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732" r:id="rId2"/>
  </p:sldMasterIdLst>
  <p:notesMasterIdLst>
    <p:notesMasterId r:id="rId51"/>
  </p:notesMasterIdLst>
  <p:handoutMasterIdLst>
    <p:handoutMasterId r:id="rId52"/>
  </p:handoutMasterIdLst>
  <p:sldIdLst>
    <p:sldId id="323" r:id="rId3"/>
    <p:sldId id="256" r:id="rId4"/>
    <p:sldId id="258" r:id="rId5"/>
    <p:sldId id="281" r:id="rId6"/>
    <p:sldId id="333" r:id="rId7"/>
    <p:sldId id="263" r:id="rId8"/>
    <p:sldId id="264" r:id="rId9"/>
    <p:sldId id="317" r:id="rId10"/>
    <p:sldId id="324" r:id="rId11"/>
    <p:sldId id="325" r:id="rId12"/>
    <p:sldId id="326" r:id="rId13"/>
    <p:sldId id="327" r:id="rId14"/>
    <p:sldId id="338" r:id="rId15"/>
    <p:sldId id="329" r:id="rId16"/>
    <p:sldId id="330" r:id="rId17"/>
    <p:sldId id="331" r:id="rId18"/>
    <p:sldId id="332" r:id="rId19"/>
    <p:sldId id="283" r:id="rId20"/>
    <p:sldId id="284" r:id="rId21"/>
    <p:sldId id="334" r:id="rId22"/>
    <p:sldId id="335" r:id="rId23"/>
    <p:sldId id="287" r:id="rId24"/>
    <p:sldId id="289" r:id="rId25"/>
    <p:sldId id="288" r:id="rId26"/>
    <p:sldId id="290" r:id="rId27"/>
    <p:sldId id="291" r:id="rId28"/>
    <p:sldId id="293" r:id="rId29"/>
    <p:sldId id="336" r:id="rId30"/>
    <p:sldId id="337" r:id="rId31"/>
    <p:sldId id="295" r:id="rId32"/>
    <p:sldId id="296" r:id="rId33"/>
    <p:sldId id="297" r:id="rId34"/>
    <p:sldId id="298" r:id="rId35"/>
    <p:sldId id="299" r:id="rId36"/>
    <p:sldId id="302" r:id="rId37"/>
    <p:sldId id="301" r:id="rId38"/>
    <p:sldId id="304" r:id="rId39"/>
    <p:sldId id="305" r:id="rId40"/>
    <p:sldId id="306" r:id="rId41"/>
    <p:sldId id="315" r:id="rId42"/>
    <p:sldId id="316" r:id="rId43"/>
    <p:sldId id="307" r:id="rId44"/>
    <p:sldId id="308" r:id="rId45"/>
    <p:sldId id="309" r:id="rId46"/>
    <p:sldId id="339" r:id="rId47"/>
    <p:sldId id="340" r:id="rId48"/>
    <p:sldId id="310" r:id="rId49"/>
    <p:sldId id="280" r:id="rId50"/>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e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SzTx/>
              <a:buFontTx/>
              <a:buNone/>
              <a:defRPr sz="1200">
                <a:latin typeface="Arial" charset="0"/>
                <a:ea typeface="+mn-ea"/>
              </a:defRPr>
            </a:lvl1pPr>
          </a:lstStyle>
          <a:p>
            <a:pPr>
              <a:defRPr/>
            </a:pPr>
            <a:endParaRPr lang="en-US"/>
          </a:p>
        </p:txBody>
      </p:sp>
      <p:sp>
        <p:nvSpPr>
          <p:cNvPr id="645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SzTx/>
              <a:buFontTx/>
              <a:buNone/>
              <a:defRPr sz="1200">
                <a:latin typeface="Arial" charset="0"/>
                <a:ea typeface="+mn-ea"/>
              </a:defRPr>
            </a:lvl1pPr>
          </a:lstStyle>
          <a:p>
            <a:pPr>
              <a:defRPr/>
            </a:pPr>
            <a:endParaRPr lang="en-US"/>
          </a:p>
        </p:txBody>
      </p:sp>
      <p:sp>
        <p:nvSpPr>
          <p:cNvPr id="645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SzTx/>
              <a:buFontTx/>
              <a:buNone/>
              <a:defRPr sz="1200">
                <a:latin typeface="Arial" charset="0"/>
                <a:ea typeface="+mn-ea"/>
              </a:defRPr>
            </a:lvl1pPr>
          </a:lstStyle>
          <a:p>
            <a:pPr>
              <a:defRPr/>
            </a:pPr>
            <a:endParaRPr lang="en-US"/>
          </a:p>
        </p:txBody>
      </p:sp>
      <p:sp>
        <p:nvSpPr>
          <p:cNvPr id="645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SzTx/>
              <a:buFontTx/>
              <a:buNone/>
              <a:defRPr sz="1200" smtClean="0"/>
            </a:lvl1pPr>
          </a:lstStyle>
          <a:p>
            <a:pPr>
              <a:defRPr/>
            </a:pPr>
            <a:fld id="{F6D82F53-0C13-4BDB-A12D-B905D61A4881}" type="slidenum">
              <a:rPr lang="en-US" altLang="en-US"/>
              <a:pPr>
                <a:defRPr/>
              </a:pPr>
              <a:t>‹#›</a:t>
            </a:fld>
            <a:endParaRPr lang="en-US" altLang="en-US"/>
          </a:p>
        </p:txBody>
      </p:sp>
    </p:spTree>
    <p:extLst>
      <p:ext uri="{BB962C8B-B14F-4D97-AF65-F5344CB8AC3E}">
        <p14:creationId xmlns:p14="http://schemas.microsoft.com/office/powerpoint/2010/main" val="3494381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SzTx/>
              <a:buFontTx/>
              <a:buNone/>
              <a:defRPr sz="1200">
                <a:latin typeface="Arial" charset="0"/>
                <a:ea typeface="+mn-ea"/>
              </a:defRPr>
            </a:lvl1pPr>
          </a:lstStyle>
          <a:p>
            <a:pPr>
              <a:defRPr/>
            </a:pPr>
            <a:endParaRPr lang="en-US"/>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SzTx/>
              <a:buFontTx/>
              <a:buNone/>
              <a:defRPr sz="1200">
                <a:latin typeface="Arial" charset="0"/>
                <a:ea typeface="+mn-ea"/>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SzTx/>
              <a:buFontTx/>
              <a:buNone/>
              <a:defRPr sz="1200">
                <a:latin typeface="Arial" charset="0"/>
                <a:ea typeface="+mn-ea"/>
              </a:defRPr>
            </a:lvl1pPr>
          </a:lstStyle>
          <a:p>
            <a:pPr>
              <a:defRPr/>
            </a:pPr>
            <a:endParaRPr lang="en-US"/>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SzTx/>
              <a:buFontTx/>
              <a:buNone/>
              <a:defRPr sz="1200" smtClean="0"/>
            </a:lvl1pPr>
          </a:lstStyle>
          <a:p>
            <a:pPr>
              <a:defRPr/>
            </a:pPr>
            <a:fld id="{25BCA0C8-2E34-400D-B3C3-F39BBA794A16}" type="slidenum">
              <a:rPr lang="en-US" altLang="en-US"/>
              <a:pPr>
                <a:defRPr/>
              </a:pPr>
              <a:t>‹#›</a:t>
            </a:fld>
            <a:endParaRPr lang="en-US" altLang="en-US"/>
          </a:p>
        </p:txBody>
      </p:sp>
    </p:spTree>
    <p:extLst>
      <p:ext uri="{BB962C8B-B14F-4D97-AF65-F5344CB8AC3E}">
        <p14:creationId xmlns:p14="http://schemas.microsoft.com/office/powerpoint/2010/main" val="2804044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r">
              <a:spcBef>
                <a:spcPct val="0"/>
              </a:spcBef>
              <a:buSzTx/>
              <a:buFontTx/>
              <a:buNone/>
            </a:pPr>
            <a:fld id="{505033D1-BE90-4FFA-8B53-2D5C5083C94B}" type="slidenum">
              <a:rPr lang="en-GB" altLang="en-US" sz="1200">
                <a:solidFill>
                  <a:srgbClr val="000000"/>
                </a:solidFill>
              </a:rPr>
              <a:pPr algn="r">
                <a:spcBef>
                  <a:spcPct val="0"/>
                </a:spcBef>
                <a:buSzTx/>
                <a:buFontTx/>
                <a:buNone/>
              </a:pPr>
              <a:t>1</a:t>
            </a:fld>
            <a:endParaRPr lang="en-GB" altLang="en-US" sz="1200">
              <a:solidFill>
                <a:srgbClr val="000000"/>
              </a:solidFill>
            </a:endParaRPr>
          </a:p>
        </p:txBody>
      </p:sp>
    </p:spTree>
    <p:extLst>
      <p:ext uri="{BB962C8B-B14F-4D97-AF65-F5344CB8AC3E}">
        <p14:creationId xmlns:p14="http://schemas.microsoft.com/office/powerpoint/2010/main" val="1293527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FA3C1AF-3136-4B10-9D33-5937D4B33DE9}" type="slidenum">
              <a:rPr lang="en-US" altLang="ko-KR"/>
              <a:pPr/>
              <a:t>14</a:t>
            </a:fld>
            <a:endParaRPr lang="en-US" altLang="ko-KR"/>
          </a:p>
        </p:txBody>
      </p:sp>
      <p:sp>
        <p:nvSpPr>
          <p:cNvPr id="1945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a:r>
              <a:rPr lang="ko-KR" altLang="ko-KR" sz="1200"/>
              <a:t>30</a:t>
            </a:r>
          </a:p>
        </p:txBody>
      </p:sp>
      <p:sp>
        <p:nvSpPr>
          <p:cNvPr id="194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Rectangle 6"/>
          <p:cNvSpPr>
            <a:spLocks noGrp="1" noRot="1" noChangeAspect="1" noChangeArrowheads="1" noTextEdit="1"/>
          </p:cNvSpPr>
          <p:nvPr>
            <p:ph type="sldImg"/>
          </p:nvPr>
        </p:nvSpPr>
        <p:spPr>
          <a:ln w="12700" cap="flat"/>
        </p:spPr>
      </p:sp>
      <p:sp>
        <p:nvSpPr>
          <p:cNvPr id="19463" name="Rectangle 7"/>
          <p:cNvSpPr>
            <a:spLocks noGrp="1" noChangeArrowheads="1"/>
          </p:cNvSpPr>
          <p:nvPr>
            <p:ph type="body" idx="1"/>
          </p:nvPr>
        </p:nvSpPr>
        <p:spPr>
          <a:ln/>
        </p:spPr>
        <p:txBody>
          <a:bodyPr lIns="92075" tIns="46038" rIns="92075" bIns="46038"/>
          <a:lstStyle/>
          <a:p>
            <a:endParaRPr lang="en-US" altLang="en-US"/>
          </a:p>
        </p:txBody>
      </p:sp>
    </p:spTree>
    <p:extLst>
      <p:ext uri="{BB962C8B-B14F-4D97-AF65-F5344CB8AC3E}">
        <p14:creationId xmlns:p14="http://schemas.microsoft.com/office/powerpoint/2010/main" val="3014456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1DD585FF-46EB-4721-8D53-447FDF661B43}" type="slidenum">
              <a:rPr lang="en-US" altLang="ko-KR"/>
              <a:pPr/>
              <a:t>15</a:t>
            </a:fld>
            <a:endParaRPr lang="en-US" altLang="ko-KR"/>
          </a:p>
        </p:txBody>
      </p:sp>
      <p:sp>
        <p:nvSpPr>
          <p:cNvPr id="2150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a:r>
              <a:rPr lang="ko-KR" altLang="ko-KR" sz="1200"/>
              <a:t>30</a:t>
            </a:r>
          </a:p>
        </p:txBody>
      </p:sp>
      <p:sp>
        <p:nvSpPr>
          <p:cNvPr id="2150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Rectangle 6"/>
          <p:cNvSpPr>
            <a:spLocks noGrp="1" noRot="1" noChangeAspect="1" noChangeArrowheads="1" noTextEdit="1"/>
          </p:cNvSpPr>
          <p:nvPr>
            <p:ph type="sldImg"/>
          </p:nvPr>
        </p:nvSpPr>
        <p:spPr>
          <a:ln w="12700" cap="flat"/>
        </p:spPr>
      </p:sp>
      <p:sp>
        <p:nvSpPr>
          <p:cNvPr id="21511" name="Rectangle 7"/>
          <p:cNvSpPr>
            <a:spLocks noGrp="1" noChangeArrowheads="1"/>
          </p:cNvSpPr>
          <p:nvPr>
            <p:ph type="body" idx="1"/>
          </p:nvPr>
        </p:nvSpPr>
        <p:spPr>
          <a:ln/>
        </p:spPr>
        <p:txBody>
          <a:bodyPr lIns="92075" tIns="46038" rIns="92075" bIns="46038"/>
          <a:lstStyle/>
          <a:p>
            <a:endParaRPr lang="en-US" altLang="en-US"/>
          </a:p>
        </p:txBody>
      </p:sp>
    </p:spTree>
    <p:extLst>
      <p:ext uri="{BB962C8B-B14F-4D97-AF65-F5344CB8AC3E}">
        <p14:creationId xmlns:p14="http://schemas.microsoft.com/office/powerpoint/2010/main" val="159505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059702C-0B2E-4B4F-8054-34171B1DA68C}" type="slidenum">
              <a:rPr lang="en-US" altLang="ko-KR"/>
              <a:pPr/>
              <a:t>16</a:t>
            </a:fld>
            <a:endParaRPr lang="en-US" altLang="ko-KR"/>
          </a:p>
        </p:txBody>
      </p:sp>
      <p:sp>
        <p:nvSpPr>
          <p:cNvPr id="2355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a:r>
              <a:rPr lang="ko-KR" altLang="ko-KR" sz="1200"/>
              <a:t>30</a:t>
            </a:r>
          </a:p>
        </p:txBody>
      </p:sp>
      <p:sp>
        <p:nvSpPr>
          <p:cNvPr id="2355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Rectangle 6"/>
          <p:cNvSpPr>
            <a:spLocks noGrp="1" noRot="1" noChangeAspect="1" noChangeArrowheads="1" noTextEdit="1"/>
          </p:cNvSpPr>
          <p:nvPr>
            <p:ph type="sldImg"/>
          </p:nvPr>
        </p:nvSpPr>
        <p:spPr>
          <a:ln w="12700" cap="flat"/>
        </p:spPr>
      </p:sp>
      <p:sp>
        <p:nvSpPr>
          <p:cNvPr id="23559" name="Rectangle 7"/>
          <p:cNvSpPr>
            <a:spLocks noGrp="1" noChangeArrowheads="1"/>
          </p:cNvSpPr>
          <p:nvPr>
            <p:ph type="body" idx="1"/>
          </p:nvPr>
        </p:nvSpPr>
        <p:spPr>
          <a:ln/>
        </p:spPr>
        <p:txBody>
          <a:bodyPr lIns="92075" tIns="46038" rIns="92075" bIns="46038"/>
          <a:lstStyle/>
          <a:p>
            <a:endParaRPr lang="en-US" altLang="en-US"/>
          </a:p>
        </p:txBody>
      </p:sp>
    </p:spTree>
    <p:extLst>
      <p:ext uri="{BB962C8B-B14F-4D97-AF65-F5344CB8AC3E}">
        <p14:creationId xmlns:p14="http://schemas.microsoft.com/office/powerpoint/2010/main" val="191416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97D26DE-F048-43DF-8569-536B894DF993}" type="slidenum">
              <a:rPr lang="en-US" altLang="ko-KR"/>
              <a:pPr/>
              <a:t>17</a:t>
            </a:fld>
            <a:endParaRPr lang="en-US" altLang="ko-KR"/>
          </a:p>
        </p:txBody>
      </p:sp>
      <p:sp>
        <p:nvSpPr>
          <p:cNvPr id="2560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a:r>
              <a:rPr lang="ko-KR" altLang="ko-KR" sz="1200"/>
              <a:t>30</a:t>
            </a:r>
          </a:p>
        </p:txBody>
      </p:sp>
      <p:sp>
        <p:nvSpPr>
          <p:cNvPr id="2560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Grp="1" noRot="1" noChangeAspect="1" noChangeArrowheads="1" noTextEdit="1"/>
          </p:cNvSpPr>
          <p:nvPr>
            <p:ph type="sldImg"/>
          </p:nvPr>
        </p:nvSpPr>
        <p:spPr>
          <a:ln w="12700" cap="flat"/>
        </p:spPr>
      </p:sp>
      <p:sp>
        <p:nvSpPr>
          <p:cNvPr id="25607" name="Rectangle 7"/>
          <p:cNvSpPr>
            <a:spLocks noGrp="1" noChangeArrowheads="1"/>
          </p:cNvSpPr>
          <p:nvPr>
            <p:ph type="body" idx="1"/>
          </p:nvPr>
        </p:nvSpPr>
        <p:spPr>
          <a:ln/>
        </p:spPr>
        <p:txBody>
          <a:bodyPr lIns="92075" tIns="46038" rIns="92075" bIns="46038"/>
          <a:lstStyle/>
          <a:p>
            <a:endParaRPr lang="en-US" altLang="en-US"/>
          </a:p>
        </p:txBody>
      </p:sp>
    </p:spTree>
    <p:extLst>
      <p:ext uri="{BB962C8B-B14F-4D97-AF65-F5344CB8AC3E}">
        <p14:creationId xmlns:p14="http://schemas.microsoft.com/office/powerpoint/2010/main" val="3731788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AE615DC-8135-4006-892E-D72ED2C735FC}" type="slidenum">
              <a:rPr lang="en-US" altLang="en-US"/>
              <a:pPr>
                <a:spcBef>
                  <a:spcPct val="0"/>
                </a:spcBef>
              </a:pPr>
              <a:t>18</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1306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440FBD5-593F-4899-8B7D-8DBD1B7CC0F2}" type="slidenum">
              <a:rPr lang="en-US" altLang="en-US"/>
              <a:pPr>
                <a:spcBef>
                  <a:spcPct val="0"/>
                </a:spcBef>
              </a:pPr>
              <a:t>19</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70973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85E232C-072B-4B04-BB1A-62875A16A46E}" type="slidenum">
              <a:rPr lang="en-US" altLang="en-US"/>
              <a:pPr>
                <a:spcBef>
                  <a:spcPct val="0"/>
                </a:spcBef>
              </a:pPr>
              <a:t>20</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78953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85E232C-072B-4B04-BB1A-62875A16A46E}" type="slidenum">
              <a:rPr lang="en-US" altLang="en-US"/>
              <a:pPr>
                <a:spcBef>
                  <a:spcPct val="0"/>
                </a:spcBef>
              </a:pPr>
              <a:t>21</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92056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85E232C-072B-4B04-BB1A-62875A16A46E}" type="slidenum">
              <a:rPr lang="en-US" altLang="en-US"/>
              <a:pPr>
                <a:spcBef>
                  <a:spcPct val="0"/>
                </a:spcBef>
              </a:pPr>
              <a:t>22</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60225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60A91AE-488A-4826-B6C8-595F80D4B204}" type="slidenum">
              <a:rPr lang="en-US" altLang="en-US"/>
              <a:pPr>
                <a:spcBef>
                  <a:spcPct val="0"/>
                </a:spcBef>
              </a:pPr>
              <a:t>23</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64941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35424EE-9823-427C-82DB-A5CF2B2AAE8B}" type="slidenum">
              <a:rPr lang="en-US" altLang="en-US"/>
              <a:pPr>
                <a:spcBef>
                  <a:spcPct val="0"/>
                </a:spcBef>
              </a:pPr>
              <a:t>2</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0137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27348FC-E78C-4F01-8B18-DF4D8CCB8F69}" type="slidenum">
              <a:rPr lang="en-US" altLang="en-US"/>
              <a:pPr>
                <a:spcBef>
                  <a:spcPct val="0"/>
                </a:spcBef>
              </a:pPr>
              <a:t>24</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37907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01B69BC-BBF8-4860-92C1-5E668A98B1AA}" type="slidenum">
              <a:rPr lang="en-US" altLang="en-US"/>
              <a:pPr>
                <a:spcBef>
                  <a:spcPct val="0"/>
                </a:spcBef>
              </a:pPr>
              <a:t>25</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52560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AEE4ECE-2127-43CE-9A9E-C7505FDCD0FC}" type="slidenum">
              <a:rPr lang="en-US" altLang="en-US"/>
              <a:pPr>
                <a:spcBef>
                  <a:spcPct val="0"/>
                </a:spcBef>
              </a:pPr>
              <a:t>26</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96672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CDE798D-19C6-415F-A39D-36C730FA32D4}" type="slidenum">
              <a:rPr lang="en-US" altLang="en-US"/>
              <a:pPr>
                <a:spcBef>
                  <a:spcPct val="0"/>
                </a:spcBef>
              </a:pPr>
              <a:t>27</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36854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0BC2813-4F7E-4818-9BF2-4F410FE38DF6}" type="slidenum">
              <a:rPr lang="en-US" altLang="en-US"/>
              <a:pPr>
                <a:spcBef>
                  <a:spcPct val="0"/>
                </a:spcBef>
              </a:pPr>
              <a:t>30</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80819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475894C-6693-4AFE-8FB6-D24A3861D1C4}" type="slidenum">
              <a:rPr lang="en-US" altLang="en-US"/>
              <a:pPr>
                <a:spcBef>
                  <a:spcPct val="0"/>
                </a:spcBef>
              </a:pPr>
              <a:t>31</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4053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C8E82BE-E493-4B6C-B187-23441CEB7338}" type="slidenum">
              <a:rPr lang="en-US" altLang="en-US"/>
              <a:pPr>
                <a:spcBef>
                  <a:spcPct val="0"/>
                </a:spcBef>
              </a:pPr>
              <a:t>32</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17960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B90141A-8ECA-4422-93F3-D4CBDEBDBB2A}" type="slidenum">
              <a:rPr lang="en-US" altLang="en-US"/>
              <a:pPr>
                <a:spcBef>
                  <a:spcPct val="0"/>
                </a:spcBef>
              </a:pPr>
              <a:t>33</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51651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B709102-B8A2-4B18-8AA6-1A0ADACB98E1}" type="slidenum">
              <a:rPr lang="en-US" altLang="en-US"/>
              <a:pPr>
                <a:spcBef>
                  <a:spcPct val="0"/>
                </a:spcBef>
              </a:pPr>
              <a:t>34</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39128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E8ED8A1-AB44-4815-9D45-847C7B06D829}" type="slidenum">
              <a:rPr lang="en-US" altLang="en-US"/>
              <a:pPr>
                <a:spcBef>
                  <a:spcPct val="0"/>
                </a:spcBef>
              </a:pPr>
              <a:t>35</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94731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6FCA195-9573-4CF8-8E3B-1E35B6E8F308}" type="slidenum">
              <a:rPr lang="en-US" altLang="en-US"/>
              <a:pPr>
                <a:spcBef>
                  <a:spcPct val="0"/>
                </a:spcBef>
              </a:pPr>
              <a:t>6</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30285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684C29C-E72E-4235-B608-6FA9DD3F4D67}" type="slidenum">
              <a:rPr lang="en-US" altLang="en-US"/>
              <a:pPr>
                <a:spcBef>
                  <a:spcPct val="0"/>
                </a:spcBef>
              </a:pPr>
              <a:t>36</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05174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EA768F8-95B9-4B50-94B0-9D31A4529BBD}" type="slidenum">
              <a:rPr lang="en-US" altLang="en-US"/>
              <a:pPr>
                <a:spcBef>
                  <a:spcPct val="0"/>
                </a:spcBef>
              </a:pPr>
              <a:t>37</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67293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8B72196-45AB-4428-9428-A266B6F061CB}" type="slidenum">
              <a:rPr lang="en-US" altLang="en-US"/>
              <a:pPr>
                <a:spcBef>
                  <a:spcPct val="0"/>
                </a:spcBef>
              </a:pPr>
              <a:t>38</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880321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3835369-21AD-4A43-9590-9B50156A9AE0}" type="slidenum">
              <a:rPr lang="en-US" altLang="en-US"/>
              <a:pPr>
                <a:spcBef>
                  <a:spcPct val="0"/>
                </a:spcBef>
              </a:pPr>
              <a:t>39</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33917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A2F1B66-B1A5-418D-B009-9A5DFA39C93D}" type="slidenum">
              <a:rPr lang="en-US" altLang="en-US"/>
              <a:pPr>
                <a:spcBef>
                  <a:spcPct val="0"/>
                </a:spcBef>
              </a:pPr>
              <a:t>40</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sz="1200" dirty="0" smtClean="0">
                <a:ea typeface="ＭＳ Ｐゴシック" panose="020B0600070205080204" pitchFamily="34" charset="-128"/>
              </a:rPr>
              <a:t>Engineering data: mean</a:t>
            </a:r>
            <a:r>
              <a:rPr lang="en-US" altLang="en-US" sz="1200" baseline="0" dirty="0" smtClean="0">
                <a:ea typeface="ＭＳ Ｐゴシック" panose="020B0600070205080204" pitchFamily="34" charset="-128"/>
              </a:rPr>
              <a:t> time to failure of a disk - 8 pages/ minutes for a printer</a:t>
            </a:r>
          </a:p>
          <a:p>
            <a:pPr lvl="1" eaLnBrk="1" hangingPunct="1"/>
            <a:r>
              <a:rPr lang="en-US" altLang="en-US" sz="1200" dirty="0" smtClean="0">
                <a:ea typeface="ＭＳ Ｐゴシック" panose="020B0600070205080204" pitchFamily="34" charset="-128"/>
              </a:rPr>
              <a:t>Physical or conventional limitations: the volume of data entry is dependent of the speed of the typist.</a:t>
            </a:r>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08360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6111AC2-DB62-460B-8AB9-871F3F3C05B0}" type="slidenum">
              <a:rPr lang="en-US" altLang="en-US"/>
              <a:pPr>
                <a:spcBef>
                  <a:spcPct val="0"/>
                </a:spcBef>
              </a:pPr>
              <a:t>41</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en-US" sz="1200" dirty="0" smtClean="0">
                <a:ea typeface="ＭＳ Ｐゴシック" panose="020B0600070205080204" pitchFamily="34" charset="-128"/>
              </a:rPr>
              <a:t>No fewer than </a:t>
            </a:r>
            <a:r>
              <a:rPr lang="en-US" altLang="en-US" sz="1200" i="1" dirty="0" smtClean="0">
                <a:ea typeface="ＭＳ Ｐゴシック" panose="020B0600070205080204" pitchFamily="34" charset="-128"/>
              </a:rPr>
              <a:t>1,000</a:t>
            </a:r>
            <a:r>
              <a:rPr lang="en-US" altLang="en-US" sz="1200" dirty="0" smtClean="0">
                <a:ea typeface="ＭＳ Ｐゴシック" panose="020B0600070205080204" pitchFamily="34" charset="-128"/>
              </a:rPr>
              <a:t> units and no more than </a:t>
            </a:r>
            <a:r>
              <a:rPr lang="en-US" altLang="en-US" sz="1200" i="1" dirty="0" smtClean="0">
                <a:ea typeface="ＭＳ Ｐゴシック" panose="020B0600070205080204" pitchFamily="34" charset="-128"/>
              </a:rPr>
              <a:t>5,000</a:t>
            </a:r>
            <a:r>
              <a:rPr lang="en-US" altLang="en-US" sz="1200" dirty="0" smtClean="0">
                <a:ea typeface="ＭＳ Ｐゴシック" panose="020B0600070205080204" pitchFamily="34" charset="-128"/>
              </a:rPr>
              <a:t> units will be sold:</a:t>
            </a:r>
            <a:r>
              <a:rPr lang="en-US" altLang="en-US" sz="1200" baseline="0" dirty="0" smtClean="0">
                <a:ea typeface="ＭＳ Ｐゴシック" panose="020B0600070205080204" pitchFamily="34" charset="-128"/>
              </a:rPr>
              <a:t> due to contract and market limits</a:t>
            </a:r>
            <a:endParaRPr lang="en-US" altLang="en-US" sz="1200" dirty="0" smtClean="0">
              <a:ea typeface="ＭＳ Ｐゴシック" panose="020B0600070205080204" pitchFamily="34" charset="-128"/>
            </a:endParaRPr>
          </a:p>
          <a:p>
            <a:pPr lvl="1" eaLnBrk="1" hangingPunct="1"/>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11024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27E7512-32C6-4340-B45A-F545525CC2EB}" type="slidenum">
              <a:rPr lang="en-US" altLang="en-US"/>
              <a:pPr>
                <a:spcBef>
                  <a:spcPct val="0"/>
                </a:spcBef>
              </a:pPr>
              <a:t>42</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63303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467ED71-50C4-49FE-8F17-380A257BC2E1}" type="slidenum">
              <a:rPr lang="en-US" altLang="en-US"/>
              <a:pPr>
                <a:spcBef>
                  <a:spcPct val="0"/>
                </a:spcBef>
              </a:pPr>
              <a:t>43</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000926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7787797-26B3-4B2B-B39F-47AF34252EAB}" type="slidenum">
              <a:rPr lang="en-US" altLang="en-US"/>
              <a:pPr>
                <a:spcBef>
                  <a:spcPct val="0"/>
                </a:spcBef>
              </a:pPr>
              <a:t>44</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86293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eaLnBrk="1" hangingPunct="1"/>
            <a:fld id="{537EB0CE-A15B-41C2-BEA5-FEABCF1F927D}" type="slidenum">
              <a:rPr lang="en-US" altLang="en-US" sz="1200"/>
              <a:pPr eaLnBrk="1" hangingPunct="1"/>
              <a:t>46</a:t>
            </a:fld>
            <a:endParaRPr lang="en-US" altLang="en-US" sz="120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37796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DD3C1D9-E224-456D-AA39-28E6D17549E0}" type="slidenum">
              <a:rPr lang="en-US" altLang="en-US"/>
              <a:pPr>
                <a:spcBef>
                  <a:spcPct val="0"/>
                </a:spcBef>
              </a:pPr>
              <a:t>7</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498467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92B8BA7-4A7B-4588-9976-4A7B78BECFF5}" type="slidenum">
              <a:rPr lang="en-US" altLang="en-US"/>
              <a:pPr>
                <a:spcBef>
                  <a:spcPct val="0"/>
                </a:spcBef>
              </a:pPr>
              <a:t>47</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016726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B3A701D-998C-4683-A9B6-E65ACDC3C7F1}" type="slidenum">
              <a:rPr lang="en-US" altLang="en-US"/>
              <a:pPr>
                <a:spcBef>
                  <a:spcPct val="0"/>
                </a:spcBef>
              </a:pPr>
              <a:t>48</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12104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F985C59-A6CA-4F48-A432-753764AB1617}" type="slidenum">
              <a:rPr lang="en-US" altLang="ko-KR"/>
              <a:pPr/>
              <a:t>9</a:t>
            </a:fld>
            <a:endParaRPr lang="en-US" altLang="ko-KR"/>
          </a:p>
        </p:txBody>
      </p:sp>
      <p:sp>
        <p:nvSpPr>
          <p:cNvPr id="92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a:r>
              <a:rPr lang="ko-KR" altLang="ko-KR" sz="1200"/>
              <a:t>30</a:t>
            </a:r>
          </a:p>
        </p:txBody>
      </p:sp>
      <p:sp>
        <p:nvSpPr>
          <p:cNvPr id="92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Rectangle 6"/>
          <p:cNvSpPr>
            <a:spLocks noGrp="1" noRot="1" noChangeAspect="1" noChangeArrowheads="1" noTextEdit="1"/>
          </p:cNvSpPr>
          <p:nvPr>
            <p:ph type="sldImg"/>
          </p:nvPr>
        </p:nvSpPr>
        <p:spPr>
          <a:ln w="12700" cap="flat"/>
        </p:spPr>
      </p:sp>
      <p:sp>
        <p:nvSpPr>
          <p:cNvPr id="9223" name="Rectangle 7"/>
          <p:cNvSpPr>
            <a:spLocks noGrp="1" noChangeArrowheads="1"/>
          </p:cNvSpPr>
          <p:nvPr>
            <p:ph type="body" idx="1"/>
          </p:nvPr>
        </p:nvSpPr>
        <p:spPr>
          <a:ln/>
        </p:spPr>
        <p:txBody>
          <a:bodyPr lIns="92075" tIns="46038" rIns="92075" bIns="46038"/>
          <a:lstStyle/>
          <a:p>
            <a:endParaRPr lang="en-US" altLang="en-US"/>
          </a:p>
        </p:txBody>
      </p:sp>
    </p:spTree>
    <p:extLst>
      <p:ext uri="{BB962C8B-B14F-4D97-AF65-F5344CB8AC3E}">
        <p14:creationId xmlns:p14="http://schemas.microsoft.com/office/powerpoint/2010/main" val="1167371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C101034-E3CA-4F90-9E7A-355C669C95FC}" type="slidenum">
              <a:rPr lang="en-US" altLang="ko-KR"/>
              <a:pPr/>
              <a:t>10</a:t>
            </a:fld>
            <a:endParaRPr lang="en-US" altLang="ko-KR"/>
          </a:p>
        </p:txBody>
      </p:sp>
      <p:sp>
        <p:nvSpPr>
          <p:cNvPr id="1126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a:r>
              <a:rPr lang="ko-KR" altLang="ko-KR" sz="1200"/>
              <a:t>30</a:t>
            </a:r>
          </a:p>
        </p:txBody>
      </p:sp>
      <p:sp>
        <p:nvSpPr>
          <p:cNvPr id="1126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p:cNvSpPr>
            <a:spLocks noGrp="1" noRot="1" noChangeAspect="1" noChangeArrowheads="1" noTextEdit="1"/>
          </p:cNvSpPr>
          <p:nvPr>
            <p:ph type="sldImg"/>
          </p:nvPr>
        </p:nvSpPr>
        <p:spPr>
          <a:ln w="12700" cap="flat"/>
        </p:spPr>
      </p:sp>
      <p:sp>
        <p:nvSpPr>
          <p:cNvPr id="11271" name="Rectangle 7"/>
          <p:cNvSpPr>
            <a:spLocks noGrp="1" noChangeArrowheads="1"/>
          </p:cNvSpPr>
          <p:nvPr>
            <p:ph type="body" idx="1"/>
          </p:nvPr>
        </p:nvSpPr>
        <p:spPr>
          <a:ln/>
        </p:spPr>
        <p:txBody>
          <a:bodyPr lIns="92075" tIns="46038" rIns="92075" bIns="46038"/>
          <a:lstStyle/>
          <a:p>
            <a:endParaRPr lang="en-US" altLang="en-US"/>
          </a:p>
        </p:txBody>
      </p:sp>
    </p:spTree>
    <p:extLst>
      <p:ext uri="{BB962C8B-B14F-4D97-AF65-F5344CB8AC3E}">
        <p14:creationId xmlns:p14="http://schemas.microsoft.com/office/powerpoint/2010/main" val="2344665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E5D96EB-86A3-4CA4-BFC0-1207C903C0AE}" type="slidenum">
              <a:rPr lang="en-US" altLang="ko-KR"/>
              <a:pPr/>
              <a:t>11</a:t>
            </a:fld>
            <a:endParaRPr lang="en-US" altLang="ko-KR"/>
          </a:p>
        </p:txBody>
      </p:sp>
      <p:sp>
        <p:nvSpPr>
          <p:cNvPr id="133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a:r>
              <a:rPr lang="ko-KR" altLang="ko-KR" sz="1200"/>
              <a:t>30</a:t>
            </a:r>
          </a:p>
        </p:txBody>
      </p:sp>
      <p:sp>
        <p:nvSpPr>
          <p:cNvPr id="133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Rectangle 6"/>
          <p:cNvSpPr>
            <a:spLocks noGrp="1" noRot="1" noChangeAspect="1" noChangeArrowheads="1" noTextEdit="1"/>
          </p:cNvSpPr>
          <p:nvPr>
            <p:ph type="sldImg"/>
          </p:nvPr>
        </p:nvSpPr>
        <p:spPr>
          <a:ln w="12700" cap="flat"/>
        </p:spPr>
      </p:sp>
      <p:sp>
        <p:nvSpPr>
          <p:cNvPr id="13319" name="Rectangle 7"/>
          <p:cNvSpPr>
            <a:spLocks noGrp="1" noChangeArrowheads="1"/>
          </p:cNvSpPr>
          <p:nvPr>
            <p:ph type="body" idx="1"/>
          </p:nvPr>
        </p:nvSpPr>
        <p:spPr>
          <a:ln/>
        </p:spPr>
        <p:txBody>
          <a:bodyPr lIns="92075" tIns="46038" rIns="92075" bIns="46038"/>
          <a:lstStyle/>
          <a:p>
            <a:endParaRPr lang="en-US" altLang="en-US"/>
          </a:p>
        </p:txBody>
      </p:sp>
    </p:spTree>
    <p:extLst>
      <p:ext uri="{BB962C8B-B14F-4D97-AF65-F5344CB8AC3E}">
        <p14:creationId xmlns:p14="http://schemas.microsoft.com/office/powerpoint/2010/main" val="2417411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E242143-BC59-455B-855C-4D2F2ED4658C}" type="slidenum">
              <a:rPr lang="en-US" altLang="ko-KR"/>
              <a:pPr/>
              <a:t>12</a:t>
            </a:fld>
            <a:endParaRPr lang="en-US" altLang="ko-KR"/>
          </a:p>
        </p:txBody>
      </p:sp>
      <p:sp>
        <p:nvSpPr>
          <p:cNvPr id="153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a:r>
              <a:rPr lang="ko-KR" altLang="ko-KR" sz="1200"/>
              <a:t>30</a:t>
            </a:r>
          </a:p>
        </p:txBody>
      </p:sp>
      <p:sp>
        <p:nvSpPr>
          <p:cNvPr id="153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Rectangle 6"/>
          <p:cNvSpPr>
            <a:spLocks noGrp="1" noRot="1" noChangeAspect="1" noChangeArrowheads="1" noTextEdit="1"/>
          </p:cNvSpPr>
          <p:nvPr>
            <p:ph type="sldImg"/>
          </p:nvPr>
        </p:nvSpPr>
        <p:spPr>
          <a:ln w="12700" cap="flat"/>
        </p:spPr>
      </p:sp>
      <p:sp>
        <p:nvSpPr>
          <p:cNvPr id="15367" name="Rectangle 7"/>
          <p:cNvSpPr>
            <a:spLocks noGrp="1" noChangeArrowheads="1"/>
          </p:cNvSpPr>
          <p:nvPr>
            <p:ph type="body" idx="1"/>
          </p:nvPr>
        </p:nvSpPr>
        <p:spPr>
          <a:ln/>
        </p:spPr>
        <p:txBody>
          <a:bodyPr lIns="92075" tIns="46038" rIns="92075" bIns="46038"/>
          <a:lstStyle/>
          <a:p>
            <a:endParaRPr lang="en-US" altLang="en-US"/>
          </a:p>
        </p:txBody>
      </p:sp>
    </p:spTree>
    <p:extLst>
      <p:ext uri="{BB962C8B-B14F-4D97-AF65-F5344CB8AC3E}">
        <p14:creationId xmlns:p14="http://schemas.microsoft.com/office/powerpoint/2010/main" val="3927512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E242143-BC59-455B-855C-4D2F2ED4658C}" type="slidenum">
              <a:rPr lang="en-US" altLang="ko-KR"/>
              <a:pPr/>
              <a:t>13</a:t>
            </a:fld>
            <a:endParaRPr lang="en-US" altLang="ko-KR"/>
          </a:p>
        </p:txBody>
      </p:sp>
      <p:sp>
        <p:nvSpPr>
          <p:cNvPr id="153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a:r>
              <a:rPr lang="ko-KR" altLang="ko-KR" sz="1200"/>
              <a:t>30</a:t>
            </a:r>
          </a:p>
        </p:txBody>
      </p:sp>
      <p:sp>
        <p:nvSpPr>
          <p:cNvPr id="153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Rectangle 6"/>
          <p:cNvSpPr>
            <a:spLocks noGrp="1" noRot="1" noChangeAspect="1" noChangeArrowheads="1" noTextEdit="1"/>
          </p:cNvSpPr>
          <p:nvPr>
            <p:ph type="sldImg"/>
          </p:nvPr>
        </p:nvSpPr>
        <p:spPr>
          <a:ln w="12700" cap="flat"/>
        </p:spPr>
      </p:sp>
      <p:sp>
        <p:nvSpPr>
          <p:cNvPr id="15367" name="Rectangle 7"/>
          <p:cNvSpPr>
            <a:spLocks noGrp="1" noChangeArrowheads="1"/>
          </p:cNvSpPr>
          <p:nvPr>
            <p:ph type="body" idx="1"/>
          </p:nvPr>
        </p:nvSpPr>
        <p:spPr>
          <a:ln/>
        </p:spPr>
        <p:txBody>
          <a:bodyPr lIns="92075" tIns="46038" rIns="92075" bIns="46038"/>
          <a:lstStyle/>
          <a:p>
            <a:endParaRPr lang="en-US" altLang="en-US"/>
          </a:p>
        </p:txBody>
      </p:sp>
    </p:spTree>
    <p:extLst>
      <p:ext uri="{BB962C8B-B14F-4D97-AF65-F5344CB8AC3E}">
        <p14:creationId xmlns:p14="http://schemas.microsoft.com/office/powerpoint/2010/main" val="207765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SzTx/>
                <a:buFontTx/>
                <a:buNone/>
              </a:pPr>
              <a:endParaRPr lang="en-US"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2400">
                  <a:latin typeface="Times New Roman" panose="02020603050405020304" pitchFamily="18" charset="0"/>
                </a:endParaRPr>
              </a:p>
            </p:txBody>
          </p:sp>
        </p:grpSp>
      </p:grpSp>
      <p:sp>
        <p:nvSpPr>
          <p:cNvPr id="20499"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r>
              <a:rPr lang="en-US"/>
              <a:t>Click to edit Master title style</a:t>
            </a:r>
          </a:p>
        </p:txBody>
      </p:sp>
      <p:sp>
        <p:nvSpPr>
          <p:cNvPr id="2050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8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smtClean="0"/>
            </a:lvl1pPr>
          </a:lstStyle>
          <a:p>
            <a:pPr>
              <a:defRPr/>
            </a:pPr>
            <a:fld id="{D1FA52EA-0F79-43B0-B058-6B1AAAA2FCB6}" type="slidenum">
              <a:rPr lang="en-US" altLang="en-US"/>
              <a:pPr>
                <a:defRPr/>
              </a:pPr>
              <a:t>‹#›</a:t>
            </a:fld>
            <a:endParaRPr lang="en-US" altLang="en-US"/>
          </a:p>
        </p:txBody>
      </p:sp>
    </p:spTree>
    <p:extLst>
      <p:ext uri="{BB962C8B-B14F-4D97-AF65-F5344CB8AC3E}">
        <p14:creationId xmlns:p14="http://schemas.microsoft.com/office/powerpoint/2010/main" val="188179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740053B-CBE5-4B9C-8D22-BE5D7CC268AD}"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1527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4ACD2248-97C8-46C7-B866-8727D7FFDDCD}"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2797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F566512-A89D-4B23-A30A-D5AD6BFA5B8E}"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01620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47800"/>
            <a:ext cx="40386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33800"/>
            <a:ext cx="40386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A329B0E4-828E-4F84-9CDD-DC01E601A5F5}" type="slidenum">
              <a:rPr lang="en-US" altLang="en-US"/>
              <a:pPr>
                <a:defRPr/>
              </a:pPr>
              <a:t>‹#›</a:t>
            </a:fld>
            <a:endParaRPr lang="en-US" alt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31386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a:xfrm>
            <a:off x="0" y="0"/>
            <a:ext cx="9144000" cy="60007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5" name="Rectangle 4"/>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6" name="Rectangle 5"/>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7" name="Rectangle 6"/>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76200" y="6069013"/>
            <a:ext cx="2057400" cy="685800"/>
          </a:xfrm>
        </p:spPr>
        <p:txBody>
          <a:bodyPr>
            <a:noAutofit/>
          </a:bodyPr>
          <a:lstStyle>
            <a:lvl1pPr algn="ctr">
              <a:lnSpc>
                <a:spcPct val="100000"/>
              </a:lnSpc>
              <a:buSzPct val="100000"/>
              <a:buFont typeface="Wingdings" panose="05000000000000000000" pitchFamily="2" charset="2"/>
              <a:buNone/>
              <a:defRPr sz="2000" smtClean="0">
                <a:solidFill>
                  <a:srgbClr val="FFFFFF"/>
                </a:solidFill>
                <a:ea typeface="ＭＳ Ｐゴシック" panose="020B0600070205080204" pitchFamily="34" charset="-128"/>
              </a:defRPr>
            </a:lvl1pPr>
          </a:lstStyle>
          <a:p>
            <a:pPr>
              <a:defRPr/>
            </a:pPr>
            <a:fld id="{4EB89B44-0343-4043-A56A-21C8B60B9D7A}" type="datetime1">
              <a:rPr lang="en-US"/>
              <a:pPr>
                <a:defRPr/>
              </a:pPr>
              <a:t>4/14/2015</a:t>
            </a:fld>
            <a:endParaRPr lang="en-US"/>
          </a:p>
        </p:txBody>
      </p:sp>
      <p:sp>
        <p:nvSpPr>
          <p:cNvPr id="11" name="Footer Placeholder 16"/>
          <p:cNvSpPr>
            <a:spLocks noGrp="1"/>
          </p:cNvSpPr>
          <p:nvPr>
            <p:ph type="ftr" sz="quarter" idx="11"/>
          </p:nvPr>
        </p:nvSpPr>
        <p:spPr>
          <a:xfrm>
            <a:off x="2085975" y="236538"/>
            <a:ext cx="5867400" cy="365125"/>
          </a:xfrm>
        </p:spPr>
        <p:txBody>
          <a:bodyPr/>
          <a:lstStyle>
            <a:lvl1pPr algn="r">
              <a:lnSpc>
                <a:spcPct val="100000"/>
              </a:lnSpc>
              <a:buSzPct val="100000"/>
              <a:buFont typeface="Wingdings" panose="05000000000000000000" pitchFamily="2" charset="2"/>
              <a:buNone/>
              <a:defRPr>
                <a:solidFill>
                  <a:srgbClr val="EBDDC3"/>
                </a:solidFill>
                <a:ea typeface="ＭＳ Ｐゴシック" panose="020B0600070205080204" pitchFamily="34" charset="-128"/>
              </a:defRPr>
            </a:lvl1pPr>
          </a:lstStyle>
          <a:p>
            <a:pPr>
              <a:defRPr/>
            </a:pPr>
            <a:endParaRPr lang="en-US"/>
          </a:p>
        </p:txBody>
      </p:sp>
      <p:sp>
        <p:nvSpPr>
          <p:cNvPr id="12" name="Slide Number Placeholder 28"/>
          <p:cNvSpPr>
            <a:spLocks noGrp="1"/>
          </p:cNvSpPr>
          <p:nvPr>
            <p:ph type="sldNum" sz="quarter" idx="12"/>
          </p:nvPr>
        </p:nvSpPr>
        <p:spPr>
          <a:xfrm>
            <a:off x="8001000" y="228600"/>
            <a:ext cx="838200" cy="381000"/>
          </a:xfrm>
        </p:spPr>
        <p:txBody>
          <a:bodyPr/>
          <a:lstStyle>
            <a:lvl1pPr>
              <a:lnSpc>
                <a:spcPct val="100000"/>
              </a:lnSpc>
              <a:buSzPct val="100000"/>
              <a:buFont typeface="Wingdings" panose="05000000000000000000" pitchFamily="2" charset="2"/>
              <a:buNone/>
              <a:defRPr>
                <a:solidFill>
                  <a:srgbClr val="EBDDC3"/>
                </a:solidFill>
                <a:ea typeface="ＭＳ Ｐゴシック" panose="020B0600070205080204" pitchFamily="34" charset="-128"/>
                <a:cs typeface="+mn-cs"/>
              </a:defRPr>
            </a:lvl1pPr>
          </a:lstStyle>
          <a:p>
            <a:pPr>
              <a:defRPr/>
            </a:pPr>
            <a:fld id="{2C8B6F0F-89DF-41BA-96A7-CD60FF0ADE55}" type="slidenum">
              <a:rPr lang="en-US"/>
              <a:pPr>
                <a:defRPr/>
              </a:pPr>
              <a:t>‹#›</a:t>
            </a:fld>
            <a:endParaRPr lang="en-US"/>
          </a:p>
        </p:txBody>
      </p:sp>
    </p:spTree>
    <p:extLst>
      <p:ext uri="{BB962C8B-B14F-4D97-AF65-F5344CB8AC3E}">
        <p14:creationId xmlns:p14="http://schemas.microsoft.com/office/powerpoint/2010/main" val="82855055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lnSpc>
                <a:spcPct val="100000"/>
              </a:lnSpc>
              <a:buSzPct val="100000"/>
              <a:buFont typeface="Wingdings" panose="05000000000000000000" pitchFamily="2" charset="2"/>
              <a:buNone/>
              <a:defRPr smtClean="0">
                <a:ea typeface="ＭＳ Ｐゴシック" panose="020B0600070205080204" pitchFamily="34" charset="-128"/>
              </a:defRPr>
            </a:lvl1pPr>
          </a:lstStyle>
          <a:p>
            <a:pPr>
              <a:defRPr/>
            </a:pPr>
            <a:fld id="{C1DEF85B-FE04-4303-84D0-26A460762085}" type="datetime1">
              <a:rPr lang="en-US"/>
              <a:pPr>
                <a:defRPr/>
              </a:pPr>
              <a:t>4/14/2015</a:t>
            </a:fld>
            <a:endParaRPr lang="en-US"/>
          </a:p>
        </p:txBody>
      </p:sp>
      <p:sp>
        <p:nvSpPr>
          <p:cNvPr id="5" name="Footer Placeholder 2"/>
          <p:cNvSpPr>
            <a:spLocks noGrp="1"/>
          </p:cNvSpPr>
          <p:nvPr>
            <p:ph type="ftr" sz="quarter" idx="11"/>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defRPr>
            </a:lvl1pPr>
          </a:lstStyle>
          <a:p>
            <a:pPr>
              <a:defRPr/>
            </a:pPr>
            <a:endParaRPr lang="en-US"/>
          </a:p>
        </p:txBody>
      </p:sp>
      <p:sp>
        <p:nvSpPr>
          <p:cNvPr id="6" name="Slide Number Placeholder 22"/>
          <p:cNvSpPr>
            <a:spLocks noGrp="1"/>
          </p:cNvSpPr>
          <p:nvPr>
            <p:ph type="sldNum" sz="quarter" idx="12"/>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cs typeface="+mn-cs"/>
              </a:defRPr>
            </a:lvl1pPr>
          </a:lstStyle>
          <a:p>
            <a:pPr>
              <a:defRPr/>
            </a:pPr>
            <a:fld id="{669F7515-4289-4B0C-A2FA-D7125ABB149C}" type="slidenum">
              <a:rPr lang="en-US"/>
              <a:pPr>
                <a:defRPr/>
              </a:pPr>
              <a:t>‹#›</a:t>
            </a:fld>
            <a:endParaRPr lang="en-US"/>
          </a:p>
        </p:txBody>
      </p:sp>
    </p:spTree>
    <p:extLst>
      <p:ext uri="{BB962C8B-B14F-4D97-AF65-F5344CB8AC3E}">
        <p14:creationId xmlns:p14="http://schemas.microsoft.com/office/powerpoint/2010/main" val="1136545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lnSpc>
                <a:spcPct val="100000"/>
              </a:lnSpc>
              <a:buSzPct val="100000"/>
              <a:buFont typeface="Wingdings" panose="05000000000000000000" pitchFamily="2" charset="2"/>
              <a:buNone/>
              <a:defRPr smtClean="0">
                <a:ea typeface="ＭＳ Ｐゴシック" panose="020B0600070205080204" pitchFamily="34" charset="-128"/>
              </a:defRPr>
            </a:lvl1pPr>
          </a:lstStyle>
          <a:p>
            <a:pPr>
              <a:defRPr/>
            </a:pPr>
            <a:fld id="{FF757389-A424-44C8-AD25-CC4CD0BC182B}" type="datetime1">
              <a:rPr lang="en-US"/>
              <a:pPr>
                <a:defRPr/>
              </a:pPr>
              <a:t>4/14/2015</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lnSpc>
                <a:spcPct val="100000"/>
              </a:lnSpc>
              <a:buSzPct val="100000"/>
              <a:buFont typeface="Wingdings" panose="05000000000000000000" pitchFamily="2" charset="2"/>
              <a:buNone/>
              <a:defRPr sz="2400">
                <a:ea typeface="ＭＳ Ｐゴシック" panose="020B0600070205080204" pitchFamily="34" charset="-128"/>
                <a:cs typeface="+mn-cs"/>
              </a:defRPr>
            </a:lvl1pPr>
          </a:lstStyle>
          <a:p>
            <a:pPr>
              <a:defRPr/>
            </a:pPr>
            <a:fld id="{72D6EE2E-0D5D-4B5B-BD15-09446709C741}" type="slidenum">
              <a:rPr lang="en-US"/>
              <a:pPr>
                <a:defRPr/>
              </a:pPr>
              <a:t>‹#›</a:t>
            </a:fld>
            <a:endParaRPr lang="en-US"/>
          </a:p>
        </p:txBody>
      </p:sp>
      <p:sp>
        <p:nvSpPr>
          <p:cNvPr id="9" name="Footer Placeholder 13"/>
          <p:cNvSpPr>
            <a:spLocks noGrp="1"/>
          </p:cNvSpPr>
          <p:nvPr>
            <p:ph type="ftr" sz="quarter" idx="12"/>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defRPr>
            </a:lvl1pPr>
          </a:lstStyle>
          <a:p>
            <a:pPr>
              <a:defRPr/>
            </a:pPr>
            <a:endParaRPr lang="en-US"/>
          </a:p>
        </p:txBody>
      </p:sp>
    </p:spTree>
    <p:extLst>
      <p:ext uri="{BB962C8B-B14F-4D97-AF65-F5344CB8AC3E}">
        <p14:creationId xmlns:p14="http://schemas.microsoft.com/office/powerpoint/2010/main" val="140950007"/>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lnSpc>
                <a:spcPct val="100000"/>
              </a:lnSpc>
              <a:buSzPct val="100000"/>
              <a:buFont typeface="Wingdings" panose="05000000000000000000" pitchFamily="2" charset="2"/>
              <a:buNone/>
              <a:defRPr smtClean="0">
                <a:ea typeface="ＭＳ Ｐゴシック" panose="020B0600070205080204" pitchFamily="34" charset="-128"/>
              </a:defRPr>
            </a:lvl1pPr>
          </a:lstStyle>
          <a:p>
            <a:pPr>
              <a:defRPr/>
            </a:pPr>
            <a:fld id="{11382F1B-EA5F-4676-95E3-65C109864E2C}" type="datetime1">
              <a:rPr lang="en-US"/>
              <a:pPr>
                <a:defRPr/>
              </a:pPr>
              <a:t>4/14/2015</a:t>
            </a:fld>
            <a:endParaRPr lang="en-US"/>
          </a:p>
        </p:txBody>
      </p:sp>
      <p:sp>
        <p:nvSpPr>
          <p:cNvPr id="6" name="Slide Number Placeholder 9"/>
          <p:cNvSpPr>
            <a:spLocks noGrp="1"/>
          </p:cNvSpPr>
          <p:nvPr>
            <p:ph type="sldNum" sz="quarter" idx="11"/>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cs typeface="+mn-cs"/>
              </a:defRPr>
            </a:lvl1pPr>
          </a:lstStyle>
          <a:p>
            <a:pPr>
              <a:defRPr/>
            </a:pPr>
            <a:fld id="{8448D1A1-1F76-4EC9-9099-062430B7F1DF}" type="slidenum">
              <a:rPr lang="en-US"/>
              <a:pPr>
                <a:defRPr/>
              </a:pPr>
              <a:t>‹#›</a:t>
            </a:fld>
            <a:endParaRPr lang="en-US"/>
          </a:p>
        </p:txBody>
      </p:sp>
      <p:sp>
        <p:nvSpPr>
          <p:cNvPr id="7" name="Footer Placeholder 11"/>
          <p:cNvSpPr>
            <a:spLocks noGrp="1"/>
          </p:cNvSpPr>
          <p:nvPr>
            <p:ph type="ftr" sz="quarter" idx="12"/>
          </p:nvPr>
        </p:nvSpPr>
        <p:spPr/>
        <p:txBody>
          <a:bodyPr rtlCol="0"/>
          <a:lstStyle>
            <a:lvl1pPr>
              <a:lnSpc>
                <a:spcPct val="100000"/>
              </a:lnSpc>
              <a:buSzPct val="100000"/>
              <a:buFont typeface="Wingdings" panose="05000000000000000000" pitchFamily="2" charset="2"/>
              <a:buNone/>
              <a:defRPr>
                <a:ea typeface="ＭＳ Ｐゴシック" panose="020B0600070205080204" pitchFamily="34" charset="-128"/>
              </a:defRPr>
            </a:lvl1pPr>
          </a:lstStyle>
          <a:p>
            <a:pPr>
              <a:defRPr/>
            </a:pPr>
            <a:endParaRPr lang="en-US"/>
          </a:p>
        </p:txBody>
      </p:sp>
    </p:spTree>
    <p:extLst>
      <p:ext uri="{BB962C8B-B14F-4D97-AF65-F5344CB8AC3E}">
        <p14:creationId xmlns:p14="http://schemas.microsoft.com/office/powerpoint/2010/main" val="2607391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lnSpc>
                <a:spcPct val="100000"/>
              </a:lnSpc>
              <a:buSzPct val="100000"/>
              <a:buFont typeface="Wingdings" panose="05000000000000000000" pitchFamily="2" charset="2"/>
              <a:buNone/>
              <a:defRPr smtClean="0">
                <a:ea typeface="ＭＳ Ｐゴシック" panose="020B0600070205080204" pitchFamily="34" charset="-128"/>
              </a:defRPr>
            </a:lvl1pPr>
          </a:lstStyle>
          <a:p>
            <a:pPr>
              <a:defRPr/>
            </a:pPr>
            <a:fld id="{399CA2FA-E21A-45CD-A6F5-7C8F5D621E43}" type="datetime1">
              <a:rPr lang="en-US"/>
              <a:pPr>
                <a:defRPr/>
              </a:pPr>
              <a:t>4/14/2015</a:t>
            </a:fld>
            <a:endParaRPr lang="en-US"/>
          </a:p>
        </p:txBody>
      </p:sp>
      <p:sp>
        <p:nvSpPr>
          <p:cNvPr id="8" name="Slide Number Placeholder 11"/>
          <p:cNvSpPr>
            <a:spLocks noGrp="1"/>
          </p:cNvSpPr>
          <p:nvPr>
            <p:ph type="sldNum" sz="quarter" idx="11"/>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cs typeface="+mn-cs"/>
              </a:defRPr>
            </a:lvl1pPr>
          </a:lstStyle>
          <a:p>
            <a:pPr>
              <a:defRPr/>
            </a:pPr>
            <a:fld id="{10B7369E-C7A7-4A89-AEB4-13E18D6DAF24}" type="slidenum">
              <a:rPr lang="en-US"/>
              <a:pPr>
                <a:defRPr/>
              </a:pPr>
              <a:t>‹#›</a:t>
            </a:fld>
            <a:endParaRPr lang="en-US"/>
          </a:p>
        </p:txBody>
      </p:sp>
      <p:sp>
        <p:nvSpPr>
          <p:cNvPr id="9" name="Footer Placeholder 13"/>
          <p:cNvSpPr>
            <a:spLocks noGrp="1"/>
          </p:cNvSpPr>
          <p:nvPr>
            <p:ph type="ftr" sz="quarter" idx="12"/>
          </p:nvPr>
        </p:nvSpPr>
        <p:spPr/>
        <p:txBody>
          <a:bodyPr rtlCol="0"/>
          <a:lstStyle>
            <a:lvl1pPr>
              <a:lnSpc>
                <a:spcPct val="100000"/>
              </a:lnSpc>
              <a:buSzPct val="100000"/>
              <a:buFont typeface="Wingdings" panose="05000000000000000000" pitchFamily="2" charset="2"/>
              <a:buNone/>
              <a:defRPr>
                <a:ea typeface="ＭＳ Ｐゴシック" panose="020B0600070205080204" pitchFamily="34" charset="-128"/>
              </a:defRPr>
            </a:lvl1pPr>
          </a:lstStyle>
          <a:p>
            <a:pPr>
              <a:defRPr/>
            </a:pPr>
            <a:endParaRPr lang="en-US"/>
          </a:p>
        </p:txBody>
      </p:sp>
    </p:spTree>
    <p:extLst>
      <p:ext uri="{BB962C8B-B14F-4D97-AF65-F5344CB8AC3E}">
        <p14:creationId xmlns:p14="http://schemas.microsoft.com/office/powerpoint/2010/main" val="38365033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lnSpc>
                <a:spcPct val="100000"/>
              </a:lnSpc>
              <a:buSzPct val="100000"/>
              <a:buFont typeface="Wingdings" panose="05000000000000000000" pitchFamily="2" charset="2"/>
              <a:buNone/>
              <a:defRPr smtClean="0">
                <a:ea typeface="ＭＳ Ｐゴシック" panose="020B0600070205080204" pitchFamily="34" charset="-128"/>
              </a:defRPr>
            </a:lvl1pPr>
          </a:lstStyle>
          <a:p>
            <a:pPr>
              <a:defRPr/>
            </a:pPr>
            <a:fld id="{A23C27C8-EFD8-48B9-A0C4-CFB3AF63B57D}" type="datetime1">
              <a:rPr lang="en-US"/>
              <a:pPr>
                <a:defRPr/>
              </a:pPr>
              <a:t>4/14/2015</a:t>
            </a:fld>
            <a:endParaRPr lang="en-US"/>
          </a:p>
        </p:txBody>
      </p:sp>
      <p:sp>
        <p:nvSpPr>
          <p:cNvPr id="4" name="Footer Placeholder 2"/>
          <p:cNvSpPr>
            <a:spLocks noGrp="1"/>
          </p:cNvSpPr>
          <p:nvPr>
            <p:ph type="ftr" sz="quarter" idx="11"/>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defRPr>
            </a:lvl1pPr>
          </a:lstStyle>
          <a:p>
            <a:pPr>
              <a:defRPr/>
            </a:pPr>
            <a:endParaRPr lang="en-US"/>
          </a:p>
        </p:txBody>
      </p:sp>
      <p:sp>
        <p:nvSpPr>
          <p:cNvPr id="5" name="Slide Number Placeholder 22"/>
          <p:cNvSpPr>
            <a:spLocks noGrp="1"/>
          </p:cNvSpPr>
          <p:nvPr>
            <p:ph type="sldNum" sz="quarter" idx="12"/>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cs typeface="+mn-cs"/>
              </a:defRPr>
            </a:lvl1pPr>
          </a:lstStyle>
          <a:p>
            <a:pPr>
              <a:defRPr/>
            </a:pPr>
            <a:fld id="{0D1230FD-1A67-4BA8-8DFF-22F36E07ECE6}" type="slidenum">
              <a:rPr lang="en-US"/>
              <a:pPr>
                <a:defRPr/>
              </a:pPr>
              <a:t>‹#›</a:t>
            </a:fld>
            <a:endParaRPr lang="en-US"/>
          </a:p>
        </p:txBody>
      </p:sp>
    </p:spTree>
    <p:extLst>
      <p:ext uri="{BB962C8B-B14F-4D97-AF65-F5344CB8AC3E}">
        <p14:creationId xmlns:p14="http://schemas.microsoft.com/office/powerpoint/2010/main" val="340997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98DDEDC-E86C-4B66-8049-59C821E5BF91}"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45575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nSpc>
                <a:spcPct val="100000"/>
              </a:lnSpc>
              <a:buSzPct val="100000"/>
              <a:buFont typeface="Wingdings" panose="05000000000000000000" pitchFamily="2" charset="2"/>
              <a:buNone/>
              <a:defRPr smtClean="0">
                <a:ea typeface="ＭＳ Ｐゴシック" panose="020B0600070205080204" pitchFamily="34" charset="-128"/>
              </a:defRPr>
            </a:lvl1pPr>
          </a:lstStyle>
          <a:p>
            <a:pPr>
              <a:defRPr/>
            </a:pPr>
            <a:fld id="{7B9DB666-41F8-4E86-B236-901445A3B230}" type="datetime1">
              <a:rPr lang="en-US"/>
              <a:pPr>
                <a:defRPr/>
              </a:pPr>
              <a:t>4/14/2015</a:t>
            </a:fld>
            <a:endParaRPr lang="en-US"/>
          </a:p>
        </p:txBody>
      </p:sp>
      <p:sp>
        <p:nvSpPr>
          <p:cNvPr id="3" name="Footer Placeholder 2"/>
          <p:cNvSpPr>
            <a:spLocks noGrp="1"/>
          </p:cNvSpPr>
          <p:nvPr>
            <p:ph type="ftr" sz="quarter" idx="11"/>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lnSpc>
                <a:spcPct val="100000"/>
              </a:lnSpc>
              <a:buSzPct val="100000"/>
              <a:buFont typeface="Wingdings" panose="05000000000000000000" pitchFamily="2" charset="2"/>
              <a:buNone/>
              <a:defRPr>
                <a:solidFill>
                  <a:srgbClr val="775F55"/>
                </a:solidFill>
                <a:ea typeface="ＭＳ Ｐゴシック" panose="020B0600070205080204" pitchFamily="34" charset="-128"/>
                <a:cs typeface="+mn-cs"/>
              </a:defRPr>
            </a:lvl1pPr>
          </a:lstStyle>
          <a:p>
            <a:pPr>
              <a:defRPr/>
            </a:pPr>
            <a:fld id="{75DE28D3-7A56-416D-921B-F4E51E8DC30B}" type="slidenum">
              <a:rPr lang="en-US"/>
              <a:pPr>
                <a:defRPr/>
              </a:pPr>
              <a:t>‹#›</a:t>
            </a:fld>
            <a:endParaRPr lang="en-US"/>
          </a:p>
        </p:txBody>
      </p:sp>
    </p:spTree>
    <p:extLst>
      <p:ext uri="{BB962C8B-B14F-4D97-AF65-F5344CB8AC3E}">
        <p14:creationId xmlns:p14="http://schemas.microsoft.com/office/powerpoint/2010/main" val="4222139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lnSpc>
                <a:spcPct val="100000"/>
              </a:lnSpc>
              <a:buSzPct val="100000"/>
              <a:buFont typeface="Wingdings" panose="05000000000000000000" pitchFamily="2" charset="2"/>
              <a:buNone/>
              <a:defRPr smtClean="0">
                <a:ea typeface="ＭＳ Ｐゴシック" panose="020B0600070205080204" pitchFamily="34" charset="-128"/>
              </a:defRPr>
            </a:lvl1pPr>
          </a:lstStyle>
          <a:p>
            <a:pPr>
              <a:defRPr/>
            </a:pPr>
            <a:fld id="{ACFA35F4-C050-464A-8D3B-304DD78CF707}" type="datetime1">
              <a:rPr lang="en-US"/>
              <a:pPr>
                <a:defRPr/>
              </a:pPr>
              <a:t>4/14/2015</a:t>
            </a:fld>
            <a:endParaRPr lang="en-US"/>
          </a:p>
        </p:txBody>
      </p:sp>
      <p:sp>
        <p:nvSpPr>
          <p:cNvPr id="6" name="Footer Placeholder 2"/>
          <p:cNvSpPr>
            <a:spLocks noGrp="1"/>
          </p:cNvSpPr>
          <p:nvPr>
            <p:ph type="ftr" sz="quarter" idx="11"/>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defRPr>
            </a:lvl1pPr>
          </a:lstStyle>
          <a:p>
            <a:pPr>
              <a:defRPr/>
            </a:pPr>
            <a:endParaRPr lang="en-US"/>
          </a:p>
        </p:txBody>
      </p:sp>
      <p:sp>
        <p:nvSpPr>
          <p:cNvPr id="7" name="Slide Number Placeholder 22"/>
          <p:cNvSpPr>
            <a:spLocks noGrp="1"/>
          </p:cNvSpPr>
          <p:nvPr>
            <p:ph type="sldNum" sz="quarter" idx="12"/>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cs typeface="+mn-cs"/>
              </a:defRPr>
            </a:lvl1pPr>
          </a:lstStyle>
          <a:p>
            <a:pPr>
              <a:defRPr/>
            </a:pPr>
            <a:fld id="{D69181C1-132F-4C1B-9E24-98F7943EF5CA}" type="slidenum">
              <a:rPr lang="en-US"/>
              <a:pPr>
                <a:defRPr/>
              </a:pPr>
              <a:t>‹#›</a:t>
            </a:fld>
            <a:endParaRPr lang="en-US"/>
          </a:p>
        </p:txBody>
      </p:sp>
    </p:spTree>
    <p:extLst>
      <p:ext uri="{BB962C8B-B14F-4D97-AF65-F5344CB8AC3E}">
        <p14:creationId xmlns:p14="http://schemas.microsoft.com/office/powerpoint/2010/main" val="1217861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lnSpc>
                <a:spcPct val="100000"/>
              </a:lnSpc>
              <a:buSzPct val="100000"/>
              <a:buFont typeface="Wingdings" panose="05000000000000000000" pitchFamily="2" charset="2"/>
              <a:buNone/>
              <a:defRPr smtClean="0">
                <a:ea typeface="ＭＳ Ｐゴシック" panose="020B0600070205080204" pitchFamily="34" charset="-128"/>
              </a:defRPr>
            </a:lvl1pPr>
          </a:lstStyle>
          <a:p>
            <a:pPr>
              <a:defRPr/>
            </a:pPr>
            <a:fld id="{71AC26DA-F5C8-4BA6-B4F8-541CB58CB268}" type="datetime1">
              <a:rPr lang="en-US"/>
              <a:pPr>
                <a:defRPr/>
              </a:pPr>
              <a:t>4/14/2015</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lnSpc>
                <a:spcPct val="100000"/>
              </a:lnSpc>
              <a:buSzPct val="100000"/>
              <a:buFont typeface="Wingdings" panose="05000000000000000000" pitchFamily="2" charset="2"/>
              <a:buNone/>
              <a:defRPr sz="2800">
                <a:ea typeface="ＭＳ Ｐゴシック" panose="020B0600070205080204" pitchFamily="34" charset="-128"/>
                <a:cs typeface="+mn-cs"/>
              </a:defRPr>
            </a:lvl1pPr>
          </a:lstStyle>
          <a:p>
            <a:pPr>
              <a:defRPr/>
            </a:pPr>
            <a:fld id="{DD5F1C81-6D06-4443-B3A2-1783162E39C0}"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lnSpc>
                <a:spcPct val="100000"/>
              </a:lnSpc>
              <a:buSzPct val="100000"/>
              <a:buFont typeface="Wingdings" panose="05000000000000000000" pitchFamily="2" charset="2"/>
              <a:buNone/>
              <a:defRPr>
                <a:ea typeface="ＭＳ Ｐゴシック" panose="020B0600070205080204" pitchFamily="34" charset="-128"/>
              </a:defRPr>
            </a:lvl1pPr>
          </a:lstStyle>
          <a:p>
            <a:pPr>
              <a:defRPr/>
            </a:pPr>
            <a:endParaRPr lang="en-US"/>
          </a:p>
        </p:txBody>
      </p:sp>
    </p:spTree>
    <p:extLst>
      <p:ext uri="{BB962C8B-B14F-4D97-AF65-F5344CB8AC3E}">
        <p14:creationId xmlns:p14="http://schemas.microsoft.com/office/powerpoint/2010/main" val="3541183768"/>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lnSpc>
                <a:spcPct val="100000"/>
              </a:lnSpc>
              <a:buSzPct val="100000"/>
              <a:buFont typeface="Wingdings" panose="05000000000000000000" pitchFamily="2" charset="2"/>
              <a:buNone/>
              <a:defRPr smtClean="0">
                <a:ea typeface="ＭＳ Ｐゴシック" panose="020B0600070205080204" pitchFamily="34" charset="-128"/>
              </a:defRPr>
            </a:lvl1pPr>
          </a:lstStyle>
          <a:p>
            <a:pPr>
              <a:defRPr/>
            </a:pPr>
            <a:fld id="{ADCE414F-463D-4C73-B6ED-821874C28C91}" type="datetime1">
              <a:rPr lang="en-US"/>
              <a:pPr>
                <a:defRPr/>
              </a:pPr>
              <a:t>4/14/2015</a:t>
            </a:fld>
            <a:endParaRPr lang="en-US"/>
          </a:p>
        </p:txBody>
      </p:sp>
      <p:sp>
        <p:nvSpPr>
          <p:cNvPr id="5" name="Footer Placeholder 2"/>
          <p:cNvSpPr>
            <a:spLocks noGrp="1"/>
          </p:cNvSpPr>
          <p:nvPr>
            <p:ph type="ftr" sz="quarter" idx="11"/>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defRPr>
            </a:lvl1pPr>
          </a:lstStyle>
          <a:p>
            <a:pPr>
              <a:defRPr/>
            </a:pPr>
            <a:endParaRPr lang="en-US"/>
          </a:p>
        </p:txBody>
      </p:sp>
      <p:sp>
        <p:nvSpPr>
          <p:cNvPr id="6" name="Slide Number Placeholder 22"/>
          <p:cNvSpPr>
            <a:spLocks noGrp="1"/>
          </p:cNvSpPr>
          <p:nvPr>
            <p:ph type="sldNum" sz="quarter" idx="12"/>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cs typeface="+mn-cs"/>
              </a:defRPr>
            </a:lvl1pPr>
          </a:lstStyle>
          <a:p>
            <a:pPr>
              <a:defRPr/>
            </a:pPr>
            <a:fld id="{B7888B79-D7DD-466E-A4C8-B12EFA5B6EED}" type="slidenum">
              <a:rPr lang="en-US"/>
              <a:pPr>
                <a:defRPr/>
              </a:pPr>
              <a:t>‹#›</a:t>
            </a:fld>
            <a:endParaRPr lang="en-US"/>
          </a:p>
        </p:txBody>
      </p:sp>
    </p:spTree>
    <p:extLst>
      <p:ext uri="{BB962C8B-B14F-4D97-AF65-F5344CB8AC3E}">
        <p14:creationId xmlns:p14="http://schemas.microsoft.com/office/powerpoint/2010/main" val="21226210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lnSpc>
                <a:spcPct val="100000"/>
              </a:lnSpc>
              <a:buSzPct val="100000"/>
              <a:buFont typeface="Wingdings" panose="05000000000000000000" pitchFamily="2" charset="2"/>
              <a:buNone/>
              <a:defRPr smtClean="0">
                <a:ea typeface="ＭＳ Ｐゴシック" panose="020B0600070205080204" pitchFamily="34" charset="-128"/>
              </a:defRPr>
            </a:lvl1pPr>
          </a:lstStyle>
          <a:p>
            <a:pPr>
              <a:defRPr/>
            </a:pPr>
            <a:fld id="{43A11524-0747-420C-97AA-3B030FF0FFFC}" type="datetime1">
              <a:rPr lang="en-US"/>
              <a:pPr>
                <a:defRPr/>
              </a:pPr>
              <a:t>4/14/2015</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lnSpc>
                <a:spcPct val="100000"/>
              </a:lnSpc>
              <a:buSzPct val="100000"/>
              <a:buFont typeface="Wingdings" panose="05000000000000000000" pitchFamily="2" charset="2"/>
              <a:buNone/>
              <a:defRPr>
                <a:ea typeface="ＭＳ Ｐゴシック" panose="020B0600070205080204" pitchFamily="34" charset="-128"/>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lnSpc>
                <a:spcPct val="100000"/>
              </a:lnSpc>
              <a:buSzPct val="100000"/>
              <a:buFont typeface="Wingdings" panose="05000000000000000000" pitchFamily="2" charset="2"/>
              <a:buNone/>
              <a:defRPr>
                <a:ea typeface="ＭＳ Ｐゴシック" panose="020B0600070205080204" pitchFamily="34" charset="-128"/>
                <a:cs typeface="+mn-cs"/>
              </a:defRPr>
            </a:lvl1pPr>
          </a:lstStyle>
          <a:p>
            <a:pPr>
              <a:defRPr/>
            </a:pPr>
            <a:fld id="{0EBD5FD5-1202-4935-B615-C1F4D7C9218F}" type="slidenum">
              <a:rPr lang="en-US"/>
              <a:pPr>
                <a:defRPr/>
              </a:pPr>
              <a:t>‹#›</a:t>
            </a:fld>
            <a:endParaRPr lang="en-US"/>
          </a:p>
        </p:txBody>
      </p:sp>
    </p:spTree>
    <p:extLst>
      <p:ext uri="{BB962C8B-B14F-4D97-AF65-F5344CB8AC3E}">
        <p14:creationId xmlns:p14="http://schemas.microsoft.com/office/powerpoint/2010/main" val="270251908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47800"/>
            <a:ext cx="40386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33800"/>
            <a:ext cx="40386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13"/>
          <p:cNvSpPr>
            <a:spLocks noGrp="1"/>
          </p:cNvSpPr>
          <p:nvPr>
            <p:ph type="dt" sz="half" idx="10"/>
          </p:nvPr>
        </p:nvSpPr>
        <p:spPr/>
        <p:txBody>
          <a:bodyPr/>
          <a:lstStyle>
            <a:lvl1pPr>
              <a:lnSpc>
                <a:spcPct val="100000"/>
              </a:lnSpc>
              <a:buSzPct val="100000"/>
              <a:buFont typeface="Wingdings" panose="05000000000000000000" pitchFamily="2" charset="2"/>
              <a:buNone/>
              <a:defRPr smtClean="0">
                <a:ea typeface="ＭＳ Ｐゴシック" panose="020B0600070205080204" pitchFamily="34" charset="-128"/>
              </a:defRPr>
            </a:lvl1pPr>
          </a:lstStyle>
          <a:p>
            <a:pPr>
              <a:defRPr/>
            </a:pPr>
            <a:fld id="{0D46A609-60F4-415C-9577-BA983288BCC7}" type="datetime1">
              <a:rPr lang="en-US"/>
              <a:pPr>
                <a:defRPr/>
              </a:pPr>
              <a:t>4/14/2015</a:t>
            </a:fld>
            <a:endParaRPr lang="en-US"/>
          </a:p>
        </p:txBody>
      </p:sp>
      <p:sp>
        <p:nvSpPr>
          <p:cNvPr id="7" name="Footer Placeholder 2"/>
          <p:cNvSpPr>
            <a:spLocks noGrp="1"/>
          </p:cNvSpPr>
          <p:nvPr>
            <p:ph type="ftr" sz="quarter" idx="11"/>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defRPr>
            </a:lvl1pPr>
          </a:lstStyle>
          <a:p>
            <a:pPr>
              <a:defRPr/>
            </a:pPr>
            <a:endParaRPr lang="en-US"/>
          </a:p>
        </p:txBody>
      </p:sp>
      <p:sp>
        <p:nvSpPr>
          <p:cNvPr id="8" name="Slide Number Placeholder 22"/>
          <p:cNvSpPr>
            <a:spLocks noGrp="1"/>
          </p:cNvSpPr>
          <p:nvPr>
            <p:ph type="sldNum" sz="quarter" idx="12"/>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cs typeface="+mn-cs"/>
              </a:defRPr>
            </a:lvl1pPr>
          </a:lstStyle>
          <a:p>
            <a:pPr>
              <a:defRPr/>
            </a:pPr>
            <a:fld id="{7E744714-2BD6-4112-BBE8-C57AF73CCA13}" type="slidenum">
              <a:rPr lang="en-US"/>
              <a:pPr>
                <a:defRPr/>
              </a:pPr>
              <a:t>‹#›</a:t>
            </a:fld>
            <a:endParaRPr lang="en-US"/>
          </a:p>
        </p:txBody>
      </p:sp>
    </p:spTree>
    <p:extLst>
      <p:ext uri="{BB962C8B-B14F-4D97-AF65-F5344CB8AC3E}">
        <p14:creationId xmlns:p14="http://schemas.microsoft.com/office/powerpoint/2010/main" val="39097363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lnSpc>
                <a:spcPct val="100000"/>
              </a:lnSpc>
              <a:buSzPct val="100000"/>
              <a:buFont typeface="Wingdings" panose="05000000000000000000" pitchFamily="2" charset="2"/>
              <a:buNone/>
              <a:defRPr smtClean="0">
                <a:ea typeface="ＭＳ Ｐゴシック" panose="020B0600070205080204" pitchFamily="34" charset="-128"/>
              </a:defRPr>
            </a:lvl1pPr>
          </a:lstStyle>
          <a:p>
            <a:pPr>
              <a:defRPr/>
            </a:pPr>
            <a:fld id="{EF920FD4-CA17-446F-A28C-FD7C574D6A90}" type="datetime1">
              <a:rPr lang="en-US"/>
              <a:pPr>
                <a:defRPr/>
              </a:pPr>
              <a:t>4/14/2015</a:t>
            </a:fld>
            <a:endParaRPr lang="en-US"/>
          </a:p>
        </p:txBody>
      </p:sp>
      <p:sp>
        <p:nvSpPr>
          <p:cNvPr id="6" name="Footer Placeholder 2"/>
          <p:cNvSpPr>
            <a:spLocks noGrp="1"/>
          </p:cNvSpPr>
          <p:nvPr>
            <p:ph type="ftr" sz="quarter" idx="11"/>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defRPr>
            </a:lvl1pPr>
          </a:lstStyle>
          <a:p>
            <a:pPr>
              <a:defRPr/>
            </a:pPr>
            <a:endParaRPr lang="en-US"/>
          </a:p>
        </p:txBody>
      </p:sp>
      <p:sp>
        <p:nvSpPr>
          <p:cNvPr id="7" name="Slide Number Placeholder 22"/>
          <p:cNvSpPr>
            <a:spLocks noGrp="1"/>
          </p:cNvSpPr>
          <p:nvPr>
            <p:ph type="sldNum" sz="quarter" idx="12"/>
          </p:nvPr>
        </p:nvSpPr>
        <p:spPr/>
        <p:txBody>
          <a:bodyPr/>
          <a:lstStyle>
            <a:lvl1pPr>
              <a:lnSpc>
                <a:spcPct val="100000"/>
              </a:lnSpc>
              <a:buSzPct val="100000"/>
              <a:buFont typeface="Wingdings" panose="05000000000000000000" pitchFamily="2" charset="2"/>
              <a:buNone/>
              <a:defRPr>
                <a:ea typeface="ＭＳ Ｐゴシック" panose="020B0600070205080204" pitchFamily="34" charset="-128"/>
                <a:cs typeface="+mn-cs"/>
              </a:defRPr>
            </a:lvl1pPr>
          </a:lstStyle>
          <a:p>
            <a:pPr>
              <a:defRPr/>
            </a:pPr>
            <a:fld id="{38F3F248-351E-4D97-BF7F-B52C7BAD27B6}" type="slidenum">
              <a:rPr lang="en-US"/>
              <a:pPr>
                <a:defRPr/>
              </a:pPr>
              <a:t>‹#›</a:t>
            </a:fld>
            <a:endParaRPr lang="en-US"/>
          </a:p>
        </p:txBody>
      </p:sp>
    </p:spTree>
    <p:extLst>
      <p:ext uri="{BB962C8B-B14F-4D97-AF65-F5344CB8AC3E}">
        <p14:creationId xmlns:p14="http://schemas.microsoft.com/office/powerpoint/2010/main" val="193409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FC7FB57-DD7A-41F4-8EBE-48B19F624FC4}"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1995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6BD3E114-FCF6-4A7F-9EE8-218248C2E04A}"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751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ACC3824E-1A8E-4C15-9844-D8B35528CB93}" type="slidenum">
              <a:rPr lang="en-US" altLang="en-US"/>
              <a:pPr>
                <a:defRPr/>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5496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F5922F58-40A0-4452-B385-93BC14610692}" type="slidenum">
              <a:rPr lang="en-US" altLang="en-US"/>
              <a:pPr>
                <a:defRPr/>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5290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8E469128-5AC7-43EB-97B0-188C37C6B3C3}" type="slidenum">
              <a:rPr lang="en-US" altLang="en-US"/>
              <a:pPr>
                <a:defRPr/>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8863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D79ABC5-6140-4844-A3AB-2708451B7AE2}"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3826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D835158-247A-4754-93A2-D47B40322284}"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5963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buSzTx/>
              <a:buFontTx/>
              <a:buNone/>
              <a:defRPr sz="1200">
                <a:latin typeface="Arial" charset="0"/>
                <a:ea typeface="+mn-ea"/>
              </a:defRPr>
            </a:lvl1pPr>
          </a:lstStyle>
          <a:p>
            <a:pPr>
              <a:defRPr/>
            </a:pPr>
            <a:endParaRPr lang="en-US"/>
          </a:p>
        </p:txBody>
      </p:sp>
      <p:sp>
        <p:nvSpPr>
          <p:cNvPr id="1945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SzTx/>
              <a:buFontTx/>
              <a:buNone/>
              <a:defRPr sz="1200" smtClean="0">
                <a:latin typeface="Arial Black" panose="020B0A04020102020204" pitchFamily="34" charset="0"/>
              </a:defRPr>
            </a:lvl1pPr>
          </a:lstStyle>
          <a:p>
            <a:pPr>
              <a:defRPr/>
            </a:pPr>
            <a:fld id="{76EA8F1F-467B-41E0-8EC3-615EE16B269A}" type="slidenum">
              <a:rPr lang="en-US" altLang="en-US"/>
              <a:pPr>
                <a:defRPr/>
              </a:pPr>
              <a:t>‹#›</a:t>
            </a:fld>
            <a:endParaRPr lang="en-US" altLang="en-US"/>
          </a:p>
        </p:txBody>
      </p:sp>
      <p:grpSp>
        <p:nvGrpSpPr>
          <p:cNvPr id="1028" name="Group 4"/>
          <p:cNvGrpSpPr>
            <a:grpSpLocks/>
          </p:cNvGrpSpPr>
          <p:nvPr/>
        </p:nvGrpSpPr>
        <p:grpSpPr bwMode="auto">
          <a:xfrm>
            <a:off x="0" y="106680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SzTx/>
                <a:buFontTx/>
                <a:buNone/>
              </a:pPr>
              <a:endParaRPr lang="en-US" altLang="en-US" sz="2400">
                <a:latin typeface="Times New Roman" panose="02020603050405020304"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2400">
                <a:latin typeface="Times New Roman" panose="02020603050405020304"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1800">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1800">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1800">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1800">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2400">
                <a:latin typeface="Times New Roman" panose="02020603050405020304"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1800">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0"/>
                </a:spcBef>
                <a:buSzTx/>
                <a:buFontTx/>
                <a:buNone/>
              </a:pPr>
              <a:endParaRPr lang="en-US"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457200" y="1447800"/>
            <a:ext cx="8229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947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SzTx/>
              <a:buFontTx/>
              <a:buNone/>
              <a:defRPr sz="1200">
                <a:latin typeface="Arial" charset="0"/>
                <a:ea typeface="+mn-ea"/>
              </a:defRPr>
            </a:lvl1pPr>
          </a:lstStyle>
          <a:p>
            <a:pPr>
              <a:defRPr/>
            </a:pPr>
            <a:endParaRPr lang="en-US"/>
          </a:p>
        </p:txBody>
      </p:sp>
      <p:sp>
        <p:nvSpPr>
          <p:cNvPr id="1032" name="Text Box 17"/>
          <p:cNvSpPr txBox="1">
            <a:spLocks noChangeArrowheads="1"/>
          </p:cNvSpPr>
          <p:nvPr userDrawn="1"/>
        </p:nvSpPr>
        <p:spPr bwMode="auto">
          <a:xfrm>
            <a:off x="6781800" y="4572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algn="l">
              <a:spcBef>
                <a:spcPct val="50000"/>
              </a:spcBef>
              <a:buSzTx/>
              <a:buFontTx/>
              <a:buNone/>
            </a:pPr>
            <a:endParaRPr lang="en-US" altLang="en-US" sz="1800"/>
          </a:p>
        </p:txBody>
      </p:sp>
    </p:spTree>
  </p:cSld>
  <p:clrMap bg1="lt1" tx1="dk1" bg2="lt2" tx2="dk2" accent1="accent1" accent2="accent2" accent3="accent3" accent4="accent4" accent5="accent5" accent6="accent6" hlink="hlink" folHlink="folHlink"/>
  <p:sldLayoutIdLst>
    <p:sldLayoutId id="2147483772"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Lst>
  <p:hf hdr="0" ftr="0" dt="0"/>
  <p:txStyles>
    <p:titleStyle>
      <a:lvl1pPr algn="l" rtl="0" eaLnBrk="0" fontAlgn="base" hangingPunct="0">
        <a:spcBef>
          <a:spcPct val="0"/>
        </a:spcBef>
        <a:spcAft>
          <a:spcPct val="0"/>
        </a:spcAft>
        <a:defRPr sz="3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charset="0"/>
          <a:ea typeface="ＭＳ Ｐゴシック" charset="-128"/>
        </a:defRPr>
      </a:lvl2pPr>
      <a:lvl3pPr algn="l" rtl="0" eaLnBrk="0" fontAlgn="base" hangingPunct="0">
        <a:spcBef>
          <a:spcPct val="0"/>
        </a:spcBef>
        <a:spcAft>
          <a:spcPct val="0"/>
        </a:spcAft>
        <a:defRPr sz="3200">
          <a:solidFill>
            <a:schemeClr val="tx1"/>
          </a:solidFill>
          <a:latin typeface="Arial" charset="0"/>
          <a:ea typeface="ＭＳ Ｐゴシック" charset="-128"/>
        </a:defRPr>
      </a:lvl3pPr>
      <a:lvl4pPr algn="l" rtl="0" eaLnBrk="0" fontAlgn="base" hangingPunct="0">
        <a:spcBef>
          <a:spcPct val="0"/>
        </a:spcBef>
        <a:spcAft>
          <a:spcPct val="0"/>
        </a:spcAft>
        <a:defRPr sz="3200">
          <a:solidFill>
            <a:schemeClr val="tx1"/>
          </a:solidFill>
          <a:latin typeface="Arial" charset="0"/>
          <a:ea typeface="ＭＳ Ｐゴシック" charset="-128"/>
        </a:defRPr>
      </a:lvl4pPr>
      <a:lvl5pPr algn="l" rtl="0" eaLnBrk="0" fontAlgn="base" hangingPunct="0">
        <a:spcBef>
          <a:spcPct val="0"/>
        </a:spcBef>
        <a:spcAft>
          <a:spcPct val="0"/>
        </a:spcAft>
        <a:defRPr sz="3200">
          <a:solidFill>
            <a:schemeClr val="tx1"/>
          </a:solidFill>
          <a:latin typeface="Arial" charset="0"/>
          <a:ea typeface="ＭＳ Ｐゴシック" charset="-128"/>
        </a:defRPr>
      </a:lvl5pPr>
      <a:lvl6pPr marL="457200" algn="l" rtl="0" fontAlgn="base">
        <a:spcBef>
          <a:spcPct val="0"/>
        </a:spcBef>
        <a:spcAft>
          <a:spcPct val="0"/>
        </a:spcAft>
        <a:defRPr sz="3200">
          <a:solidFill>
            <a:schemeClr val="tx1"/>
          </a:solidFill>
          <a:latin typeface="Arial" charset="0"/>
        </a:defRPr>
      </a:lvl6pPr>
      <a:lvl7pPr marL="914400" algn="l" rtl="0" fontAlgn="base">
        <a:spcBef>
          <a:spcPct val="0"/>
        </a:spcBef>
        <a:spcAft>
          <a:spcPct val="0"/>
        </a:spcAft>
        <a:defRPr sz="3200">
          <a:solidFill>
            <a:schemeClr val="tx1"/>
          </a:solidFill>
          <a:latin typeface="Arial" charset="0"/>
        </a:defRPr>
      </a:lvl7pPr>
      <a:lvl8pPr marL="1371600" algn="l" rtl="0" fontAlgn="base">
        <a:spcBef>
          <a:spcPct val="0"/>
        </a:spcBef>
        <a:spcAft>
          <a:spcPct val="0"/>
        </a:spcAft>
        <a:defRPr sz="3200">
          <a:solidFill>
            <a:schemeClr val="tx1"/>
          </a:solidFill>
          <a:latin typeface="Arial" charset="0"/>
        </a:defRPr>
      </a:lvl8pPr>
      <a:lvl9pPr marL="1828800" algn="l" rtl="0" fontAlgn="base">
        <a:spcBef>
          <a:spcPct val="0"/>
        </a:spcBef>
        <a:spcAft>
          <a:spcPct val="0"/>
        </a:spcAft>
        <a:defRPr sz="32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6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2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lnSpc>
                <a:spcPct val="80000"/>
              </a:lnSpc>
              <a:spcBef>
                <a:spcPct val="20000"/>
              </a:spcBef>
              <a:buClr>
                <a:srgbClr val="94B6D2"/>
              </a:buClr>
              <a:buFont typeface="Wingdings" panose="05000000000000000000" pitchFamily="2" charset="2"/>
              <a:buChar char="¡"/>
              <a:defRPr kumimoji="0" sz="1400" smtClean="0">
                <a:solidFill>
                  <a:srgbClr val="775F55"/>
                </a:solidFill>
                <a:latin typeface="Arial" charset="0"/>
                <a:ea typeface="+mn-ea"/>
                <a:cs typeface="Arial" charset="0"/>
              </a:defRPr>
            </a:lvl1pPr>
          </a:lstStyle>
          <a:p>
            <a:pPr>
              <a:defRPr/>
            </a:pPr>
            <a:fld id="{1AEF7355-EA1B-4CEC-9AAD-A111978A7A7E}" type="datetime1">
              <a:rPr lang="en-US"/>
              <a:pPr>
                <a:defRPr/>
              </a:pPr>
              <a:t>4/14/2015</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lnSpc>
                <a:spcPct val="80000"/>
              </a:lnSpc>
              <a:spcBef>
                <a:spcPct val="20000"/>
              </a:spcBef>
              <a:buClr>
                <a:srgbClr val="94B6D2"/>
              </a:buClr>
              <a:buFont typeface="Wingdings" panose="05000000000000000000" pitchFamily="2" charset="2"/>
              <a:buChar char="¡"/>
              <a:defRPr kumimoji="0" sz="1400">
                <a:solidFill>
                  <a:srgbClr val="775F55"/>
                </a:solidFill>
                <a:latin typeface="Arial" charset="0"/>
                <a:ea typeface="+mn-ea"/>
                <a:cs typeface="Arial" charset="0"/>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rgbClr val="94B6D2"/>
              </a:buClr>
              <a:buFont typeface="Wingdings" panose="05000000000000000000" pitchFamily="2" charset="2"/>
              <a:buChar char="¡"/>
              <a:defRPr/>
            </a:pPr>
            <a:endParaRPr lang="en-US" sz="1600">
              <a:solidFill>
                <a:prstClr val="white"/>
              </a:solidFill>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lnSpc>
                <a:spcPct val="80000"/>
              </a:lnSpc>
              <a:spcBef>
                <a:spcPct val="20000"/>
              </a:spcBef>
              <a:buClr>
                <a:srgbClr val="94B6D2"/>
              </a:buClr>
              <a:buFont typeface="Wingdings" panose="05000000000000000000" pitchFamily="2" charset="2"/>
              <a:buChar char="¡"/>
              <a:defRPr sz="1400" b="1">
                <a:solidFill>
                  <a:srgbClr val="FFFFFF"/>
                </a:solidFill>
                <a:ea typeface="+mn-ea"/>
                <a:cs typeface="Arial" panose="020B0604020202020204" pitchFamily="34" charset="0"/>
              </a:defRPr>
            </a:lvl1pPr>
          </a:lstStyle>
          <a:p>
            <a:pPr>
              <a:defRPr/>
            </a:pPr>
            <a:fld id="{06F6BF55-DAF4-467D-996C-34902CF95A2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1.emf"/><Relationship Id="rId5" Type="http://schemas.openxmlformats.org/officeDocument/2006/relationships/oleObject" Target="../embeddings/Microsoft_Excel_97-2003_Worksheet1.xls"/><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4.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3.w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23.xml"/><Relationship Id="rId7"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19.wmf"/><Relationship Id="rId4"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notesSlide" Target="../notesSlides/notesSlide27.xml"/><Relationship Id="rId7" Type="http://schemas.openxmlformats.org/officeDocument/2006/relationships/oleObject" Target="../embeddings/Microsoft_Excel_97-2003_Worksheet2.xls"/><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16.bin"/><Relationship Id="rId5" Type="http://schemas.openxmlformats.org/officeDocument/2006/relationships/image" Target="../media/image20.wmf"/><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notesSlide" Target="../notesSlides/notesSlide28.xml"/><Relationship Id="rId7" Type="http://schemas.openxmlformats.org/officeDocument/2006/relationships/oleObject" Target="../embeddings/Microsoft_Excel_97-2003_Worksheet3.xls"/><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18.bin"/><Relationship Id="rId5" Type="http://schemas.openxmlformats.org/officeDocument/2006/relationships/image" Target="../media/image22.wmf"/><Relationship Id="rId10" Type="http://schemas.openxmlformats.org/officeDocument/2006/relationships/image" Target="../media/image24.wmf"/><Relationship Id="rId4" Type="http://schemas.openxmlformats.org/officeDocument/2006/relationships/oleObject" Target="../embeddings/oleObject17.bin"/><Relationship Id="rId9" Type="http://schemas.openxmlformats.org/officeDocument/2006/relationships/oleObject" Target="../embeddings/oleObject19.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notesSlide" Target="../notesSlides/notesSlide33.xml"/><Relationship Id="rId7" Type="http://schemas.openxmlformats.org/officeDocument/2006/relationships/oleObject" Target="../embeddings/Microsoft_Excel_97-2003_Worksheet4.xls"/><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22.bin"/><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28.emf"/><Relationship Id="rId5" Type="http://schemas.openxmlformats.org/officeDocument/2006/relationships/oleObject" Target="../embeddings/Microsoft_Excel_97-2003_Worksheet5.xls"/><Relationship Id="rId4" Type="http://schemas.openxmlformats.org/officeDocument/2006/relationships/oleObject" Target="../embeddings/oleObject23.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30.wmf"/><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25.bin"/><Relationship Id="rId5" Type="http://schemas.openxmlformats.org/officeDocument/2006/relationships/image" Target="../media/image29.wmf"/><Relationship Id="rId4" Type="http://schemas.openxmlformats.org/officeDocument/2006/relationships/oleObject" Target="../embeddings/oleObject24.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vmlDrawing" Target="../drawings/vmlDrawing18.vml"/><Relationship Id="rId5" Type="http://schemas.openxmlformats.org/officeDocument/2006/relationships/image" Target="../media/image31.wmf"/><Relationship Id="rId4" Type="http://schemas.openxmlformats.org/officeDocument/2006/relationships/oleObject" Target="../embeddings/oleObject26.bin"/></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37.wmf"/><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oleObject" Target="../embeddings/oleObject28.bin"/><Relationship Id="rId5" Type="http://schemas.openxmlformats.org/officeDocument/2006/relationships/image" Target="../media/image36.wmf"/><Relationship Id="rId4" Type="http://schemas.openxmlformats.org/officeDocument/2006/relationships/oleObject" Target="../embeddings/oleObject27.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0" y="685800"/>
            <a:ext cx="1512888" cy="1371600"/>
          </a:xfrm>
        </p:spPr>
        <p:txBody>
          <a:bodyPr/>
          <a:lstStyle/>
          <a:p>
            <a:pPr eaLnBrk="1" hangingPunct="1"/>
            <a:r>
              <a:rPr lang="en-US" altLang="en-US" sz="3600" smtClean="0">
                <a:solidFill>
                  <a:srgbClr val="CC3300"/>
                </a:solidFill>
              </a:rPr>
              <a:t>CS305</a:t>
            </a:r>
          </a:p>
        </p:txBody>
      </p:sp>
      <p:sp>
        <p:nvSpPr>
          <p:cNvPr id="26627" name="TextBox 2"/>
          <p:cNvSpPr txBox="1">
            <a:spLocks noChangeArrowheads="1"/>
          </p:cNvSpPr>
          <p:nvPr/>
        </p:nvSpPr>
        <p:spPr bwMode="auto">
          <a:xfrm>
            <a:off x="2571750" y="990600"/>
            <a:ext cx="52006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lnSpc>
                <a:spcPct val="80000"/>
              </a:lnSpc>
              <a:buClr>
                <a:srgbClr val="94B6D2"/>
              </a:buClr>
              <a:defRPr/>
            </a:pPr>
            <a:r>
              <a:rPr lang="en-US" altLang="en-US" sz="3600">
                <a:solidFill>
                  <a:srgbClr val="CC3300"/>
                </a:solidFill>
                <a:ea typeface="+mn-ea"/>
              </a:rPr>
              <a:t>System Modeling and Simulation</a:t>
            </a:r>
            <a:endParaRPr lang="en-US" altLang="en-US" sz="3600">
              <a:solidFill>
                <a:srgbClr val="000000"/>
              </a:solidFill>
              <a:ea typeface="+mn-ea"/>
            </a:endParaRPr>
          </a:p>
        </p:txBody>
      </p:sp>
      <p:sp>
        <p:nvSpPr>
          <p:cNvPr id="26628" name="TextBox 3"/>
          <p:cNvSpPr txBox="1">
            <a:spLocks noChangeArrowheads="1"/>
          </p:cNvSpPr>
          <p:nvPr/>
        </p:nvSpPr>
        <p:spPr bwMode="auto">
          <a:xfrm>
            <a:off x="1828800" y="2514600"/>
            <a:ext cx="50292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rgbClr val="94B6D2"/>
              </a:buClr>
              <a:defRPr/>
            </a:pPr>
            <a:r>
              <a:rPr lang="en-US" altLang="en-US" sz="3600">
                <a:solidFill>
                  <a:srgbClr val="CC3300"/>
                </a:solidFill>
                <a:ea typeface="+mn-ea"/>
              </a:rPr>
              <a:t>Prof. Dr. Khaled Mahar</a:t>
            </a:r>
          </a:p>
          <a:p>
            <a:pPr algn="ctr" eaLnBrk="1" hangingPunct="1">
              <a:lnSpc>
                <a:spcPct val="80000"/>
              </a:lnSpc>
              <a:buClr>
                <a:srgbClr val="94B6D2"/>
              </a:buClr>
              <a:defRPr/>
            </a:pPr>
            <a:r>
              <a:rPr lang="en-US" altLang="en-US" sz="2800">
                <a:solidFill>
                  <a:srgbClr val="0070C0"/>
                </a:solidFill>
                <a:ea typeface="+mn-ea"/>
              </a:rPr>
              <a:t>khmahar@aast.edu</a:t>
            </a:r>
          </a:p>
        </p:txBody>
      </p:sp>
      <p:sp>
        <p:nvSpPr>
          <p:cNvPr id="26629" name="TextBox 4"/>
          <p:cNvSpPr txBox="1">
            <a:spLocks noChangeArrowheads="1"/>
          </p:cNvSpPr>
          <p:nvPr/>
        </p:nvSpPr>
        <p:spPr bwMode="auto">
          <a:xfrm>
            <a:off x="3086100" y="4267200"/>
            <a:ext cx="25146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rgbClr val="94B6D2"/>
              </a:buClr>
              <a:defRPr/>
            </a:pPr>
            <a:r>
              <a:rPr lang="en-US" altLang="en-US" sz="3200" dirty="0">
                <a:solidFill>
                  <a:srgbClr val="CC3300"/>
                </a:solidFill>
                <a:ea typeface="+mn-ea"/>
              </a:rPr>
              <a:t>Lecture </a:t>
            </a:r>
            <a:r>
              <a:rPr lang="en-US" altLang="en-US" sz="3200" dirty="0" smtClean="0">
                <a:solidFill>
                  <a:srgbClr val="CC3300"/>
                </a:solidFill>
                <a:ea typeface="+mn-ea"/>
              </a:rPr>
              <a:t>8</a:t>
            </a:r>
          </a:p>
          <a:p>
            <a:pPr algn="ctr" eaLnBrk="1" hangingPunct="1">
              <a:lnSpc>
                <a:spcPct val="80000"/>
              </a:lnSpc>
              <a:buClr>
                <a:srgbClr val="94B6D2"/>
              </a:buClr>
              <a:defRPr/>
            </a:pPr>
            <a:endParaRPr lang="en-US" altLang="en-US" sz="3200" dirty="0">
              <a:solidFill>
                <a:srgbClr val="000000"/>
              </a:solidFill>
              <a:ea typeface="+mn-ea"/>
            </a:endParaRPr>
          </a:p>
        </p:txBody>
      </p:sp>
      <p:sp>
        <p:nvSpPr>
          <p:cNvPr id="194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2pPr>
            <a:lvl3pPr marL="11430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3pPr>
            <a:lvl4pPr marL="16002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4pPr>
            <a:lvl5pPr marL="2057400" indent="-228600" algn="ctr">
              <a:spcBef>
                <a:spcPct val="20000"/>
              </a:spcBef>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fld id="{40C1D075-1FDE-4905-AB60-F451BEBB6217}" type="slidenum">
              <a:rPr lang="en-US" altLang="en-US" smtClean="0">
                <a:solidFill>
                  <a:srgbClr val="775F55"/>
                </a:solidFill>
              </a:rPr>
              <a:pPr/>
              <a:t>1</a:t>
            </a:fld>
            <a:endParaRPr lang="en-US" altLang="en-US" smtClean="0">
              <a:solidFill>
                <a:srgbClr val="775F55"/>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E6AE63F-3B38-436F-A75B-835C5D294CB2}" type="slidenum">
              <a:rPr lang="en-US" altLang="ko-KR"/>
              <a:pPr/>
              <a:t>10</a:t>
            </a:fld>
            <a:endParaRPr lang="en-US" altLang="ko-KR"/>
          </a:p>
        </p:txBody>
      </p:sp>
      <p:sp>
        <p:nvSpPr>
          <p:cNvPr id="10242" name="Rectangle 2"/>
          <p:cNvSpPr>
            <a:spLocks noGrp="1" noChangeArrowheads="1"/>
          </p:cNvSpPr>
          <p:nvPr>
            <p:ph type="title"/>
          </p:nvPr>
        </p:nvSpPr>
        <p:spPr>
          <a:noFill/>
          <a:ln/>
        </p:spPr>
        <p:txBody>
          <a:bodyPr lIns="92075" tIns="46038" rIns="92075" bIns="46038"/>
          <a:lstStyle/>
          <a:p>
            <a:r>
              <a:rPr lang="en-US" altLang="ko-KR"/>
              <a:t>Sample Histograms (cont.)</a:t>
            </a:r>
          </a:p>
        </p:txBody>
      </p:sp>
      <p:grpSp>
        <p:nvGrpSpPr>
          <p:cNvPr id="10246" name="Group 6"/>
          <p:cNvGrpSpPr>
            <a:grpSpLocks/>
          </p:cNvGrpSpPr>
          <p:nvPr/>
        </p:nvGrpSpPr>
        <p:grpSpPr bwMode="auto">
          <a:xfrm>
            <a:off x="820738" y="1736725"/>
            <a:ext cx="7561263" cy="4270375"/>
            <a:chOff x="517" y="1094"/>
            <a:chExt cx="4763" cy="2690"/>
          </a:xfrm>
        </p:grpSpPr>
        <p:sp>
          <p:nvSpPr>
            <p:cNvPr id="10243" name="Rectangle 3"/>
            <p:cNvSpPr>
              <a:spLocks noChangeArrowheads="1"/>
            </p:cNvSpPr>
            <p:nvPr/>
          </p:nvSpPr>
          <p:spPr bwMode="auto">
            <a:xfrm>
              <a:off x="902" y="3590"/>
              <a:ext cx="223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dirty="0" smtClean="0">
                  <a:latin typeface="Arial" panose="020B0604020202020204" pitchFamily="34" charset="0"/>
                </a:rPr>
                <a:t>(</a:t>
              </a:r>
              <a:r>
                <a:rPr lang="en-US" altLang="ko-KR" dirty="0">
                  <a:latin typeface="Arial" panose="020B0604020202020204" pitchFamily="34" charset="0"/>
                </a:rPr>
                <a:t>2) Combining adjacent cells - too coarse</a:t>
              </a:r>
            </a:p>
          </p:txBody>
        </p:sp>
        <p:sp>
          <p:nvSpPr>
            <p:cNvPr id="10244" name="Rectangle 4"/>
            <p:cNvSpPr>
              <a:spLocks noChangeArrowheads="1"/>
            </p:cNvSpPr>
            <p:nvPr/>
          </p:nvSpPr>
          <p:spPr bwMode="auto">
            <a:xfrm>
              <a:off x="517" y="1094"/>
              <a:ext cx="234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dirty="0" smtClean="0"/>
                <a:t> Ragged, Coarse, and appropriate histogram</a:t>
              </a:r>
              <a:endParaRPr lang="en-US" altLang="ko-KR" dirty="0"/>
            </a:p>
          </p:txBody>
        </p:sp>
        <p:graphicFrame>
          <p:nvGraphicFramePr>
            <p:cNvPr id="10245" name="Object 5"/>
            <p:cNvGraphicFramePr>
              <a:graphicFrameLocks/>
            </p:cNvGraphicFramePr>
            <p:nvPr/>
          </p:nvGraphicFramePr>
          <p:xfrm>
            <a:off x="959" y="1496"/>
            <a:ext cx="4321" cy="2043"/>
          </p:xfrm>
          <a:graphic>
            <a:graphicData uri="http://schemas.openxmlformats.org/presentationml/2006/ole">
              <mc:AlternateContent xmlns:mc="http://schemas.openxmlformats.org/markup-compatibility/2006">
                <mc:Choice xmlns:v="urn:schemas-microsoft-com:vml" Requires="v">
                  <p:oleObj spid="_x0000_s114723" name="Chart" r:id="rId4" imgW="6858000" imgH="3238200" progId="MSGraph.Chart.8">
                    <p:embed followColorScheme="full"/>
                  </p:oleObj>
                </mc:Choice>
                <mc:Fallback>
                  <p:oleObj name="Chart" r:id="rId4" imgW="6858000" imgH="3238200" progId="MSGraph.Chart.8">
                    <p:embed followColorScheme="full"/>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 y="1496"/>
                          <a:ext cx="4321" cy="2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76494313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10246"/>
                                        </p:tgtEl>
                                        <p:attrNameLst>
                                          <p:attrName>style.visibility</p:attrName>
                                        </p:attrNameLst>
                                      </p:cBhvr>
                                      <p:to>
                                        <p:strVal val="visible"/>
                                      </p:to>
                                    </p:set>
                                    <p:anim calcmode="lin" valueType="num">
                                      <p:cBhvr>
                                        <p:cTn id="7" dur="500" fill="hold"/>
                                        <p:tgtEl>
                                          <p:spTgt spid="10246"/>
                                        </p:tgtEl>
                                        <p:attrNameLst>
                                          <p:attrName>ppt_w</p:attrName>
                                        </p:attrNameLst>
                                      </p:cBhvr>
                                      <p:tavLst>
                                        <p:tav tm="0">
                                          <p:val>
                                            <p:fltVal val="0"/>
                                          </p:val>
                                        </p:tav>
                                        <p:tav tm="100000">
                                          <p:val>
                                            <p:strVal val="#ppt_w"/>
                                          </p:val>
                                        </p:tav>
                                      </p:tavLst>
                                    </p:anim>
                                    <p:anim calcmode="lin" valueType="num">
                                      <p:cBhvr>
                                        <p:cTn id="8" dur="500" fill="hold"/>
                                        <p:tgtEl>
                                          <p:spTgt spid="10246"/>
                                        </p:tgtEl>
                                        <p:attrNameLst>
                                          <p:attrName>ppt_h</p:attrName>
                                        </p:attrNameLst>
                                      </p:cBhvr>
                                      <p:tavLst>
                                        <p:tav tm="0">
                                          <p:val>
                                            <p:fltVal val="0"/>
                                          </p:val>
                                        </p:tav>
                                        <p:tav tm="100000">
                                          <p:val>
                                            <p:strVal val="#ppt_h"/>
                                          </p:val>
                                        </p:tav>
                                      </p:tavLst>
                                    </p:anim>
                                    <p:anim calcmode="lin" valueType="num">
                                      <p:cBhvr>
                                        <p:cTn id="9" dur="500" fill="hold"/>
                                        <p:tgtEl>
                                          <p:spTgt spid="10246"/>
                                        </p:tgtEl>
                                        <p:attrNameLst>
                                          <p:attrName>ppt_x</p:attrName>
                                        </p:attrNameLst>
                                      </p:cBhvr>
                                      <p:tavLst>
                                        <p:tav tm="0">
                                          <p:val>
                                            <p:fltVal val="0.5"/>
                                          </p:val>
                                        </p:tav>
                                        <p:tav tm="100000">
                                          <p:val>
                                            <p:strVal val="#ppt_x"/>
                                          </p:val>
                                        </p:tav>
                                      </p:tavLst>
                                    </p:anim>
                                    <p:anim calcmode="lin" valueType="num">
                                      <p:cBhvr>
                                        <p:cTn id="10" dur="500" fill="hold"/>
                                        <p:tgtEl>
                                          <p:spTgt spid="1024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DC0A2DBD-CB6C-4AD9-A3D4-99320A8B0CAB}" type="slidenum">
              <a:rPr lang="en-US" altLang="ko-KR"/>
              <a:pPr/>
              <a:t>11</a:t>
            </a:fld>
            <a:endParaRPr lang="en-US" altLang="ko-KR"/>
          </a:p>
        </p:txBody>
      </p:sp>
      <p:sp>
        <p:nvSpPr>
          <p:cNvPr id="12290" name="Rectangle 2"/>
          <p:cNvSpPr>
            <a:spLocks noGrp="1" noChangeArrowheads="1"/>
          </p:cNvSpPr>
          <p:nvPr>
            <p:ph type="title"/>
          </p:nvPr>
        </p:nvSpPr>
        <p:spPr>
          <a:noFill/>
          <a:ln/>
        </p:spPr>
        <p:txBody>
          <a:bodyPr lIns="92075" tIns="46038" rIns="92075" bIns="46038"/>
          <a:lstStyle/>
          <a:p>
            <a:r>
              <a:rPr lang="en-US" altLang="ko-KR"/>
              <a:t>Sample Histograms (cont.)</a:t>
            </a:r>
          </a:p>
        </p:txBody>
      </p:sp>
      <p:grpSp>
        <p:nvGrpSpPr>
          <p:cNvPr id="12294" name="Group 6"/>
          <p:cNvGrpSpPr>
            <a:grpSpLocks/>
          </p:cNvGrpSpPr>
          <p:nvPr/>
        </p:nvGrpSpPr>
        <p:grpSpPr bwMode="auto">
          <a:xfrm>
            <a:off x="820738" y="1736725"/>
            <a:ext cx="7389813" cy="4270375"/>
            <a:chOff x="517" y="1094"/>
            <a:chExt cx="4655" cy="2690"/>
          </a:xfrm>
        </p:grpSpPr>
        <p:sp>
          <p:nvSpPr>
            <p:cNvPr id="12291" name="Rectangle 3"/>
            <p:cNvSpPr>
              <a:spLocks noChangeArrowheads="1"/>
            </p:cNvSpPr>
            <p:nvPr/>
          </p:nvSpPr>
          <p:spPr bwMode="auto">
            <a:xfrm>
              <a:off x="709" y="3590"/>
              <a:ext cx="224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dirty="0" smtClean="0">
                  <a:latin typeface="Arial" panose="020B0604020202020204" pitchFamily="34" charset="0"/>
                </a:rPr>
                <a:t>(3</a:t>
              </a:r>
              <a:r>
                <a:rPr lang="en-US" altLang="ko-KR" dirty="0">
                  <a:latin typeface="Arial" panose="020B0604020202020204" pitchFamily="34" charset="0"/>
                </a:rPr>
                <a:t>) Combining adjacent cells - appropriate</a:t>
              </a:r>
            </a:p>
          </p:txBody>
        </p:sp>
        <p:sp>
          <p:nvSpPr>
            <p:cNvPr id="12292" name="Rectangle 4"/>
            <p:cNvSpPr>
              <a:spLocks noChangeArrowheads="1"/>
            </p:cNvSpPr>
            <p:nvPr/>
          </p:nvSpPr>
          <p:spPr bwMode="auto">
            <a:xfrm>
              <a:off x="517" y="1094"/>
              <a:ext cx="234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dirty="0" smtClean="0"/>
                <a:t> Ragged, Coarse, and appropriate histogram</a:t>
              </a:r>
              <a:endParaRPr lang="en-US" altLang="ko-KR" dirty="0"/>
            </a:p>
          </p:txBody>
        </p:sp>
        <p:graphicFrame>
          <p:nvGraphicFramePr>
            <p:cNvPr id="12293" name="Object 5"/>
            <p:cNvGraphicFramePr>
              <a:graphicFrameLocks/>
            </p:cNvGraphicFramePr>
            <p:nvPr/>
          </p:nvGraphicFramePr>
          <p:xfrm>
            <a:off x="815" y="1487"/>
            <a:ext cx="4357" cy="2085"/>
          </p:xfrm>
          <a:graphic>
            <a:graphicData uri="http://schemas.openxmlformats.org/presentationml/2006/ole">
              <mc:AlternateContent xmlns:mc="http://schemas.openxmlformats.org/markup-compatibility/2006">
                <mc:Choice xmlns:v="urn:schemas-microsoft-com:vml" Requires="v">
                  <p:oleObj spid="_x0000_s115747" name="Chart" r:id="rId4" imgW="6914880" imgH="3314520" progId="MSGraph.Chart.8">
                    <p:embed followColorScheme="full"/>
                  </p:oleObj>
                </mc:Choice>
                <mc:Fallback>
                  <p:oleObj name="Chart" r:id="rId4" imgW="6914880" imgH="3314520" progId="MSGraph.Chart.8">
                    <p:embed followColorScheme="full"/>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 y="1487"/>
                          <a:ext cx="4357" cy="2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62985735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p:cTn id="7" dur="500" fill="hold"/>
                                        <p:tgtEl>
                                          <p:spTgt spid="12294"/>
                                        </p:tgtEl>
                                        <p:attrNameLst>
                                          <p:attrName>ppt_w</p:attrName>
                                        </p:attrNameLst>
                                      </p:cBhvr>
                                      <p:tavLst>
                                        <p:tav tm="0">
                                          <p:val>
                                            <p:fltVal val="0"/>
                                          </p:val>
                                        </p:tav>
                                        <p:tav tm="100000">
                                          <p:val>
                                            <p:strVal val="#ppt_w"/>
                                          </p:val>
                                        </p:tav>
                                      </p:tavLst>
                                    </p:anim>
                                    <p:anim calcmode="lin" valueType="num">
                                      <p:cBhvr>
                                        <p:cTn id="8" dur="500" fill="hold"/>
                                        <p:tgtEl>
                                          <p:spTgt spid="12294"/>
                                        </p:tgtEl>
                                        <p:attrNameLst>
                                          <p:attrName>ppt_h</p:attrName>
                                        </p:attrNameLst>
                                      </p:cBhvr>
                                      <p:tavLst>
                                        <p:tav tm="0">
                                          <p:val>
                                            <p:fltVal val="0"/>
                                          </p:val>
                                        </p:tav>
                                        <p:tav tm="100000">
                                          <p:val>
                                            <p:strVal val="#ppt_h"/>
                                          </p:val>
                                        </p:tav>
                                      </p:tavLst>
                                    </p:anim>
                                    <p:anim calcmode="lin" valueType="num">
                                      <p:cBhvr>
                                        <p:cTn id="9" dur="500" fill="hold"/>
                                        <p:tgtEl>
                                          <p:spTgt spid="12294"/>
                                        </p:tgtEl>
                                        <p:attrNameLst>
                                          <p:attrName>ppt_x</p:attrName>
                                        </p:attrNameLst>
                                      </p:cBhvr>
                                      <p:tavLst>
                                        <p:tav tm="0">
                                          <p:val>
                                            <p:fltVal val="0.5"/>
                                          </p:val>
                                        </p:tav>
                                        <p:tav tm="100000">
                                          <p:val>
                                            <p:strVal val="#ppt_x"/>
                                          </p:val>
                                        </p:tav>
                                      </p:tavLst>
                                    </p:anim>
                                    <p:anim calcmode="lin" valueType="num">
                                      <p:cBhvr>
                                        <p:cTn id="10" dur="500" fill="hold"/>
                                        <p:tgtEl>
                                          <p:spTgt spid="1229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15422EE-C691-4F65-9DD7-9563A00091BD}" type="slidenum">
              <a:rPr lang="en-US" altLang="ko-KR"/>
              <a:pPr/>
              <a:t>12</a:t>
            </a:fld>
            <a:endParaRPr lang="en-US" altLang="ko-KR"/>
          </a:p>
        </p:txBody>
      </p:sp>
      <p:sp>
        <p:nvSpPr>
          <p:cNvPr id="14338" name="Rectangle 2"/>
          <p:cNvSpPr>
            <a:spLocks noGrp="1" noChangeArrowheads="1"/>
          </p:cNvSpPr>
          <p:nvPr>
            <p:ph type="title"/>
          </p:nvPr>
        </p:nvSpPr>
        <p:spPr>
          <a:noFill/>
          <a:ln/>
        </p:spPr>
        <p:txBody>
          <a:bodyPr lIns="92075" tIns="46038" rIns="92075" bIns="46038"/>
          <a:lstStyle/>
          <a:p>
            <a:r>
              <a:rPr lang="en-US" altLang="ko-KR"/>
              <a:t>Discrete Data Example</a:t>
            </a:r>
          </a:p>
        </p:txBody>
      </p:sp>
      <p:sp>
        <p:nvSpPr>
          <p:cNvPr id="14339" name="Rectangle 3"/>
          <p:cNvSpPr>
            <a:spLocks noGrp="1" noChangeArrowheads="1"/>
          </p:cNvSpPr>
          <p:nvPr>
            <p:ph type="body" idx="1"/>
          </p:nvPr>
        </p:nvSpPr>
        <p:spPr>
          <a:xfrm>
            <a:off x="228600" y="1752600"/>
            <a:ext cx="8610600" cy="4114800"/>
          </a:xfrm>
          <a:noFill/>
          <a:ln/>
        </p:spPr>
        <p:txBody>
          <a:bodyPr lIns="92075" tIns="46038" rIns="92075" bIns="46038"/>
          <a:lstStyle/>
          <a:p>
            <a:pPr>
              <a:buFontTx/>
              <a:buNone/>
            </a:pPr>
            <a:r>
              <a:rPr lang="en-US" altLang="ko-KR" sz="2800" dirty="0"/>
              <a:t>The number of vehicles arriving at </a:t>
            </a:r>
            <a:r>
              <a:rPr lang="en-US" altLang="ko-KR" sz="2800" dirty="0" smtClean="0"/>
              <a:t>an </a:t>
            </a:r>
            <a:r>
              <a:rPr lang="en-US" altLang="ko-KR" sz="2800" dirty="0"/>
              <a:t>intersection in a 5-minute period between 7:00 a.m. and 7:05 a.m. was monitored for </a:t>
            </a:r>
            <a:r>
              <a:rPr lang="en-US" altLang="ko-KR" sz="2800" i="1" dirty="0">
                <a:solidFill>
                  <a:srgbClr val="FF0000"/>
                </a:solidFill>
              </a:rPr>
              <a:t>five</a:t>
            </a:r>
            <a:r>
              <a:rPr lang="en-US" altLang="ko-KR" sz="2800" dirty="0"/>
              <a:t> workdays over a </a:t>
            </a:r>
            <a:r>
              <a:rPr lang="en-US" altLang="ko-KR" sz="2800" i="1" dirty="0">
                <a:solidFill>
                  <a:srgbClr val="FF0000"/>
                </a:solidFill>
              </a:rPr>
              <a:t>20-week</a:t>
            </a:r>
            <a:r>
              <a:rPr lang="en-US" altLang="ko-KR" sz="2800" dirty="0"/>
              <a:t> </a:t>
            </a:r>
            <a:r>
              <a:rPr lang="en-US" altLang="ko-KR" sz="2800" dirty="0" smtClean="0"/>
              <a:t>period.</a:t>
            </a:r>
          </a:p>
          <a:p>
            <a:pPr>
              <a:buFontTx/>
              <a:buNone/>
            </a:pPr>
            <a:r>
              <a:rPr lang="en-US" altLang="ko-KR" sz="2800" dirty="0" smtClean="0"/>
              <a:t> </a:t>
            </a:r>
            <a:endParaRPr lang="en-US" altLang="ko-KR" sz="2800" dirty="0"/>
          </a:p>
        </p:txBody>
      </p:sp>
      <p:graphicFrame>
        <p:nvGraphicFramePr>
          <p:cNvPr id="2" name="Table 1"/>
          <p:cNvGraphicFramePr>
            <a:graphicFrameLocks noGrp="1"/>
          </p:cNvGraphicFramePr>
          <p:nvPr>
            <p:extLst>
              <p:ext uri="{D42A27DB-BD31-4B8C-83A1-F6EECF244321}">
                <p14:modId xmlns:p14="http://schemas.microsoft.com/office/powerpoint/2010/main" val="149513329"/>
              </p:ext>
            </p:extLst>
          </p:nvPr>
        </p:nvGraphicFramePr>
        <p:xfrm>
          <a:off x="1295400" y="3733800"/>
          <a:ext cx="7010400" cy="2108200"/>
        </p:xfrm>
        <a:graphic>
          <a:graphicData uri="http://schemas.openxmlformats.org/drawingml/2006/table">
            <a:tbl>
              <a:tblPr firstRow="1" bandRow="1">
                <a:tableStyleId>{5C22544A-7EE6-4342-B048-85BDC9FD1C3A}</a:tableStyleId>
              </a:tblPr>
              <a:tblGrid>
                <a:gridCol w="3505200"/>
                <a:gridCol w="3505200"/>
              </a:tblGrid>
              <a:tr h="370840">
                <a:tc>
                  <a:txBody>
                    <a:bodyPr/>
                    <a:lstStyle/>
                    <a:p>
                      <a:r>
                        <a:rPr lang="en-US" altLang="ko-KR" sz="1800" dirty="0" smtClean="0"/>
                        <a:t>Arrivals/</a:t>
                      </a:r>
                      <a:r>
                        <a:rPr lang="en-US" sz="1800" dirty="0" smtClean="0"/>
                        <a:t>period       Frequency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800" dirty="0" smtClean="0"/>
                        <a:t>Arrivals/</a:t>
                      </a:r>
                      <a:r>
                        <a:rPr lang="en-US" sz="1800" dirty="0" smtClean="0"/>
                        <a:t>period       Frequency</a:t>
                      </a:r>
                      <a:endParaRPr lang="en-US" dirty="0" smtClean="0"/>
                    </a:p>
                  </a:txBody>
                  <a:tcPr/>
                </a:tc>
              </a:tr>
              <a:tr h="370840">
                <a:tc>
                  <a:txBody>
                    <a:bodyPr/>
                    <a:lstStyle/>
                    <a:p>
                      <a:pPr algn="ctr"/>
                      <a:r>
                        <a:rPr lang="en-US" altLang="ko-KR" sz="1800" dirty="0" smtClean="0"/>
                        <a:t>0	        12</a:t>
                      </a:r>
                    </a:p>
                    <a:p>
                      <a:pPr algn="ctr"/>
                      <a:r>
                        <a:rPr lang="en-US" altLang="ko-KR" sz="1800" dirty="0" smtClean="0"/>
                        <a:t>1	        10</a:t>
                      </a:r>
                    </a:p>
                    <a:p>
                      <a:pPr algn="ctr"/>
                      <a:r>
                        <a:rPr lang="en-US" altLang="ko-KR" sz="1800" dirty="0" smtClean="0"/>
                        <a:t>2	        19</a:t>
                      </a:r>
                    </a:p>
                    <a:p>
                      <a:pPr algn="ctr"/>
                      <a:r>
                        <a:rPr lang="en-US" altLang="ko-KR" sz="1800" dirty="0" smtClean="0"/>
                        <a:t>3	        17</a:t>
                      </a:r>
                    </a:p>
                    <a:p>
                      <a:pPr algn="ctr"/>
                      <a:r>
                        <a:rPr lang="en-US" altLang="ko-KR" sz="1800" dirty="0" smtClean="0"/>
                        <a:t>4	        10</a:t>
                      </a:r>
                    </a:p>
                    <a:p>
                      <a:pPr algn="ctr"/>
                      <a:r>
                        <a:rPr lang="en-US" altLang="ko-KR" sz="1800" dirty="0" smtClean="0"/>
                        <a:t>5	          8</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800" dirty="0" smtClean="0"/>
                        <a:t>6		        7</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800" dirty="0" smtClean="0"/>
                        <a:t>7		        5</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800" dirty="0" smtClean="0"/>
                        <a:t>8		        5</a:t>
                      </a:r>
                    </a:p>
                    <a:p>
                      <a:pPr algn="ctr"/>
                      <a:r>
                        <a:rPr lang="en-US" altLang="ko-KR" sz="1800" dirty="0" smtClean="0"/>
                        <a:t>9		        3</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800" dirty="0" smtClean="0"/>
                        <a:t>10		        3</a:t>
                      </a:r>
                    </a:p>
                    <a:p>
                      <a:pPr algn="ctr"/>
                      <a:r>
                        <a:rPr lang="en-US" altLang="ko-KR" sz="1800" dirty="0" smtClean="0"/>
                        <a:t>11		        1</a:t>
                      </a:r>
                      <a:endParaRPr lang="en-US" dirty="0"/>
                    </a:p>
                  </a:txBody>
                  <a:tcPr/>
                </a:tc>
              </a:tr>
            </a:tbl>
          </a:graphicData>
        </a:graphic>
      </p:graphicFrame>
    </p:spTree>
    <p:extLst>
      <p:ext uri="{BB962C8B-B14F-4D97-AF65-F5344CB8AC3E}">
        <p14:creationId xmlns:p14="http://schemas.microsoft.com/office/powerpoint/2010/main" val="262282283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15422EE-C691-4F65-9DD7-9563A00091BD}" type="slidenum">
              <a:rPr lang="en-US" altLang="ko-KR"/>
              <a:pPr/>
              <a:t>13</a:t>
            </a:fld>
            <a:endParaRPr lang="en-US" altLang="ko-KR"/>
          </a:p>
        </p:txBody>
      </p:sp>
      <p:sp>
        <p:nvSpPr>
          <p:cNvPr id="14338" name="Rectangle 2"/>
          <p:cNvSpPr>
            <a:spLocks noGrp="1" noChangeArrowheads="1"/>
          </p:cNvSpPr>
          <p:nvPr>
            <p:ph type="title"/>
          </p:nvPr>
        </p:nvSpPr>
        <p:spPr>
          <a:noFill/>
          <a:ln/>
        </p:spPr>
        <p:txBody>
          <a:bodyPr lIns="92075" tIns="46038" rIns="92075" bIns="46038"/>
          <a:lstStyle/>
          <a:p>
            <a:r>
              <a:rPr lang="en-US" altLang="ko-KR" dirty="0"/>
              <a:t>Discrete Data Example (cont.)</a:t>
            </a:r>
          </a:p>
        </p:txBody>
      </p:sp>
      <p:sp>
        <p:nvSpPr>
          <p:cNvPr id="14339" name="Rectangle 3"/>
          <p:cNvSpPr>
            <a:spLocks noGrp="1" noChangeArrowheads="1"/>
          </p:cNvSpPr>
          <p:nvPr>
            <p:ph type="body" idx="1"/>
          </p:nvPr>
        </p:nvSpPr>
        <p:spPr>
          <a:xfrm>
            <a:off x="228600" y="1752600"/>
            <a:ext cx="8610600" cy="4114800"/>
          </a:xfrm>
          <a:noFill/>
          <a:ln/>
        </p:spPr>
        <p:txBody>
          <a:bodyPr lIns="92075" tIns="46038" rIns="92075" bIns="46038"/>
          <a:lstStyle/>
          <a:p>
            <a:pPr>
              <a:buFontTx/>
              <a:buNone/>
            </a:pPr>
            <a:r>
              <a:rPr lang="en-US" altLang="ko-KR" sz="2800" dirty="0" smtClean="0"/>
              <a:t> </a:t>
            </a:r>
            <a:endParaRPr lang="en-US" altLang="ko-KR" sz="2800" dirty="0"/>
          </a:p>
        </p:txBody>
      </p:sp>
      <p:graphicFrame>
        <p:nvGraphicFramePr>
          <p:cNvPr id="2" name="Table 1"/>
          <p:cNvGraphicFramePr>
            <a:graphicFrameLocks noGrp="1"/>
          </p:cNvGraphicFramePr>
          <p:nvPr>
            <p:extLst>
              <p:ext uri="{D42A27DB-BD31-4B8C-83A1-F6EECF244321}">
                <p14:modId xmlns:p14="http://schemas.microsoft.com/office/powerpoint/2010/main" val="4135066118"/>
              </p:ext>
            </p:extLst>
          </p:nvPr>
        </p:nvGraphicFramePr>
        <p:xfrm>
          <a:off x="990600" y="1790131"/>
          <a:ext cx="7010400" cy="2108200"/>
        </p:xfrm>
        <a:graphic>
          <a:graphicData uri="http://schemas.openxmlformats.org/drawingml/2006/table">
            <a:tbl>
              <a:tblPr firstRow="1" bandRow="1">
                <a:tableStyleId>{5C22544A-7EE6-4342-B048-85BDC9FD1C3A}</a:tableStyleId>
              </a:tblPr>
              <a:tblGrid>
                <a:gridCol w="3505200"/>
                <a:gridCol w="3505200"/>
              </a:tblGrid>
              <a:tr h="370840">
                <a:tc>
                  <a:txBody>
                    <a:bodyPr/>
                    <a:lstStyle/>
                    <a:p>
                      <a:r>
                        <a:rPr lang="en-US" altLang="ko-KR" sz="1800" dirty="0" smtClean="0"/>
                        <a:t>Arrivals/</a:t>
                      </a:r>
                      <a:r>
                        <a:rPr lang="en-US" sz="1800" dirty="0" smtClean="0"/>
                        <a:t>period       Frequency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800" dirty="0" smtClean="0"/>
                        <a:t>Arrivals/</a:t>
                      </a:r>
                      <a:r>
                        <a:rPr lang="en-US" sz="1800" dirty="0" smtClean="0"/>
                        <a:t>period       Frequency</a:t>
                      </a:r>
                      <a:endParaRPr lang="en-US" dirty="0" smtClean="0"/>
                    </a:p>
                  </a:txBody>
                  <a:tcPr/>
                </a:tc>
              </a:tr>
              <a:tr h="370840">
                <a:tc>
                  <a:txBody>
                    <a:bodyPr/>
                    <a:lstStyle/>
                    <a:p>
                      <a:pPr algn="ctr"/>
                      <a:r>
                        <a:rPr lang="en-US" altLang="ko-KR" sz="1800" dirty="0" smtClean="0"/>
                        <a:t>0	        12</a:t>
                      </a:r>
                    </a:p>
                    <a:p>
                      <a:pPr algn="ctr"/>
                      <a:r>
                        <a:rPr lang="en-US" altLang="ko-KR" sz="1800" dirty="0" smtClean="0"/>
                        <a:t>1	        10</a:t>
                      </a:r>
                    </a:p>
                    <a:p>
                      <a:pPr algn="ctr"/>
                      <a:r>
                        <a:rPr lang="en-US" altLang="ko-KR" sz="1800" dirty="0" smtClean="0"/>
                        <a:t>2	        19</a:t>
                      </a:r>
                    </a:p>
                    <a:p>
                      <a:pPr algn="ctr"/>
                      <a:r>
                        <a:rPr lang="en-US" altLang="ko-KR" sz="1800" dirty="0" smtClean="0"/>
                        <a:t>3	        17</a:t>
                      </a:r>
                    </a:p>
                    <a:p>
                      <a:pPr algn="ctr"/>
                      <a:r>
                        <a:rPr lang="en-US" altLang="ko-KR" sz="1800" dirty="0" smtClean="0"/>
                        <a:t>4	        10</a:t>
                      </a:r>
                    </a:p>
                    <a:p>
                      <a:pPr algn="ctr"/>
                      <a:r>
                        <a:rPr lang="en-US" altLang="ko-KR" sz="1800" dirty="0" smtClean="0"/>
                        <a:t>5	          8</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800" dirty="0" smtClean="0"/>
                        <a:t>6		        7</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800" dirty="0" smtClean="0"/>
                        <a:t>7		        5</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800" dirty="0" smtClean="0"/>
                        <a:t>8		        5</a:t>
                      </a:r>
                    </a:p>
                    <a:p>
                      <a:pPr algn="ctr"/>
                      <a:r>
                        <a:rPr lang="en-US" altLang="ko-KR" sz="1800" dirty="0" smtClean="0"/>
                        <a:t>9		        3</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800" dirty="0" smtClean="0"/>
                        <a:t>10		        3</a:t>
                      </a:r>
                    </a:p>
                    <a:p>
                      <a:pPr algn="ctr"/>
                      <a:r>
                        <a:rPr lang="en-US" altLang="ko-KR" sz="1800" dirty="0" smtClean="0"/>
                        <a:t>11		        1</a:t>
                      </a:r>
                      <a:endParaRPr lang="en-US" dirty="0"/>
                    </a:p>
                  </a:txBody>
                  <a:tcPr/>
                </a:tc>
              </a:tr>
            </a:tbl>
          </a:graphicData>
        </a:graphic>
      </p:graphicFrame>
      <p:sp>
        <p:nvSpPr>
          <p:cNvPr id="4" name="Rectangle 3"/>
          <p:cNvSpPr/>
          <p:nvPr/>
        </p:nvSpPr>
        <p:spPr>
          <a:xfrm>
            <a:off x="990600" y="4114800"/>
            <a:ext cx="6781800" cy="1865126"/>
          </a:xfrm>
          <a:prstGeom prst="rect">
            <a:avLst/>
          </a:prstGeom>
        </p:spPr>
        <p:txBody>
          <a:bodyPr wrap="square">
            <a:spAutoFit/>
          </a:bodyPr>
          <a:lstStyle/>
          <a:p>
            <a:pPr algn="just">
              <a:lnSpc>
                <a:spcPct val="80000"/>
              </a:lnSpc>
              <a:buNone/>
            </a:pPr>
            <a:r>
              <a:rPr lang="en-US" altLang="ko-KR" sz="2400" dirty="0"/>
              <a:t>The first entry in the table indicates that there were 12 5-minute periods during which zero vehicles arrived, 10 periods during which one vehicle arrived, and so on</a:t>
            </a:r>
            <a:r>
              <a:rPr lang="en-US" altLang="ko-KR" sz="2400" dirty="0" smtClean="0"/>
              <a:t>.</a:t>
            </a:r>
          </a:p>
          <a:p>
            <a:pPr algn="just">
              <a:lnSpc>
                <a:spcPct val="80000"/>
              </a:lnSpc>
              <a:buNone/>
            </a:pPr>
            <a:endParaRPr lang="en-US" altLang="ko-KR" sz="2400" dirty="0"/>
          </a:p>
          <a:p>
            <a:pPr>
              <a:lnSpc>
                <a:spcPct val="80000"/>
              </a:lnSpc>
              <a:buFontTx/>
              <a:buNone/>
            </a:pPr>
            <a:r>
              <a:rPr lang="en-US" altLang="ko-KR" sz="2400" dirty="0"/>
              <a:t>The resulting histogram is shown in next slide</a:t>
            </a:r>
          </a:p>
        </p:txBody>
      </p:sp>
    </p:spTree>
    <p:extLst>
      <p:ext uri="{BB962C8B-B14F-4D97-AF65-F5344CB8AC3E}">
        <p14:creationId xmlns:p14="http://schemas.microsoft.com/office/powerpoint/2010/main" val="77588532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2F3126A-CB70-499A-B7C1-5BE7E0579FFE}" type="slidenum">
              <a:rPr lang="en-US" altLang="ko-KR"/>
              <a:pPr/>
              <a:t>14</a:t>
            </a:fld>
            <a:endParaRPr lang="en-US" altLang="ko-KR"/>
          </a:p>
        </p:txBody>
      </p:sp>
      <p:sp>
        <p:nvSpPr>
          <p:cNvPr id="18434" name="Rectangle 2"/>
          <p:cNvSpPr>
            <a:spLocks noGrp="1" noChangeArrowheads="1"/>
          </p:cNvSpPr>
          <p:nvPr>
            <p:ph type="title"/>
          </p:nvPr>
        </p:nvSpPr>
        <p:spPr>
          <a:noFill/>
          <a:ln/>
        </p:spPr>
        <p:txBody>
          <a:bodyPr lIns="92075" tIns="46038" rIns="92075" bIns="46038"/>
          <a:lstStyle/>
          <a:p>
            <a:r>
              <a:rPr lang="en-US" altLang="ko-KR"/>
              <a:t>Histogram of number of arrivals per period</a:t>
            </a:r>
          </a:p>
        </p:txBody>
      </p:sp>
      <p:grpSp>
        <p:nvGrpSpPr>
          <p:cNvPr id="18437" name="Group 5"/>
          <p:cNvGrpSpPr>
            <a:grpSpLocks/>
          </p:cNvGrpSpPr>
          <p:nvPr/>
        </p:nvGrpSpPr>
        <p:grpSpPr bwMode="auto">
          <a:xfrm>
            <a:off x="1408113" y="1716088"/>
            <a:ext cx="6724650" cy="3897313"/>
            <a:chOff x="887" y="1081"/>
            <a:chExt cx="4236" cy="2455"/>
          </a:xfrm>
        </p:grpSpPr>
        <p:sp>
          <p:nvSpPr>
            <p:cNvPr id="18435" name="Rectangle 3"/>
            <p:cNvSpPr>
              <a:spLocks noChangeArrowheads="1"/>
            </p:cNvSpPr>
            <p:nvPr/>
          </p:nvSpPr>
          <p:spPr bwMode="auto">
            <a:xfrm>
              <a:off x="2092" y="3342"/>
              <a:ext cx="15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dirty="0" smtClean="0">
                  <a:latin typeface="Arial" panose="020B0604020202020204" pitchFamily="34" charset="0"/>
                </a:rPr>
                <a:t>Number </a:t>
              </a:r>
              <a:r>
                <a:rPr lang="en-US" altLang="ko-KR" dirty="0">
                  <a:latin typeface="Arial" panose="020B0604020202020204" pitchFamily="34" charset="0"/>
                </a:rPr>
                <a:t>of arrivals per period</a:t>
              </a:r>
            </a:p>
          </p:txBody>
        </p:sp>
        <p:graphicFrame>
          <p:nvGraphicFramePr>
            <p:cNvPr id="18436" name="Object 4"/>
            <p:cNvGraphicFramePr>
              <a:graphicFrameLocks/>
            </p:cNvGraphicFramePr>
            <p:nvPr/>
          </p:nvGraphicFramePr>
          <p:xfrm>
            <a:off x="887" y="1081"/>
            <a:ext cx="4236" cy="2358"/>
          </p:xfrm>
          <a:graphic>
            <a:graphicData uri="http://schemas.openxmlformats.org/presentationml/2006/ole">
              <mc:AlternateContent xmlns:mc="http://schemas.openxmlformats.org/markup-compatibility/2006">
                <mc:Choice xmlns:v="urn:schemas-microsoft-com:vml" Requires="v">
                  <p:oleObj spid="_x0000_s116772" name="Chart" r:id="rId4" imgW="6724440" imgH="3743280" progId="MSGraph.Chart.8">
                    <p:embed followColorScheme="full"/>
                  </p:oleObj>
                </mc:Choice>
                <mc:Fallback>
                  <p:oleObj name="Chart" r:id="rId4" imgW="6724440" imgH="3743280" progId="MSGraph.Chart.8">
                    <p:embed followColorScheme="full"/>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 y="1081"/>
                          <a:ext cx="4236" cy="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Rectangle 1"/>
          <p:cNvSpPr/>
          <p:nvPr/>
        </p:nvSpPr>
        <p:spPr>
          <a:xfrm>
            <a:off x="990600" y="5722005"/>
            <a:ext cx="7772400" cy="707886"/>
          </a:xfrm>
          <a:prstGeom prst="rect">
            <a:avLst/>
          </a:prstGeom>
        </p:spPr>
        <p:txBody>
          <a:bodyPr wrap="square">
            <a:spAutoFit/>
          </a:bodyPr>
          <a:lstStyle/>
          <a:p>
            <a:pPr algn="just" eaLnBrk="1" hangingPunct="1"/>
            <a:r>
              <a:rPr lang="en-US" altLang="en-US" sz="2000" dirty="0" smtClean="0"/>
              <a:t>Since the data is discrete and there </a:t>
            </a:r>
            <a:r>
              <a:rPr lang="en-US" altLang="en-US" sz="2000" dirty="0"/>
              <a:t>are ample data, so the histogram may have a cell for each possible value in the data range</a:t>
            </a:r>
          </a:p>
        </p:txBody>
      </p:sp>
    </p:spTree>
    <p:extLst>
      <p:ext uri="{BB962C8B-B14F-4D97-AF65-F5344CB8AC3E}">
        <p14:creationId xmlns:p14="http://schemas.microsoft.com/office/powerpoint/2010/main" val="237577603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p:cTn id="7" dur="500" fill="hold"/>
                                        <p:tgtEl>
                                          <p:spTgt spid="18437"/>
                                        </p:tgtEl>
                                        <p:attrNameLst>
                                          <p:attrName>ppt_w</p:attrName>
                                        </p:attrNameLst>
                                      </p:cBhvr>
                                      <p:tavLst>
                                        <p:tav tm="0">
                                          <p:val>
                                            <p:fltVal val="0"/>
                                          </p:val>
                                        </p:tav>
                                        <p:tav tm="100000">
                                          <p:val>
                                            <p:strVal val="#ppt_w"/>
                                          </p:val>
                                        </p:tav>
                                      </p:tavLst>
                                    </p:anim>
                                    <p:anim calcmode="lin" valueType="num">
                                      <p:cBhvr>
                                        <p:cTn id="8" dur="500" fill="hold"/>
                                        <p:tgtEl>
                                          <p:spTgt spid="18437"/>
                                        </p:tgtEl>
                                        <p:attrNameLst>
                                          <p:attrName>ppt_h</p:attrName>
                                        </p:attrNameLst>
                                      </p:cBhvr>
                                      <p:tavLst>
                                        <p:tav tm="0">
                                          <p:val>
                                            <p:fltVal val="0"/>
                                          </p:val>
                                        </p:tav>
                                        <p:tav tm="100000">
                                          <p:val>
                                            <p:strVal val="#ppt_h"/>
                                          </p:val>
                                        </p:tav>
                                      </p:tavLst>
                                    </p:anim>
                                    <p:anim calcmode="lin" valueType="num">
                                      <p:cBhvr>
                                        <p:cTn id="9" dur="500" fill="hold"/>
                                        <p:tgtEl>
                                          <p:spTgt spid="18437"/>
                                        </p:tgtEl>
                                        <p:attrNameLst>
                                          <p:attrName>ppt_x</p:attrName>
                                        </p:attrNameLst>
                                      </p:cBhvr>
                                      <p:tavLst>
                                        <p:tav tm="0">
                                          <p:val>
                                            <p:fltVal val="0.5"/>
                                          </p:val>
                                        </p:tav>
                                        <p:tav tm="100000">
                                          <p:val>
                                            <p:strVal val="#ppt_x"/>
                                          </p:val>
                                        </p:tav>
                                      </p:tavLst>
                                    </p:anim>
                                    <p:anim calcmode="lin" valueType="num">
                                      <p:cBhvr>
                                        <p:cTn id="10" dur="500" fill="hold"/>
                                        <p:tgtEl>
                                          <p:spTgt spid="1843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0B33CD-116C-4EA2-B6E1-FA148B9C1327}" type="slidenum">
              <a:rPr lang="en-US" altLang="ko-KR"/>
              <a:pPr/>
              <a:t>15</a:t>
            </a:fld>
            <a:endParaRPr lang="en-US" altLang="ko-KR"/>
          </a:p>
        </p:txBody>
      </p:sp>
      <p:sp>
        <p:nvSpPr>
          <p:cNvPr id="20482" name="Rectangle 2"/>
          <p:cNvSpPr>
            <a:spLocks noGrp="1" noChangeArrowheads="1"/>
          </p:cNvSpPr>
          <p:nvPr>
            <p:ph type="title"/>
          </p:nvPr>
        </p:nvSpPr>
        <p:spPr>
          <a:noFill/>
          <a:ln/>
        </p:spPr>
        <p:txBody>
          <a:bodyPr lIns="92075" tIns="46038" rIns="92075" bIns="46038"/>
          <a:lstStyle/>
          <a:p>
            <a:r>
              <a:rPr lang="en-US" altLang="ko-KR"/>
              <a:t>Continuous Data Example</a:t>
            </a:r>
          </a:p>
        </p:txBody>
      </p:sp>
      <p:sp>
        <p:nvSpPr>
          <p:cNvPr id="20483" name="Rectangle 3"/>
          <p:cNvSpPr>
            <a:spLocks noGrp="1" noChangeArrowheads="1"/>
          </p:cNvSpPr>
          <p:nvPr>
            <p:ph type="body" idx="1"/>
          </p:nvPr>
        </p:nvSpPr>
        <p:spPr>
          <a:xfrm>
            <a:off x="76200" y="1752599"/>
            <a:ext cx="8991600" cy="4492625"/>
          </a:xfrm>
          <a:noFill/>
          <a:ln/>
        </p:spPr>
        <p:txBody>
          <a:bodyPr lIns="92075" tIns="46038" rIns="92075" bIns="46038"/>
          <a:lstStyle/>
          <a:p>
            <a:pPr>
              <a:buFontTx/>
              <a:buNone/>
            </a:pPr>
            <a:r>
              <a:rPr lang="en-US" altLang="ko-KR" sz="2800" dirty="0"/>
              <a:t>Life tests were performed on a random sample of 50 </a:t>
            </a:r>
            <a:r>
              <a:rPr lang="en-US" altLang="ko-KR" sz="2800" dirty="0" smtClean="0"/>
              <a:t>electronic </a:t>
            </a:r>
            <a:r>
              <a:rPr lang="en-US" altLang="ko-KR" sz="2800" dirty="0"/>
              <a:t>chips at 1.5 times the normal voltage, and their lifetime (or time to failure) in days was recorded</a:t>
            </a:r>
            <a:r>
              <a:rPr lang="en-US" altLang="ko-KR" sz="2800" dirty="0" smtClean="0"/>
              <a:t>:</a:t>
            </a:r>
          </a:p>
          <a:p>
            <a:pPr>
              <a:buFontTx/>
              <a:buNone/>
            </a:pPr>
            <a:endParaRPr lang="en-US" altLang="ko-KR" sz="2800" dirty="0"/>
          </a:p>
          <a:p>
            <a:pPr>
              <a:buFontTx/>
              <a:buNone/>
            </a:pPr>
            <a:r>
              <a:rPr lang="en-US" altLang="ko-KR" sz="1800" dirty="0"/>
              <a:t>  79.919     3.081    0.062     1.961    5.845    3.027    6.505    0.021    0.012    0.123</a:t>
            </a:r>
          </a:p>
          <a:p>
            <a:pPr>
              <a:buFontTx/>
              <a:buNone/>
            </a:pPr>
            <a:r>
              <a:rPr lang="en-US" altLang="ko-KR" sz="1800" dirty="0"/>
              <a:t>    6.769   59.899    1.192   34.760    5.009  18.387    0.141  43.565  24.420    0.433</a:t>
            </a:r>
          </a:p>
          <a:p>
            <a:pPr>
              <a:buFontTx/>
              <a:buNone/>
            </a:pPr>
            <a:r>
              <a:rPr lang="en-US" altLang="ko-KR" sz="1800" dirty="0"/>
              <a:t> 144.695    2.663  17.967     0.091    9.003    0.941    0.878    3.371    2.157    7.579</a:t>
            </a:r>
          </a:p>
          <a:p>
            <a:pPr>
              <a:buFontTx/>
              <a:buNone/>
            </a:pPr>
            <a:r>
              <a:rPr lang="en-US" altLang="ko-KR" sz="1800" dirty="0"/>
              <a:t>     0.624    5.380    3.148     7.078  23.960    0.590    1.928    0.300    0.002    0.543</a:t>
            </a:r>
          </a:p>
          <a:p>
            <a:pPr>
              <a:buFontTx/>
              <a:buNone/>
            </a:pPr>
            <a:r>
              <a:rPr lang="en-US" altLang="ko-KR" sz="1800" dirty="0"/>
              <a:t>     7.004  31.764    1.005     1.147    0.219    3.217  14.382    1.008    2.336    4.562</a:t>
            </a:r>
          </a:p>
        </p:txBody>
      </p:sp>
    </p:spTree>
    <p:extLst>
      <p:ext uri="{BB962C8B-B14F-4D97-AF65-F5344CB8AC3E}">
        <p14:creationId xmlns:p14="http://schemas.microsoft.com/office/powerpoint/2010/main" val="2852499010"/>
      </p:ext>
    </p:extLst>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F871D4D-9C18-4C5C-949E-D857D8BC6526}" type="slidenum">
              <a:rPr lang="en-US" altLang="ko-KR"/>
              <a:pPr/>
              <a:t>16</a:t>
            </a:fld>
            <a:endParaRPr lang="en-US" altLang="ko-KR"/>
          </a:p>
        </p:txBody>
      </p:sp>
      <p:sp>
        <p:nvSpPr>
          <p:cNvPr id="22530" name="Rectangle 2"/>
          <p:cNvSpPr>
            <a:spLocks noGrp="1" noChangeArrowheads="1"/>
          </p:cNvSpPr>
          <p:nvPr>
            <p:ph type="title"/>
          </p:nvPr>
        </p:nvSpPr>
        <p:spPr>
          <a:noFill/>
          <a:ln/>
        </p:spPr>
        <p:txBody>
          <a:bodyPr lIns="92075" tIns="46038" rIns="92075" bIns="46038"/>
          <a:lstStyle/>
          <a:p>
            <a:r>
              <a:rPr lang="en-US" altLang="ko-KR"/>
              <a:t>Continuous Data Example (cont.)</a:t>
            </a:r>
          </a:p>
        </p:txBody>
      </p:sp>
      <p:sp>
        <p:nvSpPr>
          <p:cNvPr id="22531" name="Rectangle 3"/>
          <p:cNvSpPr>
            <a:spLocks noGrp="1" noChangeArrowheads="1"/>
          </p:cNvSpPr>
          <p:nvPr>
            <p:ph type="body" idx="1"/>
          </p:nvPr>
        </p:nvSpPr>
        <p:spPr>
          <a:xfrm>
            <a:off x="152400" y="1828800"/>
            <a:ext cx="8839200" cy="4114800"/>
          </a:xfrm>
          <a:noFill/>
          <a:ln/>
        </p:spPr>
        <p:txBody>
          <a:bodyPr lIns="92075" tIns="46038" rIns="92075" bIns="46038"/>
          <a:lstStyle/>
          <a:p>
            <a:pPr>
              <a:buFontTx/>
              <a:buNone/>
            </a:pPr>
            <a:r>
              <a:rPr lang="ko-KR" altLang="ko-KR" sz="2000" dirty="0"/>
              <a:t>	</a:t>
            </a:r>
            <a:r>
              <a:rPr lang="en-US" altLang="ko-KR" sz="2000" dirty="0"/>
              <a:t>Chip Life (Days)    Frequency	     Chip Life (Days)     Frequency</a:t>
            </a:r>
          </a:p>
          <a:p>
            <a:pPr>
              <a:lnSpc>
                <a:spcPct val="140000"/>
              </a:lnSpc>
              <a:buFontTx/>
              <a:buNone/>
            </a:pPr>
            <a:r>
              <a:rPr lang="en-US" altLang="ko-KR" sz="2000" dirty="0"/>
              <a:t>	     0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3		23	         30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33	</a:t>
            </a:r>
            <a:r>
              <a:rPr lang="en-US" altLang="ko-KR" sz="2000" dirty="0" smtClean="0"/>
              <a:t>  </a:t>
            </a:r>
            <a:r>
              <a:rPr lang="en-US" altLang="ko-KR" sz="2000" dirty="0"/>
              <a:t>1</a:t>
            </a:r>
          </a:p>
          <a:p>
            <a:pPr>
              <a:lnSpc>
                <a:spcPct val="80000"/>
              </a:lnSpc>
              <a:buFontTx/>
              <a:buNone/>
            </a:pPr>
            <a:r>
              <a:rPr lang="en-US" altLang="ko-KR" sz="2000" dirty="0"/>
              <a:t>	     3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6		10	         33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36	</a:t>
            </a:r>
            <a:r>
              <a:rPr lang="en-US" altLang="ko-KR" sz="2000" dirty="0" smtClean="0"/>
              <a:t>  </a:t>
            </a:r>
            <a:r>
              <a:rPr lang="en-US" altLang="ko-KR" sz="2000" dirty="0"/>
              <a:t>1</a:t>
            </a:r>
          </a:p>
          <a:p>
            <a:pPr>
              <a:lnSpc>
                <a:spcPct val="90000"/>
              </a:lnSpc>
              <a:buFontTx/>
              <a:buNone/>
            </a:pPr>
            <a:r>
              <a:rPr lang="en-US" altLang="ko-KR" sz="2000" dirty="0"/>
              <a:t>	     6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9		  5		..........		.....</a:t>
            </a:r>
          </a:p>
          <a:p>
            <a:pPr>
              <a:lnSpc>
                <a:spcPct val="90000"/>
              </a:lnSpc>
              <a:buFontTx/>
              <a:buNone/>
            </a:pPr>
            <a:r>
              <a:rPr lang="en-US" altLang="ko-KR" sz="2000" dirty="0"/>
              <a:t>	     9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12	</a:t>
            </a:r>
            <a:r>
              <a:rPr lang="en-US" altLang="ko-KR" sz="2000" dirty="0" smtClean="0"/>
              <a:t>  </a:t>
            </a:r>
            <a:r>
              <a:rPr lang="en-US" altLang="ko-KR" sz="2000" dirty="0"/>
              <a:t>1	         42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45	</a:t>
            </a:r>
            <a:r>
              <a:rPr lang="en-US" altLang="ko-KR" sz="2000" dirty="0" smtClean="0"/>
              <a:t>  </a:t>
            </a:r>
            <a:r>
              <a:rPr lang="en-US" altLang="ko-KR" sz="2000" dirty="0"/>
              <a:t>1</a:t>
            </a:r>
          </a:p>
          <a:p>
            <a:pPr>
              <a:lnSpc>
                <a:spcPct val="90000"/>
              </a:lnSpc>
              <a:buFontTx/>
              <a:buNone/>
            </a:pPr>
            <a:r>
              <a:rPr lang="en-US" altLang="ko-KR" sz="2000" dirty="0"/>
              <a:t>	   12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15	</a:t>
            </a:r>
            <a:r>
              <a:rPr lang="en-US" altLang="ko-KR" sz="2000" dirty="0" smtClean="0"/>
              <a:t>  </a:t>
            </a:r>
            <a:r>
              <a:rPr lang="en-US" altLang="ko-KR" sz="2000" dirty="0"/>
              <a:t>1		..........		.....</a:t>
            </a:r>
          </a:p>
          <a:p>
            <a:pPr>
              <a:lnSpc>
                <a:spcPct val="90000"/>
              </a:lnSpc>
              <a:buFontTx/>
              <a:buNone/>
            </a:pPr>
            <a:r>
              <a:rPr lang="en-US" altLang="ko-KR" sz="2000" dirty="0"/>
              <a:t>	   15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18	</a:t>
            </a:r>
            <a:r>
              <a:rPr lang="en-US" altLang="ko-KR" sz="2000" dirty="0" smtClean="0"/>
              <a:t>  </a:t>
            </a:r>
            <a:r>
              <a:rPr lang="en-US" altLang="ko-KR" sz="2000" dirty="0"/>
              <a:t>2	         57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60	</a:t>
            </a:r>
            <a:r>
              <a:rPr lang="en-US" altLang="ko-KR" sz="2000" dirty="0" smtClean="0"/>
              <a:t>  </a:t>
            </a:r>
            <a:r>
              <a:rPr lang="en-US" altLang="ko-KR" sz="2000" dirty="0"/>
              <a:t>1</a:t>
            </a:r>
          </a:p>
          <a:p>
            <a:pPr>
              <a:lnSpc>
                <a:spcPct val="90000"/>
              </a:lnSpc>
              <a:buFontTx/>
              <a:buNone/>
            </a:pPr>
            <a:r>
              <a:rPr lang="en-US" altLang="ko-KR" sz="2000" dirty="0"/>
              <a:t>	   18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21	</a:t>
            </a:r>
            <a:r>
              <a:rPr lang="en-US" altLang="ko-KR" sz="2000" dirty="0" smtClean="0"/>
              <a:t>  </a:t>
            </a:r>
            <a:r>
              <a:rPr lang="en-US" altLang="ko-KR" sz="2000" dirty="0"/>
              <a:t>0		..........		.....</a:t>
            </a:r>
          </a:p>
          <a:p>
            <a:pPr>
              <a:lnSpc>
                <a:spcPct val="90000"/>
              </a:lnSpc>
              <a:buFontTx/>
              <a:buNone/>
            </a:pPr>
            <a:r>
              <a:rPr lang="en-US" altLang="ko-KR" sz="2000" dirty="0"/>
              <a:t>	   21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24	</a:t>
            </a:r>
            <a:r>
              <a:rPr lang="en-US" altLang="ko-KR" sz="2000" dirty="0" smtClean="0"/>
              <a:t>  </a:t>
            </a:r>
            <a:r>
              <a:rPr lang="en-US" altLang="ko-KR" sz="2000" dirty="0"/>
              <a:t>1	         78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81	</a:t>
            </a:r>
            <a:r>
              <a:rPr lang="en-US" altLang="ko-KR" sz="2000" dirty="0" smtClean="0"/>
              <a:t>  </a:t>
            </a:r>
            <a:r>
              <a:rPr lang="en-US" altLang="ko-KR" sz="2000" dirty="0"/>
              <a:t>1</a:t>
            </a:r>
          </a:p>
          <a:p>
            <a:pPr>
              <a:lnSpc>
                <a:spcPct val="90000"/>
              </a:lnSpc>
              <a:buFontTx/>
              <a:buNone/>
            </a:pPr>
            <a:r>
              <a:rPr lang="en-US" altLang="ko-KR" sz="2000" dirty="0"/>
              <a:t>	   24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27	</a:t>
            </a:r>
            <a:r>
              <a:rPr lang="en-US" altLang="ko-KR" sz="2000" dirty="0" smtClean="0"/>
              <a:t>  </a:t>
            </a:r>
            <a:r>
              <a:rPr lang="en-US" altLang="ko-KR" sz="2000" dirty="0"/>
              <a:t>1		..........		.....</a:t>
            </a:r>
          </a:p>
          <a:p>
            <a:pPr>
              <a:lnSpc>
                <a:spcPct val="90000"/>
              </a:lnSpc>
              <a:buFontTx/>
              <a:buNone/>
            </a:pPr>
            <a:r>
              <a:rPr lang="en-US" altLang="ko-KR" sz="2000" dirty="0"/>
              <a:t>	   27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30	</a:t>
            </a:r>
            <a:r>
              <a:rPr lang="en-US" altLang="ko-KR" sz="2000" dirty="0" smtClean="0"/>
              <a:t>  </a:t>
            </a:r>
            <a:r>
              <a:rPr lang="en-US" altLang="ko-KR" sz="2000" dirty="0"/>
              <a:t>0	       143 </a:t>
            </a:r>
            <a:r>
              <a:rPr lang="en-US" altLang="ko-KR" sz="2000" dirty="0">
                <a:latin typeface="Symbol" panose="05050102010706020507" pitchFamily="18" charset="2"/>
              </a:rPr>
              <a:t>£ </a:t>
            </a:r>
            <a:r>
              <a:rPr lang="en-US" altLang="ko-KR" sz="2000" dirty="0"/>
              <a:t>x</a:t>
            </a:r>
            <a:r>
              <a:rPr lang="en-US" altLang="ko-KR" sz="2000" baseline="-25000" dirty="0"/>
              <a:t>i</a:t>
            </a:r>
            <a:r>
              <a:rPr lang="en-US" altLang="ko-KR" sz="2000" dirty="0"/>
              <a:t> &lt; 147	</a:t>
            </a:r>
            <a:r>
              <a:rPr lang="en-US" altLang="ko-KR" sz="2000" dirty="0" smtClean="0"/>
              <a:t>  1</a:t>
            </a:r>
            <a:endParaRPr lang="en-US" altLang="ko-KR" sz="2000" dirty="0"/>
          </a:p>
        </p:txBody>
      </p:sp>
      <p:sp>
        <p:nvSpPr>
          <p:cNvPr id="22532" name="Line 4"/>
          <p:cNvSpPr>
            <a:spLocks noChangeShapeType="1"/>
          </p:cNvSpPr>
          <p:nvPr/>
        </p:nvSpPr>
        <p:spPr bwMode="auto">
          <a:xfrm>
            <a:off x="457200" y="1752600"/>
            <a:ext cx="7467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Line 5"/>
          <p:cNvSpPr>
            <a:spLocks noChangeShapeType="1"/>
          </p:cNvSpPr>
          <p:nvPr/>
        </p:nvSpPr>
        <p:spPr bwMode="auto">
          <a:xfrm>
            <a:off x="457200" y="2209800"/>
            <a:ext cx="7467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Line 6"/>
          <p:cNvSpPr>
            <a:spLocks noChangeShapeType="1"/>
          </p:cNvSpPr>
          <p:nvPr/>
        </p:nvSpPr>
        <p:spPr bwMode="auto">
          <a:xfrm>
            <a:off x="471889" y="5701229"/>
            <a:ext cx="7467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Line 7"/>
          <p:cNvSpPr>
            <a:spLocks noChangeShapeType="1"/>
          </p:cNvSpPr>
          <p:nvPr/>
        </p:nvSpPr>
        <p:spPr bwMode="auto">
          <a:xfrm>
            <a:off x="471889" y="1752600"/>
            <a:ext cx="0" cy="396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Line 8"/>
          <p:cNvSpPr>
            <a:spLocks noChangeShapeType="1"/>
          </p:cNvSpPr>
          <p:nvPr/>
        </p:nvSpPr>
        <p:spPr bwMode="auto">
          <a:xfrm>
            <a:off x="7924800" y="1752600"/>
            <a:ext cx="0" cy="396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Line 9"/>
          <p:cNvSpPr>
            <a:spLocks noChangeShapeType="1"/>
          </p:cNvSpPr>
          <p:nvPr/>
        </p:nvSpPr>
        <p:spPr bwMode="auto">
          <a:xfrm>
            <a:off x="4191000" y="1812925"/>
            <a:ext cx="0" cy="396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Rectangle 10"/>
          <p:cNvSpPr>
            <a:spLocks noChangeArrowheads="1"/>
          </p:cNvSpPr>
          <p:nvPr/>
        </p:nvSpPr>
        <p:spPr bwMode="auto">
          <a:xfrm>
            <a:off x="2971800" y="5853630"/>
            <a:ext cx="228908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sz="1800" dirty="0">
                <a:latin typeface="Arial" panose="020B0604020202020204" pitchFamily="34" charset="0"/>
              </a:rPr>
              <a:t>Electronic Chip Data</a:t>
            </a:r>
          </a:p>
        </p:txBody>
      </p:sp>
    </p:spTree>
    <p:extLst>
      <p:ext uri="{BB962C8B-B14F-4D97-AF65-F5344CB8AC3E}">
        <p14:creationId xmlns:p14="http://schemas.microsoft.com/office/powerpoint/2010/main" val="2430555597"/>
      </p:ext>
    </p:extLst>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9EB7EAF-ACEC-48D1-A2F8-8EA0EB2917AA}" type="slidenum">
              <a:rPr lang="en-US" altLang="ko-KR"/>
              <a:pPr/>
              <a:t>17</a:t>
            </a:fld>
            <a:endParaRPr lang="en-US" altLang="ko-KR"/>
          </a:p>
        </p:txBody>
      </p:sp>
      <p:sp>
        <p:nvSpPr>
          <p:cNvPr id="24578" name="Rectangle 2"/>
          <p:cNvSpPr>
            <a:spLocks noGrp="1" noChangeArrowheads="1"/>
          </p:cNvSpPr>
          <p:nvPr>
            <p:ph type="title"/>
          </p:nvPr>
        </p:nvSpPr>
        <p:spPr>
          <a:noFill/>
          <a:ln/>
        </p:spPr>
        <p:txBody>
          <a:bodyPr lIns="92075" tIns="46038" rIns="92075" bIns="46038"/>
          <a:lstStyle/>
          <a:p>
            <a:r>
              <a:rPr lang="en-US" altLang="ko-KR"/>
              <a:t>Continuous Data Example (cont.)</a:t>
            </a:r>
          </a:p>
        </p:txBody>
      </p:sp>
      <p:grpSp>
        <p:nvGrpSpPr>
          <p:cNvPr id="24581" name="Group 5"/>
          <p:cNvGrpSpPr>
            <a:grpSpLocks/>
          </p:cNvGrpSpPr>
          <p:nvPr/>
        </p:nvGrpSpPr>
        <p:grpSpPr bwMode="auto">
          <a:xfrm>
            <a:off x="1762125" y="1727200"/>
            <a:ext cx="6451600" cy="4357688"/>
            <a:chOff x="1110" y="1088"/>
            <a:chExt cx="4064" cy="2745"/>
          </a:xfrm>
        </p:grpSpPr>
        <p:sp>
          <p:nvSpPr>
            <p:cNvPr id="24579" name="Rectangle 3"/>
            <p:cNvSpPr>
              <a:spLocks noChangeArrowheads="1"/>
            </p:cNvSpPr>
            <p:nvPr/>
          </p:nvSpPr>
          <p:spPr bwMode="auto">
            <a:xfrm>
              <a:off x="1621" y="3639"/>
              <a:ext cx="117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dirty="0" smtClean="0">
                  <a:latin typeface="Arial" panose="020B0604020202020204" pitchFamily="34" charset="0"/>
                </a:rPr>
                <a:t>Histogram </a:t>
              </a:r>
              <a:r>
                <a:rPr lang="en-US" altLang="ko-KR" dirty="0">
                  <a:latin typeface="Arial" panose="020B0604020202020204" pitchFamily="34" charset="0"/>
                </a:rPr>
                <a:t>of chip life</a:t>
              </a:r>
            </a:p>
          </p:txBody>
        </p:sp>
        <p:graphicFrame>
          <p:nvGraphicFramePr>
            <p:cNvPr id="24580" name="Object 4"/>
            <p:cNvGraphicFramePr>
              <a:graphicFrameLocks/>
            </p:cNvGraphicFramePr>
            <p:nvPr/>
          </p:nvGraphicFramePr>
          <p:xfrm>
            <a:off x="1110" y="1088"/>
            <a:ext cx="4064" cy="2521"/>
          </p:xfrm>
          <a:graphic>
            <a:graphicData uri="http://schemas.openxmlformats.org/presentationml/2006/ole">
              <mc:AlternateContent xmlns:mc="http://schemas.openxmlformats.org/markup-compatibility/2006">
                <mc:Choice xmlns:v="urn:schemas-microsoft-com:vml" Requires="v">
                  <p:oleObj spid="_x0000_s117794" name="VISIO" r:id="rId4" imgW="6459480" imgH="3998880" progId="Visio.Drawing.4">
                    <p:embed/>
                  </p:oleObj>
                </mc:Choice>
                <mc:Fallback>
                  <p:oleObj name="VISIO" r:id="rId4" imgW="6459480" imgH="3998880" progId="Visio.Drawing.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 y="1088"/>
                          <a:ext cx="4064" cy="2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37695410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anim calcmode="lin" valueType="num">
                                      <p:cBhvr>
                                        <p:cTn id="7" dur="500" fill="hold"/>
                                        <p:tgtEl>
                                          <p:spTgt spid="24581"/>
                                        </p:tgtEl>
                                        <p:attrNameLst>
                                          <p:attrName>ppt_w</p:attrName>
                                        </p:attrNameLst>
                                      </p:cBhvr>
                                      <p:tavLst>
                                        <p:tav tm="0">
                                          <p:val>
                                            <p:fltVal val="0"/>
                                          </p:val>
                                        </p:tav>
                                        <p:tav tm="100000">
                                          <p:val>
                                            <p:strVal val="#ppt_w"/>
                                          </p:val>
                                        </p:tav>
                                      </p:tavLst>
                                    </p:anim>
                                    <p:anim calcmode="lin" valueType="num">
                                      <p:cBhvr>
                                        <p:cTn id="8" dur="500" fill="hold"/>
                                        <p:tgtEl>
                                          <p:spTgt spid="24581"/>
                                        </p:tgtEl>
                                        <p:attrNameLst>
                                          <p:attrName>ppt_h</p:attrName>
                                        </p:attrNameLst>
                                      </p:cBhvr>
                                      <p:tavLst>
                                        <p:tav tm="0">
                                          <p:val>
                                            <p:fltVal val="0"/>
                                          </p:val>
                                        </p:tav>
                                        <p:tav tm="100000">
                                          <p:val>
                                            <p:strVal val="#ppt_h"/>
                                          </p:val>
                                        </p:tav>
                                      </p:tavLst>
                                    </p:anim>
                                    <p:anim calcmode="lin" valueType="num">
                                      <p:cBhvr>
                                        <p:cTn id="9" dur="500" fill="hold"/>
                                        <p:tgtEl>
                                          <p:spTgt spid="24581"/>
                                        </p:tgtEl>
                                        <p:attrNameLst>
                                          <p:attrName>ppt_x</p:attrName>
                                        </p:attrNameLst>
                                      </p:cBhvr>
                                      <p:tavLst>
                                        <p:tav tm="0">
                                          <p:val>
                                            <p:fltVal val="0.5"/>
                                          </p:val>
                                        </p:tav>
                                        <p:tav tm="100000">
                                          <p:val>
                                            <p:strVal val="#ppt_x"/>
                                          </p:val>
                                        </p:tav>
                                      </p:tavLst>
                                    </p:anim>
                                    <p:anim calcmode="lin" valueType="num">
                                      <p:cBhvr>
                                        <p:cTn id="10" dur="500" fill="hold"/>
                                        <p:tgtEl>
                                          <p:spTgt spid="2458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809EEED7-7F41-46DA-A082-1313389F80C7}" type="slidenum">
              <a:rPr lang="en-US" altLang="en-US" sz="1200">
                <a:latin typeface="Arial Black" panose="020B0A04020102020204" pitchFamily="34" charset="0"/>
              </a:rPr>
              <a:pPr>
                <a:spcBef>
                  <a:spcPct val="0"/>
                </a:spcBef>
                <a:buClrTx/>
                <a:buSzTx/>
                <a:buFontTx/>
                <a:buNone/>
              </a:pPr>
              <a:t>18</a:t>
            </a:fld>
            <a:endParaRPr lang="en-US" altLang="en-US" sz="1200">
              <a:latin typeface="Arial Black" panose="020B0A04020102020204" pitchFamily="34" charset="0"/>
            </a:endParaRPr>
          </a:p>
        </p:txBody>
      </p:sp>
      <p:sp>
        <p:nvSpPr>
          <p:cNvPr id="32771" name="Rectangle 2"/>
          <p:cNvSpPr>
            <a:spLocks noGrp="1" noChangeArrowheads="1"/>
          </p:cNvSpPr>
          <p:nvPr>
            <p:ph type="title"/>
          </p:nvPr>
        </p:nvSpPr>
        <p:spPr/>
        <p:txBody>
          <a:bodyPr/>
          <a:lstStyle/>
          <a:p>
            <a:pPr eaLnBrk="1" hangingPunct="1"/>
            <a:r>
              <a:rPr lang="en-US" altLang="en-US" sz="2800" dirty="0" smtClean="0">
                <a:ea typeface="ＭＳ Ｐゴシック" panose="020B0600070205080204" pitchFamily="34" charset="-128"/>
              </a:rPr>
              <a:t>Selecting the Family of Distributions	</a:t>
            </a:r>
            <a:br>
              <a:rPr lang="en-US" altLang="en-US" sz="2800" dirty="0" smtClean="0">
                <a:ea typeface="ＭＳ Ｐゴシック" panose="020B0600070205080204" pitchFamily="34" charset="-128"/>
              </a:rPr>
            </a:br>
            <a:r>
              <a:rPr lang="en-US" altLang="en-US" sz="2800" dirty="0" smtClean="0">
                <a:ea typeface="ＭＳ Ｐゴシック" panose="020B0600070205080204" pitchFamily="34" charset="-128"/>
              </a:rPr>
              <a:t>					</a:t>
            </a:r>
            <a:r>
              <a:rPr lang="en-US" altLang="en-US" sz="2200" dirty="0" smtClean="0">
                <a:ea typeface="ＭＳ Ｐゴシック" panose="020B0600070205080204" pitchFamily="34" charset="-128"/>
              </a:rPr>
              <a:t> </a:t>
            </a:r>
            <a:r>
              <a:rPr lang="en-US" altLang="en-US" sz="2200" dirty="0" smtClean="0">
                <a:solidFill>
                  <a:schemeClr val="bg2"/>
                </a:solidFill>
                <a:ea typeface="ＭＳ Ｐゴシック" panose="020B0600070205080204" pitchFamily="34" charset="-128"/>
              </a:rPr>
              <a:t>[Identifying the distribution]</a:t>
            </a:r>
          </a:p>
        </p:txBody>
      </p:sp>
      <p:sp>
        <p:nvSpPr>
          <p:cNvPr id="32772" name="Rectangle 3"/>
          <p:cNvSpPr>
            <a:spLocks noGrp="1" noChangeArrowheads="1"/>
          </p:cNvSpPr>
          <p:nvPr>
            <p:ph type="body" sz="half" idx="1"/>
          </p:nvPr>
        </p:nvSpPr>
        <p:spPr>
          <a:xfrm>
            <a:off x="457200" y="1447800"/>
            <a:ext cx="8305800" cy="4953000"/>
          </a:xfrm>
        </p:spPr>
        <p:txBody>
          <a:bodyPr/>
          <a:lstStyle/>
          <a:p>
            <a:pPr eaLnBrk="1" hangingPunct="1"/>
            <a:r>
              <a:rPr lang="en-US" altLang="en-US" sz="2200" dirty="0" smtClean="0">
                <a:ea typeface="ＭＳ Ｐゴシック" panose="020B0600070205080204" pitchFamily="34" charset="-128"/>
              </a:rPr>
              <a:t>A family of distributions is selected based on:</a:t>
            </a:r>
          </a:p>
          <a:p>
            <a:pPr lvl="1" eaLnBrk="1" hangingPunct="1"/>
            <a:r>
              <a:rPr lang="en-US" altLang="en-US" sz="2000" dirty="0" smtClean="0">
                <a:ea typeface="ＭＳ Ｐゴシック" panose="020B0600070205080204" pitchFamily="34" charset="-128"/>
              </a:rPr>
              <a:t>The context of the input variable</a:t>
            </a:r>
          </a:p>
          <a:p>
            <a:pPr lvl="1" eaLnBrk="1" hangingPunct="1"/>
            <a:r>
              <a:rPr lang="en-US" sz="2000" dirty="0" smtClean="0">
                <a:ea typeface="ＭＳ Ｐゴシック" panose="020B0600070205080204" pitchFamily="34" charset="-128"/>
              </a:rPr>
              <a:t>The </a:t>
            </a:r>
            <a:r>
              <a:rPr lang="en-US" sz="2000" dirty="0">
                <a:ea typeface="ＭＳ Ｐゴシック" panose="020B0600070205080204" pitchFamily="34" charset="-128"/>
              </a:rPr>
              <a:t>physical characteristics of the input </a:t>
            </a:r>
            <a:r>
              <a:rPr lang="en-US" sz="2000" dirty="0" smtClean="0">
                <a:ea typeface="ＭＳ Ｐゴシック" panose="020B0600070205080204" pitchFamily="34" charset="-128"/>
              </a:rPr>
              <a:t>process</a:t>
            </a:r>
            <a:endParaRPr lang="en-US" sz="2000" dirty="0">
              <a:ea typeface="ＭＳ Ｐゴシック" panose="020B0600070205080204" pitchFamily="34" charset="-128"/>
            </a:endParaRPr>
          </a:p>
          <a:p>
            <a:pPr marL="1085850" lvl="2" indent="-285750">
              <a:buFontTx/>
              <a:buChar char="-"/>
            </a:pPr>
            <a:r>
              <a:rPr lang="en-US" dirty="0" smtClean="0">
                <a:ea typeface="ＭＳ Ｐゴシック" panose="020B0600070205080204" pitchFamily="34" charset="-128"/>
              </a:rPr>
              <a:t>Is </a:t>
            </a:r>
            <a:r>
              <a:rPr lang="en-US" dirty="0">
                <a:ea typeface="ＭＳ Ｐゴシック" panose="020B0600070205080204" pitchFamily="34" charset="-128"/>
              </a:rPr>
              <a:t>it naturally discrete or continuous </a:t>
            </a:r>
            <a:r>
              <a:rPr lang="en-US" dirty="0" smtClean="0">
                <a:ea typeface="ＭＳ Ｐゴシック" panose="020B0600070205080204" pitchFamily="34" charset="-128"/>
              </a:rPr>
              <a:t>valued?</a:t>
            </a:r>
          </a:p>
          <a:p>
            <a:pPr marL="1085850" lvl="2" indent="-285750">
              <a:buFontTx/>
              <a:buChar char="-"/>
            </a:pPr>
            <a:r>
              <a:rPr lang="en-US" dirty="0" smtClean="0">
                <a:ea typeface="ＭＳ Ｐゴシック" panose="020B0600070205080204" pitchFamily="34" charset="-128"/>
              </a:rPr>
              <a:t>Are </a:t>
            </a:r>
            <a:r>
              <a:rPr lang="en-US" dirty="0">
                <a:ea typeface="ＭＳ Ｐゴシック" panose="020B0600070205080204" pitchFamily="34" charset="-128"/>
              </a:rPr>
              <a:t>the observable values inherently bounded or is there no natural bound?</a:t>
            </a:r>
          </a:p>
          <a:p>
            <a:pPr lvl="1" eaLnBrk="1" hangingPunct="1"/>
            <a:r>
              <a:rPr lang="en-US" altLang="en-US" sz="2000" dirty="0" smtClean="0">
                <a:ea typeface="ＭＳ Ｐゴシック" panose="020B0600070205080204" pitchFamily="34" charset="-128"/>
              </a:rPr>
              <a:t>Shape of the histogram</a:t>
            </a:r>
          </a:p>
          <a:p>
            <a:pPr eaLnBrk="1" hangingPunct="1"/>
            <a:r>
              <a:rPr lang="en-US" altLang="en-US" sz="2200" dirty="0" smtClean="0">
                <a:ea typeface="ＭＳ Ｐゴシック" panose="020B0600070205080204" pitchFamily="34" charset="-128"/>
              </a:rPr>
              <a:t>There is no “true” distribution for any stochastic input process</a:t>
            </a:r>
          </a:p>
          <a:p>
            <a:pPr eaLnBrk="1" hangingPunct="1"/>
            <a:r>
              <a:rPr lang="en-US" altLang="en-US" sz="2200" dirty="0" smtClean="0">
                <a:ea typeface="ＭＳ Ｐゴシック" panose="020B0600070205080204" pitchFamily="34" charset="-128"/>
              </a:rPr>
              <a:t>Goal: obtain a good approximation</a:t>
            </a:r>
          </a:p>
          <a:p>
            <a:pPr lvl="1" eaLnBrk="1" hangingPunct="1"/>
            <a:endParaRPr lang="en-US" altLang="en-US" sz="2000" dirty="0">
              <a:ea typeface="ＭＳ Ｐゴシック" panose="020B0600070205080204" pitchFamily="34" charset="-128"/>
            </a:endParaRPr>
          </a:p>
          <a:p>
            <a:pPr marL="457200" lvl="1" indent="0" eaLnBrk="1" hangingPunct="1">
              <a:buNone/>
            </a:pPr>
            <a:endParaRPr lang="en-US" altLang="en-US" sz="2000" dirty="0" smtClean="0">
              <a:ea typeface="ＭＳ Ｐゴシック" panose="020B0600070205080204" pitchFamily="34" charset="-128"/>
            </a:endParaRPr>
          </a:p>
        </p:txBody>
      </p:sp>
      <p:sp>
        <p:nvSpPr>
          <p:cNvPr id="32773"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791B0D6-44D6-4705-A44E-A28CFC3F1122}" type="slidenum">
              <a:rPr lang="en-US" altLang="en-US" sz="1200">
                <a:latin typeface="Arial Black" panose="020B0A04020102020204" pitchFamily="34" charset="0"/>
              </a:rPr>
              <a:pPr>
                <a:spcBef>
                  <a:spcPct val="0"/>
                </a:spcBef>
                <a:buClrTx/>
                <a:buSzTx/>
                <a:buFontTx/>
                <a:buNone/>
              </a:pPr>
              <a:t>19</a:t>
            </a:fld>
            <a:endParaRPr lang="en-US" altLang="en-US" sz="1200">
              <a:latin typeface="Arial Black" panose="020B0A04020102020204" pitchFamily="34" charset="0"/>
            </a:endParaRPr>
          </a:p>
        </p:txBody>
      </p:sp>
      <p:sp>
        <p:nvSpPr>
          <p:cNvPr id="34819" name="Rectangle 2"/>
          <p:cNvSpPr>
            <a:spLocks noGrp="1" noChangeArrowheads="1"/>
          </p:cNvSpPr>
          <p:nvPr>
            <p:ph type="title"/>
          </p:nvPr>
        </p:nvSpPr>
        <p:spPr/>
        <p:txBody>
          <a:bodyPr/>
          <a:lstStyle/>
          <a:p>
            <a:pPr eaLnBrk="1" hangingPunct="1"/>
            <a:r>
              <a:rPr lang="en-US" altLang="en-US" sz="2800" smtClean="0">
                <a:ea typeface="ＭＳ Ｐゴシック" panose="020B0600070205080204" pitchFamily="34" charset="-128"/>
              </a:rPr>
              <a:t>Selecting the Family of Distributions	</a:t>
            </a:r>
            <a:br>
              <a:rPr lang="en-US" altLang="en-US" sz="2800" smtClean="0">
                <a:ea typeface="ＭＳ Ｐゴシック" panose="020B0600070205080204" pitchFamily="34" charset="-128"/>
              </a:rPr>
            </a:br>
            <a:r>
              <a:rPr lang="en-US" altLang="en-US" sz="2800" smtClean="0">
                <a:ea typeface="ＭＳ Ｐゴシック" panose="020B0600070205080204" pitchFamily="34" charset="-128"/>
              </a:rPr>
              <a:t>					</a:t>
            </a:r>
            <a:r>
              <a:rPr lang="en-US" altLang="en-US" sz="2200" smtClean="0">
                <a:ea typeface="ＭＳ Ｐゴシック" panose="020B0600070205080204" pitchFamily="34" charset="-128"/>
              </a:rPr>
              <a:t> </a:t>
            </a:r>
            <a:r>
              <a:rPr lang="en-US" altLang="en-US" sz="2200" smtClean="0">
                <a:solidFill>
                  <a:schemeClr val="bg2"/>
                </a:solidFill>
                <a:ea typeface="ＭＳ Ｐゴシック" panose="020B0600070205080204" pitchFamily="34" charset="-128"/>
              </a:rPr>
              <a:t>[Identifying the distribution]</a:t>
            </a:r>
          </a:p>
        </p:txBody>
      </p:sp>
      <p:sp>
        <p:nvSpPr>
          <p:cNvPr id="34820" name="Rectangle 3"/>
          <p:cNvSpPr>
            <a:spLocks noGrp="1" noChangeArrowheads="1"/>
          </p:cNvSpPr>
          <p:nvPr>
            <p:ph type="body" sz="half" idx="1"/>
          </p:nvPr>
        </p:nvSpPr>
        <p:spPr>
          <a:xfrm>
            <a:off x="457200" y="1447800"/>
            <a:ext cx="8305800" cy="4953000"/>
          </a:xfrm>
        </p:spPr>
        <p:txBody>
          <a:bodyPr/>
          <a:lstStyle/>
          <a:p>
            <a:pPr eaLnBrk="1" hangingPunct="1"/>
            <a:r>
              <a:rPr lang="en-US" altLang="en-US" sz="2200" dirty="0" smtClean="0">
                <a:solidFill>
                  <a:srgbClr val="C00000"/>
                </a:solidFill>
                <a:ea typeface="ＭＳ Ｐゴシック" panose="020B0600070205080204" pitchFamily="34" charset="-128"/>
              </a:rPr>
              <a:t>Page 364: </a:t>
            </a:r>
            <a:r>
              <a:rPr lang="en-US" altLang="en-US" sz="2200" dirty="0" smtClean="0">
                <a:ea typeface="ＭＳ Ｐゴシック" panose="020B0600070205080204" pitchFamily="34" charset="-128"/>
              </a:rPr>
              <a:t>Use the physical basis of the distribution as a guide, for example:</a:t>
            </a:r>
          </a:p>
          <a:p>
            <a:pPr lvl="1" eaLnBrk="1" hangingPunct="1"/>
            <a:r>
              <a:rPr lang="en-US" altLang="en-US" sz="2000" dirty="0" smtClean="0">
                <a:ea typeface="ＭＳ Ｐゴシック" panose="020B0600070205080204" pitchFamily="34" charset="-128"/>
              </a:rPr>
              <a:t>Binomial: # of successes in </a:t>
            </a:r>
            <a:r>
              <a:rPr lang="en-US" altLang="en-US" sz="2000" i="1" dirty="0" smtClean="0">
                <a:ea typeface="ＭＳ Ｐゴシック" panose="020B0600070205080204" pitchFamily="34" charset="-128"/>
              </a:rPr>
              <a:t>n</a:t>
            </a:r>
            <a:r>
              <a:rPr lang="en-US" altLang="en-US" sz="2000" dirty="0" smtClean="0">
                <a:ea typeface="ＭＳ Ｐゴシック" panose="020B0600070205080204" pitchFamily="34" charset="-128"/>
              </a:rPr>
              <a:t> trials</a:t>
            </a:r>
          </a:p>
          <a:p>
            <a:pPr lvl="1" eaLnBrk="1" hangingPunct="1"/>
            <a:r>
              <a:rPr lang="en-US" altLang="en-US" sz="2000" dirty="0" smtClean="0">
                <a:ea typeface="ＭＳ Ｐゴシック" panose="020B0600070205080204" pitchFamily="34" charset="-128"/>
              </a:rPr>
              <a:t>Poisson: # of independent events that occur in a fixed amount of time or space</a:t>
            </a:r>
          </a:p>
          <a:p>
            <a:pPr lvl="1" eaLnBrk="1" hangingPunct="1"/>
            <a:r>
              <a:rPr lang="en-US" altLang="en-US" sz="2000" dirty="0" smtClean="0">
                <a:ea typeface="ＭＳ Ｐゴシック" panose="020B0600070205080204" pitchFamily="34" charset="-128"/>
              </a:rPr>
              <a:t>Normal: distribution of a process that is the sum of a number of component processes (time to assemble a product is the sum of times required fro each assembly operation)</a:t>
            </a:r>
          </a:p>
          <a:p>
            <a:pPr lvl="1" eaLnBrk="1" hangingPunct="1"/>
            <a:r>
              <a:rPr lang="en-US" altLang="en-US" sz="2000" dirty="0" smtClean="0">
                <a:ea typeface="ＭＳ Ｐゴシック" panose="020B0600070205080204" pitchFamily="34" charset="-128"/>
              </a:rPr>
              <a:t>Exponential: time between independent events, or a process time that is memoryless</a:t>
            </a:r>
          </a:p>
          <a:p>
            <a:pPr lvl="1" eaLnBrk="1" hangingPunct="1"/>
            <a:r>
              <a:rPr lang="en-US" altLang="en-US" sz="2000" dirty="0" smtClean="0">
                <a:ea typeface="ＭＳ Ｐゴシック" panose="020B0600070205080204" pitchFamily="34" charset="-128"/>
              </a:rPr>
              <a:t>Weibull: time to failure for components</a:t>
            </a:r>
          </a:p>
          <a:p>
            <a:pPr lvl="1" eaLnBrk="1" hangingPunct="1"/>
            <a:r>
              <a:rPr lang="en-US" altLang="en-US" sz="2000" dirty="0" smtClean="0">
                <a:ea typeface="ＭＳ Ｐゴシック" panose="020B0600070205080204" pitchFamily="34" charset="-128"/>
              </a:rPr>
              <a:t>Discrete or continuous uniform: models complete uncertainty</a:t>
            </a:r>
          </a:p>
          <a:p>
            <a:pPr lvl="1" eaLnBrk="1" hangingPunct="1"/>
            <a:r>
              <a:rPr lang="en-US" altLang="en-US" sz="2000" dirty="0" smtClean="0">
                <a:ea typeface="ＭＳ Ｐゴシック" panose="020B0600070205080204" pitchFamily="34" charset="-128"/>
              </a:rPr>
              <a:t>Triangular: a process for which only the minimum, most likely, and maximum values are known.</a:t>
            </a:r>
          </a:p>
        </p:txBody>
      </p:sp>
      <p:sp>
        <p:nvSpPr>
          <p:cNvPr id="34821"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r>
              <a:rPr lang="en-US" altLang="en-US" sz="3600" smtClean="0">
                <a:ea typeface="ＭＳ Ｐゴシック" panose="020B0600070205080204" pitchFamily="34" charset="-128"/>
              </a:rPr>
              <a:t>Chapter 9 </a:t>
            </a:r>
            <a:br>
              <a:rPr lang="en-US" altLang="en-US" sz="3600" smtClean="0">
                <a:ea typeface="ＭＳ Ｐゴシック" panose="020B0600070205080204" pitchFamily="34" charset="-128"/>
              </a:rPr>
            </a:br>
            <a:r>
              <a:rPr lang="en-US" altLang="en-US" sz="3600" smtClean="0">
                <a:ea typeface="ＭＳ Ｐゴシック" panose="020B0600070205080204" pitchFamily="34" charset="-128"/>
              </a:rPr>
              <a:t>Input Modeling</a:t>
            </a:r>
          </a:p>
        </p:txBody>
      </p:sp>
      <p:sp>
        <p:nvSpPr>
          <p:cNvPr id="21507" name="Rectangle 3"/>
          <p:cNvSpPr>
            <a:spLocks noGrp="1" noChangeArrowheads="1"/>
          </p:cNvSpPr>
          <p:nvPr>
            <p:ph type="subTitle" idx="1"/>
          </p:nvPr>
        </p:nvSpPr>
        <p:spPr/>
        <p:txBody>
          <a:bodyPr/>
          <a:lstStyle/>
          <a:p>
            <a:pPr algn="r" eaLnBrk="1" hangingPunct="1"/>
            <a:r>
              <a:rPr lang="en-US" altLang="en-US" sz="2600" smtClean="0">
                <a:ea typeface="ＭＳ Ｐゴシック" panose="020B0600070205080204" pitchFamily="34" charset="-128"/>
              </a:rPr>
              <a:t>Banks, Carson, Nelson &amp; Nicol</a:t>
            </a:r>
          </a:p>
          <a:p>
            <a:pPr algn="r" eaLnBrk="1" hangingPunct="1"/>
            <a:r>
              <a:rPr lang="en-US" altLang="en-US" sz="2600" i="1" smtClean="0">
                <a:ea typeface="ＭＳ Ｐゴシック" panose="020B0600070205080204" pitchFamily="34" charset="-128"/>
              </a:rPr>
              <a:t>Discrete-Event System Simulation</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B3535AA4-1616-46B2-8D93-CDEDB13FB937}" type="slidenum">
              <a:rPr lang="en-US" altLang="en-US" sz="1200">
                <a:latin typeface="Arial Black" panose="020B0A04020102020204" pitchFamily="34" charset="0"/>
              </a:rPr>
              <a:pPr>
                <a:spcBef>
                  <a:spcPct val="0"/>
                </a:spcBef>
                <a:buClrTx/>
                <a:buSzTx/>
                <a:buFontTx/>
                <a:buNone/>
              </a:pPr>
              <a:t>20</a:t>
            </a:fld>
            <a:endParaRPr lang="en-US" altLang="en-US" sz="1200">
              <a:latin typeface="Arial Black" panose="020B0A04020102020204" pitchFamily="34" charset="0"/>
            </a:endParaRPr>
          </a:p>
        </p:txBody>
      </p:sp>
      <p:sp>
        <p:nvSpPr>
          <p:cNvPr id="38915" name="Rectangle 2"/>
          <p:cNvSpPr>
            <a:spLocks noGrp="1" noChangeArrowheads="1"/>
          </p:cNvSpPr>
          <p:nvPr>
            <p:ph type="title"/>
          </p:nvPr>
        </p:nvSpPr>
        <p:spPr/>
        <p:txBody>
          <a:bodyPr/>
          <a:lstStyle/>
          <a:p>
            <a:pPr eaLnBrk="1" hangingPunct="1"/>
            <a:r>
              <a:rPr lang="en-US" altLang="en-US" sz="2800" smtClean="0">
                <a:ea typeface="ＭＳ Ｐゴシック" panose="020B0600070205080204" pitchFamily="34" charset="-128"/>
              </a:rPr>
              <a:t>Quantile-Quantile Plots	</a:t>
            </a:r>
            <a:r>
              <a:rPr lang="en-US" altLang="en-US" sz="2200" smtClean="0">
                <a:ea typeface="ＭＳ Ｐゴシック" panose="020B0600070205080204" pitchFamily="34" charset="-128"/>
              </a:rPr>
              <a:t> </a:t>
            </a:r>
            <a:r>
              <a:rPr lang="en-US" altLang="en-US" sz="2200" smtClean="0">
                <a:solidFill>
                  <a:schemeClr val="bg2"/>
                </a:solidFill>
                <a:ea typeface="ＭＳ Ｐゴシック" panose="020B0600070205080204" pitchFamily="34" charset="-128"/>
              </a:rPr>
              <a:t>[Identifying the distribution]</a:t>
            </a:r>
          </a:p>
        </p:txBody>
      </p:sp>
      <p:sp>
        <p:nvSpPr>
          <p:cNvPr id="38918"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
        <p:nvSpPr>
          <p:cNvPr id="5" name="Text Placeholder 4"/>
          <p:cNvSpPr>
            <a:spLocks noGrp="1"/>
          </p:cNvSpPr>
          <p:nvPr>
            <p:ph type="body" sz="half" idx="1"/>
          </p:nvPr>
        </p:nvSpPr>
        <p:spPr>
          <a:xfrm>
            <a:off x="457200" y="1447800"/>
            <a:ext cx="8458200" cy="4724400"/>
          </a:xfrm>
        </p:spPr>
        <p:txBody>
          <a:bodyPr/>
          <a:lstStyle/>
          <a:p>
            <a:r>
              <a:rPr lang="en-US" altLang="en-US" sz="2400" i="1" dirty="0" smtClean="0">
                <a:ea typeface="ＭＳ Ｐゴシック" panose="020B0600070205080204" pitchFamily="34" charset="-128"/>
              </a:rPr>
              <a:t>Q-Q</a:t>
            </a:r>
            <a:r>
              <a:rPr lang="en-US" altLang="en-US" sz="2400" dirty="0" smtClean="0">
                <a:ea typeface="ＭＳ Ｐゴシック" panose="020B0600070205080204" pitchFamily="34" charset="-128"/>
              </a:rPr>
              <a:t> plot is a useful visual tool for evaluating the fit of the chosen </a:t>
            </a:r>
            <a:r>
              <a:rPr lang="en-US" altLang="en-US" sz="2400" dirty="0">
                <a:ea typeface="ＭＳ Ｐゴシック" panose="020B0600070205080204" pitchFamily="34" charset="-128"/>
              </a:rPr>
              <a:t>distribution. </a:t>
            </a:r>
            <a:r>
              <a:rPr lang="en-US" altLang="en-US" sz="2400" dirty="0" smtClean="0">
                <a:ea typeface="ＭＳ Ｐゴシック" panose="020B0600070205080204" pitchFamily="34" charset="-128"/>
              </a:rPr>
              <a:t>These </a:t>
            </a:r>
            <a:r>
              <a:rPr lang="en-US" altLang="en-US" sz="2400" dirty="0">
                <a:ea typeface="ＭＳ Ｐゴシック" panose="020B0600070205080204" pitchFamily="34" charset="-128"/>
              </a:rPr>
              <a:t>are not formal </a:t>
            </a:r>
            <a:r>
              <a:rPr lang="en-US" altLang="en-US" sz="2400" dirty="0" smtClean="0">
                <a:ea typeface="ＭＳ Ｐゴシック" panose="020B0600070205080204" pitchFamily="34" charset="-128"/>
              </a:rPr>
              <a:t>tests, but </a:t>
            </a:r>
            <a:r>
              <a:rPr lang="en-US" altLang="en-US" sz="2400" dirty="0">
                <a:ea typeface="ＭＳ Ｐゴシック" panose="020B0600070205080204" pitchFamily="34" charset="-128"/>
              </a:rPr>
              <a:t>provide a quick tool to check if a certain distributional assumption is somewhat </a:t>
            </a:r>
            <a:r>
              <a:rPr lang="en-US" altLang="en-US" sz="2400" dirty="0" smtClean="0">
                <a:ea typeface="ＭＳ Ｐゴシック" panose="020B0600070205080204" pitchFamily="34" charset="-128"/>
              </a:rPr>
              <a:t>reasonable.</a:t>
            </a:r>
          </a:p>
          <a:p>
            <a:r>
              <a:rPr lang="en-US" sz="2400" dirty="0" smtClean="0"/>
              <a:t>A q-q plot is a plot of the quantiles of a sample data set against the quantiles of </a:t>
            </a:r>
            <a:r>
              <a:rPr lang="en-US" altLang="en-US" sz="2400" dirty="0" smtClean="0">
                <a:ea typeface="ＭＳ Ｐゴシック" panose="020B0600070205080204" pitchFamily="34" charset="-128"/>
              </a:rPr>
              <a:t>chosen distribution</a:t>
            </a:r>
            <a:r>
              <a:rPr lang="en-US" sz="2400" dirty="0" smtClean="0"/>
              <a:t>. By a quantile, we mean the fraction (or percent) of points below the given value. That is, the 0.3 (or 30%) quantile is the point at which 30% percent of the data fall below and 70% fall above that value. </a:t>
            </a:r>
          </a:p>
          <a:p>
            <a:r>
              <a:rPr lang="en-US" sz="2400" dirty="0" smtClean="0"/>
              <a:t>A 45-degree reference line is also plotted. If the two sets have the same distribution, the points should fall approximately along this reference line.</a:t>
            </a:r>
          </a:p>
          <a:p>
            <a:endParaRPr lang="en-US" dirty="0"/>
          </a:p>
        </p:txBody>
      </p:sp>
    </p:spTree>
    <p:extLst>
      <p:ext uri="{BB962C8B-B14F-4D97-AF65-F5344CB8AC3E}">
        <p14:creationId xmlns:p14="http://schemas.microsoft.com/office/powerpoint/2010/main" val="192385543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B3535AA4-1616-46B2-8D93-CDEDB13FB937}" type="slidenum">
              <a:rPr lang="en-US" altLang="en-US" sz="1200">
                <a:latin typeface="Arial Black" panose="020B0A04020102020204" pitchFamily="34" charset="0"/>
              </a:rPr>
              <a:pPr>
                <a:spcBef>
                  <a:spcPct val="0"/>
                </a:spcBef>
                <a:buClrTx/>
                <a:buSzTx/>
                <a:buFontTx/>
                <a:buNone/>
              </a:pPr>
              <a:t>21</a:t>
            </a:fld>
            <a:endParaRPr lang="en-US" altLang="en-US" sz="1200">
              <a:latin typeface="Arial Black" panose="020B0A04020102020204" pitchFamily="34" charset="0"/>
            </a:endParaRPr>
          </a:p>
        </p:txBody>
      </p:sp>
      <p:sp>
        <p:nvSpPr>
          <p:cNvPr id="38915" name="Rectangle 2"/>
          <p:cNvSpPr>
            <a:spLocks noGrp="1" noChangeArrowheads="1"/>
          </p:cNvSpPr>
          <p:nvPr>
            <p:ph type="title"/>
          </p:nvPr>
        </p:nvSpPr>
        <p:spPr/>
        <p:txBody>
          <a:bodyPr/>
          <a:lstStyle/>
          <a:p>
            <a:pPr eaLnBrk="1" hangingPunct="1"/>
            <a:r>
              <a:rPr lang="en-US" altLang="en-US" sz="2800" smtClean="0">
                <a:ea typeface="ＭＳ Ｐゴシック" panose="020B0600070205080204" pitchFamily="34" charset="-128"/>
              </a:rPr>
              <a:t>Quantile-Quantile Plots	</a:t>
            </a:r>
            <a:r>
              <a:rPr lang="en-US" altLang="en-US" sz="2200" smtClean="0">
                <a:ea typeface="ＭＳ Ｐゴシック" panose="020B0600070205080204" pitchFamily="34" charset="-128"/>
              </a:rPr>
              <a:t> </a:t>
            </a:r>
            <a:r>
              <a:rPr lang="en-US" altLang="en-US" sz="2200" smtClean="0">
                <a:solidFill>
                  <a:schemeClr val="bg2"/>
                </a:solidFill>
                <a:ea typeface="ＭＳ Ｐゴシック" panose="020B0600070205080204" pitchFamily="34" charset="-128"/>
              </a:rPr>
              <a:t>[Identifying the distribution]</a:t>
            </a:r>
          </a:p>
        </p:txBody>
      </p:sp>
      <mc:AlternateContent xmlns:mc="http://schemas.openxmlformats.org/markup-compatibility/2006" xmlns:a14="http://schemas.microsoft.com/office/drawing/2010/main">
        <mc:Choice Requires="a14">
          <p:sp>
            <p:nvSpPr>
              <p:cNvPr id="38916" name="Rectangle 3"/>
              <p:cNvSpPr>
                <a:spLocks noGrp="1" noChangeArrowheads="1"/>
              </p:cNvSpPr>
              <p:nvPr>
                <p:ph type="body" sz="half" idx="1"/>
              </p:nvPr>
            </p:nvSpPr>
            <p:spPr>
              <a:xfrm>
                <a:off x="685800" y="1447800"/>
                <a:ext cx="5334000" cy="3505200"/>
              </a:xfrm>
            </p:spPr>
            <p:txBody>
              <a:bodyPr/>
              <a:lstStyle/>
              <a:p>
                <a:r>
                  <a:rPr lang="en-US" sz="1800" dirty="0" smtClean="0"/>
                  <a:t>Given </a:t>
                </a:r>
                <a:r>
                  <a:rPr lang="en-US" sz="1800" dirty="0"/>
                  <a:t>a set of input data, </a:t>
                </a:r>
                <a:r>
                  <a:rPr lang="en-US" altLang="en-US" sz="1800" dirty="0" smtClean="0">
                    <a:ea typeface="ＭＳ Ｐゴシック" panose="020B0600070205080204" pitchFamily="34" charset="-128"/>
                  </a:rPr>
                  <a:t>{</a:t>
                </a:r>
                <a:r>
                  <a:rPr lang="en-US" altLang="en-US" sz="1800" i="1" dirty="0" smtClean="0">
                    <a:ea typeface="ＭＳ Ｐゴシック" panose="020B0600070205080204" pitchFamily="34" charset="-128"/>
                  </a:rPr>
                  <a:t>x</a:t>
                </a:r>
                <a:r>
                  <a:rPr lang="en-US" altLang="en-US" sz="1800" i="1" baseline="-15000" dirty="0" smtClean="0">
                    <a:ea typeface="ＭＳ Ｐゴシック" panose="020B0600070205080204" pitchFamily="34" charset="-128"/>
                  </a:rPr>
                  <a:t>i</a:t>
                </a:r>
                <a:r>
                  <a:rPr lang="en-US" altLang="en-US" sz="1800" i="1" dirty="0" smtClean="0">
                    <a:ea typeface="ＭＳ Ｐゴシック" panose="020B0600070205080204" pitchFamily="34" charset="-128"/>
                  </a:rPr>
                  <a:t>, </a:t>
                </a:r>
                <a:r>
                  <a:rPr lang="en-US" altLang="en-US" sz="1800" i="1" dirty="0" err="1" smtClean="0">
                    <a:ea typeface="ＭＳ Ｐゴシック" panose="020B0600070205080204" pitchFamily="34" charset="-128"/>
                  </a:rPr>
                  <a:t>i</a:t>
                </a:r>
                <a:r>
                  <a:rPr lang="en-US" altLang="en-US" sz="1800" i="1" dirty="0" smtClean="0">
                    <a:ea typeface="ＭＳ Ｐゴシック" panose="020B0600070205080204" pitchFamily="34" charset="-128"/>
                  </a:rPr>
                  <a:t> = 1,2, …., n</a:t>
                </a:r>
                <a:r>
                  <a:rPr lang="en-US" altLang="en-US" sz="1800" dirty="0" smtClean="0">
                    <a:ea typeface="ＭＳ Ｐゴシック" panose="020B0600070205080204" pitchFamily="34" charset="-128"/>
                  </a:rPr>
                  <a:t>} </a:t>
                </a:r>
              </a:p>
              <a:p>
                <a:r>
                  <a:rPr lang="en-US" sz="1800" dirty="0" smtClean="0">
                    <a:ea typeface="ＭＳ Ｐゴシック" panose="020B0600070205080204" pitchFamily="34" charset="-128"/>
                  </a:rPr>
                  <a:t>Sort </a:t>
                </a:r>
                <a:r>
                  <a:rPr lang="en-US" altLang="en-US" sz="1800" dirty="0" smtClean="0">
                    <a:ea typeface="ＭＳ Ｐゴシック" panose="020B0600070205080204" pitchFamily="34" charset="-128"/>
                  </a:rPr>
                  <a:t>{</a:t>
                </a:r>
                <a:r>
                  <a:rPr lang="en-US" altLang="en-US" sz="1800" i="1" dirty="0" smtClean="0">
                    <a:ea typeface="ＭＳ Ｐゴシック" panose="020B0600070205080204" pitchFamily="34" charset="-128"/>
                  </a:rPr>
                  <a:t>x</a:t>
                </a:r>
                <a:r>
                  <a:rPr lang="en-US" altLang="en-US" sz="1800" i="1" baseline="-15000" dirty="0" smtClean="0">
                    <a:ea typeface="ＭＳ Ｐゴシック" panose="020B0600070205080204" pitchFamily="34" charset="-128"/>
                  </a:rPr>
                  <a:t>i</a:t>
                </a:r>
                <a:r>
                  <a:rPr lang="en-US" altLang="en-US" sz="1800" i="1" dirty="0" smtClean="0">
                    <a:ea typeface="ＭＳ Ｐゴシック" panose="020B0600070205080204" pitchFamily="34" charset="-128"/>
                  </a:rPr>
                  <a:t>, </a:t>
                </a:r>
                <a:r>
                  <a:rPr lang="en-US" altLang="en-US" sz="1800" i="1" dirty="0" err="1" smtClean="0">
                    <a:ea typeface="ＭＳ Ｐゴシック" panose="020B0600070205080204" pitchFamily="34" charset="-128"/>
                  </a:rPr>
                  <a:t>i</a:t>
                </a:r>
                <a:r>
                  <a:rPr lang="en-US" altLang="en-US" sz="1800" i="1" dirty="0" smtClean="0">
                    <a:ea typeface="ＭＳ Ｐゴシック" panose="020B0600070205080204" pitchFamily="34" charset="-128"/>
                  </a:rPr>
                  <a:t> = 1,2, …., n</a:t>
                </a:r>
                <a:r>
                  <a:rPr lang="en-US" altLang="en-US" sz="1800" dirty="0" smtClean="0">
                    <a:ea typeface="ＭＳ Ｐゴシック" panose="020B0600070205080204" pitchFamily="34" charset="-128"/>
                  </a:rPr>
                  <a:t>} in ascending order to get</a:t>
                </a:r>
              </a:p>
              <a:p>
                <a:pPr marL="400050" lvl="1" indent="0">
                  <a:buNone/>
                </a:pPr>
                <a:r>
                  <a:rPr lang="en-US" altLang="en-US" sz="1800" dirty="0" smtClean="0">
                    <a:ea typeface="ＭＳ Ｐゴシック" panose="020B0600070205080204" pitchFamily="34" charset="-128"/>
                  </a:rPr>
                  <a:t> {</a:t>
                </a:r>
                <a:r>
                  <a:rPr lang="en-US" altLang="en-US" sz="1800" i="1" dirty="0" err="1" smtClean="0">
                    <a:ea typeface="ＭＳ Ｐゴシック" panose="020B0600070205080204" pitchFamily="34" charset="-128"/>
                  </a:rPr>
                  <a:t>y</a:t>
                </a:r>
                <a:r>
                  <a:rPr lang="en-US" altLang="en-US" sz="1800" i="1" baseline="-15000" dirty="0" err="1" smtClean="0">
                    <a:ea typeface="ＭＳ Ｐゴシック" panose="020B0600070205080204" pitchFamily="34" charset="-128"/>
                  </a:rPr>
                  <a:t>j</a:t>
                </a:r>
                <a:r>
                  <a:rPr lang="en-US" altLang="en-US" sz="1800" i="1" dirty="0" smtClean="0">
                    <a:ea typeface="ＭＳ Ｐゴシック" panose="020B0600070205080204" pitchFamily="34" charset="-128"/>
                  </a:rPr>
                  <a:t>, j = 1,2, …, n</a:t>
                </a:r>
                <a:r>
                  <a:rPr lang="en-US" altLang="en-US" sz="1800" dirty="0" smtClean="0">
                    <a:ea typeface="ＭＳ Ｐゴシック" panose="020B0600070205080204" pitchFamily="34" charset="-128"/>
                  </a:rPr>
                  <a:t>}</a:t>
                </a:r>
              </a:p>
              <a:p>
                <a:r>
                  <a:rPr lang="en-US" sz="1800" dirty="0"/>
                  <a:t>Generate a set </a:t>
                </a:r>
                <a:r>
                  <a:rPr lang="en-US" sz="1800" dirty="0" smtClean="0"/>
                  <a:t>of </a:t>
                </a:r>
                <a:r>
                  <a:rPr lang="en-US" sz="1800" i="1" dirty="0" smtClean="0">
                    <a:sym typeface="Symbol" panose="05050102010706020507" pitchFamily="18" charset="2"/>
                  </a:rPr>
                  <a:t></a:t>
                </a:r>
                <a:r>
                  <a:rPr lang="en-US" sz="1800" i="1" baseline="-25000" dirty="0" smtClean="0">
                    <a:sym typeface="Symbol" panose="05050102010706020507" pitchFamily="18" charset="2"/>
                  </a:rPr>
                  <a:t>j</a:t>
                </a:r>
                <a:r>
                  <a:rPr lang="en-US" sz="1800" dirty="0" smtClean="0"/>
                  <a:t> (quantiles) evenly </a:t>
                </a:r>
                <a:r>
                  <a:rPr lang="en-US" sz="1800" dirty="0"/>
                  <a:t>distributed between 0 and </a:t>
                </a:r>
                <a:r>
                  <a:rPr lang="en-US" sz="1800" dirty="0" smtClean="0"/>
                  <a:t>1, where:</a:t>
                </a:r>
                <a:endParaRPr lang="en-US" sz="180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𝛾</m:t>
                          </m:r>
                        </m:e>
                        <m:sub>
                          <m:r>
                            <a:rPr lang="en-US" sz="1800" b="0" i="1" smtClean="0">
                              <a:latin typeface="Cambria Math" panose="02040503050406030204" pitchFamily="18" charset="0"/>
                              <a:ea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d>
                        <m:dPr>
                          <m:ctrlPr>
                            <a:rPr lang="en-US" sz="1800" b="0" i="1" smtClean="0">
                              <a:latin typeface="Cambria Math" panose="02040503050406030204" pitchFamily="18" charset="0"/>
                              <a:ea typeface="Cambria Math" panose="02040503050406030204" pitchFamily="18" charset="0"/>
                            </a:rPr>
                          </m:ctrlPr>
                        </m:dPr>
                        <m:e>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𝑗</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5</m:t>
                              </m:r>
                            </m:num>
                            <m:den>
                              <m:r>
                                <a:rPr lang="en-US" sz="1800" b="0" i="1" smtClean="0">
                                  <a:latin typeface="Cambria Math" panose="02040503050406030204" pitchFamily="18" charset="0"/>
                                  <a:ea typeface="Cambria Math" panose="02040503050406030204" pitchFamily="18" charset="0"/>
                                </a:rPr>
                                <m:t>𝑛</m:t>
                              </m:r>
                            </m:den>
                          </m:f>
                        </m:e>
                      </m:d>
                    </m:oMath>
                  </m:oMathPara>
                </a14:m>
                <a:endParaRPr lang="en-US" sz="1800" dirty="0" smtClean="0"/>
              </a:p>
              <a:p>
                <a:r>
                  <a:rPr lang="en-US" sz="1800" dirty="0" smtClean="0"/>
                  <a:t>For the assumed distribution, calculate </a:t>
                </a:r>
                <a:r>
                  <a:rPr lang="en-US" sz="1800" dirty="0"/>
                  <a:t>the inverse of the </a:t>
                </a:r>
                <a:r>
                  <a:rPr lang="en-US" sz="1800" dirty="0" smtClean="0"/>
                  <a:t>CDF </a:t>
                </a:r>
                <a:r>
                  <a:rPr lang="en-US" sz="1800" dirty="0"/>
                  <a:t>for each </a:t>
                </a:r>
                <a:r>
                  <a:rPr lang="en-US" sz="1800" i="1" dirty="0" smtClean="0">
                    <a:sym typeface="Symbol" panose="05050102010706020507" pitchFamily="18" charset="2"/>
                  </a:rPr>
                  <a:t></a:t>
                </a:r>
                <a:r>
                  <a:rPr lang="en-US" sz="1800" i="1" baseline="-25000" dirty="0" smtClean="0">
                    <a:sym typeface="Symbol" panose="05050102010706020507" pitchFamily="18" charset="2"/>
                  </a:rPr>
                  <a:t>j</a:t>
                </a:r>
                <a:r>
                  <a:rPr lang="en-US" sz="1800" dirty="0" smtClean="0"/>
                  <a:t> </a:t>
                </a:r>
              </a:p>
              <a:p>
                <a:r>
                  <a:rPr lang="en-US" sz="1800" dirty="0" smtClean="0"/>
                  <a:t>Plot </a:t>
                </a:r>
                <a:r>
                  <a:rPr lang="en-US" sz="1800" dirty="0"/>
                  <a:t>the sorted data </a:t>
                </a:r>
                <a:r>
                  <a:rPr lang="en-US" altLang="en-US" sz="1800" dirty="0" smtClean="0">
                    <a:ea typeface="ＭＳ Ｐゴシック" panose="020B0600070205080204" pitchFamily="34" charset="-128"/>
                  </a:rPr>
                  <a:t>{</a:t>
                </a:r>
                <a:r>
                  <a:rPr lang="en-US" altLang="en-US" sz="1800" i="1" dirty="0" err="1" smtClean="0">
                    <a:ea typeface="ＭＳ Ｐゴシック" panose="020B0600070205080204" pitchFamily="34" charset="-128"/>
                  </a:rPr>
                  <a:t>y</a:t>
                </a:r>
                <a:r>
                  <a:rPr lang="en-US" altLang="en-US" sz="1800" i="1" baseline="-15000" dirty="0" err="1" smtClean="0">
                    <a:ea typeface="ＭＳ Ｐゴシック" panose="020B0600070205080204" pitchFamily="34" charset="-128"/>
                  </a:rPr>
                  <a:t>j</a:t>
                </a:r>
                <a:r>
                  <a:rPr lang="en-US" altLang="en-US" sz="1800" i="1" dirty="0" smtClean="0">
                    <a:ea typeface="ＭＳ Ｐゴシック" panose="020B0600070205080204" pitchFamily="34" charset="-128"/>
                  </a:rPr>
                  <a:t>, j = 1,2, …, n</a:t>
                </a:r>
                <a:r>
                  <a:rPr lang="en-US" altLang="en-US" sz="1800" dirty="0" smtClean="0">
                    <a:ea typeface="ＭＳ Ｐゴシック" panose="020B0600070205080204" pitchFamily="34" charset="-128"/>
                  </a:rPr>
                  <a:t>} </a:t>
                </a:r>
                <a:r>
                  <a:rPr lang="en-US" sz="1800" dirty="0" smtClean="0"/>
                  <a:t>vs</a:t>
                </a:r>
                <a:r>
                  <a:rPr lang="en-US" sz="1800" dirty="0"/>
                  <a:t>. the calculated </a:t>
                </a:r>
                <a:r>
                  <a:rPr lang="en-US" sz="1800" dirty="0" smtClean="0"/>
                  <a:t>values in the previous step</a:t>
                </a:r>
                <a:r>
                  <a:rPr lang="en-US" sz="2000" dirty="0" smtClean="0"/>
                  <a:t>.</a:t>
                </a:r>
                <a:r>
                  <a:rPr lang="en-US" altLang="en-US" sz="2000" dirty="0" smtClean="0">
                    <a:ea typeface="ＭＳ Ｐゴシック" panose="020B0600070205080204" pitchFamily="34" charset="-128"/>
                  </a:rPr>
                  <a:t>		</a:t>
                </a:r>
              </a:p>
            </p:txBody>
          </p:sp>
        </mc:Choice>
        <mc:Fallback xmlns="">
          <p:sp>
            <p:nvSpPr>
              <p:cNvPr id="38916" name="Rectangle 3"/>
              <p:cNvSpPr>
                <a:spLocks noGrp="1" noRot="1" noChangeAspect="1" noMove="1" noResize="1" noEditPoints="1" noAdjustHandles="1" noChangeArrowheads="1" noChangeShapeType="1" noTextEdit="1"/>
              </p:cNvSpPr>
              <p:nvPr>
                <p:ph type="body" sz="half" idx="1"/>
              </p:nvPr>
            </p:nvSpPr>
            <p:spPr>
              <a:xfrm>
                <a:off x="685800" y="1447800"/>
                <a:ext cx="5334000" cy="3505200"/>
              </a:xfrm>
              <a:blipFill rotWithShape="0">
                <a:blip r:embed="rId3"/>
                <a:stretch>
                  <a:fillRect l="-114" t="-1043" r="-571" b="-2435"/>
                </a:stretch>
              </a:blipFill>
            </p:spPr>
            <p:txBody>
              <a:bodyPr/>
              <a:lstStyle/>
              <a:p>
                <a:r>
                  <a:rPr lang="en-US">
                    <a:noFill/>
                  </a:rPr>
                  <a:t> </a:t>
                </a:r>
              </a:p>
            </p:txBody>
          </p:sp>
        </mc:Fallback>
      </mc:AlternateContent>
      <p:sp>
        <p:nvSpPr>
          <p:cNvPr id="38918"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graphicFrame>
        <p:nvGraphicFramePr>
          <p:cNvPr id="5" name="Table 4"/>
          <p:cNvGraphicFramePr>
            <a:graphicFrameLocks noGrp="1"/>
          </p:cNvGraphicFramePr>
          <p:nvPr>
            <p:extLst>
              <p:ext uri="{D42A27DB-BD31-4B8C-83A1-F6EECF244321}">
                <p14:modId xmlns:p14="http://schemas.microsoft.com/office/powerpoint/2010/main" val="728780087"/>
              </p:ext>
            </p:extLst>
          </p:nvPr>
        </p:nvGraphicFramePr>
        <p:xfrm>
          <a:off x="6019800" y="1600200"/>
          <a:ext cx="3048000" cy="2194560"/>
        </p:xfrm>
        <a:graphic>
          <a:graphicData uri="http://schemas.openxmlformats.org/drawingml/2006/table">
            <a:tbl>
              <a:tblPr firstRow="1" bandRow="1">
                <a:tableStyleId>{5C22544A-7EE6-4342-B048-85BDC9FD1C3A}</a:tableStyleId>
              </a:tblPr>
              <a:tblGrid>
                <a:gridCol w="742462"/>
                <a:gridCol w="898769"/>
                <a:gridCol w="586154"/>
                <a:gridCol w="820615"/>
              </a:tblGrid>
              <a:tr h="292100">
                <a:tc>
                  <a:txBody>
                    <a:bodyPr/>
                    <a:lstStyle/>
                    <a:p>
                      <a:pPr algn="ctr"/>
                      <a:r>
                        <a:rPr lang="en-US" dirty="0" smtClean="0"/>
                        <a:t>x</a:t>
                      </a:r>
                      <a:r>
                        <a:rPr lang="en-US" baseline="-25000" dirty="0" smtClean="0"/>
                        <a:t>i</a:t>
                      </a:r>
                      <a:endParaRPr lang="en-US" baseline="-25000" dirty="0"/>
                    </a:p>
                  </a:txBody>
                  <a:tcPr/>
                </a:tc>
                <a:tc>
                  <a:txBody>
                    <a:bodyPr/>
                    <a:lstStyle/>
                    <a:p>
                      <a:pPr algn="ctr"/>
                      <a:r>
                        <a:rPr lang="en-US" dirty="0" smtClean="0"/>
                        <a:t>Rank j</a:t>
                      </a:r>
                      <a:endParaRPr lang="en-US" dirty="0"/>
                    </a:p>
                  </a:txBody>
                  <a:tcPr/>
                </a:tc>
                <a:tc>
                  <a:txBody>
                    <a:bodyPr/>
                    <a:lstStyle/>
                    <a:p>
                      <a:pPr algn="ctr"/>
                      <a:r>
                        <a:rPr lang="en-US" sz="1800" i="1" dirty="0" smtClean="0">
                          <a:sym typeface="Symbol" panose="05050102010706020507" pitchFamily="18" charset="2"/>
                        </a:rPr>
                        <a:t></a:t>
                      </a:r>
                      <a:r>
                        <a:rPr lang="en-US" sz="1800" i="1" baseline="-25000" dirty="0" smtClean="0">
                          <a:sym typeface="Symbol" panose="05050102010706020507" pitchFamily="18" charset="2"/>
                        </a:rPr>
                        <a:t>j</a:t>
                      </a:r>
                      <a:endParaRPr lang="en-US" dirty="0"/>
                    </a:p>
                  </a:txBody>
                  <a:tcPr/>
                </a:tc>
                <a:tc>
                  <a:txBody>
                    <a:bodyPr/>
                    <a:lstStyle/>
                    <a:p>
                      <a:pPr algn="ctr"/>
                      <a:r>
                        <a:rPr lang="en-US" dirty="0" smtClean="0"/>
                        <a:t>N(0,1)</a:t>
                      </a:r>
                      <a:r>
                        <a:rPr lang="en-US" i="1" dirty="0" smtClean="0"/>
                        <a:t> </a:t>
                      </a:r>
                      <a:endParaRPr lang="en-US" dirty="0"/>
                    </a:p>
                  </a:txBody>
                  <a:tcPr/>
                </a:tc>
              </a:tr>
              <a:tr h="292100">
                <a:tc>
                  <a:txBody>
                    <a:bodyPr/>
                    <a:lstStyle/>
                    <a:p>
                      <a:pPr algn="ctr"/>
                      <a:r>
                        <a:rPr lang="en-US" dirty="0" smtClean="0"/>
                        <a:t>-1.96 </a:t>
                      </a:r>
                      <a:endParaRPr lang="en-US" dirty="0"/>
                    </a:p>
                  </a:txBody>
                  <a:tcPr/>
                </a:tc>
                <a:tc>
                  <a:txBody>
                    <a:bodyPr/>
                    <a:lstStyle/>
                    <a:p>
                      <a:pPr algn="ctr"/>
                      <a:r>
                        <a:rPr lang="en-US" dirty="0" smtClean="0"/>
                        <a:t>1</a:t>
                      </a:r>
                      <a:endParaRPr lang="en-US" dirty="0"/>
                    </a:p>
                  </a:txBody>
                  <a:tcPr/>
                </a:tc>
                <a:tc>
                  <a:txBody>
                    <a:bodyPr/>
                    <a:lstStyle/>
                    <a:p>
                      <a:pPr algn="ctr"/>
                      <a:r>
                        <a:rPr lang="en-US" dirty="0" smtClean="0"/>
                        <a:t>0.1</a:t>
                      </a:r>
                      <a:endParaRPr lang="en-US" dirty="0"/>
                    </a:p>
                  </a:txBody>
                  <a:tcPr/>
                </a:tc>
                <a:tc>
                  <a:txBody>
                    <a:bodyPr/>
                    <a:lstStyle/>
                    <a:p>
                      <a:pPr algn="ctr"/>
                      <a:r>
                        <a:rPr lang="en-US" dirty="0" smtClean="0"/>
                        <a:t>-1.28</a:t>
                      </a:r>
                      <a:endParaRPr lang="en-US" dirty="0"/>
                    </a:p>
                  </a:txBody>
                  <a:tcPr/>
                </a:tc>
              </a:tr>
              <a:tr h="292100">
                <a:tc>
                  <a:txBody>
                    <a:bodyPr/>
                    <a:lstStyle/>
                    <a:p>
                      <a:pPr algn="ctr"/>
                      <a:r>
                        <a:rPr lang="en-US" dirty="0" smtClean="0"/>
                        <a:t>-.78</a:t>
                      </a:r>
                      <a:endParaRPr lang="en-US" dirty="0"/>
                    </a:p>
                  </a:txBody>
                  <a:tcPr/>
                </a:tc>
                <a:tc>
                  <a:txBody>
                    <a:bodyPr/>
                    <a:lstStyle/>
                    <a:p>
                      <a:pPr algn="ctr"/>
                      <a:r>
                        <a:rPr lang="en-US" dirty="0" smtClean="0"/>
                        <a:t>2</a:t>
                      </a:r>
                      <a:endParaRPr lang="en-US" dirty="0"/>
                    </a:p>
                  </a:txBody>
                  <a:tcPr/>
                </a:tc>
                <a:tc>
                  <a:txBody>
                    <a:bodyPr/>
                    <a:lstStyle/>
                    <a:p>
                      <a:pPr algn="ctr"/>
                      <a:r>
                        <a:rPr lang="en-US" dirty="0" smtClean="0"/>
                        <a:t>0.3</a:t>
                      </a:r>
                      <a:endParaRPr lang="en-US" dirty="0"/>
                    </a:p>
                  </a:txBody>
                  <a:tcPr/>
                </a:tc>
                <a:tc>
                  <a:txBody>
                    <a:bodyPr/>
                    <a:lstStyle/>
                    <a:p>
                      <a:pPr algn="ctr"/>
                      <a:r>
                        <a:rPr lang="en-US" dirty="0" smtClean="0"/>
                        <a:t>-0.52</a:t>
                      </a:r>
                      <a:endParaRPr lang="en-US" dirty="0"/>
                    </a:p>
                  </a:txBody>
                  <a:tcPr/>
                </a:tc>
              </a:tr>
              <a:tr h="292100">
                <a:tc>
                  <a:txBody>
                    <a:bodyPr/>
                    <a:lstStyle/>
                    <a:p>
                      <a:pPr algn="ctr"/>
                      <a:r>
                        <a:rPr lang="en-US" dirty="0" smtClean="0"/>
                        <a:t>0.31</a:t>
                      </a:r>
                      <a:endParaRPr lang="en-US" dirty="0"/>
                    </a:p>
                  </a:txBody>
                  <a:tcPr/>
                </a:tc>
                <a:tc>
                  <a:txBody>
                    <a:bodyPr/>
                    <a:lstStyle/>
                    <a:p>
                      <a:pPr algn="ctr"/>
                      <a:r>
                        <a:rPr lang="en-US" dirty="0" smtClean="0"/>
                        <a:t>3</a:t>
                      </a:r>
                      <a:endParaRPr lang="en-US" dirty="0"/>
                    </a:p>
                  </a:txBody>
                  <a:tcPr/>
                </a:tc>
                <a:tc>
                  <a:txBody>
                    <a:bodyPr/>
                    <a:lstStyle/>
                    <a:p>
                      <a:pPr algn="ctr"/>
                      <a:r>
                        <a:rPr lang="en-US" dirty="0" smtClean="0"/>
                        <a:t>0.5</a:t>
                      </a:r>
                      <a:endParaRPr lang="en-US" dirty="0"/>
                    </a:p>
                  </a:txBody>
                  <a:tcPr/>
                </a:tc>
                <a:tc>
                  <a:txBody>
                    <a:bodyPr/>
                    <a:lstStyle/>
                    <a:p>
                      <a:pPr algn="ctr"/>
                      <a:r>
                        <a:rPr lang="en-US" dirty="0" smtClean="0"/>
                        <a:t>0.00</a:t>
                      </a:r>
                      <a:endParaRPr lang="en-US" dirty="0"/>
                    </a:p>
                  </a:txBody>
                  <a:tcPr/>
                </a:tc>
              </a:tr>
              <a:tr h="292100">
                <a:tc>
                  <a:txBody>
                    <a:bodyPr/>
                    <a:lstStyle/>
                    <a:p>
                      <a:pPr algn="ctr"/>
                      <a:r>
                        <a:rPr lang="en-US" dirty="0" smtClean="0"/>
                        <a:t>1.15</a:t>
                      </a:r>
                      <a:endParaRPr lang="en-US" dirty="0"/>
                    </a:p>
                  </a:txBody>
                  <a:tcPr/>
                </a:tc>
                <a:tc>
                  <a:txBody>
                    <a:bodyPr/>
                    <a:lstStyle/>
                    <a:p>
                      <a:pPr algn="ctr"/>
                      <a:r>
                        <a:rPr lang="en-US" dirty="0" smtClean="0"/>
                        <a:t>4</a:t>
                      </a:r>
                      <a:endParaRPr lang="en-US" dirty="0"/>
                    </a:p>
                  </a:txBody>
                  <a:tcPr/>
                </a:tc>
                <a:tc>
                  <a:txBody>
                    <a:bodyPr/>
                    <a:lstStyle/>
                    <a:p>
                      <a:pPr algn="ctr"/>
                      <a:r>
                        <a:rPr lang="en-US" dirty="0" smtClean="0"/>
                        <a:t>0.7</a:t>
                      </a:r>
                      <a:endParaRPr lang="en-US" dirty="0"/>
                    </a:p>
                  </a:txBody>
                  <a:tcPr/>
                </a:tc>
                <a:tc>
                  <a:txBody>
                    <a:bodyPr/>
                    <a:lstStyle/>
                    <a:p>
                      <a:pPr algn="ctr"/>
                      <a:r>
                        <a:rPr lang="en-US" dirty="0" smtClean="0"/>
                        <a:t>0.52</a:t>
                      </a:r>
                      <a:endParaRPr lang="en-US" dirty="0"/>
                    </a:p>
                  </a:txBody>
                  <a:tcPr/>
                </a:tc>
              </a:tr>
              <a:tr h="292100">
                <a:tc>
                  <a:txBody>
                    <a:bodyPr/>
                    <a:lstStyle/>
                    <a:p>
                      <a:pPr algn="ctr"/>
                      <a:r>
                        <a:rPr lang="en-US" dirty="0" smtClean="0"/>
                        <a:t>1.62</a:t>
                      </a:r>
                      <a:endParaRPr lang="en-US" dirty="0"/>
                    </a:p>
                  </a:txBody>
                  <a:tcPr/>
                </a:tc>
                <a:tc>
                  <a:txBody>
                    <a:bodyPr/>
                    <a:lstStyle/>
                    <a:p>
                      <a:pPr algn="ctr"/>
                      <a:r>
                        <a:rPr lang="en-US" dirty="0" smtClean="0"/>
                        <a:t>5</a:t>
                      </a:r>
                      <a:endParaRPr lang="en-US" dirty="0"/>
                    </a:p>
                  </a:txBody>
                  <a:tcPr/>
                </a:tc>
                <a:tc>
                  <a:txBody>
                    <a:bodyPr/>
                    <a:lstStyle/>
                    <a:p>
                      <a:pPr algn="ctr"/>
                      <a:r>
                        <a:rPr lang="en-US" dirty="0" smtClean="0"/>
                        <a:t>0.9</a:t>
                      </a:r>
                      <a:endParaRPr lang="en-US" dirty="0"/>
                    </a:p>
                  </a:txBody>
                  <a:tcPr/>
                </a:tc>
                <a:tc>
                  <a:txBody>
                    <a:bodyPr/>
                    <a:lstStyle/>
                    <a:p>
                      <a:pPr algn="ctr"/>
                      <a:r>
                        <a:rPr lang="en-US" dirty="0" smtClean="0"/>
                        <a:t>1.28</a:t>
                      </a:r>
                      <a:endParaRPr lang="en-US" dirty="0"/>
                    </a:p>
                  </a:txBody>
                  <a:tcPr/>
                </a:tc>
              </a:tr>
            </a:tbl>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3950" y="4012967"/>
            <a:ext cx="2635250" cy="2664369"/>
          </a:xfrm>
          <a:prstGeom prst="rect">
            <a:avLst/>
          </a:prstGeom>
        </p:spPr>
      </p:pic>
      <p:sp>
        <p:nvSpPr>
          <p:cNvPr id="8" name="TextBox 7"/>
          <p:cNvSpPr txBox="1"/>
          <p:nvPr/>
        </p:nvSpPr>
        <p:spPr>
          <a:xfrm>
            <a:off x="717645" y="5077712"/>
            <a:ext cx="4876799" cy="1169551"/>
          </a:xfrm>
          <a:prstGeom prst="rect">
            <a:avLst/>
          </a:prstGeom>
          <a:noFill/>
        </p:spPr>
        <p:txBody>
          <a:bodyPr wrap="square" rtlCol="0">
            <a:spAutoFit/>
          </a:bodyPr>
          <a:lstStyle/>
          <a:p>
            <a:r>
              <a:rPr lang="en-US" dirty="0" smtClean="0"/>
              <a:t>Denote </a:t>
            </a:r>
            <a:r>
              <a:rPr lang="en-US" dirty="0"/>
              <a:t>the </a:t>
            </a:r>
            <a:r>
              <a:rPr lang="en-US" dirty="0" smtClean="0"/>
              <a:t>CDF </a:t>
            </a:r>
            <a:r>
              <a:rPr lang="en-US" dirty="0"/>
              <a:t>of N(0,1</a:t>
            </a:r>
            <a:r>
              <a:rPr lang="en-US" dirty="0" smtClean="0"/>
              <a:t>) as</a:t>
            </a:r>
            <a:r>
              <a:rPr lang="en-US" dirty="0"/>
              <a:t> </a:t>
            </a:r>
            <a:r>
              <a:rPr lang="en-US" dirty="0" smtClean="0"/>
              <a:t>Φ, and consider the first ordered value, y</a:t>
            </a:r>
            <a:r>
              <a:rPr lang="en-US" baseline="-25000" dirty="0" smtClean="0"/>
              <a:t>1</a:t>
            </a:r>
            <a:r>
              <a:rPr lang="en-US" dirty="0" smtClean="0"/>
              <a:t>. What might we expect the value of Φ(y</a:t>
            </a:r>
            <a:r>
              <a:rPr lang="en-US" baseline="-25000" dirty="0" smtClean="0"/>
              <a:t>1</a:t>
            </a:r>
            <a:r>
              <a:rPr lang="en-US" dirty="0" smtClean="0"/>
              <a:t>) to be? Intuitively, we expect this probability to take on a value in the interval (0, 1/n). Likewise, we expect Φ(y</a:t>
            </a:r>
            <a:r>
              <a:rPr lang="en-US" baseline="-25000" dirty="0" smtClean="0"/>
              <a:t>2</a:t>
            </a:r>
            <a:r>
              <a:rPr lang="en-US" dirty="0" smtClean="0"/>
              <a:t>) to take on a value in the interval (1/n, 2/n) and so on. </a:t>
            </a:r>
            <a:endParaRPr lang="en-US" dirty="0"/>
          </a:p>
        </p:txBody>
      </p:sp>
    </p:spTree>
    <p:extLst>
      <p:ext uri="{BB962C8B-B14F-4D97-AF65-F5344CB8AC3E}">
        <p14:creationId xmlns:p14="http://schemas.microsoft.com/office/powerpoint/2010/main" val="107418810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B3535AA4-1616-46B2-8D93-CDEDB13FB937}" type="slidenum">
              <a:rPr lang="en-US" altLang="en-US" sz="1200">
                <a:latin typeface="Arial Black" panose="020B0A04020102020204" pitchFamily="34" charset="0"/>
              </a:rPr>
              <a:pPr>
                <a:spcBef>
                  <a:spcPct val="0"/>
                </a:spcBef>
                <a:buClrTx/>
                <a:buSzTx/>
                <a:buFontTx/>
                <a:buNone/>
              </a:pPr>
              <a:t>22</a:t>
            </a:fld>
            <a:endParaRPr lang="en-US" altLang="en-US" sz="1200">
              <a:latin typeface="Arial Black" panose="020B0A04020102020204" pitchFamily="34" charset="0"/>
            </a:endParaRPr>
          </a:p>
        </p:txBody>
      </p:sp>
      <p:sp>
        <p:nvSpPr>
          <p:cNvPr id="38915" name="Rectangle 2"/>
          <p:cNvSpPr>
            <a:spLocks noGrp="1" noChangeArrowheads="1"/>
          </p:cNvSpPr>
          <p:nvPr>
            <p:ph type="title"/>
          </p:nvPr>
        </p:nvSpPr>
        <p:spPr/>
        <p:txBody>
          <a:bodyPr/>
          <a:lstStyle/>
          <a:p>
            <a:pPr eaLnBrk="1" hangingPunct="1"/>
            <a:r>
              <a:rPr lang="en-US" altLang="en-US" sz="2800" smtClean="0">
                <a:ea typeface="ＭＳ Ｐゴシック" panose="020B0600070205080204" pitchFamily="34" charset="-128"/>
              </a:rPr>
              <a:t>Quantile-Quantile Plots	</a:t>
            </a:r>
            <a:r>
              <a:rPr lang="en-US" altLang="en-US" sz="2200" smtClean="0">
                <a:ea typeface="ＭＳ Ｐゴシック" panose="020B0600070205080204" pitchFamily="34" charset="-128"/>
              </a:rPr>
              <a:t> </a:t>
            </a:r>
            <a:r>
              <a:rPr lang="en-US" altLang="en-US" sz="2200" smtClean="0">
                <a:solidFill>
                  <a:schemeClr val="bg2"/>
                </a:solidFill>
                <a:ea typeface="ＭＳ Ｐゴシック" panose="020B0600070205080204" pitchFamily="34" charset="-128"/>
              </a:rPr>
              <a:t>[Identifying the distribution]</a:t>
            </a:r>
          </a:p>
        </p:txBody>
      </p:sp>
      <p:sp>
        <p:nvSpPr>
          <p:cNvPr id="38916" name="Rectangle 3"/>
          <p:cNvSpPr>
            <a:spLocks noGrp="1" noChangeArrowheads="1"/>
          </p:cNvSpPr>
          <p:nvPr>
            <p:ph type="body" sz="half" idx="1"/>
          </p:nvPr>
        </p:nvSpPr>
        <p:spPr>
          <a:xfrm>
            <a:off x="685800" y="1447800"/>
            <a:ext cx="8458200" cy="4953000"/>
          </a:xfrm>
        </p:spPr>
        <p:txBody>
          <a:bodyPr/>
          <a:lstStyle/>
          <a:p>
            <a:pPr eaLnBrk="1" hangingPunct="1">
              <a:lnSpc>
                <a:spcPct val="90000"/>
              </a:lnSpc>
            </a:pPr>
            <a:r>
              <a:rPr lang="en-US" altLang="en-US" sz="2200" i="1" dirty="0" smtClean="0">
                <a:ea typeface="ＭＳ Ｐゴシック" panose="020B0600070205080204" pitchFamily="34" charset="-128"/>
              </a:rPr>
              <a:t>Q-Q</a:t>
            </a:r>
            <a:r>
              <a:rPr lang="en-US" altLang="en-US" sz="2200" dirty="0" smtClean="0">
                <a:ea typeface="ＭＳ Ｐゴシック" panose="020B0600070205080204" pitchFamily="34" charset="-128"/>
              </a:rPr>
              <a:t> plot is a useful tool for evaluating the fit of the chosen distribution </a:t>
            </a:r>
          </a:p>
          <a:p>
            <a:pPr eaLnBrk="1" hangingPunct="1">
              <a:lnSpc>
                <a:spcPct val="90000"/>
              </a:lnSpc>
            </a:pPr>
            <a:r>
              <a:rPr lang="en-US" altLang="en-US" sz="2200" dirty="0" smtClean="0">
                <a:ea typeface="ＭＳ Ｐゴシック" panose="020B0600070205080204" pitchFamily="34" charset="-128"/>
              </a:rPr>
              <a:t>If </a:t>
            </a:r>
            <a:r>
              <a:rPr lang="en-US" altLang="en-US" sz="2200" i="1" dirty="0" smtClean="0">
                <a:ea typeface="ＭＳ Ｐゴシック" panose="020B0600070205080204" pitchFamily="34" charset="-128"/>
              </a:rPr>
              <a:t>X</a:t>
            </a:r>
            <a:r>
              <a:rPr lang="en-US" altLang="en-US" sz="2200" dirty="0" smtClean="0">
                <a:ea typeface="ＭＳ Ｐゴシック" panose="020B0600070205080204" pitchFamily="34" charset="-128"/>
              </a:rPr>
              <a:t> is a random variable with </a:t>
            </a:r>
            <a:r>
              <a:rPr lang="en-US" altLang="en-US" sz="2200" dirty="0" err="1" smtClean="0">
                <a:ea typeface="ＭＳ Ｐゴシック" panose="020B0600070205080204" pitchFamily="34" charset="-128"/>
              </a:rPr>
              <a:t>cdf</a:t>
            </a:r>
            <a:r>
              <a:rPr lang="en-US" altLang="en-US" sz="2200" dirty="0" smtClean="0">
                <a:ea typeface="ＭＳ Ｐゴシック" panose="020B0600070205080204" pitchFamily="34" charset="-128"/>
              </a:rPr>
              <a:t> </a:t>
            </a:r>
            <a:r>
              <a:rPr lang="en-US" altLang="en-US" sz="2200" i="1" dirty="0" smtClean="0">
                <a:ea typeface="ＭＳ Ｐゴシック" panose="020B0600070205080204" pitchFamily="34" charset="-128"/>
              </a:rPr>
              <a:t>F</a:t>
            </a:r>
            <a:r>
              <a:rPr lang="en-US" altLang="en-US" sz="2200" dirty="0" smtClean="0">
                <a:ea typeface="ＭＳ Ｐゴシック" panose="020B0600070205080204" pitchFamily="34" charset="-128"/>
              </a:rPr>
              <a:t>, then the </a:t>
            </a:r>
            <a:r>
              <a:rPr lang="en-US" altLang="en-US" sz="2200" i="1" dirty="0" smtClean="0">
                <a:ea typeface="ＭＳ Ｐゴシック" panose="020B0600070205080204" pitchFamily="34" charset="-128"/>
              </a:rPr>
              <a:t>q</a:t>
            </a:r>
            <a:r>
              <a:rPr lang="en-US" altLang="en-US" sz="2200" dirty="0" smtClean="0">
                <a:ea typeface="ＭＳ Ｐゴシック" panose="020B0600070205080204" pitchFamily="34" charset="-128"/>
              </a:rPr>
              <a:t>-quantile of </a:t>
            </a:r>
            <a:r>
              <a:rPr lang="en-US" altLang="en-US" sz="2200" i="1" dirty="0" smtClean="0">
                <a:ea typeface="ＭＳ Ｐゴシック" panose="020B0600070205080204" pitchFamily="34" charset="-128"/>
              </a:rPr>
              <a:t>X</a:t>
            </a:r>
            <a:r>
              <a:rPr lang="en-US" altLang="en-US" sz="2200" dirty="0" smtClean="0">
                <a:ea typeface="ＭＳ Ｐゴシック" panose="020B0600070205080204" pitchFamily="34" charset="-128"/>
              </a:rPr>
              <a:t> is the </a:t>
            </a:r>
            <a:r>
              <a:rPr lang="en-US" altLang="en-US" sz="2200" i="1" dirty="0" smtClean="0">
                <a:latin typeface="Symbol" panose="05050102010706020507" pitchFamily="18" charset="2"/>
                <a:ea typeface="ＭＳ Ｐゴシック" panose="020B0600070205080204" pitchFamily="34" charset="-128"/>
              </a:rPr>
              <a:t>g</a:t>
            </a:r>
            <a:r>
              <a:rPr lang="en-US" altLang="en-US" sz="2200" dirty="0" smtClean="0">
                <a:ea typeface="ＭＳ Ｐゴシック" panose="020B0600070205080204" pitchFamily="34" charset="-128"/>
              </a:rPr>
              <a:t> such that</a:t>
            </a:r>
          </a:p>
          <a:p>
            <a:pPr lvl="1" eaLnBrk="1" hangingPunct="1">
              <a:lnSpc>
                <a:spcPct val="90000"/>
              </a:lnSpc>
              <a:buFont typeface="Wingdings" panose="05000000000000000000" pitchFamily="2" charset="2"/>
              <a:buNone/>
            </a:pPr>
            <a:endParaRPr lang="en-US" altLang="en-US" i="1" dirty="0" smtClean="0">
              <a:ea typeface="ＭＳ Ｐゴシック" panose="020B0600070205080204" pitchFamily="34" charset="-128"/>
            </a:endParaRPr>
          </a:p>
          <a:p>
            <a:pPr lvl="1" eaLnBrk="1" hangingPunct="1">
              <a:lnSpc>
                <a:spcPct val="90000"/>
              </a:lnSpc>
              <a:buFont typeface="Wingdings" panose="05000000000000000000" pitchFamily="2" charset="2"/>
              <a:buNone/>
            </a:pPr>
            <a:endParaRPr lang="en-US" altLang="en-US" i="1" dirty="0" smtClean="0">
              <a:ea typeface="ＭＳ Ｐゴシック" panose="020B0600070205080204" pitchFamily="34" charset="-128"/>
            </a:endParaRPr>
          </a:p>
          <a:p>
            <a:pPr lvl="1" eaLnBrk="1" hangingPunct="1">
              <a:lnSpc>
                <a:spcPct val="90000"/>
              </a:lnSpc>
            </a:pPr>
            <a:r>
              <a:rPr lang="en-US" altLang="en-US" sz="2000" dirty="0" smtClean="0">
                <a:ea typeface="ＭＳ Ｐゴシック" panose="020B0600070205080204" pitchFamily="34" charset="-128"/>
              </a:rPr>
              <a:t>When </a:t>
            </a:r>
            <a:r>
              <a:rPr lang="en-US" altLang="en-US" sz="2000" i="1" dirty="0" smtClean="0">
                <a:ea typeface="ＭＳ Ｐゴシック" panose="020B0600070205080204" pitchFamily="34" charset="-128"/>
              </a:rPr>
              <a:t>F</a:t>
            </a:r>
            <a:r>
              <a:rPr lang="en-US" altLang="en-US" sz="2000" dirty="0" smtClean="0">
                <a:ea typeface="ＭＳ Ｐゴシック" panose="020B0600070205080204" pitchFamily="34" charset="-128"/>
              </a:rPr>
              <a:t> has an inverse, </a:t>
            </a:r>
            <a:r>
              <a:rPr lang="en-US" altLang="en-US" sz="2000" i="1" dirty="0" smtClean="0">
                <a:latin typeface="Symbol" panose="05050102010706020507" pitchFamily="18" charset="2"/>
                <a:ea typeface="ＭＳ Ｐゴシック" panose="020B0600070205080204" pitchFamily="34" charset="-128"/>
              </a:rPr>
              <a:t>g</a:t>
            </a:r>
            <a:r>
              <a:rPr lang="en-US" altLang="en-US" sz="2000" i="1" dirty="0" smtClean="0">
                <a:ea typeface="ＭＳ Ｐゴシック" panose="020B0600070205080204" pitchFamily="34" charset="-128"/>
              </a:rPr>
              <a:t> = F</a:t>
            </a:r>
            <a:r>
              <a:rPr lang="en-US" altLang="en-US" sz="2000" i="1" baseline="30000" dirty="0" smtClean="0">
                <a:ea typeface="ＭＳ Ｐゴシック" panose="020B0600070205080204" pitchFamily="34" charset="-128"/>
              </a:rPr>
              <a:t>-1</a:t>
            </a:r>
            <a:r>
              <a:rPr lang="en-US" altLang="en-US" sz="2000" i="1" dirty="0" smtClean="0">
                <a:ea typeface="ＭＳ Ｐゴシック" panose="020B0600070205080204" pitchFamily="34" charset="-128"/>
              </a:rPr>
              <a:t>(q)</a:t>
            </a:r>
          </a:p>
          <a:p>
            <a:pPr lvl="1" eaLnBrk="1" hangingPunct="1">
              <a:lnSpc>
                <a:spcPct val="90000"/>
              </a:lnSpc>
            </a:pPr>
            <a:endParaRPr lang="en-US" altLang="en-US" sz="2000" dirty="0" smtClean="0">
              <a:ea typeface="ＭＳ Ｐゴシック" panose="020B0600070205080204" pitchFamily="34" charset="-128"/>
            </a:endParaRPr>
          </a:p>
          <a:p>
            <a:pPr eaLnBrk="1" hangingPunct="1">
              <a:lnSpc>
                <a:spcPct val="90000"/>
              </a:lnSpc>
            </a:pPr>
            <a:r>
              <a:rPr lang="en-US" altLang="en-US" sz="2200" dirty="0" smtClean="0">
                <a:ea typeface="ＭＳ Ｐゴシック" panose="020B0600070205080204" pitchFamily="34" charset="-128"/>
              </a:rPr>
              <a:t>Let {</a:t>
            </a:r>
            <a:r>
              <a:rPr lang="en-US" altLang="en-US" sz="2200" i="1" dirty="0" smtClean="0">
                <a:ea typeface="ＭＳ Ｐゴシック" panose="020B0600070205080204" pitchFamily="34" charset="-128"/>
              </a:rPr>
              <a:t>x</a:t>
            </a:r>
            <a:r>
              <a:rPr lang="en-US" altLang="en-US" sz="2200" i="1" baseline="-15000" dirty="0" smtClean="0">
                <a:ea typeface="ＭＳ Ｐゴシック" panose="020B0600070205080204" pitchFamily="34" charset="-128"/>
              </a:rPr>
              <a:t>i</a:t>
            </a:r>
            <a:r>
              <a:rPr lang="en-US" altLang="en-US" sz="2200" i="1" dirty="0" smtClean="0">
                <a:ea typeface="ＭＳ Ｐゴシック" panose="020B0600070205080204" pitchFamily="34" charset="-128"/>
              </a:rPr>
              <a:t>, </a:t>
            </a:r>
            <a:r>
              <a:rPr lang="en-US" altLang="en-US" sz="2200" i="1" dirty="0" err="1" smtClean="0">
                <a:ea typeface="ＭＳ Ｐゴシック" panose="020B0600070205080204" pitchFamily="34" charset="-128"/>
              </a:rPr>
              <a:t>i</a:t>
            </a:r>
            <a:r>
              <a:rPr lang="en-US" altLang="en-US" sz="2200" i="1" dirty="0" smtClean="0">
                <a:ea typeface="ＭＳ Ｐゴシック" panose="020B0600070205080204" pitchFamily="34" charset="-128"/>
              </a:rPr>
              <a:t> = 1,2, …., n</a:t>
            </a:r>
            <a:r>
              <a:rPr lang="en-US" altLang="en-US" sz="2200" dirty="0" smtClean="0">
                <a:ea typeface="ＭＳ Ｐゴシック" panose="020B0600070205080204" pitchFamily="34" charset="-128"/>
              </a:rPr>
              <a:t>} be a sample of data from </a:t>
            </a:r>
            <a:r>
              <a:rPr lang="en-US" altLang="en-US" sz="2200" i="1" dirty="0" smtClean="0">
                <a:ea typeface="ＭＳ Ｐゴシック" panose="020B0600070205080204" pitchFamily="34" charset="-128"/>
              </a:rPr>
              <a:t>X</a:t>
            </a:r>
            <a:r>
              <a:rPr lang="en-US" altLang="en-US" sz="2200" dirty="0" smtClean="0">
                <a:ea typeface="ＭＳ Ｐゴシック" panose="020B0600070205080204" pitchFamily="34" charset="-128"/>
              </a:rPr>
              <a:t> and {</a:t>
            </a:r>
            <a:r>
              <a:rPr lang="en-US" altLang="en-US" sz="2200" i="1" dirty="0" err="1" smtClean="0">
                <a:ea typeface="ＭＳ Ｐゴシック" panose="020B0600070205080204" pitchFamily="34" charset="-128"/>
              </a:rPr>
              <a:t>y</a:t>
            </a:r>
            <a:r>
              <a:rPr lang="en-US" altLang="en-US" sz="2200" i="1" baseline="-15000" dirty="0" err="1" smtClean="0">
                <a:ea typeface="ＭＳ Ｐゴシック" panose="020B0600070205080204" pitchFamily="34" charset="-128"/>
              </a:rPr>
              <a:t>j</a:t>
            </a:r>
            <a:r>
              <a:rPr lang="en-US" altLang="en-US" sz="2200" i="1" dirty="0" smtClean="0">
                <a:ea typeface="ＭＳ Ｐゴシック" panose="020B0600070205080204" pitchFamily="34" charset="-128"/>
              </a:rPr>
              <a:t>, j = 1,2, …, n</a:t>
            </a:r>
            <a:r>
              <a:rPr lang="en-US" altLang="en-US" sz="2200" dirty="0" smtClean="0">
                <a:ea typeface="ＭＳ Ｐゴシック" panose="020B0600070205080204" pitchFamily="34" charset="-128"/>
              </a:rPr>
              <a:t>} be the observations  in ascending order:</a:t>
            </a:r>
          </a:p>
          <a:p>
            <a:pPr lvl="1" eaLnBrk="1" hangingPunct="1">
              <a:lnSpc>
                <a:spcPct val="90000"/>
              </a:lnSpc>
              <a:buFont typeface="Wingdings" panose="05000000000000000000" pitchFamily="2" charset="2"/>
              <a:buNone/>
            </a:pPr>
            <a:endParaRPr lang="en-US" altLang="en-US" dirty="0" smtClean="0">
              <a:ea typeface="ＭＳ Ｐゴシック" panose="020B0600070205080204" pitchFamily="34" charset="-128"/>
            </a:endParaRPr>
          </a:p>
          <a:p>
            <a:pPr lvl="1" eaLnBrk="1" hangingPunct="1">
              <a:lnSpc>
                <a:spcPct val="90000"/>
              </a:lnSpc>
              <a:buFont typeface="Wingdings" panose="05000000000000000000" pitchFamily="2" charset="2"/>
              <a:buNone/>
            </a:pPr>
            <a:endParaRPr lang="en-US" altLang="en-US" dirty="0" smtClean="0">
              <a:ea typeface="ＭＳ Ｐゴシック" panose="020B0600070205080204" pitchFamily="34" charset="-128"/>
            </a:endParaRPr>
          </a:p>
          <a:p>
            <a:pPr lvl="1" eaLnBrk="1" hangingPunct="1">
              <a:lnSpc>
                <a:spcPct val="90000"/>
              </a:lnSpc>
              <a:buFont typeface="Wingdings" panose="05000000000000000000" pitchFamily="2" charset="2"/>
              <a:buNone/>
            </a:pPr>
            <a:r>
              <a:rPr lang="en-US" altLang="en-US" sz="2000" dirty="0" smtClean="0">
                <a:ea typeface="ＭＳ Ｐゴシック" panose="020B0600070205080204" pitchFamily="34" charset="-128"/>
              </a:rPr>
              <a:t>					</a:t>
            </a:r>
          </a:p>
          <a:p>
            <a:pPr lvl="1" eaLnBrk="1" hangingPunct="1">
              <a:lnSpc>
                <a:spcPct val="90000"/>
              </a:lnSpc>
              <a:buFont typeface="Wingdings" panose="05000000000000000000" pitchFamily="2" charset="2"/>
              <a:buNone/>
            </a:pPr>
            <a:r>
              <a:rPr lang="en-US" altLang="en-US" sz="2000" dirty="0" smtClean="0">
                <a:ea typeface="ＭＳ Ｐゴシック" panose="020B0600070205080204" pitchFamily="34" charset="-128"/>
              </a:rPr>
              <a:t>					where </a:t>
            </a:r>
            <a:r>
              <a:rPr lang="en-US" altLang="en-US" sz="2000" i="1" dirty="0" smtClean="0">
                <a:ea typeface="ＭＳ Ｐゴシック" panose="020B0600070205080204" pitchFamily="34" charset="-128"/>
              </a:rPr>
              <a:t>j</a:t>
            </a:r>
            <a:r>
              <a:rPr lang="en-US" altLang="en-US" sz="2000" dirty="0" smtClean="0">
                <a:ea typeface="ＭＳ Ｐゴシック" panose="020B0600070205080204" pitchFamily="34" charset="-128"/>
              </a:rPr>
              <a:t> is the ranking or order number</a:t>
            </a:r>
          </a:p>
        </p:txBody>
      </p:sp>
      <p:graphicFrame>
        <p:nvGraphicFramePr>
          <p:cNvPr id="38917" name="Object 5"/>
          <p:cNvGraphicFramePr>
            <a:graphicFrameLocks noGrp="1" noChangeAspect="1"/>
          </p:cNvGraphicFramePr>
          <p:nvPr>
            <p:ph sz="quarter" idx="2"/>
          </p:nvPr>
        </p:nvGraphicFramePr>
        <p:xfrm>
          <a:off x="2362200" y="2895600"/>
          <a:ext cx="4800600" cy="393700"/>
        </p:xfrm>
        <a:graphic>
          <a:graphicData uri="http://schemas.openxmlformats.org/presentationml/2006/ole">
            <mc:AlternateContent xmlns:mc="http://schemas.openxmlformats.org/markup-compatibility/2006">
              <mc:Choice xmlns:v="urn:schemas-microsoft-com:vml" Requires="v">
                <p:oleObj spid="_x0000_s38988" name="Equation" r:id="rId4" imgW="2476500" imgH="203200" progId="Equation.DSMT4">
                  <p:embed/>
                </p:oleObj>
              </mc:Choice>
              <mc:Fallback>
                <p:oleObj name="Equation" r:id="rId4" imgW="2476500" imgH="203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895600"/>
                        <a:ext cx="4800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8"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graphicFrame>
        <p:nvGraphicFramePr>
          <p:cNvPr id="38919" name="Object 8"/>
          <p:cNvGraphicFramePr>
            <a:graphicFrameLocks noGrp="1" noChangeAspect="1"/>
          </p:cNvGraphicFramePr>
          <p:nvPr>
            <p:ph sz="quarter" idx="3"/>
          </p:nvPr>
        </p:nvGraphicFramePr>
        <p:xfrm>
          <a:off x="2438400" y="5105400"/>
          <a:ext cx="3421063" cy="684213"/>
        </p:xfrm>
        <a:graphic>
          <a:graphicData uri="http://schemas.openxmlformats.org/presentationml/2006/ole">
            <mc:AlternateContent xmlns:mc="http://schemas.openxmlformats.org/markup-compatibility/2006">
              <mc:Choice xmlns:v="urn:schemas-microsoft-com:vml" Requires="v">
                <p:oleObj spid="_x0000_s38989" name="Equation" r:id="rId6" imgW="2159000" imgH="431800" progId="Equation.DSMT4">
                  <p:embed/>
                </p:oleObj>
              </mc:Choice>
              <mc:Fallback>
                <p:oleObj name="Equation" r:id="rId6" imgW="2159000" imgH="4318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5105400"/>
                        <a:ext cx="3421063"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B2252362-DCE2-421D-B294-9CA0AA3E00EC}" type="slidenum">
              <a:rPr lang="en-US" altLang="en-US" sz="1200">
                <a:latin typeface="Arial Black" panose="020B0A04020102020204" pitchFamily="34" charset="0"/>
              </a:rPr>
              <a:pPr>
                <a:spcBef>
                  <a:spcPct val="0"/>
                </a:spcBef>
                <a:buClrTx/>
                <a:buSzTx/>
                <a:buFontTx/>
                <a:buNone/>
              </a:pPr>
              <a:t>23</a:t>
            </a:fld>
            <a:endParaRPr lang="en-US" altLang="en-US" sz="1200">
              <a:latin typeface="Arial Black" panose="020B0A04020102020204" pitchFamily="34" charset="0"/>
            </a:endParaRPr>
          </a:p>
        </p:txBody>
      </p:sp>
      <p:sp>
        <p:nvSpPr>
          <p:cNvPr id="43011" name="Rectangle 2"/>
          <p:cNvSpPr>
            <a:spLocks noGrp="1" noChangeArrowheads="1"/>
          </p:cNvSpPr>
          <p:nvPr>
            <p:ph type="title"/>
          </p:nvPr>
        </p:nvSpPr>
        <p:spPr/>
        <p:txBody>
          <a:bodyPr/>
          <a:lstStyle/>
          <a:p>
            <a:pPr eaLnBrk="1" hangingPunct="1"/>
            <a:r>
              <a:rPr lang="en-US" altLang="en-US" sz="2800" dirty="0" smtClean="0">
                <a:ea typeface="ＭＳ Ｐゴシック" panose="020B0600070205080204" pitchFamily="34" charset="-128"/>
              </a:rPr>
              <a:t>Quantile-Quantile Plots 	</a:t>
            </a:r>
            <a:r>
              <a:rPr lang="en-US" altLang="en-US" sz="2200" dirty="0" smtClean="0">
                <a:ea typeface="ＭＳ Ｐゴシック" panose="020B0600070205080204" pitchFamily="34" charset="-128"/>
              </a:rPr>
              <a:t> </a:t>
            </a:r>
            <a:r>
              <a:rPr lang="en-US" altLang="en-US" sz="2200" dirty="0" smtClean="0">
                <a:solidFill>
                  <a:schemeClr val="bg2"/>
                </a:solidFill>
                <a:ea typeface="ＭＳ Ｐゴシック" panose="020B0600070205080204" pitchFamily="34" charset="-128"/>
              </a:rPr>
              <a:t>[Identifying the distribution]</a:t>
            </a:r>
          </a:p>
        </p:txBody>
      </p:sp>
      <p:sp>
        <p:nvSpPr>
          <p:cNvPr id="43012" name="Rectangle 3"/>
          <p:cNvSpPr>
            <a:spLocks noGrp="1" noChangeArrowheads="1"/>
          </p:cNvSpPr>
          <p:nvPr>
            <p:ph type="body" sz="half" idx="1"/>
          </p:nvPr>
        </p:nvSpPr>
        <p:spPr>
          <a:xfrm>
            <a:off x="457200" y="1447800"/>
            <a:ext cx="8305800" cy="4953000"/>
          </a:xfrm>
        </p:spPr>
        <p:txBody>
          <a:bodyPr/>
          <a:lstStyle/>
          <a:p>
            <a:pPr eaLnBrk="1" hangingPunct="1"/>
            <a:r>
              <a:rPr lang="en-US" altLang="en-US" sz="2200" dirty="0" smtClean="0">
                <a:ea typeface="ＭＳ Ｐゴシック" panose="020B0600070205080204" pitchFamily="34" charset="-128"/>
              </a:rPr>
              <a:t>Example: Check whether the door installation times follows a normal distribution.</a:t>
            </a:r>
          </a:p>
          <a:p>
            <a:pPr lvl="1" eaLnBrk="1" hangingPunct="1"/>
            <a:r>
              <a:rPr lang="en-US" altLang="en-US" sz="2000" dirty="0" smtClean="0">
                <a:ea typeface="ＭＳ Ｐゴシック" panose="020B0600070205080204" pitchFamily="34" charset="-128"/>
              </a:rPr>
              <a:t>The observations are now ordered from smallest to largest:</a:t>
            </a:r>
          </a:p>
          <a:p>
            <a:pPr lvl="1" eaLnBrk="1" hangingPunct="1">
              <a:buFont typeface="Wingdings" panose="05000000000000000000" pitchFamily="2" charset="2"/>
              <a:buNone/>
            </a:pPr>
            <a:endParaRPr lang="en-US" altLang="en-US" sz="2000" dirty="0" smtClean="0">
              <a:ea typeface="ＭＳ Ｐゴシック" panose="020B0600070205080204" pitchFamily="34" charset="-128"/>
            </a:endParaRPr>
          </a:p>
          <a:p>
            <a:pPr lvl="1" eaLnBrk="1" hangingPunct="1">
              <a:buFont typeface="Wingdings" panose="05000000000000000000" pitchFamily="2" charset="2"/>
              <a:buNone/>
            </a:pPr>
            <a:endParaRPr lang="en-US" altLang="en-US" sz="2000" dirty="0" smtClean="0">
              <a:ea typeface="ＭＳ Ｐゴシック" panose="020B0600070205080204" pitchFamily="34" charset="-128"/>
            </a:endParaRPr>
          </a:p>
          <a:p>
            <a:pPr lvl="1" eaLnBrk="1" hangingPunct="1">
              <a:buFont typeface="Wingdings" panose="05000000000000000000" pitchFamily="2" charset="2"/>
              <a:buNone/>
            </a:pPr>
            <a:endParaRPr lang="en-US" altLang="en-US" sz="2000" dirty="0" smtClean="0">
              <a:ea typeface="ＭＳ Ｐゴシック" panose="020B0600070205080204" pitchFamily="34" charset="-128"/>
            </a:endParaRPr>
          </a:p>
          <a:p>
            <a:pPr lvl="1" eaLnBrk="1" hangingPunct="1">
              <a:buFont typeface="Wingdings" panose="05000000000000000000" pitchFamily="2" charset="2"/>
              <a:buNone/>
            </a:pPr>
            <a:endParaRPr lang="en-US" altLang="en-US" sz="2000" dirty="0" smtClean="0">
              <a:ea typeface="ＭＳ Ｐゴシック" panose="020B0600070205080204" pitchFamily="34" charset="-128"/>
            </a:endParaRPr>
          </a:p>
          <a:p>
            <a:pPr lvl="1" eaLnBrk="1" hangingPunct="1">
              <a:buFont typeface="Wingdings" panose="05000000000000000000" pitchFamily="2" charset="2"/>
              <a:buNone/>
            </a:pPr>
            <a:endParaRPr lang="en-US" altLang="en-US" sz="2000" dirty="0" smtClean="0">
              <a:ea typeface="ＭＳ Ｐゴシック" panose="020B0600070205080204" pitchFamily="34" charset="-128"/>
            </a:endParaRPr>
          </a:p>
          <a:p>
            <a:pPr lvl="1" eaLnBrk="1" hangingPunct="1">
              <a:buFont typeface="Wingdings" panose="05000000000000000000" pitchFamily="2" charset="2"/>
              <a:buNone/>
            </a:pPr>
            <a:endParaRPr lang="en-US" altLang="en-US" sz="2000" dirty="0" smtClean="0">
              <a:ea typeface="ＭＳ Ｐゴシック" panose="020B0600070205080204" pitchFamily="34" charset="-128"/>
            </a:endParaRPr>
          </a:p>
          <a:p>
            <a:pPr lvl="1" eaLnBrk="1" hangingPunct="1">
              <a:buFont typeface="Wingdings" panose="05000000000000000000" pitchFamily="2" charset="2"/>
              <a:buNone/>
            </a:pPr>
            <a:endParaRPr lang="en-US" altLang="en-US" sz="2000" dirty="0" smtClean="0">
              <a:ea typeface="ＭＳ Ｐゴシック" panose="020B0600070205080204" pitchFamily="34" charset="-128"/>
            </a:endParaRPr>
          </a:p>
          <a:p>
            <a:pPr lvl="1" eaLnBrk="1" hangingPunct="1"/>
            <a:r>
              <a:rPr lang="en-US" altLang="en-US" sz="2000" i="1" dirty="0" err="1" smtClean="0">
                <a:ea typeface="ＭＳ Ｐゴシック" panose="020B0600070205080204" pitchFamily="34" charset="-128"/>
              </a:rPr>
              <a:t>y</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are plotted versus </a:t>
            </a:r>
            <a:r>
              <a:rPr lang="en-US" altLang="en-US" sz="2000" i="1" dirty="0" smtClean="0">
                <a:ea typeface="ＭＳ Ｐゴシック" panose="020B0600070205080204" pitchFamily="34" charset="-128"/>
              </a:rPr>
              <a:t>F</a:t>
            </a:r>
            <a:r>
              <a:rPr lang="en-US" altLang="en-US" sz="2000" i="1" baseline="30000" dirty="0" smtClean="0">
                <a:ea typeface="ＭＳ Ｐゴシック" panose="020B0600070205080204" pitchFamily="34" charset="-128"/>
              </a:rPr>
              <a:t>-1</a:t>
            </a:r>
            <a:r>
              <a:rPr lang="en-US" altLang="en-US" sz="2000" i="1" dirty="0" smtClean="0">
                <a:ea typeface="ＭＳ Ｐゴシック" panose="020B0600070205080204" pitchFamily="34" charset="-128"/>
              </a:rPr>
              <a:t>( (j-0.5)/n) </a:t>
            </a:r>
            <a:r>
              <a:rPr lang="en-US" altLang="en-US" sz="2000" dirty="0" smtClean="0">
                <a:ea typeface="ＭＳ Ｐゴシック" panose="020B0600070205080204" pitchFamily="34" charset="-128"/>
              </a:rPr>
              <a:t>where </a:t>
            </a:r>
            <a:r>
              <a:rPr lang="en-US" altLang="en-US" sz="2000" i="1" dirty="0" smtClean="0">
                <a:ea typeface="ＭＳ Ｐゴシック" panose="020B0600070205080204" pitchFamily="34" charset="-128"/>
              </a:rPr>
              <a:t>F </a:t>
            </a:r>
            <a:r>
              <a:rPr lang="en-US" altLang="en-US" sz="2000" dirty="0" smtClean="0">
                <a:ea typeface="ＭＳ Ｐゴシック" panose="020B0600070205080204" pitchFamily="34" charset="-128"/>
              </a:rPr>
              <a:t>is the CDF of a normal distribution with the sample mean </a:t>
            </a:r>
            <a:r>
              <a:rPr lang="en-US" altLang="en-US" sz="2000" i="1" dirty="0" smtClean="0">
                <a:ea typeface="ＭＳ Ｐゴシック" panose="020B0600070205080204" pitchFamily="34" charset="-128"/>
              </a:rPr>
              <a:t>(99.99 sec</a:t>
            </a:r>
            <a:r>
              <a:rPr lang="en-US" altLang="en-US" sz="2000" dirty="0" smtClean="0">
                <a:ea typeface="ＭＳ Ｐゴシック" panose="020B0600070205080204" pitchFamily="34" charset="-128"/>
              </a:rPr>
              <a:t>) and sample variance (</a:t>
            </a:r>
            <a:r>
              <a:rPr lang="en-US" altLang="en-US" sz="2000" i="1" dirty="0" smtClean="0">
                <a:ea typeface="ＭＳ Ｐゴシック" panose="020B0600070205080204" pitchFamily="34" charset="-128"/>
              </a:rPr>
              <a:t>0.2832</a:t>
            </a:r>
            <a:r>
              <a:rPr lang="en-US" altLang="en-US" sz="2000" i="1" baseline="30000" dirty="0" smtClean="0">
                <a:ea typeface="ＭＳ Ｐゴシック" panose="020B0600070205080204" pitchFamily="34" charset="-128"/>
              </a:rPr>
              <a:t>2</a:t>
            </a:r>
            <a:r>
              <a:rPr lang="en-US" altLang="en-US" sz="2000" i="1" dirty="0">
                <a:ea typeface="ＭＳ Ｐゴシック" panose="020B0600070205080204" pitchFamily="34" charset="-128"/>
              </a:rPr>
              <a:t>)</a:t>
            </a:r>
            <a:endParaRPr lang="en-US" altLang="en-US" sz="2000" dirty="0" smtClean="0">
              <a:ea typeface="ＭＳ Ｐゴシック" panose="020B0600070205080204" pitchFamily="34" charset="-128"/>
            </a:endParaRPr>
          </a:p>
        </p:txBody>
      </p:sp>
      <p:sp>
        <p:nvSpPr>
          <p:cNvPr id="43013"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graphicFrame>
        <p:nvGraphicFramePr>
          <p:cNvPr id="43014" name="Object 8"/>
          <p:cNvGraphicFramePr>
            <a:graphicFrameLocks noGrp="1" noChangeAspect="1"/>
          </p:cNvGraphicFramePr>
          <p:nvPr>
            <p:ph sz="half" idx="2"/>
          </p:nvPr>
        </p:nvGraphicFramePr>
        <p:xfrm>
          <a:off x="1600200" y="2971800"/>
          <a:ext cx="6096000" cy="1481138"/>
        </p:xfrm>
        <a:graphic>
          <a:graphicData uri="http://schemas.openxmlformats.org/presentationml/2006/ole">
            <mc:AlternateContent xmlns:mc="http://schemas.openxmlformats.org/markup-compatibility/2006">
              <mc:Choice xmlns:v="urn:schemas-microsoft-com:vml" Requires="v">
                <p:oleObj spid="_x0000_s43049" name="Worksheet" r:id="rId5" imgW="4119327" imgH="999569" progId="Excel.Sheet.8">
                  <p:embed/>
                </p:oleObj>
              </mc:Choice>
              <mc:Fallback>
                <p:oleObj name="Worksheet" r:id="rId5" imgW="4119327" imgH="999569" progId="Excel.Sheet.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971800"/>
                        <a:ext cx="6096000" cy="148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1D17D33C-FA2B-459D-8697-052DBF77F0F1}" type="slidenum">
              <a:rPr lang="en-US" altLang="en-US" sz="1200">
                <a:latin typeface="Arial Black" panose="020B0A04020102020204" pitchFamily="34" charset="0"/>
              </a:rPr>
              <a:pPr>
                <a:spcBef>
                  <a:spcPct val="0"/>
                </a:spcBef>
                <a:buClrTx/>
                <a:buSzTx/>
                <a:buFontTx/>
                <a:buNone/>
              </a:pPr>
              <a:t>24</a:t>
            </a:fld>
            <a:endParaRPr lang="en-US" altLang="en-US" sz="1200">
              <a:latin typeface="Arial Black" panose="020B0A04020102020204" pitchFamily="34" charset="0"/>
            </a:endParaRPr>
          </a:p>
        </p:txBody>
      </p:sp>
      <p:pic>
        <p:nvPicPr>
          <p:cNvPr id="45059" name="Picture 12" descr="09-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038600" y="1828800"/>
            <a:ext cx="3403600" cy="4572000"/>
          </a:xfrm>
          <a:noFill/>
        </p:spPr>
      </p:pic>
      <p:sp>
        <p:nvSpPr>
          <p:cNvPr id="45060" name="Rectangle 2"/>
          <p:cNvSpPr>
            <a:spLocks noGrp="1" noChangeArrowheads="1"/>
          </p:cNvSpPr>
          <p:nvPr>
            <p:ph type="title"/>
          </p:nvPr>
        </p:nvSpPr>
        <p:spPr/>
        <p:txBody>
          <a:bodyPr/>
          <a:lstStyle/>
          <a:p>
            <a:pPr eaLnBrk="1" hangingPunct="1"/>
            <a:r>
              <a:rPr lang="en-US" altLang="en-US" sz="2800" smtClean="0">
                <a:ea typeface="ＭＳ Ｐゴシック" panose="020B0600070205080204" pitchFamily="34" charset="-128"/>
              </a:rPr>
              <a:t>Quantile-Quantile Plots	</a:t>
            </a:r>
            <a:r>
              <a:rPr lang="en-US" altLang="en-US" sz="2200" smtClean="0">
                <a:ea typeface="ＭＳ Ｐゴシック" panose="020B0600070205080204" pitchFamily="34" charset="-128"/>
              </a:rPr>
              <a:t> </a:t>
            </a:r>
            <a:r>
              <a:rPr lang="en-US" altLang="en-US" sz="2200" smtClean="0">
                <a:solidFill>
                  <a:schemeClr val="bg2"/>
                </a:solidFill>
                <a:ea typeface="ＭＳ Ｐゴシック" panose="020B0600070205080204" pitchFamily="34" charset="-128"/>
              </a:rPr>
              <a:t>[Identifying the distribution]</a:t>
            </a:r>
          </a:p>
        </p:txBody>
      </p:sp>
      <p:sp>
        <p:nvSpPr>
          <p:cNvPr id="45061" name="Rectangle 3"/>
          <p:cNvSpPr>
            <a:spLocks noGrp="1" noChangeArrowheads="1"/>
          </p:cNvSpPr>
          <p:nvPr>
            <p:ph type="body" sz="half" idx="1"/>
          </p:nvPr>
        </p:nvSpPr>
        <p:spPr>
          <a:xfrm>
            <a:off x="457200" y="1447800"/>
            <a:ext cx="8305800" cy="4953000"/>
          </a:xfrm>
        </p:spPr>
        <p:txBody>
          <a:bodyPr/>
          <a:lstStyle/>
          <a:p>
            <a:pPr eaLnBrk="1" hangingPunct="1"/>
            <a:r>
              <a:rPr lang="en-US" altLang="en-US" sz="2200" smtClean="0">
                <a:ea typeface="ＭＳ Ｐゴシック" panose="020B0600070205080204" pitchFamily="34" charset="-128"/>
              </a:rPr>
              <a:t>Example (continued): Check whether the door installation times follow a normal distribution.</a:t>
            </a:r>
          </a:p>
        </p:txBody>
      </p:sp>
      <p:sp>
        <p:nvSpPr>
          <p:cNvPr id="45062"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
        <p:nvSpPr>
          <p:cNvPr id="45063" name="AutoShape 7"/>
          <p:cNvSpPr>
            <a:spLocks noChangeArrowheads="1"/>
          </p:cNvSpPr>
          <p:nvPr/>
        </p:nvSpPr>
        <p:spPr bwMode="auto">
          <a:xfrm>
            <a:off x="1066800" y="2514600"/>
            <a:ext cx="1905000" cy="1066800"/>
          </a:xfrm>
          <a:prstGeom prst="wedgeRoundRectCallout">
            <a:avLst>
              <a:gd name="adj1" fmla="val 113417"/>
              <a:gd name="adj2" fmla="val 25000"/>
              <a:gd name="adj3" fmla="val 16667"/>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r>
              <a:rPr lang="en-US" altLang="en-US" sz="1400"/>
              <a:t>Straight line, supporting the hypothesis of a normal distribution</a:t>
            </a:r>
          </a:p>
        </p:txBody>
      </p:sp>
      <p:sp>
        <p:nvSpPr>
          <p:cNvPr id="45064" name="AutoShape 11"/>
          <p:cNvSpPr>
            <a:spLocks noChangeArrowheads="1"/>
          </p:cNvSpPr>
          <p:nvPr/>
        </p:nvSpPr>
        <p:spPr bwMode="auto">
          <a:xfrm>
            <a:off x="838200" y="4648200"/>
            <a:ext cx="1905000" cy="1066800"/>
          </a:xfrm>
          <a:prstGeom prst="wedgeRoundRectCallout">
            <a:avLst>
              <a:gd name="adj1" fmla="val 100833"/>
              <a:gd name="adj2" fmla="val -14287"/>
              <a:gd name="adj3" fmla="val 16667"/>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r>
              <a:rPr lang="en-US" altLang="en-US" sz="1400"/>
              <a:t>Superimposed density function of the normal distribution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94999CC2-A3A5-4EEE-99BE-9D0CF9D5D969}" type="slidenum">
              <a:rPr lang="en-US" altLang="en-US" sz="1200">
                <a:latin typeface="Arial Black" panose="020B0A04020102020204" pitchFamily="34" charset="0"/>
              </a:rPr>
              <a:pPr>
                <a:spcBef>
                  <a:spcPct val="0"/>
                </a:spcBef>
                <a:buClrTx/>
                <a:buSzTx/>
                <a:buFontTx/>
                <a:buNone/>
              </a:pPr>
              <a:t>25</a:t>
            </a:fld>
            <a:endParaRPr lang="en-US" altLang="en-US" sz="1200">
              <a:latin typeface="Arial Black" panose="020B0A04020102020204" pitchFamily="34" charset="0"/>
            </a:endParaRPr>
          </a:p>
        </p:txBody>
      </p:sp>
      <p:sp>
        <p:nvSpPr>
          <p:cNvPr id="47107" name="Rectangle 2"/>
          <p:cNvSpPr>
            <a:spLocks noGrp="1" noChangeArrowheads="1"/>
          </p:cNvSpPr>
          <p:nvPr>
            <p:ph type="title"/>
          </p:nvPr>
        </p:nvSpPr>
        <p:spPr/>
        <p:txBody>
          <a:bodyPr/>
          <a:lstStyle/>
          <a:p>
            <a:pPr eaLnBrk="1" hangingPunct="1"/>
            <a:r>
              <a:rPr lang="en-US" altLang="en-US" sz="2800" smtClean="0">
                <a:ea typeface="ＭＳ Ｐゴシック" panose="020B0600070205080204" pitchFamily="34" charset="-128"/>
              </a:rPr>
              <a:t>Quantile-Quantile Plots	</a:t>
            </a:r>
            <a:r>
              <a:rPr lang="en-US" altLang="en-US" sz="2200" smtClean="0">
                <a:ea typeface="ＭＳ Ｐゴシック" panose="020B0600070205080204" pitchFamily="34" charset="-128"/>
              </a:rPr>
              <a:t> </a:t>
            </a:r>
            <a:r>
              <a:rPr lang="en-US" altLang="en-US" sz="2200" smtClean="0">
                <a:solidFill>
                  <a:schemeClr val="bg2"/>
                </a:solidFill>
                <a:ea typeface="ＭＳ Ｐゴシック" panose="020B0600070205080204" pitchFamily="34" charset="-128"/>
              </a:rPr>
              <a:t>[Identifying the distribution]</a:t>
            </a:r>
          </a:p>
        </p:txBody>
      </p:sp>
      <p:sp>
        <p:nvSpPr>
          <p:cNvPr id="47108" name="Rectangle 3"/>
          <p:cNvSpPr>
            <a:spLocks noGrp="1" noChangeArrowheads="1"/>
          </p:cNvSpPr>
          <p:nvPr>
            <p:ph type="body" sz="half" idx="1"/>
          </p:nvPr>
        </p:nvSpPr>
        <p:spPr>
          <a:xfrm>
            <a:off x="457200" y="1447800"/>
            <a:ext cx="8305800" cy="4953000"/>
          </a:xfrm>
        </p:spPr>
        <p:txBody>
          <a:bodyPr/>
          <a:lstStyle/>
          <a:p>
            <a:pPr eaLnBrk="1" hangingPunct="1"/>
            <a:r>
              <a:rPr lang="en-US" altLang="en-US" sz="2200" smtClean="0">
                <a:ea typeface="ＭＳ Ｐゴシック" panose="020B0600070205080204" pitchFamily="34" charset="-128"/>
              </a:rPr>
              <a:t>Consider the following while evaluating the linearity of a </a:t>
            </a:r>
            <a:r>
              <a:rPr lang="en-US" altLang="en-US" sz="2200" i="1" smtClean="0">
                <a:ea typeface="ＭＳ Ｐゴシック" panose="020B0600070205080204" pitchFamily="34" charset="-128"/>
              </a:rPr>
              <a:t>q-q</a:t>
            </a:r>
            <a:r>
              <a:rPr lang="en-US" altLang="en-US" sz="2200" smtClean="0">
                <a:ea typeface="ＭＳ Ｐゴシック" panose="020B0600070205080204" pitchFamily="34" charset="-128"/>
              </a:rPr>
              <a:t> plot:</a:t>
            </a:r>
          </a:p>
          <a:p>
            <a:pPr lvl="1" eaLnBrk="1" hangingPunct="1"/>
            <a:r>
              <a:rPr lang="en-US" altLang="en-US" sz="2000" smtClean="0">
                <a:ea typeface="ＭＳ Ｐゴシック" panose="020B0600070205080204" pitchFamily="34" charset="-128"/>
              </a:rPr>
              <a:t>The observed values never fall exactly on a straight line</a:t>
            </a:r>
          </a:p>
          <a:p>
            <a:pPr lvl="1" eaLnBrk="1" hangingPunct="1"/>
            <a:r>
              <a:rPr lang="en-US" altLang="en-US" sz="2000" smtClean="0">
                <a:ea typeface="ＭＳ Ｐゴシック" panose="020B0600070205080204" pitchFamily="34" charset="-128"/>
              </a:rPr>
              <a:t>The ordered values are ranked and hence not independent, unlikely for the points to be scattered about the line</a:t>
            </a:r>
          </a:p>
          <a:p>
            <a:pPr lvl="1" eaLnBrk="1" hangingPunct="1"/>
            <a:r>
              <a:rPr lang="en-US" altLang="en-US" sz="2000" smtClean="0">
                <a:ea typeface="ＭＳ Ｐゴシック" panose="020B0600070205080204" pitchFamily="34" charset="-128"/>
              </a:rPr>
              <a:t>Variance of the extremes is higher than the middle.  Linearity of the points in the middle of the plot is more important.</a:t>
            </a:r>
          </a:p>
          <a:p>
            <a:pPr eaLnBrk="1" hangingPunct="1"/>
            <a:r>
              <a:rPr lang="en-US" altLang="en-US" sz="2200" i="1" smtClean="0">
                <a:ea typeface="ＭＳ Ｐゴシック" panose="020B0600070205080204" pitchFamily="34" charset="-128"/>
              </a:rPr>
              <a:t>Q-Q</a:t>
            </a:r>
            <a:r>
              <a:rPr lang="en-US" altLang="en-US" sz="2200" smtClean="0">
                <a:ea typeface="ＭＳ Ｐゴシック" panose="020B0600070205080204" pitchFamily="34" charset="-128"/>
              </a:rPr>
              <a:t> plot can also be used to check homogeneity </a:t>
            </a:r>
          </a:p>
          <a:p>
            <a:pPr lvl="1" eaLnBrk="1" hangingPunct="1"/>
            <a:r>
              <a:rPr lang="en-US" altLang="en-US" sz="2000" smtClean="0">
                <a:ea typeface="ＭＳ Ｐゴシック" panose="020B0600070205080204" pitchFamily="34" charset="-128"/>
              </a:rPr>
              <a:t>Check whether a single distribution can represent both sample sets</a:t>
            </a:r>
          </a:p>
          <a:p>
            <a:pPr lvl="1" eaLnBrk="1" hangingPunct="1"/>
            <a:r>
              <a:rPr lang="en-US" altLang="en-US" sz="2000" smtClean="0">
                <a:ea typeface="ＭＳ Ｐゴシック" panose="020B0600070205080204" pitchFamily="34" charset="-128"/>
              </a:rPr>
              <a:t>Plotting the order values of the two data samples against each other</a:t>
            </a:r>
          </a:p>
        </p:txBody>
      </p:sp>
      <p:sp>
        <p:nvSpPr>
          <p:cNvPr id="47109"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2AD6B042-5D85-43BA-85A7-33EE46349A78}" type="slidenum">
              <a:rPr lang="en-US" altLang="en-US" sz="1200">
                <a:latin typeface="Arial Black" panose="020B0A04020102020204" pitchFamily="34" charset="0"/>
              </a:rPr>
              <a:pPr>
                <a:spcBef>
                  <a:spcPct val="0"/>
                </a:spcBef>
                <a:buClrTx/>
                <a:buSzTx/>
                <a:buFontTx/>
                <a:buNone/>
              </a:pPr>
              <a:t>26</a:t>
            </a:fld>
            <a:endParaRPr lang="en-US" altLang="en-US" sz="1200">
              <a:latin typeface="Arial Black" panose="020B0A04020102020204" pitchFamily="34" charset="0"/>
            </a:endParaRPr>
          </a:p>
        </p:txBody>
      </p:sp>
      <p:sp>
        <p:nvSpPr>
          <p:cNvPr id="49155" name="Rectangle 2"/>
          <p:cNvSpPr>
            <a:spLocks noGrp="1" noChangeArrowheads="1"/>
          </p:cNvSpPr>
          <p:nvPr>
            <p:ph type="title"/>
          </p:nvPr>
        </p:nvSpPr>
        <p:spPr/>
        <p:txBody>
          <a:bodyPr/>
          <a:lstStyle/>
          <a:p>
            <a:pPr eaLnBrk="1" hangingPunct="1"/>
            <a:r>
              <a:rPr lang="en-US" altLang="en-US" sz="2800" dirty="0" smtClean="0">
                <a:ea typeface="ＭＳ Ｐゴシック" panose="020B0600070205080204" pitchFamily="34" charset="-128"/>
              </a:rPr>
              <a:t>Parameter Estimation	</a:t>
            </a:r>
            <a:r>
              <a:rPr lang="en-US" altLang="en-US" sz="2200" dirty="0" smtClean="0">
                <a:ea typeface="ＭＳ Ｐゴシック" panose="020B0600070205080204" pitchFamily="34" charset="-128"/>
              </a:rPr>
              <a:t> </a:t>
            </a:r>
            <a:r>
              <a:rPr lang="en-US" altLang="en-US" sz="2400" dirty="0" smtClean="0">
                <a:solidFill>
                  <a:schemeClr val="bg2"/>
                </a:solidFill>
                <a:ea typeface="ＭＳ Ｐゴシック" panose="020B0600070205080204" pitchFamily="34" charset="-128"/>
              </a:rPr>
              <a:t>[Identifying the distribution]</a:t>
            </a:r>
          </a:p>
        </p:txBody>
      </p:sp>
      <p:sp>
        <p:nvSpPr>
          <p:cNvPr id="49156" name="Rectangle 3"/>
          <p:cNvSpPr>
            <a:spLocks noGrp="1" noChangeArrowheads="1"/>
          </p:cNvSpPr>
          <p:nvPr>
            <p:ph type="body" sz="half" idx="1"/>
          </p:nvPr>
        </p:nvSpPr>
        <p:spPr>
          <a:xfrm>
            <a:off x="457200" y="1447800"/>
            <a:ext cx="8382000" cy="4800600"/>
          </a:xfrm>
        </p:spPr>
        <p:txBody>
          <a:bodyPr/>
          <a:lstStyle/>
          <a:p>
            <a:pPr eaLnBrk="1" hangingPunct="1"/>
            <a:r>
              <a:rPr lang="en-US" altLang="en-US" sz="2200" smtClean="0">
                <a:ea typeface="ＭＳ Ｐゴシック" panose="020B0600070205080204" pitchFamily="34" charset="-128"/>
              </a:rPr>
              <a:t>This is the next step after selecting a family of distributions</a:t>
            </a:r>
          </a:p>
          <a:p>
            <a:pPr eaLnBrk="1" hangingPunct="1"/>
            <a:r>
              <a:rPr lang="en-US" altLang="en-US" sz="2200" smtClean="0">
                <a:ea typeface="ＭＳ Ｐゴシック" panose="020B0600070205080204" pitchFamily="34" charset="-128"/>
              </a:rPr>
              <a:t>If observations in a sample of size </a:t>
            </a:r>
            <a:r>
              <a:rPr lang="en-US" altLang="en-US" sz="2200" i="1" smtClean="0">
                <a:ea typeface="ＭＳ Ｐゴシック" panose="020B0600070205080204" pitchFamily="34" charset="-128"/>
              </a:rPr>
              <a:t>n</a:t>
            </a:r>
            <a:r>
              <a:rPr lang="en-US" altLang="en-US" sz="2200" smtClean="0">
                <a:ea typeface="ＭＳ Ｐゴシック" panose="020B0600070205080204" pitchFamily="34" charset="-128"/>
              </a:rPr>
              <a:t> are </a:t>
            </a:r>
            <a:r>
              <a:rPr lang="en-US" altLang="en-US" sz="2200" i="1" smtClean="0">
                <a:ea typeface="ＭＳ Ｐゴシック" panose="020B0600070205080204" pitchFamily="34" charset="-128"/>
              </a:rPr>
              <a:t>X</a:t>
            </a:r>
            <a:r>
              <a:rPr lang="en-US" altLang="en-US" sz="2200" i="1" baseline="-25000" smtClean="0">
                <a:ea typeface="ＭＳ Ｐゴシック" panose="020B0600070205080204" pitchFamily="34" charset="-128"/>
              </a:rPr>
              <a:t>1</a:t>
            </a:r>
            <a:r>
              <a:rPr lang="en-US" altLang="en-US" sz="2200" i="1" smtClean="0">
                <a:ea typeface="ＭＳ Ｐゴシック" panose="020B0600070205080204" pitchFamily="34" charset="-128"/>
              </a:rPr>
              <a:t>, X</a:t>
            </a:r>
            <a:r>
              <a:rPr lang="en-US" altLang="en-US" sz="2200" i="1" baseline="-25000" smtClean="0">
                <a:ea typeface="ＭＳ Ｐゴシック" panose="020B0600070205080204" pitchFamily="34" charset="-128"/>
              </a:rPr>
              <a:t>2</a:t>
            </a:r>
            <a:r>
              <a:rPr lang="en-US" altLang="en-US" sz="2200" i="1" smtClean="0">
                <a:ea typeface="ＭＳ Ｐゴシック" panose="020B0600070205080204" pitchFamily="34" charset="-128"/>
              </a:rPr>
              <a:t>, …, X</a:t>
            </a:r>
            <a:r>
              <a:rPr lang="en-US" altLang="en-US" sz="2200" i="1" baseline="-25000" smtClean="0">
                <a:ea typeface="ＭＳ Ｐゴシック" panose="020B0600070205080204" pitchFamily="34" charset="-128"/>
              </a:rPr>
              <a:t>n</a:t>
            </a:r>
            <a:r>
              <a:rPr lang="en-US" altLang="en-US" sz="2200" smtClean="0">
                <a:ea typeface="ＭＳ Ｐゴシック" panose="020B0600070205080204" pitchFamily="34" charset="-128"/>
              </a:rPr>
              <a:t> (discrete or continuous), the sample mean and variance are:</a:t>
            </a:r>
          </a:p>
          <a:p>
            <a:pPr eaLnBrk="1" hangingPunct="1"/>
            <a:endParaRPr lang="en-US" altLang="en-US" sz="2200" smtClean="0">
              <a:ea typeface="ＭＳ Ｐゴシック" panose="020B0600070205080204" pitchFamily="34" charset="-128"/>
            </a:endParaRPr>
          </a:p>
          <a:p>
            <a:pPr eaLnBrk="1" hangingPunct="1"/>
            <a:endParaRPr lang="en-US" altLang="en-US" sz="2200" smtClean="0">
              <a:ea typeface="ＭＳ Ｐゴシック" panose="020B0600070205080204" pitchFamily="34" charset="-128"/>
            </a:endParaRPr>
          </a:p>
          <a:p>
            <a:pPr eaLnBrk="1" hangingPunct="1"/>
            <a:r>
              <a:rPr lang="en-US" altLang="en-US" sz="2200" smtClean="0">
                <a:ea typeface="ＭＳ Ｐゴシック" panose="020B0600070205080204" pitchFamily="34" charset="-128"/>
              </a:rPr>
              <a:t>If the data are discrete and have been grouped in a frequency distribution:</a:t>
            </a:r>
          </a:p>
          <a:p>
            <a:pPr eaLnBrk="1" hangingPunct="1">
              <a:buFont typeface="Wingdings" panose="05000000000000000000" pitchFamily="2" charset="2"/>
              <a:buNone/>
            </a:pPr>
            <a:r>
              <a:rPr lang="en-US" altLang="en-US" sz="1800" smtClean="0">
                <a:ea typeface="ＭＳ Ｐゴシック" panose="020B0600070205080204" pitchFamily="34" charset="-128"/>
              </a:rPr>
              <a:t>				</a:t>
            </a:r>
          </a:p>
          <a:p>
            <a:pPr eaLnBrk="1" hangingPunct="1">
              <a:buFont typeface="Wingdings" panose="05000000000000000000" pitchFamily="2" charset="2"/>
              <a:buNone/>
            </a:pPr>
            <a:r>
              <a:rPr lang="en-US" altLang="en-US" sz="1800" smtClean="0">
                <a:ea typeface="ＭＳ Ｐゴシック" panose="020B0600070205080204" pitchFamily="34" charset="-128"/>
              </a:rPr>
              <a:t>			</a:t>
            </a:r>
          </a:p>
          <a:p>
            <a:pPr eaLnBrk="1" hangingPunct="1">
              <a:buFont typeface="Wingdings" panose="05000000000000000000" pitchFamily="2" charset="2"/>
              <a:buNone/>
            </a:pPr>
            <a:r>
              <a:rPr lang="en-US" altLang="en-US" sz="1800" smtClean="0">
                <a:ea typeface="ＭＳ Ｐゴシック" panose="020B0600070205080204" pitchFamily="34" charset="-128"/>
              </a:rPr>
              <a:t>			</a:t>
            </a:r>
          </a:p>
          <a:p>
            <a:pPr eaLnBrk="1" hangingPunct="1">
              <a:buFont typeface="Wingdings" panose="05000000000000000000" pitchFamily="2" charset="2"/>
              <a:buNone/>
            </a:pPr>
            <a:r>
              <a:rPr lang="en-US" altLang="en-US" sz="1800" smtClean="0">
                <a:ea typeface="ＭＳ Ｐゴシック" panose="020B0600070205080204" pitchFamily="34" charset="-128"/>
              </a:rPr>
              <a:t>				where </a:t>
            </a:r>
            <a:r>
              <a:rPr lang="en-US" altLang="en-US" sz="1800" i="1" smtClean="0">
                <a:ea typeface="ＭＳ Ｐゴシック" panose="020B0600070205080204" pitchFamily="34" charset="-128"/>
              </a:rPr>
              <a:t>f</a:t>
            </a:r>
            <a:r>
              <a:rPr lang="en-US" altLang="en-US" sz="1800" i="1" baseline="-25000" smtClean="0">
                <a:ea typeface="ＭＳ Ｐゴシック" panose="020B0600070205080204" pitchFamily="34" charset="-128"/>
              </a:rPr>
              <a:t>j</a:t>
            </a:r>
            <a:r>
              <a:rPr lang="en-US" altLang="en-US" sz="1800" smtClean="0">
                <a:ea typeface="ＭＳ Ｐゴシック" panose="020B0600070205080204" pitchFamily="34" charset="-128"/>
              </a:rPr>
              <a:t> is the observed frequency of value </a:t>
            </a:r>
            <a:r>
              <a:rPr lang="en-US" altLang="en-US" sz="1800" i="1" smtClean="0">
                <a:ea typeface="ＭＳ Ｐゴシック" panose="020B0600070205080204" pitchFamily="34" charset="-128"/>
              </a:rPr>
              <a:t>X</a:t>
            </a:r>
            <a:r>
              <a:rPr lang="en-US" altLang="en-US" sz="1800" i="1" baseline="-25000" smtClean="0">
                <a:ea typeface="ＭＳ Ｐゴシック" panose="020B0600070205080204" pitchFamily="34" charset="-128"/>
              </a:rPr>
              <a:t>j</a:t>
            </a:r>
          </a:p>
        </p:txBody>
      </p:sp>
      <p:graphicFrame>
        <p:nvGraphicFramePr>
          <p:cNvPr id="49157" name="Object 5"/>
          <p:cNvGraphicFramePr>
            <a:graphicFrameLocks noGrp="1" noChangeAspect="1"/>
          </p:cNvGraphicFramePr>
          <p:nvPr>
            <p:ph sz="quarter" idx="2"/>
          </p:nvPr>
        </p:nvGraphicFramePr>
        <p:xfrm>
          <a:off x="2133600" y="2667000"/>
          <a:ext cx="4572000" cy="765175"/>
        </p:xfrm>
        <a:graphic>
          <a:graphicData uri="http://schemas.openxmlformats.org/presentationml/2006/ole">
            <mc:AlternateContent xmlns:mc="http://schemas.openxmlformats.org/markup-compatibility/2006">
              <mc:Choice xmlns:v="urn:schemas-microsoft-com:vml" Requires="v">
                <p:oleObj spid="_x0000_s49226" name="Equation" r:id="rId4" imgW="2806700" imgH="469900" progId="Equation.3">
                  <p:embed/>
                </p:oleObj>
              </mc:Choice>
              <mc:Fallback>
                <p:oleObj name="Equation" r:id="rId4" imgW="2806700" imgH="4699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667000"/>
                        <a:ext cx="457200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graphicFrame>
        <p:nvGraphicFramePr>
          <p:cNvPr id="49159" name="Object 15"/>
          <p:cNvGraphicFramePr>
            <a:graphicFrameLocks noGrp="1" noChangeAspect="1"/>
          </p:cNvGraphicFramePr>
          <p:nvPr>
            <p:ph sz="quarter" idx="3"/>
          </p:nvPr>
        </p:nvGraphicFramePr>
        <p:xfrm>
          <a:off x="2076450" y="4159250"/>
          <a:ext cx="4781550" cy="738188"/>
        </p:xfrm>
        <a:graphic>
          <a:graphicData uri="http://schemas.openxmlformats.org/presentationml/2006/ole">
            <mc:AlternateContent xmlns:mc="http://schemas.openxmlformats.org/markup-compatibility/2006">
              <mc:Choice xmlns:v="urn:schemas-microsoft-com:vml" Requires="v">
                <p:oleObj spid="_x0000_s49227" name="Equation" r:id="rId6" imgW="3124200" imgH="482600" progId="Equation.3">
                  <p:embed/>
                </p:oleObj>
              </mc:Choice>
              <mc:Fallback>
                <p:oleObj name="Equation" r:id="rId6" imgW="3124200" imgH="48260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6450" y="4159250"/>
                        <a:ext cx="4781550"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8FB65170-55DC-4874-8FBB-4B5377F7172C}" type="slidenum">
              <a:rPr lang="en-US" altLang="en-US" sz="1200">
                <a:latin typeface="Arial Black" panose="020B0A04020102020204" pitchFamily="34" charset="0"/>
              </a:rPr>
              <a:pPr>
                <a:spcBef>
                  <a:spcPct val="0"/>
                </a:spcBef>
                <a:buClrTx/>
                <a:buSzTx/>
                <a:buFontTx/>
                <a:buNone/>
              </a:pPr>
              <a:t>27</a:t>
            </a:fld>
            <a:endParaRPr lang="en-US" altLang="en-US" sz="1200">
              <a:latin typeface="Arial Black" panose="020B0A04020102020204" pitchFamily="34" charset="0"/>
            </a:endParaRPr>
          </a:p>
        </p:txBody>
      </p:sp>
      <p:pic>
        <p:nvPicPr>
          <p:cNvPr id="51203" name="Picture 11" descr="09-2"/>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876800" y="3190875"/>
            <a:ext cx="3124200" cy="2371725"/>
          </a:xfrm>
          <a:noFill/>
        </p:spPr>
      </p:pic>
      <p:sp>
        <p:nvSpPr>
          <p:cNvPr id="51204" name="Rectangle 2"/>
          <p:cNvSpPr>
            <a:spLocks noGrp="1" noChangeArrowheads="1"/>
          </p:cNvSpPr>
          <p:nvPr>
            <p:ph type="title"/>
          </p:nvPr>
        </p:nvSpPr>
        <p:spPr/>
        <p:txBody>
          <a:bodyPr/>
          <a:lstStyle/>
          <a:p>
            <a:pPr eaLnBrk="1" hangingPunct="1"/>
            <a:r>
              <a:rPr lang="en-US" altLang="en-US" sz="2800" dirty="0" smtClean="0">
                <a:ea typeface="ＭＳ Ｐゴシック" panose="020B0600070205080204" pitchFamily="34" charset="-128"/>
              </a:rPr>
              <a:t>Parameter Estimation </a:t>
            </a:r>
            <a:r>
              <a:rPr lang="en-US" altLang="en-US" sz="2800" dirty="0" smtClean="0">
                <a:solidFill>
                  <a:schemeClr val="bg2"/>
                </a:solidFill>
                <a:ea typeface="ＭＳ Ｐゴシック" panose="020B0600070205080204" pitchFamily="34" charset="-128"/>
              </a:rPr>
              <a:t>	</a:t>
            </a:r>
            <a:r>
              <a:rPr lang="en-US" altLang="en-US" sz="2400" dirty="0" smtClean="0">
                <a:solidFill>
                  <a:schemeClr val="bg2"/>
                </a:solidFill>
                <a:ea typeface="ＭＳ Ｐゴシック" panose="020B0600070205080204" pitchFamily="34" charset="-128"/>
              </a:rPr>
              <a:t>[Identifying the distribution]</a:t>
            </a:r>
          </a:p>
        </p:txBody>
      </p:sp>
      <p:sp>
        <p:nvSpPr>
          <p:cNvPr id="51205" name="Rectangle 3"/>
          <p:cNvSpPr>
            <a:spLocks noGrp="1" noChangeArrowheads="1"/>
          </p:cNvSpPr>
          <p:nvPr>
            <p:ph type="body" sz="half" idx="1"/>
          </p:nvPr>
        </p:nvSpPr>
        <p:spPr>
          <a:xfrm>
            <a:off x="457200" y="1447800"/>
            <a:ext cx="8382000" cy="5105400"/>
          </a:xfrm>
        </p:spPr>
        <p:txBody>
          <a:bodyPr/>
          <a:lstStyle/>
          <a:p>
            <a:pPr eaLnBrk="1" hangingPunct="1"/>
            <a:r>
              <a:rPr lang="en-US" altLang="en-US" sz="2000" dirty="0" smtClean="0">
                <a:ea typeface="ＭＳ Ｐゴシック" panose="020B0600070205080204" pitchFamily="34" charset="-128"/>
              </a:rPr>
              <a:t>Vehicle Arrival</a:t>
            </a:r>
            <a:r>
              <a:rPr lang="en-US" altLang="en-US" sz="2200" dirty="0" smtClean="0">
                <a:ea typeface="ＭＳ Ｐゴシック" panose="020B0600070205080204" pitchFamily="34" charset="-128"/>
              </a:rPr>
              <a:t> Example (continued): </a:t>
            </a:r>
            <a:r>
              <a:rPr lang="en-US" altLang="en-US" sz="2000" dirty="0" smtClean="0">
                <a:ea typeface="ＭＳ Ｐゴシック" panose="020B0600070205080204" pitchFamily="34" charset="-128"/>
              </a:rPr>
              <a:t>Table in the histogram example on slide 12(Table 9.1 in book) can be analyzed to obtain: </a:t>
            </a:r>
          </a:p>
          <a:p>
            <a:pPr algn="ctr" eaLnBrk="1" hangingPunct="1">
              <a:buFont typeface="Wingdings" panose="05000000000000000000" pitchFamily="2" charset="2"/>
              <a:buNone/>
            </a:pPr>
            <a:endParaRPr lang="en-US" altLang="en-US" sz="2000" dirty="0" smtClean="0">
              <a:ea typeface="ＭＳ Ｐゴシック" panose="020B0600070205080204" pitchFamily="34" charset="-128"/>
            </a:endParaRPr>
          </a:p>
          <a:p>
            <a:pPr eaLnBrk="1" hangingPunct="1"/>
            <a:endParaRPr lang="en-US" altLang="en-US" sz="2000" dirty="0" smtClean="0">
              <a:ea typeface="ＭＳ Ｐゴシック" panose="020B0600070205080204" pitchFamily="34" charset="-128"/>
            </a:endParaRPr>
          </a:p>
          <a:p>
            <a:pPr lvl="1" eaLnBrk="1" hangingPunct="1"/>
            <a:r>
              <a:rPr lang="en-US" altLang="en-US" sz="2000" dirty="0" smtClean="0">
                <a:ea typeface="ＭＳ Ｐゴシック" panose="020B0600070205080204" pitchFamily="34" charset="-128"/>
              </a:rPr>
              <a:t>The sample mean and variance are</a:t>
            </a:r>
          </a:p>
          <a:p>
            <a:pPr lvl="1" eaLnBrk="1" hangingPunct="1"/>
            <a:endParaRPr lang="en-US" altLang="en-US" sz="2000" dirty="0" smtClean="0">
              <a:ea typeface="ＭＳ Ｐゴシック" panose="020B0600070205080204" pitchFamily="34" charset="-128"/>
            </a:endParaRPr>
          </a:p>
          <a:p>
            <a:pPr lvl="1" eaLnBrk="1" hangingPunct="1"/>
            <a:endParaRPr lang="en-US" altLang="en-US" sz="2000" dirty="0" smtClean="0">
              <a:ea typeface="ＭＳ Ｐゴシック" panose="020B0600070205080204" pitchFamily="34" charset="-128"/>
            </a:endParaRPr>
          </a:p>
          <a:p>
            <a:pPr lvl="1" eaLnBrk="1" hangingPunct="1"/>
            <a:endParaRPr lang="en-US" altLang="en-US" sz="2000" dirty="0" smtClean="0">
              <a:ea typeface="ＭＳ Ｐゴシック" panose="020B0600070205080204" pitchFamily="34" charset="-128"/>
            </a:endParaRPr>
          </a:p>
          <a:p>
            <a:pPr lvl="1" eaLnBrk="1" hangingPunct="1"/>
            <a:endParaRPr lang="en-US" altLang="en-US" sz="2000" dirty="0" smtClean="0">
              <a:ea typeface="ＭＳ Ｐゴシック" panose="020B0600070205080204" pitchFamily="34" charset="-128"/>
            </a:endParaRPr>
          </a:p>
          <a:p>
            <a:pPr lvl="1" eaLnBrk="1" hangingPunct="1"/>
            <a:endParaRPr lang="en-US" altLang="en-US" sz="2000" dirty="0" smtClean="0">
              <a:ea typeface="ＭＳ Ｐゴシック" panose="020B0600070205080204" pitchFamily="34" charset="-128"/>
            </a:endParaRPr>
          </a:p>
          <a:p>
            <a:pPr lvl="1" eaLnBrk="1" hangingPunct="1"/>
            <a:endParaRPr lang="en-US" altLang="en-US" sz="2000" dirty="0" smtClean="0">
              <a:ea typeface="ＭＳ Ｐゴシック" panose="020B0600070205080204" pitchFamily="34" charset="-128"/>
            </a:endParaRPr>
          </a:p>
          <a:p>
            <a:pPr lvl="1" eaLnBrk="1" hangingPunct="1"/>
            <a:r>
              <a:rPr lang="en-US" altLang="en-US" sz="2000" dirty="0" smtClean="0">
                <a:ea typeface="ＭＳ Ｐゴシック" panose="020B0600070205080204" pitchFamily="34" charset="-128"/>
              </a:rPr>
              <a:t>The histogram suggests </a:t>
            </a:r>
            <a:r>
              <a:rPr lang="en-US" altLang="en-US" sz="2000" i="1" dirty="0" smtClean="0">
                <a:ea typeface="ＭＳ Ｐゴシック" panose="020B0600070205080204" pitchFamily="34" charset="-128"/>
              </a:rPr>
              <a:t>X </a:t>
            </a:r>
            <a:r>
              <a:rPr lang="en-US" altLang="en-US" sz="2000" dirty="0" smtClean="0">
                <a:ea typeface="ＭＳ Ｐゴシック" panose="020B0600070205080204" pitchFamily="34" charset="-128"/>
              </a:rPr>
              <a:t>to have a Poisson distribution</a:t>
            </a:r>
          </a:p>
          <a:p>
            <a:pPr lvl="2" eaLnBrk="1" hangingPunct="1"/>
            <a:r>
              <a:rPr lang="en-US" altLang="en-US" sz="1800" dirty="0" smtClean="0">
                <a:ea typeface="ＭＳ Ｐゴシック" panose="020B0600070205080204" pitchFamily="34" charset="-128"/>
              </a:rPr>
              <a:t>However, note that sample mean is not equal to sample variance.</a:t>
            </a:r>
          </a:p>
          <a:p>
            <a:pPr lvl="2" eaLnBrk="1" hangingPunct="1"/>
            <a:r>
              <a:rPr lang="en-US" altLang="en-US" sz="1800" dirty="0" smtClean="0">
                <a:ea typeface="ＭＳ Ｐゴシック" panose="020B0600070205080204" pitchFamily="34" charset="-128"/>
              </a:rPr>
              <a:t>Reason: each estimator is a random variable, is not perfect.</a:t>
            </a:r>
          </a:p>
        </p:txBody>
      </p:sp>
      <p:graphicFrame>
        <p:nvGraphicFramePr>
          <p:cNvPr id="51206" name="Object 4"/>
          <p:cNvGraphicFramePr>
            <a:graphicFrameLocks noGrp="1" noChangeAspect="1"/>
          </p:cNvGraphicFramePr>
          <p:nvPr>
            <p:ph sz="quarter" idx="2"/>
          </p:nvPr>
        </p:nvGraphicFramePr>
        <p:xfrm>
          <a:off x="2514600" y="2133600"/>
          <a:ext cx="3810000" cy="711200"/>
        </p:xfrm>
        <a:graphic>
          <a:graphicData uri="http://schemas.openxmlformats.org/presentationml/2006/ole">
            <mc:AlternateContent xmlns:mc="http://schemas.openxmlformats.org/markup-compatibility/2006">
              <mc:Choice xmlns:v="urn:schemas-microsoft-com:vml" Requires="v">
                <p:oleObj spid="_x0000_s51280" name="Equation" r:id="rId5" imgW="2857500" imgH="533400" progId="Equation.3">
                  <p:embed/>
                </p:oleObj>
              </mc:Choice>
              <mc:Fallback>
                <p:oleObj name="Equation" r:id="rId5" imgW="2857500" imgH="533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133600"/>
                        <a:ext cx="38100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6"/>
          <p:cNvGraphicFramePr>
            <a:graphicFrameLocks noChangeAspect="1"/>
          </p:cNvGraphicFramePr>
          <p:nvPr/>
        </p:nvGraphicFramePr>
        <p:xfrm>
          <a:off x="1598613" y="3605213"/>
          <a:ext cx="2287587" cy="1476375"/>
        </p:xfrm>
        <a:graphic>
          <a:graphicData uri="http://schemas.openxmlformats.org/presentationml/2006/ole">
            <mc:AlternateContent xmlns:mc="http://schemas.openxmlformats.org/markup-compatibility/2006">
              <mc:Choice xmlns:v="urn:schemas-microsoft-com:vml" Requires="v">
                <p:oleObj spid="_x0000_s51281" name="Equation" r:id="rId7" imgW="1574800" imgH="1016000" progId="Equation.3">
                  <p:embed/>
                </p:oleObj>
              </mc:Choice>
              <mc:Fallback>
                <p:oleObj name="Equation" r:id="rId7" imgW="1574800" imgH="1016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8613" y="3605213"/>
                        <a:ext cx="2287587" cy="147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6"/>
          <p:cNvSpPr>
            <a:spLocks noGrp="1"/>
          </p:cNvSpPr>
          <p:nvPr>
            <p:ph type="title"/>
          </p:nvPr>
        </p:nvSpPr>
        <p:spPr>
          <a:xfrm>
            <a:off x="457200" y="391236"/>
            <a:ext cx="8229600" cy="762000"/>
          </a:xfrm>
        </p:spPr>
        <p:txBody>
          <a:bodyPr/>
          <a:lstStyle/>
          <a:p>
            <a:pPr eaLnBrk="1" hangingPunct="1"/>
            <a:r>
              <a:rPr lang="en-US" altLang="en-US" sz="2800" dirty="0">
                <a:ea typeface="ＭＳ Ｐゴシック" panose="020B0600070205080204" pitchFamily="34" charset="-128"/>
              </a:rPr>
              <a:t>Parameter Estimation </a:t>
            </a:r>
            <a:r>
              <a:rPr lang="en-US" altLang="en-US" sz="2800" dirty="0">
                <a:solidFill>
                  <a:schemeClr val="bg2"/>
                </a:solidFill>
                <a:ea typeface="ＭＳ Ｐゴシック" panose="020B0600070205080204" pitchFamily="34" charset="-128"/>
              </a:rPr>
              <a:t>	</a:t>
            </a:r>
            <a:r>
              <a:rPr lang="en-US" altLang="en-US" sz="2400" dirty="0">
                <a:solidFill>
                  <a:schemeClr val="bg2"/>
                </a:solidFill>
                <a:ea typeface="ＭＳ Ｐゴシック" panose="020B0600070205080204" pitchFamily="34" charset="-128"/>
              </a:rPr>
              <a:t>[Identifying the distribution]</a:t>
            </a:r>
            <a:endParaRPr lang="en-US" altLang="en-US" sz="2400" dirty="0">
              <a:ea typeface="ＭＳ Ｐゴシック" panose="020B0600070205080204" pitchFamily="34" charset="-128"/>
            </a:endParaRPr>
          </a:p>
        </p:txBody>
      </p:sp>
      <p:sp>
        <p:nvSpPr>
          <p:cNvPr id="55299" name="Content Placeholder 7"/>
          <p:cNvSpPr>
            <a:spLocks noGrp="1"/>
          </p:cNvSpPr>
          <p:nvPr>
            <p:ph idx="1"/>
          </p:nvPr>
        </p:nvSpPr>
        <p:spPr>
          <a:xfrm>
            <a:off x="457200" y="1447800"/>
            <a:ext cx="8229600" cy="4953000"/>
          </a:xfrm>
        </p:spPr>
        <p:txBody>
          <a:bodyPr/>
          <a:lstStyle/>
          <a:p>
            <a:pPr algn="just" eaLnBrk="1" hangingPunct="1"/>
            <a:r>
              <a:rPr lang="en-US" altLang="en-US" sz="2400" dirty="0">
                <a:ea typeface="ＭＳ Ｐゴシック" panose="020B0600070205080204" pitchFamily="34" charset="-128"/>
              </a:rPr>
              <a:t>The Maximal-likelihood </a:t>
            </a:r>
            <a:r>
              <a:rPr lang="en-US" altLang="en-US" sz="2400" dirty="0" smtClean="0">
                <a:ea typeface="ＭＳ Ｐゴシック" panose="020B0600070205080204" pitchFamily="34" charset="-128"/>
              </a:rPr>
              <a:t>Estimation</a:t>
            </a:r>
            <a:r>
              <a:rPr lang="ar-EG" altLang="en-US" sz="2400" dirty="0" smtClean="0">
                <a:ea typeface="ＭＳ Ｐゴシック" panose="020B0600070205080204" pitchFamily="34" charset="-128"/>
              </a:rPr>
              <a:t> </a:t>
            </a:r>
            <a:r>
              <a:rPr lang="en-US" altLang="en-US" sz="2400" dirty="0" smtClean="0">
                <a:ea typeface="ＭＳ Ｐゴシック" panose="020B0600070205080204" pitchFamily="34" charset="-128"/>
              </a:rPr>
              <a:t>(MLE) method </a:t>
            </a:r>
            <a:r>
              <a:rPr lang="en-US" altLang="en-US" sz="2400" dirty="0">
                <a:ea typeface="ＭＳ Ｐゴシック" panose="020B0600070205080204" pitchFamily="34" charset="-128"/>
              </a:rPr>
              <a:t>assumes a particular class of distributions (e.g., normal, uniform, exponential, etc.), and then estimates their parameters from the sample, such that the resulting parameters give rise to the maximal likelihood (highest probability or density) of  obtaining the sample.</a:t>
            </a:r>
          </a:p>
          <a:p>
            <a:pPr algn="just" eaLnBrk="1" hangingPunct="1"/>
            <a:r>
              <a:rPr lang="en-US" altLang="en-US" sz="2400" dirty="0">
                <a:ea typeface="ＭＳ Ｐゴシック" panose="020B0600070205080204" pitchFamily="34" charset="-128"/>
              </a:rPr>
              <a:t>Example: Suppose that a random sample of size n, x</a:t>
            </a:r>
            <a:r>
              <a:rPr lang="en-US" altLang="en-US" sz="2400" baseline="-25000" dirty="0">
                <a:ea typeface="ＭＳ Ｐゴシック" panose="020B0600070205080204" pitchFamily="34" charset="-128"/>
              </a:rPr>
              <a:t>1</a:t>
            </a:r>
            <a:r>
              <a:rPr lang="en-US" altLang="en-US" sz="2400" dirty="0">
                <a:ea typeface="ＭＳ Ｐゴシック" panose="020B0600070205080204" pitchFamily="34" charset="-128"/>
              </a:rPr>
              <a:t>,x</a:t>
            </a:r>
            <a:r>
              <a:rPr lang="en-US" altLang="en-US" sz="2400" baseline="-25000" dirty="0">
                <a:ea typeface="ＭＳ Ｐゴシック" panose="020B0600070205080204" pitchFamily="34" charset="-128"/>
              </a:rPr>
              <a:t>2</a:t>
            </a:r>
            <a:r>
              <a:rPr lang="en-US" altLang="en-US" sz="2400" dirty="0">
                <a:ea typeface="ＭＳ Ｐゴシック" panose="020B0600070205080204" pitchFamily="34" charset="-128"/>
              </a:rPr>
              <a:t>,…,</a:t>
            </a:r>
            <a:r>
              <a:rPr lang="en-US" altLang="en-US" sz="2400" dirty="0" err="1">
                <a:ea typeface="ＭＳ Ｐゴシック" panose="020B0600070205080204" pitchFamily="34" charset="-128"/>
              </a:rPr>
              <a:t>x</a:t>
            </a:r>
            <a:r>
              <a:rPr lang="en-US" altLang="en-US" sz="2400" baseline="-25000" dirty="0" err="1">
                <a:ea typeface="ＭＳ Ｐゴシック" panose="020B0600070205080204" pitchFamily="34" charset="-128"/>
              </a:rPr>
              <a:t>n</a:t>
            </a:r>
            <a:r>
              <a:rPr lang="en-US" altLang="en-US" sz="2400" dirty="0">
                <a:ea typeface="ＭＳ Ｐゴシック" panose="020B0600070205080204" pitchFamily="34" charset="-128"/>
              </a:rPr>
              <a:t> has been taken and that the samples are assumed to come from an exponential distribution. Use the MLE </a:t>
            </a:r>
            <a:r>
              <a:rPr lang="en-US" altLang="en-US" sz="2400" dirty="0" smtClean="0">
                <a:ea typeface="ＭＳ Ｐゴシック" panose="020B0600070205080204" pitchFamily="34" charset="-128"/>
              </a:rPr>
              <a:t>method to estimate the distribution parameter.</a:t>
            </a:r>
            <a:endParaRPr lang="en-US" altLang="en-US" sz="2400" dirty="0">
              <a:ea typeface="ＭＳ Ｐゴシック" panose="020B0600070205080204" pitchFamily="34" charset="-128"/>
            </a:endParaRPr>
          </a:p>
        </p:txBody>
      </p:sp>
      <p:sp>
        <p:nvSpPr>
          <p:cNvPr id="5530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64E05DA2-A520-408C-BD32-EF657EB18261}" type="slidenum">
              <a:rPr lang="en-US" altLang="en-US" sz="1200">
                <a:latin typeface="Arial Black" panose="020B0A04020102020204" pitchFamily="34" charset="0"/>
              </a:rPr>
              <a:pPr>
                <a:spcBef>
                  <a:spcPct val="0"/>
                </a:spcBef>
                <a:buClrTx/>
                <a:buSzTx/>
                <a:buFontTx/>
                <a:buNone/>
              </a:pPr>
              <a:t>28</a:t>
            </a:fld>
            <a:endParaRPr lang="en-US" altLang="en-US" sz="1200">
              <a:latin typeface="Arial Black" panose="020B0A04020102020204" pitchFamily="34" charset="0"/>
            </a:endParaRPr>
          </a:p>
        </p:txBody>
      </p:sp>
    </p:spTree>
    <p:extLst>
      <p:ext uri="{BB962C8B-B14F-4D97-AF65-F5344CB8AC3E}">
        <p14:creationId xmlns:p14="http://schemas.microsoft.com/office/powerpoint/2010/main" val="188096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6"/>
          <p:cNvSpPr>
            <a:spLocks noGrp="1"/>
          </p:cNvSpPr>
          <p:nvPr>
            <p:ph type="title"/>
          </p:nvPr>
        </p:nvSpPr>
        <p:spPr>
          <a:xfrm>
            <a:off x="457200" y="457200"/>
            <a:ext cx="8382000" cy="762000"/>
          </a:xfrm>
        </p:spPr>
        <p:txBody>
          <a:bodyPr/>
          <a:lstStyle/>
          <a:p>
            <a:pPr eaLnBrk="1" hangingPunct="1"/>
            <a:r>
              <a:rPr lang="en-US" altLang="en-US" sz="2800" dirty="0">
                <a:ea typeface="ＭＳ Ｐゴシック" panose="020B0600070205080204" pitchFamily="34" charset="-128"/>
              </a:rPr>
              <a:t>Maximum </a:t>
            </a:r>
            <a:r>
              <a:rPr lang="en-US" altLang="en-US" sz="2800" dirty="0" smtClean="0">
                <a:ea typeface="ＭＳ Ｐゴシック" panose="020B0600070205080204" pitchFamily="34" charset="-128"/>
              </a:rPr>
              <a:t>Likelihood </a:t>
            </a:r>
            <a:r>
              <a:rPr lang="en-US" altLang="en-US" sz="2800" dirty="0">
                <a:ea typeface="ＭＳ Ｐゴシック" panose="020B0600070205080204" pitchFamily="34" charset="-128"/>
              </a:rPr>
              <a:t>Method  </a:t>
            </a:r>
            <a:r>
              <a:rPr lang="en-US" altLang="en-US" sz="2000" dirty="0" smtClean="0">
                <a:ea typeface="ＭＳ Ｐゴシック" panose="020B0600070205080204" pitchFamily="34" charset="-128"/>
              </a:rPr>
              <a:t>     </a:t>
            </a:r>
            <a:r>
              <a:rPr lang="en-US" altLang="en-US" sz="2000" dirty="0" smtClean="0">
                <a:solidFill>
                  <a:schemeClr val="bg2"/>
                </a:solidFill>
                <a:ea typeface="ＭＳ Ｐゴシック" panose="020B0600070205080204" pitchFamily="34" charset="-128"/>
              </a:rPr>
              <a:t>[</a:t>
            </a:r>
            <a:r>
              <a:rPr lang="en-US" altLang="en-US" sz="2000" dirty="0">
                <a:solidFill>
                  <a:schemeClr val="bg2"/>
                </a:solidFill>
                <a:ea typeface="ＭＳ Ｐゴシック" panose="020B0600070205080204" pitchFamily="34" charset="-128"/>
              </a:rPr>
              <a:t>Identifying the distribution</a:t>
            </a:r>
            <a:r>
              <a:rPr lang="en-US" altLang="en-US" sz="2000" dirty="0" smtClean="0">
                <a:solidFill>
                  <a:schemeClr val="bg2"/>
                </a:solidFill>
                <a:ea typeface="ＭＳ Ｐゴシック" panose="020B0600070205080204" pitchFamily="34" charset="-128"/>
              </a:rPr>
              <a:t>]</a:t>
            </a:r>
            <a:endParaRPr lang="en-US" altLang="en-US" sz="2000" dirty="0">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55299" name="Content Placeholder 7"/>
              <p:cNvSpPr>
                <a:spLocks noGrp="1"/>
              </p:cNvSpPr>
              <p:nvPr>
                <p:ph idx="1"/>
              </p:nvPr>
            </p:nvSpPr>
            <p:spPr>
              <a:xfrm>
                <a:off x="457200" y="1447800"/>
                <a:ext cx="8229600" cy="5257800"/>
              </a:xfrm>
            </p:spPr>
            <p:txBody>
              <a:bodyPr/>
              <a:lstStyle/>
              <a:p>
                <a:pPr algn="just" eaLnBrk="1" hangingPunct="1"/>
                <a:r>
                  <a:rPr lang="en-US" altLang="en-US" sz="2400" dirty="0" smtClean="0">
                    <a:ea typeface="ＭＳ Ｐゴシック" panose="020B0600070205080204" pitchFamily="34" charset="-128"/>
                  </a:rPr>
                  <a:t>The density function of the exponential distribution with rate </a:t>
                </a:r>
                <a:r>
                  <a:rPr lang="en-US" altLang="en-US" sz="2400" dirty="0" smtClean="0">
                    <a:ea typeface="ＭＳ Ｐゴシック" panose="020B0600070205080204" pitchFamily="34" charset="-128"/>
                    <a:sym typeface="Symbol" panose="05050102010706020507" pitchFamily="18" charset="2"/>
                  </a:rPr>
                  <a:t> is </a:t>
                </a:r>
                <a14:m>
                  <m:oMath xmlns:m="http://schemas.openxmlformats.org/officeDocument/2006/math">
                    <m:r>
                      <a:rPr lang="en-US" altLang="en-US" sz="2400" b="0" i="1" smtClean="0">
                        <a:latin typeface="Cambria Math" panose="02040503050406030204" pitchFamily="18" charset="0"/>
                        <a:ea typeface="ＭＳ Ｐゴシック" panose="020B0600070205080204" pitchFamily="34" charset="-128"/>
                        <a:sym typeface="Symbol" panose="05050102010706020507" pitchFamily="18" charset="2"/>
                      </a:rPr>
                      <m:t>𝑓</m:t>
                    </m:r>
                    <m:d>
                      <m:dPr>
                        <m:ctrlPr>
                          <a:rPr lang="en-US" altLang="en-US" sz="2400" b="0" i="1" smtClean="0">
                            <a:latin typeface="Cambria Math" panose="02040503050406030204" pitchFamily="18" charset="0"/>
                            <a:ea typeface="ＭＳ Ｐゴシック" panose="020B0600070205080204" pitchFamily="34" charset="-128"/>
                            <a:sym typeface="Symbol" panose="05050102010706020507" pitchFamily="18" charset="2"/>
                          </a:rPr>
                        </m:ctrlPr>
                      </m:dPr>
                      <m:e>
                        <m:r>
                          <a:rPr lang="en-US" altLang="en-US" sz="2400" b="0" i="1" smtClean="0">
                            <a:latin typeface="Cambria Math" panose="02040503050406030204" pitchFamily="18" charset="0"/>
                            <a:ea typeface="ＭＳ Ｐゴシック" panose="020B0600070205080204" pitchFamily="34" charset="-128"/>
                            <a:sym typeface="Symbol" panose="05050102010706020507" pitchFamily="18" charset="2"/>
                          </a:rPr>
                          <m:t>𝑥</m:t>
                        </m:r>
                      </m:e>
                    </m:d>
                    <m:r>
                      <a:rPr lang="en-US" altLang="en-US" sz="2400" b="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𝜆</m:t>
                    </m:r>
                    <m:sSup>
                      <m:sSupPr>
                        <m:ctrlP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ctrlPr>
                      </m:sSupPr>
                      <m:e>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𝑒</m:t>
                        </m:r>
                      </m:e>
                      <m:sup>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𝜆</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𝑥</m:t>
                        </m:r>
                      </m:sup>
                    </m:sSup>
                  </m:oMath>
                </a14:m>
                <a:endParaRPr lang="en-US" altLang="en-US" sz="2400" dirty="0" smtClean="0">
                  <a:ea typeface="ＭＳ Ｐゴシック" panose="020B0600070205080204" pitchFamily="34" charset="-128"/>
                </a:endParaRPr>
              </a:p>
              <a:p>
                <a:pPr algn="just" eaLnBrk="1" hangingPunct="1"/>
                <a:r>
                  <a:rPr lang="en-US" altLang="en-US" sz="2400" dirty="0" smtClean="0">
                    <a:ea typeface="ＭＳ Ｐゴシック" panose="020B0600070205080204" pitchFamily="34" charset="-128"/>
                  </a:rPr>
                  <a:t>For x ≥ 0, if x</a:t>
                </a:r>
                <a:r>
                  <a:rPr lang="en-US" altLang="en-US" sz="2400" baseline="-25000" dirty="0" smtClean="0">
                    <a:ea typeface="ＭＳ Ｐゴシック" panose="020B0600070205080204" pitchFamily="34" charset="-128"/>
                  </a:rPr>
                  <a:t>1</a:t>
                </a:r>
                <a:r>
                  <a:rPr lang="en-US" altLang="en-US" sz="2400" dirty="0" smtClean="0">
                    <a:ea typeface="ＭＳ Ｐゴシック" panose="020B0600070205080204" pitchFamily="34" charset="-128"/>
                  </a:rPr>
                  <a:t>,x</a:t>
                </a:r>
                <a:r>
                  <a:rPr lang="en-US" altLang="en-US" sz="2400" baseline="-25000" dirty="0" smtClean="0">
                    <a:ea typeface="ＭＳ Ｐゴシック" panose="020B0600070205080204" pitchFamily="34" charset="-128"/>
                  </a:rPr>
                  <a:t>2</a:t>
                </a:r>
                <a:r>
                  <a:rPr lang="en-US" altLang="en-US" sz="2400" dirty="0" smtClean="0">
                    <a:ea typeface="ＭＳ Ｐゴシック" panose="020B0600070205080204" pitchFamily="34" charset="-128"/>
                  </a:rPr>
                  <a:t>,…,</a:t>
                </a:r>
                <a:r>
                  <a:rPr lang="en-US" altLang="en-US" sz="2400" dirty="0" err="1" smtClean="0">
                    <a:ea typeface="ＭＳ Ｐゴシック" panose="020B0600070205080204" pitchFamily="34" charset="-128"/>
                  </a:rPr>
                  <a:t>x</a:t>
                </a:r>
                <a:r>
                  <a:rPr lang="en-US" altLang="en-US" sz="2400" baseline="-25000" dirty="0" err="1" smtClean="0">
                    <a:ea typeface="ＭＳ Ｐゴシック" panose="020B0600070205080204" pitchFamily="34" charset="-128"/>
                  </a:rPr>
                  <a:t>n</a:t>
                </a:r>
                <a:r>
                  <a:rPr lang="en-US" altLang="en-US" sz="2400" dirty="0" smtClean="0">
                    <a:ea typeface="ＭＳ Ｐゴシック" panose="020B0600070205080204" pitchFamily="34" charset="-128"/>
                  </a:rPr>
                  <a:t> are </a:t>
                </a:r>
                <a:r>
                  <a:rPr lang="en-US" altLang="en-US" sz="2400" dirty="0" err="1" smtClean="0">
                    <a:ea typeface="ＭＳ Ｐゴシック" panose="020B0600070205080204" pitchFamily="34" charset="-128"/>
                  </a:rPr>
                  <a:t>i.i.d</a:t>
                </a:r>
                <a:r>
                  <a:rPr lang="en-US" altLang="en-US" sz="2400" dirty="0" smtClean="0">
                    <a:ea typeface="ＭＳ Ｐゴシック" panose="020B0600070205080204" pitchFamily="34" charset="-128"/>
                  </a:rPr>
                  <a:t>, and each have exponential distribution, then their joint distribution is</a:t>
                </a:r>
              </a:p>
              <a:p>
                <a:pPr marL="0" indent="0" algn="just" eaLnBrk="1" hangingPunct="1">
                  <a:buNone/>
                </a:pPr>
                <a14:m>
                  <m:oMath xmlns:m="http://schemas.openxmlformats.org/officeDocument/2006/math">
                    <m:r>
                      <a:rPr lang="en-US" altLang="en-US" sz="2400" b="0" i="1" smtClean="0">
                        <a:latin typeface="Cambria Math" panose="02040503050406030204" pitchFamily="18" charset="0"/>
                        <a:ea typeface="ＭＳ Ｐゴシック" panose="020B0600070205080204" pitchFamily="34" charset="-128"/>
                      </a:rPr>
                      <m:t>𝑓</m:t>
                    </m:r>
                    <m:r>
                      <a:rPr lang="en-US" altLang="en-US" sz="2400" b="0" i="1" smtClean="0">
                        <a:latin typeface="Cambria Math" panose="02040503050406030204" pitchFamily="18" charset="0"/>
                        <a:ea typeface="ＭＳ Ｐゴシック" panose="020B0600070205080204" pitchFamily="34" charset="-128"/>
                      </a:rPr>
                      <m:t>(</m:t>
                    </m:r>
                    <m:sSub>
                      <m:sSubPr>
                        <m:ctrlPr>
                          <a:rPr lang="en-US" altLang="en-US" sz="2400" b="0" i="1" smtClean="0">
                            <a:latin typeface="Cambria Math" panose="02040503050406030204" pitchFamily="18" charset="0"/>
                            <a:ea typeface="ＭＳ Ｐゴシック" panose="020B0600070205080204" pitchFamily="34" charset="-128"/>
                          </a:rPr>
                        </m:ctrlPr>
                      </m:sSubPr>
                      <m:e>
                        <m:r>
                          <a:rPr lang="en-US" altLang="en-US" sz="2400" b="0" i="1" smtClean="0">
                            <a:latin typeface="Cambria Math" panose="02040503050406030204" pitchFamily="18" charset="0"/>
                            <a:ea typeface="ＭＳ Ｐゴシック" panose="020B0600070205080204" pitchFamily="34" charset="-128"/>
                          </a:rPr>
                          <m:t>𝑥</m:t>
                        </m:r>
                      </m:e>
                      <m:sub>
                        <m:r>
                          <a:rPr lang="en-US" altLang="en-US" sz="2400" b="0" i="1" smtClean="0">
                            <a:latin typeface="Cambria Math" panose="02040503050406030204" pitchFamily="18" charset="0"/>
                            <a:ea typeface="ＭＳ Ｐゴシック" panose="020B0600070205080204" pitchFamily="34" charset="-128"/>
                          </a:rPr>
                          <m:t>1</m:t>
                        </m:r>
                      </m:sub>
                    </m:sSub>
                  </m:oMath>
                </a14:m>
                <a:r>
                  <a:rPr lang="en-US" altLang="en-US" sz="2400" dirty="0" smtClean="0">
                    <a:ea typeface="ＭＳ Ｐゴシック" panose="020B0600070205080204" pitchFamily="34" charset="-128"/>
                  </a:rPr>
                  <a:t>, </a:t>
                </a:r>
                <a14:m>
                  <m:oMath xmlns:m="http://schemas.openxmlformats.org/officeDocument/2006/math">
                    <m:sSub>
                      <m:sSubPr>
                        <m:ctrlPr>
                          <a:rPr lang="en-US" altLang="en-US" sz="2400" b="0" i="1" smtClean="0">
                            <a:latin typeface="Cambria Math" panose="02040503050406030204" pitchFamily="18" charset="0"/>
                            <a:ea typeface="ＭＳ Ｐゴシック" panose="020B0600070205080204" pitchFamily="34" charset="-128"/>
                          </a:rPr>
                        </m:ctrlPr>
                      </m:sSubPr>
                      <m:e>
                        <m:r>
                          <a:rPr lang="en-US" altLang="en-US" sz="2400" b="0" i="1" smtClean="0">
                            <a:latin typeface="Cambria Math" panose="02040503050406030204" pitchFamily="18" charset="0"/>
                            <a:ea typeface="ＭＳ Ｐゴシック" panose="020B0600070205080204" pitchFamily="34" charset="-128"/>
                          </a:rPr>
                          <m:t>𝑥</m:t>
                        </m:r>
                      </m:e>
                      <m:sub>
                        <m:r>
                          <a:rPr lang="en-US" altLang="en-US" sz="2400" b="0" i="1" smtClean="0">
                            <a:latin typeface="Cambria Math" panose="02040503050406030204" pitchFamily="18" charset="0"/>
                            <a:ea typeface="ＭＳ Ｐゴシック" panose="020B0600070205080204" pitchFamily="34" charset="-128"/>
                          </a:rPr>
                          <m:t>2</m:t>
                        </m:r>
                      </m:sub>
                    </m:sSub>
                  </m:oMath>
                </a14:m>
                <a:r>
                  <a:rPr lang="en-US" altLang="en-US" sz="2400" dirty="0" smtClean="0">
                    <a:ea typeface="ＭＳ Ｐゴシック" panose="020B0600070205080204" pitchFamily="34" charset="-128"/>
                  </a:rPr>
                  <a:t>,</a:t>
                </a:r>
                <a:r>
                  <a:rPr lang="en-US" altLang="en-US" sz="2400" b="0" dirty="0" smtClean="0">
                    <a:ea typeface="ＭＳ Ｐゴシック" panose="020B0600070205080204" pitchFamily="34" charset="-128"/>
                  </a:rPr>
                  <a:t> </a:t>
                </a:r>
                <a14:m>
                  <m:oMath xmlns:m="http://schemas.openxmlformats.org/officeDocument/2006/math">
                    <m:sSub>
                      <m:sSubPr>
                        <m:ctrlPr>
                          <a:rPr lang="en-US" altLang="en-US" sz="2400" b="0" i="1" smtClean="0">
                            <a:latin typeface="Cambria Math" panose="02040503050406030204" pitchFamily="18" charset="0"/>
                            <a:ea typeface="ＭＳ Ｐゴシック" panose="020B0600070205080204" pitchFamily="34" charset="-128"/>
                          </a:rPr>
                        </m:ctrlPr>
                      </m:sSubPr>
                      <m:e>
                        <m:r>
                          <a:rPr lang="en-US" altLang="en-US" sz="2400" b="0" i="1" smtClean="0">
                            <a:latin typeface="Cambria Math" panose="02040503050406030204" pitchFamily="18" charset="0"/>
                            <a:ea typeface="ＭＳ Ｐゴシック" panose="020B0600070205080204" pitchFamily="34" charset="-128"/>
                          </a:rPr>
                          <m:t>𝑥</m:t>
                        </m:r>
                      </m:e>
                      <m:sub>
                        <m:r>
                          <a:rPr lang="en-US" altLang="en-US" sz="2400" b="0" i="1" smtClean="0">
                            <a:latin typeface="Cambria Math" panose="02040503050406030204" pitchFamily="18" charset="0"/>
                            <a:ea typeface="ＭＳ Ｐゴシック" panose="020B0600070205080204" pitchFamily="34" charset="-128"/>
                          </a:rPr>
                          <m:t>3</m:t>
                        </m:r>
                      </m:sub>
                    </m:sSub>
                  </m:oMath>
                </a14:m>
                <a:r>
                  <a:rPr lang="en-US" altLang="en-US" sz="2400" dirty="0" smtClean="0">
                    <a:ea typeface="ＭＳ Ｐゴシック" panose="020B0600070205080204" pitchFamily="34" charset="-128"/>
                  </a:rPr>
                  <a:t>,…,</a:t>
                </a:r>
                <a:r>
                  <a:rPr lang="en-US" altLang="en-US" sz="2400" b="0" dirty="0" smtClean="0">
                    <a:ea typeface="ＭＳ Ｐゴシック" panose="020B0600070205080204" pitchFamily="34" charset="-128"/>
                  </a:rPr>
                  <a:t> </a:t>
                </a:r>
                <a14:m>
                  <m:oMath xmlns:m="http://schemas.openxmlformats.org/officeDocument/2006/math">
                    <m:sSub>
                      <m:sSubPr>
                        <m:ctrlPr>
                          <a:rPr lang="en-US" altLang="en-US" sz="2400" b="0" i="1" smtClean="0">
                            <a:latin typeface="Cambria Math" panose="02040503050406030204" pitchFamily="18" charset="0"/>
                            <a:ea typeface="ＭＳ Ｐゴシック" panose="020B0600070205080204" pitchFamily="34" charset="-128"/>
                          </a:rPr>
                        </m:ctrlPr>
                      </m:sSubPr>
                      <m:e>
                        <m:r>
                          <a:rPr lang="en-US" altLang="en-US" sz="2400" b="0" i="1" smtClean="0">
                            <a:latin typeface="Cambria Math" panose="02040503050406030204" pitchFamily="18" charset="0"/>
                            <a:ea typeface="ＭＳ Ｐゴシック" panose="020B0600070205080204" pitchFamily="34" charset="-128"/>
                          </a:rPr>
                          <m:t>𝑥</m:t>
                        </m:r>
                      </m:e>
                      <m:sub>
                        <m:r>
                          <a:rPr lang="en-US" altLang="en-US" sz="2400" b="0" i="1" smtClean="0">
                            <a:latin typeface="Cambria Math" panose="02040503050406030204" pitchFamily="18" charset="0"/>
                            <a:ea typeface="ＭＳ Ｐゴシック" panose="020B0600070205080204" pitchFamily="34" charset="-128"/>
                          </a:rPr>
                          <m:t>𝑛</m:t>
                        </m:r>
                      </m:sub>
                    </m:sSub>
                  </m:oMath>
                </a14:m>
                <a:r>
                  <a:rPr lang="en-US" altLang="en-US" sz="2400" dirty="0" smtClean="0">
                    <a:ea typeface="ＭＳ Ｐゴシック" panose="020B0600070205080204" pitchFamily="34" charset="-128"/>
                  </a:rPr>
                  <a:t>)=</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𝜆</m:t>
                    </m:r>
                    <m:sSup>
                      <m:sSupPr>
                        <m:ctrlP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ctrlPr>
                      </m:sSupPr>
                      <m:e>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𝑒</m:t>
                        </m:r>
                      </m:e>
                      <m:sup>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𝜆</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𝑥</m:t>
                        </m:r>
                        <m:r>
                          <a:rPr lang="en-US" altLang="en-US" sz="2400" b="0" i="1" baseline="-25000" smtClean="0">
                            <a:latin typeface="Cambria Math" panose="02040503050406030204" pitchFamily="18" charset="0"/>
                            <a:ea typeface="Cambria Math" panose="02040503050406030204" pitchFamily="18" charset="0"/>
                            <a:sym typeface="Symbol" panose="05050102010706020507" pitchFamily="18" charset="2"/>
                          </a:rPr>
                          <m:t>1</m:t>
                        </m:r>
                      </m:sup>
                    </m:sSup>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𝜆</m:t>
                    </m:r>
                    <m:sSup>
                      <m:sSupPr>
                        <m:ctrlP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ctrlPr>
                      </m:sSupPr>
                      <m:e>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𝑒</m:t>
                        </m:r>
                      </m:e>
                      <m:sup>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𝜆</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𝑥</m:t>
                        </m:r>
                        <m:r>
                          <a:rPr lang="en-US" altLang="en-US" sz="2400" b="0" i="1" baseline="-25000" smtClean="0">
                            <a:latin typeface="Cambria Math" panose="02040503050406030204" pitchFamily="18" charset="0"/>
                            <a:ea typeface="Cambria Math" panose="02040503050406030204" pitchFamily="18" charset="0"/>
                            <a:sym typeface="Symbol" panose="05050102010706020507" pitchFamily="18" charset="2"/>
                          </a:rPr>
                          <m:t>2</m:t>
                        </m:r>
                      </m:sup>
                    </m:sSup>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𝜆</m:t>
                    </m:r>
                    <m:sSup>
                      <m:sSupPr>
                        <m:ctrlP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ctrlPr>
                      </m:sSupPr>
                      <m:e>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𝑒</m:t>
                        </m:r>
                      </m:e>
                      <m:sup>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𝜆</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𝑥</m:t>
                        </m:r>
                        <m:r>
                          <a:rPr lang="en-US" altLang="en-US" sz="2400" b="0" i="1" baseline="-25000" smtClean="0">
                            <a:latin typeface="Cambria Math" panose="02040503050406030204" pitchFamily="18" charset="0"/>
                            <a:ea typeface="Cambria Math" panose="02040503050406030204" pitchFamily="18" charset="0"/>
                            <a:sym typeface="Symbol" panose="05050102010706020507" pitchFamily="18" charset="2"/>
                          </a:rPr>
                          <m:t>3</m:t>
                        </m:r>
                      </m:sup>
                    </m:sSup>
                  </m:oMath>
                </a14:m>
                <a:r>
                  <a:rPr lang="en-US" altLang="en-US" sz="2400" dirty="0" smtClean="0">
                    <a:ea typeface="ＭＳ Ｐゴシック" panose="020B0600070205080204" pitchFamily="34" charset="-128"/>
                  </a:rPr>
                  <a:t>…</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𝜆</m:t>
                    </m:r>
                    <m:sSup>
                      <m:sSupPr>
                        <m:ctrlP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ctrlPr>
                      </m:sSupPr>
                      <m:e>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𝑒</m:t>
                        </m:r>
                      </m:e>
                      <m:sup>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𝜆</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𝑥𝑛</m:t>
                        </m:r>
                      </m:sup>
                    </m:sSup>
                  </m:oMath>
                </a14:m>
                <a:endParaRPr lang="en-US" altLang="en-US" sz="2400" dirty="0" smtClean="0">
                  <a:ea typeface="ＭＳ Ｐゴシック" panose="020B0600070205080204" pitchFamily="34" charset="-128"/>
                </a:endParaRPr>
              </a:p>
              <a:p>
                <a:pPr marL="0" indent="0" algn="just" eaLnBrk="1" hangingPunct="1">
                  <a:buNone/>
                </a:pPr>
                <a:r>
                  <a:rPr lang="en-US" altLang="en-US" sz="2400" dirty="0">
                    <a:ea typeface="ＭＳ Ｐゴシック" panose="020B0600070205080204" pitchFamily="34" charset="-128"/>
                  </a:rPr>
                  <a:t>	</a:t>
                </a:r>
                <a:r>
                  <a:rPr lang="en-US" altLang="en-US" sz="2400" dirty="0" smtClean="0">
                    <a:ea typeface="ＭＳ Ｐゴシック" panose="020B0600070205080204" pitchFamily="34" charset="-128"/>
                  </a:rPr>
                  <a:t>	        =</a:t>
                </a:r>
                <a14:m>
                  <m:oMath xmlns:m="http://schemas.openxmlformats.org/officeDocument/2006/math">
                    <m:sSup>
                      <m:sSupPr>
                        <m:ctrlPr>
                          <a:rPr lang="en-US" altLang="en-US" sz="2400" i="1" dirty="0" smtClean="0">
                            <a:latin typeface="Cambria Math" panose="02040503050406030204" pitchFamily="18" charset="0"/>
                            <a:ea typeface="ＭＳ Ｐゴシック" panose="020B0600070205080204" pitchFamily="34" charset="-128"/>
                          </a:rPr>
                        </m:ctrlPr>
                      </m:sSupPr>
                      <m:e>
                        <m:r>
                          <a:rPr lang="en-US" altLang="en-US" sz="2400" i="1" dirty="0" smtClean="0">
                            <a:latin typeface="Cambria Math" panose="02040503050406030204" pitchFamily="18" charset="0"/>
                            <a:ea typeface="Cambria Math" panose="02040503050406030204" pitchFamily="18" charset="0"/>
                          </a:rPr>
                          <m:t>𝜆</m:t>
                        </m:r>
                      </m:e>
                      <m:sup>
                        <m:r>
                          <a:rPr lang="en-US" altLang="en-US" sz="2400" b="0" i="1" dirty="0" smtClean="0">
                            <a:latin typeface="Cambria Math" panose="02040503050406030204" pitchFamily="18" charset="0"/>
                            <a:ea typeface="ＭＳ Ｐゴシック" panose="020B0600070205080204" pitchFamily="34" charset="-128"/>
                          </a:rPr>
                          <m:t>𝑛</m:t>
                        </m:r>
                      </m:sup>
                    </m:sSup>
                    <m:sSup>
                      <m:sSupPr>
                        <m:ctrlPr>
                          <a:rPr lang="en-US" altLang="en-US" sz="2400" i="1" dirty="0" smtClean="0">
                            <a:latin typeface="Cambria Math" panose="02040503050406030204" pitchFamily="18" charset="0"/>
                            <a:ea typeface="ＭＳ Ｐゴシック" panose="020B0600070205080204" pitchFamily="34" charset="-128"/>
                          </a:rPr>
                        </m:ctrlPr>
                      </m:sSupPr>
                      <m:e>
                        <m:r>
                          <a:rPr lang="en-US" altLang="en-US" sz="2400" b="0" i="1" dirty="0" smtClean="0">
                            <a:latin typeface="Cambria Math" panose="02040503050406030204" pitchFamily="18" charset="0"/>
                            <a:ea typeface="ＭＳ Ｐゴシック" panose="020B0600070205080204" pitchFamily="34" charset="-128"/>
                          </a:rPr>
                          <m:t>𝑒</m:t>
                        </m:r>
                      </m:e>
                      <m:sup>
                        <m:r>
                          <a:rPr lang="en-US" altLang="en-US" sz="2400" b="0" i="1" dirty="0" smtClean="0">
                            <a:latin typeface="Cambria Math" panose="02040503050406030204" pitchFamily="18" charset="0"/>
                            <a:ea typeface="ＭＳ Ｐゴシック" panose="020B0600070205080204" pitchFamily="34" charset="-128"/>
                          </a:rPr>
                          <m:t>−</m:t>
                        </m:r>
                        <m:r>
                          <a:rPr lang="en-US" altLang="en-US" sz="2400" b="0" i="1" dirty="0" smtClean="0">
                            <a:latin typeface="Cambria Math" panose="02040503050406030204" pitchFamily="18" charset="0"/>
                            <a:ea typeface="Cambria Math" panose="02040503050406030204" pitchFamily="18" charset="0"/>
                          </a:rPr>
                          <m:t>𝜆</m:t>
                        </m:r>
                        <m:nary>
                          <m:naryPr>
                            <m:chr m:val="∑"/>
                            <m:ctrlPr>
                              <a:rPr lang="en-US" altLang="en-US" sz="2400" b="0" i="1" dirty="0" smtClean="0">
                                <a:latin typeface="Cambria Math" panose="02040503050406030204" pitchFamily="18" charset="0"/>
                                <a:ea typeface="Cambria Math" panose="02040503050406030204" pitchFamily="18" charset="0"/>
                              </a:rPr>
                            </m:ctrlPr>
                          </m:naryPr>
                          <m:sub>
                            <m:r>
                              <m:rPr>
                                <m:brk m:alnAt="23"/>
                              </m:rPr>
                              <a:rPr lang="en-US" altLang="en-US" sz="2400" b="0" i="1" dirty="0" smtClean="0">
                                <a:latin typeface="Cambria Math" panose="02040503050406030204" pitchFamily="18" charset="0"/>
                                <a:ea typeface="Cambria Math" panose="02040503050406030204" pitchFamily="18" charset="0"/>
                              </a:rPr>
                              <m:t>𝑖</m:t>
                            </m:r>
                            <m:r>
                              <a:rPr lang="en-US" altLang="en-US" sz="2400" b="0" i="1" dirty="0" smtClean="0">
                                <a:latin typeface="Cambria Math" panose="02040503050406030204" pitchFamily="18" charset="0"/>
                                <a:ea typeface="Cambria Math" panose="02040503050406030204" pitchFamily="18" charset="0"/>
                              </a:rPr>
                              <m:t>=</m:t>
                            </m:r>
                            <m:r>
                              <m:rPr>
                                <m:brk m:alnAt="23"/>
                              </m:rPr>
                              <a:rPr lang="en-US" altLang="en-US" sz="2400" b="0" i="1" dirty="0" smtClean="0">
                                <a:latin typeface="Cambria Math" panose="02040503050406030204" pitchFamily="18" charset="0"/>
                                <a:ea typeface="Cambria Math" panose="02040503050406030204" pitchFamily="18" charset="0"/>
                              </a:rPr>
                              <m:t>1</m:t>
                            </m:r>
                          </m:sub>
                          <m:sup>
                            <m:r>
                              <a:rPr lang="en-US" altLang="en-US" sz="2400" b="0" i="1" dirty="0" smtClean="0">
                                <a:latin typeface="Cambria Math" panose="02040503050406030204" pitchFamily="18" charset="0"/>
                                <a:ea typeface="Cambria Math" panose="02040503050406030204" pitchFamily="18" charset="0"/>
                              </a:rPr>
                              <m:t>𝑛</m:t>
                            </m:r>
                          </m:sup>
                          <m:e>
                            <m:sSub>
                              <m:sSubPr>
                                <m:ctrlPr>
                                  <a:rPr lang="en-US" altLang="en-US" sz="2400" b="0" i="1" dirty="0" smtClean="0">
                                    <a:latin typeface="Cambria Math" panose="02040503050406030204" pitchFamily="18" charset="0"/>
                                    <a:ea typeface="Cambria Math" panose="02040503050406030204" pitchFamily="18" charset="0"/>
                                  </a:rPr>
                                </m:ctrlPr>
                              </m:sSubPr>
                              <m:e>
                                <m:r>
                                  <a:rPr lang="en-US" altLang="en-US" sz="2400" b="0" i="1" dirty="0" smtClean="0">
                                    <a:latin typeface="Cambria Math" panose="02040503050406030204" pitchFamily="18" charset="0"/>
                                    <a:ea typeface="Cambria Math" panose="02040503050406030204" pitchFamily="18" charset="0"/>
                                  </a:rPr>
                                  <m:t>𝑥</m:t>
                                </m:r>
                              </m:e>
                              <m:sub>
                                <m:r>
                                  <a:rPr lang="en-US" altLang="en-US" sz="2400" b="0" i="1" dirty="0" smtClean="0">
                                    <a:latin typeface="Cambria Math" panose="02040503050406030204" pitchFamily="18" charset="0"/>
                                    <a:ea typeface="Cambria Math" panose="02040503050406030204" pitchFamily="18" charset="0"/>
                                  </a:rPr>
                                  <m:t>𝑖</m:t>
                                </m:r>
                              </m:sub>
                            </m:sSub>
                          </m:e>
                        </m:nary>
                      </m:sup>
                    </m:sSup>
                  </m:oMath>
                </a14:m>
                <a:endParaRPr lang="en-US" altLang="en-US" sz="2400" dirty="0" smtClean="0">
                  <a:ea typeface="ＭＳ Ｐゴシック" panose="020B0600070205080204" pitchFamily="34" charset="-128"/>
                </a:endParaRPr>
              </a:p>
              <a:p>
                <a:pPr marL="0" indent="0" algn="just" eaLnBrk="1" hangingPunct="1">
                  <a:buNone/>
                </a:pPr>
                <a:r>
                  <a:rPr lang="en-US" altLang="en-US" sz="2400" dirty="0" smtClean="0">
                    <a:ea typeface="ＭＳ Ｐゴシック" panose="020B0600070205080204" pitchFamily="34" charset="-128"/>
                  </a:rPr>
                  <a:t>To maximize </a:t>
                </a:r>
                <a:r>
                  <a:rPr lang="en-US" altLang="en-US" sz="2400" b="1" i="1" dirty="0" smtClean="0">
                    <a:ea typeface="ＭＳ Ｐゴシック" panose="020B0600070205080204" pitchFamily="34" charset="-128"/>
                  </a:rPr>
                  <a:t>f(.) </a:t>
                </a:r>
                <a:r>
                  <a:rPr lang="en-US" altLang="en-US" sz="2400" dirty="0" smtClean="0">
                    <a:ea typeface="ＭＳ Ｐゴシック" panose="020B0600070205080204" pitchFamily="34" charset="-128"/>
                  </a:rPr>
                  <a:t>w.r.t </a:t>
                </a:r>
                <a:r>
                  <a:rPr lang="en-US" altLang="en-US" sz="2400" i="1" dirty="0" smtClean="0">
                    <a:ea typeface="ＭＳ Ｐゴシック" panose="020B0600070205080204" pitchFamily="34" charset="-128"/>
                    <a:sym typeface="Symbol" panose="05050102010706020507" pitchFamily="18" charset="2"/>
                  </a:rPr>
                  <a:t>,</a:t>
                </a:r>
                <a:r>
                  <a:rPr lang="en-US" altLang="en-US" sz="2400" dirty="0" smtClean="0">
                    <a:ea typeface="ＭＳ Ｐゴシック" panose="020B0600070205080204" pitchFamily="34" charset="-128"/>
                    <a:sym typeface="Symbol" panose="05050102010706020507" pitchFamily="18" charset="2"/>
                  </a:rPr>
                  <a:t> let the likelihood function be:</a:t>
                </a:r>
                <a:endParaRPr lang="en-US" altLang="en-US" sz="2400" dirty="0" smtClean="0">
                  <a:ea typeface="ＭＳ Ｐゴシック" panose="020B0600070205080204" pitchFamily="34" charset="-128"/>
                </a:endParaRPr>
              </a:p>
              <a:p>
                <a:pPr marL="0" indent="0" algn="ctr" eaLnBrk="1" hangingPunct="1">
                  <a:buNone/>
                </a:pPr>
                <a:r>
                  <a:rPr lang="en-US" altLang="en-US" sz="2400" dirty="0" smtClean="0">
                    <a:ea typeface="ＭＳ Ｐゴシック" panose="020B0600070205080204" pitchFamily="34" charset="-128"/>
                  </a:rPr>
                  <a:t>L(</a:t>
                </a:r>
                <a:r>
                  <a:rPr lang="en-US" altLang="en-US" sz="2400" dirty="0" smtClean="0">
                    <a:ea typeface="ＭＳ Ｐゴシック" panose="020B0600070205080204" pitchFamily="34" charset="-128"/>
                    <a:sym typeface="Symbol" panose="05050102010706020507" pitchFamily="18" charset="2"/>
                  </a:rPr>
                  <a:t>)=</a:t>
                </a:r>
                <a14:m>
                  <m:oMath xmlns:m="http://schemas.openxmlformats.org/officeDocument/2006/math">
                    <m:sSup>
                      <m:sSupPr>
                        <m:ctrlPr>
                          <a:rPr lang="en-US" altLang="en-US" sz="2400" i="1" dirty="0">
                            <a:latin typeface="Cambria Math" panose="02040503050406030204" pitchFamily="18" charset="0"/>
                            <a:ea typeface="ＭＳ Ｐゴシック" panose="020B0600070205080204" pitchFamily="34" charset="-128"/>
                          </a:rPr>
                        </m:ctrlPr>
                      </m:sSupPr>
                      <m:e>
                        <m:r>
                          <a:rPr lang="en-US" altLang="en-US" sz="2400" i="1" dirty="0">
                            <a:latin typeface="Cambria Math" panose="02040503050406030204" pitchFamily="18" charset="0"/>
                            <a:ea typeface="Cambria Math" panose="02040503050406030204" pitchFamily="18" charset="0"/>
                          </a:rPr>
                          <m:t>𝜆</m:t>
                        </m:r>
                      </m:e>
                      <m:sup>
                        <m:r>
                          <a:rPr lang="en-US" altLang="en-US" sz="2400" i="1" dirty="0">
                            <a:latin typeface="Cambria Math" panose="02040503050406030204" pitchFamily="18" charset="0"/>
                            <a:ea typeface="ＭＳ Ｐゴシック" panose="020B0600070205080204" pitchFamily="34" charset="-128"/>
                          </a:rPr>
                          <m:t>𝑛</m:t>
                        </m:r>
                      </m:sup>
                    </m:sSup>
                    <m:sSup>
                      <m:sSupPr>
                        <m:ctrlPr>
                          <a:rPr lang="en-US" altLang="en-US" sz="2400" i="1" dirty="0">
                            <a:latin typeface="Cambria Math" panose="02040503050406030204" pitchFamily="18" charset="0"/>
                            <a:ea typeface="ＭＳ Ｐゴシック" panose="020B0600070205080204" pitchFamily="34" charset="-128"/>
                          </a:rPr>
                        </m:ctrlPr>
                      </m:sSupPr>
                      <m:e>
                        <m:r>
                          <a:rPr lang="en-US" altLang="en-US" sz="2400" i="1" dirty="0">
                            <a:latin typeface="Cambria Math" panose="02040503050406030204" pitchFamily="18" charset="0"/>
                            <a:ea typeface="ＭＳ Ｐゴシック" panose="020B0600070205080204" pitchFamily="34" charset="-128"/>
                          </a:rPr>
                          <m:t>𝑒</m:t>
                        </m:r>
                      </m:e>
                      <m:sup>
                        <m:r>
                          <a:rPr lang="en-US" altLang="en-US" sz="2400" i="1" dirty="0">
                            <a:latin typeface="Cambria Math" panose="02040503050406030204" pitchFamily="18" charset="0"/>
                            <a:ea typeface="ＭＳ Ｐゴシック" panose="020B0600070205080204" pitchFamily="34" charset="-128"/>
                          </a:rPr>
                          <m:t>−</m:t>
                        </m:r>
                        <m:r>
                          <a:rPr lang="en-US" altLang="en-US" sz="2400" i="1" dirty="0">
                            <a:latin typeface="Cambria Math" panose="02040503050406030204" pitchFamily="18" charset="0"/>
                            <a:ea typeface="Cambria Math" panose="02040503050406030204" pitchFamily="18" charset="0"/>
                          </a:rPr>
                          <m:t>𝜆</m:t>
                        </m:r>
                        <m:nary>
                          <m:naryPr>
                            <m:chr m:val="∑"/>
                            <m:ctrlPr>
                              <a:rPr lang="en-US" altLang="en-US" sz="2400" i="1" dirty="0">
                                <a:latin typeface="Cambria Math" panose="02040503050406030204" pitchFamily="18" charset="0"/>
                                <a:ea typeface="Cambria Math" panose="02040503050406030204" pitchFamily="18" charset="0"/>
                              </a:rPr>
                            </m:ctrlPr>
                          </m:naryPr>
                          <m:sub>
                            <m:r>
                              <m:rPr>
                                <m:brk m:alnAt="23"/>
                              </m:rPr>
                              <a:rPr lang="en-US" altLang="en-US" sz="2400" i="1" dirty="0">
                                <a:latin typeface="Cambria Math" panose="02040503050406030204" pitchFamily="18" charset="0"/>
                                <a:ea typeface="Cambria Math" panose="02040503050406030204" pitchFamily="18" charset="0"/>
                              </a:rPr>
                              <m:t>𝑖</m:t>
                            </m:r>
                            <m:r>
                              <a:rPr lang="en-US" altLang="en-US" sz="2400" i="1" dirty="0">
                                <a:latin typeface="Cambria Math" panose="02040503050406030204" pitchFamily="18" charset="0"/>
                                <a:ea typeface="Cambria Math" panose="02040503050406030204" pitchFamily="18" charset="0"/>
                              </a:rPr>
                              <m:t>=</m:t>
                            </m:r>
                            <m:r>
                              <m:rPr>
                                <m:brk m:alnAt="23"/>
                              </m:rPr>
                              <a:rPr lang="en-US" altLang="en-US" sz="2400" i="1" dirty="0">
                                <a:latin typeface="Cambria Math" panose="02040503050406030204" pitchFamily="18" charset="0"/>
                                <a:ea typeface="Cambria Math" panose="02040503050406030204" pitchFamily="18" charset="0"/>
                              </a:rPr>
                              <m:t>1</m:t>
                            </m:r>
                          </m:sub>
                          <m:sup>
                            <m:r>
                              <a:rPr lang="en-US" altLang="en-US" sz="2400" i="1" dirty="0">
                                <a:latin typeface="Cambria Math" panose="02040503050406030204" pitchFamily="18" charset="0"/>
                                <a:ea typeface="Cambria Math" panose="02040503050406030204" pitchFamily="18" charset="0"/>
                              </a:rPr>
                              <m:t>𝑛</m:t>
                            </m:r>
                          </m:sup>
                          <m:e>
                            <m:sSub>
                              <m:sSubPr>
                                <m:ctrlPr>
                                  <a:rPr lang="en-US" altLang="en-US" sz="2400" i="1" dirty="0">
                                    <a:latin typeface="Cambria Math" panose="02040503050406030204" pitchFamily="18" charset="0"/>
                                    <a:ea typeface="Cambria Math" panose="02040503050406030204" pitchFamily="18" charset="0"/>
                                  </a:rPr>
                                </m:ctrlPr>
                              </m:sSubPr>
                              <m:e>
                                <m:r>
                                  <a:rPr lang="en-US" altLang="en-US" sz="2400" i="1" dirty="0">
                                    <a:latin typeface="Cambria Math" panose="02040503050406030204" pitchFamily="18" charset="0"/>
                                    <a:ea typeface="Cambria Math" panose="02040503050406030204" pitchFamily="18" charset="0"/>
                                  </a:rPr>
                                  <m:t>𝑥</m:t>
                                </m:r>
                              </m:e>
                              <m:sub>
                                <m:r>
                                  <a:rPr lang="en-US" altLang="en-US" sz="2400" i="1" dirty="0">
                                    <a:latin typeface="Cambria Math" panose="02040503050406030204" pitchFamily="18" charset="0"/>
                                    <a:ea typeface="Cambria Math" panose="02040503050406030204" pitchFamily="18" charset="0"/>
                                  </a:rPr>
                                  <m:t>𝑖</m:t>
                                </m:r>
                              </m:sub>
                            </m:sSub>
                          </m:e>
                        </m:nary>
                      </m:sup>
                    </m:sSup>
                  </m:oMath>
                </a14:m>
                <a:r>
                  <a:rPr lang="en-US" altLang="en-US" sz="2400" dirty="0" smtClean="0">
                    <a:ea typeface="ＭＳ Ｐゴシック" panose="020B0600070205080204" pitchFamily="34" charset="-128"/>
                  </a:rPr>
                  <a:t>, thus</a:t>
                </a:r>
              </a:p>
              <a:p>
                <a:pPr marL="0" indent="0" algn="ctr" eaLnBrk="1" hangingPunct="1">
                  <a:buNone/>
                </a:pPr>
                <a14:m>
                  <m:oMathPara xmlns:m="http://schemas.openxmlformats.org/officeDocument/2006/math">
                    <m:oMathParaPr>
                      <m:jc m:val="centerGroup"/>
                    </m:oMathParaPr>
                    <m:oMath xmlns:m="http://schemas.openxmlformats.org/officeDocument/2006/math">
                      <m:func>
                        <m:funcPr>
                          <m:ctrlPr>
                            <a:rPr lang="en-US" altLang="en-US" sz="2000" i="1" smtClean="0">
                              <a:latin typeface="Cambria Math" panose="02040503050406030204" pitchFamily="18" charset="0"/>
                              <a:ea typeface="ＭＳ Ｐゴシック" panose="020B0600070205080204" pitchFamily="34" charset="-128"/>
                            </a:rPr>
                          </m:ctrlPr>
                        </m:funcPr>
                        <m:fName>
                          <m:r>
                            <m:rPr>
                              <m:sty m:val="p"/>
                            </m:rPr>
                            <a:rPr lang="en-US" altLang="en-US" sz="2000" i="0" smtClean="0">
                              <a:latin typeface="Cambria Math" panose="02040503050406030204" pitchFamily="18" charset="0"/>
                              <a:ea typeface="ＭＳ Ｐゴシック" panose="020B0600070205080204" pitchFamily="34" charset="-128"/>
                            </a:rPr>
                            <m:t>log</m:t>
                          </m:r>
                        </m:fName>
                        <m:e>
                          <m:r>
                            <a:rPr lang="en-US" altLang="en-US" sz="2000" b="0" i="1" smtClean="0">
                              <a:latin typeface="Cambria Math" panose="02040503050406030204" pitchFamily="18" charset="0"/>
                              <a:ea typeface="ＭＳ Ｐゴシック" panose="020B0600070205080204" pitchFamily="34" charset="-128"/>
                            </a:rPr>
                            <m:t>𝐿</m:t>
                          </m:r>
                          <m:d>
                            <m:dPr>
                              <m:ctrlPr>
                                <a:rPr lang="en-US" altLang="en-US" sz="2000" b="0" i="1" smtClean="0">
                                  <a:latin typeface="Cambria Math" panose="02040503050406030204" pitchFamily="18" charset="0"/>
                                  <a:ea typeface="ＭＳ Ｐゴシック" panose="020B0600070205080204" pitchFamily="34" charset="-128"/>
                                </a:rPr>
                              </m:ctrlPr>
                            </m:dPr>
                            <m:e>
                              <m:r>
                                <a:rPr lang="en-US" altLang="en-US" sz="2000" b="0" i="1" smtClean="0">
                                  <a:latin typeface="Cambria Math" panose="02040503050406030204" pitchFamily="18" charset="0"/>
                                  <a:ea typeface="Cambria Math" panose="02040503050406030204" pitchFamily="18" charset="0"/>
                                </a:rPr>
                                <m:t>𝜆</m:t>
                              </m:r>
                            </m:e>
                          </m:d>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𝑛</m:t>
                          </m:r>
                          <m:func>
                            <m:funcPr>
                              <m:ctrlPr>
                                <a:rPr lang="en-US" altLang="en-US" sz="2000" b="0" i="1" smtClean="0">
                                  <a:latin typeface="Cambria Math" panose="02040503050406030204" pitchFamily="18" charset="0"/>
                                  <a:ea typeface="Cambria Math" panose="02040503050406030204" pitchFamily="18" charset="0"/>
                                </a:rPr>
                              </m:ctrlPr>
                            </m:funcPr>
                            <m:fName>
                              <m:r>
                                <m:rPr>
                                  <m:sty m:val="p"/>
                                </m:rPr>
                                <a:rPr lang="en-US" altLang="en-US" sz="2000" b="0" i="0" smtClean="0">
                                  <a:latin typeface="Cambria Math" panose="02040503050406030204" pitchFamily="18" charset="0"/>
                                  <a:ea typeface="Cambria Math" panose="02040503050406030204" pitchFamily="18" charset="0"/>
                                </a:rPr>
                                <m:t>log</m:t>
                              </m:r>
                            </m:fName>
                            <m:e>
                              <m:d>
                                <m:dPr>
                                  <m:ctrlPr>
                                    <a:rPr lang="en-US" altLang="en-US" sz="2000" b="0" i="1" smtClean="0">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𝜆</m:t>
                                  </m:r>
                                </m:e>
                              </m:d>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𝜆</m:t>
                              </m:r>
                              <m:nary>
                                <m:naryPr>
                                  <m:chr m:val="∑"/>
                                  <m:limLoc m:val="subSup"/>
                                  <m:ctrlPr>
                                    <a:rPr lang="en-US" altLang="en-US" sz="2000" b="0" i="1" smtClean="0">
                                      <a:latin typeface="Cambria Math" panose="02040503050406030204" pitchFamily="18" charset="0"/>
                                      <a:ea typeface="Cambria Math" panose="02040503050406030204" pitchFamily="18" charset="0"/>
                                    </a:rPr>
                                  </m:ctrlPr>
                                </m:naryPr>
                                <m:sub>
                                  <m:r>
                                    <m:rPr>
                                      <m:brk m:alnAt="25"/>
                                    </m:rPr>
                                    <a:rPr lang="en-US" altLang="en-US" sz="2000" b="0" i="1" smtClean="0">
                                      <a:latin typeface="Cambria Math" panose="02040503050406030204" pitchFamily="18" charset="0"/>
                                      <a:ea typeface="Cambria Math" panose="02040503050406030204" pitchFamily="18" charset="0"/>
                                    </a:rPr>
                                    <m:t>𝑖</m:t>
                                  </m:r>
                                  <m:r>
                                    <a:rPr lang="en-US" altLang="en-US" sz="2000" b="0" i="1" smtClean="0">
                                      <a:latin typeface="Cambria Math" panose="02040503050406030204" pitchFamily="18" charset="0"/>
                                      <a:ea typeface="Cambria Math" panose="02040503050406030204" pitchFamily="18" charset="0"/>
                                    </a:rPr>
                                    <m:t>=</m:t>
                                  </m:r>
                                  <m:r>
                                    <m:rPr>
                                      <m:brk m:alnAt="25"/>
                                    </m:rPr>
                                    <a:rPr lang="en-US" altLang="en-US" sz="2000" b="0" i="1" smtClean="0">
                                      <a:latin typeface="Cambria Math" panose="02040503050406030204" pitchFamily="18" charset="0"/>
                                      <a:ea typeface="Cambria Math" panose="02040503050406030204" pitchFamily="18" charset="0"/>
                                    </a:rPr>
                                    <m:t>1</m:t>
                                  </m:r>
                                </m:sub>
                                <m:sup>
                                  <m:r>
                                    <a:rPr lang="en-US" altLang="en-US" sz="2000" b="0" i="1" smtClean="0">
                                      <a:latin typeface="Cambria Math" panose="02040503050406030204" pitchFamily="18" charset="0"/>
                                      <a:ea typeface="Cambria Math" panose="02040503050406030204" pitchFamily="18" charset="0"/>
                                    </a:rPr>
                                    <m:t>𝑛</m:t>
                                  </m:r>
                                </m:sup>
                                <m:e>
                                  <m:sSub>
                                    <m:sSubPr>
                                      <m:ctrlPr>
                                        <a:rPr lang="en-US" altLang="en-US" sz="2000" b="0" i="1" smtClean="0">
                                          <a:latin typeface="Cambria Math" panose="02040503050406030204" pitchFamily="18" charset="0"/>
                                          <a:ea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𝑥</m:t>
                                      </m:r>
                                    </m:e>
                                    <m:sub>
                                      <m:r>
                                        <a:rPr lang="en-US" altLang="en-US" sz="2000" b="0" i="1" smtClean="0">
                                          <a:latin typeface="Cambria Math" panose="02040503050406030204" pitchFamily="18" charset="0"/>
                                          <a:ea typeface="Cambria Math" panose="02040503050406030204" pitchFamily="18" charset="0"/>
                                        </a:rPr>
                                        <m:t>𝑖</m:t>
                                      </m:r>
                                    </m:sub>
                                  </m:sSub>
                                </m:e>
                              </m:nary>
                            </m:e>
                          </m:func>
                        </m:e>
                      </m:func>
                    </m:oMath>
                  </m:oMathPara>
                </a14:m>
                <a:endParaRPr lang="en-US" altLang="en-US" sz="2000" dirty="0" smtClean="0">
                  <a:ea typeface="ＭＳ Ｐゴシック" panose="020B0600070205080204" pitchFamily="34" charset="-128"/>
                </a:endParaRPr>
              </a:p>
              <a:p>
                <a:pPr marL="0" indent="0" algn="ctr" eaLnBrk="1" hangingPunct="1">
                  <a:buNone/>
                </a:pPr>
                <a:r>
                  <a:rPr lang="en-US" altLang="en-US" sz="2400" dirty="0" smtClean="0">
                    <a:ea typeface="ＭＳ Ｐゴシック" panose="020B0600070205080204" pitchFamily="34" charset="-128"/>
                  </a:rPr>
                  <a:t>Taking the derivative w.r.t </a:t>
                </a:r>
                <a:r>
                  <a:rPr lang="en-US" altLang="en-US" sz="2400" dirty="0" smtClean="0">
                    <a:ea typeface="ＭＳ Ｐゴシック" panose="020B0600070205080204" pitchFamily="34" charset="-128"/>
                    <a:sym typeface="Symbol" panose="05050102010706020507" pitchFamily="18" charset="2"/>
                  </a:rPr>
                  <a:t> and equating to zero, we get</a:t>
                </a:r>
              </a:p>
              <a:p>
                <a:pPr marL="0" indent="0" algn="ctr" eaLnBrk="1" hangingPunct="1">
                  <a:buNone/>
                </a:pPr>
                <a14:m>
                  <m:oMathPara xmlns:m="http://schemas.openxmlformats.org/officeDocument/2006/math">
                    <m:oMathParaPr>
                      <m:jc m:val="centerGroup"/>
                    </m:oMathParaPr>
                    <m:oMath xmlns:m="http://schemas.openxmlformats.org/officeDocument/2006/math">
                      <m:f>
                        <m:fPr>
                          <m:ctrlPr>
                            <a:rPr lang="en-US" altLang="en-US" sz="2400" i="1" smtClean="0">
                              <a:latin typeface="Cambria Math" panose="02040503050406030204" pitchFamily="18" charset="0"/>
                              <a:ea typeface="ＭＳ Ｐゴシック" panose="020B0600070205080204" pitchFamily="34" charset="-128"/>
                            </a:rPr>
                          </m:ctrlPr>
                        </m:fPr>
                        <m:num>
                          <m:r>
                            <a:rPr lang="en-US" altLang="en-US" sz="2400" b="0" i="1" smtClean="0">
                              <a:latin typeface="Cambria Math" panose="02040503050406030204" pitchFamily="18" charset="0"/>
                              <a:ea typeface="ＭＳ Ｐゴシック" panose="020B0600070205080204" pitchFamily="34" charset="-128"/>
                            </a:rPr>
                            <m:t>𝑛</m:t>
                          </m:r>
                        </m:num>
                        <m:den>
                          <m:r>
                            <a:rPr lang="en-US" altLang="en-US" sz="2400" i="1" smtClean="0">
                              <a:latin typeface="Cambria Math" panose="02040503050406030204" pitchFamily="18" charset="0"/>
                              <a:ea typeface="Cambria Math" panose="02040503050406030204" pitchFamily="18" charset="0"/>
                            </a:rPr>
                            <m:t>𝜆</m:t>
                          </m:r>
                        </m:den>
                      </m:f>
                      <m:r>
                        <a:rPr lang="en-US" altLang="en-US" sz="2400" b="0" i="1" smtClean="0">
                          <a:latin typeface="Cambria Math" panose="02040503050406030204" pitchFamily="18" charset="0"/>
                          <a:ea typeface="ＭＳ Ｐゴシック" panose="020B0600070205080204" pitchFamily="34" charset="-128"/>
                        </a:rPr>
                        <m:t>−</m:t>
                      </m:r>
                      <m:nary>
                        <m:naryPr>
                          <m:chr m:val="∑"/>
                          <m:limLoc m:val="subSup"/>
                          <m:ctrlPr>
                            <a:rPr lang="en-US" altLang="en-US" sz="2400" b="0" i="1" smtClean="0">
                              <a:latin typeface="Cambria Math" panose="02040503050406030204" pitchFamily="18" charset="0"/>
                              <a:ea typeface="ＭＳ Ｐゴシック" panose="020B0600070205080204" pitchFamily="34" charset="-128"/>
                            </a:rPr>
                          </m:ctrlPr>
                        </m:naryPr>
                        <m:sub>
                          <m:r>
                            <m:rPr>
                              <m:brk m:alnAt="25"/>
                            </m:rPr>
                            <a:rPr lang="en-US" altLang="en-US" sz="2400" b="0" i="1" smtClean="0">
                              <a:latin typeface="Cambria Math" panose="02040503050406030204" pitchFamily="18" charset="0"/>
                              <a:ea typeface="ＭＳ Ｐゴシック" panose="020B0600070205080204" pitchFamily="34" charset="-128"/>
                            </a:rPr>
                            <m:t>𝑖</m:t>
                          </m:r>
                          <m:r>
                            <a:rPr lang="en-US" altLang="en-US" sz="2400" b="0" i="1" smtClean="0">
                              <a:latin typeface="Cambria Math" panose="02040503050406030204" pitchFamily="18" charset="0"/>
                              <a:ea typeface="ＭＳ Ｐゴシック" panose="020B0600070205080204" pitchFamily="34" charset="-128"/>
                            </a:rPr>
                            <m:t>=</m:t>
                          </m:r>
                          <m:r>
                            <m:rPr>
                              <m:brk m:alnAt="25"/>
                            </m:rPr>
                            <a:rPr lang="en-US" altLang="en-US" sz="2400" b="0" i="1" smtClean="0">
                              <a:latin typeface="Cambria Math" panose="02040503050406030204" pitchFamily="18" charset="0"/>
                              <a:ea typeface="ＭＳ Ｐゴシック" panose="020B0600070205080204" pitchFamily="34" charset="-128"/>
                            </a:rPr>
                            <m:t>1</m:t>
                          </m:r>
                        </m:sub>
                        <m:sup>
                          <m:r>
                            <a:rPr lang="en-US" altLang="en-US" sz="2400" b="0" i="1" smtClean="0">
                              <a:latin typeface="Cambria Math" panose="02040503050406030204" pitchFamily="18" charset="0"/>
                              <a:ea typeface="ＭＳ Ｐゴシック" panose="020B0600070205080204" pitchFamily="34" charset="-128"/>
                            </a:rPr>
                            <m:t>𝑛</m:t>
                          </m:r>
                        </m:sup>
                        <m:e>
                          <m:sSub>
                            <m:sSubPr>
                              <m:ctrlPr>
                                <a:rPr lang="en-US" altLang="en-US" sz="2400" b="0" i="1" smtClean="0">
                                  <a:latin typeface="Cambria Math" panose="02040503050406030204" pitchFamily="18" charset="0"/>
                                  <a:ea typeface="ＭＳ Ｐゴシック" panose="020B0600070205080204" pitchFamily="34" charset="-128"/>
                                </a:rPr>
                              </m:ctrlPr>
                            </m:sSubPr>
                            <m:e>
                              <m:r>
                                <a:rPr lang="en-US" altLang="en-US" sz="2400" b="0" i="1" smtClean="0">
                                  <a:latin typeface="Cambria Math" panose="02040503050406030204" pitchFamily="18" charset="0"/>
                                  <a:ea typeface="ＭＳ Ｐゴシック" panose="020B0600070205080204" pitchFamily="34" charset="-128"/>
                                </a:rPr>
                                <m:t>𝑥</m:t>
                              </m:r>
                            </m:e>
                            <m:sub>
                              <m:r>
                                <a:rPr lang="en-US" altLang="en-US" sz="2400" b="0" i="1" smtClean="0">
                                  <a:latin typeface="Cambria Math" panose="02040503050406030204" pitchFamily="18" charset="0"/>
                                  <a:ea typeface="ＭＳ Ｐゴシック" panose="020B0600070205080204" pitchFamily="34" charset="-128"/>
                                </a:rPr>
                                <m:t>𝑖</m:t>
                              </m:r>
                            </m:sub>
                          </m:sSub>
                          <m:r>
                            <a:rPr lang="en-US" altLang="en-US" sz="2400" b="0" i="1" smtClean="0">
                              <a:latin typeface="Cambria Math" panose="02040503050406030204" pitchFamily="18" charset="0"/>
                              <a:ea typeface="ＭＳ Ｐゴシック" panose="020B0600070205080204" pitchFamily="34" charset="-128"/>
                            </a:rPr>
                            <m:t>=</m:t>
                          </m:r>
                          <m:r>
                            <a:rPr lang="en-US" altLang="en-US" sz="2400" b="0" i="1" smtClean="0">
                              <a:latin typeface="Cambria Math" panose="02040503050406030204" pitchFamily="18" charset="0"/>
                              <a:ea typeface="ＭＳ Ｐゴシック" panose="020B0600070205080204" pitchFamily="34" charset="-128"/>
                            </a:rPr>
                            <m:t>𝑜</m:t>
                          </m:r>
                          <m:r>
                            <a:rPr lang="en-US" altLang="en-US" sz="2400" b="0" i="1" smtClean="0">
                              <a:latin typeface="Cambria Math" panose="02040503050406030204" pitchFamily="18" charset="0"/>
                              <a:ea typeface="ＭＳ Ｐゴシック" panose="020B0600070205080204" pitchFamily="34" charset="-128"/>
                            </a:rPr>
                            <m:t> </m:t>
                          </m:r>
                          <m:r>
                            <a:rPr lang="en-US" altLang="en-US" sz="2400" b="0" i="1" smtClean="0">
                              <a:latin typeface="Cambria Math" panose="02040503050406030204" pitchFamily="18" charset="0"/>
                              <a:ea typeface="ＭＳ Ｐゴシック" panose="020B0600070205080204" pitchFamily="34" charset="-128"/>
                            </a:rPr>
                            <m:t>𝑜𝑟</m:t>
                          </m:r>
                          <m:r>
                            <a:rPr lang="en-US" altLang="en-US" sz="2400" b="0" i="1" smtClean="0">
                              <a:latin typeface="Cambria Math" panose="02040503050406030204" pitchFamily="18" charset="0"/>
                              <a:ea typeface="ＭＳ Ｐゴシック" panose="020B0600070205080204" pitchFamily="34" charset="-128"/>
                            </a:rPr>
                            <m:t> </m:t>
                          </m:r>
                          <m:r>
                            <a:rPr lang="en-US" altLang="en-US" sz="2400" b="0" i="1" smtClean="0">
                              <a:latin typeface="Cambria Math" panose="02040503050406030204" pitchFamily="18" charset="0"/>
                              <a:ea typeface="Cambria Math" panose="02040503050406030204" pitchFamily="18" charset="0"/>
                            </a:rPr>
                            <m:t>𝜆</m:t>
                          </m:r>
                          <m:r>
                            <a:rPr lang="en-US" altLang="en-US" sz="2400" b="0" i="1" smtClean="0">
                              <a:latin typeface="Cambria Math" panose="02040503050406030204" pitchFamily="18" charset="0"/>
                              <a:ea typeface="Cambria Math" panose="02040503050406030204" pitchFamily="18" charset="0"/>
                            </a:rPr>
                            <m:t>=</m:t>
                          </m:r>
                          <m:f>
                            <m:fPr>
                              <m:ctrlPr>
                                <a:rPr lang="en-US" altLang="en-US" sz="2400" b="0" i="1" smtClean="0">
                                  <a:latin typeface="Cambria Math" panose="02040503050406030204" pitchFamily="18" charset="0"/>
                                  <a:ea typeface="Cambria Math" panose="02040503050406030204" pitchFamily="18" charset="0"/>
                                </a:rPr>
                              </m:ctrlPr>
                            </m:fPr>
                            <m:num>
                              <m:r>
                                <a:rPr lang="en-US" altLang="en-US" sz="2400" b="0" i="1" smtClean="0">
                                  <a:latin typeface="Cambria Math" panose="02040503050406030204" pitchFamily="18" charset="0"/>
                                  <a:ea typeface="Cambria Math" panose="02040503050406030204" pitchFamily="18" charset="0"/>
                                </a:rPr>
                                <m:t>1</m:t>
                              </m:r>
                            </m:num>
                            <m:den>
                              <m:acc>
                                <m:accPr>
                                  <m:chr m:val="̅"/>
                                  <m:ctrlPr>
                                    <a:rPr lang="en-US" altLang="en-US" sz="2400" b="0" i="1" smtClean="0">
                                      <a:latin typeface="Cambria Math" panose="02040503050406030204" pitchFamily="18" charset="0"/>
                                      <a:ea typeface="Cambria Math" panose="02040503050406030204" pitchFamily="18" charset="0"/>
                                    </a:rPr>
                                  </m:ctrlPr>
                                </m:accPr>
                                <m:e>
                                  <m:r>
                                    <a:rPr lang="en-US" altLang="en-US" sz="2400" b="0" i="1" smtClean="0">
                                      <a:latin typeface="Cambria Math" panose="02040503050406030204" pitchFamily="18" charset="0"/>
                                      <a:ea typeface="Cambria Math" panose="02040503050406030204" pitchFamily="18" charset="0"/>
                                    </a:rPr>
                                    <m:t>𝑥</m:t>
                                  </m:r>
                                </m:e>
                              </m:acc>
                            </m:den>
                          </m:f>
                        </m:e>
                      </m:nary>
                    </m:oMath>
                  </m:oMathPara>
                </a14:m>
                <a:endParaRPr lang="en-US" altLang="en-US" sz="2400" dirty="0" smtClean="0">
                  <a:ea typeface="ＭＳ Ｐゴシック" panose="020B0600070205080204" pitchFamily="34" charset="-128"/>
                </a:endParaRPr>
              </a:p>
            </p:txBody>
          </p:sp>
        </mc:Choice>
        <mc:Fallback xmlns="">
          <p:sp>
            <p:nvSpPr>
              <p:cNvPr id="55299" name="Content Placeholder 7"/>
              <p:cNvSpPr>
                <a:spLocks noGrp="1" noRot="1" noChangeAspect="1" noMove="1" noResize="1" noEditPoints="1" noAdjustHandles="1" noChangeArrowheads="1" noChangeShapeType="1" noTextEdit="1"/>
              </p:cNvSpPr>
              <p:nvPr>
                <p:ph idx="1"/>
              </p:nvPr>
            </p:nvSpPr>
            <p:spPr>
              <a:xfrm>
                <a:off x="457200" y="1447800"/>
                <a:ext cx="8229600" cy="5257800"/>
              </a:xfrm>
              <a:blipFill rotWithShape="0">
                <a:blip r:embed="rId2"/>
                <a:stretch>
                  <a:fillRect l="-1111" t="-812" r="-1111" b="-348"/>
                </a:stretch>
              </a:blipFill>
            </p:spPr>
            <p:txBody>
              <a:bodyPr/>
              <a:lstStyle/>
              <a:p>
                <a:r>
                  <a:rPr lang="en-US">
                    <a:noFill/>
                  </a:rPr>
                  <a:t> </a:t>
                </a:r>
              </a:p>
            </p:txBody>
          </p:sp>
        </mc:Fallback>
      </mc:AlternateContent>
      <p:sp>
        <p:nvSpPr>
          <p:cNvPr id="5530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64E05DA2-A520-408C-BD32-EF657EB18261}" type="slidenum">
              <a:rPr lang="en-US" altLang="en-US" sz="1200">
                <a:latin typeface="Arial Black" panose="020B0A04020102020204" pitchFamily="34" charset="0"/>
              </a:rPr>
              <a:pPr>
                <a:spcBef>
                  <a:spcPct val="0"/>
                </a:spcBef>
                <a:buClrTx/>
                <a:buSzTx/>
                <a:buFontTx/>
                <a:buNone/>
              </a:pPr>
              <a:t>29</a:t>
            </a:fld>
            <a:endParaRPr lang="en-US" altLang="en-US" sz="1200">
              <a:latin typeface="Arial Black" panose="020B0A04020102020204" pitchFamily="34" charset="0"/>
            </a:endParaRPr>
          </a:p>
        </p:txBody>
      </p:sp>
    </p:spTree>
    <p:extLst>
      <p:ext uri="{BB962C8B-B14F-4D97-AF65-F5344CB8AC3E}">
        <p14:creationId xmlns:p14="http://schemas.microsoft.com/office/powerpoint/2010/main" val="3800955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5035ADBD-418D-4843-9EBF-3F5BE11E42F8}" type="slidenum">
              <a:rPr lang="en-US" altLang="en-US" sz="1200">
                <a:latin typeface="Arial Black" panose="020B0A04020102020204" pitchFamily="34" charset="0"/>
              </a:rPr>
              <a:pPr>
                <a:spcBef>
                  <a:spcPct val="0"/>
                </a:spcBef>
                <a:buClrTx/>
                <a:buSzTx/>
                <a:buFontTx/>
                <a:buNone/>
              </a:pPr>
              <a:t>3</a:t>
            </a:fld>
            <a:endParaRPr lang="en-US" altLang="en-US" sz="1200">
              <a:latin typeface="Arial Black" panose="020B0A04020102020204" pitchFamily="34" charset="0"/>
            </a:endParaRPr>
          </a:p>
        </p:txBody>
      </p:sp>
      <p:sp>
        <p:nvSpPr>
          <p:cNvPr id="23555"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Purpose &amp; Overview</a:t>
            </a:r>
          </a:p>
        </p:txBody>
      </p:sp>
      <p:sp>
        <p:nvSpPr>
          <p:cNvPr id="23556" name="Rectangle 3"/>
          <p:cNvSpPr>
            <a:spLocks noGrp="1" noChangeArrowheads="1"/>
          </p:cNvSpPr>
          <p:nvPr>
            <p:ph type="body" idx="1"/>
          </p:nvPr>
        </p:nvSpPr>
        <p:spPr/>
        <p:txBody>
          <a:bodyPr/>
          <a:lstStyle/>
          <a:p>
            <a:pPr eaLnBrk="1" hangingPunct="1"/>
            <a:r>
              <a:rPr lang="en-US" altLang="en-US" sz="2200" smtClean="0">
                <a:ea typeface="ＭＳ Ｐゴシック" panose="020B0600070205080204" pitchFamily="34" charset="-128"/>
              </a:rPr>
              <a:t>Input models provide the driving force for a simulation model.</a:t>
            </a:r>
          </a:p>
          <a:p>
            <a:pPr eaLnBrk="1" hangingPunct="1"/>
            <a:r>
              <a:rPr lang="en-US" altLang="en-US" sz="2200" smtClean="0">
                <a:ea typeface="ＭＳ Ｐゴシック" panose="020B0600070205080204" pitchFamily="34" charset="-128"/>
              </a:rPr>
              <a:t>The quality of the output is no better than the quality of inputs.</a:t>
            </a:r>
          </a:p>
          <a:p>
            <a:pPr eaLnBrk="1" hangingPunct="1"/>
            <a:r>
              <a:rPr lang="en-US" altLang="en-US" sz="2200" smtClean="0">
                <a:ea typeface="ＭＳ Ｐゴシック" panose="020B0600070205080204" pitchFamily="34" charset="-128"/>
              </a:rPr>
              <a:t>In this chapter, we will discuss the 4 steps of input model development:</a:t>
            </a:r>
          </a:p>
          <a:p>
            <a:pPr lvl="1" eaLnBrk="1" hangingPunct="1"/>
            <a:r>
              <a:rPr lang="en-US" altLang="en-US" sz="2200" smtClean="0">
                <a:ea typeface="ＭＳ Ｐゴシック" panose="020B0600070205080204" pitchFamily="34" charset="-128"/>
              </a:rPr>
              <a:t>Collect data from the real system</a:t>
            </a:r>
          </a:p>
          <a:p>
            <a:pPr lvl="1" eaLnBrk="1" hangingPunct="1"/>
            <a:r>
              <a:rPr lang="en-US" altLang="en-US" sz="2200" smtClean="0">
                <a:ea typeface="ＭＳ Ｐゴシック" panose="020B0600070205080204" pitchFamily="34" charset="-128"/>
              </a:rPr>
              <a:t>Identify a probability distribution to represent the input process</a:t>
            </a:r>
          </a:p>
          <a:p>
            <a:pPr lvl="1" eaLnBrk="1" hangingPunct="1"/>
            <a:r>
              <a:rPr lang="en-US" altLang="en-US" sz="2200" smtClean="0">
                <a:ea typeface="ＭＳ Ｐゴシック" panose="020B0600070205080204" pitchFamily="34" charset="-128"/>
              </a:rPr>
              <a:t>Choose parameters for the distribution</a:t>
            </a:r>
          </a:p>
          <a:p>
            <a:pPr lvl="1" eaLnBrk="1" hangingPunct="1"/>
            <a:r>
              <a:rPr lang="en-US" altLang="en-US" sz="2200" smtClean="0">
                <a:ea typeface="ＭＳ Ｐゴシック" panose="020B0600070205080204" pitchFamily="34" charset="-128"/>
              </a:rPr>
              <a:t>Evaluate the chosen distribution and parameters for goodness of fit.</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061C4F74-36B9-49AC-B398-7CCBA5726B46}" type="slidenum">
              <a:rPr lang="en-US" altLang="en-US" sz="1200">
                <a:latin typeface="Arial Black" panose="020B0A04020102020204" pitchFamily="34" charset="0"/>
              </a:rPr>
              <a:pPr>
                <a:spcBef>
                  <a:spcPct val="0"/>
                </a:spcBef>
                <a:buClrTx/>
                <a:buSzTx/>
                <a:buFontTx/>
                <a:buNone/>
              </a:pPr>
              <a:t>30</a:t>
            </a:fld>
            <a:endParaRPr lang="en-US" altLang="en-US" sz="1200">
              <a:latin typeface="Arial Black" panose="020B0A04020102020204" pitchFamily="34" charset="0"/>
            </a:endParaRPr>
          </a:p>
        </p:txBody>
      </p:sp>
      <p:sp>
        <p:nvSpPr>
          <p:cNvPr id="56323" name="Rectangle 2"/>
          <p:cNvSpPr>
            <a:spLocks noGrp="1" noChangeArrowheads="1"/>
          </p:cNvSpPr>
          <p:nvPr>
            <p:ph type="title"/>
          </p:nvPr>
        </p:nvSpPr>
        <p:spPr/>
        <p:txBody>
          <a:bodyPr/>
          <a:lstStyle/>
          <a:p>
            <a:pPr eaLnBrk="1" hangingPunct="1"/>
            <a:r>
              <a:rPr lang="en-US" altLang="en-US" sz="2800" dirty="0" smtClean="0">
                <a:ea typeface="ＭＳ Ｐゴシック" panose="020B0600070205080204" pitchFamily="34" charset="-128"/>
              </a:rPr>
              <a:t>Goodness-of-Fit Tests	</a:t>
            </a:r>
            <a:r>
              <a:rPr lang="en-US" altLang="en-US" sz="2800" dirty="0" smtClean="0">
                <a:solidFill>
                  <a:srgbClr val="C00000"/>
                </a:solidFill>
                <a:ea typeface="ＭＳ Ｐゴシック" panose="020B0600070205080204" pitchFamily="34" charset="-128"/>
              </a:rPr>
              <a:t>    </a:t>
            </a:r>
            <a:r>
              <a:rPr lang="en-US" altLang="en-US" sz="2800" dirty="0" smtClean="0">
                <a:ea typeface="ＭＳ Ｐゴシック" panose="020B0600070205080204" pitchFamily="34" charset="-128"/>
              </a:rPr>
              <a:t>	</a:t>
            </a:r>
            <a:r>
              <a:rPr lang="en-US" altLang="en-US" sz="2200" dirty="0" smtClean="0">
                <a:ea typeface="ＭＳ Ｐゴシック" panose="020B0600070205080204" pitchFamily="34" charset="-128"/>
              </a:rPr>
              <a:t> </a:t>
            </a:r>
            <a:r>
              <a:rPr lang="en-US" altLang="en-US" sz="2200" dirty="0" smtClean="0">
                <a:solidFill>
                  <a:schemeClr val="bg2"/>
                </a:solidFill>
                <a:ea typeface="ＭＳ Ｐゴシック" panose="020B0600070205080204" pitchFamily="34" charset="-128"/>
              </a:rPr>
              <a:t>[Identifying the distribution]</a:t>
            </a:r>
          </a:p>
        </p:txBody>
      </p:sp>
      <p:sp>
        <p:nvSpPr>
          <p:cNvPr id="56324" name="Rectangle 3"/>
          <p:cNvSpPr>
            <a:spLocks noGrp="1" noChangeArrowheads="1"/>
          </p:cNvSpPr>
          <p:nvPr>
            <p:ph type="body" sz="half" idx="1"/>
          </p:nvPr>
        </p:nvSpPr>
        <p:spPr>
          <a:xfrm>
            <a:off x="457200" y="1447800"/>
            <a:ext cx="8382000" cy="4800600"/>
          </a:xfrm>
        </p:spPr>
        <p:txBody>
          <a:bodyPr/>
          <a:lstStyle/>
          <a:p>
            <a:pPr eaLnBrk="1" hangingPunct="1"/>
            <a:r>
              <a:rPr lang="en-US" altLang="en-US" sz="2200" smtClean="0">
                <a:ea typeface="ＭＳ Ｐゴシック" panose="020B0600070205080204" pitchFamily="34" charset="-128"/>
              </a:rPr>
              <a:t>Conduct hypothesis testing on input data distribution using:</a:t>
            </a:r>
          </a:p>
          <a:p>
            <a:pPr lvl="1" eaLnBrk="1" hangingPunct="1"/>
            <a:r>
              <a:rPr lang="en-US" altLang="en-US" sz="2000" smtClean="0">
                <a:ea typeface="ＭＳ Ｐゴシック" panose="020B0600070205080204" pitchFamily="34" charset="-128"/>
              </a:rPr>
              <a:t>Kolmogorov-Smirnov test </a:t>
            </a:r>
          </a:p>
          <a:p>
            <a:pPr lvl="1" eaLnBrk="1" hangingPunct="1"/>
            <a:r>
              <a:rPr lang="en-US" altLang="en-US" sz="2000" smtClean="0">
                <a:ea typeface="ＭＳ Ｐゴシック" panose="020B0600070205080204" pitchFamily="34" charset="-128"/>
              </a:rPr>
              <a:t>Chi-square test</a:t>
            </a:r>
          </a:p>
          <a:p>
            <a:pPr eaLnBrk="1" hangingPunct="1"/>
            <a:r>
              <a:rPr lang="en-US" altLang="en-US" sz="2200" smtClean="0">
                <a:ea typeface="ＭＳ Ｐゴシック" panose="020B0600070205080204" pitchFamily="34" charset="-128"/>
              </a:rPr>
              <a:t>No single correct distribution in a real application exists.  </a:t>
            </a:r>
          </a:p>
          <a:p>
            <a:pPr lvl="1" eaLnBrk="1" hangingPunct="1"/>
            <a:r>
              <a:rPr lang="en-US" altLang="en-US" sz="2000" smtClean="0">
                <a:ea typeface="ＭＳ Ｐゴシック" panose="020B0600070205080204" pitchFamily="34" charset="-128"/>
              </a:rPr>
              <a:t>If very little data are available, it is unlikely to reject any candidate distributions</a:t>
            </a:r>
          </a:p>
          <a:p>
            <a:pPr lvl="1" eaLnBrk="1" hangingPunct="1"/>
            <a:r>
              <a:rPr lang="en-US" altLang="en-US" sz="2000" smtClean="0">
                <a:ea typeface="ＭＳ Ｐゴシック" panose="020B0600070205080204" pitchFamily="34" charset="-128"/>
              </a:rPr>
              <a:t>If a lot of data are available, it is likely to reject all candidate distributions</a:t>
            </a:r>
          </a:p>
          <a:p>
            <a:pPr eaLnBrk="1" hangingPunct="1">
              <a:buFont typeface="Wingdings" panose="05000000000000000000" pitchFamily="2" charset="2"/>
              <a:buNone/>
            </a:pPr>
            <a:endParaRPr lang="en-US" altLang="en-US" sz="2400" smtClean="0">
              <a:ea typeface="ＭＳ Ｐゴシック" panose="020B0600070205080204" pitchFamily="34" charset="-128"/>
            </a:endParaRPr>
          </a:p>
        </p:txBody>
      </p:sp>
      <p:sp>
        <p:nvSpPr>
          <p:cNvPr id="56325"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E53B081-056A-4332-BAE7-7120DD63BD46}" type="slidenum">
              <a:rPr lang="en-US" altLang="en-US" sz="1200">
                <a:latin typeface="Arial Black" panose="020B0A04020102020204" pitchFamily="34" charset="0"/>
              </a:rPr>
              <a:pPr>
                <a:spcBef>
                  <a:spcPct val="0"/>
                </a:spcBef>
                <a:buClrTx/>
                <a:buSzTx/>
                <a:buFontTx/>
                <a:buNone/>
              </a:pPr>
              <a:t>31</a:t>
            </a:fld>
            <a:endParaRPr lang="en-US" altLang="en-US" sz="1200">
              <a:latin typeface="Arial Black" panose="020B0A04020102020204" pitchFamily="34" charset="0"/>
            </a:endParaRPr>
          </a:p>
        </p:txBody>
      </p:sp>
      <p:sp>
        <p:nvSpPr>
          <p:cNvPr id="58371"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Chi-Square test		</a:t>
            </a:r>
            <a:r>
              <a:rPr lang="en-US" altLang="en-US" sz="2600" smtClean="0">
                <a:ea typeface="ＭＳ Ｐゴシック" panose="020B0600070205080204" pitchFamily="34" charset="-128"/>
              </a:rPr>
              <a:t> </a:t>
            </a:r>
            <a:r>
              <a:rPr lang="en-US" altLang="en-US" sz="2200" smtClean="0">
                <a:solidFill>
                  <a:schemeClr val="bg2"/>
                </a:solidFill>
                <a:ea typeface="ＭＳ Ｐゴシック" panose="020B0600070205080204" pitchFamily="34" charset="-128"/>
              </a:rPr>
              <a:t>[Goodness-of-Fit Tests]</a:t>
            </a:r>
          </a:p>
        </p:txBody>
      </p:sp>
      <p:sp>
        <p:nvSpPr>
          <p:cNvPr id="58372" name="Rectangle 3"/>
          <p:cNvSpPr>
            <a:spLocks noGrp="1" noChangeArrowheads="1"/>
          </p:cNvSpPr>
          <p:nvPr>
            <p:ph type="body" sz="half" idx="1"/>
          </p:nvPr>
        </p:nvSpPr>
        <p:spPr>
          <a:xfrm>
            <a:off x="457200" y="1447800"/>
            <a:ext cx="8382000" cy="4724400"/>
          </a:xfrm>
        </p:spPr>
        <p:txBody>
          <a:bodyPr/>
          <a:lstStyle/>
          <a:p>
            <a:pPr eaLnBrk="1" hangingPunct="1"/>
            <a:r>
              <a:rPr lang="en-US" altLang="en-US" sz="2200" smtClean="0">
                <a:ea typeface="ＭＳ Ｐゴシック" panose="020B0600070205080204" pitchFamily="34" charset="-128"/>
              </a:rPr>
              <a:t>Intuition: comparing the histogram of the data to the shape of the candidate density or mass function</a:t>
            </a:r>
          </a:p>
          <a:p>
            <a:pPr eaLnBrk="1" hangingPunct="1"/>
            <a:r>
              <a:rPr lang="en-US" altLang="en-US" sz="2200" smtClean="0">
                <a:ea typeface="ＭＳ Ｐゴシック" panose="020B0600070205080204" pitchFamily="34" charset="-128"/>
              </a:rPr>
              <a:t>Valid for </a:t>
            </a:r>
            <a:r>
              <a:rPr lang="en-US" altLang="en-US" sz="2200" b="1" smtClean="0">
                <a:solidFill>
                  <a:schemeClr val="bg2"/>
                </a:solidFill>
                <a:ea typeface="ＭＳ Ｐゴシック" panose="020B0600070205080204" pitchFamily="34" charset="-128"/>
              </a:rPr>
              <a:t>large</a:t>
            </a:r>
            <a:r>
              <a:rPr lang="en-US" altLang="en-US" sz="2200" smtClean="0">
                <a:ea typeface="ＭＳ Ｐゴシック" panose="020B0600070205080204" pitchFamily="34" charset="-128"/>
              </a:rPr>
              <a:t> sample sizes when parameters are estimated by maximum likelihood</a:t>
            </a:r>
          </a:p>
          <a:p>
            <a:pPr eaLnBrk="1" hangingPunct="1"/>
            <a:r>
              <a:rPr lang="en-US" altLang="en-US" sz="2200" smtClean="0">
                <a:ea typeface="ＭＳ Ｐゴシック" panose="020B0600070205080204" pitchFamily="34" charset="-128"/>
              </a:rPr>
              <a:t>By arranging the </a:t>
            </a:r>
            <a:r>
              <a:rPr lang="en-US" altLang="en-US" sz="2200" i="1" smtClean="0">
                <a:ea typeface="ＭＳ Ｐゴシック" panose="020B0600070205080204" pitchFamily="34" charset="-128"/>
              </a:rPr>
              <a:t>n</a:t>
            </a:r>
            <a:r>
              <a:rPr lang="en-US" altLang="en-US" sz="2200" smtClean="0">
                <a:ea typeface="ＭＳ Ｐゴシック" panose="020B0600070205080204" pitchFamily="34" charset="-128"/>
              </a:rPr>
              <a:t> observations into a set of </a:t>
            </a:r>
            <a:r>
              <a:rPr lang="en-US" altLang="en-US" sz="2200" i="1" smtClean="0">
                <a:ea typeface="ＭＳ Ｐゴシック" panose="020B0600070205080204" pitchFamily="34" charset="-128"/>
              </a:rPr>
              <a:t>k</a:t>
            </a:r>
            <a:r>
              <a:rPr lang="en-US" altLang="en-US" sz="2200" smtClean="0">
                <a:ea typeface="ＭＳ Ｐゴシック" panose="020B0600070205080204" pitchFamily="34" charset="-128"/>
              </a:rPr>
              <a:t> class intervals or cells, the test statistics is:</a:t>
            </a:r>
          </a:p>
          <a:p>
            <a:pPr lvl="1" eaLnBrk="1" hangingPunct="1">
              <a:buFont typeface="Wingdings" panose="05000000000000000000" pitchFamily="2" charset="2"/>
              <a:buNone/>
            </a:pPr>
            <a:endParaRPr lang="en-US" altLang="en-US" sz="2000" smtClean="0">
              <a:ea typeface="ＭＳ Ｐゴシック" panose="020B0600070205080204" pitchFamily="34" charset="-128"/>
            </a:endParaRPr>
          </a:p>
          <a:p>
            <a:pPr lvl="1" eaLnBrk="1" hangingPunct="1">
              <a:buFont typeface="Wingdings" panose="05000000000000000000" pitchFamily="2" charset="2"/>
              <a:buNone/>
            </a:pPr>
            <a:endParaRPr lang="en-US" altLang="en-US" sz="2000" smtClean="0">
              <a:ea typeface="ＭＳ Ｐゴシック" panose="020B0600070205080204" pitchFamily="34" charset="-128"/>
            </a:endParaRPr>
          </a:p>
          <a:p>
            <a:pPr lvl="1" eaLnBrk="1" hangingPunct="1">
              <a:buFont typeface="Wingdings" panose="05000000000000000000" pitchFamily="2" charset="2"/>
              <a:buNone/>
            </a:pPr>
            <a:endParaRPr lang="en-US" altLang="en-US" sz="2000" smtClean="0">
              <a:ea typeface="ＭＳ Ｐゴシック" panose="020B0600070205080204" pitchFamily="34" charset="-128"/>
            </a:endParaRPr>
          </a:p>
          <a:p>
            <a:pPr lvl="1" eaLnBrk="1" hangingPunct="1">
              <a:buFont typeface="Wingdings" panose="05000000000000000000" pitchFamily="2" charset="2"/>
              <a:buNone/>
            </a:pPr>
            <a:endParaRPr lang="en-US" altLang="en-US" sz="2000" smtClean="0">
              <a:ea typeface="ＭＳ Ｐゴシック" panose="020B0600070205080204" pitchFamily="34" charset="-128"/>
            </a:endParaRPr>
          </a:p>
          <a:p>
            <a:pPr lvl="1" eaLnBrk="1" hangingPunct="1">
              <a:buFont typeface="Wingdings" panose="05000000000000000000" pitchFamily="2" charset="2"/>
              <a:buNone/>
            </a:pPr>
            <a:r>
              <a:rPr lang="en-US" altLang="en-US" sz="2000" smtClean="0">
                <a:ea typeface="ＭＳ Ｐゴシック" panose="020B0600070205080204" pitchFamily="34" charset="-128"/>
              </a:rPr>
              <a:t>	</a:t>
            </a:r>
            <a:r>
              <a:rPr lang="en-US" altLang="en-US" sz="1800" smtClean="0">
                <a:ea typeface="ＭＳ Ｐゴシック" panose="020B0600070205080204" pitchFamily="34" charset="-128"/>
              </a:rPr>
              <a:t>which </a:t>
            </a:r>
            <a:r>
              <a:rPr lang="en-US" altLang="en-US" sz="1800" b="1" smtClean="0">
                <a:solidFill>
                  <a:schemeClr val="bg2"/>
                </a:solidFill>
                <a:ea typeface="ＭＳ Ｐゴシック" panose="020B0600070205080204" pitchFamily="34" charset="-128"/>
              </a:rPr>
              <a:t>approximately</a:t>
            </a:r>
            <a:r>
              <a:rPr lang="en-US" altLang="en-US" sz="1800" smtClean="0">
                <a:ea typeface="ＭＳ Ｐゴシック" panose="020B0600070205080204" pitchFamily="34" charset="-128"/>
              </a:rPr>
              <a:t> follows the </a:t>
            </a:r>
            <a:r>
              <a:rPr lang="en-US" altLang="en-US" sz="1800" smtClean="0">
                <a:solidFill>
                  <a:schemeClr val="bg2"/>
                </a:solidFill>
                <a:ea typeface="ＭＳ Ｐゴシック" panose="020B0600070205080204" pitchFamily="34" charset="-128"/>
              </a:rPr>
              <a:t>chi-square distribution with </a:t>
            </a:r>
            <a:r>
              <a:rPr lang="en-US" altLang="en-US" sz="1800" i="1" smtClean="0">
                <a:solidFill>
                  <a:schemeClr val="bg2"/>
                </a:solidFill>
                <a:ea typeface="ＭＳ Ｐゴシック" panose="020B0600070205080204" pitchFamily="34" charset="-128"/>
              </a:rPr>
              <a:t>k-s-1</a:t>
            </a:r>
            <a:r>
              <a:rPr lang="en-US" altLang="en-US" sz="1800" smtClean="0">
                <a:solidFill>
                  <a:schemeClr val="bg2"/>
                </a:solidFill>
                <a:ea typeface="ＭＳ Ｐゴシック" panose="020B0600070205080204" pitchFamily="34" charset="-128"/>
              </a:rPr>
              <a:t> degrees</a:t>
            </a:r>
            <a:r>
              <a:rPr lang="en-US" altLang="en-US" sz="1800" smtClean="0">
                <a:ea typeface="ＭＳ Ｐゴシック" panose="020B0600070205080204" pitchFamily="34" charset="-128"/>
              </a:rPr>
              <a:t> of freedom, where s = # of parameters of the hypothesized distribution estimated by the sample statistics.</a:t>
            </a:r>
          </a:p>
        </p:txBody>
      </p:sp>
      <p:sp>
        <p:nvSpPr>
          <p:cNvPr id="58373"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graphicFrame>
        <p:nvGraphicFramePr>
          <p:cNvPr id="58374" name="Object 5"/>
          <p:cNvGraphicFramePr>
            <a:graphicFrameLocks noGrp="1" noChangeAspect="1"/>
          </p:cNvGraphicFramePr>
          <p:nvPr>
            <p:ph sz="half" idx="2"/>
          </p:nvPr>
        </p:nvGraphicFramePr>
        <p:xfrm>
          <a:off x="3351213" y="3657600"/>
          <a:ext cx="1984375" cy="827088"/>
        </p:xfrm>
        <a:graphic>
          <a:graphicData uri="http://schemas.openxmlformats.org/presentationml/2006/ole">
            <mc:AlternateContent xmlns:mc="http://schemas.openxmlformats.org/markup-compatibility/2006">
              <mc:Choice xmlns:v="urn:schemas-microsoft-com:vml" Requires="v">
                <p:oleObj spid="_x0000_s58409" name="Equation" r:id="rId4" imgW="1066337" imgH="444307" progId="Equation.3">
                  <p:embed/>
                </p:oleObj>
              </mc:Choice>
              <mc:Fallback>
                <p:oleObj name="Equation" r:id="rId4" imgW="1066337" imgH="444307"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1213" y="3657600"/>
                        <a:ext cx="1984375"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5" name="AutoShape 7"/>
          <p:cNvSpPr>
            <a:spLocks noChangeArrowheads="1"/>
          </p:cNvSpPr>
          <p:nvPr/>
        </p:nvSpPr>
        <p:spPr bwMode="auto">
          <a:xfrm>
            <a:off x="2209800" y="4419600"/>
            <a:ext cx="1143000" cy="609600"/>
          </a:xfrm>
          <a:prstGeom prst="wedgeRoundRectCallout">
            <a:avLst>
              <a:gd name="adj1" fmla="val 139722"/>
              <a:gd name="adj2" fmla="val -119009"/>
              <a:gd name="adj3" fmla="val 16667"/>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r>
              <a:rPr lang="en-US" altLang="en-US" sz="1400"/>
              <a:t>Observed Frequency</a:t>
            </a:r>
          </a:p>
        </p:txBody>
      </p:sp>
      <p:sp>
        <p:nvSpPr>
          <p:cNvPr id="58376" name="AutoShape 8"/>
          <p:cNvSpPr>
            <a:spLocks noChangeArrowheads="1"/>
          </p:cNvSpPr>
          <p:nvPr/>
        </p:nvSpPr>
        <p:spPr bwMode="auto">
          <a:xfrm>
            <a:off x="5867400" y="3657600"/>
            <a:ext cx="2514600" cy="1447800"/>
          </a:xfrm>
          <a:prstGeom prst="wedgeRoundRectCallout">
            <a:avLst>
              <a:gd name="adj1" fmla="val -79421"/>
              <a:gd name="adj2" fmla="val -32019"/>
              <a:gd name="adj3" fmla="val 16667"/>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r>
              <a:rPr lang="en-US" altLang="en-US" sz="1400"/>
              <a:t>Expected Frequency</a:t>
            </a:r>
          </a:p>
          <a:p>
            <a:pPr algn="ctr" eaLnBrk="1" hangingPunct="1">
              <a:buClrTx/>
              <a:buSzPct val="100000"/>
              <a:buFont typeface="Wingdings" panose="05000000000000000000" pitchFamily="2" charset="2"/>
              <a:buNone/>
            </a:pPr>
            <a:r>
              <a:rPr lang="en-US" altLang="en-US" sz="1400" i="1"/>
              <a:t>E</a:t>
            </a:r>
            <a:r>
              <a:rPr lang="en-US" altLang="en-US" sz="1400" i="1" baseline="-25000"/>
              <a:t>i</a:t>
            </a:r>
            <a:r>
              <a:rPr lang="en-US" altLang="en-US" sz="1400" i="1"/>
              <a:t> = n*p</a:t>
            </a:r>
            <a:r>
              <a:rPr lang="en-US" altLang="en-US" sz="1400" i="1" baseline="-25000"/>
              <a:t>i</a:t>
            </a:r>
          </a:p>
          <a:p>
            <a:pPr algn="ctr" eaLnBrk="1" hangingPunct="1">
              <a:buClrTx/>
              <a:buSzPct val="100000"/>
              <a:buFont typeface="Wingdings" panose="05000000000000000000" pitchFamily="2" charset="2"/>
              <a:buNone/>
            </a:pPr>
            <a:r>
              <a:rPr lang="en-US" altLang="en-US" sz="1400"/>
              <a:t>where </a:t>
            </a:r>
            <a:r>
              <a:rPr lang="en-US" altLang="en-US" sz="1400" i="1"/>
              <a:t>p</a:t>
            </a:r>
            <a:r>
              <a:rPr lang="en-US" altLang="en-US" sz="1400" baseline="-25000"/>
              <a:t>i</a:t>
            </a:r>
            <a:r>
              <a:rPr lang="en-US" altLang="en-US" sz="1400"/>
              <a:t> is the theoretical prob. of the </a:t>
            </a:r>
            <a:r>
              <a:rPr lang="en-US" altLang="en-US" sz="1400" i="1"/>
              <a:t>i</a:t>
            </a:r>
            <a:r>
              <a:rPr lang="en-US" altLang="en-US" sz="1400"/>
              <a:t>th interval.</a:t>
            </a:r>
          </a:p>
          <a:p>
            <a:pPr algn="ctr" eaLnBrk="1" hangingPunct="1">
              <a:buClrTx/>
              <a:buSzPct val="100000"/>
              <a:buFont typeface="Wingdings" panose="05000000000000000000" pitchFamily="2" charset="2"/>
              <a:buNone/>
            </a:pPr>
            <a:r>
              <a:rPr lang="en-US" altLang="en-US" sz="1400" i="1"/>
              <a:t>Suggested Minimum = 5</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00EFE9F7-AB3F-46A1-BF85-E705BE024F02}" type="slidenum">
              <a:rPr lang="en-US" altLang="en-US" sz="1200">
                <a:latin typeface="Arial Black" panose="020B0A04020102020204" pitchFamily="34" charset="0"/>
              </a:rPr>
              <a:pPr>
                <a:spcBef>
                  <a:spcPct val="0"/>
                </a:spcBef>
                <a:buClrTx/>
                <a:buSzTx/>
                <a:buFontTx/>
                <a:buNone/>
              </a:pPr>
              <a:t>32</a:t>
            </a:fld>
            <a:endParaRPr lang="en-US" altLang="en-US" sz="1200">
              <a:latin typeface="Arial Black" panose="020B0A04020102020204" pitchFamily="34" charset="0"/>
            </a:endParaRPr>
          </a:p>
        </p:txBody>
      </p:sp>
      <p:sp>
        <p:nvSpPr>
          <p:cNvPr id="60419"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Chi-Square test		</a:t>
            </a:r>
            <a:r>
              <a:rPr lang="en-US" altLang="en-US" sz="2600" smtClean="0">
                <a:ea typeface="ＭＳ Ｐゴシック" panose="020B0600070205080204" pitchFamily="34" charset="-128"/>
              </a:rPr>
              <a:t> </a:t>
            </a:r>
            <a:r>
              <a:rPr lang="en-US" altLang="en-US" sz="2200" smtClean="0">
                <a:solidFill>
                  <a:schemeClr val="bg2"/>
                </a:solidFill>
                <a:ea typeface="ＭＳ Ｐゴシック" panose="020B0600070205080204" pitchFamily="34" charset="-128"/>
              </a:rPr>
              <a:t>[Goodness-of-Fit Tests]</a:t>
            </a:r>
          </a:p>
        </p:txBody>
      </p:sp>
      <p:sp>
        <p:nvSpPr>
          <p:cNvPr id="60420" name="Rectangle 3"/>
          <p:cNvSpPr>
            <a:spLocks noGrp="1" noChangeArrowheads="1"/>
          </p:cNvSpPr>
          <p:nvPr>
            <p:ph type="body" sz="half" idx="1"/>
          </p:nvPr>
        </p:nvSpPr>
        <p:spPr>
          <a:xfrm>
            <a:off x="457200" y="1447800"/>
            <a:ext cx="8458200" cy="4876800"/>
          </a:xfrm>
        </p:spPr>
        <p:txBody>
          <a:bodyPr/>
          <a:lstStyle/>
          <a:p>
            <a:pPr eaLnBrk="1" hangingPunct="1"/>
            <a:r>
              <a:rPr lang="en-US" altLang="en-US" sz="2200" smtClean="0">
                <a:ea typeface="ＭＳ Ｐゴシック" panose="020B0600070205080204" pitchFamily="34" charset="-128"/>
              </a:rPr>
              <a:t>The hypothesis of a chi-square test is:</a:t>
            </a:r>
          </a:p>
          <a:p>
            <a:pPr eaLnBrk="1" hangingPunct="1">
              <a:buFont typeface="Wingdings" panose="05000000000000000000" pitchFamily="2" charset="2"/>
              <a:buNone/>
            </a:pPr>
            <a:r>
              <a:rPr lang="en-US" altLang="en-US" sz="2200" i="1" smtClean="0">
                <a:ea typeface="ＭＳ Ｐゴシック" panose="020B0600070205080204" pitchFamily="34" charset="-128"/>
              </a:rPr>
              <a:t>		</a:t>
            </a:r>
            <a:r>
              <a:rPr lang="en-US" altLang="en-US" sz="2000" i="1" smtClean="0">
                <a:ea typeface="ＭＳ Ｐゴシック" panose="020B0600070205080204" pitchFamily="34" charset="-128"/>
              </a:rPr>
              <a:t>H</a:t>
            </a:r>
            <a:r>
              <a:rPr lang="en-US" altLang="en-US" sz="2000" i="1" baseline="-25000" smtClean="0">
                <a:ea typeface="ＭＳ Ｐゴシック" panose="020B0600070205080204" pitchFamily="34" charset="-128"/>
              </a:rPr>
              <a:t>0</a:t>
            </a:r>
            <a:r>
              <a:rPr lang="en-US" altLang="en-US" sz="2000" i="1" smtClean="0">
                <a:ea typeface="ＭＳ Ｐゴシック" panose="020B0600070205080204" pitchFamily="34" charset="-128"/>
              </a:rPr>
              <a:t>: </a:t>
            </a:r>
            <a:r>
              <a:rPr lang="en-US" altLang="en-US" sz="2000" smtClean="0">
                <a:ea typeface="ＭＳ Ｐゴシック" panose="020B0600070205080204" pitchFamily="34" charset="-128"/>
              </a:rPr>
              <a:t>The random variable, </a:t>
            </a:r>
            <a:r>
              <a:rPr lang="en-US" altLang="en-US" sz="2000" i="1" smtClean="0">
                <a:ea typeface="ＭＳ Ｐゴシック" panose="020B0600070205080204" pitchFamily="34" charset="-128"/>
              </a:rPr>
              <a:t>X</a:t>
            </a:r>
            <a:r>
              <a:rPr lang="en-US" altLang="en-US" sz="2000" smtClean="0">
                <a:ea typeface="ＭＳ Ｐゴシック" panose="020B0600070205080204" pitchFamily="34" charset="-128"/>
              </a:rPr>
              <a:t>, conforms to the distributional 		assumption with the parameter(s) given by the estimate(s).</a:t>
            </a:r>
          </a:p>
          <a:p>
            <a:pPr eaLnBrk="1" hangingPunct="1">
              <a:buFont typeface="Wingdings" panose="05000000000000000000" pitchFamily="2" charset="2"/>
              <a:buNone/>
            </a:pPr>
            <a:r>
              <a:rPr lang="en-US" altLang="en-US" sz="2000" i="1" smtClean="0">
                <a:ea typeface="ＭＳ Ｐゴシック" panose="020B0600070205080204" pitchFamily="34" charset="-128"/>
              </a:rPr>
              <a:t>		H</a:t>
            </a:r>
            <a:r>
              <a:rPr lang="en-US" altLang="en-US" sz="2000" i="1" baseline="-25000" smtClean="0">
                <a:ea typeface="ＭＳ Ｐゴシック" panose="020B0600070205080204" pitchFamily="34" charset="-128"/>
              </a:rPr>
              <a:t>1</a:t>
            </a:r>
            <a:r>
              <a:rPr lang="en-US" altLang="en-US" sz="2000" i="1" smtClean="0">
                <a:ea typeface="ＭＳ Ｐゴシック" panose="020B0600070205080204" pitchFamily="34" charset="-128"/>
              </a:rPr>
              <a:t>: </a:t>
            </a:r>
            <a:r>
              <a:rPr lang="en-US" altLang="en-US" sz="2000" smtClean="0">
                <a:ea typeface="ＭＳ Ｐゴシック" panose="020B0600070205080204" pitchFamily="34" charset="-128"/>
              </a:rPr>
              <a:t>The random variable </a:t>
            </a:r>
            <a:r>
              <a:rPr lang="en-US" altLang="en-US" sz="2000" i="1" smtClean="0">
                <a:ea typeface="ＭＳ Ｐゴシック" panose="020B0600070205080204" pitchFamily="34" charset="-128"/>
              </a:rPr>
              <a:t>X</a:t>
            </a:r>
            <a:r>
              <a:rPr lang="en-US" altLang="en-US" sz="2000" smtClean="0">
                <a:ea typeface="ＭＳ Ｐゴシック" panose="020B0600070205080204" pitchFamily="34" charset="-128"/>
              </a:rPr>
              <a:t> does not conform.</a:t>
            </a:r>
          </a:p>
          <a:p>
            <a:pPr eaLnBrk="1" hangingPunct="1">
              <a:buFont typeface="Wingdings" panose="05000000000000000000" pitchFamily="2" charset="2"/>
              <a:buNone/>
            </a:pPr>
            <a:endParaRPr lang="en-US" altLang="en-US" sz="2000" smtClean="0">
              <a:ea typeface="ＭＳ Ｐゴシック" panose="020B0600070205080204" pitchFamily="34" charset="-128"/>
            </a:endParaRPr>
          </a:p>
          <a:p>
            <a:pPr eaLnBrk="1" hangingPunct="1"/>
            <a:r>
              <a:rPr lang="en-US" altLang="en-US" sz="2200" smtClean="0">
                <a:ea typeface="ＭＳ Ｐゴシック" panose="020B0600070205080204" pitchFamily="34" charset="-128"/>
              </a:rPr>
              <a:t>If the distribution tested is discrete and combining adjacent cell is not required</a:t>
            </a:r>
            <a:r>
              <a:rPr lang="en-US" altLang="en-US" sz="2000" smtClean="0">
                <a:ea typeface="ＭＳ Ｐゴシック" panose="020B0600070205080204" pitchFamily="34" charset="-128"/>
              </a:rPr>
              <a:t> (so that </a:t>
            </a:r>
            <a:r>
              <a:rPr lang="en-US" altLang="en-US" sz="2000" i="1" smtClean="0">
                <a:ea typeface="ＭＳ Ｐゴシック" panose="020B0600070205080204" pitchFamily="34" charset="-128"/>
              </a:rPr>
              <a:t>E</a:t>
            </a:r>
            <a:r>
              <a:rPr lang="en-US" altLang="en-US" sz="2000" i="1" baseline="-25000" smtClean="0">
                <a:ea typeface="ＭＳ Ｐゴシック" panose="020B0600070205080204" pitchFamily="34" charset="-128"/>
              </a:rPr>
              <a:t>i</a:t>
            </a:r>
            <a:r>
              <a:rPr lang="en-US" altLang="en-US" sz="2000" i="1" smtClean="0">
                <a:ea typeface="ＭＳ Ｐゴシック" panose="020B0600070205080204" pitchFamily="34" charset="-128"/>
              </a:rPr>
              <a:t> &gt; </a:t>
            </a:r>
            <a:r>
              <a:rPr lang="en-US" altLang="en-US" sz="2000" smtClean="0">
                <a:ea typeface="ＭＳ Ｐゴシック" panose="020B0600070205080204" pitchFamily="34" charset="-128"/>
              </a:rPr>
              <a:t>minimum requirement):</a:t>
            </a:r>
          </a:p>
          <a:p>
            <a:pPr lvl="1" eaLnBrk="1" hangingPunct="1"/>
            <a:r>
              <a:rPr lang="en-US" altLang="en-US" sz="2000" smtClean="0">
                <a:ea typeface="ＭＳ Ｐゴシック" panose="020B0600070205080204" pitchFamily="34" charset="-128"/>
              </a:rPr>
              <a:t>Each value of the random variable should be a class interval, unless combining is necessary, and</a:t>
            </a:r>
          </a:p>
        </p:txBody>
      </p:sp>
      <p:graphicFrame>
        <p:nvGraphicFramePr>
          <p:cNvPr id="60421" name="Object 9"/>
          <p:cNvGraphicFramePr>
            <a:graphicFrameLocks noGrp="1" noChangeAspect="1"/>
          </p:cNvGraphicFramePr>
          <p:nvPr>
            <p:ph sz="quarter" idx="2"/>
          </p:nvPr>
        </p:nvGraphicFramePr>
        <p:xfrm>
          <a:off x="3048000" y="4876800"/>
          <a:ext cx="2667000" cy="381000"/>
        </p:xfrm>
        <a:graphic>
          <a:graphicData uri="http://schemas.openxmlformats.org/presentationml/2006/ole">
            <mc:AlternateContent xmlns:mc="http://schemas.openxmlformats.org/markup-compatibility/2006">
              <mc:Choice xmlns:v="urn:schemas-microsoft-com:vml" Requires="v">
                <p:oleObj spid="_x0000_s60454" name="Equation" r:id="rId4" imgW="1600200" imgH="228600" progId="Equation.3">
                  <p:embed/>
                </p:oleObj>
              </mc:Choice>
              <mc:Fallback>
                <p:oleObj name="Equation" r:id="rId4" imgW="1600200" imgH="228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876800"/>
                        <a:ext cx="2667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F39C5BA-FEB1-4BCF-A8D8-2CBA875CF9B1}" type="slidenum">
              <a:rPr lang="en-US" altLang="en-US" sz="1200">
                <a:latin typeface="Arial Black" panose="020B0A04020102020204" pitchFamily="34" charset="0"/>
              </a:rPr>
              <a:pPr>
                <a:spcBef>
                  <a:spcPct val="0"/>
                </a:spcBef>
                <a:buClrTx/>
                <a:buSzTx/>
                <a:buFontTx/>
                <a:buNone/>
              </a:pPr>
              <a:t>33</a:t>
            </a:fld>
            <a:endParaRPr lang="en-US" altLang="en-US" sz="1200">
              <a:latin typeface="Arial Black" panose="020B0A04020102020204" pitchFamily="34" charset="0"/>
            </a:endParaRPr>
          </a:p>
        </p:txBody>
      </p:sp>
      <p:sp>
        <p:nvSpPr>
          <p:cNvPr id="62467"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Chi-Square test		</a:t>
            </a:r>
            <a:r>
              <a:rPr lang="en-US" altLang="en-US" sz="2600" smtClean="0">
                <a:ea typeface="ＭＳ Ｐゴシック" panose="020B0600070205080204" pitchFamily="34" charset="-128"/>
              </a:rPr>
              <a:t> </a:t>
            </a:r>
            <a:r>
              <a:rPr lang="en-US" altLang="en-US" sz="2200" smtClean="0">
                <a:solidFill>
                  <a:schemeClr val="bg2"/>
                </a:solidFill>
                <a:ea typeface="ＭＳ Ｐゴシック" panose="020B0600070205080204" pitchFamily="34" charset="-128"/>
              </a:rPr>
              <a:t>[Goodness-of-Fit Tests]</a:t>
            </a:r>
          </a:p>
        </p:txBody>
      </p:sp>
      <p:sp>
        <p:nvSpPr>
          <p:cNvPr id="62468" name="Rectangle 3"/>
          <p:cNvSpPr>
            <a:spLocks noGrp="1" noChangeArrowheads="1"/>
          </p:cNvSpPr>
          <p:nvPr>
            <p:ph type="body" sz="half" idx="1"/>
          </p:nvPr>
        </p:nvSpPr>
        <p:spPr>
          <a:xfrm>
            <a:off x="457200" y="1447800"/>
            <a:ext cx="8458200" cy="5105400"/>
          </a:xfrm>
        </p:spPr>
        <p:txBody>
          <a:bodyPr/>
          <a:lstStyle/>
          <a:p>
            <a:pPr eaLnBrk="1" hangingPunct="1"/>
            <a:r>
              <a:rPr lang="en-US" altLang="en-US" sz="2200" smtClean="0">
                <a:ea typeface="ＭＳ Ｐゴシック" panose="020B0600070205080204" pitchFamily="34" charset="-128"/>
              </a:rPr>
              <a:t>If the distribution tested is continuous:</a:t>
            </a:r>
          </a:p>
          <a:p>
            <a:pPr lvl="1" eaLnBrk="1" hangingPunct="1">
              <a:buFont typeface="Wingdings" panose="05000000000000000000" pitchFamily="2" charset="2"/>
              <a:buNone/>
            </a:pPr>
            <a:endParaRPr lang="en-US" altLang="en-US" sz="2200" smtClean="0">
              <a:ea typeface="ＭＳ Ｐゴシック" panose="020B0600070205080204" pitchFamily="34" charset="-128"/>
            </a:endParaRPr>
          </a:p>
          <a:p>
            <a:pPr lvl="1" eaLnBrk="1" hangingPunct="1">
              <a:buFont typeface="Wingdings" panose="05000000000000000000" pitchFamily="2" charset="2"/>
              <a:buNone/>
            </a:pPr>
            <a:endParaRPr lang="en-US" altLang="en-US" sz="1800" smtClean="0">
              <a:ea typeface="ＭＳ Ｐゴシック" panose="020B0600070205080204" pitchFamily="34" charset="-128"/>
            </a:endParaRPr>
          </a:p>
          <a:p>
            <a:pPr lvl="1" algn="r" eaLnBrk="1" hangingPunct="1">
              <a:buFont typeface="Wingdings" panose="05000000000000000000" pitchFamily="2" charset="2"/>
              <a:buNone/>
            </a:pPr>
            <a:endParaRPr lang="en-US" altLang="en-US" sz="1800" smtClean="0">
              <a:ea typeface="ＭＳ Ｐゴシック" panose="020B0600070205080204" pitchFamily="34" charset="-128"/>
            </a:endParaRPr>
          </a:p>
          <a:p>
            <a:pPr lvl="1" algn="r" eaLnBrk="1" hangingPunct="1">
              <a:buFont typeface="Wingdings" panose="05000000000000000000" pitchFamily="2" charset="2"/>
              <a:buNone/>
            </a:pPr>
            <a:r>
              <a:rPr lang="en-US" altLang="en-US" sz="1800" smtClean="0">
                <a:ea typeface="ＭＳ Ｐゴシック" panose="020B0600070205080204" pitchFamily="34" charset="-128"/>
              </a:rPr>
              <a:t>where </a:t>
            </a:r>
            <a:r>
              <a:rPr lang="en-US" altLang="en-US" sz="1800" i="1" smtClean="0">
                <a:ea typeface="ＭＳ Ｐゴシック" panose="020B0600070205080204" pitchFamily="34" charset="-128"/>
              </a:rPr>
              <a:t>a</a:t>
            </a:r>
            <a:r>
              <a:rPr lang="en-US" altLang="en-US" sz="1800" i="1" baseline="-25000" smtClean="0">
                <a:ea typeface="ＭＳ Ｐゴシック" panose="020B0600070205080204" pitchFamily="34" charset="-128"/>
              </a:rPr>
              <a:t>i</a:t>
            </a:r>
            <a:r>
              <a:rPr lang="en-US" altLang="en-US" sz="1800" i="1" smtClean="0">
                <a:ea typeface="ＭＳ Ｐゴシック" panose="020B0600070205080204" pitchFamily="34" charset="-128"/>
              </a:rPr>
              <a:t>-1</a:t>
            </a:r>
            <a:r>
              <a:rPr lang="en-US" altLang="en-US" sz="1800" smtClean="0">
                <a:ea typeface="ＭＳ Ｐゴシック" panose="020B0600070205080204" pitchFamily="34" charset="-128"/>
              </a:rPr>
              <a:t> and </a:t>
            </a:r>
            <a:r>
              <a:rPr lang="en-US" altLang="en-US" sz="1800" i="1" smtClean="0">
                <a:ea typeface="ＭＳ Ｐゴシック" panose="020B0600070205080204" pitchFamily="34" charset="-128"/>
              </a:rPr>
              <a:t>a</a:t>
            </a:r>
            <a:r>
              <a:rPr lang="en-US" altLang="en-US" sz="1800" i="1" baseline="-25000" smtClean="0">
                <a:ea typeface="ＭＳ Ｐゴシック" panose="020B0600070205080204" pitchFamily="34" charset="-128"/>
              </a:rPr>
              <a:t>i</a:t>
            </a:r>
            <a:r>
              <a:rPr lang="en-US" altLang="en-US" sz="1800" smtClean="0">
                <a:ea typeface="ＭＳ Ｐゴシック" panose="020B0600070205080204" pitchFamily="34" charset="-128"/>
              </a:rPr>
              <a:t> are the endpoints of the </a:t>
            </a:r>
            <a:r>
              <a:rPr lang="en-US" altLang="en-US" sz="1800" i="1" smtClean="0">
                <a:ea typeface="ＭＳ Ｐゴシック" panose="020B0600070205080204" pitchFamily="34" charset="-128"/>
              </a:rPr>
              <a:t>i</a:t>
            </a:r>
            <a:r>
              <a:rPr lang="en-US" altLang="en-US" sz="1800" i="1" baseline="30000" smtClean="0">
                <a:ea typeface="ＭＳ Ｐゴシック" panose="020B0600070205080204" pitchFamily="34" charset="-128"/>
              </a:rPr>
              <a:t>th</a:t>
            </a:r>
            <a:r>
              <a:rPr lang="en-US" altLang="en-US" sz="1800" smtClean="0">
                <a:ea typeface="ＭＳ Ｐゴシック" panose="020B0600070205080204" pitchFamily="34" charset="-128"/>
              </a:rPr>
              <a:t> class interval</a:t>
            </a:r>
          </a:p>
          <a:p>
            <a:pPr lvl="1" algn="r" eaLnBrk="1" hangingPunct="1">
              <a:buFont typeface="Wingdings" panose="05000000000000000000" pitchFamily="2" charset="2"/>
              <a:buNone/>
            </a:pPr>
            <a:r>
              <a:rPr lang="en-US" altLang="en-US" sz="1800" smtClean="0">
                <a:ea typeface="ＭＳ Ｐゴシック" panose="020B0600070205080204" pitchFamily="34" charset="-128"/>
              </a:rPr>
              <a:t>and </a:t>
            </a:r>
            <a:r>
              <a:rPr lang="en-US" altLang="en-US" sz="1800" i="1" smtClean="0">
                <a:ea typeface="ＭＳ Ｐゴシック" panose="020B0600070205080204" pitchFamily="34" charset="-128"/>
              </a:rPr>
              <a:t>f(x)</a:t>
            </a:r>
            <a:r>
              <a:rPr lang="en-US" altLang="en-US" sz="1800" smtClean="0">
                <a:ea typeface="ＭＳ Ｐゴシック" panose="020B0600070205080204" pitchFamily="34" charset="-128"/>
              </a:rPr>
              <a:t> is the assumed pdf, </a:t>
            </a:r>
            <a:r>
              <a:rPr lang="en-US" altLang="en-US" sz="1800" i="1" smtClean="0">
                <a:ea typeface="ＭＳ Ｐゴシック" panose="020B0600070205080204" pitchFamily="34" charset="-128"/>
              </a:rPr>
              <a:t>F(x)</a:t>
            </a:r>
            <a:r>
              <a:rPr lang="en-US" altLang="en-US" sz="1800" smtClean="0">
                <a:ea typeface="ＭＳ Ｐゴシック" panose="020B0600070205080204" pitchFamily="34" charset="-128"/>
              </a:rPr>
              <a:t> is the assumed cdf.</a:t>
            </a:r>
          </a:p>
          <a:p>
            <a:pPr lvl="1" eaLnBrk="1" hangingPunct="1"/>
            <a:r>
              <a:rPr lang="en-US" altLang="en-US" sz="2000" smtClean="0">
                <a:ea typeface="ＭＳ Ｐゴシック" panose="020B0600070205080204" pitchFamily="34" charset="-128"/>
              </a:rPr>
              <a:t>Recommended number of class intervals (</a:t>
            </a:r>
            <a:r>
              <a:rPr lang="en-US" altLang="en-US" sz="2000" i="1" smtClean="0">
                <a:ea typeface="ＭＳ Ｐゴシック" panose="020B0600070205080204" pitchFamily="34" charset="-128"/>
              </a:rPr>
              <a:t>k</a:t>
            </a:r>
            <a:r>
              <a:rPr lang="en-US" altLang="en-US" sz="2000" smtClean="0">
                <a:ea typeface="ＭＳ Ｐゴシック" panose="020B0600070205080204" pitchFamily="34" charset="-128"/>
              </a:rPr>
              <a:t>):</a:t>
            </a:r>
          </a:p>
          <a:p>
            <a:pPr lvl="1" eaLnBrk="1" hangingPunct="1"/>
            <a:endParaRPr lang="en-US" altLang="en-US" sz="2000" smtClean="0">
              <a:ea typeface="ＭＳ Ｐゴシック" panose="020B0600070205080204" pitchFamily="34" charset="-128"/>
            </a:endParaRPr>
          </a:p>
          <a:p>
            <a:pPr lvl="1" eaLnBrk="1" hangingPunct="1"/>
            <a:endParaRPr lang="en-US" altLang="en-US" sz="2000" smtClean="0">
              <a:ea typeface="ＭＳ Ｐゴシック" panose="020B0600070205080204" pitchFamily="34" charset="-128"/>
            </a:endParaRPr>
          </a:p>
          <a:p>
            <a:pPr lvl="1" eaLnBrk="1" hangingPunct="1"/>
            <a:endParaRPr lang="en-US" altLang="en-US" sz="2000" smtClean="0">
              <a:ea typeface="ＭＳ Ｐゴシック" panose="020B0600070205080204" pitchFamily="34" charset="-128"/>
            </a:endParaRPr>
          </a:p>
          <a:p>
            <a:pPr lvl="1" eaLnBrk="1" hangingPunct="1"/>
            <a:endParaRPr lang="en-US" altLang="en-US" sz="2000" smtClean="0">
              <a:ea typeface="ＭＳ Ｐゴシック" panose="020B0600070205080204" pitchFamily="34" charset="-128"/>
            </a:endParaRPr>
          </a:p>
          <a:p>
            <a:pPr lvl="1" eaLnBrk="1" hangingPunct="1"/>
            <a:endParaRPr lang="en-US" altLang="en-US" sz="2000" smtClean="0">
              <a:ea typeface="ＭＳ Ｐゴシック" panose="020B0600070205080204" pitchFamily="34" charset="-128"/>
            </a:endParaRPr>
          </a:p>
          <a:p>
            <a:pPr lvl="1" eaLnBrk="1" hangingPunct="1"/>
            <a:r>
              <a:rPr lang="en-US" altLang="en-US" sz="2000" smtClean="0">
                <a:ea typeface="ＭＳ Ｐゴシック" panose="020B0600070205080204" pitchFamily="34" charset="-128"/>
              </a:rPr>
              <a:t>Caution: Different grouping of data (i.e., </a:t>
            </a:r>
            <a:r>
              <a:rPr lang="en-US" altLang="en-US" sz="2000" i="1" smtClean="0">
                <a:ea typeface="ＭＳ Ｐゴシック" panose="020B0600070205080204" pitchFamily="34" charset="-128"/>
              </a:rPr>
              <a:t>k</a:t>
            </a:r>
            <a:r>
              <a:rPr lang="en-US" altLang="en-US" sz="2000" smtClean="0">
                <a:ea typeface="ＭＳ Ｐゴシック" panose="020B0600070205080204" pitchFamily="34" charset="-128"/>
              </a:rPr>
              <a:t>) can affect the hypothesis testing result.</a:t>
            </a:r>
          </a:p>
        </p:txBody>
      </p:sp>
      <p:graphicFrame>
        <p:nvGraphicFramePr>
          <p:cNvPr id="62469" name="Object 6"/>
          <p:cNvGraphicFramePr>
            <a:graphicFrameLocks noGrp="1" noChangeAspect="1"/>
          </p:cNvGraphicFramePr>
          <p:nvPr>
            <p:ph sz="quarter" idx="3"/>
          </p:nvPr>
        </p:nvGraphicFramePr>
        <p:xfrm>
          <a:off x="2209800" y="1981200"/>
          <a:ext cx="3581400" cy="593725"/>
        </p:xfrm>
        <a:graphic>
          <a:graphicData uri="http://schemas.openxmlformats.org/presentationml/2006/ole">
            <mc:AlternateContent xmlns:mc="http://schemas.openxmlformats.org/markup-compatibility/2006">
              <mc:Choice xmlns:v="urn:schemas-microsoft-com:vml" Requires="v">
                <p:oleObj spid="_x0000_s62537" name="Equation" r:id="rId4" imgW="2145369" imgH="355446" progId="Equation.3">
                  <p:embed/>
                </p:oleObj>
              </mc:Choice>
              <mc:Fallback>
                <p:oleObj name="Equation" r:id="rId4" imgW="2145369" imgH="35544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981200"/>
                        <a:ext cx="35814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0" name="AutoShape 5"/>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graphicFrame>
        <p:nvGraphicFramePr>
          <p:cNvPr id="62471" name="Object 8"/>
          <p:cNvGraphicFramePr>
            <a:graphicFrameLocks noGrp="1" noChangeAspect="1"/>
          </p:cNvGraphicFramePr>
          <p:nvPr>
            <p:ph sz="quarter" idx="2"/>
          </p:nvPr>
        </p:nvGraphicFramePr>
        <p:xfrm>
          <a:off x="2057400" y="4038600"/>
          <a:ext cx="4343400" cy="1490663"/>
        </p:xfrm>
        <a:graphic>
          <a:graphicData uri="http://schemas.openxmlformats.org/presentationml/2006/ole">
            <mc:AlternateContent xmlns:mc="http://schemas.openxmlformats.org/markup-compatibility/2006">
              <mc:Choice xmlns:v="urn:schemas-microsoft-com:vml" Requires="v">
                <p:oleObj spid="_x0000_s62538" name="Worksheet" r:id="rId7" imgW="3278015" imgH="1126178" progId="Excel.Sheet.8">
                  <p:embed/>
                </p:oleObj>
              </mc:Choice>
              <mc:Fallback>
                <p:oleObj name="Worksheet" r:id="rId7" imgW="3278015" imgH="1126178" progId="Excel.Sheet.8">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4038600"/>
                        <a:ext cx="434340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652BF28-AFE0-4206-B59A-D0C9E57E7013}" type="slidenum">
              <a:rPr lang="en-US" altLang="en-US" sz="1200">
                <a:latin typeface="Arial Black" panose="020B0A04020102020204" pitchFamily="34" charset="0"/>
              </a:rPr>
              <a:pPr>
                <a:spcBef>
                  <a:spcPct val="0"/>
                </a:spcBef>
                <a:buClrTx/>
                <a:buSzTx/>
                <a:buFontTx/>
                <a:buNone/>
              </a:pPr>
              <a:t>34</a:t>
            </a:fld>
            <a:endParaRPr lang="en-US" altLang="en-US" sz="1200">
              <a:latin typeface="Arial Black" panose="020B0A04020102020204" pitchFamily="34" charset="0"/>
            </a:endParaRPr>
          </a:p>
        </p:txBody>
      </p:sp>
      <p:sp>
        <p:nvSpPr>
          <p:cNvPr id="64515" name="Rectangle 2"/>
          <p:cNvSpPr>
            <a:spLocks noGrp="1" noChangeArrowheads="1"/>
          </p:cNvSpPr>
          <p:nvPr>
            <p:ph type="title"/>
          </p:nvPr>
        </p:nvSpPr>
        <p:spPr/>
        <p:txBody>
          <a:bodyPr/>
          <a:lstStyle/>
          <a:p>
            <a:pPr eaLnBrk="1" hangingPunct="1"/>
            <a:r>
              <a:rPr lang="en-US" altLang="en-US" sz="2800" dirty="0" smtClean="0">
                <a:ea typeface="ＭＳ Ｐゴシック" panose="020B0600070205080204" pitchFamily="34" charset="-128"/>
              </a:rPr>
              <a:t>Chi-Square test</a:t>
            </a:r>
            <a:endParaRPr lang="en-US" altLang="en-US" sz="2200" dirty="0" smtClean="0">
              <a:solidFill>
                <a:schemeClr val="bg2"/>
              </a:solidFill>
              <a:ea typeface="ＭＳ Ｐゴシック" panose="020B0600070205080204" pitchFamily="34" charset="-128"/>
            </a:endParaRPr>
          </a:p>
        </p:txBody>
      </p:sp>
      <p:sp>
        <p:nvSpPr>
          <p:cNvPr id="64516" name="Rectangle 3"/>
          <p:cNvSpPr>
            <a:spLocks noGrp="1" noChangeArrowheads="1"/>
          </p:cNvSpPr>
          <p:nvPr>
            <p:ph type="body" sz="half" idx="1"/>
          </p:nvPr>
        </p:nvSpPr>
        <p:spPr>
          <a:xfrm>
            <a:off x="457200" y="1447800"/>
            <a:ext cx="8382000" cy="4800600"/>
          </a:xfrm>
        </p:spPr>
        <p:txBody>
          <a:bodyPr/>
          <a:lstStyle/>
          <a:p>
            <a:pPr eaLnBrk="1" hangingPunct="1"/>
            <a:r>
              <a:rPr lang="en-US" altLang="en-US" sz="2200" smtClean="0">
                <a:ea typeface="ＭＳ Ｐゴシック" panose="020B0600070205080204" pitchFamily="34" charset="-128"/>
              </a:rPr>
              <a:t>Vehicle Arrival : </a:t>
            </a:r>
          </a:p>
          <a:p>
            <a:pPr eaLnBrk="1" hangingPunct="1">
              <a:buFont typeface="Wingdings" panose="05000000000000000000" pitchFamily="2" charset="2"/>
              <a:buNone/>
            </a:pPr>
            <a:r>
              <a:rPr lang="en-US" altLang="en-US" sz="2000" i="1" smtClean="0">
                <a:ea typeface="ＭＳ Ｐゴシック" panose="020B0600070205080204" pitchFamily="34" charset="-128"/>
              </a:rPr>
              <a:t>		H</a:t>
            </a:r>
            <a:r>
              <a:rPr lang="en-US" altLang="en-US" sz="2000" i="1" baseline="-25000" smtClean="0">
                <a:ea typeface="ＭＳ Ｐゴシック" panose="020B0600070205080204" pitchFamily="34" charset="-128"/>
              </a:rPr>
              <a:t>0</a:t>
            </a:r>
            <a:r>
              <a:rPr lang="en-US" altLang="en-US" sz="2000" i="1" smtClean="0">
                <a:ea typeface="ＭＳ Ｐゴシック" panose="020B0600070205080204" pitchFamily="34" charset="-128"/>
              </a:rPr>
              <a:t>: </a:t>
            </a:r>
            <a:r>
              <a:rPr lang="en-US" altLang="en-US" sz="2000" smtClean="0">
                <a:ea typeface="ＭＳ Ｐゴシック" panose="020B0600070205080204" pitchFamily="34" charset="-128"/>
              </a:rPr>
              <a:t> the random variable is Poisson distributed.</a:t>
            </a:r>
          </a:p>
          <a:p>
            <a:pPr eaLnBrk="1" hangingPunct="1">
              <a:buFont typeface="Wingdings" panose="05000000000000000000" pitchFamily="2" charset="2"/>
              <a:buNone/>
            </a:pPr>
            <a:r>
              <a:rPr lang="en-US" altLang="en-US" sz="2000" i="1" smtClean="0">
                <a:ea typeface="ＭＳ Ｐゴシック" panose="020B0600070205080204" pitchFamily="34" charset="-128"/>
              </a:rPr>
              <a:t>		H</a:t>
            </a:r>
            <a:r>
              <a:rPr lang="en-US" altLang="en-US" sz="2000" i="1" baseline="-25000" smtClean="0">
                <a:ea typeface="ＭＳ Ｐゴシック" panose="020B0600070205080204" pitchFamily="34" charset="-128"/>
              </a:rPr>
              <a:t>1</a:t>
            </a:r>
            <a:r>
              <a:rPr lang="en-US" altLang="en-US" sz="2000" i="1" smtClean="0">
                <a:ea typeface="ＭＳ Ｐゴシック" panose="020B0600070205080204" pitchFamily="34" charset="-128"/>
              </a:rPr>
              <a:t>:  </a:t>
            </a:r>
            <a:r>
              <a:rPr lang="en-US" altLang="en-US" sz="2000" smtClean="0">
                <a:ea typeface="ＭＳ Ｐゴシック" panose="020B0600070205080204" pitchFamily="34" charset="-128"/>
              </a:rPr>
              <a:t>the random variable is not Poisson distributed.</a:t>
            </a:r>
          </a:p>
          <a:p>
            <a:pPr lvl="1" eaLnBrk="1" hangingPunct="1"/>
            <a:endParaRPr lang="en-US" altLang="en-US" sz="2000" smtClean="0">
              <a:ea typeface="ＭＳ Ｐゴシック" panose="020B0600070205080204" pitchFamily="34" charset="-128"/>
            </a:endParaRPr>
          </a:p>
          <a:p>
            <a:pPr lvl="1" eaLnBrk="1" hangingPunct="1"/>
            <a:endParaRPr lang="en-US" altLang="en-US" sz="2000" smtClean="0">
              <a:ea typeface="ＭＳ Ｐゴシック" panose="020B0600070205080204" pitchFamily="34" charset="-128"/>
            </a:endParaRPr>
          </a:p>
          <a:p>
            <a:pPr lvl="1" eaLnBrk="1" hangingPunct="1"/>
            <a:endParaRPr lang="en-US" altLang="en-US" sz="2000" smtClean="0">
              <a:ea typeface="ＭＳ Ｐゴシック" panose="020B0600070205080204" pitchFamily="34" charset="-128"/>
            </a:endParaRPr>
          </a:p>
          <a:p>
            <a:pPr lvl="1" eaLnBrk="1" hangingPunct="1"/>
            <a:endParaRPr lang="en-US" altLang="en-US" sz="2000" smtClean="0">
              <a:ea typeface="ＭＳ Ｐゴシック" panose="020B0600070205080204" pitchFamily="34" charset="-128"/>
            </a:endParaRPr>
          </a:p>
          <a:p>
            <a:pPr lvl="1" eaLnBrk="1" hangingPunct="1"/>
            <a:endParaRPr lang="en-US" altLang="en-US" sz="2000" smtClean="0">
              <a:ea typeface="ＭＳ Ｐゴシック" panose="020B0600070205080204" pitchFamily="34" charset="-128"/>
            </a:endParaRPr>
          </a:p>
          <a:p>
            <a:pPr lvl="1" eaLnBrk="1" hangingPunct="1"/>
            <a:endParaRPr lang="en-US" altLang="en-US" sz="2000" smtClean="0">
              <a:ea typeface="ＭＳ Ｐゴシック" panose="020B0600070205080204" pitchFamily="34" charset="-128"/>
            </a:endParaRPr>
          </a:p>
          <a:p>
            <a:pPr lvl="1" eaLnBrk="1" hangingPunct="1"/>
            <a:endParaRPr lang="en-US" altLang="en-US" sz="2000" smtClean="0">
              <a:ea typeface="ＭＳ Ｐゴシック" panose="020B0600070205080204" pitchFamily="34" charset="-128"/>
            </a:endParaRPr>
          </a:p>
          <a:p>
            <a:pPr lvl="1" eaLnBrk="1" hangingPunct="1"/>
            <a:r>
              <a:rPr lang="en-US" altLang="en-US" sz="2000" smtClean="0">
                <a:ea typeface="ＭＳ Ｐゴシック" panose="020B0600070205080204" pitchFamily="34" charset="-128"/>
              </a:rPr>
              <a:t>Degree of freedom is </a:t>
            </a:r>
            <a:r>
              <a:rPr lang="en-US" altLang="en-US" sz="2000" i="1" smtClean="0">
                <a:ea typeface="ＭＳ Ｐゴシック" panose="020B0600070205080204" pitchFamily="34" charset="-128"/>
              </a:rPr>
              <a:t>k-s-1 = 7-1-1 = 5</a:t>
            </a:r>
            <a:r>
              <a:rPr lang="en-US" altLang="en-US" sz="2000" smtClean="0">
                <a:ea typeface="ＭＳ Ｐゴシック" panose="020B0600070205080204" pitchFamily="34" charset="-128"/>
              </a:rPr>
              <a:t>, hence, the hypothesis is rejected at the </a:t>
            </a:r>
            <a:r>
              <a:rPr lang="en-US" altLang="en-US" sz="2000" i="1" smtClean="0">
                <a:ea typeface="ＭＳ Ｐゴシック" panose="020B0600070205080204" pitchFamily="34" charset="-128"/>
              </a:rPr>
              <a:t>0.05</a:t>
            </a:r>
            <a:r>
              <a:rPr lang="en-US" altLang="en-US" sz="2000" smtClean="0">
                <a:ea typeface="ＭＳ Ｐゴシック" panose="020B0600070205080204" pitchFamily="34" charset="-128"/>
              </a:rPr>
              <a:t> level of significance.</a:t>
            </a:r>
            <a:endParaRPr lang="en-US" altLang="en-US" sz="1800" smtClean="0">
              <a:ea typeface="ＭＳ Ｐゴシック" panose="020B0600070205080204" pitchFamily="34" charset="-128"/>
            </a:endParaRPr>
          </a:p>
        </p:txBody>
      </p:sp>
      <p:graphicFrame>
        <p:nvGraphicFramePr>
          <p:cNvPr id="64517" name="Object 9"/>
          <p:cNvGraphicFramePr>
            <a:graphicFrameLocks noGrp="1" noChangeAspect="1"/>
          </p:cNvGraphicFramePr>
          <p:nvPr>
            <p:ph sz="quarter" idx="2"/>
          </p:nvPr>
        </p:nvGraphicFramePr>
        <p:xfrm>
          <a:off x="7620000" y="2590800"/>
          <a:ext cx="1143000" cy="915988"/>
        </p:xfrm>
        <a:graphic>
          <a:graphicData uri="http://schemas.openxmlformats.org/presentationml/2006/ole">
            <mc:AlternateContent xmlns:mc="http://schemas.openxmlformats.org/markup-compatibility/2006">
              <mc:Choice xmlns:v="urn:schemas-microsoft-com:vml" Requires="v">
                <p:oleObj spid="_x0000_s64629" name="Equation" r:id="rId4" imgW="825500" imgH="660400" progId="Equation.3">
                  <p:embed/>
                </p:oleObj>
              </mc:Choice>
              <mc:Fallback>
                <p:oleObj name="Equation" r:id="rId4" imgW="825500" imgH="6604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2590800"/>
                        <a:ext cx="1143000" cy="915988"/>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8" name="AutoShape 5"/>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graphicFrame>
        <p:nvGraphicFramePr>
          <p:cNvPr id="64519" name="Object 15"/>
          <p:cNvGraphicFramePr>
            <a:graphicFrameLocks noChangeAspect="1"/>
          </p:cNvGraphicFramePr>
          <p:nvPr/>
        </p:nvGraphicFramePr>
        <p:xfrm>
          <a:off x="1295400" y="2590800"/>
          <a:ext cx="5715000" cy="2551113"/>
        </p:xfrm>
        <a:graphic>
          <a:graphicData uri="http://schemas.openxmlformats.org/presentationml/2006/ole">
            <mc:AlternateContent xmlns:mc="http://schemas.openxmlformats.org/markup-compatibility/2006">
              <mc:Choice xmlns:v="urn:schemas-microsoft-com:vml" Requires="v">
                <p:oleObj spid="_x0000_s64630" name="Worksheet" r:id="rId7" imgW="4910174" imgH="2191570" progId="Excel.Sheet.8">
                  <p:embed/>
                </p:oleObj>
              </mc:Choice>
              <mc:Fallback>
                <p:oleObj name="Worksheet" r:id="rId7" imgW="4910174" imgH="2191570" progId="Excel.Sheet.8">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2590800"/>
                        <a:ext cx="5715000" cy="255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20" name="Line 16"/>
          <p:cNvSpPr>
            <a:spLocks noChangeShapeType="1"/>
          </p:cNvSpPr>
          <p:nvPr/>
        </p:nvSpPr>
        <p:spPr bwMode="auto">
          <a:xfrm flipH="1" flipV="1">
            <a:off x="5715000" y="2819400"/>
            <a:ext cx="1828800" cy="3048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1" name="AutoShape 17"/>
          <p:cNvSpPr>
            <a:spLocks/>
          </p:cNvSpPr>
          <p:nvPr/>
        </p:nvSpPr>
        <p:spPr bwMode="auto">
          <a:xfrm>
            <a:off x="3124200" y="2971800"/>
            <a:ext cx="76200" cy="228600"/>
          </a:xfrm>
          <a:prstGeom prst="righ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endParaRPr lang="en-US" altLang="en-US" sz="1400"/>
          </a:p>
        </p:txBody>
      </p:sp>
      <p:sp>
        <p:nvSpPr>
          <p:cNvPr id="64522" name="AutoShape 18"/>
          <p:cNvSpPr>
            <a:spLocks/>
          </p:cNvSpPr>
          <p:nvPr/>
        </p:nvSpPr>
        <p:spPr bwMode="auto">
          <a:xfrm>
            <a:off x="3124200" y="4114800"/>
            <a:ext cx="152400" cy="762000"/>
          </a:xfrm>
          <a:prstGeom prst="rightBrace">
            <a:avLst>
              <a:gd name="adj1" fmla="val 4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endParaRPr lang="en-US" altLang="en-US" sz="1400"/>
          </a:p>
        </p:txBody>
      </p:sp>
      <p:sp>
        <p:nvSpPr>
          <p:cNvPr id="64523" name="AutoShape 19"/>
          <p:cNvSpPr>
            <a:spLocks/>
          </p:cNvSpPr>
          <p:nvPr/>
        </p:nvSpPr>
        <p:spPr bwMode="auto">
          <a:xfrm>
            <a:off x="5105400" y="4114800"/>
            <a:ext cx="152400" cy="762000"/>
          </a:xfrm>
          <a:prstGeom prst="rightBrace">
            <a:avLst>
              <a:gd name="adj1" fmla="val 4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endParaRPr lang="en-US" altLang="en-US" sz="1400"/>
          </a:p>
        </p:txBody>
      </p:sp>
      <p:sp>
        <p:nvSpPr>
          <p:cNvPr id="64524" name="AutoShape 20"/>
          <p:cNvSpPr>
            <a:spLocks/>
          </p:cNvSpPr>
          <p:nvPr/>
        </p:nvSpPr>
        <p:spPr bwMode="auto">
          <a:xfrm>
            <a:off x="5181600" y="2971800"/>
            <a:ext cx="76200" cy="228600"/>
          </a:xfrm>
          <a:prstGeom prst="righ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endParaRPr lang="en-US" altLang="en-US" sz="1400"/>
          </a:p>
        </p:txBody>
      </p:sp>
      <p:sp>
        <p:nvSpPr>
          <p:cNvPr id="64525" name="Text Box 21"/>
          <p:cNvSpPr txBox="1">
            <a:spLocks noChangeArrowheads="1"/>
          </p:cNvSpPr>
          <p:nvPr/>
        </p:nvSpPr>
        <p:spPr bwMode="auto">
          <a:xfrm>
            <a:off x="7162800" y="4419600"/>
            <a:ext cx="1828800" cy="53657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Pct val="100000"/>
              <a:buFont typeface="Wingdings" panose="05000000000000000000" pitchFamily="2" charset="2"/>
              <a:buNone/>
            </a:pPr>
            <a:r>
              <a:rPr lang="en-US" altLang="en-US" sz="1400"/>
              <a:t>Combined because of min </a:t>
            </a:r>
            <a:r>
              <a:rPr lang="en-US" altLang="en-US" sz="1400" i="1"/>
              <a:t>E</a:t>
            </a:r>
            <a:r>
              <a:rPr lang="en-US" altLang="en-US" sz="1400" i="1" baseline="-25000"/>
              <a:t>i</a:t>
            </a:r>
          </a:p>
        </p:txBody>
      </p:sp>
      <p:sp>
        <p:nvSpPr>
          <p:cNvPr id="64526" name="Line 22"/>
          <p:cNvSpPr>
            <a:spLocks noChangeShapeType="1"/>
          </p:cNvSpPr>
          <p:nvPr/>
        </p:nvSpPr>
        <p:spPr bwMode="auto">
          <a:xfrm flipH="1" flipV="1">
            <a:off x="5334000" y="4495800"/>
            <a:ext cx="1828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7" name="Line 23"/>
          <p:cNvSpPr>
            <a:spLocks noChangeShapeType="1"/>
          </p:cNvSpPr>
          <p:nvPr/>
        </p:nvSpPr>
        <p:spPr bwMode="auto">
          <a:xfrm flipH="1" flipV="1">
            <a:off x="5334000" y="3124200"/>
            <a:ext cx="18288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64528" name="Object 25"/>
          <p:cNvGraphicFramePr>
            <a:graphicFrameLocks noChangeAspect="1"/>
          </p:cNvGraphicFramePr>
          <p:nvPr/>
        </p:nvGraphicFramePr>
        <p:xfrm>
          <a:off x="2590800" y="5791200"/>
          <a:ext cx="3276600" cy="536575"/>
        </p:xfrm>
        <a:graphic>
          <a:graphicData uri="http://schemas.openxmlformats.org/presentationml/2006/ole">
            <mc:AlternateContent xmlns:mc="http://schemas.openxmlformats.org/markup-compatibility/2006">
              <mc:Choice xmlns:v="urn:schemas-microsoft-com:vml" Requires="v">
                <p:oleObj spid="_x0000_s64631" name="Equation" r:id="rId9" imgW="1397000" imgH="228600" progId="Equation.3">
                  <p:embed/>
                </p:oleObj>
              </mc:Choice>
              <mc:Fallback>
                <p:oleObj name="Equation" r:id="rId9" imgW="1397000" imgH="22860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5791200"/>
                        <a:ext cx="3276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3D8775DB-0D89-4C5A-A594-4DDF93F8B9B7}" type="slidenum">
              <a:rPr lang="en-US" altLang="en-US" sz="1200">
                <a:latin typeface="Arial Black" panose="020B0A04020102020204" pitchFamily="34" charset="0"/>
              </a:rPr>
              <a:pPr>
                <a:spcBef>
                  <a:spcPct val="0"/>
                </a:spcBef>
                <a:buClrTx/>
                <a:buSzTx/>
                <a:buFontTx/>
                <a:buNone/>
              </a:pPr>
              <a:t>35</a:t>
            </a:fld>
            <a:endParaRPr lang="en-US" altLang="en-US" sz="1200">
              <a:latin typeface="Arial Black" panose="020B0A04020102020204" pitchFamily="34" charset="0"/>
            </a:endParaRPr>
          </a:p>
        </p:txBody>
      </p:sp>
      <p:sp>
        <p:nvSpPr>
          <p:cNvPr id="66563" name="Rectangle 2"/>
          <p:cNvSpPr>
            <a:spLocks noGrp="1" noChangeArrowheads="1"/>
          </p:cNvSpPr>
          <p:nvPr>
            <p:ph type="title"/>
          </p:nvPr>
        </p:nvSpPr>
        <p:spPr/>
        <p:txBody>
          <a:bodyPr/>
          <a:lstStyle/>
          <a:p>
            <a:pPr eaLnBrk="1" hangingPunct="1"/>
            <a:r>
              <a:rPr lang="en-US" altLang="en-US" sz="2800" dirty="0" smtClean="0">
                <a:ea typeface="ＭＳ Ｐゴシック" panose="020B0600070205080204" pitchFamily="34" charset="-128"/>
              </a:rPr>
              <a:t>Kolmogorov-Smirnov Test </a:t>
            </a:r>
            <a:br>
              <a:rPr lang="en-US" altLang="en-US" sz="2800" dirty="0" smtClean="0">
                <a:ea typeface="ＭＳ Ｐゴシック" panose="020B0600070205080204" pitchFamily="34" charset="-128"/>
              </a:rPr>
            </a:br>
            <a:r>
              <a:rPr lang="en-US" altLang="en-US" sz="2800" dirty="0" smtClean="0">
                <a:ea typeface="ＭＳ Ｐゴシック" panose="020B0600070205080204" pitchFamily="34" charset="-128"/>
              </a:rPr>
              <a:t>				</a:t>
            </a:r>
            <a:r>
              <a:rPr lang="en-US" altLang="en-US" sz="2200" dirty="0" smtClean="0">
                <a:ea typeface="ＭＳ Ｐゴシック" panose="020B0600070205080204" pitchFamily="34" charset="-128"/>
              </a:rPr>
              <a:t> 	</a:t>
            </a:r>
            <a:r>
              <a:rPr lang="en-US" altLang="en-US" sz="2200" dirty="0" smtClean="0">
                <a:solidFill>
                  <a:schemeClr val="bg2"/>
                </a:solidFill>
                <a:ea typeface="ＭＳ Ｐゴシック" panose="020B0600070205080204" pitchFamily="34" charset="-128"/>
              </a:rPr>
              <a:t>[Goodness-of-Fit Tests]</a:t>
            </a:r>
          </a:p>
        </p:txBody>
      </p:sp>
      <p:sp>
        <p:nvSpPr>
          <p:cNvPr id="66564" name="Rectangle 3"/>
          <p:cNvSpPr>
            <a:spLocks noGrp="1" noChangeArrowheads="1"/>
          </p:cNvSpPr>
          <p:nvPr>
            <p:ph type="body" sz="half" idx="1"/>
          </p:nvPr>
        </p:nvSpPr>
        <p:spPr>
          <a:xfrm>
            <a:off x="457200" y="1447800"/>
            <a:ext cx="8382000" cy="4724400"/>
          </a:xfrm>
        </p:spPr>
        <p:txBody>
          <a:bodyPr/>
          <a:lstStyle/>
          <a:p>
            <a:pPr eaLnBrk="1" hangingPunct="1">
              <a:lnSpc>
                <a:spcPct val="90000"/>
              </a:lnSpc>
            </a:pPr>
            <a:r>
              <a:rPr lang="en-US" altLang="en-US" sz="2200" dirty="0" smtClean="0">
                <a:ea typeface="ＭＳ Ｐゴシック" panose="020B0600070205080204" pitchFamily="34" charset="-128"/>
              </a:rPr>
              <a:t>Intuition: formalize the idea behind examining a </a:t>
            </a:r>
            <a:r>
              <a:rPr lang="en-US" altLang="en-US" sz="2200" i="1" dirty="0" smtClean="0">
                <a:ea typeface="ＭＳ Ｐゴシック" panose="020B0600070205080204" pitchFamily="34" charset="-128"/>
              </a:rPr>
              <a:t>q-q</a:t>
            </a:r>
            <a:r>
              <a:rPr lang="en-US" altLang="en-US" sz="2200" dirty="0" smtClean="0">
                <a:ea typeface="ＭＳ Ｐゴシック" panose="020B0600070205080204" pitchFamily="34" charset="-128"/>
              </a:rPr>
              <a:t> plot</a:t>
            </a:r>
          </a:p>
          <a:p>
            <a:pPr eaLnBrk="1" hangingPunct="1">
              <a:lnSpc>
                <a:spcPct val="90000"/>
              </a:lnSpc>
            </a:pPr>
            <a:r>
              <a:rPr lang="en-US" altLang="en-US" sz="2200" dirty="0" smtClean="0">
                <a:ea typeface="ＭＳ Ｐゴシック" panose="020B0600070205080204" pitchFamily="34" charset="-128"/>
              </a:rPr>
              <a:t>Recall from Chapter 7:</a:t>
            </a:r>
          </a:p>
          <a:p>
            <a:pPr lvl="1" eaLnBrk="1" hangingPunct="1">
              <a:lnSpc>
                <a:spcPct val="90000"/>
              </a:lnSpc>
            </a:pPr>
            <a:r>
              <a:rPr lang="en-US" altLang="en-US" sz="2000" dirty="0" smtClean="0">
                <a:ea typeface="ＭＳ Ｐゴシック" panose="020B0600070205080204" pitchFamily="34" charset="-128"/>
              </a:rPr>
              <a:t>The test compares the </a:t>
            </a:r>
            <a:r>
              <a:rPr lang="en-US" altLang="en-US" sz="2000" b="1" dirty="0" smtClean="0">
                <a:solidFill>
                  <a:schemeClr val="bg2"/>
                </a:solidFill>
                <a:ea typeface="ＭＳ Ｐゴシック" panose="020B0600070205080204" pitchFamily="34" charset="-128"/>
              </a:rPr>
              <a:t>continuous</a:t>
            </a:r>
            <a:r>
              <a:rPr lang="en-US" altLang="en-US" sz="2000" b="1" dirty="0" smtClean="0">
                <a:ea typeface="ＭＳ Ｐゴシック" panose="020B0600070205080204" pitchFamily="34" charset="-128"/>
              </a:rPr>
              <a:t> </a:t>
            </a:r>
            <a:r>
              <a:rPr lang="en-US" altLang="en-US" sz="2000" dirty="0" err="1" smtClean="0">
                <a:ea typeface="ＭＳ Ｐゴシック" panose="020B0600070205080204" pitchFamily="34" charset="-128"/>
              </a:rPr>
              <a:t>cdf</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F(x)</a:t>
            </a:r>
            <a:r>
              <a:rPr lang="en-US" altLang="en-US" sz="2000" dirty="0" smtClean="0">
                <a:ea typeface="ＭＳ Ｐゴシック" panose="020B0600070205080204" pitchFamily="34" charset="-128"/>
              </a:rPr>
              <a:t>, of the hypothesized distribution with the empirical </a:t>
            </a:r>
            <a:r>
              <a:rPr lang="en-US" altLang="en-US" sz="2000" dirty="0" err="1" smtClean="0">
                <a:ea typeface="ＭＳ Ｐゴシック" panose="020B0600070205080204" pitchFamily="34" charset="-128"/>
              </a:rPr>
              <a:t>cdf</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S</a:t>
            </a:r>
            <a:r>
              <a:rPr lang="en-US" altLang="en-US" sz="2000" i="1" baseline="-25000" dirty="0" smtClean="0">
                <a:ea typeface="ＭＳ Ｐゴシック" panose="020B0600070205080204" pitchFamily="34" charset="-128"/>
              </a:rPr>
              <a:t>N</a:t>
            </a:r>
            <a:r>
              <a:rPr lang="en-US" altLang="en-US" sz="2000" i="1" dirty="0" smtClean="0">
                <a:ea typeface="ＭＳ Ｐゴシック" panose="020B0600070205080204" pitchFamily="34" charset="-128"/>
              </a:rPr>
              <a:t>(x), </a:t>
            </a:r>
            <a:r>
              <a:rPr lang="en-US" altLang="en-US" sz="2000" dirty="0" smtClean="0">
                <a:ea typeface="ＭＳ Ｐゴシック" panose="020B0600070205080204" pitchFamily="34" charset="-128"/>
              </a:rPr>
              <a:t>of the </a:t>
            </a:r>
            <a:r>
              <a:rPr lang="en-US" altLang="en-US" sz="2000" i="1" dirty="0" smtClean="0">
                <a:ea typeface="ＭＳ Ｐゴシック" panose="020B0600070205080204" pitchFamily="34" charset="-128"/>
              </a:rPr>
              <a:t>N </a:t>
            </a:r>
            <a:r>
              <a:rPr lang="en-US" altLang="en-US" sz="2000" dirty="0" smtClean="0">
                <a:ea typeface="ＭＳ Ｐゴシック" panose="020B0600070205080204" pitchFamily="34" charset="-128"/>
              </a:rPr>
              <a:t>sample observations.  </a:t>
            </a:r>
          </a:p>
          <a:p>
            <a:pPr lvl="1" eaLnBrk="1" hangingPunct="1">
              <a:lnSpc>
                <a:spcPct val="90000"/>
              </a:lnSpc>
            </a:pPr>
            <a:r>
              <a:rPr lang="en-US" altLang="en-US" sz="2000" dirty="0" smtClean="0">
                <a:ea typeface="ＭＳ Ｐゴシック" panose="020B0600070205080204" pitchFamily="34" charset="-128"/>
              </a:rPr>
              <a:t>Based on the maximum difference statistics (Tabulated in A.8):</a:t>
            </a:r>
          </a:p>
          <a:p>
            <a:pPr lvl="1" eaLnBrk="1" hangingPunct="1">
              <a:lnSpc>
                <a:spcPct val="90000"/>
              </a:lnSpc>
              <a:buFont typeface="Wingdings" panose="05000000000000000000" pitchFamily="2" charset="2"/>
              <a:buNone/>
            </a:pPr>
            <a:r>
              <a:rPr lang="en-US" altLang="en-US" sz="1800" i="1" dirty="0" smtClean="0">
                <a:ea typeface="ＭＳ Ｐゴシック" panose="020B0600070205080204" pitchFamily="34" charset="-128"/>
              </a:rPr>
              <a:t>			</a:t>
            </a:r>
            <a:r>
              <a:rPr lang="en-US" altLang="en-US" sz="2000" i="1" dirty="0" smtClean="0">
                <a:ea typeface="ＭＳ Ｐゴシック" panose="020B0600070205080204" pitchFamily="34" charset="-128"/>
              </a:rPr>
              <a:t>D = max| F(x) - S</a:t>
            </a:r>
            <a:r>
              <a:rPr lang="en-US" altLang="en-US" sz="2000" i="1" baseline="-25000" dirty="0" smtClean="0">
                <a:ea typeface="ＭＳ Ｐゴシック" panose="020B0600070205080204" pitchFamily="34" charset="-128"/>
              </a:rPr>
              <a:t>N</a:t>
            </a:r>
            <a:r>
              <a:rPr lang="en-US" altLang="en-US" sz="2000" i="1" dirty="0" smtClean="0">
                <a:ea typeface="ＭＳ Ｐゴシック" panose="020B0600070205080204" pitchFamily="34" charset="-128"/>
              </a:rPr>
              <a:t>(x)|</a:t>
            </a:r>
          </a:p>
          <a:p>
            <a:pPr eaLnBrk="1" hangingPunct="1">
              <a:lnSpc>
                <a:spcPct val="90000"/>
              </a:lnSpc>
            </a:pPr>
            <a:r>
              <a:rPr lang="en-US" altLang="en-US" sz="2200" dirty="0" smtClean="0">
                <a:ea typeface="ＭＳ Ｐゴシック" panose="020B0600070205080204" pitchFamily="34" charset="-128"/>
              </a:rPr>
              <a:t>A more powerful test, particularly useful when:</a:t>
            </a:r>
          </a:p>
          <a:p>
            <a:pPr lvl="1" eaLnBrk="1" hangingPunct="1">
              <a:lnSpc>
                <a:spcPct val="90000"/>
              </a:lnSpc>
            </a:pPr>
            <a:r>
              <a:rPr lang="en-US" altLang="en-US" sz="2000" dirty="0" smtClean="0">
                <a:ea typeface="ＭＳ Ｐゴシック" panose="020B0600070205080204" pitchFamily="34" charset="-128"/>
              </a:rPr>
              <a:t>Sample sizes are small,</a:t>
            </a:r>
          </a:p>
          <a:p>
            <a:pPr lvl="1" eaLnBrk="1" hangingPunct="1">
              <a:lnSpc>
                <a:spcPct val="90000"/>
              </a:lnSpc>
            </a:pPr>
            <a:r>
              <a:rPr lang="en-US" altLang="en-US" sz="2000" dirty="0" smtClean="0">
                <a:ea typeface="ＭＳ Ｐゴシック" panose="020B0600070205080204" pitchFamily="34" charset="-128"/>
              </a:rPr>
              <a:t>No parameters have been estimated from the data.</a:t>
            </a:r>
          </a:p>
          <a:p>
            <a:pPr eaLnBrk="1" hangingPunct="1">
              <a:lnSpc>
                <a:spcPct val="90000"/>
              </a:lnSpc>
            </a:pPr>
            <a:r>
              <a:rPr lang="en-US" altLang="en-US" sz="2200" dirty="0" smtClean="0">
                <a:ea typeface="ＭＳ Ｐゴシック" panose="020B0600070205080204" pitchFamily="34" charset="-128"/>
              </a:rPr>
              <a:t>When parameter estimates have been made:</a:t>
            </a:r>
          </a:p>
          <a:p>
            <a:pPr lvl="1" eaLnBrk="1" hangingPunct="1">
              <a:lnSpc>
                <a:spcPct val="90000"/>
              </a:lnSpc>
            </a:pPr>
            <a:r>
              <a:rPr lang="en-US" altLang="en-US" sz="2000" dirty="0" smtClean="0">
                <a:ea typeface="ＭＳ Ｐゴシック" panose="020B0600070205080204" pitchFamily="34" charset="-128"/>
              </a:rPr>
              <a:t>Critical values in Table A.8 are biased, too large.</a:t>
            </a:r>
          </a:p>
          <a:p>
            <a:pPr lvl="1" eaLnBrk="1" hangingPunct="1">
              <a:lnSpc>
                <a:spcPct val="90000"/>
              </a:lnSpc>
            </a:pPr>
            <a:r>
              <a:rPr lang="en-US" altLang="en-US" sz="2000" dirty="0" smtClean="0">
                <a:ea typeface="ＭＳ Ｐゴシック" panose="020B0600070205080204" pitchFamily="34" charset="-128"/>
              </a:rPr>
              <a:t>More conservative, i.e., smaller Type I error than specified.</a:t>
            </a:r>
            <a:endParaRPr lang="en-US" altLang="en-US" sz="2000" i="1" dirty="0" smtClean="0">
              <a:ea typeface="ＭＳ Ｐゴシック" panose="020B0600070205080204" pitchFamily="34" charset="-128"/>
            </a:endParaRPr>
          </a:p>
        </p:txBody>
      </p:sp>
      <p:sp>
        <p:nvSpPr>
          <p:cNvPr id="66565"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8C2E91D4-C839-46E6-8713-CDC686D65A73}" type="slidenum">
              <a:rPr lang="en-US" altLang="en-US" sz="1200">
                <a:latin typeface="Arial Black" panose="020B0A04020102020204" pitchFamily="34" charset="0"/>
              </a:rPr>
              <a:pPr>
                <a:spcBef>
                  <a:spcPct val="0"/>
                </a:spcBef>
                <a:buClrTx/>
                <a:buSzTx/>
                <a:buFontTx/>
                <a:buNone/>
              </a:pPr>
              <a:t>36</a:t>
            </a:fld>
            <a:endParaRPr lang="en-US" altLang="en-US" sz="1200">
              <a:latin typeface="Arial Black" panose="020B0A04020102020204" pitchFamily="34" charset="0"/>
            </a:endParaRPr>
          </a:p>
        </p:txBody>
      </p:sp>
      <p:sp>
        <p:nvSpPr>
          <p:cNvPr id="68611" name="Rectangle 2"/>
          <p:cNvSpPr>
            <a:spLocks noGrp="1" noChangeArrowheads="1"/>
          </p:cNvSpPr>
          <p:nvPr>
            <p:ph type="title"/>
          </p:nvPr>
        </p:nvSpPr>
        <p:spPr/>
        <p:txBody>
          <a:bodyPr/>
          <a:lstStyle/>
          <a:p>
            <a:pPr eaLnBrk="1" hangingPunct="1"/>
            <a:r>
              <a:rPr lang="en-US" altLang="en-US" sz="2800" smtClean="0">
                <a:ea typeface="ＭＳ Ｐゴシック" panose="020B0600070205080204" pitchFamily="34" charset="-128"/>
              </a:rPr>
              <a:t>p-Values and “Best Fits”</a:t>
            </a:r>
            <a:r>
              <a:rPr lang="en-US" altLang="en-US" sz="2200" smtClean="0">
                <a:ea typeface="ＭＳ Ｐゴシック" panose="020B0600070205080204" pitchFamily="34" charset="-128"/>
              </a:rPr>
              <a:t>	</a:t>
            </a:r>
            <a:br>
              <a:rPr lang="en-US" altLang="en-US" sz="2200" smtClean="0">
                <a:ea typeface="ＭＳ Ｐゴシック" panose="020B0600070205080204" pitchFamily="34" charset="-128"/>
              </a:rPr>
            </a:br>
            <a:r>
              <a:rPr lang="en-US" altLang="en-US" sz="2200" smtClean="0">
                <a:ea typeface="ＭＳ Ｐゴシック" panose="020B0600070205080204" pitchFamily="34" charset="-128"/>
              </a:rPr>
              <a:t>					</a:t>
            </a:r>
            <a:r>
              <a:rPr lang="en-US" altLang="en-US" sz="2000" smtClean="0">
                <a:solidFill>
                  <a:schemeClr val="bg2"/>
                </a:solidFill>
                <a:ea typeface="ＭＳ Ｐゴシック" panose="020B0600070205080204" pitchFamily="34" charset="-128"/>
              </a:rPr>
              <a:t>[Goodness-of-Fit Tests]</a:t>
            </a:r>
          </a:p>
        </p:txBody>
      </p:sp>
      <p:sp>
        <p:nvSpPr>
          <p:cNvPr id="68612" name="Rectangle 3"/>
          <p:cNvSpPr>
            <a:spLocks noGrp="1" noChangeArrowheads="1"/>
          </p:cNvSpPr>
          <p:nvPr>
            <p:ph type="body" sz="half" idx="1"/>
          </p:nvPr>
        </p:nvSpPr>
        <p:spPr>
          <a:xfrm>
            <a:off x="457200" y="1447800"/>
            <a:ext cx="8458200" cy="4876800"/>
          </a:xfrm>
        </p:spPr>
        <p:txBody>
          <a:bodyPr/>
          <a:lstStyle/>
          <a:p>
            <a:pPr eaLnBrk="1" hangingPunct="1"/>
            <a:r>
              <a:rPr lang="en-US" altLang="en-US" sz="2200" i="1" smtClean="0">
                <a:ea typeface="ＭＳ Ｐゴシック" panose="020B0600070205080204" pitchFamily="34" charset="-128"/>
              </a:rPr>
              <a:t>p-value</a:t>
            </a:r>
            <a:r>
              <a:rPr lang="en-US" altLang="en-US" sz="2200" smtClean="0">
                <a:ea typeface="ＭＳ Ｐゴシック" panose="020B0600070205080204" pitchFamily="34" charset="-128"/>
              </a:rPr>
              <a:t> for the test statistics</a:t>
            </a:r>
          </a:p>
          <a:p>
            <a:pPr lvl="1" eaLnBrk="1" hangingPunct="1"/>
            <a:r>
              <a:rPr lang="en-US" altLang="en-US" sz="2000" smtClean="0">
                <a:ea typeface="ＭＳ Ｐゴシック" panose="020B0600070205080204" pitchFamily="34" charset="-128"/>
              </a:rPr>
              <a:t>The significance level at which one would </a:t>
            </a:r>
            <a:r>
              <a:rPr lang="en-US" altLang="en-US" sz="2000" smtClean="0">
                <a:solidFill>
                  <a:schemeClr val="bg2"/>
                </a:solidFill>
                <a:ea typeface="ＭＳ Ｐゴシック" panose="020B0600070205080204" pitchFamily="34" charset="-128"/>
              </a:rPr>
              <a:t>just reject</a:t>
            </a:r>
            <a:r>
              <a:rPr lang="en-US" altLang="en-US" sz="2000" smtClean="0">
                <a:ea typeface="ＭＳ Ｐゴシック" panose="020B0600070205080204" pitchFamily="34" charset="-128"/>
              </a:rPr>
              <a:t> </a:t>
            </a:r>
            <a:r>
              <a:rPr lang="en-US" altLang="en-US" sz="2000" i="1" smtClean="0">
                <a:ea typeface="ＭＳ Ｐゴシック" panose="020B0600070205080204" pitchFamily="34" charset="-128"/>
              </a:rPr>
              <a:t>H</a:t>
            </a:r>
            <a:r>
              <a:rPr lang="en-US" altLang="en-US" sz="2000" i="1" baseline="-25000" smtClean="0">
                <a:ea typeface="ＭＳ Ｐゴシック" panose="020B0600070205080204" pitchFamily="34" charset="-128"/>
              </a:rPr>
              <a:t>0</a:t>
            </a:r>
            <a:r>
              <a:rPr lang="en-US" altLang="en-US" sz="2000" smtClean="0">
                <a:ea typeface="ＭＳ Ｐゴシック" panose="020B0600070205080204" pitchFamily="34" charset="-128"/>
              </a:rPr>
              <a:t> for the given test statistic value.</a:t>
            </a:r>
          </a:p>
          <a:p>
            <a:pPr lvl="1" eaLnBrk="1" hangingPunct="1"/>
            <a:r>
              <a:rPr lang="en-US" altLang="en-US" sz="2000" smtClean="0">
                <a:ea typeface="ＭＳ Ｐゴシック" panose="020B0600070205080204" pitchFamily="34" charset="-128"/>
              </a:rPr>
              <a:t>A measure of fit, the larger the better</a:t>
            </a:r>
          </a:p>
          <a:p>
            <a:pPr lvl="1" eaLnBrk="1" hangingPunct="1"/>
            <a:r>
              <a:rPr lang="en-US" altLang="en-US" sz="2000" smtClean="0">
                <a:ea typeface="ＭＳ Ｐゴシック" panose="020B0600070205080204" pitchFamily="34" charset="-128"/>
              </a:rPr>
              <a:t>Large </a:t>
            </a:r>
            <a:r>
              <a:rPr lang="en-US" altLang="en-US" sz="2000" i="1" smtClean="0">
                <a:ea typeface="ＭＳ Ｐゴシック" panose="020B0600070205080204" pitchFamily="34" charset="-128"/>
              </a:rPr>
              <a:t>p-value</a:t>
            </a:r>
            <a:r>
              <a:rPr lang="en-US" altLang="en-US" sz="2000" smtClean="0">
                <a:ea typeface="ＭＳ Ｐゴシック" panose="020B0600070205080204" pitchFamily="34" charset="-128"/>
              </a:rPr>
              <a:t>: good fit</a:t>
            </a:r>
          </a:p>
          <a:p>
            <a:pPr lvl="1" eaLnBrk="1" hangingPunct="1"/>
            <a:r>
              <a:rPr lang="en-US" altLang="en-US" sz="2000" smtClean="0">
                <a:ea typeface="ＭＳ Ｐゴシック" panose="020B0600070205080204" pitchFamily="34" charset="-128"/>
              </a:rPr>
              <a:t>Small </a:t>
            </a:r>
            <a:r>
              <a:rPr lang="en-US" altLang="en-US" sz="2000" i="1" smtClean="0">
                <a:ea typeface="ＭＳ Ｐゴシック" panose="020B0600070205080204" pitchFamily="34" charset="-128"/>
              </a:rPr>
              <a:t>p-value</a:t>
            </a:r>
            <a:r>
              <a:rPr lang="en-US" altLang="en-US" sz="2000" smtClean="0">
                <a:ea typeface="ＭＳ Ｐゴシック" panose="020B0600070205080204" pitchFamily="34" charset="-128"/>
              </a:rPr>
              <a:t>: poor fit</a:t>
            </a:r>
          </a:p>
          <a:p>
            <a:pPr lvl="1" eaLnBrk="1" hangingPunct="1"/>
            <a:endParaRPr lang="en-US" altLang="en-US" sz="2000" smtClean="0">
              <a:ea typeface="ＭＳ Ｐゴシック" panose="020B0600070205080204" pitchFamily="34" charset="-128"/>
            </a:endParaRPr>
          </a:p>
          <a:p>
            <a:pPr eaLnBrk="1" hangingPunct="1"/>
            <a:r>
              <a:rPr lang="en-US" altLang="en-US" sz="2200" smtClean="0">
                <a:ea typeface="ＭＳ Ｐゴシック" panose="020B0600070205080204" pitchFamily="34" charset="-128"/>
              </a:rPr>
              <a:t>Vehicle Arrival Example (cont.): </a:t>
            </a:r>
          </a:p>
          <a:p>
            <a:pPr lvl="1" eaLnBrk="1" hangingPunct="1"/>
            <a:r>
              <a:rPr lang="en-US" altLang="en-US" sz="2000" i="1" smtClean="0">
                <a:ea typeface="ＭＳ Ｐゴシック" panose="020B0600070205080204" pitchFamily="34" charset="-128"/>
              </a:rPr>
              <a:t>H</a:t>
            </a:r>
            <a:r>
              <a:rPr lang="en-US" altLang="en-US" sz="2000" i="1" baseline="-25000" smtClean="0">
                <a:ea typeface="ＭＳ Ｐゴシック" panose="020B0600070205080204" pitchFamily="34" charset="-128"/>
              </a:rPr>
              <a:t>0</a:t>
            </a:r>
            <a:r>
              <a:rPr lang="en-US" altLang="en-US" sz="2000" smtClean="0">
                <a:ea typeface="ＭＳ Ｐゴシック" panose="020B0600070205080204" pitchFamily="34" charset="-128"/>
              </a:rPr>
              <a:t>: data is Possion</a:t>
            </a:r>
          </a:p>
          <a:p>
            <a:pPr lvl="1" eaLnBrk="1" hangingPunct="1"/>
            <a:r>
              <a:rPr lang="en-US" altLang="en-US" sz="2000" smtClean="0">
                <a:ea typeface="ＭＳ Ｐゴシック" panose="020B0600070205080204" pitchFamily="34" charset="-128"/>
              </a:rPr>
              <a:t>Test statistics:                   , with </a:t>
            </a:r>
            <a:r>
              <a:rPr lang="en-US" altLang="en-US" sz="2000" i="1" smtClean="0">
                <a:ea typeface="ＭＳ Ｐゴシック" panose="020B0600070205080204" pitchFamily="34" charset="-128"/>
              </a:rPr>
              <a:t>5</a:t>
            </a:r>
            <a:r>
              <a:rPr lang="en-US" altLang="en-US" sz="2000" smtClean="0">
                <a:ea typeface="ＭＳ Ｐゴシック" panose="020B0600070205080204" pitchFamily="34" charset="-128"/>
              </a:rPr>
              <a:t> degrees of freedom</a:t>
            </a:r>
          </a:p>
          <a:p>
            <a:pPr lvl="1" eaLnBrk="1" hangingPunct="1"/>
            <a:r>
              <a:rPr lang="en-US" altLang="en-US" sz="2000" i="1" smtClean="0">
                <a:ea typeface="ＭＳ Ｐゴシック" panose="020B0600070205080204" pitchFamily="34" charset="-128"/>
              </a:rPr>
              <a:t>p-value = 0.00004</a:t>
            </a:r>
            <a:r>
              <a:rPr lang="en-US" altLang="en-US" sz="2000" smtClean="0">
                <a:ea typeface="ＭＳ Ｐゴシック" panose="020B0600070205080204" pitchFamily="34" charset="-128"/>
              </a:rPr>
              <a:t>, meaning we would reject </a:t>
            </a:r>
            <a:r>
              <a:rPr lang="en-US" altLang="en-US" sz="2000" i="1" smtClean="0">
                <a:ea typeface="ＭＳ Ｐゴシック" panose="020B0600070205080204" pitchFamily="34" charset="-128"/>
              </a:rPr>
              <a:t>H</a:t>
            </a:r>
            <a:r>
              <a:rPr lang="en-US" altLang="en-US" sz="2000" i="1" baseline="-25000" smtClean="0">
                <a:ea typeface="ＭＳ Ｐゴシック" panose="020B0600070205080204" pitchFamily="34" charset="-128"/>
              </a:rPr>
              <a:t>0</a:t>
            </a:r>
            <a:r>
              <a:rPr lang="en-US" altLang="en-US" sz="2000" smtClean="0">
                <a:ea typeface="ＭＳ Ｐゴシック" panose="020B0600070205080204" pitchFamily="34" charset="-128"/>
              </a:rPr>
              <a:t> with </a:t>
            </a:r>
            <a:r>
              <a:rPr lang="en-US" altLang="en-US" sz="2000" i="1" smtClean="0">
                <a:ea typeface="ＭＳ Ｐゴシック" panose="020B0600070205080204" pitchFamily="34" charset="-128"/>
              </a:rPr>
              <a:t>0.00004</a:t>
            </a:r>
            <a:r>
              <a:rPr lang="en-US" altLang="en-US" sz="2000" smtClean="0">
                <a:ea typeface="ＭＳ Ｐゴシック" panose="020B0600070205080204" pitchFamily="34" charset="-128"/>
              </a:rPr>
              <a:t> significance level, hence Poisson is a poor fit.</a:t>
            </a:r>
          </a:p>
          <a:p>
            <a:pPr lvl="1" eaLnBrk="1" hangingPunct="1">
              <a:buFont typeface="Wingdings" panose="05000000000000000000" pitchFamily="2" charset="2"/>
              <a:buNone/>
            </a:pPr>
            <a:endParaRPr lang="en-US" altLang="en-US" sz="2000" smtClean="0">
              <a:ea typeface="ＭＳ Ｐゴシック" panose="020B0600070205080204" pitchFamily="34" charset="-128"/>
            </a:endParaRPr>
          </a:p>
        </p:txBody>
      </p:sp>
      <p:sp>
        <p:nvSpPr>
          <p:cNvPr id="68613" name="AutoShape 5"/>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graphicFrame>
        <p:nvGraphicFramePr>
          <p:cNvPr id="68614" name="Object 7"/>
          <p:cNvGraphicFramePr>
            <a:graphicFrameLocks noGrp="1" noChangeAspect="1"/>
          </p:cNvGraphicFramePr>
          <p:nvPr>
            <p:ph sz="quarter" idx="3"/>
          </p:nvPr>
        </p:nvGraphicFramePr>
        <p:xfrm>
          <a:off x="2995613" y="4724400"/>
          <a:ext cx="1171575" cy="406400"/>
        </p:xfrm>
        <a:graphic>
          <a:graphicData uri="http://schemas.openxmlformats.org/presentationml/2006/ole">
            <mc:AlternateContent xmlns:mc="http://schemas.openxmlformats.org/markup-compatibility/2006">
              <mc:Choice xmlns:v="urn:schemas-microsoft-com:vml" Requires="v">
                <p:oleObj spid="_x0000_s68647" name="Equation" r:id="rId4" imgW="622030" imgH="215806" progId="Equation.3">
                  <p:embed/>
                </p:oleObj>
              </mc:Choice>
              <mc:Fallback>
                <p:oleObj name="Equation" r:id="rId4" imgW="622030" imgH="215806"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5613" y="4724400"/>
                        <a:ext cx="1171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DF363B4C-7B7C-484C-B2AD-437135F0D92F}" type="slidenum">
              <a:rPr lang="en-US" altLang="en-US" sz="1200">
                <a:latin typeface="Arial Black" panose="020B0A04020102020204" pitchFamily="34" charset="0"/>
              </a:rPr>
              <a:pPr>
                <a:spcBef>
                  <a:spcPct val="0"/>
                </a:spcBef>
                <a:buClrTx/>
                <a:buSzTx/>
                <a:buFontTx/>
                <a:buNone/>
              </a:pPr>
              <a:t>37</a:t>
            </a:fld>
            <a:endParaRPr lang="en-US" altLang="en-US" sz="1200">
              <a:latin typeface="Arial Black" panose="020B0A04020102020204" pitchFamily="34" charset="0"/>
            </a:endParaRPr>
          </a:p>
        </p:txBody>
      </p:sp>
      <p:sp>
        <p:nvSpPr>
          <p:cNvPr id="70659" name="Rectangle 2"/>
          <p:cNvSpPr>
            <a:spLocks noGrp="1" noChangeArrowheads="1"/>
          </p:cNvSpPr>
          <p:nvPr>
            <p:ph type="title"/>
          </p:nvPr>
        </p:nvSpPr>
        <p:spPr/>
        <p:txBody>
          <a:bodyPr/>
          <a:lstStyle/>
          <a:p>
            <a:pPr eaLnBrk="1" hangingPunct="1"/>
            <a:r>
              <a:rPr lang="en-US" altLang="en-US" sz="2800" smtClean="0">
                <a:ea typeface="ＭＳ Ｐゴシック" panose="020B0600070205080204" pitchFamily="34" charset="-128"/>
              </a:rPr>
              <a:t>p-Values and “Best Fits”</a:t>
            </a:r>
            <a:r>
              <a:rPr lang="en-US" altLang="en-US" sz="2200" smtClean="0">
                <a:ea typeface="ＭＳ Ｐゴシック" panose="020B0600070205080204" pitchFamily="34" charset="-128"/>
              </a:rPr>
              <a:t>	</a:t>
            </a:r>
            <a:br>
              <a:rPr lang="en-US" altLang="en-US" sz="2200" smtClean="0">
                <a:ea typeface="ＭＳ Ｐゴシック" panose="020B0600070205080204" pitchFamily="34" charset="-128"/>
              </a:rPr>
            </a:br>
            <a:r>
              <a:rPr lang="en-US" altLang="en-US" sz="2200" smtClean="0">
                <a:ea typeface="ＭＳ Ｐゴシック" panose="020B0600070205080204" pitchFamily="34" charset="-128"/>
              </a:rPr>
              <a:t>					</a:t>
            </a:r>
            <a:r>
              <a:rPr lang="en-US" altLang="en-US" sz="2000" smtClean="0">
                <a:solidFill>
                  <a:schemeClr val="bg2"/>
                </a:solidFill>
                <a:ea typeface="ＭＳ Ｐゴシック" panose="020B0600070205080204" pitchFamily="34" charset="-128"/>
              </a:rPr>
              <a:t>[Goodness-of-Fit Tests]</a:t>
            </a:r>
          </a:p>
        </p:txBody>
      </p:sp>
      <p:sp>
        <p:nvSpPr>
          <p:cNvPr id="70660" name="Rectangle 3"/>
          <p:cNvSpPr>
            <a:spLocks noGrp="1" noChangeArrowheads="1"/>
          </p:cNvSpPr>
          <p:nvPr>
            <p:ph type="body" sz="half" idx="1"/>
          </p:nvPr>
        </p:nvSpPr>
        <p:spPr>
          <a:xfrm>
            <a:off x="457200" y="1447800"/>
            <a:ext cx="8458200" cy="4876800"/>
          </a:xfrm>
        </p:spPr>
        <p:txBody>
          <a:bodyPr/>
          <a:lstStyle/>
          <a:p>
            <a:pPr eaLnBrk="1" hangingPunct="1"/>
            <a:r>
              <a:rPr lang="en-US" altLang="en-US" sz="2200" smtClean="0">
                <a:ea typeface="ＭＳ Ｐゴシック" panose="020B0600070205080204" pitchFamily="34" charset="-128"/>
              </a:rPr>
              <a:t>Many software use </a:t>
            </a:r>
            <a:r>
              <a:rPr lang="en-US" altLang="en-US" sz="2200" i="1" smtClean="0">
                <a:ea typeface="ＭＳ Ｐゴシック" panose="020B0600070205080204" pitchFamily="34" charset="-128"/>
              </a:rPr>
              <a:t>p-value</a:t>
            </a:r>
            <a:r>
              <a:rPr lang="en-US" altLang="en-US" sz="2200" smtClean="0">
                <a:ea typeface="ＭＳ Ｐゴシック" panose="020B0600070205080204" pitchFamily="34" charset="-128"/>
              </a:rPr>
              <a:t> as the ranking measure to automatically determine the “best fit”.  Things to be cautious about:</a:t>
            </a:r>
          </a:p>
          <a:p>
            <a:pPr lvl="1" eaLnBrk="1" hangingPunct="1"/>
            <a:r>
              <a:rPr lang="en-US" altLang="en-US" sz="2000" smtClean="0">
                <a:ea typeface="ＭＳ Ｐゴシック" panose="020B0600070205080204" pitchFamily="34" charset="-128"/>
              </a:rPr>
              <a:t>Software may not know about the physical basis of the data, distribution families it suggests may be inappropriate.</a:t>
            </a:r>
          </a:p>
          <a:p>
            <a:pPr lvl="1" eaLnBrk="1" hangingPunct="1"/>
            <a:r>
              <a:rPr lang="en-US" altLang="en-US" sz="2000" smtClean="0">
                <a:ea typeface="ＭＳ Ｐゴシック" panose="020B0600070205080204" pitchFamily="34" charset="-128"/>
              </a:rPr>
              <a:t>Close conformance to the data does not always lead to the most appropriate input model.</a:t>
            </a:r>
          </a:p>
          <a:p>
            <a:pPr lvl="1" eaLnBrk="1" hangingPunct="1"/>
            <a:r>
              <a:rPr lang="en-US" altLang="en-US" sz="2000" i="1" smtClean="0">
                <a:ea typeface="ＭＳ Ｐゴシック" panose="020B0600070205080204" pitchFamily="34" charset="-128"/>
              </a:rPr>
              <a:t>p-value</a:t>
            </a:r>
            <a:r>
              <a:rPr lang="en-US" altLang="en-US" sz="2000" smtClean="0">
                <a:ea typeface="ＭＳ Ｐゴシック" panose="020B0600070205080204" pitchFamily="34" charset="-128"/>
              </a:rPr>
              <a:t> does not say much about where the lack of fit occurs</a:t>
            </a:r>
          </a:p>
          <a:p>
            <a:pPr eaLnBrk="1" hangingPunct="1"/>
            <a:r>
              <a:rPr lang="en-US" altLang="en-US" sz="2200" smtClean="0">
                <a:ea typeface="ＭＳ Ｐゴシック" panose="020B0600070205080204" pitchFamily="34" charset="-128"/>
              </a:rPr>
              <a:t>Recommended: always inspect the automatic selection using graphical methods.</a:t>
            </a:r>
          </a:p>
        </p:txBody>
      </p:sp>
      <p:sp>
        <p:nvSpPr>
          <p:cNvPr id="70661"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99D72AF3-44A4-414E-AD02-920D5D15F9A8}" type="slidenum">
              <a:rPr lang="en-US" altLang="en-US" sz="1200">
                <a:latin typeface="Arial Black" panose="020B0A04020102020204" pitchFamily="34" charset="0"/>
              </a:rPr>
              <a:pPr>
                <a:spcBef>
                  <a:spcPct val="0"/>
                </a:spcBef>
                <a:buClrTx/>
                <a:buSzTx/>
                <a:buFontTx/>
                <a:buNone/>
              </a:pPr>
              <a:t>38</a:t>
            </a:fld>
            <a:endParaRPr lang="en-US" altLang="en-US" sz="1200">
              <a:latin typeface="Arial Black" panose="020B0A04020102020204" pitchFamily="34" charset="0"/>
            </a:endParaRPr>
          </a:p>
        </p:txBody>
      </p:sp>
      <p:sp>
        <p:nvSpPr>
          <p:cNvPr id="72707" name="Rectangle 2"/>
          <p:cNvSpPr>
            <a:spLocks noGrp="1" noChangeArrowheads="1"/>
          </p:cNvSpPr>
          <p:nvPr>
            <p:ph type="title"/>
          </p:nvPr>
        </p:nvSpPr>
        <p:spPr/>
        <p:txBody>
          <a:bodyPr/>
          <a:lstStyle/>
          <a:p>
            <a:pPr eaLnBrk="1" hangingPunct="1"/>
            <a:r>
              <a:rPr lang="en-US" altLang="en-US" sz="3000" dirty="0" smtClean="0">
                <a:ea typeface="ＭＳ Ｐゴシック" panose="020B0600070205080204" pitchFamily="34" charset="-128"/>
              </a:rPr>
              <a:t>Fitting a Non-stationary Poisson Process</a:t>
            </a:r>
            <a:endParaRPr lang="en-US" altLang="en-US" sz="3000" dirty="0" smtClean="0">
              <a:solidFill>
                <a:schemeClr val="bg2"/>
              </a:solidFill>
              <a:ea typeface="ＭＳ Ｐゴシック" panose="020B0600070205080204" pitchFamily="34" charset="-128"/>
            </a:endParaRPr>
          </a:p>
        </p:txBody>
      </p:sp>
      <p:sp>
        <p:nvSpPr>
          <p:cNvPr id="72708" name="Rectangle 3"/>
          <p:cNvSpPr>
            <a:spLocks noGrp="1" noChangeArrowheads="1"/>
          </p:cNvSpPr>
          <p:nvPr>
            <p:ph type="body" sz="half" idx="1"/>
          </p:nvPr>
        </p:nvSpPr>
        <p:spPr>
          <a:xfrm>
            <a:off x="457200" y="1447800"/>
            <a:ext cx="8458200" cy="4876800"/>
          </a:xfrm>
        </p:spPr>
        <p:txBody>
          <a:bodyPr/>
          <a:lstStyle/>
          <a:p>
            <a:pPr eaLnBrk="1" hangingPunct="1"/>
            <a:r>
              <a:rPr lang="en-US" altLang="en-US" sz="2200" dirty="0" smtClean="0">
                <a:ea typeface="ＭＳ Ｐゴシック" panose="020B0600070205080204" pitchFamily="34" charset="-128"/>
              </a:rPr>
              <a:t>Fitting a NSPP to arrival data is difficult, possible approaches:</a:t>
            </a:r>
          </a:p>
          <a:p>
            <a:pPr lvl="1" eaLnBrk="1" hangingPunct="1"/>
            <a:r>
              <a:rPr lang="en-US" altLang="en-US" sz="2000" dirty="0" smtClean="0">
                <a:ea typeface="ＭＳ Ｐゴシック" panose="020B0600070205080204" pitchFamily="34" charset="-128"/>
              </a:rPr>
              <a:t>Fit a very flexible model with lots of parameters or</a:t>
            </a:r>
          </a:p>
          <a:p>
            <a:pPr lvl="1" eaLnBrk="1" hangingPunct="1"/>
            <a:r>
              <a:rPr lang="en-US" altLang="en-US" sz="2000" dirty="0" smtClean="0">
                <a:ea typeface="ＭＳ Ｐゴシック" panose="020B0600070205080204" pitchFamily="34" charset="-128"/>
              </a:rPr>
              <a:t>Approximate constant arrival rate over some basic interval of time, but vary it from time interval to time interval.</a:t>
            </a:r>
          </a:p>
          <a:p>
            <a:pPr eaLnBrk="1" hangingPunct="1"/>
            <a:endParaRPr lang="en-US" altLang="en-US" sz="2200" dirty="0" smtClean="0">
              <a:ea typeface="ＭＳ Ｐゴシック" panose="020B0600070205080204" pitchFamily="34" charset="-128"/>
            </a:endParaRPr>
          </a:p>
          <a:p>
            <a:pPr eaLnBrk="1" hangingPunct="1"/>
            <a:r>
              <a:rPr lang="en-US" altLang="en-US" sz="2200" dirty="0" smtClean="0">
                <a:ea typeface="ＭＳ Ｐゴシック" panose="020B0600070205080204" pitchFamily="34" charset="-128"/>
              </a:rPr>
              <a:t>Suppose we need to model arrivals over time [0,T], our approach is the most appropriate when we can:</a:t>
            </a:r>
          </a:p>
          <a:p>
            <a:pPr lvl="1" eaLnBrk="1" hangingPunct="1"/>
            <a:r>
              <a:rPr lang="en-US" altLang="en-US" sz="2000" dirty="0" smtClean="0">
                <a:ea typeface="ＭＳ Ｐゴシック" panose="020B0600070205080204" pitchFamily="34" charset="-128"/>
              </a:rPr>
              <a:t>Observe the time period repeatedly and</a:t>
            </a:r>
          </a:p>
          <a:p>
            <a:pPr lvl="1" eaLnBrk="1" hangingPunct="1"/>
            <a:r>
              <a:rPr lang="en-US" altLang="en-US" sz="2000" dirty="0" smtClean="0">
                <a:ea typeface="ＭＳ Ｐゴシック" panose="020B0600070205080204" pitchFamily="34" charset="-128"/>
              </a:rPr>
              <a:t>Count arrivals.</a:t>
            </a:r>
          </a:p>
        </p:txBody>
      </p:sp>
      <p:sp>
        <p:nvSpPr>
          <p:cNvPr id="72709"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
        <p:nvSpPr>
          <p:cNvPr id="72710" name="AutoShape 5"/>
          <p:cNvSpPr>
            <a:spLocks noChangeArrowheads="1"/>
          </p:cNvSpPr>
          <p:nvPr/>
        </p:nvSpPr>
        <p:spPr bwMode="auto">
          <a:xfrm>
            <a:off x="6781800" y="2514600"/>
            <a:ext cx="1371600" cy="609600"/>
          </a:xfrm>
          <a:prstGeom prst="leftArrow">
            <a:avLst>
              <a:gd name="adj1" fmla="val 50000"/>
              <a:gd name="adj2" fmla="val 56250"/>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r>
              <a:rPr lang="en-US" altLang="en-US" sz="1400" b="1"/>
              <a:t>Our focus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B7D87D8-F05A-4EB2-878B-D5587C476A74}" type="slidenum">
              <a:rPr lang="en-US" altLang="en-US" sz="1200">
                <a:latin typeface="Arial Black" panose="020B0A04020102020204" pitchFamily="34" charset="0"/>
              </a:rPr>
              <a:pPr>
                <a:spcBef>
                  <a:spcPct val="0"/>
                </a:spcBef>
                <a:buClrTx/>
                <a:buSzTx/>
                <a:buFontTx/>
                <a:buNone/>
              </a:pPr>
              <a:t>39</a:t>
            </a:fld>
            <a:endParaRPr lang="en-US" altLang="en-US" sz="1200">
              <a:latin typeface="Arial Black" panose="020B0A04020102020204" pitchFamily="34" charset="0"/>
            </a:endParaRPr>
          </a:p>
        </p:txBody>
      </p:sp>
      <p:sp>
        <p:nvSpPr>
          <p:cNvPr id="74755" name="Rectangle 2"/>
          <p:cNvSpPr>
            <a:spLocks noGrp="1" noChangeArrowheads="1"/>
          </p:cNvSpPr>
          <p:nvPr>
            <p:ph type="title"/>
          </p:nvPr>
        </p:nvSpPr>
        <p:spPr/>
        <p:txBody>
          <a:bodyPr/>
          <a:lstStyle/>
          <a:p>
            <a:pPr eaLnBrk="1" hangingPunct="1"/>
            <a:r>
              <a:rPr lang="en-US" altLang="en-US" sz="3000" smtClean="0">
                <a:ea typeface="ＭＳ Ｐゴシック" panose="020B0600070205080204" pitchFamily="34" charset="-128"/>
              </a:rPr>
              <a:t>Fitting a Non-stationary Poisson Process	</a:t>
            </a:r>
            <a:endParaRPr lang="en-US" altLang="en-US" sz="3000" smtClean="0">
              <a:solidFill>
                <a:schemeClr val="bg2"/>
              </a:solidFill>
              <a:ea typeface="ＭＳ Ｐゴシック" panose="020B0600070205080204" pitchFamily="34" charset="-128"/>
            </a:endParaRPr>
          </a:p>
        </p:txBody>
      </p:sp>
      <p:sp>
        <p:nvSpPr>
          <p:cNvPr id="74756" name="Rectangle 3"/>
          <p:cNvSpPr>
            <a:spLocks noGrp="1" noChangeArrowheads="1"/>
          </p:cNvSpPr>
          <p:nvPr>
            <p:ph type="body" sz="half" idx="1"/>
          </p:nvPr>
        </p:nvSpPr>
        <p:spPr>
          <a:xfrm>
            <a:off x="457200" y="1447800"/>
            <a:ext cx="8382000" cy="4953000"/>
          </a:xfrm>
        </p:spPr>
        <p:txBody>
          <a:bodyPr/>
          <a:lstStyle/>
          <a:p>
            <a:pPr eaLnBrk="1" hangingPunct="1"/>
            <a:r>
              <a:rPr lang="en-US" altLang="en-US" sz="2200" smtClean="0">
                <a:ea typeface="ＭＳ Ｐゴシック" panose="020B0600070205080204" pitchFamily="34" charset="-128"/>
              </a:rPr>
              <a:t>The estimated arrival rate during the </a:t>
            </a:r>
            <a:r>
              <a:rPr lang="en-US" altLang="en-US" sz="2200" i="1" smtClean="0">
                <a:ea typeface="ＭＳ Ｐゴシック" panose="020B0600070205080204" pitchFamily="34" charset="-128"/>
              </a:rPr>
              <a:t>i</a:t>
            </a:r>
            <a:r>
              <a:rPr lang="en-US" altLang="en-US" sz="2200" smtClean="0">
                <a:ea typeface="ＭＳ Ｐゴシック" panose="020B0600070205080204" pitchFamily="34" charset="-128"/>
              </a:rPr>
              <a:t>th time period is:</a:t>
            </a:r>
          </a:p>
          <a:p>
            <a:pPr lvl="1" eaLnBrk="1" hangingPunct="1"/>
            <a:endParaRPr lang="en-US" altLang="en-US" sz="2000" smtClean="0">
              <a:ea typeface="ＭＳ Ｐゴシック" panose="020B0600070205080204" pitchFamily="34" charset="-128"/>
            </a:endParaRPr>
          </a:p>
          <a:p>
            <a:pPr lvl="1" eaLnBrk="1" hangingPunct="1"/>
            <a:endParaRPr lang="en-US" altLang="en-US" sz="2000" smtClean="0">
              <a:ea typeface="ＭＳ Ｐゴシック" panose="020B0600070205080204" pitchFamily="34" charset="-128"/>
            </a:endParaRPr>
          </a:p>
          <a:p>
            <a:pPr lvl="1" algn="r" eaLnBrk="1" hangingPunct="1">
              <a:buFont typeface="Wingdings" panose="05000000000000000000" pitchFamily="2" charset="2"/>
              <a:buNone/>
            </a:pPr>
            <a:endParaRPr lang="en-US" altLang="en-US" sz="2000" smtClean="0">
              <a:ea typeface="ＭＳ Ｐゴシック" panose="020B0600070205080204" pitchFamily="34" charset="-128"/>
            </a:endParaRPr>
          </a:p>
          <a:p>
            <a:pPr lvl="1" algn="r" eaLnBrk="1" hangingPunct="1">
              <a:buFont typeface="Wingdings" panose="05000000000000000000" pitchFamily="2" charset="2"/>
              <a:buNone/>
            </a:pPr>
            <a:r>
              <a:rPr lang="en-US" altLang="en-US" sz="2000" smtClean="0">
                <a:ea typeface="ＭＳ Ｐゴシック" panose="020B0600070205080204" pitchFamily="34" charset="-128"/>
              </a:rPr>
              <a:t>	where n = # of observation periods, </a:t>
            </a:r>
            <a:r>
              <a:rPr lang="en-US" altLang="en-US" sz="2000" i="1" smtClean="0">
                <a:latin typeface="Symbol" panose="05050102010706020507" pitchFamily="18" charset="2"/>
                <a:ea typeface="ＭＳ Ｐゴシック" panose="020B0600070205080204" pitchFamily="34" charset="-128"/>
              </a:rPr>
              <a:t>D</a:t>
            </a:r>
            <a:r>
              <a:rPr lang="en-US" altLang="en-US" sz="2000" i="1" smtClean="0">
                <a:ea typeface="ＭＳ Ｐゴシック" panose="020B0600070205080204" pitchFamily="34" charset="-128"/>
              </a:rPr>
              <a:t>t = time interval length</a:t>
            </a:r>
            <a:endParaRPr lang="en-US" altLang="en-US" sz="2000" smtClean="0">
              <a:ea typeface="ＭＳ Ｐゴシック" panose="020B0600070205080204" pitchFamily="34" charset="-128"/>
            </a:endParaRPr>
          </a:p>
          <a:p>
            <a:pPr lvl="1" algn="r" eaLnBrk="1" hangingPunct="1">
              <a:buFont typeface="Wingdings" panose="05000000000000000000" pitchFamily="2" charset="2"/>
              <a:buNone/>
            </a:pPr>
            <a:r>
              <a:rPr lang="en-US" altLang="en-US" sz="2000" i="1" smtClean="0">
                <a:ea typeface="ＭＳ Ｐゴシック" panose="020B0600070205080204" pitchFamily="34" charset="-128"/>
              </a:rPr>
              <a:t>C</a:t>
            </a:r>
            <a:r>
              <a:rPr lang="en-US" altLang="en-US" sz="2000" i="1" baseline="-25000" smtClean="0">
                <a:ea typeface="ＭＳ Ｐゴシック" panose="020B0600070205080204" pitchFamily="34" charset="-128"/>
              </a:rPr>
              <a:t>ij</a:t>
            </a:r>
            <a:r>
              <a:rPr lang="en-US" altLang="en-US" sz="2000" smtClean="0">
                <a:ea typeface="ＭＳ Ｐゴシック" panose="020B0600070205080204" pitchFamily="34" charset="-128"/>
              </a:rPr>
              <a:t> = # of arrivals during the </a:t>
            </a:r>
            <a:r>
              <a:rPr lang="en-US" altLang="en-US" sz="2000" i="1" smtClean="0">
                <a:ea typeface="ＭＳ Ｐゴシック" panose="020B0600070205080204" pitchFamily="34" charset="-128"/>
              </a:rPr>
              <a:t>i</a:t>
            </a:r>
            <a:r>
              <a:rPr lang="en-US" altLang="en-US" sz="2000" baseline="30000" smtClean="0">
                <a:ea typeface="ＭＳ Ｐゴシック" panose="020B0600070205080204" pitchFamily="34" charset="-128"/>
              </a:rPr>
              <a:t>th</a:t>
            </a:r>
            <a:r>
              <a:rPr lang="en-US" altLang="en-US" sz="2000" smtClean="0">
                <a:ea typeface="ＭＳ Ｐゴシック" panose="020B0600070205080204" pitchFamily="34" charset="-128"/>
              </a:rPr>
              <a:t> time interval on the </a:t>
            </a:r>
            <a:r>
              <a:rPr lang="en-US" altLang="en-US" sz="2000" i="1" smtClean="0">
                <a:ea typeface="ＭＳ Ｐゴシック" panose="020B0600070205080204" pitchFamily="34" charset="-128"/>
              </a:rPr>
              <a:t>j</a:t>
            </a:r>
            <a:r>
              <a:rPr lang="en-US" altLang="en-US" sz="2000" baseline="30000" smtClean="0">
                <a:ea typeface="ＭＳ Ｐゴシック" panose="020B0600070205080204" pitchFamily="34" charset="-128"/>
              </a:rPr>
              <a:t>th</a:t>
            </a:r>
            <a:r>
              <a:rPr lang="en-US" altLang="en-US" sz="2000" smtClean="0">
                <a:ea typeface="ＭＳ Ｐゴシック" panose="020B0600070205080204" pitchFamily="34" charset="-128"/>
              </a:rPr>
              <a:t> observation period</a:t>
            </a:r>
          </a:p>
          <a:p>
            <a:pPr eaLnBrk="1" hangingPunct="1"/>
            <a:r>
              <a:rPr lang="en-US" altLang="en-US" sz="2200" smtClean="0">
                <a:ea typeface="ＭＳ Ｐゴシック" panose="020B0600070205080204" pitchFamily="34" charset="-128"/>
              </a:rPr>
              <a:t>Example: Divide a </a:t>
            </a:r>
            <a:r>
              <a:rPr lang="en-US" altLang="en-US" sz="2200" i="1" smtClean="0">
                <a:ea typeface="ＭＳ Ｐゴシック" panose="020B0600070205080204" pitchFamily="34" charset="-128"/>
              </a:rPr>
              <a:t>10</a:t>
            </a:r>
            <a:r>
              <a:rPr lang="en-US" altLang="en-US" sz="2200" smtClean="0">
                <a:ea typeface="ＭＳ Ｐゴシック" panose="020B0600070205080204" pitchFamily="34" charset="-128"/>
              </a:rPr>
              <a:t>-hour business day [</a:t>
            </a:r>
            <a:r>
              <a:rPr lang="en-US" altLang="en-US" sz="2200" i="1" smtClean="0">
                <a:ea typeface="ＭＳ Ｐゴシック" panose="020B0600070205080204" pitchFamily="34" charset="-128"/>
              </a:rPr>
              <a:t>8am,6pm</a:t>
            </a:r>
            <a:r>
              <a:rPr lang="en-US" altLang="en-US" sz="2200" smtClean="0">
                <a:ea typeface="ＭＳ Ｐゴシック" panose="020B0600070205080204" pitchFamily="34" charset="-128"/>
              </a:rPr>
              <a:t>] into equal intervals </a:t>
            </a:r>
            <a:r>
              <a:rPr lang="en-US" altLang="en-US" sz="2200" i="1" smtClean="0">
                <a:ea typeface="ＭＳ Ｐゴシック" panose="020B0600070205080204" pitchFamily="34" charset="-128"/>
              </a:rPr>
              <a:t>k = 20</a:t>
            </a:r>
            <a:r>
              <a:rPr lang="en-US" altLang="en-US" sz="2200" smtClean="0">
                <a:ea typeface="ＭＳ Ｐゴシック" panose="020B0600070205080204" pitchFamily="34" charset="-128"/>
              </a:rPr>
              <a:t> whose length </a:t>
            </a:r>
            <a:r>
              <a:rPr lang="en-US" altLang="en-US" sz="2200" i="1" smtClean="0">
                <a:latin typeface="Symbol" panose="05050102010706020507" pitchFamily="18" charset="2"/>
                <a:ea typeface="ＭＳ Ｐゴシック" panose="020B0600070205080204" pitchFamily="34" charset="-128"/>
              </a:rPr>
              <a:t>D</a:t>
            </a:r>
            <a:r>
              <a:rPr lang="en-US" altLang="en-US" sz="2200" i="1" smtClean="0">
                <a:ea typeface="ＭＳ Ｐゴシック" panose="020B0600070205080204" pitchFamily="34" charset="-128"/>
              </a:rPr>
              <a:t>t = ½</a:t>
            </a:r>
            <a:r>
              <a:rPr lang="en-US" altLang="en-US" sz="2200" smtClean="0">
                <a:ea typeface="ＭＳ Ｐゴシック" panose="020B0600070205080204" pitchFamily="34" charset="-128"/>
              </a:rPr>
              <a:t>, and observe over n =3 days </a:t>
            </a:r>
          </a:p>
          <a:p>
            <a:pPr lvl="1" eaLnBrk="1" hangingPunct="1"/>
            <a:endParaRPr lang="en-US" altLang="en-US" sz="2000" smtClean="0">
              <a:ea typeface="ＭＳ Ｐゴシック" panose="020B0600070205080204" pitchFamily="34" charset="-128"/>
            </a:endParaRPr>
          </a:p>
        </p:txBody>
      </p:sp>
      <p:graphicFrame>
        <p:nvGraphicFramePr>
          <p:cNvPr id="74757" name="Object 6"/>
          <p:cNvGraphicFramePr>
            <a:graphicFrameLocks noGrp="1" noChangeAspect="1"/>
          </p:cNvGraphicFramePr>
          <p:nvPr>
            <p:ph sz="quarter" idx="2"/>
          </p:nvPr>
        </p:nvGraphicFramePr>
        <p:xfrm>
          <a:off x="2971800" y="1898650"/>
          <a:ext cx="2209800" cy="920750"/>
        </p:xfrm>
        <a:graphic>
          <a:graphicData uri="http://schemas.openxmlformats.org/presentationml/2006/ole">
            <mc:AlternateContent xmlns:mc="http://schemas.openxmlformats.org/markup-compatibility/2006">
              <mc:Choice xmlns:v="urn:schemas-microsoft-com:vml" Requires="v">
                <p:oleObj spid="_x0000_s74826" name="Equation" r:id="rId4" imgW="1066337" imgH="444307" progId="Equation.3">
                  <p:embed/>
                </p:oleObj>
              </mc:Choice>
              <mc:Fallback>
                <p:oleObj name="Equation" r:id="rId4" imgW="1066337" imgH="444307"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898650"/>
                        <a:ext cx="2209800"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8"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graphicFrame>
        <p:nvGraphicFramePr>
          <p:cNvPr id="74759" name="Object 10"/>
          <p:cNvGraphicFramePr>
            <a:graphicFrameLocks noChangeAspect="1"/>
          </p:cNvGraphicFramePr>
          <p:nvPr/>
        </p:nvGraphicFramePr>
        <p:xfrm>
          <a:off x="1905000" y="4743450"/>
          <a:ext cx="4953000" cy="1657350"/>
        </p:xfrm>
        <a:graphic>
          <a:graphicData uri="http://schemas.openxmlformats.org/presentationml/2006/ole">
            <mc:AlternateContent xmlns:mc="http://schemas.openxmlformats.org/markup-compatibility/2006">
              <mc:Choice xmlns:v="urn:schemas-microsoft-com:vml" Requires="v">
                <p:oleObj spid="_x0000_s74827" name="Worksheet" r:id="rId7" imgW="4029573" imgH="1347386" progId="Excel.Sheet.8">
                  <p:embed/>
                </p:oleObj>
              </mc:Choice>
              <mc:Fallback>
                <p:oleObj name="Worksheet" r:id="rId7" imgW="4029573" imgH="1347386" progId="Excel.Sheet.8">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743450"/>
                        <a:ext cx="49530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60" name="AutoShape 14"/>
          <p:cNvSpPr>
            <a:spLocks noChangeArrowheads="1"/>
          </p:cNvSpPr>
          <p:nvPr/>
        </p:nvSpPr>
        <p:spPr bwMode="auto">
          <a:xfrm>
            <a:off x="6934200" y="5105400"/>
            <a:ext cx="1981200" cy="762000"/>
          </a:xfrm>
          <a:prstGeom prst="wedgeRoundRectCallout">
            <a:avLst>
              <a:gd name="adj1" fmla="val -85495"/>
              <a:gd name="adj2" fmla="val 2437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eaLnBrk="1" hangingPunct="1">
              <a:buClrTx/>
              <a:buSzPct val="100000"/>
              <a:buFont typeface="Wingdings" panose="05000000000000000000" pitchFamily="2" charset="2"/>
              <a:buNone/>
            </a:pPr>
            <a:r>
              <a:rPr lang="en-US" altLang="en-US" sz="1400"/>
              <a:t>For instance, 1/3(0.5)*(23+26+32)</a:t>
            </a:r>
          </a:p>
          <a:p>
            <a:pPr eaLnBrk="1" hangingPunct="1">
              <a:buClrTx/>
              <a:buSzPct val="100000"/>
              <a:buFont typeface="Wingdings" panose="05000000000000000000" pitchFamily="2" charset="2"/>
              <a:buNone/>
            </a:pPr>
            <a:r>
              <a:rPr lang="en-US" altLang="en-US" sz="1400"/>
              <a:t>= 54 arrivals/hour</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4523FA4-47A5-4CBB-AED2-A483ED6F10AD}" type="slidenum">
              <a:rPr lang="en-US" altLang="en-US" sz="1200">
                <a:latin typeface="Arial Black" panose="020B0A04020102020204" pitchFamily="34" charset="0"/>
              </a:rPr>
              <a:pPr>
                <a:spcBef>
                  <a:spcPct val="0"/>
                </a:spcBef>
                <a:buClrTx/>
                <a:buSzTx/>
                <a:buFontTx/>
                <a:buNone/>
              </a:pPr>
              <a:t>4</a:t>
            </a:fld>
            <a:endParaRPr lang="en-US" altLang="en-US" sz="1200">
              <a:latin typeface="Arial Black" panose="020B0A04020102020204" pitchFamily="34" charset="0"/>
            </a:endParaRPr>
          </a:p>
        </p:txBody>
      </p:sp>
      <p:sp>
        <p:nvSpPr>
          <p:cNvPr id="24579"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Data Collection</a:t>
            </a:r>
            <a:endParaRPr lang="en-US" altLang="en-US" sz="2400" dirty="0" smtClean="0">
              <a:solidFill>
                <a:srgbClr val="C00000"/>
              </a:solidFill>
              <a:ea typeface="ＭＳ Ｐゴシック" panose="020B0600070205080204" pitchFamily="34" charset="-128"/>
            </a:endParaRPr>
          </a:p>
        </p:txBody>
      </p:sp>
      <p:sp>
        <p:nvSpPr>
          <p:cNvPr id="24580" name="Rectangle 3"/>
          <p:cNvSpPr>
            <a:spLocks noGrp="1" noChangeArrowheads="1"/>
          </p:cNvSpPr>
          <p:nvPr>
            <p:ph type="body" idx="1"/>
          </p:nvPr>
        </p:nvSpPr>
        <p:spPr>
          <a:xfrm>
            <a:off x="457200" y="1447800"/>
            <a:ext cx="8229600" cy="4876800"/>
          </a:xfrm>
        </p:spPr>
        <p:txBody>
          <a:bodyPr/>
          <a:lstStyle/>
          <a:p>
            <a:pPr eaLnBrk="1" hangingPunct="1">
              <a:lnSpc>
                <a:spcPct val="90000"/>
              </a:lnSpc>
            </a:pPr>
            <a:r>
              <a:rPr lang="en-US" altLang="en-US" sz="2200" dirty="0" smtClean="0">
                <a:solidFill>
                  <a:srgbClr val="C00000"/>
                </a:solidFill>
                <a:ea typeface="ＭＳ Ｐゴシック" panose="020B0600070205080204" pitchFamily="34" charset="-128"/>
              </a:rPr>
              <a:t>Suggestions</a:t>
            </a:r>
            <a:r>
              <a:rPr lang="en-US" altLang="en-US" sz="2200" dirty="0" smtClean="0">
                <a:ea typeface="ＭＳ Ｐゴシック" panose="020B0600070205080204" pitchFamily="34" charset="-128"/>
              </a:rPr>
              <a:t> that may enhance and facilitate data collection:</a:t>
            </a:r>
          </a:p>
          <a:p>
            <a:pPr lvl="1" eaLnBrk="1" hangingPunct="1">
              <a:lnSpc>
                <a:spcPct val="90000"/>
              </a:lnSpc>
            </a:pPr>
            <a:r>
              <a:rPr lang="en-US" altLang="en-US" sz="2000" dirty="0" smtClean="0">
                <a:ea typeface="ＭＳ Ｐゴシック" panose="020B0600070205080204" pitchFamily="34" charset="-128"/>
              </a:rPr>
              <a:t>Plan ahead: begin by a practice or pre-observing session, watch for unusual circumstances</a:t>
            </a:r>
          </a:p>
          <a:p>
            <a:pPr lvl="1" eaLnBrk="1" hangingPunct="1">
              <a:lnSpc>
                <a:spcPct val="90000"/>
              </a:lnSpc>
            </a:pPr>
            <a:r>
              <a:rPr lang="en-US" altLang="en-US" sz="2000" dirty="0" smtClean="0">
                <a:ea typeface="ＭＳ Ｐゴシック" panose="020B0600070205080204" pitchFamily="34" charset="-128"/>
              </a:rPr>
              <a:t>Analyze the data as it is being collected: check adequacy</a:t>
            </a:r>
          </a:p>
          <a:p>
            <a:pPr lvl="1" eaLnBrk="1" hangingPunct="1">
              <a:lnSpc>
                <a:spcPct val="90000"/>
              </a:lnSpc>
            </a:pPr>
            <a:r>
              <a:rPr lang="en-US" altLang="en-US" sz="2000" dirty="0" smtClean="0">
                <a:ea typeface="ＭＳ Ｐゴシック" panose="020B0600070205080204" pitchFamily="34" charset="-128"/>
              </a:rPr>
              <a:t>Combine homogeneous data sets, e.g. successive time periods, during the same time period on successive days</a:t>
            </a:r>
          </a:p>
          <a:p>
            <a:pPr lvl="1" eaLnBrk="1" hangingPunct="1">
              <a:lnSpc>
                <a:spcPct val="90000"/>
              </a:lnSpc>
            </a:pPr>
            <a:r>
              <a:rPr lang="en-US" altLang="en-US" sz="2000" dirty="0" smtClean="0">
                <a:ea typeface="ＭＳ Ｐゴシック" panose="020B0600070205080204" pitchFamily="34" charset="-128"/>
              </a:rPr>
              <a:t>Be aware of data censoring: the quantity is not observed in its entirety, danger of leaving out long process times</a:t>
            </a:r>
          </a:p>
          <a:p>
            <a:pPr lvl="1" eaLnBrk="1" hangingPunct="1">
              <a:lnSpc>
                <a:spcPct val="90000"/>
              </a:lnSpc>
            </a:pPr>
            <a:r>
              <a:rPr lang="en-US" altLang="en-US" sz="2000" dirty="0" smtClean="0">
                <a:ea typeface="ＭＳ Ｐゴシック" panose="020B0600070205080204" pitchFamily="34" charset="-128"/>
              </a:rPr>
              <a:t>Check for relationship between variables, e.g. build scatter diagram</a:t>
            </a:r>
          </a:p>
          <a:p>
            <a:pPr lvl="1" eaLnBrk="1" hangingPunct="1">
              <a:lnSpc>
                <a:spcPct val="90000"/>
              </a:lnSpc>
            </a:pPr>
            <a:r>
              <a:rPr lang="en-US" altLang="en-US" sz="2000" dirty="0" smtClean="0">
                <a:ea typeface="ＭＳ Ｐゴシック" panose="020B0600070205080204" pitchFamily="34" charset="-128"/>
              </a:rPr>
              <a:t>Check for autocorrelation</a:t>
            </a:r>
          </a:p>
          <a:p>
            <a:pPr lvl="1" eaLnBrk="1" hangingPunct="1">
              <a:lnSpc>
                <a:spcPct val="90000"/>
              </a:lnSpc>
            </a:pPr>
            <a:r>
              <a:rPr lang="en-US" altLang="en-US" sz="2000" dirty="0" smtClean="0">
                <a:ea typeface="ＭＳ Ｐゴシック" panose="020B0600070205080204" pitchFamily="34" charset="-128"/>
              </a:rPr>
              <a:t>Collect input data, not performance data</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9C2825DC-220D-4CA9-9AEF-7B50B557DFF1}" type="slidenum">
              <a:rPr lang="en-US" altLang="en-US" sz="1200">
                <a:latin typeface="Arial Black" panose="020B0A04020102020204" pitchFamily="34" charset="0"/>
              </a:rPr>
              <a:pPr>
                <a:spcBef>
                  <a:spcPct val="0"/>
                </a:spcBef>
                <a:buClrTx/>
                <a:buSzTx/>
                <a:buFontTx/>
                <a:buNone/>
              </a:pPr>
              <a:t>40</a:t>
            </a:fld>
            <a:endParaRPr lang="en-US" altLang="en-US" sz="1200">
              <a:latin typeface="Arial Black" panose="020B0A04020102020204" pitchFamily="34" charset="0"/>
            </a:endParaRPr>
          </a:p>
        </p:txBody>
      </p:sp>
      <p:sp>
        <p:nvSpPr>
          <p:cNvPr id="76803"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Selecting Model without Data</a:t>
            </a:r>
            <a:endParaRPr lang="en-US" altLang="en-US" dirty="0" smtClean="0">
              <a:solidFill>
                <a:schemeClr val="bg2"/>
              </a:solidFill>
              <a:ea typeface="ＭＳ Ｐゴシック" panose="020B0600070205080204" pitchFamily="34" charset="-128"/>
            </a:endParaRPr>
          </a:p>
        </p:txBody>
      </p:sp>
      <p:sp>
        <p:nvSpPr>
          <p:cNvPr id="76804" name="Rectangle 3"/>
          <p:cNvSpPr>
            <a:spLocks noGrp="1" noChangeArrowheads="1"/>
          </p:cNvSpPr>
          <p:nvPr>
            <p:ph type="body" sz="half" idx="1"/>
          </p:nvPr>
        </p:nvSpPr>
        <p:spPr>
          <a:xfrm>
            <a:off x="457200" y="1447800"/>
            <a:ext cx="8382000" cy="4953000"/>
          </a:xfrm>
        </p:spPr>
        <p:txBody>
          <a:bodyPr/>
          <a:lstStyle/>
          <a:p>
            <a:pPr eaLnBrk="1" hangingPunct="1"/>
            <a:r>
              <a:rPr lang="en-US" altLang="en-US" sz="2200" dirty="0" smtClean="0">
                <a:ea typeface="ＭＳ Ｐゴシック" panose="020B0600070205080204" pitchFamily="34" charset="-128"/>
              </a:rPr>
              <a:t>If data is not available, some possible sources to obtain information about the process are:</a:t>
            </a:r>
          </a:p>
          <a:p>
            <a:pPr lvl="1" eaLnBrk="1" hangingPunct="1"/>
            <a:r>
              <a:rPr lang="en-US" altLang="en-US" sz="2000" dirty="0" smtClean="0">
                <a:ea typeface="ＭＳ Ｐゴシック" panose="020B0600070205080204" pitchFamily="34" charset="-128"/>
              </a:rPr>
              <a:t>Engineering data: often product or process has performance ratings provided by the manufacturer or company rules specify time or production standards.</a:t>
            </a:r>
          </a:p>
          <a:p>
            <a:pPr lvl="1" eaLnBrk="1" hangingPunct="1"/>
            <a:r>
              <a:rPr lang="en-US" altLang="en-US" sz="2000" dirty="0" smtClean="0">
                <a:ea typeface="ＭＳ Ｐゴシック" panose="020B0600070205080204" pitchFamily="34" charset="-128"/>
              </a:rPr>
              <a:t>Expert option: people who are experienced with the process or similar processes, often, they can provide optimistic, pessimistic and most-likely times, and they may know the variability as well.</a:t>
            </a:r>
          </a:p>
          <a:p>
            <a:pPr lvl="1" eaLnBrk="1" hangingPunct="1"/>
            <a:r>
              <a:rPr lang="en-US" altLang="en-US" sz="2000" dirty="0" smtClean="0">
                <a:ea typeface="ＭＳ Ｐゴシック" panose="020B0600070205080204" pitchFamily="34" charset="-128"/>
              </a:rPr>
              <a:t>Physical or conventional limitations: physical limits on performance, limits or bounds that narrow the range of the input process.</a:t>
            </a:r>
          </a:p>
          <a:p>
            <a:pPr lvl="1" eaLnBrk="1" hangingPunct="1"/>
            <a:r>
              <a:rPr lang="en-US" altLang="en-US" sz="2000" dirty="0" smtClean="0">
                <a:ea typeface="ＭＳ Ｐゴシック" panose="020B0600070205080204" pitchFamily="34" charset="-128"/>
              </a:rPr>
              <a:t>The nature of the process.</a:t>
            </a:r>
          </a:p>
          <a:p>
            <a:pPr eaLnBrk="1" hangingPunct="1"/>
            <a:r>
              <a:rPr lang="en-US" altLang="en-US" sz="2200" dirty="0" smtClean="0">
                <a:ea typeface="ＭＳ Ｐゴシック" panose="020B0600070205080204" pitchFamily="34" charset="-128"/>
              </a:rPr>
              <a:t>The uniform, triangular, and beta distributions are often used as input models.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853A9828-D2EE-448E-8BCA-CD8ACD960EE1}" type="slidenum">
              <a:rPr lang="en-US" altLang="en-US" sz="1200">
                <a:latin typeface="Arial Black" panose="020B0A04020102020204" pitchFamily="34" charset="0"/>
              </a:rPr>
              <a:pPr>
                <a:spcBef>
                  <a:spcPct val="0"/>
                </a:spcBef>
                <a:buClrTx/>
                <a:buSzTx/>
                <a:buFontTx/>
                <a:buNone/>
              </a:pPr>
              <a:t>41</a:t>
            </a:fld>
            <a:endParaRPr lang="en-US" altLang="en-US" sz="1200">
              <a:latin typeface="Arial Black" panose="020B0A04020102020204" pitchFamily="34" charset="0"/>
            </a:endParaRPr>
          </a:p>
        </p:txBody>
      </p:sp>
      <p:sp>
        <p:nvSpPr>
          <p:cNvPr id="78851"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Selecting Model without Data</a:t>
            </a:r>
            <a:endParaRPr lang="en-US" altLang="en-US" smtClean="0">
              <a:solidFill>
                <a:schemeClr val="bg2"/>
              </a:solidFill>
              <a:ea typeface="ＭＳ Ｐゴシック" panose="020B0600070205080204" pitchFamily="34" charset="-128"/>
            </a:endParaRPr>
          </a:p>
        </p:txBody>
      </p:sp>
      <p:sp>
        <p:nvSpPr>
          <p:cNvPr id="78852" name="Rectangle 3"/>
          <p:cNvSpPr>
            <a:spLocks noGrp="1" noChangeArrowheads="1"/>
          </p:cNvSpPr>
          <p:nvPr>
            <p:ph type="body" sz="half" idx="1"/>
          </p:nvPr>
        </p:nvSpPr>
        <p:spPr>
          <a:xfrm>
            <a:off x="457200" y="1447800"/>
            <a:ext cx="8458200" cy="5105400"/>
          </a:xfrm>
        </p:spPr>
        <p:txBody>
          <a:bodyPr/>
          <a:lstStyle/>
          <a:p>
            <a:pPr eaLnBrk="1" hangingPunct="1"/>
            <a:r>
              <a:rPr lang="en-US" altLang="en-US" sz="2200" dirty="0" smtClean="0">
                <a:ea typeface="ＭＳ Ｐゴシック" panose="020B0600070205080204" pitchFamily="34" charset="-128"/>
              </a:rPr>
              <a:t>Example: Production planning simulation.</a:t>
            </a:r>
          </a:p>
          <a:p>
            <a:pPr lvl="1" eaLnBrk="1" hangingPunct="1"/>
            <a:r>
              <a:rPr lang="en-US" altLang="en-US" sz="2000" dirty="0" smtClean="0">
                <a:ea typeface="ＭＳ Ｐゴシック" panose="020B0600070205080204" pitchFamily="34" charset="-128"/>
              </a:rPr>
              <a:t>Input of sales volume of various products is required, salesperson of product XYZ says that:</a:t>
            </a:r>
          </a:p>
          <a:p>
            <a:pPr lvl="2" eaLnBrk="1" hangingPunct="1"/>
            <a:r>
              <a:rPr lang="en-US" altLang="en-US" sz="2000" dirty="0" smtClean="0">
                <a:ea typeface="ＭＳ Ｐゴシック" panose="020B0600070205080204" pitchFamily="34" charset="-128"/>
              </a:rPr>
              <a:t>No fewer than </a:t>
            </a:r>
            <a:r>
              <a:rPr lang="en-US" altLang="en-US" sz="2000" i="1" dirty="0" smtClean="0">
                <a:ea typeface="ＭＳ Ｐゴシック" panose="020B0600070205080204" pitchFamily="34" charset="-128"/>
              </a:rPr>
              <a:t>1,000</a:t>
            </a:r>
            <a:r>
              <a:rPr lang="en-US" altLang="en-US" sz="2000" dirty="0" smtClean="0">
                <a:ea typeface="ＭＳ Ｐゴシック" panose="020B0600070205080204" pitchFamily="34" charset="-128"/>
              </a:rPr>
              <a:t> units and no more than </a:t>
            </a:r>
            <a:r>
              <a:rPr lang="en-US" altLang="en-US" sz="2000" i="1" dirty="0" smtClean="0">
                <a:ea typeface="ＭＳ Ｐゴシック" panose="020B0600070205080204" pitchFamily="34" charset="-128"/>
              </a:rPr>
              <a:t>5,000</a:t>
            </a:r>
            <a:r>
              <a:rPr lang="en-US" altLang="en-US" sz="2000" dirty="0" smtClean="0">
                <a:ea typeface="ＭＳ Ｐゴシック" panose="020B0600070205080204" pitchFamily="34" charset="-128"/>
              </a:rPr>
              <a:t> units will be sold.  </a:t>
            </a:r>
          </a:p>
          <a:p>
            <a:pPr lvl="2" eaLnBrk="1" hangingPunct="1"/>
            <a:r>
              <a:rPr lang="en-US" altLang="en-US" sz="2000" dirty="0" smtClean="0">
                <a:ea typeface="ＭＳ Ｐゴシック" panose="020B0600070205080204" pitchFamily="34" charset="-128"/>
              </a:rPr>
              <a:t>Given her experience, she believes there is a </a:t>
            </a:r>
            <a:r>
              <a:rPr lang="en-US" altLang="en-US" sz="2000" i="1" dirty="0" smtClean="0">
                <a:ea typeface="ＭＳ Ｐゴシック" panose="020B0600070205080204" pitchFamily="34" charset="-128"/>
              </a:rPr>
              <a:t>90%</a:t>
            </a:r>
            <a:r>
              <a:rPr lang="en-US" altLang="en-US" sz="2000" dirty="0" smtClean="0">
                <a:ea typeface="ＭＳ Ｐゴシック" panose="020B0600070205080204" pitchFamily="34" charset="-128"/>
              </a:rPr>
              <a:t> chance of selling more than </a:t>
            </a:r>
            <a:r>
              <a:rPr lang="en-US" altLang="en-US" sz="2000" i="1" dirty="0" smtClean="0">
                <a:ea typeface="ＭＳ Ｐゴシック" panose="020B0600070205080204" pitchFamily="34" charset="-128"/>
              </a:rPr>
              <a:t>2,000</a:t>
            </a:r>
            <a:r>
              <a:rPr lang="en-US" altLang="en-US" sz="2000" dirty="0" smtClean="0">
                <a:ea typeface="ＭＳ Ｐゴシック" panose="020B0600070205080204" pitchFamily="34" charset="-128"/>
              </a:rPr>
              <a:t> units, a </a:t>
            </a:r>
            <a:r>
              <a:rPr lang="en-US" altLang="en-US" sz="2000" i="1" dirty="0" smtClean="0">
                <a:ea typeface="ＭＳ Ｐゴシック" panose="020B0600070205080204" pitchFamily="34" charset="-128"/>
              </a:rPr>
              <a:t>25%</a:t>
            </a:r>
            <a:r>
              <a:rPr lang="en-US" altLang="en-US" sz="2000" dirty="0" smtClean="0">
                <a:ea typeface="ＭＳ Ｐゴシック" panose="020B0600070205080204" pitchFamily="34" charset="-128"/>
              </a:rPr>
              <a:t> chance of selling more than </a:t>
            </a:r>
            <a:r>
              <a:rPr lang="en-US" altLang="en-US" sz="2000" i="1" dirty="0" smtClean="0">
                <a:ea typeface="ＭＳ Ｐゴシック" panose="020B0600070205080204" pitchFamily="34" charset="-128"/>
              </a:rPr>
              <a:t>3,000</a:t>
            </a:r>
            <a:r>
              <a:rPr lang="en-US" altLang="en-US" sz="2000" dirty="0" smtClean="0">
                <a:ea typeface="ＭＳ Ｐゴシック" panose="020B0600070205080204" pitchFamily="34" charset="-128"/>
              </a:rPr>
              <a:t> units, and only a </a:t>
            </a:r>
            <a:r>
              <a:rPr lang="en-US" altLang="en-US" sz="2000" i="1" dirty="0" smtClean="0">
                <a:ea typeface="ＭＳ Ｐゴシック" panose="020B0600070205080204" pitchFamily="34" charset="-128"/>
              </a:rPr>
              <a:t>1%</a:t>
            </a:r>
            <a:r>
              <a:rPr lang="en-US" altLang="en-US" sz="2000" dirty="0" smtClean="0">
                <a:ea typeface="ＭＳ Ｐゴシック" panose="020B0600070205080204" pitchFamily="34" charset="-128"/>
              </a:rPr>
              <a:t> chance of selling more than </a:t>
            </a:r>
            <a:r>
              <a:rPr lang="en-US" altLang="en-US" sz="2000" i="1" dirty="0" smtClean="0">
                <a:ea typeface="ＭＳ Ｐゴシック" panose="020B0600070205080204" pitchFamily="34" charset="-128"/>
              </a:rPr>
              <a:t>4,000</a:t>
            </a:r>
            <a:r>
              <a:rPr lang="en-US" altLang="en-US" sz="2000" dirty="0" smtClean="0">
                <a:ea typeface="ＭＳ Ｐゴシック" panose="020B0600070205080204" pitchFamily="34" charset="-128"/>
              </a:rPr>
              <a:t> units.</a:t>
            </a:r>
          </a:p>
          <a:p>
            <a:pPr lvl="1" eaLnBrk="1" hangingPunct="1"/>
            <a:r>
              <a:rPr lang="en-US" altLang="en-US" sz="2000" dirty="0" smtClean="0">
                <a:ea typeface="ＭＳ Ｐゴシック" panose="020B0600070205080204" pitchFamily="34" charset="-128"/>
              </a:rPr>
              <a:t>Translating these information into a cumulative probability of being less than or equal to those goals for simulation input: </a:t>
            </a:r>
          </a:p>
        </p:txBody>
      </p:sp>
      <p:graphicFrame>
        <p:nvGraphicFramePr>
          <p:cNvPr id="78853" name="Object 7"/>
          <p:cNvGraphicFramePr>
            <a:graphicFrameLocks noGrp="1" noChangeAspect="1"/>
          </p:cNvGraphicFramePr>
          <p:nvPr>
            <p:ph sz="half" idx="2"/>
            <p:extLst>
              <p:ext uri="{D42A27DB-BD31-4B8C-83A1-F6EECF244321}">
                <p14:modId xmlns:p14="http://schemas.microsoft.com/office/powerpoint/2010/main" val="2483633983"/>
              </p:ext>
            </p:extLst>
          </p:nvPr>
        </p:nvGraphicFramePr>
        <p:xfrm>
          <a:off x="2332038" y="5257800"/>
          <a:ext cx="4784725" cy="1300163"/>
        </p:xfrm>
        <a:graphic>
          <a:graphicData uri="http://schemas.openxmlformats.org/presentationml/2006/ole">
            <mc:AlternateContent xmlns:mc="http://schemas.openxmlformats.org/markup-compatibility/2006">
              <mc:Choice xmlns:v="urn:schemas-microsoft-com:vml" Requires="v">
                <p:oleObj spid="_x0000_s78888" name="Worksheet" r:id="rId5" imgW="3609919" imgH="981209" progId="Excel.Sheet.8">
                  <p:embed/>
                </p:oleObj>
              </mc:Choice>
              <mc:Fallback>
                <p:oleObj name="Worksheet" r:id="rId5" imgW="3609919" imgH="981209" progId="Excel.Sheet.8">
                  <p:embed/>
                  <p:pic>
                    <p:nvPicPr>
                      <p:cNvPr id="0" name="Object 7"/>
                      <p:cNvPicPr>
                        <a:picLocks noChangeAspect="1" noChangeArrowheads="1"/>
                      </p:cNvPicPr>
                      <p:nvPr/>
                    </p:nvPicPr>
                    <p:blipFill>
                      <a:blip r:embed="rId6"/>
                      <a:srcRect/>
                      <a:stretch>
                        <a:fillRect/>
                      </a:stretch>
                    </p:blipFill>
                    <p:spPr bwMode="auto">
                      <a:xfrm>
                        <a:off x="2332038" y="5257800"/>
                        <a:ext cx="4784725"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B631270-9A35-4062-8EE4-9B7006E81737}" type="slidenum">
              <a:rPr lang="en-US" altLang="en-US" sz="1200">
                <a:latin typeface="Arial Black" panose="020B0A04020102020204" pitchFamily="34" charset="0"/>
              </a:rPr>
              <a:pPr>
                <a:spcBef>
                  <a:spcPct val="0"/>
                </a:spcBef>
                <a:buClrTx/>
                <a:buSzTx/>
                <a:buFontTx/>
                <a:buNone/>
              </a:pPr>
              <a:t>42</a:t>
            </a:fld>
            <a:endParaRPr lang="en-US" altLang="en-US" sz="1200">
              <a:latin typeface="Arial Black" panose="020B0A04020102020204" pitchFamily="34" charset="0"/>
            </a:endParaRPr>
          </a:p>
        </p:txBody>
      </p:sp>
      <p:sp>
        <p:nvSpPr>
          <p:cNvPr id="80899" name="Rectangle 2"/>
          <p:cNvSpPr>
            <a:spLocks noGrp="1" noChangeArrowheads="1"/>
          </p:cNvSpPr>
          <p:nvPr>
            <p:ph type="title"/>
          </p:nvPr>
        </p:nvSpPr>
        <p:spPr/>
        <p:txBody>
          <a:bodyPr/>
          <a:lstStyle/>
          <a:p>
            <a:pPr eaLnBrk="1" hangingPunct="1"/>
            <a:r>
              <a:rPr lang="en-US" altLang="en-US" sz="3000" dirty="0" smtClean="0">
                <a:ea typeface="ＭＳ Ｐゴシック" panose="020B0600070205080204" pitchFamily="34" charset="-128"/>
              </a:rPr>
              <a:t>Multivariate and Time-Series Input Models</a:t>
            </a:r>
            <a:endParaRPr lang="en-US" altLang="en-US" sz="3000" dirty="0" smtClean="0">
              <a:solidFill>
                <a:schemeClr val="bg2"/>
              </a:solidFill>
              <a:ea typeface="ＭＳ Ｐゴシック" panose="020B0600070205080204" pitchFamily="34" charset="-128"/>
            </a:endParaRPr>
          </a:p>
        </p:txBody>
      </p:sp>
      <p:sp>
        <p:nvSpPr>
          <p:cNvPr id="80900" name="Rectangle 3"/>
          <p:cNvSpPr>
            <a:spLocks noGrp="1" noChangeArrowheads="1"/>
          </p:cNvSpPr>
          <p:nvPr>
            <p:ph type="body" sz="half" idx="1"/>
          </p:nvPr>
        </p:nvSpPr>
        <p:spPr>
          <a:xfrm>
            <a:off x="457200" y="1447800"/>
            <a:ext cx="8382000" cy="4953000"/>
          </a:xfrm>
        </p:spPr>
        <p:txBody>
          <a:bodyPr/>
          <a:lstStyle/>
          <a:p>
            <a:pPr eaLnBrk="1" hangingPunct="1"/>
            <a:r>
              <a:rPr lang="en-US" altLang="en-US" sz="2200" dirty="0" smtClean="0">
                <a:ea typeface="ＭＳ Ｐゴシック" panose="020B0600070205080204" pitchFamily="34" charset="-128"/>
              </a:rPr>
              <a:t>Multivariate: </a:t>
            </a:r>
          </a:p>
          <a:p>
            <a:pPr lvl="1" eaLnBrk="1" hangingPunct="1"/>
            <a:r>
              <a:rPr lang="en-US" altLang="en-US" sz="2000" dirty="0" smtClean="0">
                <a:ea typeface="ＭＳ Ｐゴシック" panose="020B0600070205080204" pitchFamily="34" charset="-128"/>
              </a:rPr>
              <a:t>For example, in supply chain simulation, lead time and annual demand for an inventory model:</a:t>
            </a:r>
          </a:p>
          <a:p>
            <a:pPr marL="914400" lvl="2" indent="0" eaLnBrk="1" hangingPunct="1">
              <a:buNone/>
            </a:pPr>
            <a:r>
              <a:rPr lang="en-US" altLang="en-US" sz="1800" dirty="0" smtClean="0">
                <a:ea typeface="ＭＳ Ｐゴシック" panose="020B0600070205080204" pitchFamily="34" charset="-128"/>
              </a:rPr>
              <a:t>increase in demand results in lead time increase, hence variables are dependent rather than independent.</a:t>
            </a:r>
          </a:p>
          <a:p>
            <a:pPr eaLnBrk="1" hangingPunct="1"/>
            <a:r>
              <a:rPr lang="en-US" altLang="en-US" sz="2200" dirty="0" smtClean="0">
                <a:ea typeface="ＭＳ Ｐゴシック" panose="020B0600070205080204" pitchFamily="34" charset="-128"/>
              </a:rPr>
              <a:t>Time-series: </a:t>
            </a:r>
          </a:p>
          <a:p>
            <a:pPr lvl="1" eaLnBrk="1" hangingPunct="1"/>
            <a:r>
              <a:rPr lang="en-US" altLang="en-US" sz="2000" dirty="0" smtClean="0">
                <a:ea typeface="ＭＳ Ｐゴシック" panose="020B0600070205080204" pitchFamily="34" charset="-128"/>
              </a:rPr>
              <a:t>For example, a simulation of web-based trading site of a stock broker includes the time between arrivals of orders to buy and sell stocks. Investors tend to react to what other investors are doing, so buy and sell orders tend to arrive in bursts, hence, times between arrivals are dependent.</a:t>
            </a:r>
          </a:p>
        </p:txBody>
      </p:sp>
      <p:sp>
        <p:nvSpPr>
          <p:cNvPr id="80901" name="AutoShape 5"/>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CB2B13B-5F19-4BC1-B150-2934F807C319}" type="slidenum">
              <a:rPr lang="en-US" altLang="en-US" sz="1200">
                <a:latin typeface="Arial Black" panose="020B0A04020102020204" pitchFamily="34" charset="0"/>
              </a:rPr>
              <a:pPr>
                <a:spcBef>
                  <a:spcPct val="0"/>
                </a:spcBef>
                <a:buClrTx/>
                <a:buSzTx/>
                <a:buFontTx/>
                <a:buNone/>
              </a:pPr>
              <a:t>43</a:t>
            </a:fld>
            <a:endParaRPr lang="en-US" altLang="en-US" sz="1200">
              <a:latin typeface="Arial Black" panose="020B0A04020102020204" pitchFamily="34" charset="0"/>
            </a:endParaRPr>
          </a:p>
        </p:txBody>
      </p:sp>
      <p:sp>
        <p:nvSpPr>
          <p:cNvPr id="82947" name="Rectangle 2"/>
          <p:cNvSpPr>
            <a:spLocks noGrp="1" noChangeArrowheads="1"/>
          </p:cNvSpPr>
          <p:nvPr>
            <p:ph type="title"/>
          </p:nvPr>
        </p:nvSpPr>
        <p:spPr/>
        <p:txBody>
          <a:bodyPr/>
          <a:lstStyle/>
          <a:p>
            <a:pPr eaLnBrk="1" hangingPunct="1"/>
            <a:r>
              <a:rPr lang="en-US" altLang="en-US" sz="2800" smtClean="0">
                <a:ea typeface="ＭＳ Ｐゴシック" panose="020B0600070205080204" pitchFamily="34" charset="-128"/>
              </a:rPr>
              <a:t>Covariance and Correlation</a:t>
            </a:r>
            <a:r>
              <a:rPr lang="en-US" altLang="en-US" sz="2200" smtClean="0">
                <a:ea typeface="ＭＳ Ｐゴシック" panose="020B0600070205080204" pitchFamily="34" charset="-128"/>
              </a:rPr>
              <a:t>	</a:t>
            </a:r>
            <a:br>
              <a:rPr lang="en-US" altLang="en-US" sz="2200" smtClean="0">
                <a:ea typeface="ＭＳ Ｐゴシック" panose="020B0600070205080204" pitchFamily="34" charset="-128"/>
              </a:rPr>
            </a:br>
            <a:r>
              <a:rPr lang="en-US" altLang="en-US" sz="2200" smtClean="0">
                <a:ea typeface="ＭＳ Ｐゴシック" panose="020B0600070205080204" pitchFamily="34" charset="-128"/>
              </a:rPr>
              <a:t>					</a:t>
            </a:r>
            <a:r>
              <a:rPr lang="en-US" altLang="en-US" sz="2000" smtClean="0">
                <a:solidFill>
                  <a:schemeClr val="bg2"/>
                </a:solidFill>
                <a:ea typeface="ＭＳ Ｐゴシック" panose="020B0600070205080204" pitchFamily="34" charset="-128"/>
              </a:rPr>
              <a:t>[Multivariate/Time Series]</a:t>
            </a:r>
          </a:p>
        </p:txBody>
      </p:sp>
      <p:sp>
        <p:nvSpPr>
          <p:cNvPr id="82948" name="Rectangle 3"/>
          <p:cNvSpPr>
            <a:spLocks noGrp="1" noChangeArrowheads="1"/>
          </p:cNvSpPr>
          <p:nvPr>
            <p:ph type="body" sz="half" idx="1"/>
          </p:nvPr>
        </p:nvSpPr>
        <p:spPr>
          <a:xfrm>
            <a:off x="457200" y="1447800"/>
            <a:ext cx="8382000" cy="4800600"/>
          </a:xfrm>
        </p:spPr>
        <p:txBody>
          <a:bodyPr/>
          <a:lstStyle/>
          <a:p>
            <a:pPr eaLnBrk="1" hangingPunct="1">
              <a:lnSpc>
                <a:spcPct val="90000"/>
              </a:lnSpc>
            </a:pPr>
            <a:r>
              <a:rPr lang="en-US" altLang="en-US" sz="2000" dirty="0" smtClean="0">
                <a:ea typeface="ＭＳ Ｐゴシック" panose="020B0600070205080204" pitchFamily="34" charset="-128"/>
              </a:rPr>
              <a:t>Consider the model that describes relationship between </a:t>
            </a:r>
            <a:r>
              <a:rPr lang="en-US" altLang="en-US" sz="1800" i="1" dirty="0" smtClean="0">
                <a:ea typeface="ＭＳ Ｐゴシック" panose="020B0600070205080204" pitchFamily="34" charset="-128"/>
              </a:rPr>
              <a:t>X</a:t>
            </a:r>
            <a:r>
              <a:rPr lang="en-US" altLang="en-US" sz="1800" i="1" baseline="-25000" dirty="0" smtClean="0">
                <a:ea typeface="ＭＳ Ｐゴシック" panose="020B0600070205080204" pitchFamily="34" charset="-128"/>
              </a:rPr>
              <a:t>1</a:t>
            </a:r>
            <a:r>
              <a:rPr lang="en-US" altLang="en-US" sz="1800" dirty="0" smtClean="0">
                <a:ea typeface="ＭＳ Ｐゴシック" panose="020B0600070205080204" pitchFamily="34" charset="-128"/>
              </a:rPr>
              <a:t> and </a:t>
            </a:r>
            <a:r>
              <a:rPr lang="en-US" altLang="en-US" sz="1800" i="1" dirty="0" smtClean="0">
                <a:ea typeface="ＭＳ Ｐゴシック" panose="020B0600070205080204" pitchFamily="34" charset="-128"/>
              </a:rPr>
              <a:t>X</a:t>
            </a:r>
            <a:r>
              <a:rPr lang="en-US" altLang="en-US" sz="1800" i="1" baseline="-25000" dirty="0" smtClean="0">
                <a:ea typeface="ＭＳ Ｐゴシック" panose="020B0600070205080204" pitchFamily="34" charset="-128"/>
              </a:rPr>
              <a:t>2</a:t>
            </a:r>
            <a:r>
              <a:rPr lang="en-US" altLang="en-US" sz="2000" dirty="0" smtClean="0">
                <a:ea typeface="ＭＳ Ｐゴシック" panose="020B0600070205080204" pitchFamily="34" charset="-128"/>
              </a:rPr>
              <a:t>:</a:t>
            </a:r>
          </a:p>
          <a:p>
            <a:pPr eaLnBrk="1" hangingPunct="1">
              <a:lnSpc>
                <a:spcPct val="90000"/>
              </a:lnSpc>
            </a:pPr>
            <a:endParaRPr lang="en-US" altLang="en-US" sz="2000" dirty="0" smtClean="0">
              <a:ea typeface="ＭＳ Ｐゴシック" panose="020B0600070205080204" pitchFamily="34" charset="-128"/>
            </a:endParaRPr>
          </a:p>
          <a:p>
            <a:pPr lvl="1" eaLnBrk="1" hangingPunct="1">
              <a:lnSpc>
                <a:spcPct val="90000"/>
              </a:lnSpc>
            </a:pPr>
            <a:endParaRPr lang="en-US" altLang="en-US" sz="2000" i="1" dirty="0" smtClean="0">
              <a:latin typeface="Symbol" panose="05050102010706020507" pitchFamily="18" charset="2"/>
              <a:ea typeface="ＭＳ Ｐゴシック" panose="020B0600070205080204" pitchFamily="34" charset="-128"/>
            </a:endParaRPr>
          </a:p>
          <a:p>
            <a:pPr lvl="1" eaLnBrk="1" hangingPunct="1">
              <a:lnSpc>
                <a:spcPct val="90000"/>
              </a:lnSpc>
            </a:pPr>
            <a:r>
              <a:rPr lang="en-US" altLang="en-US" sz="2000" i="1" dirty="0" smtClean="0">
                <a:latin typeface="Symbol" panose="05050102010706020507" pitchFamily="18" charset="2"/>
                <a:ea typeface="ＭＳ Ｐゴシック" panose="020B0600070205080204" pitchFamily="34" charset="-128"/>
              </a:rPr>
              <a:t>b</a:t>
            </a:r>
            <a:r>
              <a:rPr lang="en-US" altLang="en-US" sz="2000" i="1" dirty="0" smtClean="0">
                <a:ea typeface="ＭＳ Ｐゴシック" panose="020B0600070205080204" pitchFamily="34" charset="-128"/>
              </a:rPr>
              <a:t> = 0,</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and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2</a:t>
            </a:r>
            <a:r>
              <a:rPr lang="en-US" altLang="en-US" sz="2000" dirty="0" smtClean="0">
                <a:ea typeface="ＭＳ Ｐゴシック" panose="020B0600070205080204" pitchFamily="34" charset="-128"/>
              </a:rPr>
              <a:t> are statistically independent</a:t>
            </a:r>
          </a:p>
          <a:p>
            <a:pPr lvl="1" eaLnBrk="1" hangingPunct="1">
              <a:lnSpc>
                <a:spcPct val="90000"/>
              </a:lnSpc>
            </a:pPr>
            <a:r>
              <a:rPr lang="en-US" altLang="en-US" sz="2000" i="1" dirty="0" smtClean="0">
                <a:latin typeface="Symbol" panose="05050102010706020507" pitchFamily="18" charset="2"/>
                <a:ea typeface="ＭＳ Ｐゴシック" panose="020B0600070205080204" pitchFamily="34" charset="-128"/>
              </a:rPr>
              <a:t>b</a:t>
            </a:r>
            <a:r>
              <a:rPr lang="en-US" altLang="en-US" sz="2000" i="1" dirty="0" smtClean="0">
                <a:ea typeface="ＭＳ Ｐゴシック" panose="020B0600070205080204" pitchFamily="34" charset="-128"/>
              </a:rPr>
              <a:t> &gt; 0,</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and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2</a:t>
            </a:r>
            <a:r>
              <a:rPr lang="en-US" altLang="en-US" sz="2000" dirty="0" smtClean="0">
                <a:ea typeface="ＭＳ Ｐゴシック" panose="020B0600070205080204" pitchFamily="34" charset="-128"/>
              </a:rPr>
              <a:t> tend to be above or below their means together</a:t>
            </a:r>
          </a:p>
          <a:p>
            <a:pPr lvl="1" eaLnBrk="1" hangingPunct="1">
              <a:lnSpc>
                <a:spcPct val="90000"/>
              </a:lnSpc>
            </a:pPr>
            <a:r>
              <a:rPr lang="en-US" altLang="en-US" sz="2000" i="1" dirty="0" smtClean="0">
                <a:latin typeface="Symbol" panose="05050102010706020507" pitchFamily="18" charset="2"/>
                <a:ea typeface="ＭＳ Ｐゴシック" panose="020B0600070205080204" pitchFamily="34" charset="-128"/>
              </a:rPr>
              <a:t>b</a:t>
            </a:r>
            <a:r>
              <a:rPr lang="en-US" altLang="en-US" sz="2000" i="1" dirty="0" smtClean="0">
                <a:ea typeface="ＭＳ Ｐゴシック" panose="020B0600070205080204" pitchFamily="34" charset="-128"/>
              </a:rPr>
              <a:t> &lt; 0,</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and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2</a:t>
            </a:r>
            <a:r>
              <a:rPr lang="en-US" altLang="en-US" sz="2000" dirty="0" smtClean="0">
                <a:ea typeface="ＭＳ Ｐゴシック" panose="020B0600070205080204" pitchFamily="34" charset="-128"/>
              </a:rPr>
              <a:t> tend to be on opposite sides of their means</a:t>
            </a:r>
          </a:p>
          <a:p>
            <a:pPr lvl="1" eaLnBrk="1" hangingPunct="1">
              <a:lnSpc>
                <a:spcPct val="90000"/>
              </a:lnSpc>
              <a:buFont typeface="Wingdings" panose="05000000000000000000" pitchFamily="2" charset="2"/>
              <a:buNone/>
            </a:pPr>
            <a:endParaRPr lang="en-US" altLang="en-US" sz="2000" dirty="0" smtClean="0">
              <a:ea typeface="ＭＳ Ｐゴシック" panose="020B0600070205080204" pitchFamily="34" charset="-128"/>
            </a:endParaRPr>
          </a:p>
          <a:p>
            <a:pPr eaLnBrk="1" hangingPunct="1">
              <a:lnSpc>
                <a:spcPct val="90000"/>
              </a:lnSpc>
            </a:pPr>
            <a:r>
              <a:rPr lang="en-US" altLang="en-US" sz="2200" dirty="0" smtClean="0">
                <a:ea typeface="ＭＳ Ｐゴシック" panose="020B0600070205080204" pitchFamily="34" charset="-128"/>
              </a:rPr>
              <a:t>Covariance between </a:t>
            </a:r>
            <a:r>
              <a:rPr lang="en-US" altLang="en-US" sz="2200" i="1" dirty="0" smtClean="0">
                <a:ea typeface="ＭＳ Ｐゴシック" panose="020B0600070205080204" pitchFamily="34" charset="-128"/>
              </a:rPr>
              <a:t>X</a:t>
            </a:r>
            <a:r>
              <a:rPr lang="en-US" altLang="en-US" sz="2200" i="1" baseline="-25000" dirty="0" smtClean="0">
                <a:ea typeface="ＭＳ Ｐゴシック" panose="020B0600070205080204" pitchFamily="34" charset="-128"/>
              </a:rPr>
              <a:t>1</a:t>
            </a:r>
            <a:r>
              <a:rPr lang="en-US" altLang="en-US" sz="2200" dirty="0" smtClean="0">
                <a:ea typeface="ＭＳ Ｐゴシック" panose="020B0600070205080204" pitchFamily="34" charset="-128"/>
              </a:rPr>
              <a:t> and </a:t>
            </a:r>
            <a:r>
              <a:rPr lang="en-US" altLang="en-US" sz="2200" i="1" dirty="0" smtClean="0">
                <a:ea typeface="ＭＳ Ｐゴシック" panose="020B0600070205080204" pitchFamily="34" charset="-128"/>
              </a:rPr>
              <a:t>X</a:t>
            </a:r>
            <a:r>
              <a:rPr lang="en-US" altLang="en-US" sz="2200" i="1" baseline="-25000" dirty="0" smtClean="0">
                <a:ea typeface="ＭＳ Ｐゴシック" panose="020B0600070205080204" pitchFamily="34" charset="-128"/>
              </a:rPr>
              <a:t>2</a:t>
            </a:r>
            <a:r>
              <a:rPr lang="en-US" altLang="en-US" sz="2200" dirty="0" smtClean="0">
                <a:ea typeface="ＭＳ Ｐゴシック" panose="020B0600070205080204" pitchFamily="34" charset="-128"/>
              </a:rPr>
              <a:t> :</a:t>
            </a:r>
          </a:p>
          <a:p>
            <a:pPr eaLnBrk="1" hangingPunct="1">
              <a:lnSpc>
                <a:spcPct val="90000"/>
              </a:lnSpc>
            </a:pPr>
            <a:endParaRPr lang="en-US" altLang="en-US" sz="2200" dirty="0" smtClean="0">
              <a:ea typeface="ＭＳ Ｐゴシック" panose="020B0600070205080204" pitchFamily="34" charset="-128"/>
            </a:endParaRPr>
          </a:p>
          <a:p>
            <a:pPr eaLnBrk="1" hangingPunct="1">
              <a:lnSpc>
                <a:spcPct val="90000"/>
              </a:lnSpc>
            </a:pPr>
            <a:endParaRPr lang="en-US" altLang="en-US" sz="2000" dirty="0" smtClean="0">
              <a:ea typeface="ＭＳ Ｐゴシック" panose="020B0600070205080204" pitchFamily="34" charset="-128"/>
            </a:endParaRPr>
          </a:p>
          <a:p>
            <a:pPr lvl="2" eaLnBrk="1" hangingPunct="1">
              <a:lnSpc>
                <a:spcPct val="90000"/>
              </a:lnSpc>
              <a:buFont typeface="Wingdings" panose="05000000000000000000" pitchFamily="2" charset="2"/>
              <a:buNone/>
            </a:pP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 0</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 0</a:t>
            </a:r>
          </a:p>
          <a:p>
            <a:pPr marL="457200" lvl="1" indent="0" eaLnBrk="1" hangingPunct="1">
              <a:lnSpc>
                <a:spcPct val="90000"/>
              </a:lnSpc>
              <a:buNone/>
            </a:pPr>
            <a:r>
              <a:rPr lang="en-US" altLang="en-US" sz="2000" dirty="0" smtClean="0">
                <a:ea typeface="ＭＳ Ｐゴシック" panose="020B0600070205080204" pitchFamily="34" charset="-128"/>
              </a:rPr>
              <a:t>where      </a:t>
            </a:r>
            <a:r>
              <a:rPr lang="en-US" altLang="en-US" sz="2000" dirty="0" err="1" smtClean="0">
                <a:ea typeface="ＭＳ Ｐゴシック" panose="020B0600070205080204" pitchFamily="34" charset="-128"/>
              </a:rPr>
              <a:t>c</a:t>
            </a:r>
            <a:r>
              <a:rPr lang="en-US" altLang="en-US" sz="2000" i="1" dirty="0" err="1" smtClean="0">
                <a:ea typeface="ＭＳ Ｐゴシック" panose="020B0600070205080204" pitchFamily="34" charset="-128"/>
              </a:rPr>
              <a:t>ov</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2</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&lt; 0</a:t>
            </a:r>
            <a:r>
              <a:rPr lang="en-US" altLang="en-US" sz="2000" dirty="0" smtClean="0">
                <a:ea typeface="ＭＳ Ｐゴシック" panose="020B0600070205080204" pitchFamily="34" charset="-128"/>
              </a:rPr>
              <a:t>, 	then </a:t>
            </a:r>
            <a:r>
              <a:rPr lang="en-US" altLang="en-US" sz="2000" i="1" dirty="0" smtClean="0">
                <a:latin typeface="Symbol" panose="05050102010706020507" pitchFamily="18" charset="2"/>
                <a:ea typeface="ＭＳ Ｐゴシック" panose="020B0600070205080204" pitchFamily="34" charset="-128"/>
              </a:rPr>
              <a:t>b</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&lt; 0</a:t>
            </a:r>
          </a:p>
          <a:p>
            <a:pPr lvl="1" eaLnBrk="1" hangingPunct="1">
              <a:lnSpc>
                <a:spcPct val="90000"/>
              </a:lnSpc>
              <a:buFont typeface="Wingdings" panose="05000000000000000000" pitchFamily="2" charset="2"/>
              <a:buNone/>
            </a:pP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&gt; 0</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&gt; 0</a:t>
            </a:r>
          </a:p>
        </p:txBody>
      </p:sp>
      <p:graphicFrame>
        <p:nvGraphicFramePr>
          <p:cNvPr id="82949" name="Object 7"/>
          <p:cNvGraphicFramePr>
            <a:graphicFrameLocks noGrp="1" noChangeAspect="1"/>
          </p:cNvGraphicFramePr>
          <p:nvPr>
            <p:ph sz="quarter" idx="2"/>
          </p:nvPr>
        </p:nvGraphicFramePr>
        <p:xfrm>
          <a:off x="2971800" y="1905000"/>
          <a:ext cx="3276600" cy="428625"/>
        </p:xfrm>
        <a:graphic>
          <a:graphicData uri="http://schemas.openxmlformats.org/presentationml/2006/ole">
            <mc:AlternateContent xmlns:mc="http://schemas.openxmlformats.org/markup-compatibility/2006">
              <mc:Choice xmlns:v="urn:schemas-microsoft-com:vml" Requires="v">
                <p:oleObj spid="_x0000_s83019" name="Equation" r:id="rId4" imgW="1651000" imgH="215900" progId="Equation.3">
                  <p:embed/>
                </p:oleObj>
              </mc:Choice>
              <mc:Fallback>
                <p:oleObj name="Equation" r:id="rId4" imgW="1651000" imgH="2159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905000"/>
                        <a:ext cx="3276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0"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
        <p:nvSpPr>
          <p:cNvPr id="82951" name="AutoShape 5"/>
          <p:cNvSpPr>
            <a:spLocks/>
          </p:cNvSpPr>
          <p:nvPr/>
        </p:nvSpPr>
        <p:spPr bwMode="auto">
          <a:xfrm>
            <a:off x="3962400" y="4953000"/>
            <a:ext cx="76200" cy="838200"/>
          </a:xfrm>
          <a:prstGeom prst="leftBrace">
            <a:avLst>
              <a:gd name="adj1" fmla="val 9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endParaRPr lang="en-US" altLang="en-US" sz="1400"/>
          </a:p>
        </p:txBody>
      </p:sp>
      <p:sp>
        <p:nvSpPr>
          <p:cNvPr id="82952" name="AutoShape 6"/>
          <p:cNvSpPr>
            <a:spLocks/>
          </p:cNvSpPr>
          <p:nvPr/>
        </p:nvSpPr>
        <p:spPr bwMode="auto">
          <a:xfrm>
            <a:off x="6019800" y="4876800"/>
            <a:ext cx="76200" cy="838200"/>
          </a:xfrm>
          <a:prstGeom prst="leftBrace">
            <a:avLst>
              <a:gd name="adj1" fmla="val 9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endParaRPr lang="en-US" altLang="en-US" sz="1400"/>
          </a:p>
        </p:txBody>
      </p:sp>
      <p:graphicFrame>
        <p:nvGraphicFramePr>
          <p:cNvPr id="82953" name="Object 9"/>
          <p:cNvGraphicFramePr>
            <a:graphicFrameLocks noGrp="1" noChangeAspect="1"/>
          </p:cNvGraphicFramePr>
          <p:nvPr>
            <p:ph sz="quarter" idx="3"/>
          </p:nvPr>
        </p:nvGraphicFramePr>
        <p:xfrm>
          <a:off x="1752600" y="4262438"/>
          <a:ext cx="6096000" cy="385762"/>
        </p:xfrm>
        <a:graphic>
          <a:graphicData uri="http://schemas.openxmlformats.org/presentationml/2006/ole">
            <mc:AlternateContent xmlns:mc="http://schemas.openxmlformats.org/markup-compatibility/2006">
              <mc:Choice xmlns:v="urn:schemas-microsoft-com:vml" Requires="v">
                <p:oleObj spid="_x0000_s83020" name="Equation" r:id="rId6" imgW="3378200" imgH="215900" progId="Equation.3">
                  <p:embed/>
                </p:oleObj>
              </mc:Choice>
              <mc:Fallback>
                <p:oleObj name="Equation" r:id="rId6" imgW="3378200" imgH="2159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4262438"/>
                        <a:ext cx="609600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4" name="AutoShape 11"/>
          <p:cNvSpPr>
            <a:spLocks noChangeArrowheads="1"/>
          </p:cNvSpPr>
          <p:nvPr/>
        </p:nvSpPr>
        <p:spPr bwMode="auto">
          <a:xfrm>
            <a:off x="6705600" y="1981200"/>
            <a:ext cx="1752600" cy="838200"/>
          </a:xfrm>
          <a:prstGeom prst="wedgeRoundRectCallout">
            <a:avLst>
              <a:gd name="adj1" fmla="val -79167"/>
              <a:gd name="adj2" fmla="val -24241"/>
              <a:gd name="adj3" fmla="val 16667"/>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r>
              <a:rPr lang="en-US" altLang="en-US" sz="1200">
                <a:latin typeface="Symbol" panose="05050102010706020507" pitchFamily="18" charset="2"/>
              </a:rPr>
              <a:t>e</a:t>
            </a:r>
            <a:r>
              <a:rPr lang="en-US" altLang="en-US" sz="1200"/>
              <a:t> is a random variable with mean </a:t>
            </a:r>
            <a:r>
              <a:rPr lang="en-US" altLang="en-US" sz="1200" i="1"/>
              <a:t>0</a:t>
            </a:r>
            <a:r>
              <a:rPr lang="en-US" altLang="en-US" sz="1200"/>
              <a:t> and is independent of </a:t>
            </a:r>
            <a:r>
              <a:rPr lang="en-US" altLang="en-US" sz="1200" i="1"/>
              <a:t>X</a:t>
            </a:r>
            <a:r>
              <a:rPr lang="en-US" altLang="en-US" sz="1200" i="1" baseline="-25000"/>
              <a:t>2</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3407C449-DC6F-4802-8876-FF6F7FEEAE12}" type="slidenum">
              <a:rPr lang="en-US" altLang="en-US" sz="1200">
                <a:latin typeface="Arial Black" panose="020B0A04020102020204" pitchFamily="34" charset="0"/>
              </a:rPr>
              <a:pPr>
                <a:spcBef>
                  <a:spcPct val="0"/>
                </a:spcBef>
                <a:buClrTx/>
                <a:buSzTx/>
                <a:buFontTx/>
                <a:buNone/>
              </a:pPr>
              <a:t>44</a:t>
            </a:fld>
            <a:endParaRPr lang="en-US" altLang="en-US" sz="1200">
              <a:latin typeface="Arial Black" panose="020B0A04020102020204" pitchFamily="34" charset="0"/>
            </a:endParaRPr>
          </a:p>
        </p:txBody>
      </p:sp>
      <p:sp>
        <p:nvSpPr>
          <p:cNvPr id="84995" name="Rectangle 2"/>
          <p:cNvSpPr>
            <a:spLocks noGrp="1" noChangeArrowheads="1"/>
          </p:cNvSpPr>
          <p:nvPr>
            <p:ph type="title"/>
          </p:nvPr>
        </p:nvSpPr>
        <p:spPr/>
        <p:txBody>
          <a:bodyPr/>
          <a:lstStyle/>
          <a:p>
            <a:pPr eaLnBrk="1" hangingPunct="1"/>
            <a:r>
              <a:rPr lang="en-US" altLang="en-US" sz="2800" dirty="0" smtClean="0">
                <a:ea typeface="ＭＳ Ｐゴシック" panose="020B0600070205080204" pitchFamily="34" charset="-128"/>
              </a:rPr>
              <a:t>Covariance and Correlation</a:t>
            </a:r>
            <a:r>
              <a:rPr lang="en-US" altLang="en-US" sz="2200" dirty="0" smtClean="0">
                <a:ea typeface="ＭＳ Ｐゴシック" panose="020B0600070205080204" pitchFamily="34" charset="-128"/>
              </a:rPr>
              <a:t>	</a:t>
            </a:r>
            <a:br>
              <a:rPr lang="en-US" altLang="en-US" sz="2200" dirty="0" smtClean="0">
                <a:ea typeface="ＭＳ Ｐゴシック" panose="020B0600070205080204" pitchFamily="34" charset="-128"/>
              </a:rPr>
            </a:br>
            <a:r>
              <a:rPr lang="en-US" altLang="en-US" sz="2200" dirty="0" smtClean="0">
                <a:ea typeface="ＭＳ Ｐゴシック" panose="020B0600070205080204" pitchFamily="34" charset="-128"/>
              </a:rPr>
              <a:t>					</a:t>
            </a:r>
            <a:r>
              <a:rPr lang="en-US" altLang="en-US" sz="2000" dirty="0" smtClean="0">
                <a:solidFill>
                  <a:schemeClr val="bg2"/>
                </a:solidFill>
                <a:ea typeface="ＭＳ Ｐゴシック" panose="020B0600070205080204" pitchFamily="34" charset="-128"/>
              </a:rPr>
              <a:t>[Multivariate/Time Series]</a:t>
            </a:r>
          </a:p>
        </p:txBody>
      </p:sp>
      <p:sp>
        <p:nvSpPr>
          <p:cNvPr id="84996" name="Rectangle 3"/>
          <p:cNvSpPr>
            <a:spLocks noGrp="1" noChangeArrowheads="1"/>
          </p:cNvSpPr>
          <p:nvPr>
            <p:ph type="body" sz="half" idx="1"/>
          </p:nvPr>
        </p:nvSpPr>
        <p:spPr>
          <a:xfrm>
            <a:off x="457200" y="1447800"/>
            <a:ext cx="8382000" cy="4419600"/>
          </a:xfrm>
        </p:spPr>
        <p:txBody>
          <a:bodyPr/>
          <a:lstStyle/>
          <a:p>
            <a:pPr eaLnBrk="1" hangingPunct="1"/>
            <a:r>
              <a:rPr lang="en-US" altLang="en-US" sz="2200" dirty="0" smtClean="0">
                <a:ea typeface="ＭＳ Ｐゴシック" panose="020B0600070205080204" pitchFamily="34" charset="-128"/>
              </a:rPr>
              <a:t>Correlation between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and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2</a:t>
            </a:r>
            <a:r>
              <a:rPr lang="en-US" altLang="en-US" sz="2000" dirty="0" smtClean="0">
                <a:ea typeface="ＭＳ Ｐゴシック" panose="020B0600070205080204" pitchFamily="34" charset="-128"/>
              </a:rPr>
              <a:t> (values between </a:t>
            </a:r>
            <a:r>
              <a:rPr lang="en-US" altLang="en-US" sz="2000" i="1" dirty="0" smtClean="0">
                <a:ea typeface="ＭＳ Ｐゴシック" panose="020B0600070205080204" pitchFamily="34" charset="-128"/>
              </a:rPr>
              <a:t>-1</a:t>
            </a:r>
            <a:r>
              <a:rPr lang="en-US" altLang="en-US" sz="2000" dirty="0" smtClean="0">
                <a:ea typeface="ＭＳ Ｐゴシック" panose="020B0600070205080204" pitchFamily="34" charset="-128"/>
              </a:rPr>
              <a:t> and </a:t>
            </a:r>
            <a:r>
              <a:rPr lang="en-US" altLang="en-US" sz="2000" i="1" dirty="0" smtClean="0">
                <a:ea typeface="ＭＳ Ｐゴシック" panose="020B0600070205080204" pitchFamily="34" charset="-128"/>
              </a:rPr>
              <a:t>1</a:t>
            </a:r>
            <a:r>
              <a:rPr lang="en-US" altLang="en-US" sz="2000" dirty="0" smtClean="0">
                <a:ea typeface="ＭＳ Ｐゴシック" panose="020B0600070205080204" pitchFamily="34" charset="-128"/>
              </a:rPr>
              <a:t>)</a:t>
            </a:r>
            <a:r>
              <a:rPr lang="en-US" altLang="en-US" sz="2200" dirty="0" smtClean="0">
                <a:ea typeface="ＭＳ Ｐゴシック" panose="020B0600070205080204" pitchFamily="34" charset="-128"/>
              </a:rPr>
              <a:t>:</a:t>
            </a:r>
          </a:p>
          <a:p>
            <a:pPr eaLnBrk="1" hangingPunct="1"/>
            <a:endParaRPr lang="en-US" altLang="en-US" sz="2200" dirty="0" smtClean="0">
              <a:ea typeface="ＭＳ Ｐゴシック" panose="020B0600070205080204" pitchFamily="34" charset="-128"/>
            </a:endParaRPr>
          </a:p>
          <a:p>
            <a:pPr eaLnBrk="1" hangingPunct="1"/>
            <a:endParaRPr lang="en-US" altLang="en-US" sz="2200" dirty="0" smtClean="0">
              <a:ea typeface="ＭＳ Ｐゴシック" panose="020B0600070205080204" pitchFamily="34" charset="-128"/>
            </a:endParaRPr>
          </a:p>
          <a:p>
            <a:pPr eaLnBrk="1" hangingPunct="1"/>
            <a:endParaRPr lang="en-US" altLang="en-US" sz="2200" dirty="0" smtClean="0">
              <a:ea typeface="ＭＳ Ｐゴシック" panose="020B0600070205080204" pitchFamily="34" charset="-128"/>
            </a:endParaRPr>
          </a:p>
          <a:p>
            <a:pPr lvl="2" eaLnBrk="1" hangingPunct="1">
              <a:buFont typeface="Wingdings" panose="05000000000000000000" pitchFamily="2" charset="2"/>
              <a:buNone/>
            </a:pPr>
            <a:r>
              <a:rPr lang="en-US" altLang="en-US" sz="1800" dirty="0" smtClean="0">
                <a:ea typeface="ＭＳ Ｐゴシック" panose="020B0600070205080204" pitchFamily="34" charset="-128"/>
              </a:rPr>
              <a:t>	</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 0</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 0</a:t>
            </a:r>
          </a:p>
          <a:p>
            <a:pPr marL="457200" lvl="1" indent="0" eaLnBrk="1" hangingPunct="1">
              <a:buNone/>
            </a:pPr>
            <a:r>
              <a:rPr lang="en-US" altLang="en-US" sz="2000" dirty="0" smtClean="0">
                <a:ea typeface="ＭＳ Ｐゴシック" panose="020B0600070205080204" pitchFamily="34" charset="-128"/>
              </a:rPr>
              <a:t>where      </a:t>
            </a:r>
            <a:r>
              <a:rPr lang="en-US" altLang="en-US" sz="2000" dirty="0" err="1" smtClean="0">
                <a:ea typeface="ＭＳ Ｐゴシック" panose="020B0600070205080204" pitchFamily="34" charset="-128"/>
              </a:rPr>
              <a:t>c</a:t>
            </a:r>
            <a:r>
              <a:rPr lang="en-US" altLang="en-US" sz="2000" i="1" dirty="0" err="1" smtClean="0">
                <a:ea typeface="ＭＳ Ｐゴシック" panose="020B0600070205080204" pitchFamily="34" charset="-128"/>
              </a:rPr>
              <a:t>orr</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2</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&lt; 0</a:t>
            </a:r>
            <a:r>
              <a:rPr lang="en-US" altLang="en-US" sz="2000" dirty="0" smtClean="0">
                <a:ea typeface="ＭＳ Ｐゴシック" panose="020B0600070205080204" pitchFamily="34" charset="-128"/>
              </a:rPr>
              <a:t>, 	then </a:t>
            </a:r>
            <a:r>
              <a:rPr lang="en-US" altLang="en-US" sz="2000" i="1" dirty="0" smtClean="0">
                <a:latin typeface="Symbol" panose="05050102010706020507" pitchFamily="18" charset="2"/>
                <a:ea typeface="ＭＳ Ｐゴシック" panose="020B0600070205080204" pitchFamily="34" charset="-128"/>
              </a:rPr>
              <a:t>b</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&lt; 0</a:t>
            </a:r>
          </a:p>
          <a:p>
            <a:pPr lvl="1" eaLnBrk="1" hangingPunct="1">
              <a:buFont typeface="Wingdings" panose="05000000000000000000" pitchFamily="2" charset="2"/>
              <a:buNone/>
            </a:pP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&gt; 0</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&gt; 0</a:t>
            </a:r>
          </a:p>
          <a:p>
            <a:pPr lvl="1" eaLnBrk="1" hangingPunct="1"/>
            <a:r>
              <a:rPr lang="en-US" altLang="en-US" sz="2000" dirty="0" smtClean="0">
                <a:ea typeface="ＭＳ Ｐゴシック" panose="020B0600070205080204" pitchFamily="34" charset="-128"/>
              </a:rPr>
              <a:t>The closer </a:t>
            </a:r>
            <a:r>
              <a:rPr lang="en-US" altLang="en-US" sz="2000" i="1" dirty="0" smtClean="0">
                <a:latin typeface="Symbol" panose="05050102010706020507" pitchFamily="18" charset="2"/>
                <a:ea typeface="ＭＳ Ｐゴシック" panose="020B0600070205080204" pitchFamily="34" charset="-128"/>
              </a:rPr>
              <a:t>r</a:t>
            </a:r>
            <a:r>
              <a:rPr lang="en-US" altLang="en-US" sz="2000" dirty="0" smtClean="0">
                <a:ea typeface="ＭＳ Ｐゴシック" panose="020B0600070205080204" pitchFamily="34" charset="-128"/>
              </a:rPr>
              <a:t> is to </a:t>
            </a:r>
            <a:r>
              <a:rPr lang="en-US" altLang="en-US" sz="2000" i="1" dirty="0" smtClean="0">
                <a:ea typeface="ＭＳ Ｐゴシック" panose="020B0600070205080204" pitchFamily="34" charset="-128"/>
              </a:rPr>
              <a:t>-1</a:t>
            </a:r>
            <a:r>
              <a:rPr lang="en-US" altLang="en-US" sz="2000" dirty="0" smtClean="0">
                <a:ea typeface="ＭＳ Ｐゴシック" panose="020B0600070205080204" pitchFamily="34" charset="-128"/>
              </a:rPr>
              <a:t> or </a:t>
            </a:r>
            <a:r>
              <a:rPr lang="en-US" altLang="en-US" sz="2000" i="1" dirty="0" smtClean="0">
                <a:ea typeface="ＭＳ Ｐゴシック" panose="020B0600070205080204" pitchFamily="34" charset="-128"/>
              </a:rPr>
              <a:t>1</a:t>
            </a:r>
            <a:r>
              <a:rPr lang="en-US" altLang="en-US" sz="2000" dirty="0" smtClean="0">
                <a:ea typeface="ＭＳ Ｐゴシック" panose="020B0600070205080204" pitchFamily="34" charset="-128"/>
              </a:rPr>
              <a:t>, the stronger the linear relationship is between</a:t>
            </a:r>
            <a:r>
              <a:rPr lang="en-US" altLang="en-US" sz="2000" i="1" dirty="0" smtClean="0">
                <a:ea typeface="ＭＳ Ｐゴシック" panose="020B0600070205080204" pitchFamily="34" charset="-128"/>
              </a:rPr>
              <a:t> X</a:t>
            </a:r>
            <a:r>
              <a:rPr lang="en-US" altLang="en-US" sz="2000" i="1"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and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2</a:t>
            </a:r>
            <a:r>
              <a:rPr lang="en-US" altLang="en-US" sz="2000" dirty="0" smtClean="0">
                <a:ea typeface="ＭＳ Ｐゴシック" panose="020B0600070205080204" pitchFamily="34" charset="-128"/>
              </a:rPr>
              <a:t>.</a:t>
            </a:r>
          </a:p>
        </p:txBody>
      </p:sp>
      <p:graphicFrame>
        <p:nvGraphicFramePr>
          <p:cNvPr id="84997" name="Object 4"/>
          <p:cNvGraphicFramePr>
            <a:graphicFrameLocks noGrp="1" noChangeAspect="1"/>
          </p:cNvGraphicFramePr>
          <p:nvPr>
            <p:ph sz="quarter" idx="2"/>
          </p:nvPr>
        </p:nvGraphicFramePr>
        <p:xfrm>
          <a:off x="2743200" y="1965325"/>
          <a:ext cx="3200400" cy="701675"/>
        </p:xfrm>
        <a:graphic>
          <a:graphicData uri="http://schemas.openxmlformats.org/presentationml/2006/ole">
            <mc:AlternateContent xmlns:mc="http://schemas.openxmlformats.org/markup-compatibility/2006">
              <mc:Choice xmlns:v="urn:schemas-microsoft-com:vml" Requires="v">
                <p:oleObj spid="_x0000_s85034" name="Equation" r:id="rId4" imgW="1968500" imgH="431800" progId="Equation.3">
                  <p:embed/>
                </p:oleObj>
              </mc:Choice>
              <mc:Fallback>
                <p:oleObj name="Equation" r:id="rId4" imgW="19685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965325"/>
                        <a:ext cx="32004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8" name="AutoShape 5"/>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
        <p:nvSpPr>
          <p:cNvPr id="84999" name="AutoShape 10"/>
          <p:cNvSpPr>
            <a:spLocks/>
          </p:cNvSpPr>
          <p:nvPr/>
        </p:nvSpPr>
        <p:spPr bwMode="auto">
          <a:xfrm>
            <a:off x="4038600" y="3200400"/>
            <a:ext cx="76200" cy="838200"/>
          </a:xfrm>
          <a:prstGeom prst="leftBrace">
            <a:avLst>
              <a:gd name="adj1" fmla="val 9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endParaRPr lang="en-US" altLang="en-US" sz="1400"/>
          </a:p>
        </p:txBody>
      </p:sp>
      <p:sp>
        <p:nvSpPr>
          <p:cNvPr id="85000" name="AutoShape 11"/>
          <p:cNvSpPr>
            <a:spLocks/>
          </p:cNvSpPr>
          <p:nvPr/>
        </p:nvSpPr>
        <p:spPr bwMode="auto">
          <a:xfrm>
            <a:off x="6019800" y="3276600"/>
            <a:ext cx="76200" cy="838200"/>
          </a:xfrm>
          <a:prstGeom prst="leftBrace">
            <a:avLst>
              <a:gd name="adj1" fmla="val 9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None/>
            </a:pPr>
            <a:endParaRPr lang="en-US" altLang="en-US" sz="140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17499"/>
            <a:ext cx="8610600" cy="660402"/>
          </a:xfrm>
          <a:noFill/>
        </p:spPr>
        <p:txBody>
          <a:bodyPr/>
          <a:lstStyle/>
          <a:p>
            <a:pPr eaLnBrk="1" hangingPunct="1"/>
            <a:r>
              <a:rPr lang="en-US" altLang="en-US" sz="2800" dirty="0">
                <a:ea typeface="ＭＳ Ｐゴシック" panose="020B0600070205080204" pitchFamily="34" charset="-128"/>
              </a:rPr>
              <a:t>Some Correlation Patterns  </a:t>
            </a:r>
          </a:p>
        </p:txBody>
      </p:sp>
      <p:grpSp>
        <p:nvGrpSpPr>
          <p:cNvPr id="46083" name="Group 16"/>
          <p:cNvGrpSpPr>
            <a:grpSpLocks/>
          </p:cNvGrpSpPr>
          <p:nvPr/>
        </p:nvGrpSpPr>
        <p:grpSpPr bwMode="auto">
          <a:xfrm>
            <a:off x="1905000" y="2133600"/>
            <a:ext cx="2514600" cy="2209800"/>
            <a:chOff x="1200" y="1344"/>
            <a:chExt cx="1584" cy="1392"/>
          </a:xfrm>
        </p:grpSpPr>
        <p:sp>
          <p:nvSpPr>
            <p:cNvPr id="46097" name="Rectangle 15"/>
            <p:cNvSpPr>
              <a:spLocks noChangeArrowheads="1"/>
            </p:cNvSpPr>
            <p:nvPr/>
          </p:nvSpPr>
          <p:spPr bwMode="auto">
            <a:xfrm>
              <a:off x="1200" y="1344"/>
              <a:ext cx="1584" cy="1392"/>
            </a:xfrm>
            <a:prstGeom prst="rect">
              <a:avLst/>
            </a:prstGeom>
            <a:solidFill>
              <a:srgbClr val="F4ECC6"/>
            </a:solidFill>
            <a:ln w="28575">
              <a:solidFill>
                <a:schemeClr val="accent2"/>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46098" name="Picture 11" descr="co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 y="1392"/>
              <a:ext cx="1488" cy="1286"/>
            </a:xfrm>
            <a:prstGeom prst="rect">
              <a:avLst/>
            </a:prstGeom>
            <a:solidFill>
              <a:srgbClr val="F4ECC6"/>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46084" name="Group 18"/>
          <p:cNvGrpSpPr>
            <a:grpSpLocks/>
          </p:cNvGrpSpPr>
          <p:nvPr/>
        </p:nvGrpSpPr>
        <p:grpSpPr bwMode="auto">
          <a:xfrm>
            <a:off x="5638800" y="2133600"/>
            <a:ext cx="2590800" cy="2286000"/>
            <a:chOff x="3552" y="1248"/>
            <a:chExt cx="1632" cy="1440"/>
          </a:xfrm>
        </p:grpSpPr>
        <p:sp>
          <p:nvSpPr>
            <p:cNvPr id="46095" name="Rectangle 17"/>
            <p:cNvSpPr>
              <a:spLocks noChangeArrowheads="1"/>
            </p:cNvSpPr>
            <p:nvPr/>
          </p:nvSpPr>
          <p:spPr bwMode="auto">
            <a:xfrm>
              <a:off x="3552" y="1248"/>
              <a:ext cx="1632" cy="1440"/>
            </a:xfrm>
            <a:prstGeom prst="rect">
              <a:avLst/>
            </a:prstGeom>
            <a:solidFill>
              <a:srgbClr val="F4ECC6"/>
            </a:solidFill>
            <a:ln w="28575">
              <a:solidFill>
                <a:schemeClr val="accent2"/>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46096" name="Picture 12" descr="co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 y="1296"/>
              <a:ext cx="1536" cy="1318"/>
            </a:xfrm>
            <a:prstGeom prst="rect">
              <a:avLst/>
            </a:prstGeom>
            <a:solidFill>
              <a:srgbClr val="F4ECC6"/>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46085" name="Group 22"/>
          <p:cNvGrpSpPr>
            <a:grpSpLocks/>
          </p:cNvGrpSpPr>
          <p:nvPr/>
        </p:nvGrpSpPr>
        <p:grpSpPr bwMode="auto">
          <a:xfrm>
            <a:off x="4267200" y="4191000"/>
            <a:ext cx="2514600" cy="2209800"/>
            <a:chOff x="2688" y="2640"/>
            <a:chExt cx="1584" cy="1392"/>
          </a:xfrm>
        </p:grpSpPr>
        <p:sp>
          <p:nvSpPr>
            <p:cNvPr id="46093" name="Rectangle 21"/>
            <p:cNvSpPr>
              <a:spLocks noChangeArrowheads="1"/>
            </p:cNvSpPr>
            <p:nvPr/>
          </p:nvSpPr>
          <p:spPr bwMode="auto">
            <a:xfrm>
              <a:off x="2688" y="2640"/>
              <a:ext cx="1584" cy="1392"/>
            </a:xfrm>
            <a:prstGeom prst="rect">
              <a:avLst/>
            </a:prstGeom>
            <a:solidFill>
              <a:srgbClr val="F4ECC6"/>
            </a:solidFill>
            <a:ln w="28575">
              <a:solidFill>
                <a:schemeClr val="accent2"/>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46094" name="Picture 13" descr="co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8" y="2688"/>
              <a:ext cx="1458" cy="1273"/>
            </a:xfrm>
            <a:prstGeom prst="rect">
              <a:avLst/>
            </a:prstGeom>
            <a:solidFill>
              <a:srgbClr val="F4ECC6"/>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46086" name="Group 20"/>
          <p:cNvGrpSpPr>
            <a:grpSpLocks/>
          </p:cNvGrpSpPr>
          <p:nvPr/>
        </p:nvGrpSpPr>
        <p:grpSpPr bwMode="auto">
          <a:xfrm>
            <a:off x="762000" y="4267200"/>
            <a:ext cx="2514600" cy="2209800"/>
            <a:chOff x="480" y="2688"/>
            <a:chExt cx="1584" cy="1392"/>
          </a:xfrm>
        </p:grpSpPr>
        <p:sp>
          <p:nvSpPr>
            <p:cNvPr id="46091" name="Rectangle 19"/>
            <p:cNvSpPr>
              <a:spLocks noChangeArrowheads="1"/>
            </p:cNvSpPr>
            <p:nvPr/>
          </p:nvSpPr>
          <p:spPr bwMode="auto">
            <a:xfrm>
              <a:off x="480" y="2688"/>
              <a:ext cx="1584" cy="1392"/>
            </a:xfrm>
            <a:prstGeom prst="rect">
              <a:avLst/>
            </a:prstGeom>
            <a:solidFill>
              <a:srgbClr val="F4ECC6"/>
            </a:solidFill>
            <a:ln w="28575">
              <a:solidFill>
                <a:schemeClr val="accent2"/>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46092" name="Picture 14" descr="co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 y="2767"/>
              <a:ext cx="1470" cy="1265"/>
            </a:xfrm>
            <a:prstGeom prst="rect">
              <a:avLst/>
            </a:prstGeom>
            <a:solidFill>
              <a:srgbClr val="F4ECC6"/>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372759" name="Text Box 23"/>
          <p:cNvSpPr txBox="1">
            <a:spLocks noChangeArrowheads="1"/>
          </p:cNvSpPr>
          <p:nvPr/>
        </p:nvSpPr>
        <p:spPr bwMode="auto">
          <a:xfrm>
            <a:off x="357188" y="1447800"/>
            <a:ext cx="2590800" cy="830263"/>
          </a:xfrm>
          <a:prstGeom prst="rect">
            <a:avLst/>
          </a:prstGeom>
          <a:solidFill>
            <a:schemeClr val="tx1"/>
          </a:solidFill>
          <a:ln w="28575">
            <a:solidFill>
              <a:schemeClr val="accent2"/>
            </a:solidFill>
            <a:miter lim="800000"/>
            <a:headEnd/>
            <a:tailEnd/>
          </a:ln>
          <a:effectLst>
            <a:outerShdw dist="107763" dir="2700000" algn="ctr" rotWithShape="0">
              <a:schemeClr val="bg2"/>
            </a:outerShdw>
          </a:effectLst>
        </p:spPr>
        <p:txBody>
          <a:bodyPr>
            <a:spAutoFit/>
          </a:bodyPr>
          <a:lstStyle/>
          <a:p>
            <a:pPr algn="ctr">
              <a:spcBef>
                <a:spcPct val="50000"/>
              </a:spcBef>
              <a:defRPr/>
            </a:pPr>
            <a:r>
              <a:rPr lang="en-US" i="1">
                <a:solidFill>
                  <a:srgbClr val="F4ECC6"/>
                </a:solidFill>
                <a:latin typeface="Arial" charset="0"/>
                <a:cs typeface="Arial" charset="0"/>
              </a:rPr>
              <a:t>r</a:t>
            </a:r>
            <a:r>
              <a:rPr lang="en-US">
                <a:solidFill>
                  <a:srgbClr val="F4ECC6"/>
                </a:solidFill>
                <a:latin typeface="Arial" charset="0"/>
                <a:cs typeface="Arial" charset="0"/>
              </a:rPr>
              <a:t> = 0; No correlation</a:t>
            </a:r>
          </a:p>
        </p:txBody>
      </p:sp>
      <p:sp>
        <p:nvSpPr>
          <p:cNvPr id="372760" name="Text Box 24"/>
          <p:cNvSpPr txBox="1">
            <a:spLocks noChangeArrowheads="1"/>
          </p:cNvSpPr>
          <p:nvPr/>
        </p:nvSpPr>
        <p:spPr bwMode="auto">
          <a:xfrm>
            <a:off x="6096000" y="1428750"/>
            <a:ext cx="3048000" cy="850900"/>
          </a:xfrm>
          <a:prstGeom prst="rect">
            <a:avLst/>
          </a:prstGeom>
          <a:solidFill>
            <a:schemeClr val="tx1"/>
          </a:solidFill>
          <a:ln w="28575">
            <a:solidFill>
              <a:schemeClr val="accent2"/>
            </a:solidFill>
            <a:miter lim="800000"/>
            <a:headEnd/>
            <a:tailEnd/>
          </a:ln>
          <a:effectLst>
            <a:outerShdw dist="107763" dir="2700000" algn="ctr" rotWithShape="0">
              <a:schemeClr val="bg2"/>
            </a:outerShdw>
          </a:effectLst>
        </p:spPr>
        <p:txBody>
          <a:bodyPr>
            <a:spAutoFit/>
          </a:bodyPr>
          <a:lstStyle/>
          <a:p>
            <a:pPr algn="ctr">
              <a:spcBef>
                <a:spcPct val="50000"/>
              </a:spcBef>
              <a:defRPr/>
            </a:pPr>
            <a:r>
              <a:rPr lang="en-US" i="1">
                <a:solidFill>
                  <a:srgbClr val="F4ECC6"/>
                </a:solidFill>
                <a:latin typeface="Arial" charset="0"/>
                <a:cs typeface="Arial" charset="0"/>
              </a:rPr>
              <a:t>r</a:t>
            </a:r>
            <a:r>
              <a:rPr lang="en-US">
                <a:solidFill>
                  <a:srgbClr val="F4ECC6"/>
                </a:solidFill>
                <a:latin typeface="Arial" charset="0"/>
                <a:cs typeface="Arial" charset="0"/>
              </a:rPr>
              <a:t> = .931; Strong positive correlation</a:t>
            </a:r>
          </a:p>
        </p:txBody>
      </p:sp>
      <p:sp>
        <p:nvSpPr>
          <p:cNvPr id="372761" name="Text Box 25"/>
          <p:cNvSpPr txBox="1">
            <a:spLocks noChangeArrowheads="1"/>
          </p:cNvSpPr>
          <p:nvPr/>
        </p:nvSpPr>
        <p:spPr bwMode="auto">
          <a:xfrm>
            <a:off x="762000" y="3657600"/>
            <a:ext cx="2590800" cy="850900"/>
          </a:xfrm>
          <a:prstGeom prst="rect">
            <a:avLst/>
          </a:prstGeom>
          <a:solidFill>
            <a:schemeClr val="tx1"/>
          </a:solidFill>
          <a:ln w="28575">
            <a:solidFill>
              <a:schemeClr val="accent2"/>
            </a:solidFill>
            <a:miter lim="800000"/>
            <a:headEnd/>
            <a:tailEnd/>
          </a:ln>
          <a:effectLst>
            <a:outerShdw dist="107763" dir="2700000" algn="ctr" rotWithShape="0">
              <a:schemeClr val="bg2"/>
            </a:outerShdw>
          </a:effectLst>
        </p:spPr>
        <p:txBody>
          <a:bodyPr>
            <a:spAutoFit/>
          </a:bodyPr>
          <a:lstStyle/>
          <a:p>
            <a:pPr algn="ctr">
              <a:spcBef>
                <a:spcPct val="50000"/>
              </a:spcBef>
              <a:defRPr/>
            </a:pPr>
            <a:r>
              <a:rPr lang="en-US" i="1">
                <a:solidFill>
                  <a:srgbClr val="F4ECC6"/>
                </a:solidFill>
                <a:latin typeface="Arial" charset="0"/>
                <a:cs typeface="Arial" charset="0"/>
              </a:rPr>
              <a:t>r</a:t>
            </a:r>
            <a:r>
              <a:rPr lang="en-US">
                <a:solidFill>
                  <a:srgbClr val="F4ECC6"/>
                </a:solidFill>
                <a:latin typeface="Arial" charset="0"/>
                <a:cs typeface="Arial" charset="0"/>
              </a:rPr>
              <a:t> = 1; Linear relationship</a:t>
            </a:r>
          </a:p>
        </p:txBody>
      </p:sp>
      <p:sp>
        <p:nvSpPr>
          <p:cNvPr id="372762" name="Text Box 26"/>
          <p:cNvSpPr txBox="1">
            <a:spLocks noChangeArrowheads="1"/>
          </p:cNvSpPr>
          <p:nvPr/>
        </p:nvSpPr>
        <p:spPr bwMode="auto">
          <a:xfrm>
            <a:off x="5867400" y="4038600"/>
            <a:ext cx="3048000" cy="850900"/>
          </a:xfrm>
          <a:prstGeom prst="rect">
            <a:avLst/>
          </a:prstGeom>
          <a:solidFill>
            <a:schemeClr val="tx1"/>
          </a:solidFill>
          <a:ln w="28575">
            <a:solidFill>
              <a:schemeClr val="accent2"/>
            </a:solidFill>
            <a:miter lim="800000"/>
            <a:headEnd/>
            <a:tailEnd/>
          </a:ln>
          <a:effectLst>
            <a:outerShdw dist="107763" dir="2700000" algn="ctr" rotWithShape="0">
              <a:schemeClr val="bg2"/>
            </a:outerShdw>
          </a:effectLst>
        </p:spPr>
        <p:txBody>
          <a:bodyPr>
            <a:spAutoFit/>
          </a:bodyPr>
          <a:lstStyle/>
          <a:p>
            <a:pPr algn="ctr">
              <a:spcBef>
                <a:spcPct val="50000"/>
              </a:spcBef>
              <a:defRPr/>
            </a:pPr>
            <a:r>
              <a:rPr lang="en-US" i="1">
                <a:solidFill>
                  <a:srgbClr val="F4ECC6"/>
                </a:solidFill>
                <a:latin typeface="Arial" charset="0"/>
                <a:cs typeface="Arial" charset="0"/>
              </a:rPr>
              <a:t>r</a:t>
            </a:r>
            <a:r>
              <a:rPr lang="en-US">
                <a:solidFill>
                  <a:srgbClr val="F4ECC6"/>
                </a:solidFill>
                <a:latin typeface="Arial" charset="0"/>
                <a:cs typeface="Arial" charset="0"/>
              </a:rPr>
              <a:t> = -.67; Weaker negative correlation</a:t>
            </a:r>
          </a:p>
        </p:txBody>
      </p:sp>
    </p:spTree>
    <p:extLst>
      <p:ext uri="{BB962C8B-B14F-4D97-AF65-F5344CB8AC3E}">
        <p14:creationId xmlns:p14="http://schemas.microsoft.com/office/powerpoint/2010/main" val="50598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759"/>
                                        </p:tgtEl>
                                        <p:attrNameLst>
                                          <p:attrName>style.visibility</p:attrName>
                                        </p:attrNameLst>
                                      </p:cBhvr>
                                      <p:to>
                                        <p:strVal val="visible"/>
                                      </p:to>
                                    </p:set>
                                    <p:animEffect transition="in" filter="dissolve">
                                      <p:cBhvr>
                                        <p:cTn id="7" dur="500"/>
                                        <p:tgtEl>
                                          <p:spTgt spid="3727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2760"/>
                                        </p:tgtEl>
                                        <p:attrNameLst>
                                          <p:attrName>style.visibility</p:attrName>
                                        </p:attrNameLst>
                                      </p:cBhvr>
                                      <p:to>
                                        <p:strVal val="visible"/>
                                      </p:to>
                                    </p:set>
                                    <p:animEffect transition="in" filter="dissolve">
                                      <p:cBhvr>
                                        <p:cTn id="12" dur="500"/>
                                        <p:tgtEl>
                                          <p:spTgt spid="3727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2761"/>
                                        </p:tgtEl>
                                        <p:attrNameLst>
                                          <p:attrName>style.visibility</p:attrName>
                                        </p:attrNameLst>
                                      </p:cBhvr>
                                      <p:to>
                                        <p:strVal val="visible"/>
                                      </p:to>
                                    </p:set>
                                    <p:animEffect transition="in" filter="dissolve">
                                      <p:cBhvr>
                                        <p:cTn id="17" dur="500"/>
                                        <p:tgtEl>
                                          <p:spTgt spid="3727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2762"/>
                                        </p:tgtEl>
                                        <p:attrNameLst>
                                          <p:attrName>style.visibility</p:attrName>
                                        </p:attrNameLst>
                                      </p:cBhvr>
                                      <p:to>
                                        <p:strVal val="visible"/>
                                      </p:to>
                                    </p:set>
                                    <p:animEffect transition="in" filter="dissolve">
                                      <p:cBhvr>
                                        <p:cTn id="22" dur="500"/>
                                        <p:tgtEl>
                                          <p:spTgt spid="372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59" grpId="0" animBg="1" autoUpdateAnimBg="0"/>
      <p:bldP spid="372760" grpId="0" animBg="1" autoUpdateAnimBg="0"/>
      <p:bldP spid="372761" grpId="0" animBg="1" autoUpdateAnimBg="0"/>
      <p:bldP spid="37276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eaLnBrk="1" hangingPunct="1"/>
            <a:fld id="{BCA3578D-7325-43D9-9231-DE0185F7BBF6}" type="slidenum">
              <a:rPr lang="en-US" altLang="en-US" sz="1200">
                <a:latin typeface="Arial Black" panose="020B0A04020102020204" pitchFamily="34" charset="0"/>
              </a:rPr>
              <a:pPr eaLnBrk="1" hangingPunct="1"/>
              <a:t>46</a:t>
            </a:fld>
            <a:endParaRPr lang="en-US" altLang="en-US" sz="1200">
              <a:latin typeface="Arial Black" panose="020B0A04020102020204" pitchFamily="34" charset="0"/>
            </a:endParaRPr>
          </a:p>
        </p:txBody>
      </p:sp>
      <p:sp>
        <p:nvSpPr>
          <p:cNvPr id="17413" name="Rectangle 2"/>
          <p:cNvSpPr>
            <a:spLocks noGrp="1" noChangeArrowheads="1"/>
          </p:cNvSpPr>
          <p:nvPr>
            <p:ph type="title"/>
          </p:nvPr>
        </p:nvSpPr>
        <p:spPr/>
        <p:txBody>
          <a:bodyPr/>
          <a:lstStyle/>
          <a:p>
            <a:pPr eaLnBrk="1" hangingPunct="1"/>
            <a:r>
              <a:rPr lang="en-US" altLang="en-US" sz="2800" smtClean="0">
                <a:ea typeface="ＭＳ Ｐゴシック" panose="020B0600070205080204" pitchFamily="34" charset="-128"/>
              </a:rPr>
              <a:t>Multivariate Input Models</a:t>
            </a:r>
            <a:r>
              <a:rPr lang="en-US" altLang="en-US" sz="2200" smtClean="0">
                <a:ea typeface="ＭＳ Ｐゴシック" panose="020B0600070205080204" pitchFamily="34" charset="-128"/>
              </a:rPr>
              <a:t>	</a:t>
            </a:r>
            <a:br>
              <a:rPr lang="en-US" altLang="en-US" sz="2200" smtClean="0">
                <a:ea typeface="ＭＳ Ｐゴシック" panose="020B0600070205080204" pitchFamily="34" charset="-128"/>
              </a:rPr>
            </a:br>
            <a:r>
              <a:rPr lang="en-US" altLang="en-US" sz="2200" smtClean="0">
                <a:ea typeface="ＭＳ Ｐゴシック" panose="020B0600070205080204" pitchFamily="34" charset="-128"/>
              </a:rPr>
              <a:t>					</a:t>
            </a:r>
            <a:r>
              <a:rPr lang="en-US" altLang="en-US" sz="2000" smtClean="0">
                <a:solidFill>
                  <a:schemeClr val="bg2"/>
                </a:solidFill>
                <a:ea typeface="ＭＳ Ｐゴシック" panose="020B0600070205080204" pitchFamily="34" charset="-128"/>
              </a:rPr>
              <a:t>[Multivariate/Time Series]</a:t>
            </a:r>
          </a:p>
        </p:txBody>
      </p:sp>
      <p:sp>
        <p:nvSpPr>
          <p:cNvPr id="17414" name="Rectangle 3"/>
          <p:cNvSpPr>
            <a:spLocks noGrp="1" noChangeArrowheads="1"/>
          </p:cNvSpPr>
          <p:nvPr>
            <p:ph type="body" sz="half" idx="1"/>
          </p:nvPr>
        </p:nvSpPr>
        <p:spPr>
          <a:xfrm>
            <a:off x="533400" y="1447800"/>
            <a:ext cx="8382000" cy="5029200"/>
          </a:xfrm>
        </p:spPr>
        <p:txBody>
          <a:bodyPr/>
          <a:lstStyle/>
          <a:p>
            <a:pPr eaLnBrk="1" hangingPunct="1"/>
            <a:r>
              <a:rPr lang="en-US" altLang="en-US" sz="2200" smtClean="0">
                <a:ea typeface="ＭＳ Ｐゴシック" panose="020B0600070205080204" pitchFamily="34" charset="-128"/>
              </a:rPr>
              <a:t>If </a:t>
            </a:r>
            <a:r>
              <a:rPr lang="en-US" altLang="en-US" sz="2200" i="1" smtClean="0">
                <a:ea typeface="ＭＳ Ｐゴシック" panose="020B0600070205080204" pitchFamily="34" charset="-128"/>
              </a:rPr>
              <a:t>X</a:t>
            </a:r>
            <a:r>
              <a:rPr lang="en-US" altLang="en-US" sz="2200" i="1" baseline="-25000" smtClean="0">
                <a:ea typeface="ＭＳ Ｐゴシック" panose="020B0600070205080204" pitchFamily="34" charset="-128"/>
              </a:rPr>
              <a:t>1</a:t>
            </a:r>
            <a:r>
              <a:rPr lang="en-US" altLang="en-US" sz="2200" i="1" smtClean="0">
                <a:ea typeface="ＭＳ Ｐゴシック" panose="020B0600070205080204" pitchFamily="34" charset="-128"/>
              </a:rPr>
              <a:t> </a:t>
            </a:r>
            <a:r>
              <a:rPr lang="en-US" altLang="en-US" sz="2200" smtClean="0">
                <a:ea typeface="ＭＳ Ｐゴシック" panose="020B0600070205080204" pitchFamily="34" charset="-128"/>
              </a:rPr>
              <a:t>and</a:t>
            </a:r>
            <a:r>
              <a:rPr lang="en-US" altLang="en-US" sz="2200" i="1" smtClean="0">
                <a:ea typeface="ＭＳ Ｐゴシック" panose="020B0600070205080204" pitchFamily="34" charset="-128"/>
              </a:rPr>
              <a:t> X</a:t>
            </a:r>
            <a:r>
              <a:rPr lang="en-US" altLang="en-US" sz="2200" i="1" baseline="-25000" smtClean="0">
                <a:ea typeface="ＭＳ Ｐゴシック" panose="020B0600070205080204" pitchFamily="34" charset="-128"/>
              </a:rPr>
              <a:t>2</a:t>
            </a:r>
            <a:r>
              <a:rPr lang="en-US" altLang="en-US" sz="2200" i="1" smtClean="0">
                <a:ea typeface="ＭＳ Ｐゴシック" panose="020B0600070205080204" pitchFamily="34" charset="-128"/>
              </a:rPr>
              <a:t> </a:t>
            </a:r>
            <a:r>
              <a:rPr lang="en-US" altLang="en-US" sz="2200" smtClean="0">
                <a:ea typeface="ＭＳ Ｐゴシック" panose="020B0600070205080204" pitchFamily="34" charset="-128"/>
              </a:rPr>
              <a:t>are normally distributed, dependence between them can be modeled by the bivariate normal distribution with </a:t>
            </a:r>
            <a:r>
              <a:rPr lang="en-US" altLang="en-US" sz="2200" i="1" smtClean="0">
                <a:latin typeface="Symbol" panose="05050102010706020507" pitchFamily="18" charset="2"/>
                <a:ea typeface="ＭＳ Ｐゴシック" panose="020B0600070205080204" pitchFamily="34" charset="-128"/>
              </a:rPr>
              <a:t>m</a:t>
            </a:r>
            <a:r>
              <a:rPr lang="en-US" altLang="en-US" sz="2200" i="1" baseline="-25000" smtClean="0">
                <a:ea typeface="ＭＳ Ｐゴシック" panose="020B0600070205080204" pitchFamily="34" charset="-128"/>
              </a:rPr>
              <a:t>1</a:t>
            </a:r>
            <a:r>
              <a:rPr lang="en-US" altLang="en-US" sz="2200" i="1" smtClean="0">
                <a:ea typeface="ＭＳ Ｐゴシック" panose="020B0600070205080204" pitchFamily="34" charset="-128"/>
              </a:rPr>
              <a:t>, </a:t>
            </a:r>
            <a:r>
              <a:rPr lang="en-US" altLang="en-US" sz="2200" i="1" smtClean="0">
                <a:latin typeface="Symbol" panose="05050102010706020507" pitchFamily="18" charset="2"/>
                <a:ea typeface="ＭＳ Ｐゴシック" panose="020B0600070205080204" pitchFamily="34" charset="-128"/>
              </a:rPr>
              <a:t>m</a:t>
            </a:r>
            <a:r>
              <a:rPr lang="en-US" altLang="en-US" sz="2200" i="1" baseline="-25000" smtClean="0">
                <a:ea typeface="ＭＳ Ｐゴシック" panose="020B0600070205080204" pitchFamily="34" charset="-128"/>
              </a:rPr>
              <a:t>2</a:t>
            </a:r>
            <a:r>
              <a:rPr lang="en-US" altLang="en-US" sz="2200" i="1" smtClean="0">
                <a:ea typeface="ＭＳ Ｐゴシック" panose="020B0600070205080204" pitchFamily="34" charset="-128"/>
              </a:rPr>
              <a:t>, </a:t>
            </a:r>
            <a:r>
              <a:rPr lang="en-US" altLang="en-US" sz="2200" i="1" smtClean="0">
                <a:latin typeface="Symbol" panose="05050102010706020507" pitchFamily="18" charset="2"/>
                <a:ea typeface="ＭＳ Ｐゴシック" panose="020B0600070205080204" pitchFamily="34" charset="-128"/>
              </a:rPr>
              <a:t>s</a:t>
            </a:r>
            <a:r>
              <a:rPr lang="en-US" altLang="en-US" sz="2200" i="1" baseline="-25000" smtClean="0">
                <a:ea typeface="ＭＳ Ｐゴシック" panose="020B0600070205080204" pitchFamily="34" charset="-128"/>
              </a:rPr>
              <a:t>1</a:t>
            </a:r>
            <a:r>
              <a:rPr lang="en-US" altLang="en-US" sz="2200" i="1" baseline="30000" smtClean="0">
                <a:ea typeface="ＭＳ Ｐゴシック" panose="020B0600070205080204" pitchFamily="34" charset="-128"/>
              </a:rPr>
              <a:t>2</a:t>
            </a:r>
            <a:r>
              <a:rPr lang="en-US" altLang="en-US" sz="2200" i="1" smtClean="0">
                <a:ea typeface="ＭＳ Ｐゴシック" panose="020B0600070205080204" pitchFamily="34" charset="-128"/>
              </a:rPr>
              <a:t>, </a:t>
            </a:r>
            <a:r>
              <a:rPr lang="en-US" altLang="en-US" sz="2200" i="1" smtClean="0">
                <a:latin typeface="Symbol" panose="05050102010706020507" pitchFamily="18" charset="2"/>
                <a:ea typeface="ＭＳ Ｐゴシック" panose="020B0600070205080204" pitchFamily="34" charset="-128"/>
              </a:rPr>
              <a:t>s</a:t>
            </a:r>
            <a:r>
              <a:rPr lang="en-US" altLang="en-US" sz="2200" i="1" baseline="-25000" smtClean="0">
                <a:ea typeface="ＭＳ Ｐゴシック" panose="020B0600070205080204" pitchFamily="34" charset="-128"/>
              </a:rPr>
              <a:t>2</a:t>
            </a:r>
            <a:r>
              <a:rPr lang="en-US" altLang="en-US" sz="2200" i="1" baseline="30000" smtClean="0">
                <a:ea typeface="ＭＳ Ｐゴシック" panose="020B0600070205080204" pitchFamily="34" charset="-128"/>
              </a:rPr>
              <a:t>2</a:t>
            </a:r>
            <a:r>
              <a:rPr lang="en-US" altLang="en-US" sz="2200" smtClean="0">
                <a:ea typeface="ＭＳ Ｐゴシック" panose="020B0600070205080204" pitchFamily="34" charset="-128"/>
              </a:rPr>
              <a:t> and correlation </a:t>
            </a:r>
            <a:r>
              <a:rPr lang="en-US" altLang="en-US" sz="2200" i="1" smtClean="0">
                <a:latin typeface="Symbol" panose="05050102010706020507" pitchFamily="18" charset="2"/>
                <a:ea typeface="ＭＳ Ｐゴシック" panose="020B0600070205080204" pitchFamily="34" charset="-128"/>
              </a:rPr>
              <a:t>r</a:t>
            </a:r>
          </a:p>
          <a:p>
            <a:pPr lvl="1" eaLnBrk="1" hangingPunct="1"/>
            <a:r>
              <a:rPr lang="en-US" altLang="en-US" sz="2000" smtClean="0">
                <a:ea typeface="ＭＳ Ｐゴシック" panose="020B0600070205080204" pitchFamily="34" charset="-128"/>
              </a:rPr>
              <a:t>To Estimate </a:t>
            </a:r>
            <a:r>
              <a:rPr lang="en-US" altLang="en-US" sz="2000" i="1" smtClean="0">
                <a:latin typeface="Symbol" panose="05050102010706020507" pitchFamily="18" charset="2"/>
                <a:ea typeface="ＭＳ Ｐゴシック" panose="020B0600070205080204" pitchFamily="34" charset="-128"/>
              </a:rPr>
              <a:t>m</a:t>
            </a:r>
            <a:r>
              <a:rPr lang="en-US" altLang="en-US" sz="2000" i="1" baseline="-25000" smtClean="0">
                <a:ea typeface="ＭＳ Ｐゴシック" panose="020B0600070205080204" pitchFamily="34" charset="-128"/>
              </a:rPr>
              <a:t>1</a:t>
            </a:r>
            <a:r>
              <a:rPr lang="en-US" altLang="en-US" sz="2000" i="1" smtClean="0">
                <a:ea typeface="ＭＳ Ｐゴシック" panose="020B0600070205080204" pitchFamily="34" charset="-128"/>
              </a:rPr>
              <a:t>, </a:t>
            </a:r>
            <a:r>
              <a:rPr lang="en-US" altLang="en-US" sz="2000" i="1" smtClean="0">
                <a:latin typeface="Symbol" panose="05050102010706020507" pitchFamily="18" charset="2"/>
                <a:ea typeface="ＭＳ Ｐゴシック" panose="020B0600070205080204" pitchFamily="34" charset="-128"/>
              </a:rPr>
              <a:t>m</a:t>
            </a:r>
            <a:r>
              <a:rPr lang="en-US" altLang="en-US" sz="2000" i="1" baseline="-25000" smtClean="0">
                <a:ea typeface="ＭＳ Ｐゴシック" panose="020B0600070205080204" pitchFamily="34" charset="-128"/>
              </a:rPr>
              <a:t>2</a:t>
            </a:r>
            <a:r>
              <a:rPr lang="en-US" altLang="en-US" sz="2000" i="1" smtClean="0">
                <a:ea typeface="ＭＳ Ｐゴシック" panose="020B0600070205080204" pitchFamily="34" charset="-128"/>
              </a:rPr>
              <a:t>, </a:t>
            </a:r>
            <a:r>
              <a:rPr lang="en-US" altLang="en-US" sz="2000" i="1" smtClean="0">
                <a:latin typeface="Symbol" panose="05050102010706020507" pitchFamily="18" charset="2"/>
                <a:ea typeface="ＭＳ Ｐゴシック" panose="020B0600070205080204" pitchFamily="34" charset="-128"/>
              </a:rPr>
              <a:t>s</a:t>
            </a:r>
            <a:r>
              <a:rPr lang="en-US" altLang="en-US" sz="2000" i="1" baseline="-25000" smtClean="0">
                <a:ea typeface="ＭＳ Ｐゴシック" panose="020B0600070205080204" pitchFamily="34" charset="-128"/>
              </a:rPr>
              <a:t>1</a:t>
            </a:r>
            <a:r>
              <a:rPr lang="en-US" altLang="en-US" sz="2000" i="1" baseline="30000" smtClean="0">
                <a:ea typeface="ＭＳ Ｐゴシック" panose="020B0600070205080204" pitchFamily="34" charset="-128"/>
              </a:rPr>
              <a:t>2</a:t>
            </a:r>
            <a:r>
              <a:rPr lang="en-US" altLang="en-US" sz="2000" i="1" smtClean="0">
                <a:ea typeface="ＭＳ Ｐゴシック" panose="020B0600070205080204" pitchFamily="34" charset="-128"/>
              </a:rPr>
              <a:t>, </a:t>
            </a:r>
            <a:r>
              <a:rPr lang="en-US" altLang="en-US" sz="2000" i="1" smtClean="0">
                <a:latin typeface="Symbol" panose="05050102010706020507" pitchFamily="18" charset="2"/>
                <a:ea typeface="ＭＳ Ｐゴシック" panose="020B0600070205080204" pitchFamily="34" charset="-128"/>
              </a:rPr>
              <a:t>s</a:t>
            </a:r>
            <a:r>
              <a:rPr lang="en-US" altLang="en-US" sz="2000" i="1" baseline="-25000" smtClean="0">
                <a:ea typeface="ＭＳ Ｐゴシック" panose="020B0600070205080204" pitchFamily="34" charset="-128"/>
              </a:rPr>
              <a:t>2</a:t>
            </a:r>
            <a:r>
              <a:rPr lang="en-US" altLang="en-US" sz="2000" i="1" baseline="30000" smtClean="0">
                <a:ea typeface="ＭＳ Ｐゴシック" panose="020B0600070205080204" pitchFamily="34" charset="-128"/>
              </a:rPr>
              <a:t>2</a:t>
            </a:r>
            <a:r>
              <a:rPr lang="en-US" altLang="en-US" sz="2000" smtClean="0">
                <a:ea typeface="ＭＳ Ｐゴシック" panose="020B0600070205080204" pitchFamily="34" charset="-128"/>
              </a:rPr>
              <a:t>, see “Parameter Estimation” </a:t>
            </a:r>
            <a:r>
              <a:rPr lang="en-US" altLang="en-US" sz="1800" smtClean="0">
                <a:ea typeface="ＭＳ Ｐゴシック" panose="020B0600070205080204" pitchFamily="34" charset="-128"/>
              </a:rPr>
              <a:t>(Section 9.3.2)</a:t>
            </a:r>
          </a:p>
          <a:p>
            <a:pPr lvl="1" eaLnBrk="1" hangingPunct="1"/>
            <a:r>
              <a:rPr lang="en-US" altLang="en-US" sz="2000" smtClean="0">
                <a:ea typeface="ＭＳ Ｐゴシック" panose="020B0600070205080204" pitchFamily="34" charset="-128"/>
              </a:rPr>
              <a:t>To Estimate </a:t>
            </a:r>
            <a:r>
              <a:rPr lang="en-US" altLang="en-US" sz="2000" i="1" smtClean="0">
                <a:latin typeface="Symbol" panose="05050102010706020507" pitchFamily="18" charset="2"/>
                <a:ea typeface="ＭＳ Ｐゴシック" panose="020B0600070205080204" pitchFamily="34" charset="-128"/>
              </a:rPr>
              <a:t>r</a:t>
            </a:r>
            <a:r>
              <a:rPr lang="en-US" altLang="en-US" sz="2000" smtClean="0">
                <a:ea typeface="ＭＳ Ｐゴシック" panose="020B0600070205080204" pitchFamily="34" charset="-128"/>
              </a:rPr>
              <a:t>, suppose we have n independent and identically distributed pairs (</a:t>
            </a:r>
            <a:r>
              <a:rPr lang="en-US" altLang="en-US" sz="2000" i="1" smtClean="0">
                <a:ea typeface="ＭＳ Ｐゴシック" panose="020B0600070205080204" pitchFamily="34" charset="-128"/>
              </a:rPr>
              <a:t>X</a:t>
            </a:r>
            <a:r>
              <a:rPr lang="en-US" altLang="en-US" sz="2000" i="1" baseline="-25000" smtClean="0">
                <a:ea typeface="ＭＳ Ｐゴシック" panose="020B0600070205080204" pitchFamily="34" charset="-128"/>
              </a:rPr>
              <a:t>11</a:t>
            </a:r>
            <a:r>
              <a:rPr lang="en-US" altLang="en-US" sz="2000" i="1" smtClean="0">
                <a:ea typeface="ＭＳ Ｐゴシック" panose="020B0600070205080204" pitchFamily="34" charset="-128"/>
              </a:rPr>
              <a:t>, X</a:t>
            </a:r>
            <a:r>
              <a:rPr lang="en-US" altLang="en-US" sz="2000" i="1" baseline="-25000" smtClean="0">
                <a:ea typeface="ＭＳ Ｐゴシック" panose="020B0600070205080204" pitchFamily="34" charset="-128"/>
              </a:rPr>
              <a:t>21</a:t>
            </a:r>
            <a:r>
              <a:rPr lang="en-US" altLang="en-US" sz="2000" smtClean="0">
                <a:ea typeface="ＭＳ Ｐゴシック" panose="020B0600070205080204" pitchFamily="34" charset="-128"/>
              </a:rPr>
              <a:t>), (</a:t>
            </a:r>
            <a:r>
              <a:rPr lang="en-US" altLang="en-US" sz="2000" i="1" smtClean="0">
                <a:ea typeface="ＭＳ Ｐゴシック" panose="020B0600070205080204" pitchFamily="34" charset="-128"/>
              </a:rPr>
              <a:t>X</a:t>
            </a:r>
            <a:r>
              <a:rPr lang="en-US" altLang="en-US" sz="2000" i="1" baseline="-25000" smtClean="0">
                <a:ea typeface="ＭＳ Ｐゴシック" panose="020B0600070205080204" pitchFamily="34" charset="-128"/>
              </a:rPr>
              <a:t>12</a:t>
            </a:r>
            <a:r>
              <a:rPr lang="en-US" altLang="en-US" sz="2000" i="1" smtClean="0">
                <a:ea typeface="ＭＳ Ｐゴシック" panose="020B0600070205080204" pitchFamily="34" charset="-128"/>
              </a:rPr>
              <a:t>, X</a:t>
            </a:r>
            <a:r>
              <a:rPr lang="en-US" altLang="en-US" sz="2000" i="1" baseline="-25000" smtClean="0">
                <a:ea typeface="ＭＳ Ｐゴシック" panose="020B0600070205080204" pitchFamily="34" charset="-128"/>
              </a:rPr>
              <a:t>22</a:t>
            </a:r>
            <a:r>
              <a:rPr lang="en-US" altLang="en-US" sz="2000" smtClean="0">
                <a:ea typeface="ＭＳ Ｐゴシック" panose="020B0600070205080204" pitchFamily="34" charset="-128"/>
              </a:rPr>
              <a:t>), … (</a:t>
            </a:r>
            <a:r>
              <a:rPr lang="en-US" altLang="en-US" sz="2000" i="1" smtClean="0">
                <a:ea typeface="ＭＳ Ｐゴシック" panose="020B0600070205080204" pitchFamily="34" charset="-128"/>
              </a:rPr>
              <a:t>X</a:t>
            </a:r>
            <a:r>
              <a:rPr lang="en-US" altLang="en-US" sz="2000" i="1" baseline="-25000" smtClean="0">
                <a:ea typeface="ＭＳ Ｐゴシック" panose="020B0600070205080204" pitchFamily="34" charset="-128"/>
              </a:rPr>
              <a:t>1n</a:t>
            </a:r>
            <a:r>
              <a:rPr lang="en-US" altLang="en-US" sz="2000" i="1" smtClean="0">
                <a:ea typeface="ＭＳ Ｐゴシック" panose="020B0600070205080204" pitchFamily="34" charset="-128"/>
              </a:rPr>
              <a:t>, X</a:t>
            </a:r>
            <a:r>
              <a:rPr lang="en-US" altLang="en-US" sz="2000" i="1" baseline="-25000" smtClean="0">
                <a:ea typeface="ＭＳ Ｐゴシック" panose="020B0600070205080204" pitchFamily="34" charset="-128"/>
              </a:rPr>
              <a:t>2n</a:t>
            </a:r>
            <a:r>
              <a:rPr lang="en-US" altLang="en-US" sz="2000" smtClean="0">
                <a:ea typeface="ＭＳ Ｐゴシック" panose="020B0600070205080204" pitchFamily="34" charset="-128"/>
              </a:rPr>
              <a:t>), then:</a:t>
            </a:r>
          </a:p>
          <a:p>
            <a:pPr lvl="1" eaLnBrk="1" hangingPunct="1">
              <a:buFont typeface="Wingdings" panose="05000000000000000000" pitchFamily="2" charset="2"/>
              <a:buNone/>
            </a:pPr>
            <a:endParaRPr lang="en-US" altLang="en-US" sz="2000" smtClean="0">
              <a:ea typeface="ＭＳ Ｐゴシック" panose="020B0600070205080204" pitchFamily="34" charset="-128"/>
            </a:endParaRPr>
          </a:p>
        </p:txBody>
      </p:sp>
      <p:sp>
        <p:nvSpPr>
          <p:cNvPr id="17415" name="AutoShape 4"/>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eaLnBrk="1" hangingPunct="1">
              <a:buFont typeface="Wingdings" panose="05000000000000000000" pitchFamily="2" charset="2"/>
              <a:buChar char="•"/>
            </a:pPr>
            <a:endParaRPr lang="en-US" altLang="en-US" sz="1600"/>
          </a:p>
        </p:txBody>
      </p:sp>
      <p:graphicFrame>
        <p:nvGraphicFramePr>
          <p:cNvPr id="17410" name="Object 5"/>
          <p:cNvGraphicFramePr>
            <a:graphicFrameLocks noChangeAspect="1"/>
          </p:cNvGraphicFramePr>
          <p:nvPr>
            <p:ph sz="quarter" idx="3"/>
          </p:nvPr>
        </p:nvGraphicFramePr>
        <p:xfrm>
          <a:off x="2667000" y="3962400"/>
          <a:ext cx="4419600" cy="1576388"/>
        </p:xfrm>
        <a:graphic>
          <a:graphicData uri="http://schemas.openxmlformats.org/presentationml/2006/ole">
            <mc:AlternateContent xmlns:mc="http://schemas.openxmlformats.org/markup-compatibility/2006">
              <mc:Choice xmlns:v="urn:schemas-microsoft-com:vml" Requires="v">
                <p:oleObj spid="_x0000_s118786" name="Equation" r:id="rId4" imgW="2705040" imgH="965160" progId="Equation.3">
                  <p:embed/>
                </p:oleObj>
              </mc:Choice>
              <mc:Fallback>
                <p:oleObj name="Equation" r:id="rId4" imgW="2705040" imgH="965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962400"/>
                        <a:ext cx="4419600" cy="157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6"/>
          <p:cNvGraphicFramePr>
            <a:graphicFrameLocks noChangeAspect="1"/>
          </p:cNvGraphicFramePr>
          <p:nvPr>
            <p:ph sz="quarter" idx="2"/>
          </p:nvPr>
        </p:nvGraphicFramePr>
        <p:xfrm>
          <a:off x="2667000" y="5715000"/>
          <a:ext cx="1712913" cy="701675"/>
        </p:xfrm>
        <a:graphic>
          <a:graphicData uri="http://schemas.openxmlformats.org/presentationml/2006/ole">
            <mc:AlternateContent xmlns:mc="http://schemas.openxmlformats.org/markup-compatibility/2006">
              <mc:Choice xmlns:v="urn:schemas-microsoft-com:vml" Requires="v">
                <p:oleObj spid="_x0000_s118787" name="Equation" r:id="rId6" imgW="1054080" imgH="431640" progId="Equation.3">
                  <p:embed/>
                </p:oleObj>
              </mc:Choice>
              <mc:Fallback>
                <p:oleObj name="Equation" r:id="rId6" imgW="105408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5715000"/>
                        <a:ext cx="171291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6" name="AutoShape 8"/>
          <p:cNvSpPr>
            <a:spLocks noChangeArrowheads="1"/>
          </p:cNvSpPr>
          <p:nvPr/>
        </p:nvSpPr>
        <p:spPr bwMode="auto">
          <a:xfrm>
            <a:off x="4800600" y="6172200"/>
            <a:ext cx="1981200" cy="381000"/>
          </a:xfrm>
          <a:prstGeom prst="wedgeRoundRectCallout">
            <a:avLst>
              <a:gd name="adj1" fmla="val -91986"/>
              <a:gd name="adj2" fmla="val -3958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20000"/>
              </a:spcBef>
              <a:spcAft>
                <a:spcPct val="0"/>
              </a:spcAft>
              <a:buSzPct val="100000"/>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Sample deviation</a:t>
            </a:r>
          </a:p>
        </p:txBody>
      </p:sp>
    </p:spTree>
    <p:extLst>
      <p:ext uri="{BB962C8B-B14F-4D97-AF65-F5344CB8AC3E}">
        <p14:creationId xmlns:p14="http://schemas.microsoft.com/office/powerpoint/2010/main" val="254171025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28F9E8DB-20C2-48D7-8F0B-669F06213BF6}" type="slidenum">
              <a:rPr lang="en-US" altLang="en-US" sz="1200">
                <a:latin typeface="Arial Black" panose="020B0A04020102020204" pitchFamily="34" charset="0"/>
              </a:rPr>
              <a:pPr>
                <a:spcBef>
                  <a:spcPct val="0"/>
                </a:spcBef>
                <a:buClrTx/>
                <a:buSzTx/>
                <a:buFontTx/>
                <a:buNone/>
              </a:pPr>
              <a:t>47</a:t>
            </a:fld>
            <a:endParaRPr lang="en-US" altLang="en-US" sz="1200">
              <a:latin typeface="Arial Black" panose="020B0A04020102020204" pitchFamily="34" charset="0"/>
            </a:endParaRPr>
          </a:p>
        </p:txBody>
      </p:sp>
      <p:sp>
        <p:nvSpPr>
          <p:cNvPr id="87043" name="Rectangle 2"/>
          <p:cNvSpPr>
            <a:spLocks noGrp="1" noChangeArrowheads="1"/>
          </p:cNvSpPr>
          <p:nvPr>
            <p:ph type="title"/>
          </p:nvPr>
        </p:nvSpPr>
        <p:spPr/>
        <p:txBody>
          <a:bodyPr/>
          <a:lstStyle/>
          <a:p>
            <a:pPr eaLnBrk="1" hangingPunct="1"/>
            <a:r>
              <a:rPr lang="en-US" altLang="en-US" sz="2800" smtClean="0">
                <a:ea typeface="ＭＳ Ｐゴシック" panose="020B0600070205080204" pitchFamily="34" charset="-128"/>
              </a:rPr>
              <a:t>Covariance and Correlation</a:t>
            </a:r>
            <a:r>
              <a:rPr lang="en-US" altLang="en-US" sz="2200" smtClean="0">
                <a:ea typeface="ＭＳ Ｐゴシック" panose="020B0600070205080204" pitchFamily="34" charset="-128"/>
              </a:rPr>
              <a:t>	</a:t>
            </a:r>
            <a:br>
              <a:rPr lang="en-US" altLang="en-US" sz="2200" smtClean="0">
                <a:ea typeface="ＭＳ Ｐゴシック" panose="020B0600070205080204" pitchFamily="34" charset="-128"/>
              </a:rPr>
            </a:br>
            <a:r>
              <a:rPr lang="en-US" altLang="en-US" sz="2200" smtClean="0">
                <a:ea typeface="ＭＳ Ｐゴシック" panose="020B0600070205080204" pitchFamily="34" charset="-128"/>
              </a:rPr>
              <a:t>					</a:t>
            </a:r>
            <a:r>
              <a:rPr lang="en-US" altLang="en-US" sz="2000" smtClean="0">
                <a:solidFill>
                  <a:schemeClr val="bg2"/>
                </a:solidFill>
                <a:ea typeface="ＭＳ Ｐゴシック" panose="020B0600070205080204" pitchFamily="34" charset="-128"/>
              </a:rPr>
              <a:t>[Multivariate/Time Series]</a:t>
            </a:r>
          </a:p>
        </p:txBody>
      </p:sp>
      <p:sp>
        <p:nvSpPr>
          <p:cNvPr id="87044" name="Rectangle 3"/>
          <p:cNvSpPr>
            <a:spLocks noGrp="1" noChangeArrowheads="1"/>
          </p:cNvSpPr>
          <p:nvPr>
            <p:ph type="body" sz="half" idx="1"/>
          </p:nvPr>
        </p:nvSpPr>
        <p:spPr>
          <a:xfrm>
            <a:off x="457200" y="1447800"/>
            <a:ext cx="8382000" cy="4419600"/>
          </a:xfrm>
        </p:spPr>
        <p:txBody>
          <a:bodyPr/>
          <a:lstStyle/>
          <a:p>
            <a:pPr eaLnBrk="1" hangingPunct="1"/>
            <a:r>
              <a:rPr lang="en-US" altLang="en-US" sz="2200" dirty="0" smtClean="0">
                <a:ea typeface="ＭＳ Ｐゴシック" panose="020B0600070205080204" pitchFamily="34" charset="-128"/>
              </a:rPr>
              <a:t>A time series is a sequence of random variables </a:t>
            </a:r>
            <a:r>
              <a:rPr lang="en-US" altLang="en-US" sz="2200" i="1" dirty="0" smtClean="0">
                <a:ea typeface="ＭＳ Ｐゴシック" panose="020B0600070205080204" pitchFamily="34" charset="-128"/>
              </a:rPr>
              <a:t>X</a:t>
            </a:r>
            <a:r>
              <a:rPr lang="en-US" altLang="en-US" sz="2200" i="1" baseline="-25000" dirty="0" smtClean="0">
                <a:ea typeface="ＭＳ Ｐゴシック" panose="020B0600070205080204" pitchFamily="34" charset="-128"/>
              </a:rPr>
              <a:t>1</a:t>
            </a:r>
            <a:r>
              <a:rPr lang="en-US" altLang="en-US" sz="2200" i="1" dirty="0" smtClean="0">
                <a:ea typeface="ＭＳ Ｐゴシック" panose="020B0600070205080204" pitchFamily="34" charset="-128"/>
              </a:rPr>
              <a:t>, X</a:t>
            </a:r>
            <a:r>
              <a:rPr lang="en-US" altLang="en-US" sz="2200" i="1" baseline="-25000" dirty="0" smtClean="0">
                <a:ea typeface="ＭＳ Ｐゴシック" panose="020B0600070205080204" pitchFamily="34" charset="-128"/>
              </a:rPr>
              <a:t>2</a:t>
            </a:r>
            <a:r>
              <a:rPr lang="en-US" altLang="en-US" sz="2200" i="1" dirty="0" smtClean="0">
                <a:ea typeface="ＭＳ Ｐゴシック" panose="020B0600070205080204" pitchFamily="34" charset="-128"/>
              </a:rPr>
              <a:t>, X</a:t>
            </a:r>
            <a:r>
              <a:rPr lang="en-US" altLang="en-US" sz="2200" i="1" baseline="-25000" dirty="0" smtClean="0">
                <a:ea typeface="ＭＳ Ｐゴシック" panose="020B0600070205080204" pitchFamily="34" charset="-128"/>
              </a:rPr>
              <a:t>3</a:t>
            </a:r>
            <a:r>
              <a:rPr lang="en-US" altLang="en-US" sz="2200" dirty="0" smtClean="0">
                <a:ea typeface="ＭＳ Ｐゴシック" panose="020B0600070205080204" pitchFamily="34" charset="-128"/>
              </a:rPr>
              <a:t>, … , are identically distributed (same mean and variance) but dependent.</a:t>
            </a:r>
          </a:p>
          <a:p>
            <a:pPr lvl="1" eaLnBrk="1" hangingPunct="1"/>
            <a:r>
              <a:rPr lang="en-US" altLang="en-US" sz="2000" dirty="0" err="1" smtClean="0">
                <a:ea typeface="ＭＳ Ｐゴシック" panose="020B0600070205080204" pitchFamily="34" charset="-128"/>
              </a:rPr>
              <a:t>cov</a:t>
            </a:r>
            <a:r>
              <a:rPr lang="en-US" altLang="en-US" sz="2000" dirty="0" smtClean="0">
                <a:ea typeface="ＭＳ Ｐゴシック" panose="020B0600070205080204" pitchFamily="34" charset="-128"/>
              </a:rPr>
              <a:t>(</a:t>
            </a:r>
            <a:r>
              <a:rPr lang="en-US" altLang="en-US" sz="2000" i="1" dirty="0" err="1" smtClean="0">
                <a:ea typeface="ＭＳ Ｐゴシック" panose="020B0600070205080204" pitchFamily="34" charset="-128"/>
              </a:rPr>
              <a:t>X</a:t>
            </a:r>
            <a:r>
              <a:rPr lang="en-US" altLang="en-US" sz="2200" i="1" baseline="-25000" dirty="0" err="1" smtClean="0">
                <a:ea typeface="ＭＳ Ｐゴシック" panose="020B0600070205080204" pitchFamily="34" charset="-128"/>
              </a:rPr>
              <a:t>t</a:t>
            </a:r>
            <a:r>
              <a:rPr lang="en-US" altLang="en-US" sz="2000" i="1" dirty="0" smtClean="0">
                <a:ea typeface="ＭＳ Ｐゴシック" panose="020B0600070205080204" pitchFamily="34" charset="-128"/>
              </a:rPr>
              <a:t>, </a:t>
            </a:r>
            <a:r>
              <a:rPr lang="en-US" altLang="en-US" sz="2000" i="1" dirty="0" err="1" smtClean="0">
                <a:ea typeface="ＭＳ Ｐゴシック" panose="020B0600070205080204" pitchFamily="34" charset="-128"/>
              </a:rPr>
              <a:t>X</a:t>
            </a:r>
            <a:r>
              <a:rPr lang="en-US" altLang="en-US" sz="2200" i="1" baseline="-25000" dirty="0" err="1" smtClean="0">
                <a:ea typeface="ＭＳ Ｐゴシック" panose="020B0600070205080204" pitchFamily="34" charset="-128"/>
              </a:rPr>
              <a:t>t+h</a:t>
            </a:r>
            <a:r>
              <a:rPr lang="en-US" altLang="en-US" sz="2000" dirty="0" smtClean="0">
                <a:ea typeface="ＭＳ Ｐゴシック" panose="020B0600070205080204" pitchFamily="34" charset="-128"/>
              </a:rPr>
              <a:t>) is the </a:t>
            </a:r>
            <a:r>
              <a:rPr lang="en-US" altLang="en-US" sz="2000" i="1" dirty="0" smtClean="0">
                <a:ea typeface="ＭＳ Ｐゴシック" panose="020B0600070205080204" pitchFamily="34" charset="-128"/>
              </a:rPr>
              <a:t>lag-h </a:t>
            </a:r>
            <a:r>
              <a:rPr lang="en-US" altLang="en-US" sz="2000" i="1" dirty="0" err="1" smtClean="0">
                <a:ea typeface="ＭＳ Ｐゴシック" panose="020B0600070205080204" pitchFamily="34" charset="-128"/>
              </a:rPr>
              <a:t>autocovariance</a:t>
            </a:r>
            <a:endParaRPr lang="en-US" altLang="en-US" sz="2000" i="1" dirty="0" smtClean="0">
              <a:ea typeface="ＭＳ Ｐゴシック" panose="020B0600070205080204" pitchFamily="34" charset="-128"/>
            </a:endParaRPr>
          </a:p>
          <a:p>
            <a:pPr lvl="1" eaLnBrk="1" hangingPunct="1"/>
            <a:r>
              <a:rPr lang="en-US" altLang="en-US" sz="2000" dirty="0" err="1" smtClean="0">
                <a:ea typeface="ＭＳ Ｐゴシック" panose="020B0600070205080204" pitchFamily="34" charset="-128"/>
              </a:rPr>
              <a:t>corr</a:t>
            </a:r>
            <a:r>
              <a:rPr lang="en-US" altLang="en-US" sz="2000" dirty="0" smtClean="0">
                <a:ea typeface="ＭＳ Ｐゴシック" panose="020B0600070205080204" pitchFamily="34" charset="-128"/>
              </a:rPr>
              <a:t>(</a:t>
            </a:r>
            <a:r>
              <a:rPr lang="en-US" altLang="en-US" sz="2000" i="1" dirty="0" err="1" smtClean="0">
                <a:ea typeface="ＭＳ Ｐゴシック" panose="020B0600070205080204" pitchFamily="34" charset="-128"/>
              </a:rPr>
              <a:t>X</a:t>
            </a:r>
            <a:r>
              <a:rPr lang="en-US" altLang="en-US" sz="2200" i="1" baseline="-25000" dirty="0" err="1" smtClean="0">
                <a:ea typeface="ＭＳ Ｐゴシック" panose="020B0600070205080204" pitchFamily="34" charset="-128"/>
              </a:rPr>
              <a:t>t</a:t>
            </a:r>
            <a:r>
              <a:rPr lang="en-US" altLang="en-US" sz="2000" i="1" dirty="0" smtClean="0">
                <a:ea typeface="ＭＳ Ｐゴシック" panose="020B0600070205080204" pitchFamily="34" charset="-128"/>
              </a:rPr>
              <a:t>, </a:t>
            </a:r>
            <a:r>
              <a:rPr lang="en-US" altLang="en-US" sz="2000" i="1" dirty="0" err="1" smtClean="0">
                <a:ea typeface="ＭＳ Ｐゴシック" panose="020B0600070205080204" pitchFamily="34" charset="-128"/>
              </a:rPr>
              <a:t>X</a:t>
            </a:r>
            <a:r>
              <a:rPr lang="en-US" altLang="en-US" sz="2200" i="1" baseline="-25000" dirty="0" err="1" smtClean="0">
                <a:ea typeface="ＭＳ Ｐゴシック" panose="020B0600070205080204" pitchFamily="34" charset="-128"/>
              </a:rPr>
              <a:t>t+h</a:t>
            </a:r>
            <a:r>
              <a:rPr lang="en-US" altLang="en-US" sz="2000" dirty="0" smtClean="0">
                <a:ea typeface="ＭＳ Ｐゴシック" panose="020B0600070205080204" pitchFamily="34" charset="-128"/>
              </a:rPr>
              <a:t>) is the </a:t>
            </a:r>
            <a:r>
              <a:rPr lang="en-US" altLang="en-US" sz="2000" i="1" dirty="0" smtClean="0">
                <a:ea typeface="ＭＳ Ｐゴシック" panose="020B0600070205080204" pitchFamily="34" charset="-128"/>
              </a:rPr>
              <a:t>lag-h autocorrelation</a:t>
            </a:r>
          </a:p>
          <a:p>
            <a:pPr lvl="1" eaLnBrk="1" hangingPunct="1"/>
            <a:r>
              <a:rPr lang="en-US" altLang="en-US" sz="2000" dirty="0" smtClean="0">
                <a:ea typeface="ＭＳ Ｐゴシック" panose="020B0600070205080204" pitchFamily="34" charset="-128"/>
              </a:rPr>
              <a:t>If the </a:t>
            </a:r>
            <a:r>
              <a:rPr lang="en-US" altLang="en-US" sz="2000" dirty="0" err="1" smtClean="0">
                <a:ea typeface="ＭＳ Ｐゴシック" panose="020B0600070205080204" pitchFamily="34" charset="-128"/>
              </a:rPr>
              <a:t>autocovariance</a:t>
            </a:r>
            <a:r>
              <a:rPr lang="en-US" altLang="en-US" sz="2000" dirty="0" smtClean="0">
                <a:ea typeface="ＭＳ Ｐゴシック" panose="020B0600070205080204" pitchFamily="34" charset="-128"/>
              </a:rPr>
              <a:t> value depends only on </a:t>
            </a:r>
            <a:r>
              <a:rPr lang="en-US" altLang="en-US" sz="2000" i="1" dirty="0" smtClean="0">
                <a:ea typeface="ＭＳ Ｐゴシック" panose="020B0600070205080204" pitchFamily="34" charset="-128"/>
              </a:rPr>
              <a:t>h</a:t>
            </a:r>
            <a:r>
              <a:rPr lang="en-US" altLang="en-US" sz="2000" dirty="0" smtClean="0">
                <a:ea typeface="ＭＳ Ｐゴシック" panose="020B0600070205080204" pitchFamily="34" charset="-128"/>
              </a:rPr>
              <a:t> and not on</a:t>
            </a:r>
            <a:r>
              <a:rPr lang="en-US" altLang="en-US" sz="2000" i="1" dirty="0" smtClean="0">
                <a:ea typeface="ＭＳ Ｐゴシック" panose="020B0600070205080204" pitchFamily="34" charset="-128"/>
              </a:rPr>
              <a:t> t</a:t>
            </a:r>
            <a:r>
              <a:rPr lang="en-US" altLang="en-US" sz="2000" dirty="0" smtClean="0">
                <a:ea typeface="ＭＳ Ｐゴシック" panose="020B0600070205080204" pitchFamily="34" charset="-128"/>
              </a:rPr>
              <a:t>, the time series is covariance stationary</a:t>
            </a:r>
          </a:p>
        </p:txBody>
      </p:sp>
      <p:sp>
        <p:nvSpPr>
          <p:cNvPr id="87045" name="AutoShape 5"/>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EF32BE51-0FF5-4F6E-A51C-0E4767152CB6}" type="slidenum">
              <a:rPr lang="en-US" altLang="en-US" sz="1200">
                <a:latin typeface="Arial Black" panose="020B0A04020102020204" pitchFamily="34" charset="0"/>
              </a:rPr>
              <a:pPr>
                <a:spcBef>
                  <a:spcPct val="0"/>
                </a:spcBef>
                <a:buClrTx/>
                <a:buSzTx/>
                <a:buFontTx/>
                <a:buNone/>
              </a:pPr>
              <a:t>48</a:t>
            </a:fld>
            <a:endParaRPr lang="en-US" altLang="en-US" sz="1200">
              <a:latin typeface="Arial Black" panose="020B0A04020102020204" pitchFamily="34" charset="0"/>
            </a:endParaRPr>
          </a:p>
        </p:txBody>
      </p:sp>
      <p:sp>
        <p:nvSpPr>
          <p:cNvPr id="98307"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Summary</a:t>
            </a:r>
            <a:endParaRPr lang="en-US" altLang="en-US" sz="2000" smtClean="0">
              <a:solidFill>
                <a:schemeClr val="bg2"/>
              </a:solidFill>
              <a:ea typeface="ＭＳ Ｐゴシック" panose="020B0600070205080204" pitchFamily="34" charset="-128"/>
            </a:endParaRPr>
          </a:p>
        </p:txBody>
      </p:sp>
      <p:sp>
        <p:nvSpPr>
          <p:cNvPr id="98308" name="Rectangle 3"/>
          <p:cNvSpPr>
            <a:spLocks noGrp="1" noChangeArrowheads="1"/>
          </p:cNvSpPr>
          <p:nvPr>
            <p:ph type="body" sz="half" idx="1"/>
          </p:nvPr>
        </p:nvSpPr>
        <p:spPr>
          <a:xfrm>
            <a:off x="457200" y="1447800"/>
            <a:ext cx="8229600" cy="4800600"/>
          </a:xfrm>
        </p:spPr>
        <p:txBody>
          <a:bodyPr/>
          <a:lstStyle/>
          <a:p>
            <a:pPr eaLnBrk="1" hangingPunct="1"/>
            <a:r>
              <a:rPr lang="en-US" altLang="en-US" sz="2200" smtClean="0">
                <a:ea typeface="ＭＳ Ｐゴシック" panose="020B0600070205080204" pitchFamily="34" charset="-128"/>
              </a:rPr>
              <a:t>In this chapter, we described the 4 steps in developing input data models:</a:t>
            </a:r>
          </a:p>
          <a:p>
            <a:pPr lvl="1" eaLnBrk="1" hangingPunct="1"/>
            <a:r>
              <a:rPr lang="en-US" altLang="en-US" sz="2000" smtClean="0">
                <a:ea typeface="ＭＳ Ｐゴシック" panose="020B0600070205080204" pitchFamily="34" charset="-128"/>
              </a:rPr>
              <a:t>Collecting the raw data</a:t>
            </a:r>
          </a:p>
          <a:p>
            <a:pPr lvl="1" eaLnBrk="1" hangingPunct="1"/>
            <a:r>
              <a:rPr lang="en-US" altLang="en-US" sz="2000" smtClean="0">
                <a:ea typeface="ＭＳ Ｐゴシック" panose="020B0600070205080204" pitchFamily="34" charset="-128"/>
              </a:rPr>
              <a:t>Identifying the underlying statistical distribution</a:t>
            </a:r>
          </a:p>
          <a:p>
            <a:pPr lvl="1" eaLnBrk="1" hangingPunct="1"/>
            <a:r>
              <a:rPr lang="en-US" altLang="en-US" sz="2000" smtClean="0">
                <a:ea typeface="ＭＳ Ｐゴシック" panose="020B0600070205080204" pitchFamily="34" charset="-128"/>
              </a:rPr>
              <a:t>Estimating the parameters</a:t>
            </a:r>
          </a:p>
          <a:p>
            <a:pPr lvl="1" eaLnBrk="1" hangingPunct="1"/>
            <a:r>
              <a:rPr lang="en-US" altLang="en-US" sz="2000" smtClean="0">
                <a:ea typeface="ＭＳ Ｐゴシック" panose="020B0600070205080204" pitchFamily="34" charset="-128"/>
              </a:rPr>
              <a:t>Testing for goodness of fit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8555D2-A792-4793-B30B-A31E75F033E9}" type="slidenum">
              <a:rPr lang="en-US" altLang="en-US" sz="1000"/>
              <a:pPr/>
              <a:t>5</a:t>
            </a:fld>
            <a:endParaRPr lang="en-US" altLang="en-US" sz="1000"/>
          </a:p>
        </p:txBody>
      </p:sp>
      <p:sp>
        <p:nvSpPr>
          <p:cNvPr id="23556" name="Rectangle 2"/>
          <p:cNvSpPr>
            <a:spLocks noChangeArrowheads="1"/>
          </p:cNvSpPr>
          <p:nvPr/>
        </p:nvSpPr>
        <p:spPr bwMode="auto">
          <a:xfrm>
            <a:off x="228600" y="1752600"/>
            <a:ext cx="8839200"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sz="2400">
                <a:solidFill>
                  <a:schemeClr val="tx1"/>
                </a:solidFill>
                <a:latin typeface="Times New Roman" panose="02020603050405020304" pitchFamily="18" charset="0"/>
              </a:defRPr>
            </a:lvl1pPr>
            <a:lvl2pPr marL="1028700" indent="-4572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US" dirty="0"/>
              <a:t>To illustrate data collection activities, consider modeling a </a:t>
            </a:r>
            <a:br>
              <a:rPr lang="en-US" altLang="en-US" dirty="0"/>
            </a:br>
            <a:r>
              <a:rPr lang="en-US" altLang="en-US" dirty="0"/>
              <a:t>       painting station, where</a:t>
            </a:r>
          </a:p>
          <a:p>
            <a:endParaRPr lang="en-US" altLang="en-US" sz="800" dirty="0"/>
          </a:p>
          <a:p>
            <a:pPr marL="1028700" lvl="2" indent="-342900">
              <a:buFont typeface="Arial" panose="020B0604020202020204" pitchFamily="34" charset="0"/>
              <a:buChar char="•"/>
            </a:pPr>
            <a:r>
              <a:rPr lang="en-US" altLang="en-US" sz="2000" dirty="0"/>
              <a:t>jobs arrive at random, wait in the buffer until the sprayer is available</a:t>
            </a:r>
          </a:p>
          <a:p>
            <a:pPr marL="1028700" lvl="2" indent="-342900">
              <a:buFont typeface="Arial" panose="020B0604020202020204" pitchFamily="34" charset="0"/>
              <a:buChar char="•"/>
            </a:pPr>
            <a:r>
              <a:rPr lang="en-US" altLang="en-US" sz="2000" dirty="0" smtClean="0"/>
              <a:t>having </a:t>
            </a:r>
            <a:r>
              <a:rPr lang="en-US" altLang="en-US" sz="2000" dirty="0"/>
              <a:t>been sprayed, they leave the station</a:t>
            </a:r>
          </a:p>
          <a:p>
            <a:pPr marL="1028700" lvl="2" indent="-342900">
              <a:buFont typeface="Arial" panose="020B0604020202020204" pitchFamily="34" charset="0"/>
              <a:buChar char="•"/>
            </a:pPr>
            <a:r>
              <a:rPr lang="en-US" altLang="en-US" sz="2000" dirty="0"/>
              <a:t>suppose that the spray nozzle can get blocked – an event that </a:t>
            </a:r>
            <a:br>
              <a:rPr lang="en-US" altLang="en-US" sz="2000" dirty="0"/>
            </a:br>
            <a:r>
              <a:rPr lang="en-US" altLang="en-US" sz="2000" dirty="0"/>
              <a:t>results in a stoppage during which the nozzle is cleaned or replaced. </a:t>
            </a:r>
          </a:p>
          <a:p>
            <a:pPr marL="1028700" lvl="2" indent="-342900">
              <a:buFont typeface="Arial" panose="020B0604020202020204" pitchFamily="34" charset="0"/>
              <a:buChar char="•"/>
            </a:pPr>
            <a:r>
              <a:rPr lang="en-US" altLang="en-US" sz="2000" dirty="0"/>
              <a:t>suppose further that the measure of interest is the expected job delay in the buffer.</a:t>
            </a:r>
            <a:r>
              <a:rPr lang="en-US" altLang="en-US" dirty="0"/>
              <a:t> </a:t>
            </a:r>
          </a:p>
          <a:p>
            <a:pPr>
              <a:buFontTx/>
              <a:buChar char="•"/>
            </a:pPr>
            <a:r>
              <a:rPr lang="en-US" altLang="en-US" dirty="0" smtClean="0"/>
              <a:t>The </a:t>
            </a:r>
            <a:r>
              <a:rPr lang="en-US" altLang="en-US" dirty="0"/>
              <a:t>data </a:t>
            </a:r>
            <a:r>
              <a:rPr lang="en-US" altLang="en-US" dirty="0" smtClean="0"/>
              <a:t>collected </a:t>
            </a:r>
            <a:r>
              <a:rPr lang="en-US" altLang="en-US" dirty="0"/>
              <a:t>in this simple case would consist </a:t>
            </a:r>
            <a:r>
              <a:rPr lang="en-US" altLang="en-US" dirty="0" smtClean="0"/>
              <a:t>of:</a:t>
            </a:r>
            <a:endParaRPr lang="en-US" altLang="en-US" dirty="0"/>
          </a:p>
          <a:p>
            <a:endParaRPr lang="en-US" altLang="en-US" sz="800" dirty="0"/>
          </a:p>
          <a:p>
            <a:pPr lvl="1">
              <a:buFontTx/>
              <a:buAutoNum type="arabicPeriod"/>
            </a:pPr>
            <a:r>
              <a:rPr lang="en-US" altLang="en-US" sz="2000" dirty="0"/>
              <a:t>collection of job inter-arrival times</a:t>
            </a:r>
          </a:p>
          <a:p>
            <a:pPr lvl="1">
              <a:buFontTx/>
              <a:buAutoNum type="arabicPeriod"/>
            </a:pPr>
            <a:r>
              <a:rPr lang="en-US" altLang="en-US" sz="2000" dirty="0"/>
              <a:t>collection of painting times</a:t>
            </a:r>
          </a:p>
          <a:p>
            <a:pPr lvl="1">
              <a:buFontTx/>
              <a:buAutoNum type="arabicPeriod"/>
            </a:pPr>
            <a:r>
              <a:rPr lang="en-US" altLang="en-US" sz="2000" dirty="0"/>
              <a:t>collection of times between nozzle blockage</a:t>
            </a:r>
          </a:p>
          <a:p>
            <a:pPr lvl="1">
              <a:buFontTx/>
              <a:buAutoNum type="arabicPeriod"/>
            </a:pPr>
            <a:r>
              <a:rPr lang="en-US" altLang="en-US" sz="2000" dirty="0"/>
              <a:t>collection of nozzle cleaning/replacement times      </a:t>
            </a:r>
          </a:p>
        </p:txBody>
      </p:sp>
      <p:sp>
        <p:nvSpPr>
          <p:cNvPr id="23557" name="Rectangle 4"/>
          <p:cNvSpPr>
            <a:spLocks noChangeArrowheads="1"/>
          </p:cNvSpPr>
          <p:nvPr/>
        </p:nvSpPr>
        <p:spPr bwMode="auto">
          <a:xfrm>
            <a:off x="4572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200" dirty="0">
                <a:latin typeface="+mj-lt"/>
                <a:cs typeface="+mj-cs"/>
              </a:rPr>
              <a:t>Data Collection</a:t>
            </a:r>
          </a:p>
        </p:txBody>
      </p:sp>
    </p:spTree>
    <p:extLst>
      <p:ext uri="{BB962C8B-B14F-4D97-AF65-F5344CB8AC3E}">
        <p14:creationId xmlns:p14="http://schemas.microsoft.com/office/powerpoint/2010/main" val="4251602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62B9BD06-5477-4FA8-ACCB-1204188FF92A}" type="slidenum">
              <a:rPr lang="en-US" altLang="en-US" sz="1200">
                <a:latin typeface="Arial Black" panose="020B0A04020102020204" pitchFamily="34" charset="0"/>
              </a:rPr>
              <a:pPr>
                <a:spcBef>
                  <a:spcPct val="0"/>
                </a:spcBef>
                <a:buClrTx/>
                <a:buSzTx/>
                <a:buFontTx/>
                <a:buNone/>
              </a:pPr>
              <a:t>6</a:t>
            </a:fld>
            <a:endParaRPr lang="en-US" altLang="en-US" sz="1200">
              <a:latin typeface="Arial Black" panose="020B0A04020102020204" pitchFamily="34" charset="0"/>
            </a:endParaRPr>
          </a:p>
        </p:txBody>
      </p:sp>
      <p:sp>
        <p:nvSpPr>
          <p:cNvPr id="25603"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Identifying the Distribution</a:t>
            </a:r>
            <a:endParaRPr lang="en-US" altLang="en-US" sz="2400" dirty="0" smtClean="0">
              <a:solidFill>
                <a:schemeClr val="bg2"/>
              </a:solidFill>
              <a:ea typeface="ＭＳ Ｐゴシック" panose="020B0600070205080204" pitchFamily="34" charset="-128"/>
            </a:endParaRPr>
          </a:p>
        </p:txBody>
      </p:sp>
      <p:sp>
        <p:nvSpPr>
          <p:cNvPr id="25604" name="Rectangle 3"/>
          <p:cNvSpPr>
            <a:spLocks noGrp="1" noChangeArrowheads="1"/>
          </p:cNvSpPr>
          <p:nvPr>
            <p:ph type="body" sz="half" idx="1"/>
          </p:nvPr>
        </p:nvSpPr>
        <p:spPr>
          <a:xfrm>
            <a:off x="457200" y="1447800"/>
            <a:ext cx="8153400" cy="4419600"/>
          </a:xfrm>
        </p:spPr>
        <p:txBody>
          <a:bodyPr/>
          <a:lstStyle/>
          <a:p>
            <a:pPr eaLnBrk="1" hangingPunct="1"/>
            <a:r>
              <a:rPr lang="en-US" altLang="en-US" sz="2200" smtClean="0">
                <a:ea typeface="ＭＳ Ｐゴシック" panose="020B0600070205080204" pitchFamily="34" charset="-128"/>
              </a:rPr>
              <a:t>Histograms</a:t>
            </a:r>
          </a:p>
          <a:p>
            <a:pPr eaLnBrk="1" hangingPunct="1"/>
            <a:r>
              <a:rPr lang="en-US" altLang="en-US" sz="2200" smtClean="0">
                <a:ea typeface="ＭＳ Ｐゴシック" panose="020B0600070205080204" pitchFamily="34" charset="-128"/>
              </a:rPr>
              <a:t>Selecting families of distribution</a:t>
            </a:r>
          </a:p>
          <a:p>
            <a:pPr eaLnBrk="1" hangingPunct="1"/>
            <a:r>
              <a:rPr lang="en-US" altLang="en-US" sz="2200" smtClean="0">
                <a:ea typeface="ＭＳ Ｐゴシック" panose="020B0600070205080204" pitchFamily="34" charset="-128"/>
              </a:rPr>
              <a:t>Parameter estimation</a:t>
            </a:r>
          </a:p>
          <a:p>
            <a:pPr eaLnBrk="1" hangingPunct="1"/>
            <a:r>
              <a:rPr lang="en-US" altLang="en-US" sz="2200" smtClean="0">
                <a:ea typeface="ＭＳ Ｐゴシック" panose="020B0600070205080204" pitchFamily="34" charset="-128"/>
              </a:rPr>
              <a:t>Goodness-of-fit tests</a:t>
            </a:r>
          </a:p>
          <a:p>
            <a:pPr eaLnBrk="1" hangingPunct="1"/>
            <a:r>
              <a:rPr lang="en-US" altLang="en-US" sz="2200" smtClean="0">
                <a:ea typeface="ＭＳ Ｐゴシック" panose="020B0600070205080204" pitchFamily="34" charset="-128"/>
              </a:rPr>
              <a:t>Fitting a non-stationary process</a:t>
            </a:r>
          </a:p>
          <a:p>
            <a:pPr eaLnBrk="1" hangingPunct="1"/>
            <a:endParaRPr lang="en-US" altLang="en-US" sz="2200" smtClean="0">
              <a:ea typeface="ＭＳ Ｐゴシック" panose="020B0600070205080204" pitchFamily="34" charset="-128"/>
            </a:endParaRPr>
          </a:p>
          <a:p>
            <a:pPr lvl="1" eaLnBrk="1" hangingPunct="1"/>
            <a:endParaRPr lang="en-US" altLang="en-US" sz="2000" smtClean="0">
              <a:ea typeface="ＭＳ Ｐゴシック" panose="020B0600070205080204" pitchFamily="34" charset="-128"/>
            </a:endParaRPr>
          </a:p>
          <a:p>
            <a:pPr lvl="1" eaLnBrk="1" hangingPunct="1">
              <a:buFont typeface="Wingdings" panose="05000000000000000000" pitchFamily="2" charset="2"/>
              <a:buNone/>
            </a:pPr>
            <a:endParaRPr lang="en-US" altLang="en-US" sz="1200" smtClean="0">
              <a:ea typeface="ＭＳ Ｐゴシック" panose="020B0600070205080204" pitchFamily="34" charset="-128"/>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6589FB74-9DA1-4C76-A742-A313339EB1C9}" type="slidenum">
              <a:rPr lang="en-US" altLang="en-US" sz="1200">
                <a:latin typeface="Arial Black" panose="020B0A04020102020204" pitchFamily="34" charset="0"/>
              </a:rPr>
              <a:pPr>
                <a:spcBef>
                  <a:spcPct val="0"/>
                </a:spcBef>
                <a:buClrTx/>
                <a:buSzTx/>
                <a:buFontTx/>
                <a:buNone/>
              </a:pPr>
              <a:t>7</a:t>
            </a:fld>
            <a:endParaRPr lang="en-US" altLang="en-US" sz="1200">
              <a:latin typeface="Arial Black" panose="020B0A04020102020204" pitchFamily="34" charset="0"/>
            </a:endParaRPr>
          </a:p>
        </p:txBody>
      </p:sp>
      <p:sp>
        <p:nvSpPr>
          <p:cNvPr id="27651"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Histograms			</a:t>
            </a:r>
            <a:r>
              <a:rPr lang="en-US" altLang="en-US" sz="2200" smtClean="0">
                <a:solidFill>
                  <a:schemeClr val="bg2"/>
                </a:solidFill>
                <a:ea typeface="ＭＳ Ｐゴシック" panose="020B0600070205080204" pitchFamily="34" charset="-128"/>
              </a:rPr>
              <a:t>[Identifying the distribution]</a:t>
            </a:r>
          </a:p>
        </p:txBody>
      </p:sp>
      <p:sp>
        <p:nvSpPr>
          <p:cNvPr id="90115" name="Rectangle 3"/>
          <p:cNvSpPr>
            <a:spLocks noGrp="1" noChangeArrowheads="1"/>
          </p:cNvSpPr>
          <p:nvPr>
            <p:ph type="body" sz="half" idx="1"/>
          </p:nvPr>
        </p:nvSpPr>
        <p:spPr>
          <a:xfrm>
            <a:off x="457200" y="1447800"/>
            <a:ext cx="7924800" cy="4419600"/>
          </a:xfrm>
        </p:spPr>
        <p:txBody>
          <a:bodyPr/>
          <a:lstStyle/>
          <a:p>
            <a:pPr eaLnBrk="1" hangingPunct="1">
              <a:lnSpc>
                <a:spcPct val="80000"/>
              </a:lnSpc>
              <a:defRPr/>
            </a:pPr>
            <a:r>
              <a:rPr lang="en-US" sz="2400" dirty="0" smtClean="0">
                <a:ea typeface="+mn-ea"/>
              </a:rPr>
              <a:t>A frequency distribution or histogram is useful in determining the shape of a distribution</a:t>
            </a:r>
          </a:p>
          <a:p>
            <a:pPr eaLnBrk="1" hangingPunct="1">
              <a:lnSpc>
                <a:spcPct val="80000"/>
              </a:lnSpc>
              <a:defRPr/>
            </a:pPr>
            <a:endParaRPr lang="en-US" sz="2400" dirty="0" smtClean="0">
              <a:ea typeface="+mn-ea"/>
            </a:endParaRPr>
          </a:p>
          <a:p>
            <a:pPr marL="457200" indent="-457200" eaLnBrk="1" hangingPunct="1">
              <a:lnSpc>
                <a:spcPct val="80000"/>
              </a:lnSpc>
              <a:buFont typeface="+mj-lt"/>
              <a:buAutoNum type="arabicPeriod"/>
              <a:defRPr/>
            </a:pPr>
            <a:r>
              <a:rPr lang="en-US" sz="2400" dirty="0" smtClean="0">
                <a:ea typeface="+mn-ea"/>
              </a:rPr>
              <a:t>Divide the range of data into intervals. </a:t>
            </a:r>
          </a:p>
          <a:p>
            <a:pPr marL="857250" lvl="1" indent="-457200" eaLnBrk="1" hangingPunct="1">
              <a:lnSpc>
                <a:spcPct val="80000"/>
              </a:lnSpc>
              <a:buFont typeface="Wingdings" panose="05000000000000000000" pitchFamily="2" charset="2"/>
              <a:buNone/>
              <a:defRPr/>
            </a:pPr>
            <a:r>
              <a:rPr lang="en-US" dirty="0" smtClean="0"/>
              <a:t>	</a:t>
            </a:r>
            <a:r>
              <a:rPr lang="en-US" sz="2000" dirty="0" smtClean="0"/>
              <a:t>(Usually of equal length)</a:t>
            </a:r>
          </a:p>
          <a:p>
            <a:pPr marL="457200" indent="-457200" eaLnBrk="1" hangingPunct="1">
              <a:lnSpc>
                <a:spcPct val="80000"/>
              </a:lnSpc>
              <a:buFont typeface="+mj-lt"/>
              <a:buAutoNum type="arabicPeriod"/>
              <a:defRPr/>
            </a:pPr>
            <a:r>
              <a:rPr lang="en-US" sz="2400" dirty="0" smtClean="0">
                <a:ea typeface="+mn-ea"/>
              </a:rPr>
              <a:t>Label the horizontal axis to conform to the intervals selected.</a:t>
            </a:r>
          </a:p>
          <a:p>
            <a:pPr marL="457200" indent="-457200" eaLnBrk="1" hangingPunct="1">
              <a:lnSpc>
                <a:spcPct val="80000"/>
              </a:lnSpc>
              <a:buFont typeface="+mj-lt"/>
              <a:buAutoNum type="arabicPeriod"/>
              <a:defRPr/>
            </a:pPr>
            <a:r>
              <a:rPr lang="en-US" sz="2400" dirty="0" smtClean="0">
                <a:ea typeface="+mn-ea"/>
              </a:rPr>
              <a:t>Find the frequency of occurrences within each interval.</a:t>
            </a:r>
          </a:p>
          <a:p>
            <a:pPr marL="457200" indent="-457200" eaLnBrk="1" hangingPunct="1">
              <a:lnSpc>
                <a:spcPct val="80000"/>
              </a:lnSpc>
              <a:buFont typeface="+mj-lt"/>
              <a:buAutoNum type="arabicPeriod"/>
              <a:defRPr/>
            </a:pPr>
            <a:r>
              <a:rPr lang="en-US" sz="2400" dirty="0" smtClean="0">
                <a:ea typeface="+mn-ea"/>
              </a:rPr>
              <a:t>Label the vertical axis so that the total occurrences can be plotted for each interval.</a:t>
            </a:r>
          </a:p>
          <a:p>
            <a:pPr marL="457200" indent="-457200" eaLnBrk="1" hangingPunct="1">
              <a:lnSpc>
                <a:spcPct val="80000"/>
              </a:lnSpc>
              <a:buFont typeface="+mj-lt"/>
              <a:buAutoNum type="arabicPeriod"/>
              <a:defRPr/>
            </a:pPr>
            <a:r>
              <a:rPr lang="en-US" sz="2400" dirty="0" smtClean="0">
                <a:ea typeface="+mn-ea"/>
              </a:rPr>
              <a:t>Plot the frequencies on the vertical axis. </a:t>
            </a:r>
          </a:p>
        </p:txBody>
      </p:sp>
      <p:sp>
        <p:nvSpPr>
          <p:cNvPr id="27653" name="AutoShape 12"/>
          <p:cNvSpPr>
            <a:spLocks noChangeArrowheads="1"/>
          </p:cNvSpPr>
          <p:nvPr/>
        </p:nvSpPr>
        <p:spPr bwMode="auto">
          <a:xfrm>
            <a:off x="1752600" y="3200400"/>
            <a:ext cx="685800" cy="6858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lgn="ctr" eaLnBrk="1" hangingPunct="1">
              <a:buClrTx/>
              <a:buSzPct val="100000"/>
              <a:buFont typeface="Wingdings" panose="05000000000000000000" pitchFamily="2" charset="2"/>
              <a:buChar char="•"/>
            </a:pPr>
            <a:endParaRPr lang="en-US" altLang="en-US" sz="160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ea typeface="ＭＳ Ｐゴシック" panose="020B0600070205080204" pitchFamily="34" charset="-128"/>
              </a:rPr>
              <a:t>Histograms continued</a:t>
            </a:r>
          </a:p>
        </p:txBody>
      </p:sp>
      <p:sp>
        <p:nvSpPr>
          <p:cNvPr id="29699" name="Content Placeholder 2"/>
          <p:cNvSpPr>
            <a:spLocks noGrp="1"/>
          </p:cNvSpPr>
          <p:nvPr>
            <p:ph idx="1"/>
          </p:nvPr>
        </p:nvSpPr>
        <p:spPr/>
        <p:txBody>
          <a:bodyPr/>
          <a:lstStyle/>
          <a:p>
            <a:pPr eaLnBrk="1" hangingPunct="1">
              <a:lnSpc>
                <a:spcPct val="80000"/>
              </a:lnSpc>
            </a:pPr>
            <a:r>
              <a:rPr lang="en-US" altLang="en-US" sz="2400" smtClean="0">
                <a:ea typeface="ＭＳ Ｐゴシック" panose="020B0600070205080204" pitchFamily="34" charset="-128"/>
              </a:rPr>
              <a:t>The number of class intervals depends on:</a:t>
            </a:r>
          </a:p>
          <a:p>
            <a:pPr lvl="1" eaLnBrk="1" hangingPunct="1">
              <a:lnSpc>
                <a:spcPct val="80000"/>
              </a:lnSpc>
            </a:pPr>
            <a:r>
              <a:rPr lang="en-US" altLang="en-US" sz="2000" smtClean="0">
                <a:ea typeface="ＭＳ Ｐゴシック" panose="020B0600070205080204" pitchFamily="34" charset="-128"/>
              </a:rPr>
              <a:t>The number of observations</a:t>
            </a:r>
          </a:p>
          <a:p>
            <a:pPr lvl="1" eaLnBrk="1" hangingPunct="1">
              <a:lnSpc>
                <a:spcPct val="80000"/>
              </a:lnSpc>
            </a:pPr>
            <a:r>
              <a:rPr lang="en-US" altLang="en-US" sz="2000" smtClean="0">
                <a:ea typeface="ＭＳ Ｐゴシック" panose="020B0600070205080204" pitchFamily="34" charset="-128"/>
              </a:rPr>
              <a:t>The dispersion of the data</a:t>
            </a:r>
          </a:p>
          <a:p>
            <a:pPr lvl="1" eaLnBrk="1" hangingPunct="1">
              <a:lnSpc>
                <a:spcPct val="80000"/>
              </a:lnSpc>
            </a:pPr>
            <a:r>
              <a:rPr lang="en-US" altLang="en-US" sz="2000" smtClean="0">
                <a:ea typeface="ＭＳ Ｐゴシック" panose="020B0600070205080204" pitchFamily="34" charset="-128"/>
              </a:rPr>
              <a:t>Suggested: No. of interval = the square root of the sample size</a:t>
            </a:r>
          </a:p>
          <a:p>
            <a:pPr eaLnBrk="1" hangingPunct="1">
              <a:lnSpc>
                <a:spcPct val="80000"/>
              </a:lnSpc>
            </a:pPr>
            <a:r>
              <a:rPr lang="en-US" altLang="en-US" sz="2400" smtClean="0">
                <a:ea typeface="ＭＳ Ｐゴシック" panose="020B0600070205080204" pitchFamily="34" charset="-128"/>
              </a:rPr>
              <a:t>For continuous data: </a:t>
            </a:r>
          </a:p>
          <a:p>
            <a:pPr lvl="1" eaLnBrk="1" hangingPunct="1">
              <a:lnSpc>
                <a:spcPct val="80000"/>
              </a:lnSpc>
            </a:pPr>
            <a:r>
              <a:rPr lang="en-US" altLang="en-US" sz="2000" smtClean="0">
                <a:ea typeface="ＭＳ Ｐゴシック" panose="020B0600070205080204" pitchFamily="34" charset="-128"/>
              </a:rPr>
              <a:t>Corresponds to the probability density function of a theoretical distribution</a:t>
            </a:r>
          </a:p>
          <a:p>
            <a:pPr eaLnBrk="1" hangingPunct="1">
              <a:lnSpc>
                <a:spcPct val="80000"/>
              </a:lnSpc>
            </a:pPr>
            <a:r>
              <a:rPr lang="en-US" altLang="en-US" sz="2400" smtClean="0">
                <a:ea typeface="ＭＳ Ｐゴシック" panose="020B0600070205080204" pitchFamily="34" charset="-128"/>
              </a:rPr>
              <a:t>For discrete data: </a:t>
            </a:r>
          </a:p>
          <a:p>
            <a:pPr lvl="1" eaLnBrk="1" hangingPunct="1">
              <a:lnSpc>
                <a:spcPct val="80000"/>
              </a:lnSpc>
            </a:pPr>
            <a:r>
              <a:rPr lang="en-US" altLang="en-US" sz="2000" smtClean="0">
                <a:ea typeface="ＭＳ Ｐゴシック" panose="020B0600070205080204" pitchFamily="34" charset="-128"/>
              </a:rPr>
              <a:t>Corresponds to the probability mass function </a:t>
            </a:r>
          </a:p>
          <a:p>
            <a:pPr eaLnBrk="1" hangingPunct="1">
              <a:lnSpc>
                <a:spcPct val="80000"/>
              </a:lnSpc>
            </a:pPr>
            <a:r>
              <a:rPr lang="en-US" altLang="en-US" sz="2200" smtClean="0">
                <a:ea typeface="ＭＳ Ｐゴシック" panose="020B0600070205080204" pitchFamily="34" charset="-128"/>
              </a:rPr>
              <a:t>If few data points are available: combine adjacent cells to eliminate the ragged appearance of the histogram</a:t>
            </a:r>
            <a:endParaRPr lang="en-US" altLang="en-US" sz="2000" smtClean="0">
              <a:ea typeface="ＭＳ Ｐゴシック" panose="020B0600070205080204" pitchFamily="34" charset="-128"/>
            </a:endParaRPr>
          </a:p>
        </p:txBody>
      </p:sp>
      <p:sp>
        <p:nvSpPr>
          <p:cNvPr id="2970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6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6E2F38BA-8591-4201-9199-B41D97B4F4FE}" type="slidenum">
              <a:rPr lang="en-US" altLang="en-US" sz="1200">
                <a:latin typeface="Arial Black" panose="020B0A04020102020204" pitchFamily="34" charset="0"/>
              </a:rPr>
              <a:pPr>
                <a:spcBef>
                  <a:spcPct val="0"/>
                </a:spcBef>
                <a:buClrTx/>
                <a:buSzTx/>
                <a:buFontTx/>
                <a:buNone/>
              </a:pPr>
              <a:t>8</a:t>
            </a:fld>
            <a:endParaRPr lang="en-US" altLang="en-US" sz="120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AF864A2-CC84-4EEF-B2B2-BA91B9A56D46}" type="slidenum">
              <a:rPr lang="en-US" altLang="ko-KR"/>
              <a:pPr/>
              <a:t>9</a:t>
            </a:fld>
            <a:endParaRPr lang="en-US" altLang="ko-KR"/>
          </a:p>
        </p:txBody>
      </p:sp>
      <p:sp>
        <p:nvSpPr>
          <p:cNvPr id="8194" name="Rectangle 2"/>
          <p:cNvSpPr>
            <a:spLocks noGrp="1" noChangeArrowheads="1"/>
          </p:cNvSpPr>
          <p:nvPr>
            <p:ph type="title"/>
          </p:nvPr>
        </p:nvSpPr>
        <p:spPr>
          <a:noFill/>
          <a:ln/>
        </p:spPr>
        <p:txBody>
          <a:bodyPr lIns="92075" tIns="46038" rIns="92075" bIns="46038"/>
          <a:lstStyle/>
          <a:p>
            <a:r>
              <a:rPr lang="en-US" altLang="ko-KR" dirty="0"/>
              <a:t>Sample Histograms</a:t>
            </a:r>
          </a:p>
        </p:txBody>
      </p:sp>
      <p:grpSp>
        <p:nvGrpSpPr>
          <p:cNvPr id="8198" name="Group 6"/>
          <p:cNvGrpSpPr>
            <a:grpSpLocks/>
          </p:cNvGrpSpPr>
          <p:nvPr/>
        </p:nvGrpSpPr>
        <p:grpSpPr bwMode="auto">
          <a:xfrm>
            <a:off x="820738" y="1736725"/>
            <a:ext cx="7445375" cy="4346575"/>
            <a:chOff x="517" y="1094"/>
            <a:chExt cx="4690" cy="2738"/>
          </a:xfrm>
        </p:grpSpPr>
        <p:graphicFrame>
          <p:nvGraphicFramePr>
            <p:cNvPr id="8195" name="Object 3"/>
            <p:cNvGraphicFramePr>
              <a:graphicFrameLocks/>
            </p:cNvGraphicFramePr>
            <p:nvPr/>
          </p:nvGraphicFramePr>
          <p:xfrm>
            <a:off x="878" y="1402"/>
            <a:ext cx="4329" cy="2221"/>
          </p:xfrm>
          <a:graphic>
            <a:graphicData uri="http://schemas.openxmlformats.org/presentationml/2006/ole">
              <mc:AlternateContent xmlns:mc="http://schemas.openxmlformats.org/markup-compatibility/2006">
                <mc:Choice xmlns:v="urn:schemas-microsoft-com:vml" Requires="v">
                  <p:oleObj spid="_x0000_s113699" name="Chart" r:id="rId4" imgW="6867360" imgH="3524040" progId="MSGraph.Chart.8">
                    <p:embed followColorScheme="full"/>
                  </p:oleObj>
                </mc:Choice>
                <mc:Fallback>
                  <p:oleObj name="Chart" r:id="rId4" imgW="6867360" imgH="3524040" progId="MSGraph.Chart.8">
                    <p:embed followColorScheme="full"/>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1402"/>
                          <a:ext cx="4329" cy="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Rectangle 4"/>
            <p:cNvSpPr>
              <a:spLocks noChangeArrowheads="1"/>
            </p:cNvSpPr>
            <p:nvPr/>
          </p:nvSpPr>
          <p:spPr bwMode="auto">
            <a:xfrm>
              <a:off x="1189" y="3638"/>
              <a:ext cx="164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dirty="0" smtClean="0">
                  <a:latin typeface="Arial" panose="020B0604020202020204" pitchFamily="34" charset="0"/>
                </a:rPr>
                <a:t>(1</a:t>
              </a:r>
              <a:r>
                <a:rPr lang="en-US" altLang="ko-KR" dirty="0">
                  <a:latin typeface="Arial" panose="020B0604020202020204" pitchFamily="34" charset="0"/>
                </a:rPr>
                <a:t>) Original Data - Too ragged</a:t>
              </a:r>
            </a:p>
          </p:txBody>
        </p:sp>
        <p:sp>
          <p:nvSpPr>
            <p:cNvPr id="8197" name="Rectangle 5"/>
            <p:cNvSpPr>
              <a:spLocks noChangeArrowheads="1"/>
            </p:cNvSpPr>
            <p:nvPr/>
          </p:nvSpPr>
          <p:spPr bwMode="auto">
            <a:xfrm>
              <a:off x="517" y="1094"/>
              <a:ext cx="267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sz="1600" dirty="0" smtClean="0"/>
                <a:t> Ragged,</a:t>
              </a:r>
              <a:r>
                <a:rPr lang="en-US" altLang="ko-KR" sz="1600" dirty="0"/>
                <a:t> </a:t>
              </a:r>
              <a:r>
                <a:rPr lang="en-US" altLang="ko-KR" sz="1600" dirty="0" smtClean="0"/>
                <a:t>Coarse, </a:t>
              </a:r>
              <a:r>
                <a:rPr lang="en-US" altLang="ko-KR" sz="1600" dirty="0"/>
                <a:t>and appropriate histogram</a:t>
              </a:r>
            </a:p>
          </p:txBody>
        </p:sp>
      </p:grpSp>
    </p:spTree>
    <p:extLst>
      <p:ext uri="{BB962C8B-B14F-4D97-AF65-F5344CB8AC3E}">
        <p14:creationId xmlns:p14="http://schemas.microsoft.com/office/powerpoint/2010/main" val="217579995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 calcmode="lin" valueType="num">
                                      <p:cBhvr>
                                        <p:cTn id="7" dur="500" fill="hold"/>
                                        <p:tgtEl>
                                          <p:spTgt spid="8198"/>
                                        </p:tgtEl>
                                        <p:attrNameLst>
                                          <p:attrName>ppt_w</p:attrName>
                                        </p:attrNameLst>
                                      </p:cBhvr>
                                      <p:tavLst>
                                        <p:tav tm="0">
                                          <p:val>
                                            <p:fltVal val="0"/>
                                          </p:val>
                                        </p:tav>
                                        <p:tav tm="100000">
                                          <p:val>
                                            <p:strVal val="#ppt_w"/>
                                          </p:val>
                                        </p:tav>
                                      </p:tavLst>
                                    </p:anim>
                                    <p:anim calcmode="lin" valueType="num">
                                      <p:cBhvr>
                                        <p:cTn id="8" dur="500" fill="hold"/>
                                        <p:tgtEl>
                                          <p:spTgt spid="8198"/>
                                        </p:tgtEl>
                                        <p:attrNameLst>
                                          <p:attrName>ppt_h</p:attrName>
                                        </p:attrNameLst>
                                      </p:cBhvr>
                                      <p:tavLst>
                                        <p:tav tm="0">
                                          <p:val>
                                            <p:fltVal val="0"/>
                                          </p:val>
                                        </p:tav>
                                        <p:tav tm="100000">
                                          <p:val>
                                            <p:strVal val="#ppt_h"/>
                                          </p:val>
                                        </p:tav>
                                      </p:tavLst>
                                    </p:anim>
                                    <p:anim calcmode="lin" valueType="num">
                                      <p:cBhvr>
                                        <p:cTn id="9" dur="500" fill="hold"/>
                                        <p:tgtEl>
                                          <p:spTgt spid="8198"/>
                                        </p:tgtEl>
                                        <p:attrNameLst>
                                          <p:attrName>ppt_x</p:attrName>
                                        </p:attrNameLst>
                                      </p:cBhvr>
                                      <p:tavLst>
                                        <p:tav tm="0">
                                          <p:val>
                                            <p:fltVal val="0.5"/>
                                          </p:val>
                                        </p:tav>
                                        <p:tav tm="100000">
                                          <p:val>
                                            <p:strVal val="#ppt_x"/>
                                          </p:val>
                                        </p:tav>
                                      </p:tavLst>
                                    </p:anim>
                                    <p:anim calcmode="lin" valueType="num">
                                      <p:cBhvr>
                                        <p:cTn id="10" dur="500" fill="hold"/>
                                        <p:tgtEl>
                                          <p:spTgt spid="819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itchFamily="2" charset="2"/>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itchFamily="2" charset="2"/>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Pixel</Template>
  <TotalTime>4939</TotalTime>
  <Words>2975</Words>
  <Application>Microsoft Office PowerPoint</Application>
  <PresentationFormat>On-screen Show (4:3)</PresentationFormat>
  <Paragraphs>528</Paragraphs>
  <Slides>48</Slides>
  <Notes>41</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5</vt:i4>
      </vt:variant>
      <vt:variant>
        <vt:lpstr>Slide Titles</vt:lpstr>
      </vt:variant>
      <vt:variant>
        <vt:i4>48</vt:i4>
      </vt:variant>
    </vt:vector>
  </HeadingPairs>
  <TitlesOfParts>
    <vt:vector size="64" baseType="lpstr">
      <vt:lpstr>ＭＳ Ｐゴシック</vt:lpstr>
      <vt:lpstr>Arial</vt:lpstr>
      <vt:lpstr>Arial Black</vt:lpstr>
      <vt:lpstr>Cambria Math</vt:lpstr>
      <vt:lpstr>Symbol</vt:lpstr>
      <vt:lpstr>Times New Roman</vt:lpstr>
      <vt:lpstr>Tw Cen MT</vt:lpstr>
      <vt:lpstr>Wingdings</vt:lpstr>
      <vt:lpstr>Wingdings 2</vt:lpstr>
      <vt:lpstr>Pixel</vt:lpstr>
      <vt:lpstr>Median</vt:lpstr>
      <vt:lpstr>Chart</vt:lpstr>
      <vt:lpstr>VISIO</vt:lpstr>
      <vt:lpstr>Equation</vt:lpstr>
      <vt:lpstr>Worksheet</vt:lpstr>
      <vt:lpstr>Microsoft Equation 3.0</vt:lpstr>
      <vt:lpstr>CS305</vt:lpstr>
      <vt:lpstr>Chapter 9  Input Modeling</vt:lpstr>
      <vt:lpstr>Purpose &amp; Overview</vt:lpstr>
      <vt:lpstr>Data Collection</vt:lpstr>
      <vt:lpstr>PowerPoint Presentation</vt:lpstr>
      <vt:lpstr>Identifying the Distribution</vt:lpstr>
      <vt:lpstr>Histograms   [Identifying the distribution]</vt:lpstr>
      <vt:lpstr>Histograms continued</vt:lpstr>
      <vt:lpstr>Sample Histograms</vt:lpstr>
      <vt:lpstr>Sample Histograms (cont.)</vt:lpstr>
      <vt:lpstr>Sample Histograms (cont.)</vt:lpstr>
      <vt:lpstr>Discrete Data Example</vt:lpstr>
      <vt:lpstr>Discrete Data Example (cont.)</vt:lpstr>
      <vt:lpstr>Histogram of number of arrivals per period</vt:lpstr>
      <vt:lpstr>Continuous Data Example</vt:lpstr>
      <vt:lpstr>Continuous Data Example (cont.)</vt:lpstr>
      <vt:lpstr>Continuous Data Example (cont.)</vt:lpstr>
      <vt:lpstr>Selecting the Family of Distributions        [Identifying the distribution]</vt:lpstr>
      <vt:lpstr>Selecting the Family of Distributions        [Identifying the distribution]</vt:lpstr>
      <vt:lpstr>Quantile-Quantile Plots  [Identifying the distribution]</vt:lpstr>
      <vt:lpstr>Quantile-Quantile Plots  [Identifying the distribution]</vt:lpstr>
      <vt:lpstr>Quantile-Quantile Plots  [Identifying the distribution]</vt:lpstr>
      <vt:lpstr>Quantile-Quantile Plots   [Identifying the distribution]</vt:lpstr>
      <vt:lpstr>Quantile-Quantile Plots  [Identifying the distribution]</vt:lpstr>
      <vt:lpstr>Quantile-Quantile Plots  [Identifying the distribution]</vt:lpstr>
      <vt:lpstr>Parameter Estimation  [Identifying the distribution]</vt:lpstr>
      <vt:lpstr>Parameter Estimation  [Identifying the distribution]</vt:lpstr>
      <vt:lpstr>Parameter Estimation  [Identifying the distribution]</vt:lpstr>
      <vt:lpstr>Maximum Likelihood Method       [Identifying the distribution]</vt:lpstr>
      <vt:lpstr>Goodness-of-Fit Tests       [Identifying the distribution]</vt:lpstr>
      <vt:lpstr>Chi-Square test   [Goodness-of-Fit Tests]</vt:lpstr>
      <vt:lpstr>Chi-Square test   [Goodness-of-Fit Tests]</vt:lpstr>
      <vt:lpstr>Chi-Square test   [Goodness-of-Fit Tests]</vt:lpstr>
      <vt:lpstr>Chi-Square test</vt:lpstr>
      <vt:lpstr>Kolmogorov-Smirnov Test        [Goodness-of-Fit Tests]</vt:lpstr>
      <vt:lpstr>p-Values and “Best Fits”       [Goodness-of-Fit Tests]</vt:lpstr>
      <vt:lpstr>p-Values and “Best Fits”       [Goodness-of-Fit Tests]</vt:lpstr>
      <vt:lpstr>Fitting a Non-stationary Poisson Process</vt:lpstr>
      <vt:lpstr>Fitting a Non-stationary Poisson Process </vt:lpstr>
      <vt:lpstr>Selecting Model without Data</vt:lpstr>
      <vt:lpstr>Selecting Model without Data</vt:lpstr>
      <vt:lpstr>Multivariate and Time-Series Input Models</vt:lpstr>
      <vt:lpstr>Covariance and Correlation       [Multivariate/Time Series]</vt:lpstr>
      <vt:lpstr>Covariance and Correlation       [Multivariate/Time Series]</vt:lpstr>
      <vt:lpstr>Some Correlation Patterns  </vt:lpstr>
      <vt:lpstr>Multivariate Input Models       [Multivariate/Time Series]</vt:lpstr>
      <vt:lpstr>Covariance and Correlation       [Multivariate/Time Series]</vt:lpstr>
      <vt:lpstr>Summary</vt:lpstr>
    </vt:vector>
  </TitlesOfParts>
  <Company>Kellogg School of Management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Random-Variant Generation</dc:title>
  <dc:creator>Gigi Yuen</dc:creator>
  <cp:lastModifiedBy>Toshiba</cp:lastModifiedBy>
  <cp:revision>1487</cp:revision>
  <dcterms:created xsi:type="dcterms:W3CDTF">2010-11-01T17:41:33Z</dcterms:created>
  <dcterms:modified xsi:type="dcterms:W3CDTF">2015-04-14T19:23:07Z</dcterms:modified>
</cp:coreProperties>
</file>