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79" r:id="rId2"/>
  </p:sldMasterIdLst>
  <p:notesMasterIdLst>
    <p:notesMasterId r:id="rId28"/>
  </p:notesMasterIdLst>
  <p:handoutMasterIdLst>
    <p:handoutMasterId r:id="rId29"/>
  </p:handoutMasterIdLst>
  <p:sldIdLst>
    <p:sldId id="460" r:id="rId3"/>
    <p:sldId id="461" r:id="rId4"/>
    <p:sldId id="462" r:id="rId5"/>
    <p:sldId id="447" r:id="rId6"/>
    <p:sldId id="457" r:id="rId7"/>
    <p:sldId id="464" r:id="rId8"/>
    <p:sldId id="465" r:id="rId9"/>
    <p:sldId id="263" r:id="rId10"/>
    <p:sldId id="455" r:id="rId11"/>
    <p:sldId id="264" r:id="rId12"/>
    <p:sldId id="265" r:id="rId13"/>
    <p:sldId id="266" r:id="rId14"/>
    <p:sldId id="413" r:id="rId15"/>
    <p:sldId id="443" r:id="rId16"/>
    <p:sldId id="412" r:id="rId17"/>
    <p:sldId id="415" r:id="rId18"/>
    <p:sldId id="418" r:id="rId19"/>
    <p:sldId id="416" r:id="rId20"/>
    <p:sldId id="417" r:id="rId21"/>
    <p:sldId id="419" r:id="rId22"/>
    <p:sldId id="445" r:id="rId23"/>
    <p:sldId id="435" r:id="rId24"/>
    <p:sldId id="436" r:id="rId25"/>
    <p:sldId id="272" r:id="rId26"/>
    <p:sldId id="38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66"/>
    <a:srgbClr val="339966"/>
    <a:srgbClr val="C0C0C0"/>
    <a:srgbClr val="F4ECC6"/>
    <a:srgbClr val="F0D27E"/>
    <a:srgbClr val="F0EC7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696B89A-C287-481E-9B8B-B705F87ED0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86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1901748-8AF1-4BF4-9E95-5974CD33C80B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F1785A-7D9F-4517-9C33-154B1BA008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9397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01E4F6-3E57-47DE-A4B9-7BF94EE09DF2}" type="slidenum">
              <a:rPr lang="en-GB" altLang="en-US"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/>
              <a:t>1</a:t>
            </a:fld>
            <a:endParaRPr lang="en-GB" altLang="en-US" sz="12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53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01459E-EE3C-41EE-95AC-25DD5FA6F837}" type="slidenum">
              <a:rPr lang="en-US" altLang="en-US" sz="1200">
                <a:solidFill>
                  <a:srgbClr val="000000"/>
                </a:solidFill>
              </a:rPr>
              <a:pPr/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500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 smtClean="0"/>
              <a:t>Using a single, long replication:</a:t>
            </a:r>
          </a:p>
          <a:p>
            <a:pPr lvl="1"/>
            <a:r>
              <a:rPr lang="en-US" altLang="en-US" sz="2000" smtClean="0"/>
              <a:t>Problem: data are dependent so the usual estimator is biased.</a:t>
            </a:r>
          </a:p>
          <a:p>
            <a:pPr lvl="1"/>
            <a:r>
              <a:rPr lang="en-US" altLang="en-US" sz="2000" smtClean="0"/>
              <a:t>Solution: divide it into batch</a:t>
            </a:r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C6290F-4642-4C3F-B66E-A5397AF59E08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1990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Each replication may correspond to a day of supermarket operation and each batch may represent a shift within a day.</a:t>
            </a:r>
          </a:p>
          <a:p>
            <a:r>
              <a:rPr lang="en-US" altLang="en-US" smtClean="0"/>
              <a:t>We divide the period of simulation into batches because many of simulation packages provide us with a summary across all the day like the mean and variance and don’t provide us with the raw output data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DB0BA4-E338-4288-9DED-79280A7A3370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6620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019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A49E5B-68EC-46E5-A4A5-D4E82F55849A}" type="datetimeFigureOut">
              <a:rPr lang="en-US"/>
              <a:pPr>
                <a:defRPr/>
              </a:pPr>
              <a:t>4/14/2015</a:t>
            </a:fld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F5AFECA-28F3-41F9-86C5-FFABB04F1D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47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9D60E-33B6-4346-ABC6-95056A96519F}" type="datetimeFigureOut">
              <a:rPr lang="en-US"/>
              <a:pPr>
                <a:defRPr/>
              </a:pPr>
              <a:t>4/14/2015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7332-BFBD-4033-87DD-1824DCF33C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1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6559B-2749-4DF4-969B-091AB448694A}" type="datetimeFigureOut">
              <a:rPr lang="en-US"/>
              <a:pPr>
                <a:defRPr/>
              </a:pPr>
              <a:t>4/14/2015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D87616-468D-4F0F-9004-8AEA1612F0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556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C1E0C5-956B-43DA-B1EF-451425897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31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b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 b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5B8DBC78-45EE-4433-9565-C962FE192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75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25B21309-3450-459F-A19F-B361D83B3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44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9726C128-599E-4083-BBF0-C93B713206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705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EA782253-2A48-49C8-B1CB-D60B6A307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56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F99274BD-B8B2-453B-A424-513F25660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424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D8492BD9-A3C2-4D83-916F-E7929FC0AB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988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00A91A4A-69EC-4374-881C-8AA9965337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15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E4D476D-713F-45CD-9385-79CD83E32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171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D4050AC9-76D7-4EC1-902B-DB9176E29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67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3754795C-B9B4-4EFD-B18F-642CAB0D0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243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996E4EF5-A97D-4D22-8D9E-0F24440642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703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471A12F6-0F85-4062-B165-11253B0AB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521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0386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469C7009-4D02-4213-AA27-5006E0BAC9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340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2D94B280-8224-4A0A-A2DA-F1F159297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13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B2765-D422-4D9A-9972-E50ACE61581A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pPr>
              <a:defRPr/>
            </a:pPr>
            <a:fld id="{083622A4-E9A0-4D0D-9672-8031D067AE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2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51182DB-CD05-4E98-A2F6-472613F693B1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ABD22E-5D48-41F7-B654-BF41AB2669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3B0FDA9-DF36-4EA4-A6B7-6CDB11EA3FBC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782BCE-3B90-4FA0-98CC-B1494321E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7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A44E8-447D-422C-87B2-255C63E0A2B7}" type="datetimeFigureOut">
              <a:rPr lang="en-US"/>
              <a:pPr>
                <a:defRPr/>
              </a:pPr>
              <a:t>4/14/2015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E665-02BA-43B2-AAB6-7CAB731F0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65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35C0C-EA9E-4821-AEDF-3D6B3B99401E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A5E8EA-8EA1-4584-AFFD-7C945904F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88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D065-821B-4691-B51F-496923D651A3}" type="datetimeFigureOut">
              <a:rPr lang="en-US"/>
              <a:pPr>
                <a:defRPr/>
              </a:pPr>
              <a:t>4/14/2015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DA2E0-2530-4E9D-AAF1-E885E0EEA5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06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09E085C-F56A-4A9D-AB90-3F51FD67ED14}" type="datetimeFigureOut">
              <a:rPr lang="en-US"/>
              <a:pPr>
                <a:defRPr/>
              </a:pPr>
              <a:t>4/14/2015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 smtClean="0"/>
            </a:lvl1pPr>
          </a:lstStyle>
          <a:p>
            <a:pPr>
              <a:defRPr/>
            </a:pPr>
            <a:fld id="{9B7614FA-A33C-4A91-B5D5-74DFBF6AA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4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A51020-FFC0-43AD-B46D-CECFCA2A39B4}" type="datetimeFigureOut">
              <a:rPr lang="en-US"/>
              <a:pPr>
                <a:defRPr/>
              </a:pPr>
              <a:t>4/14/2015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C19780-A764-449C-9365-3EBB27532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16" r:id="rId6"/>
    <p:sldLayoutId id="2147483924" r:id="rId7"/>
    <p:sldLayoutId id="2147483917" r:id="rId8"/>
    <p:sldLayoutId id="2147483925" r:id="rId9"/>
    <p:sldLayoutId id="2147483918" r:id="rId10"/>
    <p:sldLayoutId id="2147483926" r:id="rId11"/>
    <p:sldLayoutId id="214748392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AB46C80-3F71-4D62-9A0C-44674A44F7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1066800"/>
            <a:ext cx="9144000" cy="546100"/>
            <a:chOff x="0" y="0"/>
            <a:chExt cx="5760" cy="344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0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0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b="0">
                <a:solidFill>
                  <a:srgbClr val="000000"/>
                </a:solidFill>
              </a:endParaRPr>
            </a:p>
          </p:txBody>
        </p:sp>
        <p:sp>
          <p:nvSpPr>
            <p:cNvPr id="20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6" name="Text Box 17"/>
          <p:cNvSpPr txBox="1">
            <a:spLocks noChangeArrowheads="1"/>
          </p:cNvSpPr>
          <p:nvPr userDrawn="1"/>
        </p:nvSpPr>
        <p:spPr bwMode="auto">
          <a:xfrm>
            <a:off x="6781800" y="4572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8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jpeg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11" Type="http://schemas.openxmlformats.org/officeDocument/2006/relationships/image" Target="../media/image26.jpe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11" Type="http://schemas.openxmlformats.org/officeDocument/2006/relationships/image" Target="../media/image26.jpe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emf"/><Relationship Id="rId11" Type="http://schemas.openxmlformats.org/officeDocument/2006/relationships/image" Target="../media/image35.jpe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7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1.xls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1512888" cy="1371600"/>
          </a:xfrm>
        </p:spPr>
        <p:txBody>
          <a:bodyPr/>
          <a:lstStyle/>
          <a:p>
            <a:pPr eaLnBrk="1" hangingPunct="1"/>
            <a:r>
              <a:rPr lang="en-US" altLang="en-US" sz="3600" smtClean="0">
                <a:solidFill>
                  <a:srgbClr val="CC3300"/>
                </a:solidFill>
              </a:rPr>
              <a:t>CS305</a:t>
            </a: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2571750" y="990600"/>
            <a:ext cx="520065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36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 and Simulation</a:t>
            </a:r>
            <a:endParaRPr lang="en-US" altLang="en-US" sz="36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828800" y="2514600"/>
            <a:ext cx="50292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36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Khaled Mahar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khmahar@aast.edu</a:t>
            </a: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3086100" y="4267200"/>
            <a:ext cx="2514600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r>
              <a:rPr lang="en-US" altLang="en-US" sz="320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9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94B6D2"/>
              </a:buClr>
              <a:buSzTx/>
              <a:buFontTx/>
              <a:buNone/>
            </a:pPr>
            <a:endParaRPr lang="en-US" altLang="en-US" sz="32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Pct val="100000"/>
              <a:buFont typeface="Wingdings" panose="05000000000000000000" pitchFamily="2" charset="2"/>
              <a:buNone/>
            </a:pPr>
            <a:fld id="{EADE9685-F7DB-459C-AFA1-681152F49459}" type="slidenum">
              <a:rPr lang="en-US" altLang="en-US" sz="1400">
                <a:solidFill>
                  <a:srgbClr val="775F55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20000"/>
                </a:spcBef>
                <a:buClrTx/>
                <a:buSzPct val="100000"/>
                <a:buFont typeface="Wingdings" panose="05000000000000000000" pitchFamily="2" charset="2"/>
                <a:buNone/>
              </a:pPr>
              <a:t>1</a:t>
            </a:fld>
            <a:endParaRPr lang="en-US" altLang="en-US" sz="1400">
              <a:solidFill>
                <a:srgbClr val="775F55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3152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The Margin of Error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2895600" y="4267200"/>
            <a:ext cx="3657600" cy="1905000"/>
            <a:chOff x="3360" y="2736"/>
            <a:chExt cx="2304" cy="1200"/>
          </a:xfrm>
        </p:grpSpPr>
        <p:sp>
          <p:nvSpPr>
            <p:cNvPr id="40969" name="Rectangle 95"/>
            <p:cNvSpPr>
              <a:spLocks noChangeArrowheads="1"/>
            </p:cNvSpPr>
            <p:nvPr/>
          </p:nvSpPr>
          <p:spPr bwMode="auto">
            <a:xfrm>
              <a:off x="3360" y="2736"/>
              <a:ext cx="2304" cy="1200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pic>
          <p:nvPicPr>
            <p:cNvPr id="40970" name="Picture 94" descr="curve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2784"/>
              <a:ext cx="2176" cy="1112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27328" name="Object 2048"/>
          <p:cNvGraphicFramePr>
            <a:graphicFrameLocks noChangeAspect="1"/>
          </p:cNvGraphicFramePr>
          <p:nvPr/>
        </p:nvGraphicFramePr>
        <p:xfrm>
          <a:off x="2057400" y="3505200"/>
          <a:ext cx="4895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Equation" r:id="rId4" imgW="1943100" imgH="171450" progId="Equation.3">
                  <p:embed/>
                </p:oleObj>
              </mc:Choice>
              <mc:Fallback>
                <p:oleObj name="Equation" r:id="rId4" imgW="1943100" imgH="17145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05200"/>
                        <a:ext cx="4895850" cy="4460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rgbClr val="F4ECC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5" name="Group 99"/>
          <p:cNvGrpSpPr>
            <a:grpSpLocks/>
          </p:cNvGrpSpPr>
          <p:nvPr/>
        </p:nvGrpSpPr>
        <p:grpSpPr bwMode="auto">
          <a:xfrm>
            <a:off x="7434263" y="95250"/>
            <a:ext cx="1524000" cy="1447800"/>
            <a:chOff x="4656" y="144"/>
            <a:chExt cx="960" cy="912"/>
          </a:xfrm>
        </p:grpSpPr>
        <p:sp>
          <p:nvSpPr>
            <p:cNvPr id="40967" name="Rectangle 100"/>
            <p:cNvSpPr>
              <a:spLocks noChangeArrowheads="1"/>
            </p:cNvSpPr>
            <p:nvPr/>
          </p:nvSpPr>
          <p:spPr bwMode="auto">
            <a:xfrm>
              <a:off x="4656" y="144"/>
              <a:ext cx="960" cy="912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pic>
          <p:nvPicPr>
            <p:cNvPr id="40968" name="Picture 101" descr="target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192"/>
              <a:ext cx="853" cy="792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339966"/>
              </a:solidFill>
              <a:miter lim="800000"/>
              <a:headEnd/>
              <a:tailEnd/>
            </a:ln>
          </p:spPr>
        </p:pic>
      </p:grpSp>
      <p:sp>
        <p:nvSpPr>
          <p:cNvPr id="18" name="Rectangle 82"/>
          <p:cNvSpPr txBox="1">
            <a:spLocks noChangeArrowheads="1"/>
          </p:cNvSpPr>
          <p:nvPr/>
        </p:nvSpPr>
        <p:spPr>
          <a:xfrm>
            <a:off x="1600200" y="1905000"/>
            <a:ext cx="5334000" cy="99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2900" dirty="0">
                <a:solidFill>
                  <a:srgbClr val="CC0066"/>
                </a:solidFill>
                <a:latin typeface="+mn-lt"/>
              </a:rPr>
              <a:t>Margin of error</a:t>
            </a:r>
            <a:r>
              <a:rPr lang="en-US" sz="2900" b="0" dirty="0">
                <a:latin typeface="+mn-lt"/>
              </a:rPr>
              <a:t>: The maximum error of estimation, calculated 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1534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/>
              <a:t>Estimating Means and Proportions</a:t>
            </a:r>
          </a:p>
        </p:txBody>
      </p:sp>
      <p:sp>
        <p:nvSpPr>
          <p:cNvPr id="2053" name="Text Box 43"/>
          <p:cNvSpPr txBox="1">
            <a:spLocks noChangeArrowheads="1"/>
          </p:cNvSpPr>
          <p:nvPr/>
        </p:nvSpPr>
        <p:spPr bwMode="auto">
          <a:xfrm>
            <a:off x="914400" y="2057400"/>
            <a:ext cx="75438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sz="2900" b="0" dirty="0">
                <a:latin typeface="+mn-lt"/>
              </a:rPr>
              <a:t>For a quantitative population, </a:t>
            </a:r>
          </a:p>
        </p:txBody>
      </p:sp>
      <p:graphicFrame>
        <p:nvGraphicFramePr>
          <p:cNvPr id="228352" name="Object 0"/>
          <p:cNvGraphicFramePr>
            <a:graphicFrameLocks noChangeAspect="1"/>
          </p:cNvGraphicFramePr>
          <p:nvPr/>
        </p:nvGraphicFramePr>
        <p:xfrm>
          <a:off x="1905000" y="2695575"/>
          <a:ext cx="556260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2476500" imgH="628650" progId="Equation.DSMT4">
                  <p:embed/>
                </p:oleObj>
              </mc:Choice>
              <mc:Fallback>
                <p:oleObj name="Equation" r:id="rId3" imgW="2476500" imgH="62865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95575"/>
                        <a:ext cx="5562600" cy="1419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rgbClr val="F4ECC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49"/>
          <p:cNvSpPr txBox="1">
            <a:spLocks noChangeArrowheads="1"/>
          </p:cNvSpPr>
          <p:nvPr/>
        </p:nvSpPr>
        <p:spPr bwMode="auto">
          <a:xfrm>
            <a:off x="1066800" y="4459288"/>
            <a:ext cx="71628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sz="2900" b="0" dirty="0">
                <a:latin typeface="+mn-lt"/>
              </a:rPr>
              <a:t> For a binomial population, </a:t>
            </a:r>
          </a:p>
        </p:txBody>
      </p:sp>
      <p:graphicFrame>
        <p:nvGraphicFramePr>
          <p:cNvPr id="228353" name="Object 1"/>
          <p:cNvGraphicFramePr>
            <a:graphicFrameLocks noChangeAspect="1"/>
          </p:cNvGraphicFramePr>
          <p:nvPr/>
        </p:nvGraphicFramePr>
        <p:xfrm>
          <a:off x="1066800" y="5032375"/>
          <a:ext cx="73152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5" imgW="3162300" imgH="647790" progId="Equation.3">
                  <p:embed/>
                </p:oleObj>
              </mc:Choice>
              <mc:Fallback>
                <p:oleObj name="Equation" r:id="rId5" imgW="3162300" imgH="6477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32375"/>
                        <a:ext cx="7315200" cy="1520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rgbClr val="F4ECC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Example 1</a:t>
            </a:r>
          </a:p>
        </p:txBody>
      </p:sp>
      <p:graphicFrame>
        <p:nvGraphicFramePr>
          <p:cNvPr id="12366" name="Object 78"/>
          <p:cNvGraphicFramePr>
            <a:graphicFrameLocks noChangeAspect="1"/>
          </p:cNvGraphicFramePr>
          <p:nvPr/>
        </p:nvGraphicFramePr>
        <p:xfrm>
          <a:off x="676275" y="4581525"/>
          <a:ext cx="74771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name="Equation" r:id="rId3" imgW="3295785" imgH="628650" progId="Equation.DSMT4">
                  <p:embed/>
                </p:oleObj>
              </mc:Choice>
              <mc:Fallback>
                <p:oleObj name="Equation" r:id="rId3" imgW="3295785" imgH="62865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4581525"/>
                        <a:ext cx="7477125" cy="14382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rgbClr val="F4ECC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2"/>
          <p:cNvSpPr>
            <a:spLocks noGrp="1" noChangeArrowheads="1"/>
          </p:cNvSpPr>
          <p:nvPr>
            <p:ph sz="quarter" idx="1"/>
          </p:nvPr>
        </p:nvSpPr>
        <p:spPr>
          <a:xfrm>
            <a:off x="76200" y="1676400"/>
            <a:ext cx="8991600" cy="2514600"/>
          </a:xfrm>
        </p:spPr>
        <p:txBody>
          <a:bodyPr>
            <a:normAutofit fontScale="85000" lnSpcReduction="20000"/>
          </a:bodyPr>
          <a:lstStyle/>
          <a:p>
            <a:pPr marL="320040" indent="-32004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/>
              <a:t>A homeowner randomly samples 64 homes similar to his own and finds that the average selling price is LE 252,000 with a standard deviation of LE 15,000. </a:t>
            </a:r>
          </a:p>
          <a:p>
            <a:pPr marL="320040" indent="-320040"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 smtClean="0"/>
              <a:t>	Question:</a:t>
            </a:r>
            <a:r>
              <a:rPr lang="en-US" sz="2800" dirty="0" smtClean="0"/>
              <a:t> Estimate the average selling price for all similar homes in the city.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1029"/>
          <p:cNvSpPr txBox="1">
            <a:spLocks noChangeArrowheads="1"/>
          </p:cNvSpPr>
          <p:nvPr/>
        </p:nvSpPr>
        <p:spPr bwMode="auto">
          <a:xfrm>
            <a:off x="76200" y="1600200"/>
            <a:ext cx="8915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b="0" dirty="0">
                <a:latin typeface="+mn-lt"/>
              </a:rPr>
              <a:t>A quality control technician wants to estimate the proportion of soda bottles that are under-filled. He randomly samples 200 bottles of soda and finds 10 under-filled cans.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>
                <a:latin typeface="+mn-lt"/>
              </a:rPr>
              <a:t>What is the estimation of the proportion of under-filled cans?</a:t>
            </a:r>
            <a:endParaRPr lang="en-US" b="0" dirty="0">
              <a:latin typeface="+mn-lt"/>
            </a:endParaRPr>
          </a:p>
        </p:txBody>
      </p:sp>
      <p:graphicFrame>
        <p:nvGraphicFramePr>
          <p:cNvPr id="229376" name="Object 2048"/>
          <p:cNvGraphicFramePr>
            <a:graphicFrameLocks noChangeAspect="1"/>
          </p:cNvGraphicFramePr>
          <p:nvPr/>
        </p:nvGraphicFramePr>
        <p:xfrm>
          <a:off x="152400" y="4267200"/>
          <a:ext cx="8793163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7" name="Equation" r:id="rId3" imgW="2886143" imgH="752385" progId="Equation.DSMT4">
                  <p:embed/>
                </p:oleObj>
              </mc:Choice>
              <mc:Fallback>
                <p:oleObj name="Equation" r:id="rId3" imgW="2886143" imgH="752385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267200"/>
                        <a:ext cx="8793163" cy="22336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rgbClr val="F4ECC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71600" y="228600"/>
            <a:ext cx="57912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Interval Estimators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685800" y="3505200"/>
            <a:ext cx="7620000" cy="990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400" b="0" dirty="0">
                <a:latin typeface="+mj-lt"/>
                <a:ea typeface="+mj-ea"/>
                <a:cs typeface="+mj-cs"/>
              </a:rPr>
              <a:t>Confidence </a:t>
            </a:r>
            <a:r>
              <a:rPr lang="en-US" sz="4400" b="0" dirty="0">
                <a:latin typeface="+mj-lt"/>
                <a:ea typeface="+mj-ea"/>
                <a:cs typeface="+mj-cs"/>
              </a:rPr>
              <a:t>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Confidence Interval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381000" y="1905000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latin typeface="+mj-lt"/>
              </a:rPr>
              <a:t>“Fairly sure” means “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with high probability</a:t>
            </a:r>
            <a:r>
              <a:rPr lang="en-US" sz="2800" b="0" dirty="0">
                <a:latin typeface="+mj-lt"/>
              </a:rPr>
              <a:t>”, measured using the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confidence coefficient, 1-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a</a:t>
            </a:r>
            <a:r>
              <a:rPr lang="en-US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.</a:t>
            </a:r>
          </a:p>
        </p:txBody>
      </p:sp>
      <p:sp>
        <p:nvSpPr>
          <p:cNvPr id="200717" name="Rectangle 13"/>
          <p:cNvSpPr>
            <a:spLocks noChangeArrowheads="1"/>
          </p:cNvSpPr>
          <p:nvPr/>
        </p:nvSpPr>
        <p:spPr bwMode="auto">
          <a:xfrm>
            <a:off x="609600" y="4495800"/>
            <a:ext cx="441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800" b="0" dirty="0">
                <a:latin typeface="+mj-lt"/>
              </a:rPr>
              <a:t>Suppose 1-</a:t>
            </a:r>
            <a:r>
              <a:rPr lang="en-US" sz="2800" b="0" dirty="0">
                <a:latin typeface="Symbol" pitchFamily="18" charset="2"/>
              </a:rPr>
              <a:t>a</a:t>
            </a:r>
            <a:r>
              <a:rPr lang="en-US" sz="2800" b="0" dirty="0">
                <a:latin typeface="+mj-lt"/>
              </a:rPr>
              <a:t> = 0.95 and that the estimator has a normal distribution. </a:t>
            </a:r>
          </a:p>
        </p:txBody>
      </p:sp>
      <p:grpSp>
        <p:nvGrpSpPr>
          <p:cNvPr id="46085" name="Group 16"/>
          <p:cNvGrpSpPr>
            <a:grpSpLocks/>
          </p:cNvGrpSpPr>
          <p:nvPr/>
        </p:nvGrpSpPr>
        <p:grpSpPr bwMode="auto">
          <a:xfrm>
            <a:off x="5029200" y="4343400"/>
            <a:ext cx="3810000" cy="1905000"/>
            <a:chOff x="3168" y="2784"/>
            <a:chExt cx="2400" cy="1200"/>
          </a:xfrm>
        </p:grpSpPr>
        <p:sp>
          <p:nvSpPr>
            <p:cNvPr id="46096" name="Rectangle 15"/>
            <p:cNvSpPr>
              <a:spLocks noChangeArrowheads="1"/>
            </p:cNvSpPr>
            <p:nvPr/>
          </p:nvSpPr>
          <p:spPr bwMode="auto">
            <a:xfrm>
              <a:off x="3168" y="2784"/>
              <a:ext cx="2400" cy="1200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pic>
          <p:nvPicPr>
            <p:cNvPr id="46097" name="Picture 14" descr="curve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832"/>
              <a:ext cx="2280" cy="1104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086" name="Group 19"/>
          <p:cNvGrpSpPr>
            <a:grpSpLocks/>
          </p:cNvGrpSpPr>
          <p:nvPr/>
        </p:nvGrpSpPr>
        <p:grpSpPr bwMode="auto">
          <a:xfrm>
            <a:off x="6143625" y="5562600"/>
            <a:ext cx="1524000" cy="152400"/>
            <a:chOff x="3888" y="3552"/>
            <a:chExt cx="960" cy="96"/>
          </a:xfrm>
        </p:grpSpPr>
        <p:sp>
          <p:nvSpPr>
            <p:cNvPr id="46094" name="Line 17"/>
            <p:cNvSpPr>
              <a:spLocks noChangeShapeType="1"/>
            </p:cNvSpPr>
            <p:nvPr/>
          </p:nvSpPr>
          <p:spPr bwMode="auto">
            <a:xfrm>
              <a:off x="3888" y="36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Line 18"/>
            <p:cNvSpPr>
              <a:spLocks noChangeShapeType="1"/>
            </p:cNvSpPr>
            <p:nvPr/>
          </p:nvSpPr>
          <p:spPr bwMode="auto">
            <a:xfrm>
              <a:off x="4368" y="35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7" name="Group 26"/>
          <p:cNvGrpSpPr>
            <a:grpSpLocks/>
          </p:cNvGrpSpPr>
          <p:nvPr/>
        </p:nvGrpSpPr>
        <p:grpSpPr bwMode="auto">
          <a:xfrm>
            <a:off x="3505200" y="5638800"/>
            <a:ext cx="3048000" cy="852488"/>
            <a:chOff x="2208" y="3552"/>
            <a:chExt cx="1920" cy="537"/>
          </a:xfrm>
        </p:grpSpPr>
        <p:sp>
          <p:nvSpPr>
            <p:cNvPr id="46092" name="Text Box 22"/>
            <p:cNvSpPr txBox="1">
              <a:spLocks noChangeArrowheads="1"/>
            </p:cNvSpPr>
            <p:nvPr/>
          </p:nvSpPr>
          <p:spPr bwMode="auto">
            <a:xfrm>
              <a:off x="2208" y="3840"/>
              <a:ext cx="1440" cy="249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F4ECC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4ECC6"/>
                  </a:solidFill>
                </a:rPr>
                <a:t>Parameter </a:t>
              </a:r>
              <a:r>
                <a:rPr lang="en-US" altLang="en-US" sz="1800">
                  <a:solidFill>
                    <a:srgbClr val="F4ECC6"/>
                  </a:solidFill>
                  <a:sym typeface="Symbol" panose="05050102010706020507" pitchFamily="18" charset="2"/>
                </a:rPr>
                <a:t> 1.96SE</a:t>
              </a:r>
              <a:endParaRPr lang="en-US" altLang="en-US" sz="1800">
                <a:solidFill>
                  <a:srgbClr val="F4ECC6"/>
                </a:solidFill>
              </a:endParaRPr>
            </a:p>
          </p:txBody>
        </p:sp>
        <p:sp>
          <p:nvSpPr>
            <p:cNvPr id="46093" name="Freeform 24"/>
            <p:cNvSpPr>
              <a:spLocks/>
            </p:cNvSpPr>
            <p:nvPr/>
          </p:nvSpPr>
          <p:spPr bwMode="auto">
            <a:xfrm>
              <a:off x="3552" y="3552"/>
              <a:ext cx="576" cy="400"/>
            </a:xfrm>
            <a:custGeom>
              <a:avLst/>
              <a:gdLst>
                <a:gd name="T0" fmla="*/ 0 w 624"/>
                <a:gd name="T1" fmla="*/ 98 h 448"/>
                <a:gd name="T2" fmla="*/ 56 w 624"/>
                <a:gd name="T3" fmla="*/ 98 h 448"/>
                <a:gd name="T4" fmla="*/ 239 w 624"/>
                <a:gd name="T5" fmla="*/ 0 h 448"/>
                <a:gd name="T6" fmla="*/ 0 60000 65536"/>
                <a:gd name="T7" fmla="*/ 0 60000 65536"/>
                <a:gd name="T8" fmla="*/ 0 60000 65536"/>
                <a:gd name="T9" fmla="*/ 0 w 624"/>
                <a:gd name="T10" fmla="*/ 0 h 448"/>
                <a:gd name="T11" fmla="*/ 624 w 624"/>
                <a:gd name="T12" fmla="*/ 448 h 4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448">
                  <a:moveTo>
                    <a:pt x="0" y="384"/>
                  </a:moveTo>
                  <a:cubicBezTo>
                    <a:pt x="20" y="416"/>
                    <a:pt x="40" y="448"/>
                    <a:pt x="144" y="384"/>
                  </a:cubicBezTo>
                  <a:cubicBezTo>
                    <a:pt x="248" y="320"/>
                    <a:pt x="528" y="72"/>
                    <a:pt x="624" y="0"/>
                  </a:cubicBezTo>
                </a:path>
              </a:pathLst>
            </a:custGeom>
            <a:noFill/>
            <a:ln w="28575">
              <a:solidFill>
                <a:srgbClr val="3333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088" name="Group 31"/>
          <p:cNvGrpSpPr>
            <a:grpSpLocks/>
          </p:cNvGrpSpPr>
          <p:nvPr/>
        </p:nvGrpSpPr>
        <p:grpSpPr bwMode="auto">
          <a:xfrm>
            <a:off x="7162800" y="152400"/>
            <a:ext cx="1752600" cy="1371600"/>
            <a:chOff x="4512" y="96"/>
            <a:chExt cx="1104" cy="864"/>
          </a:xfrm>
        </p:grpSpPr>
        <p:sp>
          <p:nvSpPr>
            <p:cNvPr id="46090" name="Rectangle 32"/>
            <p:cNvSpPr>
              <a:spLocks noChangeArrowheads="1"/>
            </p:cNvSpPr>
            <p:nvPr/>
          </p:nvSpPr>
          <p:spPr bwMode="auto">
            <a:xfrm>
              <a:off x="4512" y="96"/>
              <a:ext cx="1104" cy="864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pic>
          <p:nvPicPr>
            <p:cNvPr id="46091" name="Picture 33" descr="ringt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" y="139"/>
              <a:ext cx="1020" cy="790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339966"/>
              </a:solidFill>
              <a:miter lim="800000"/>
              <a:headEnd/>
              <a:tailEnd/>
            </a:ln>
          </p:spPr>
        </p:pic>
      </p:grpSp>
      <p:sp>
        <p:nvSpPr>
          <p:cNvPr id="22" name="Rectangle 21"/>
          <p:cNvSpPr/>
          <p:nvPr/>
        </p:nvSpPr>
        <p:spPr>
          <a:xfrm>
            <a:off x="2209800" y="3505200"/>
            <a:ext cx="5554663" cy="523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b="0" dirty="0">
                <a:solidFill>
                  <a:schemeClr val="bg1"/>
                </a:solidFill>
                <a:latin typeface="+mj-lt"/>
              </a:rPr>
              <a:t>Usually, 1-</a:t>
            </a:r>
            <a:r>
              <a:rPr lang="en-US" sz="2800" b="0" dirty="0">
                <a:solidFill>
                  <a:schemeClr val="bg1"/>
                </a:solidFill>
                <a:latin typeface="Symbol" pitchFamily="18" charset="2"/>
              </a:rPr>
              <a:t>a</a:t>
            </a:r>
            <a:r>
              <a:rPr lang="en-US" sz="2800" b="0" dirty="0">
                <a:solidFill>
                  <a:schemeClr val="bg1"/>
                </a:solidFill>
                <a:latin typeface="+mj-lt"/>
              </a:rPr>
              <a:t> = 0.90, 0.95, 0.98, 0.99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To Change the Confidence Level</a:t>
            </a:r>
          </a:p>
        </p:txBody>
      </p:sp>
      <p:sp>
        <p:nvSpPr>
          <p:cNvPr id="36867" name="Rectangle 1028"/>
          <p:cNvSpPr>
            <a:spLocks noChangeArrowheads="1"/>
          </p:cNvSpPr>
          <p:nvPr/>
        </p:nvSpPr>
        <p:spPr bwMode="auto">
          <a:xfrm>
            <a:off x="381000" y="16764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b="0" dirty="0">
                <a:latin typeface="+mj-lt"/>
              </a:rPr>
              <a:t>To change to a general confidence level, 1-</a:t>
            </a:r>
            <a:r>
              <a:rPr lang="en-US" b="0" dirty="0">
                <a:latin typeface="Symbol" pitchFamily="18" charset="2"/>
              </a:rPr>
              <a:t>a</a:t>
            </a:r>
            <a:r>
              <a:rPr lang="en-US" b="0" dirty="0">
                <a:latin typeface="+mj-lt"/>
              </a:rPr>
              <a:t>, pick a value of z that puts area </a:t>
            </a:r>
            <a:r>
              <a:rPr lang="en-US" b="0" dirty="0"/>
              <a:t>1-</a:t>
            </a:r>
            <a:r>
              <a:rPr lang="en-US" b="0" dirty="0">
                <a:latin typeface="Symbol" pitchFamily="18" charset="2"/>
              </a:rPr>
              <a:t>a</a:t>
            </a:r>
            <a:r>
              <a:rPr lang="en-US" b="0" dirty="0">
                <a:latin typeface="+mj-lt"/>
              </a:rPr>
              <a:t> in the center of the z-distribution (i.e. Normal Distribution N(0,1).</a:t>
            </a:r>
          </a:p>
        </p:txBody>
      </p:sp>
      <p:sp>
        <p:nvSpPr>
          <p:cNvPr id="47108" name="Text Box 1042"/>
          <p:cNvSpPr txBox="1">
            <a:spLocks noChangeArrowheads="1"/>
          </p:cNvSpPr>
          <p:nvPr/>
        </p:nvSpPr>
        <p:spPr bwMode="auto">
          <a:xfrm>
            <a:off x="914400" y="5929313"/>
            <a:ext cx="7848600" cy="547687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0">
                <a:solidFill>
                  <a:srgbClr val="F4ECC6"/>
                </a:solidFill>
              </a:rPr>
              <a:t>100(1-</a:t>
            </a:r>
            <a:r>
              <a:rPr lang="en-US" altLang="en-US" sz="2800" b="0">
                <a:solidFill>
                  <a:srgbClr val="F4ECC6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800" b="0">
                <a:solidFill>
                  <a:srgbClr val="F4ECC6"/>
                </a:solidFill>
              </a:rPr>
              <a:t>)% Confidence Interval: Estimator </a:t>
            </a:r>
            <a:r>
              <a:rPr lang="en-US" altLang="en-US" sz="2800" b="0">
                <a:solidFill>
                  <a:srgbClr val="F4ECC6"/>
                </a:solidFill>
                <a:sym typeface="Symbol" panose="05050102010706020507" pitchFamily="18" charset="2"/>
              </a:rPr>
              <a:t> </a:t>
            </a:r>
            <a:r>
              <a:rPr lang="en-US" altLang="en-US" sz="2800" b="0" i="1">
                <a:solidFill>
                  <a:srgbClr val="F4ECC6"/>
                </a:solidFill>
                <a:sym typeface="Symbol" panose="05050102010706020507" pitchFamily="18" charset="2"/>
              </a:rPr>
              <a:t>z</a:t>
            </a:r>
            <a:r>
              <a:rPr lang="en-US" altLang="en-US" sz="2800" b="0" baseline="-25000">
                <a:solidFill>
                  <a:srgbClr val="F4ECC6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a/2</a:t>
            </a:r>
            <a:r>
              <a:rPr lang="en-US" altLang="en-US" sz="2800" b="0">
                <a:solidFill>
                  <a:srgbClr val="F4ECC6"/>
                </a:solidFill>
                <a:sym typeface="Symbol" panose="05050102010706020507" pitchFamily="18" charset="2"/>
              </a:rPr>
              <a:t>SE</a:t>
            </a:r>
            <a:endParaRPr lang="en-US" altLang="en-US" sz="2800" b="0">
              <a:solidFill>
                <a:srgbClr val="F4ECC6"/>
              </a:solidFill>
            </a:endParaRPr>
          </a:p>
        </p:txBody>
      </p:sp>
      <p:grpSp>
        <p:nvGrpSpPr>
          <p:cNvPr id="47109" name="Group 1060"/>
          <p:cNvGrpSpPr>
            <a:grpSpLocks/>
          </p:cNvGrpSpPr>
          <p:nvPr/>
        </p:nvGrpSpPr>
        <p:grpSpPr bwMode="auto">
          <a:xfrm>
            <a:off x="381000" y="3124200"/>
            <a:ext cx="3810000" cy="1905000"/>
            <a:chOff x="576" y="1920"/>
            <a:chExt cx="2400" cy="1200"/>
          </a:xfrm>
        </p:grpSpPr>
        <p:sp>
          <p:nvSpPr>
            <p:cNvPr id="47147" name="Rectangle 1037"/>
            <p:cNvSpPr>
              <a:spLocks noChangeArrowheads="1"/>
            </p:cNvSpPr>
            <p:nvPr/>
          </p:nvSpPr>
          <p:spPr bwMode="auto">
            <a:xfrm>
              <a:off x="576" y="1920"/>
              <a:ext cx="2400" cy="1200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pic>
          <p:nvPicPr>
            <p:cNvPr id="47148" name="Picture 1059" descr="curve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" y="1968"/>
              <a:ext cx="2272" cy="1080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03895" name="Group 1143"/>
          <p:cNvGraphicFramePr>
            <a:graphicFrameLocks noGrp="1"/>
          </p:cNvGraphicFramePr>
          <p:nvPr/>
        </p:nvGraphicFramePr>
        <p:xfrm>
          <a:off x="4419600" y="3205163"/>
          <a:ext cx="4495800" cy="2509837"/>
        </p:xfrm>
        <a:graphic>
          <a:graphicData uri="http://schemas.openxmlformats.org/drawingml/2006/table">
            <a:tbl>
              <a:tblPr/>
              <a:tblGrid>
                <a:gridCol w="1681356"/>
                <a:gridCol w="852862"/>
                <a:gridCol w="1199582"/>
                <a:gridCol w="762000"/>
              </a:tblGrid>
              <a:tr h="7619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Tail area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/2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endParaRPr kumimoji="0" lang="en-US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Confidence Level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z</a:t>
                      </a:r>
                      <a:r>
                        <a:rPr kumimoji="0" lang="en-US" sz="32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US" sz="32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/2</a:t>
                      </a:r>
                      <a:endParaRPr kumimoji="0" lang="en-US" sz="32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0.05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0.1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90%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1.645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0.025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0.05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95%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1.96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0.01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0.02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98%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2.33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0.005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0.01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99%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Times New Roman" pitchFamily="18" charset="0"/>
                        </a:rPr>
                        <a:t>2.58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C6"/>
                    </a:solidFill>
                  </a:tcPr>
                </a:tc>
              </a:tr>
            </a:tbl>
          </a:graphicData>
        </a:graphic>
      </p:graphicFrame>
      <p:sp>
        <p:nvSpPr>
          <p:cNvPr id="47142" name="Freeform 1111"/>
          <p:cNvSpPr>
            <a:spLocks/>
          </p:cNvSpPr>
          <p:nvPr/>
        </p:nvSpPr>
        <p:spPr bwMode="auto">
          <a:xfrm>
            <a:off x="3176588" y="2917825"/>
            <a:ext cx="1747837" cy="1392238"/>
          </a:xfrm>
          <a:custGeom>
            <a:avLst/>
            <a:gdLst>
              <a:gd name="T0" fmla="*/ 2147483646 w 1101"/>
              <a:gd name="T1" fmla="*/ 0 h 877"/>
              <a:gd name="T2" fmla="*/ 2147483646 w 1101"/>
              <a:gd name="T3" fmla="*/ 2147483646 h 877"/>
              <a:gd name="T4" fmla="*/ 2147483646 w 1101"/>
              <a:gd name="T5" fmla="*/ 2147483646 h 877"/>
              <a:gd name="T6" fmla="*/ 2147483646 w 1101"/>
              <a:gd name="T7" fmla="*/ 2147483646 h 877"/>
              <a:gd name="T8" fmla="*/ 2147483646 w 1101"/>
              <a:gd name="T9" fmla="*/ 2147483646 h 877"/>
              <a:gd name="T10" fmla="*/ 2147483646 w 1101"/>
              <a:gd name="T11" fmla="*/ 2147483646 h 877"/>
              <a:gd name="T12" fmla="*/ 2147483646 w 1101"/>
              <a:gd name="T13" fmla="*/ 2147483646 h 877"/>
              <a:gd name="T14" fmla="*/ 2147483646 w 1101"/>
              <a:gd name="T15" fmla="*/ 2147483646 h 877"/>
              <a:gd name="T16" fmla="*/ 2147483646 w 1101"/>
              <a:gd name="T17" fmla="*/ 2147483646 h 877"/>
              <a:gd name="T18" fmla="*/ 2147483646 w 1101"/>
              <a:gd name="T19" fmla="*/ 2147483646 h 877"/>
              <a:gd name="T20" fmla="*/ 2147483646 w 1101"/>
              <a:gd name="T21" fmla="*/ 2147483646 h 877"/>
              <a:gd name="T22" fmla="*/ 2147483646 w 1101"/>
              <a:gd name="T23" fmla="*/ 2147483646 h 877"/>
              <a:gd name="T24" fmla="*/ 2147483646 w 1101"/>
              <a:gd name="T25" fmla="*/ 2147483646 h 877"/>
              <a:gd name="T26" fmla="*/ 2147483646 w 1101"/>
              <a:gd name="T27" fmla="*/ 2147483646 h 877"/>
              <a:gd name="T28" fmla="*/ 2147483646 w 1101"/>
              <a:gd name="T29" fmla="*/ 2147483646 h 877"/>
              <a:gd name="T30" fmla="*/ 2147483646 w 1101"/>
              <a:gd name="T31" fmla="*/ 2147483646 h 877"/>
              <a:gd name="T32" fmla="*/ 2147483646 w 1101"/>
              <a:gd name="T33" fmla="*/ 2147483646 h 8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01"/>
              <a:gd name="T52" fmla="*/ 0 h 877"/>
              <a:gd name="T53" fmla="*/ 1101 w 1101"/>
              <a:gd name="T54" fmla="*/ 877 h 8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01" h="877">
                <a:moveTo>
                  <a:pt x="1101" y="0"/>
                </a:moveTo>
                <a:cubicBezTo>
                  <a:pt x="1021" y="78"/>
                  <a:pt x="939" y="148"/>
                  <a:pt x="854" y="219"/>
                </a:cubicBezTo>
                <a:cubicBezTo>
                  <a:pt x="810" y="256"/>
                  <a:pt x="753" y="311"/>
                  <a:pt x="698" y="329"/>
                </a:cubicBezTo>
                <a:cubicBezTo>
                  <a:pt x="661" y="366"/>
                  <a:pt x="620" y="404"/>
                  <a:pt x="570" y="420"/>
                </a:cubicBezTo>
                <a:cubicBezTo>
                  <a:pt x="475" y="487"/>
                  <a:pt x="606" y="399"/>
                  <a:pt x="516" y="448"/>
                </a:cubicBezTo>
                <a:cubicBezTo>
                  <a:pt x="423" y="499"/>
                  <a:pt x="495" y="473"/>
                  <a:pt x="433" y="493"/>
                </a:cubicBezTo>
                <a:cubicBezTo>
                  <a:pt x="427" y="499"/>
                  <a:pt x="423" y="508"/>
                  <a:pt x="415" y="512"/>
                </a:cubicBezTo>
                <a:cubicBezTo>
                  <a:pt x="398" y="521"/>
                  <a:pt x="360" y="530"/>
                  <a:pt x="360" y="530"/>
                </a:cubicBezTo>
                <a:cubicBezTo>
                  <a:pt x="314" y="561"/>
                  <a:pt x="239" y="586"/>
                  <a:pt x="186" y="603"/>
                </a:cubicBezTo>
                <a:cubicBezTo>
                  <a:pt x="205" y="576"/>
                  <a:pt x="222" y="561"/>
                  <a:pt x="232" y="530"/>
                </a:cubicBezTo>
                <a:cubicBezTo>
                  <a:pt x="219" y="461"/>
                  <a:pt x="219" y="462"/>
                  <a:pt x="150" y="475"/>
                </a:cubicBezTo>
                <a:cubicBezTo>
                  <a:pt x="120" y="495"/>
                  <a:pt x="106" y="509"/>
                  <a:pt x="86" y="539"/>
                </a:cubicBezTo>
                <a:cubicBezTo>
                  <a:pt x="83" y="548"/>
                  <a:pt x="82" y="559"/>
                  <a:pt x="77" y="567"/>
                </a:cubicBezTo>
                <a:cubicBezTo>
                  <a:pt x="72" y="574"/>
                  <a:pt x="62" y="577"/>
                  <a:pt x="58" y="585"/>
                </a:cubicBezTo>
                <a:cubicBezTo>
                  <a:pt x="49" y="602"/>
                  <a:pt x="46" y="622"/>
                  <a:pt x="40" y="640"/>
                </a:cubicBezTo>
                <a:cubicBezTo>
                  <a:pt x="37" y="650"/>
                  <a:pt x="28" y="658"/>
                  <a:pt x="22" y="667"/>
                </a:cubicBezTo>
                <a:cubicBezTo>
                  <a:pt x="0" y="735"/>
                  <a:pt x="4" y="806"/>
                  <a:pt x="4" y="877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43" name="Group 1122"/>
          <p:cNvGrpSpPr>
            <a:grpSpLocks/>
          </p:cNvGrpSpPr>
          <p:nvPr/>
        </p:nvGrpSpPr>
        <p:grpSpPr bwMode="auto">
          <a:xfrm>
            <a:off x="7162800" y="152400"/>
            <a:ext cx="1752600" cy="1371600"/>
            <a:chOff x="4512" y="96"/>
            <a:chExt cx="1104" cy="864"/>
          </a:xfrm>
        </p:grpSpPr>
        <p:sp>
          <p:nvSpPr>
            <p:cNvPr id="47145" name="Rectangle 1123"/>
            <p:cNvSpPr>
              <a:spLocks noChangeArrowheads="1"/>
            </p:cNvSpPr>
            <p:nvPr/>
          </p:nvSpPr>
          <p:spPr bwMode="auto">
            <a:xfrm>
              <a:off x="4512" y="96"/>
              <a:ext cx="1104" cy="864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pic>
          <p:nvPicPr>
            <p:cNvPr id="47146" name="Picture 1124" descr="ringtos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" y="139"/>
              <a:ext cx="1020" cy="790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rgbClr val="339966"/>
              </a:solidFill>
              <a:miter lim="800000"/>
              <a:headEnd/>
              <a:tailEnd/>
            </a:ln>
          </p:spPr>
        </p:pic>
      </p:grpSp>
      <p:graphicFrame>
        <p:nvGraphicFramePr>
          <p:cNvPr id="47144" name="Object 44"/>
          <p:cNvGraphicFramePr>
            <a:graphicFrameLocks noChangeAspect="1"/>
          </p:cNvGraphicFramePr>
          <p:nvPr/>
        </p:nvGraphicFramePr>
        <p:xfrm>
          <a:off x="1676400" y="5105400"/>
          <a:ext cx="152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5" imgW="774364" imgH="393529" progId="Equation.DSMT4">
                  <p:embed/>
                </p:oleObj>
              </mc:Choice>
              <mc:Fallback>
                <p:oleObj name="Equation" r:id="rId5" imgW="774364" imgH="393529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1524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596D7E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/>
              <a:t>Confidence Intervals for Means and Proportions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38200" y="1619250"/>
            <a:ext cx="7543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For a quantitative population </a:t>
            </a:r>
          </a:p>
        </p:txBody>
      </p:sp>
      <p:graphicFrame>
        <p:nvGraphicFramePr>
          <p:cNvPr id="48132" name="Object 0"/>
          <p:cNvGraphicFramePr>
            <a:graphicFrameLocks noChangeAspect="1"/>
          </p:cNvGraphicFramePr>
          <p:nvPr/>
        </p:nvGraphicFramePr>
        <p:xfrm>
          <a:off x="762000" y="2286000"/>
          <a:ext cx="73152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Equation" r:id="rId3" imgW="2762385" imgH="628650" progId="Equation.DSMT4">
                  <p:embed/>
                </p:oleObj>
              </mc:Choice>
              <mc:Fallback>
                <p:oleObj name="Equation" r:id="rId3" imgW="2762385" imgH="62865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7315200" cy="16779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rgbClr val="F4ECC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762000" y="4267200"/>
            <a:ext cx="75438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3600" b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For a binomial population </a:t>
            </a:r>
          </a:p>
        </p:txBody>
      </p:sp>
      <p:graphicFrame>
        <p:nvGraphicFramePr>
          <p:cNvPr id="48134" name="Object 1"/>
          <p:cNvGraphicFramePr>
            <a:graphicFrameLocks noChangeAspect="1"/>
          </p:cNvGraphicFramePr>
          <p:nvPr/>
        </p:nvGraphicFramePr>
        <p:xfrm>
          <a:off x="611188" y="4953000"/>
          <a:ext cx="7999412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5" imgW="3124200" imgH="647790" progId="Equation.3">
                  <p:embed/>
                </p:oleObj>
              </mc:Choice>
              <mc:Fallback>
                <p:oleObj name="Equation" r:id="rId5" imgW="3124200" imgH="6477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53000"/>
                        <a:ext cx="7999412" cy="16859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rgbClr val="F4ECC6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762000" y="4600575"/>
            <a:ext cx="7772400" cy="21336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Example 1</a:t>
            </a: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381000" y="1524000"/>
            <a:ext cx="8534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3200" b="0" dirty="0">
                <a:latin typeface="+mj-lt"/>
              </a:rPr>
              <a:t>A random sample of </a:t>
            </a:r>
            <a:r>
              <a:rPr lang="en-US" sz="3200" b="0" i="1" dirty="0">
                <a:latin typeface="+mj-lt"/>
              </a:rPr>
              <a:t>n</a:t>
            </a:r>
            <a:r>
              <a:rPr lang="en-US" sz="3200" b="0" dirty="0">
                <a:latin typeface="+mj-lt"/>
              </a:rPr>
              <a:t> = 50 males showed a mean average daily intake of dairy products equal to 756 grams with a standard deviation of 35 grams.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3200" b="0" dirty="0">
                <a:latin typeface="+mj-lt"/>
              </a:rPr>
              <a:t>	</a:t>
            </a:r>
            <a:r>
              <a:rPr lang="en-US" sz="3200" b="0" dirty="0">
                <a:solidFill>
                  <a:srgbClr val="FF0000"/>
                </a:solidFill>
                <a:latin typeface="+mj-lt"/>
              </a:rPr>
              <a:t>Find a 95% confidence interval for the population average </a:t>
            </a:r>
            <a:r>
              <a:rPr lang="en-US" sz="3200" b="0" i="1" dirty="0">
                <a:solidFill>
                  <a:srgbClr val="FF0000"/>
                </a:solidFill>
                <a:latin typeface="+mj-lt"/>
              </a:rPr>
              <a:t>m</a:t>
            </a:r>
            <a:r>
              <a:rPr lang="en-US" sz="3200" b="0" dirty="0">
                <a:solidFill>
                  <a:srgbClr val="FF0000"/>
                </a:solidFill>
                <a:latin typeface="+mj-lt"/>
              </a:rPr>
              <a:t>.</a:t>
            </a:r>
          </a:p>
        </p:txBody>
      </p:sp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838200" y="4676775"/>
          <a:ext cx="1981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3" imgW="590685" imgH="333465" progId="Equation.3">
                  <p:embed/>
                </p:oleObj>
              </mc:Choice>
              <mc:Fallback>
                <p:oleObj name="Equation" r:id="rId3" imgW="590685" imgH="33346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76775"/>
                        <a:ext cx="19812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4" name="Object 14"/>
          <p:cNvGraphicFramePr>
            <a:graphicFrameLocks noChangeAspect="1"/>
          </p:cNvGraphicFramePr>
          <p:nvPr/>
        </p:nvGraphicFramePr>
        <p:xfrm>
          <a:off x="2895600" y="4600575"/>
          <a:ext cx="30353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5" imgW="904943" imgH="333465" progId="Equation.3">
                  <p:embed/>
                </p:oleObj>
              </mc:Choice>
              <mc:Fallback>
                <p:oleObj name="Equation" r:id="rId5" imgW="904943" imgH="3334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00575"/>
                        <a:ext cx="30353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5" name="Object 15"/>
          <p:cNvGraphicFramePr>
            <a:graphicFrameLocks noChangeAspect="1"/>
          </p:cNvGraphicFramePr>
          <p:nvPr/>
        </p:nvGraphicFramePr>
        <p:xfrm>
          <a:off x="5943600" y="4905375"/>
          <a:ext cx="24447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7" imgW="723900" imgH="142875" progId="Equation.3">
                  <p:embed/>
                </p:oleObj>
              </mc:Choice>
              <mc:Fallback>
                <p:oleObj name="Equation" r:id="rId7" imgW="723900" imgH="14287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905375"/>
                        <a:ext cx="24447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6" name="Object 16"/>
          <p:cNvGraphicFramePr>
            <a:graphicFrameLocks noChangeAspect="1"/>
          </p:cNvGraphicFramePr>
          <p:nvPr/>
        </p:nvGraphicFramePr>
        <p:xfrm>
          <a:off x="1752600" y="5972175"/>
          <a:ext cx="4764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9" imgW="1428885" imgH="171450" progId="Equation.3">
                  <p:embed/>
                </p:oleObj>
              </mc:Choice>
              <mc:Fallback>
                <p:oleObj name="Equation" r:id="rId9" imgW="1428885" imgH="17145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972175"/>
                        <a:ext cx="47640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1" name="Group 22"/>
          <p:cNvGrpSpPr>
            <a:grpSpLocks/>
          </p:cNvGrpSpPr>
          <p:nvPr/>
        </p:nvGrpSpPr>
        <p:grpSpPr bwMode="auto">
          <a:xfrm>
            <a:off x="7239000" y="152400"/>
            <a:ext cx="1752600" cy="1447800"/>
            <a:chOff x="4560" y="96"/>
            <a:chExt cx="1104" cy="912"/>
          </a:xfrm>
        </p:grpSpPr>
        <p:sp>
          <p:nvSpPr>
            <p:cNvPr id="49162" name="Rectangle 23"/>
            <p:cNvSpPr>
              <a:spLocks noChangeArrowheads="1"/>
            </p:cNvSpPr>
            <p:nvPr/>
          </p:nvSpPr>
          <p:spPr bwMode="auto">
            <a:xfrm>
              <a:off x="4560" y="96"/>
              <a:ext cx="1104" cy="912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pic>
          <p:nvPicPr>
            <p:cNvPr id="49163" name="Picture 24" descr="dair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" y="144"/>
              <a:ext cx="960" cy="808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ChangeArrowheads="1"/>
          </p:cNvSpPr>
          <p:nvPr/>
        </p:nvSpPr>
        <p:spPr bwMode="auto">
          <a:xfrm>
            <a:off x="838200" y="3584575"/>
            <a:ext cx="7772400" cy="21336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Example 1</a:t>
            </a: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609600" y="15240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3200" b="0" dirty="0">
                <a:latin typeface="+mj-lt"/>
              </a:rPr>
              <a:t> Find a 99% confidence interval for  m, the population average daily intake of dairy products for men.</a:t>
            </a:r>
          </a:p>
        </p:txBody>
      </p:sp>
      <p:graphicFrame>
        <p:nvGraphicFramePr>
          <p:cNvPr id="231424" name="Object 0"/>
          <p:cNvGraphicFramePr>
            <a:graphicFrameLocks noChangeAspect="1"/>
          </p:cNvGraphicFramePr>
          <p:nvPr/>
        </p:nvGraphicFramePr>
        <p:xfrm>
          <a:off x="1046163" y="3813175"/>
          <a:ext cx="202406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3" imgW="600143" imgH="333465" progId="Equation.3">
                  <p:embed/>
                </p:oleObj>
              </mc:Choice>
              <mc:Fallback>
                <p:oleObj name="Equation" r:id="rId3" imgW="600143" imgH="333465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13175"/>
                        <a:ext cx="2024062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5" name="Object 1"/>
          <p:cNvGraphicFramePr>
            <a:graphicFrameLocks noChangeAspect="1"/>
          </p:cNvGraphicFramePr>
          <p:nvPr/>
        </p:nvGraphicFramePr>
        <p:xfrm>
          <a:off x="2895600" y="3813175"/>
          <a:ext cx="307816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5" imgW="914400" imgH="333465" progId="Equation.3">
                  <p:embed/>
                </p:oleObj>
              </mc:Choice>
              <mc:Fallback>
                <p:oleObj name="Equation" r:id="rId5" imgW="914400" imgH="33346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3175"/>
                        <a:ext cx="307816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6" name="Object 2"/>
          <p:cNvGraphicFramePr>
            <a:graphicFrameLocks noChangeAspect="1"/>
          </p:cNvGraphicFramePr>
          <p:nvPr/>
        </p:nvGraphicFramePr>
        <p:xfrm>
          <a:off x="5943600" y="4117975"/>
          <a:ext cx="2613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7" imgW="781185" imgH="142875" progId="Equation.3">
                  <p:embed/>
                </p:oleObj>
              </mc:Choice>
              <mc:Fallback>
                <p:oleObj name="Equation" r:id="rId7" imgW="781185" imgH="1428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117975"/>
                        <a:ext cx="26130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27" name="Object 3"/>
          <p:cNvGraphicFramePr>
            <a:graphicFrameLocks noChangeAspect="1"/>
          </p:cNvGraphicFramePr>
          <p:nvPr/>
        </p:nvGraphicFramePr>
        <p:xfrm>
          <a:off x="1266825" y="4956175"/>
          <a:ext cx="47640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9" imgW="1428885" imgH="171450" progId="Equation.3">
                  <p:embed/>
                </p:oleObj>
              </mc:Choice>
              <mc:Fallback>
                <p:oleObj name="Equation" r:id="rId9" imgW="1428885" imgH="1714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956175"/>
                        <a:ext cx="47640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438400" y="5565775"/>
            <a:ext cx="6019800" cy="1216025"/>
          </a:xfrm>
          <a:prstGeom prst="rect">
            <a:avLst/>
          </a:prstGeom>
          <a:solidFill>
            <a:srgbClr val="F4ECC6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0">
                <a:solidFill>
                  <a:srgbClr val="333333"/>
                </a:solidFill>
                <a:latin typeface="Times New Roman" panose="02020603050405020304" pitchFamily="18" charset="0"/>
              </a:rPr>
              <a:t>The interval must be wider to provide for the increased confidence that does indeed enclose the true value of </a:t>
            </a:r>
            <a:r>
              <a:rPr lang="en-US" altLang="en-US" sz="2400" b="0">
                <a:solidFill>
                  <a:srgbClr val="333333"/>
                </a:solidFill>
                <a:latin typeface="Symbol" panose="05050102010706020507" pitchFamily="18" charset="2"/>
              </a:rPr>
              <a:t>m</a:t>
            </a:r>
            <a:r>
              <a:rPr lang="en-US" altLang="en-US" sz="2400" b="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50186" name="Group 14"/>
          <p:cNvGrpSpPr>
            <a:grpSpLocks/>
          </p:cNvGrpSpPr>
          <p:nvPr/>
        </p:nvGrpSpPr>
        <p:grpSpPr bwMode="auto">
          <a:xfrm>
            <a:off x="7239000" y="152400"/>
            <a:ext cx="1752600" cy="1447800"/>
            <a:chOff x="4560" y="96"/>
            <a:chExt cx="1104" cy="912"/>
          </a:xfrm>
        </p:grpSpPr>
        <p:sp>
          <p:nvSpPr>
            <p:cNvPr id="50187" name="Rectangle 15"/>
            <p:cNvSpPr>
              <a:spLocks noChangeArrowheads="1"/>
            </p:cNvSpPr>
            <p:nvPr/>
          </p:nvSpPr>
          <p:spPr bwMode="auto">
            <a:xfrm>
              <a:off x="4560" y="96"/>
              <a:ext cx="1104" cy="912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pic>
          <p:nvPicPr>
            <p:cNvPr id="50188" name="Picture 16" descr="dair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" y="144"/>
              <a:ext cx="960" cy="808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/>
      <p:bldP spid="20583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Chapter 11 </a:t>
            </a:r>
            <a:br>
              <a:rPr lang="en-US" altLang="en-US" sz="3600" smtClean="0"/>
            </a:br>
            <a:r>
              <a:rPr lang="en-US" altLang="en-US" sz="3600" smtClean="0"/>
              <a:t>Output Analysis for a Single Model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lang="en-US" altLang="en-US" sz="2800" smtClean="0"/>
              <a:t>Banks, Carson, Nelson &amp; Nicol</a:t>
            </a:r>
          </a:p>
          <a:p>
            <a:pPr algn="r" eaLnBrk="1" hangingPunct="1"/>
            <a:r>
              <a:rPr lang="en-US" altLang="en-US" sz="2800" i="1" smtClean="0"/>
              <a:t>Discrete-Event System Simulation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838200" y="4572000"/>
            <a:ext cx="7772400" cy="21336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Example 2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381000" y="1752600"/>
            <a:ext cx="8763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800" b="0" dirty="0">
                <a:latin typeface="+mj-lt"/>
              </a:rPr>
              <a:t>Of a random sample of </a:t>
            </a:r>
            <a:r>
              <a:rPr lang="en-US" sz="2800" b="0" i="1" dirty="0">
                <a:latin typeface="+mj-lt"/>
              </a:rPr>
              <a:t>n</a:t>
            </a:r>
            <a:r>
              <a:rPr lang="en-US" sz="2800" b="0" dirty="0">
                <a:latin typeface="+mj-lt"/>
              </a:rPr>
              <a:t> = 150 college students, 104 of the students said that they had played on a soccer team during their K-12 years.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800" b="0" dirty="0">
                <a:latin typeface="+mj-lt"/>
              </a:rPr>
              <a:t>	Estimate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the proportion </a:t>
            </a:r>
            <a:r>
              <a:rPr lang="en-US" sz="2800" b="0" dirty="0">
                <a:latin typeface="+mj-lt"/>
              </a:rPr>
              <a:t>of college students who played soccer in their youth with a 98% confidence interval.</a:t>
            </a:r>
          </a:p>
        </p:txBody>
      </p:sp>
      <p:graphicFrame>
        <p:nvGraphicFramePr>
          <p:cNvPr id="232448" name="Object 0"/>
          <p:cNvGraphicFramePr>
            <a:graphicFrameLocks noChangeAspect="1"/>
          </p:cNvGraphicFramePr>
          <p:nvPr/>
        </p:nvGraphicFramePr>
        <p:xfrm>
          <a:off x="1017588" y="4683125"/>
          <a:ext cx="223361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3" imgW="666885" imgH="362040" progId="Equation.3">
                  <p:embed/>
                </p:oleObj>
              </mc:Choice>
              <mc:Fallback>
                <p:oleObj name="Equation" r:id="rId3" imgW="666885" imgH="36204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683125"/>
                        <a:ext cx="2233612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49" name="Object 1"/>
          <p:cNvGraphicFramePr>
            <a:graphicFrameLocks noChangeAspect="1"/>
          </p:cNvGraphicFramePr>
          <p:nvPr/>
        </p:nvGraphicFramePr>
        <p:xfrm>
          <a:off x="3429000" y="4648200"/>
          <a:ext cx="38782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5" imgW="1162185" imgH="362040" progId="Equation.3">
                  <p:embed/>
                </p:oleObj>
              </mc:Choice>
              <mc:Fallback>
                <p:oleObj name="Equation" r:id="rId5" imgW="1162185" imgH="362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200"/>
                        <a:ext cx="387826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1290638" y="5943600"/>
          <a:ext cx="21494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7" imgW="638243" imgH="142875" progId="Equation.3">
                  <p:embed/>
                </p:oleObj>
              </mc:Choice>
              <mc:Fallback>
                <p:oleObj name="Equation" r:id="rId7" imgW="638243" imgH="14287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5943600"/>
                        <a:ext cx="21494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1" name="Object 3"/>
          <p:cNvGraphicFramePr>
            <a:graphicFrameLocks noChangeAspect="1"/>
          </p:cNvGraphicFramePr>
          <p:nvPr/>
        </p:nvGraphicFramePr>
        <p:xfrm>
          <a:off x="4495800" y="5943600"/>
          <a:ext cx="28241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9" imgW="838200" imgH="152310" progId="Equation.3">
                  <p:embed/>
                </p:oleObj>
              </mc:Choice>
              <mc:Fallback>
                <p:oleObj name="Equation" r:id="rId9" imgW="838200" imgH="1523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943600"/>
                        <a:ext cx="28241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9" name="Group 16"/>
          <p:cNvGrpSpPr>
            <a:grpSpLocks/>
          </p:cNvGrpSpPr>
          <p:nvPr/>
        </p:nvGrpSpPr>
        <p:grpSpPr bwMode="auto">
          <a:xfrm>
            <a:off x="7696200" y="76200"/>
            <a:ext cx="1295400" cy="1371600"/>
            <a:chOff x="4848" y="48"/>
            <a:chExt cx="816" cy="864"/>
          </a:xfrm>
        </p:grpSpPr>
        <p:sp>
          <p:nvSpPr>
            <p:cNvPr id="51210" name="Rectangle 7"/>
            <p:cNvSpPr>
              <a:spLocks noChangeArrowheads="1"/>
            </p:cNvSpPr>
            <p:nvPr/>
          </p:nvSpPr>
          <p:spPr bwMode="auto">
            <a:xfrm>
              <a:off x="4848" y="48"/>
              <a:ext cx="816" cy="864"/>
            </a:xfrm>
            <a:prstGeom prst="rect">
              <a:avLst/>
            </a:prstGeom>
            <a:solidFill>
              <a:srgbClr val="F4ECC6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fr-FR" altLang="en-US"/>
            </a:p>
          </p:txBody>
        </p:sp>
        <p:pic>
          <p:nvPicPr>
            <p:cNvPr id="51211" name="Picture 13" descr="soccer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117"/>
              <a:ext cx="720" cy="720"/>
            </a:xfrm>
            <a:prstGeom prst="rect">
              <a:avLst/>
            </a:prstGeom>
            <a:solidFill>
              <a:srgbClr val="F4ECC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z="3200" smtClean="0"/>
              <a:t>How to Choose the Sample Size?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76400"/>
            <a:ext cx="8686800" cy="4953000"/>
          </a:xfrm>
        </p:spPr>
        <p:txBody>
          <a:bodyPr>
            <a:normAutofit lnSpcReduction="10000"/>
          </a:bodyPr>
          <a:lstStyle/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 smtClean="0"/>
              <a:t>Determine the size of the </a:t>
            </a:r>
            <a:r>
              <a:rPr lang="en-US" sz="2800" b="1" dirty="0" smtClean="0">
                <a:solidFill>
                  <a:srgbClr val="333333"/>
                </a:solidFill>
              </a:rPr>
              <a:t>margin of error</a:t>
            </a:r>
            <a:r>
              <a:rPr lang="en-US" sz="2800" dirty="0" smtClean="0"/>
              <a:t>, </a:t>
            </a:r>
            <a:r>
              <a:rPr lang="en-US" sz="2800" b="1" i="1" dirty="0" smtClean="0">
                <a:solidFill>
                  <a:srgbClr val="333333"/>
                </a:solidFill>
              </a:rPr>
              <a:t>B</a:t>
            </a:r>
            <a:r>
              <a:rPr lang="en-US" sz="2800" dirty="0" smtClean="0"/>
              <a:t>, that you are willing to tolerate.</a:t>
            </a:r>
          </a:p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 smtClean="0"/>
              <a:t>Choose the sample size by solving for </a:t>
            </a:r>
            <a:r>
              <a:rPr lang="en-US" sz="2800" i="1" dirty="0" smtClean="0"/>
              <a:t>n</a:t>
            </a:r>
            <a:r>
              <a:rPr lang="en-US" sz="2800" dirty="0" smtClean="0"/>
              <a:t> in the inequality: </a:t>
            </a:r>
            <a:r>
              <a:rPr lang="en-US" sz="2800" b="1" dirty="0" smtClean="0">
                <a:solidFill>
                  <a:srgbClr val="333333"/>
                </a:solidFill>
              </a:rPr>
              <a:t>1.96 SE </a:t>
            </a:r>
            <a:r>
              <a:rPr lang="en-US" sz="2800" b="1" dirty="0" smtClean="0">
                <a:solidFill>
                  <a:srgbClr val="333333"/>
                </a:solidFill>
                <a:latin typeface="Symbol" pitchFamily="18" charset="2"/>
              </a:rPr>
              <a:t>£</a:t>
            </a:r>
            <a:r>
              <a:rPr lang="en-US" sz="2800" b="1" dirty="0" smtClean="0">
                <a:solidFill>
                  <a:srgbClr val="333333"/>
                </a:solidFill>
              </a:rPr>
              <a:t> </a:t>
            </a:r>
            <a:r>
              <a:rPr lang="en-US" sz="2800" b="1" i="1" dirty="0" smtClean="0">
                <a:solidFill>
                  <a:srgbClr val="333333"/>
                </a:solidFill>
              </a:rPr>
              <a:t>B</a:t>
            </a:r>
            <a:r>
              <a:rPr lang="en-US" sz="2800" b="1" dirty="0" smtClean="0">
                <a:solidFill>
                  <a:srgbClr val="333333"/>
                </a:solidFill>
              </a:rPr>
              <a:t>,</a:t>
            </a:r>
            <a:r>
              <a:rPr lang="en-US" sz="2800" dirty="0" smtClean="0"/>
              <a:t> where SE is a function of the sample size </a:t>
            </a:r>
            <a:r>
              <a:rPr lang="en-US" sz="2800" i="1" dirty="0" smtClean="0"/>
              <a:t>n</a:t>
            </a:r>
            <a:r>
              <a:rPr lang="en-US" sz="2800" dirty="0" smtClean="0"/>
              <a:t>.</a:t>
            </a:r>
          </a:p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 smtClean="0"/>
              <a:t>For quantitative populations, estimate the population standard deviation using a previously calculated value of </a:t>
            </a:r>
            <a:r>
              <a:rPr lang="en-US" sz="2800" b="1" i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smtClean="0"/>
              <a:t>or the range approximation </a:t>
            </a:r>
            <a:r>
              <a:rPr lang="en-US" sz="2800" b="1" i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» </a:t>
            </a:r>
            <a:r>
              <a:rPr lang="en-US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Range / 4.</a:t>
            </a:r>
          </a:p>
          <a:p>
            <a:pPr marL="609600" indent="-609600" eaLnBrk="1" fontAlgn="auto" hangingPunct="1">
              <a:lnSpc>
                <a:spcPct val="11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dirty="0" smtClean="0"/>
              <a:t>For binomial populations, use the conservative approach and approximate </a:t>
            </a:r>
            <a:r>
              <a:rPr lang="en-US" sz="2800" i="1" dirty="0" smtClean="0"/>
              <a:t>p</a:t>
            </a:r>
            <a:r>
              <a:rPr lang="en-US" sz="2800" dirty="0" smtClean="0"/>
              <a:t> using the value </a:t>
            </a:r>
            <a:r>
              <a:rPr lang="en-US" sz="2800" b="1" i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=</a:t>
            </a:r>
            <a:r>
              <a:rPr lang="en-US" sz="28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.5</a:t>
            </a:r>
            <a:r>
              <a:rPr lang="en-US" sz="2800" dirty="0" smtClean="0"/>
              <a:t>.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304800" y="0"/>
            <a:ext cx="7239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Choosing the Sample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57912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Example</a:t>
            </a:r>
          </a:p>
        </p:txBody>
      </p:sp>
      <p:sp>
        <p:nvSpPr>
          <p:cNvPr id="22535" name="Rectangle 1028"/>
          <p:cNvSpPr>
            <a:spLocks noChangeArrowheads="1"/>
          </p:cNvSpPr>
          <p:nvPr/>
        </p:nvSpPr>
        <p:spPr bwMode="auto">
          <a:xfrm>
            <a:off x="609600" y="17526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1" lang="en-US" sz="2800" b="0" dirty="0">
                <a:latin typeface="+mj-lt"/>
              </a:rPr>
              <a:t>	</a:t>
            </a:r>
            <a:r>
              <a:rPr kumimoji="1" lang="en-US" sz="2000" b="0" dirty="0">
                <a:latin typeface="+mj-lt"/>
              </a:rPr>
              <a:t>A producer of PVC pipe wants to survey wholesalers who buy his product in order to estimate the proportion of wholesalers who plan to increase their purchases next year. </a:t>
            </a:r>
          </a:p>
          <a:p>
            <a:pPr marL="342900" indent="-342900">
              <a:buClr>
                <a:schemeClr val="accent1"/>
              </a:buClr>
              <a:buSzPct val="70000"/>
              <a:buFont typeface="Monotype Sorts" pitchFamily="2" charset="2"/>
              <a:buNone/>
              <a:defRPr/>
            </a:pPr>
            <a:r>
              <a:rPr kumimoji="1" lang="en-US" sz="2000" b="0" dirty="0">
                <a:latin typeface="+mj-lt"/>
              </a:rPr>
              <a:t>	What sample size is required if he wants his estimate to be within .04 of the actual proportion with probability equal to .5?</a:t>
            </a:r>
          </a:p>
        </p:txBody>
      </p:sp>
      <p:sp>
        <p:nvSpPr>
          <p:cNvPr id="226316" name="Rectangle 1036"/>
          <p:cNvSpPr>
            <a:spLocks noChangeArrowheads="1"/>
          </p:cNvSpPr>
          <p:nvPr/>
        </p:nvSpPr>
        <p:spPr bwMode="auto">
          <a:xfrm>
            <a:off x="762000" y="3657600"/>
            <a:ext cx="7772400" cy="25146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4ECC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fr-FR" altLang="en-US"/>
          </a:p>
        </p:txBody>
      </p:sp>
      <p:graphicFrame>
        <p:nvGraphicFramePr>
          <p:cNvPr id="226317" name="Object 1037"/>
          <p:cNvGraphicFramePr>
            <a:graphicFrameLocks noChangeAspect="1"/>
          </p:cNvGraphicFramePr>
          <p:nvPr/>
        </p:nvGraphicFramePr>
        <p:xfrm>
          <a:off x="1066800" y="3810000"/>
          <a:ext cx="2133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2" name="Equation" r:id="rId3" imgW="943043" imgH="438060" progId="Equation.3">
                  <p:embed/>
                </p:oleObj>
              </mc:Choice>
              <mc:Fallback>
                <p:oleObj name="Equation" r:id="rId3" imgW="943043" imgH="43806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21336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8" name="Object 1038"/>
          <p:cNvGraphicFramePr>
            <a:graphicFrameLocks noChangeAspect="1"/>
          </p:cNvGraphicFramePr>
          <p:nvPr/>
        </p:nvGraphicFramePr>
        <p:xfrm>
          <a:off x="3657600" y="3810000"/>
          <a:ext cx="28448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5" imgW="1257300" imgH="438060" progId="Equation.3">
                  <p:embed/>
                </p:oleObj>
              </mc:Choice>
              <mc:Fallback>
                <p:oleObj name="Equation" r:id="rId5" imgW="1257300" imgH="43806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0"/>
                        <a:ext cx="28448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9" name="Object 1039"/>
          <p:cNvGraphicFramePr>
            <a:graphicFrameLocks noChangeAspect="1"/>
          </p:cNvGraphicFramePr>
          <p:nvPr/>
        </p:nvGraphicFramePr>
        <p:xfrm>
          <a:off x="914400" y="4876800"/>
          <a:ext cx="381158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7" imgW="1695585" imgH="419190" progId="Equation.DSMT4">
                  <p:embed/>
                </p:oleObj>
              </mc:Choice>
              <mc:Fallback>
                <p:oleObj name="Equation" r:id="rId7" imgW="1695585" imgH="419190" progId="Equation.DSMT4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381158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20" name="Object 1040"/>
          <p:cNvGraphicFramePr>
            <a:graphicFrameLocks noChangeAspect="1"/>
          </p:cNvGraphicFramePr>
          <p:nvPr/>
        </p:nvGraphicFramePr>
        <p:xfrm>
          <a:off x="5181600" y="5029200"/>
          <a:ext cx="30448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9" imgW="1352685" imgH="190590" progId="Equation.3">
                  <p:embed/>
                </p:oleObj>
              </mc:Choice>
              <mc:Fallback>
                <p:oleObj name="Equation" r:id="rId9" imgW="1352685" imgH="19059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029200"/>
                        <a:ext cx="30448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1" name="Text Box 1041"/>
          <p:cNvSpPr txBox="1">
            <a:spLocks noChangeArrowheads="1"/>
          </p:cNvSpPr>
          <p:nvPr/>
        </p:nvSpPr>
        <p:spPr bwMode="auto">
          <a:xfrm>
            <a:off x="5105400" y="5638800"/>
            <a:ext cx="3581400" cy="730250"/>
          </a:xfrm>
          <a:prstGeom prst="rect">
            <a:avLst/>
          </a:prstGeom>
          <a:solidFill>
            <a:srgbClr val="F4ECC6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He should survey at least 601 wholesalers.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 animBg="1"/>
      <p:bldP spid="22632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Key Concepts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sz="quarter" idx="1"/>
          </p:nvPr>
        </p:nvSpPr>
        <p:spPr>
          <a:xfrm>
            <a:off x="228600" y="1752600"/>
            <a:ext cx="8763000" cy="4876800"/>
          </a:xfrm>
        </p:spPr>
        <p:txBody>
          <a:bodyPr>
            <a:noAutofit/>
          </a:bodyPr>
          <a:lstStyle/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I. Types of Estimators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1. </a:t>
            </a:r>
            <a:r>
              <a:rPr lang="en-US" sz="2400" b="1" dirty="0" smtClean="0">
                <a:solidFill>
                  <a:schemeClr val="accent2"/>
                </a:solidFill>
              </a:rPr>
              <a:t>Point estimator</a:t>
            </a:r>
            <a:r>
              <a:rPr lang="en-US" sz="2400" dirty="0" smtClean="0"/>
              <a:t>: a single number is calculated to estimate the population parameter.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2.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Interval estimator</a:t>
            </a:r>
            <a:r>
              <a:rPr lang="en-US" sz="2400" dirty="0" smtClean="0">
                <a:solidFill>
                  <a:schemeClr val="accent2"/>
                </a:solidFill>
              </a:rPr>
              <a:t>:</a:t>
            </a:r>
            <a:r>
              <a:rPr lang="en-US" sz="2400" dirty="0" smtClean="0"/>
              <a:t> two numbers are calculated to form an interval that contains the parameter.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II. Properties of Good Estimators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1. </a:t>
            </a:r>
            <a:r>
              <a:rPr lang="en-US" sz="2400" b="1" dirty="0" smtClean="0">
                <a:solidFill>
                  <a:schemeClr val="accent2"/>
                </a:solidFill>
              </a:rPr>
              <a:t>Unbiased</a:t>
            </a:r>
            <a:r>
              <a:rPr lang="en-US" sz="2400" dirty="0" smtClean="0"/>
              <a:t>: the average value of the estimator equals the parameter to be estimated.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2. </a:t>
            </a:r>
            <a:r>
              <a:rPr lang="en-US" sz="2400" b="1" dirty="0" smtClean="0">
                <a:solidFill>
                  <a:schemeClr val="accent2"/>
                </a:solidFill>
              </a:rPr>
              <a:t>Minimum variance</a:t>
            </a:r>
            <a:r>
              <a:rPr lang="en-US" sz="2400" dirty="0" smtClean="0"/>
              <a:t>: of all the unbiased estimators, the best estimator has a sampling distribution with the smallest standard error.</a:t>
            </a:r>
          </a:p>
          <a:p>
            <a:pPr marL="320040" indent="-32004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3. The </a:t>
            </a:r>
            <a:r>
              <a:rPr lang="en-US" sz="2400" b="1" dirty="0" smtClean="0">
                <a:solidFill>
                  <a:schemeClr val="accent2"/>
                </a:solidFill>
              </a:rPr>
              <a:t>margin of error</a:t>
            </a:r>
            <a:r>
              <a:rPr lang="en-US" sz="2400" dirty="0" smtClean="0"/>
              <a:t> measures the maximum distance between the estimator and the true value of the parameter.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610600" cy="1143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Key Concepts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458200" cy="510540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 smtClean="0"/>
              <a:t>All values in the interval are possible values for the unknown population parameter.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400" dirty="0" smtClean="0"/>
              <a:t>Any values outside the interval are unlikely to be the value of the unknown parameter.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V. One-Sided Confidence Bounds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	Use either the upper (</a:t>
            </a:r>
            <a:r>
              <a:rPr lang="en-US" sz="2400" dirty="0" smtClean="0">
                <a:latin typeface="Symbol" pitchFamily="18" charset="2"/>
              </a:rPr>
              <a:t>+</a:t>
            </a:r>
            <a:r>
              <a:rPr lang="en-US" sz="2400" dirty="0" smtClean="0"/>
              <a:t>) or lower (</a:t>
            </a:r>
            <a:r>
              <a:rPr lang="en-US" sz="2400" dirty="0" smtClean="0">
                <a:latin typeface="Symbol" pitchFamily="18" charset="2"/>
              </a:rPr>
              <a:t>-</a:t>
            </a:r>
            <a:r>
              <a:rPr lang="en-US" sz="2400" dirty="0" smtClean="0"/>
              <a:t>) two-sided bound, with the critical value of </a:t>
            </a:r>
            <a:r>
              <a:rPr lang="en-US" sz="2400" i="1" dirty="0" smtClean="0"/>
              <a:t>z</a:t>
            </a:r>
            <a:r>
              <a:rPr lang="en-US" sz="2400" dirty="0" smtClean="0"/>
              <a:t> changed from </a:t>
            </a:r>
            <a:r>
              <a:rPr lang="en-US" sz="2400" i="1" dirty="0" err="1" smtClean="0"/>
              <a:t>z</a:t>
            </a:r>
            <a:r>
              <a:rPr lang="en-US" sz="2400" i="1" baseline="-25000" dirty="0" err="1" smtClean="0">
                <a:latin typeface="Symbol" pitchFamily="18" charset="2"/>
              </a:rPr>
              <a:t>a</a:t>
            </a:r>
            <a:r>
              <a:rPr lang="en-US" sz="1200" baseline="-25000" dirty="0" smtClean="0"/>
              <a:t> </a:t>
            </a:r>
            <a:r>
              <a:rPr lang="en-US" sz="2400" baseline="-25000" dirty="0" smtClean="0"/>
              <a:t>/</a:t>
            </a:r>
            <a:r>
              <a:rPr lang="en-US" sz="1200" baseline="-25000" dirty="0" smtClean="0"/>
              <a:t> 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to </a:t>
            </a:r>
            <a:r>
              <a:rPr lang="en-US" sz="2400" i="1" dirty="0" err="1" smtClean="0"/>
              <a:t>z</a:t>
            </a:r>
            <a:r>
              <a:rPr lang="en-US" sz="2400" i="1" baseline="-25000" dirty="0" err="1" smtClean="0">
                <a:latin typeface="Symbol" pitchFamily="18" charset="2"/>
              </a:rPr>
              <a:t>a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85F7C9-8048-4AD7-BABF-63F561C32D90}" type="slidenum">
              <a:rPr lang="en-US" altLang="en-US" sz="1200">
                <a:latin typeface="Arial Black" panose="020B0A04020102020204" pitchFamily="34" charset="0"/>
              </a:rPr>
              <a:pPr/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Purpose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Objective: Estimate system performance via simulation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</a:t>
            </a:r>
            <a:r>
              <a:rPr lang="en-US" altLang="en-US" sz="2400" i="1" smtClean="0">
                <a:latin typeface="Symbol" panose="05050102010706020507" pitchFamily="18" charset="2"/>
              </a:rPr>
              <a:t>q</a:t>
            </a:r>
            <a:r>
              <a:rPr lang="en-US" altLang="en-US" sz="2400" smtClean="0"/>
              <a:t> is the system performance, the precision of the estimator    can be measured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standard error of    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width of a confidence interval (CI) for </a:t>
            </a:r>
            <a:r>
              <a:rPr lang="en-US" altLang="en-US" sz="2000" i="1" smtClean="0">
                <a:latin typeface="Symbol" panose="05050102010706020507" pitchFamily="18" charset="2"/>
              </a:rPr>
              <a:t>q</a:t>
            </a:r>
            <a:r>
              <a:rPr lang="en-US" alt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Purpose of statistical 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To estimate the standard error or CI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To figure out the number of observations required to achieve desired error/CI.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2133600" y="2209800"/>
          <a:ext cx="223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3" imgW="126780" imgH="215526" progId="Equation.3">
                  <p:embed/>
                </p:oleObj>
              </mc:Choice>
              <mc:Fallback>
                <p:oleObj name="Equation" r:id="rId3" imgW="126780" imgH="2155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2238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9"/>
          <p:cNvGraphicFramePr>
            <a:graphicFrameLocks noChangeAspect="1"/>
          </p:cNvGraphicFramePr>
          <p:nvPr>
            <p:ph sz="quarter" idx="3"/>
          </p:nvPr>
        </p:nvGraphicFramePr>
        <p:xfrm>
          <a:off x="3733800" y="2514600"/>
          <a:ext cx="223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Equation" r:id="rId5" imgW="126780" imgH="215526" progId="Equation.3">
                  <p:embed/>
                </p:oleObj>
              </mc:Choice>
              <mc:Fallback>
                <p:oleObj name="Equation" r:id="rId5" imgW="126780" imgH="2155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14600"/>
                        <a:ext cx="2238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Problem Statement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61375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 a </a:t>
            </a:r>
            <a:r>
              <a:rPr lang="en-US" altLang="en-US" b="1" smtClean="0">
                <a:solidFill>
                  <a:srgbClr val="FF0000"/>
                </a:solidFill>
              </a:rPr>
              <a:t>deterministic simulation </a:t>
            </a:r>
            <a:r>
              <a:rPr lang="en-US" altLang="en-US" smtClean="0"/>
              <a:t>model one run will be sufficient to determine the output.</a:t>
            </a:r>
          </a:p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>
                <a:solidFill>
                  <a:srgbClr val="FF0000"/>
                </a:solidFill>
              </a:rPr>
              <a:t>stochastic simulation model </a:t>
            </a:r>
            <a:r>
              <a:rPr lang="en-US" altLang="en-US" smtClean="0"/>
              <a:t>will not give the same result when run repetitively with independent random seed. </a:t>
            </a:r>
          </a:p>
          <a:p>
            <a:pPr lvl="1" eaLnBrk="1" hangingPunct="1"/>
            <a:r>
              <a:rPr lang="en-US" altLang="en-US" smtClean="0"/>
              <a:t>One run is not sufficient to obtain confident simulation results from one sample.</a:t>
            </a:r>
          </a:p>
          <a:p>
            <a:pPr eaLnBrk="1" hangingPunct="1"/>
            <a:r>
              <a:rPr lang="en-US" altLang="en-US" b="1" smtClean="0">
                <a:solidFill>
                  <a:srgbClr val="FF0000"/>
                </a:solidFill>
              </a:rPr>
              <a:t>Statistical Analysis </a:t>
            </a:r>
            <a:r>
              <a:rPr lang="en-US" altLang="en-US" smtClean="0"/>
              <a:t>of Simulation Result: multiple runs to </a:t>
            </a:r>
            <a:r>
              <a:rPr lang="en-US" altLang="en-US" b="1" u="sng" smtClean="0">
                <a:solidFill>
                  <a:srgbClr val="FF0000"/>
                </a:solidFill>
              </a:rPr>
              <a:t>estimate</a:t>
            </a:r>
            <a:r>
              <a:rPr lang="en-US" altLang="en-US" smtClean="0"/>
              <a:t> the metric of interest with a certain </a:t>
            </a:r>
            <a:r>
              <a:rPr lang="en-US" altLang="en-US" b="1" u="sng" smtClean="0">
                <a:solidFill>
                  <a:srgbClr val="FF0000"/>
                </a:solidFill>
              </a:rPr>
              <a:t>confidence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609600"/>
          </a:xfrm>
        </p:spPr>
        <p:txBody>
          <a:bodyPr/>
          <a:lstStyle/>
          <a:p>
            <a:pPr lvl="1">
              <a:defRPr/>
            </a:pP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kern="1200" dirty="0" smtClean="0">
                <a:latin typeface="+mj-lt"/>
                <a:ea typeface="+mj-ea"/>
                <a:cs typeface="+mj-cs"/>
              </a:rPr>
              <a:t>Types of Simulation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25000"/>
                  </a:schemeClr>
                </a:solidFill>
              </a:rPr>
            </a:br>
            <a:endParaRPr 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953000"/>
          </a:xfrm>
        </p:spPr>
        <p:txBody>
          <a:bodyPr/>
          <a:lstStyle/>
          <a:p>
            <a:r>
              <a:rPr lang="en-US" altLang="en-US" sz="2800" smtClean="0"/>
              <a:t>Simulation models can be classified into two main classes, based on their time horizon:</a:t>
            </a:r>
          </a:p>
          <a:p>
            <a:pPr lvl="1"/>
            <a:r>
              <a:rPr lang="en-US" altLang="en-US" i="1" smtClean="0"/>
              <a:t>terminating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200" i="1" smtClean="0"/>
              <a:t>has a natural termination time for its replications (</a:t>
            </a:r>
            <a:r>
              <a:rPr lang="en-US" altLang="en-US" sz="2000" smtClean="0"/>
              <a:t>a bank that opens daily at 8:00 A.M. and closes at 4:00 P.M</a:t>
            </a:r>
            <a:r>
              <a:rPr lang="en-US" altLang="en-US" sz="2200" i="1" smtClean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200" i="1" smtClean="0"/>
              <a:t>the modeler might be interested in </a:t>
            </a:r>
            <a:r>
              <a:rPr lang="en-US" altLang="en-US" sz="2200" i="1" smtClean="0">
                <a:solidFill>
                  <a:srgbClr val="FF0000"/>
                </a:solidFill>
              </a:rPr>
              <a:t>short-term performance </a:t>
            </a:r>
            <a:r>
              <a:rPr lang="en-US" altLang="en-US" sz="2200" i="1" smtClean="0"/>
              <a:t>measures, such as the daily maximal waiting time, or the daily maximal number of customers waiting to be served</a:t>
            </a:r>
          </a:p>
          <a:p>
            <a:pPr lvl="1"/>
            <a:r>
              <a:rPr lang="en-US" altLang="en-US" i="1" smtClean="0"/>
              <a:t>steady-state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200" i="1" smtClean="0"/>
              <a:t>the time horizon could be potentially infinite (an ATM that remains open 24 hours a day, and is subject to failures)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200" i="1" smtClean="0"/>
              <a:t>the modeler is interested in </a:t>
            </a:r>
            <a:r>
              <a:rPr lang="en-US" altLang="en-US" sz="2200" i="1" smtClean="0">
                <a:solidFill>
                  <a:srgbClr val="FF0000"/>
                </a:solidFill>
              </a:rPr>
              <a:t>long-term performance </a:t>
            </a:r>
            <a:r>
              <a:rPr lang="en-US" altLang="en-US" sz="2200" i="1" smtClean="0"/>
              <a:t>(</a:t>
            </a:r>
            <a:r>
              <a:rPr lang="en-US" altLang="en-US" sz="2000" smtClean="0"/>
              <a:t>long-term fraction of time –probability- the machine is up</a:t>
            </a:r>
            <a:r>
              <a:rPr lang="en-US" altLang="en-US" sz="2200" i="1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DEB737-8FA9-409A-B377-4F61D4C6BD68}" type="slidenum">
              <a:rPr lang="en-US" altLang="en-US" sz="1400">
                <a:solidFill>
                  <a:srgbClr val="FFFFFF"/>
                </a:solidFill>
              </a:rPr>
              <a:pPr/>
              <a:t>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Nature of Output Data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4800600"/>
          </a:xfrm>
        </p:spPr>
        <p:txBody>
          <a:bodyPr/>
          <a:lstStyle/>
          <a:p>
            <a:r>
              <a:rPr lang="en-US" altLang="en-US" sz="2400" smtClean="0"/>
              <a:t>Model output variables as random variables because the simulation model is an input-output transformation and the input variables are random variables.</a:t>
            </a:r>
          </a:p>
          <a:p>
            <a:r>
              <a:rPr lang="en-US" altLang="en-US" sz="2400" smtClean="0"/>
              <a:t>queueing example: </a:t>
            </a:r>
          </a:p>
          <a:p>
            <a:pPr lvl="1"/>
            <a:r>
              <a:rPr lang="en-US" altLang="en-US" sz="2000" smtClean="0"/>
              <a:t>Poisson arrival rate </a:t>
            </a:r>
            <a:r>
              <a:rPr lang="en-US" altLang="en-US" sz="2000" smtClean="0">
                <a:sym typeface="Symbol" panose="05050102010706020507" pitchFamily="18" charset="2"/>
              </a:rPr>
              <a:t></a:t>
            </a:r>
            <a:r>
              <a:rPr lang="en-US" altLang="en-US" sz="2000" smtClean="0"/>
              <a:t>= </a:t>
            </a:r>
            <a:r>
              <a:rPr lang="en-US" altLang="en-US" sz="2000" i="1" smtClean="0"/>
              <a:t>0.1</a:t>
            </a:r>
            <a:r>
              <a:rPr lang="en-US" altLang="en-US" sz="2000" smtClean="0"/>
              <a:t> per minute; </a:t>
            </a:r>
            <a:br>
              <a:rPr lang="en-US" altLang="en-US" sz="2000" smtClean="0"/>
            </a:br>
            <a:r>
              <a:rPr lang="en-US" altLang="en-US" sz="2000" smtClean="0"/>
              <a:t>service time ~ </a:t>
            </a:r>
            <a:r>
              <a:rPr lang="en-US" altLang="en-US" sz="2000" i="1" smtClean="0"/>
              <a:t>Expo(</a:t>
            </a:r>
            <a:r>
              <a:rPr lang="en-US" altLang="en-US" sz="2000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µ</a:t>
            </a:r>
            <a:r>
              <a:rPr lang="en-US" altLang="en-US" sz="2000" i="1" smtClean="0">
                <a:latin typeface="Symbol" panose="05050102010706020507" pitchFamily="18" charset="2"/>
              </a:rPr>
              <a:t> </a:t>
            </a:r>
            <a:r>
              <a:rPr lang="en-US" altLang="en-US" sz="2000" i="1" smtClean="0"/>
              <a:t>= 9.5).</a:t>
            </a:r>
            <a:endParaRPr lang="en-US" altLang="en-US" sz="2000" smtClean="0"/>
          </a:p>
          <a:p>
            <a:pPr lvl="1"/>
            <a:r>
              <a:rPr lang="en-US" altLang="en-US" sz="2000" smtClean="0"/>
              <a:t>System performance: mean queue length, </a:t>
            </a:r>
            <a:r>
              <a:rPr lang="en-US" altLang="en-US" sz="2000" i="1" smtClean="0"/>
              <a:t>L</a:t>
            </a:r>
            <a:r>
              <a:rPr lang="en-US" altLang="en-US" sz="2000" i="1" baseline="-25000" smtClean="0"/>
              <a:t>Q</a:t>
            </a:r>
            <a:r>
              <a:rPr lang="en-US" altLang="en-US" sz="2000" smtClean="0"/>
              <a:t>.</a:t>
            </a:r>
            <a:endParaRPr lang="en-US" altLang="en-US" sz="2000" i="1" smtClean="0"/>
          </a:p>
          <a:p>
            <a:pPr lvl="1"/>
            <a:r>
              <a:rPr lang="en-US" altLang="en-US" sz="2000" smtClean="0"/>
              <a:t>Suppose we run a single simulation for a total of 5,000 minutes</a:t>
            </a:r>
          </a:p>
          <a:p>
            <a:pPr lvl="2"/>
            <a:r>
              <a:rPr lang="en-US" altLang="en-US" sz="1800" smtClean="0"/>
              <a:t>Divide the time interval [</a:t>
            </a:r>
            <a:r>
              <a:rPr lang="en-US" altLang="en-US" sz="1800" i="1" smtClean="0"/>
              <a:t>0, 5000</a:t>
            </a:r>
            <a:r>
              <a:rPr lang="en-US" altLang="en-US" sz="1800" smtClean="0"/>
              <a:t>) into </a:t>
            </a:r>
            <a:r>
              <a:rPr lang="en-US" altLang="en-US" sz="1800" i="1" smtClean="0"/>
              <a:t>5</a:t>
            </a:r>
            <a:r>
              <a:rPr lang="en-US" altLang="en-US" sz="1800" smtClean="0"/>
              <a:t> equal subintervals of </a:t>
            </a:r>
            <a:r>
              <a:rPr lang="en-US" altLang="en-US" sz="1800" i="1" smtClean="0"/>
              <a:t>1000</a:t>
            </a:r>
            <a:r>
              <a:rPr lang="en-US" altLang="en-US" sz="1800" smtClean="0"/>
              <a:t> minutes.</a:t>
            </a:r>
          </a:p>
          <a:p>
            <a:pPr lvl="2"/>
            <a:r>
              <a:rPr lang="en-US" altLang="en-US" sz="1800" smtClean="0"/>
              <a:t>Average number of customers in queue from time </a:t>
            </a:r>
            <a:r>
              <a:rPr lang="en-US" altLang="en-US" sz="1800" i="1" smtClean="0"/>
              <a:t>(j-1)1000</a:t>
            </a:r>
            <a:r>
              <a:rPr lang="en-US" altLang="en-US" sz="1800" smtClean="0"/>
              <a:t> to </a:t>
            </a:r>
            <a:r>
              <a:rPr lang="en-US" altLang="en-US" sz="1800" i="1" smtClean="0"/>
              <a:t>j(1000)</a:t>
            </a:r>
            <a:r>
              <a:rPr lang="en-US" altLang="en-US" sz="1800" smtClean="0"/>
              <a:t> is </a:t>
            </a:r>
            <a:r>
              <a:rPr lang="en-US" altLang="en-US" sz="1800" i="1" smtClean="0"/>
              <a:t>Y</a:t>
            </a:r>
            <a:r>
              <a:rPr lang="en-US" altLang="en-US" sz="1800" i="1" baseline="-25000" smtClean="0"/>
              <a:t>j </a:t>
            </a:r>
            <a:r>
              <a:rPr lang="en-US" altLang="en-US" sz="1800" smtClean="0"/>
              <a:t>.</a:t>
            </a:r>
            <a:endParaRPr lang="en-US" altLang="en-US" sz="1800" i="1" smtClean="0"/>
          </a:p>
          <a:p>
            <a:endParaRPr lang="en-US" alt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3FC92B-4C66-435E-9DA7-B379BEAC3319}" type="slidenum">
              <a:rPr lang="en-US" altLang="en-US" sz="1400">
                <a:solidFill>
                  <a:srgbClr val="FFFFFF"/>
                </a:solidFill>
              </a:rPr>
              <a:pPr/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Stochastic Nature of Output Data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4800600"/>
          </a:xfrm>
        </p:spPr>
        <p:txBody>
          <a:bodyPr/>
          <a:lstStyle/>
          <a:p>
            <a:r>
              <a:rPr lang="en-US" altLang="en-US" sz="2400" smtClean="0"/>
              <a:t>queueing example (cont.): </a:t>
            </a:r>
          </a:p>
          <a:p>
            <a:pPr lvl="1"/>
            <a:r>
              <a:rPr lang="en-US" altLang="en-US" sz="2000" smtClean="0"/>
              <a:t>Batched average queue length for 3 independent replications:</a:t>
            </a:r>
          </a:p>
          <a:p>
            <a:pPr lvl="2"/>
            <a:endParaRPr lang="en-US" altLang="en-US" sz="1800" smtClean="0"/>
          </a:p>
          <a:p>
            <a:pPr lvl="2"/>
            <a:endParaRPr lang="en-US" altLang="en-US" sz="1800" smtClean="0"/>
          </a:p>
          <a:p>
            <a:pPr lvl="2"/>
            <a:endParaRPr lang="en-US" altLang="en-US" sz="1800" smtClean="0"/>
          </a:p>
          <a:p>
            <a:pPr lvl="2"/>
            <a:endParaRPr lang="en-US" altLang="en-US" sz="1800" smtClean="0"/>
          </a:p>
          <a:p>
            <a:pPr lvl="2"/>
            <a:endParaRPr lang="en-US" altLang="en-US" sz="1800" smtClean="0"/>
          </a:p>
          <a:p>
            <a:pPr lvl="2"/>
            <a:endParaRPr lang="en-US" altLang="en-US" sz="1800" smtClean="0"/>
          </a:p>
          <a:p>
            <a:pPr lvl="1"/>
            <a:r>
              <a:rPr lang="en-US" altLang="en-US" sz="2000" smtClean="0"/>
              <a:t>Inherent variability in stochastic simulation both within a single replication and across different replications.</a:t>
            </a:r>
          </a:p>
          <a:p>
            <a:pPr lvl="1"/>
            <a:r>
              <a:rPr lang="en-US" altLang="en-US" sz="2000" smtClean="0"/>
              <a:t>The average across 3 replications,                 can be regarded as independent observations, but averages within a replication, </a:t>
            </a:r>
            <a:r>
              <a:rPr lang="en-US" altLang="en-US" sz="2000" i="1" smtClean="0"/>
              <a:t>Y</a:t>
            </a:r>
            <a:r>
              <a:rPr lang="en-US" altLang="en-US" sz="2000" i="1" baseline="-25000" smtClean="0"/>
              <a:t>11</a:t>
            </a:r>
            <a:r>
              <a:rPr lang="en-US" altLang="en-US" sz="2000" i="1" smtClean="0"/>
              <a:t>, …, Y</a:t>
            </a:r>
            <a:r>
              <a:rPr lang="en-US" altLang="en-US" sz="2000" i="1" baseline="-25000" smtClean="0"/>
              <a:t>15</a:t>
            </a:r>
            <a:r>
              <a:rPr lang="en-US" altLang="en-US" sz="2000" smtClean="0"/>
              <a:t>, are not.</a:t>
            </a:r>
          </a:p>
        </p:txBody>
      </p:sp>
      <p:graphicFrame>
        <p:nvGraphicFramePr>
          <p:cNvPr id="36869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981200" y="2362200"/>
          <a:ext cx="54864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" name="Worksheet" r:id="rId4" imgW="4419589" imgH="1286239" progId="Excel.Sheet.8">
                  <p:embed/>
                </p:oleObj>
              </mc:Choice>
              <mc:Fallback>
                <p:oleObj name="Worksheet" r:id="rId4" imgW="4419589" imgH="1286239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62200"/>
                        <a:ext cx="548640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648200" y="4953000"/>
          <a:ext cx="1143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6" imgW="622030" imgH="241195" progId="Equation.3">
                  <p:embed/>
                </p:oleObj>
              </mc:Choice>
              <mc:Fallback>
                <p:oleObj name="Equation" r:id="rId6" imgW="622030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1143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219200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What types of parameters to estimate?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In general, a </a:t>
            </a:r>
            <a:r>
              <a:rPr lang="en-US" sz="3200" b="1" dirty="0" smtClean="0">
                <a:solidFill>
                  <a:srgbClr val="FF0000"/>
                </a:solidFill>
              </a:rPr>
              <a:t>stochastic variable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is described by their probability distributions and parameters.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 For </a:t>
            </a:r>
            <a:r>
              <a:rPr lang="en-US" sz="3200" dirty="0" smtClean="0">
                <a:solidFill>
                  <a:srgbClr val="0000CC"/>
                </a:solidFill>
              </a:rPr>
              <a:t>quantitative random variables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US" sz="3200" b="1" dirty="0" smtClean="0">
                <a:solidFill>
                  <a:srgbClr val="C00000"/>
                </a:solidFill>
              </a:rPr>
              <a:t>mean </a:t>
            </a:r>
            <a:r>
              <a:rPr lang="en-US" sz="3200" b="1" dirty="0" smtClean="0">
                <a:solidFill>
                  <a:srgbClr val="C00000"/>
                </a:solidFill>
                <a:latin typeface="Symbol" pitchFamily="18" charset="2"/>
              </a:rPr>
              <a:t>m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Symbol" pitchFamily="18" charset="2"/>
              </a:rPr>
              <a:t>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and </a:t>
            </a:r>
            <a:r>
              <a:rPr lang="en-US" sz="3200" b="1" dirty="0" smtClean="0">
                <a:solidFill>
                  <a:srgbClr val="C00000"/>
                </a:solidFill>
              </a:rPr>
              <a:t>variance </a:t>
            </a:r>
            <a:r>
              <a:rPr lang="en-US" sz="3200" b="1" dirty="0" smtClean="0">
                <a:solidFill>
                  <a:srgbClr val="C00000"/>
                </a:solidFill>
                <a:latin typeface="Symbol" pitchFamily="18" charset="2"/>
              </a:rPr>
              <a:t>s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Symbol" pitchFamily="18" charset="2"/>
              </a:rPr>
              <a:t>.</a:t>
            </a:r>
            <a:endParaRPr lang="en-US" sz="3200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"/>
              <a:defRPr/>
            </a:pP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 For a </a:t>
            </a:r>
            <a:r>
              <a:rPr lang="en-US" sz="3200" dirty="0" smtClean="0">
                <a:solidFill>
                  <a:srgbClr val="0000CC"/>
                </a:solidFill>
              </a:rPr>
              <a:t>binomial random variables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: success probability </a:t>
            </a:r>
            <a:r>
              <a:rPr lang="en-US" sz="3200" b="1" i="1" dirty="0" smtClean="0">
                <a:solidFill>
                  <a:srgbClr val="0000CC"/>
                </a:solidFill>
              </a:rPr>
              <a:t>p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. 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If the values of parameters are unknown, we make inferences about them using </a:t>
            </a:r>
            <a:r>
              <a:rPr lang="en-US" sz="3200" b="1" dirty="0" smtClean="0">
                <a:solidFill>
                  <a:srgbClr val="0000CC"/>
                </a:solidFill>
              </a:rPr>
              <a:t>sample information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219200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How to express the confidence?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fontScale="92500"/>
          </a:bodyPr>
          <a:lstStyle/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Simulation results must be expressed with a certain confidence.</a:t>
            </a: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The confidence needs the following parameters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Confidence Level: 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</a:rPr>
              <a:t>99%, 98%, 95% or 90%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Variance: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</a:rPr>
              <a:t> the variance of the simulation results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Sample Size:</a:t>
            </a:r>
            <a:r>
              <a:rPr lang="en-US" sz="2800" dirty="0" smtClean="0">
                <a:solidFill>
                  <a:schemeClr val="tx2">
                    <a:lumMod val="25000"/>
                  </a:schemeClr>
                </a:solidFill>
              </a:rPr>
              <a:t> the number of simulation results under study</a:t>
            </a:r>
            <a:endParaRPr lang="en-US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320040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</a:rPr>
              <a:t>There are two measures:</a:t>
            </a: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Margin of Error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en-US" sz="2800" dirty="0" smtClean="0"/>
              <a:t>The maximum error of estimation.</a:t>
            </a:r>
            <a:endParaRPr lang="en-US" dirty="0" smtClean="0">
              <a:solidFill>
                <a:schemeClr val="tx2">
                  <a:lumMod val="25000"/>
                </a:schemeClr>
              </a:solidFill>
            </a:endParaRPr>
          </a:p>
          <a:p>
            <a:pPr marL="640715" lvl="1" indent="-320040" eaLnBrk="1" fontAlgn="auto" hangingPunct="1">
              <a:spcAft>
                <a:spcPts val="0"/>
              </a:spcAft>
              <a:buFont typeface="Wingdings"/>
              <a:buChar char="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Confidence interval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: The interval where most of the simulation results lie.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eaVert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6758</TotalTime>
  <Words>1119</Words>
  <Application>Microsoft Office PowerPoint</Application>
  <PresentationFormat>On-screen Show (4:3)</PresentationFormat>
  <Paragraphs>152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Times New Roman</vt:lpstr>
      <vt:lpstr>Arial</vt:lpstr>
      <vt:lpstr>Tw Cen MT</vt:lpstr>
      <vt:lpstr>Wingdings</vt:lpstr>
      <vt:lpstr>Wingdings 2</vt:lpstr>
      <vt:lpstr>Calibri</vt:lpstr>
      <vt:lpstr>Arial Black</vt:lpstr>
      <vt:lpstr>ＭＳ Ｐゴシック</vt:lpstr>
      <vt:lpstr>Symbol</vt:lpstr>
      <vt:lpstr>Monotype Sorts</vt:lpstr>
      <vt:lpstr>Median</vt:lpstr>
      <vt:lpstr>Pixel</vt:lpstr>
      <vt:lpstr>Microsoft Equation 3.0</vt:lpstr>
      <vt:lpstr>Microsoft Excel 97-2003 Worksheet</vt:lpstr>
      <vt:lpstr>MathType 6.0 Equation</vt:lpstr>
      <vt:lpstr>MathType 5.0 Equation</vt:lpstr>
      <vt:lpstr>CS305</vt:lpstr>
      <vt:lpstr>Chapter 11  Output Analysis for a Single Model</vt:lpstr>
      <vt:lpstr>Purpose</vt:lpstr>
      <vt:lpstr>Problem Statement</vt:lpstr>
      <vt:lpstr> Types of Simulation </vt:lpstr>
      <vt:lpstr>Stochastic Nature of Output Data</vt:lpstr>
      <vt:lpstr>Stochastic Nature of Output Data</vt:lpstr>
      <vt:lpstr>What types of parameters to estimate?</vt:lpstr>
      <vt:lpstr>How to express the confidence?</vt:lpstr>
      <vt:lpstr>The Margin of Error</vt:lpstr>
      <vt:lpstr>Estimating Means and Proportions</vt:lpstr>
      <vt:lpstr>Example 1</vt:lpstr>
      <vt:lpstr>PowerPoint Presentation</vt:lpstr>
      <vt:lpstr>Interval Estimators</vt:lpstr>
      <vt:lpstr>Confidence Interval</vt:lpstr>
      <vt:lpstr>To Change the Confidence Level</vt:lpstr>
      <vt:lpstr>Confidence Intervals for Means and Proportions</vt:lpstr>
      <vt:lpstr>Example 1</vt:lpstr>
      <vt:lpstr>Example 1</vt:lpstr>
      <vt:lpstr>Example 2</vt:lpstr>
      <vt:lpstr>How to Choose the Sample Size?</vt:lpstr>
      <vt:lpstr>PowerPoint Presentation</vt:lpstr>
      <vt:lpstr>Example</vt:lpstr>
      <vt:lpstr>Key Concepts</vt:lpstr>
      <vt:lpstr>Key Concepts</vt:lpstr>
    </vt:vector>
  </TitlesOfParts>
  <Company>University of California, Riverside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 and Statistics Eleventh Edition</dc:title>
  <dc:creator>Valued Gateway Client</dc:creator>
  <cp:lastModifiedBy>Dr.Khaled</cp:lastModifiedBy>
  <cp:revision>499</cp:revision>
  <dcterms:created xsi:type="dcterms:W3CDTF">2002-04-23T03:30:55Z</dcterms:created>
  <dcterms:modified xsi:type="dcterms:W3CDTF">2015-04-14T11:16:26Z</dcterms:modified>
</cp:coreProperties>
</file>