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5" r:id="rId1"/>
    <p:sldMasterId id="2147484008" r:id="rId2"/>
    <p:sldMasterId id="2147484022" r:id="rId3"/>
    <p:sldMasterId id="2147484036" r:id="rId4"/>
  </p:sldMasterIdLst>
  <p:notesMasterIdLst>
    <p:notesMasterId r:id="rId30"/>
  </p:notesMasterIdLst>
  <p:handoutMasterIdLst>
    <p:handoutMasterId r:id="rId31"/>
  </p:handoutMasterIdLst>
  <p:sldIdLst>
    <p:sldId id="569" r:id="rId5"/>
    <p:sldId id="570" r:id="rId6"/>
    <p:sldId id="571" r:id="rId7"/>
    <p:sldId id="491" r:id="rId8"/>
    <p:sldId id="263" r:id="rId9"/>
    <p:sldId id="492" r:id="rId10"/>
    <p:sldId id="574" r:id="rId11"/>
    <p:sldId id="575" r:id="rId12"/>
    <p:sldId id="576" r:id="rId13"/>
    <p:sldId id="578" r:id="rId14"/>
    <p:sldId id="573" r:id="rId15"/>
    <p:sldId id="572" r:id="rId16"/>
    <p:sldId id="500" r:id="rId17"/>
    <p:sldId id="464" r:id="rId18"/>
    <p:sldId id="579" r:id="rId19"/>
    <p:sldId id="523" r:id="rId20"/>
    <p:sldId id="522" r:id="rId21"/>
    <p:sldId id="466" r:id="rId22"/>
    <p:sldId id="526" r:id="rId23"/>
    <p:sldId id="558" r:id="rId24"/>
    <p:sldId id="527" r:id="rId25"/>
    <p:sldId id="528" r:id="rId26"/>
    <p:sldId id="581" r:id="rId27"/>
    <p:sldId id="559" r:id="rId28"/>
    <p:sldId id="582" r:id="rId29"/>
  </p:sldIdLst>
  <p:sldSz cx="9144000" cy="6858000" type="screen4x3"/>
  <p:notesSz cx="6794500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i="1" kern="1200" baseline="300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i="1" kern="1200" baseline="300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i="1" kern="1200" baseline="300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i="1" kern="1200" baseline="300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i="1" kern="1200" baseline="300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i="1" kern="1200" baseline="300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i="1" kern="1200" baseline="300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i="1" kern="1200" baseline="300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i="1" kern="1200" baseline="300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66FF"/>
    <a:srgbClr val="0000FF"/>
    <a:srgbClr val="D5CD27"/>
    <a:srgbClr val="FAFE68"/>
    <a:srgbClr val="990099"/>
    <a:srgbClr val="FF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6" autoAdjust="0"/>
    <p:restoredTop sz="82382" autoAdjust="0"/>
  </p:normalViewPr>
  <p:slideViewPr>
    <p:cSldViewPr>
      <p:cViewPr varScale="1">
        <p:scale>
          <a:sx n="76" d="100"/>
          <a:sy n="76" d="100"/>
        </p:scale>
        <p:origin x="181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6513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2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2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6513" y="9409113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 baseline="0" smtClean="0"/>
            </a:lvl1pPr>
          </a:lstStyle>
          <a:p>
            <a:pPr>
              <a:defRPr/>
            </a:pPr>
            <a:fld id="{7A026C11-B72E-4D0F-8AB7-90BF1D7D80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9788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6513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6513" y="9409113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 baseline="0" smtClean="0"/>
            </a:lvl1pPr>
          </a:lstStyle>
          <a:p>
            <a:pPr>
              <a:defRPr/>
            </a:pPr>
            <a:fld id="{BDB7DCA4-11C4-4897-AA96-7FFBB7D44C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5043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DC3411-A27A-4FD2-B79E-8FC995B802CF}" type="slidenum">
              <a:rPr lang="en-GB" altLang="en-US" sz="1200" b="1" i="0" baseline="0">
                <a:solidFill>
                  <a:srgbClr val="000000"/>
                </a:solidFill>
                <a:ea typeface="ＭＳ Ｐゴシック" panose="020B0600070205080204" pitchFamily="34" charset="-128"/>
              </a:rPr>
              <a:pPr/>
              <a:t>1</a:t>
            </a:fld>
            <a:endParaRPr lang="en-GB" altLang="en-US" sz="1200" b="1" i="0" baseline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0641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2B115B-1E3B-4CFD-8223-60CBE9D6C739}" type="slidenum">
              <a:rPr lang="en-US" altLang="en-US" sz="1300" i="0" baseline="0">
                <a:solidFill>
                  <a:srgbClr val="000000"/>
                </a:solidFill>
              </a:rPr>
              <a:pPr/>
              <a:t>2</a:t>
            </a:fld>
            <a:endParaRPr lang="en-US" altLang="en-US" sz="1300" i="0" baseline="0">
              <a:solidFill>
                <a:srgbClr val="000000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568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smtClean="0">
                <a:solidFill>
                  <a:srgbClr val="0066FF"/>
                </a:solidFill>
                <a:latin typeface="Arial" panose="020B0604020202020204" pitchFamily="34" charset="0"/>
              </a:rPr>
              <a:t>D</a:t>
            </a:r>
            <a:r>
              <a:rPr lang="en-US" altLang="en-US" smtClean="0">
                <a:latin typeface="Arial" panose="020B0604020202020204" pitchFamily="34" charset="0"/>
              </a:rPr>
              <a:t>: </a:t>
            </a:r>
            <a:r>
              <a:rPr lang="en-US" altLang="en-US" b="1" smtClean="0">
                <a:solidFill>
                  <a:srgbClr val="0066FF"/>
                </a:solidFill>
                <a:latin typeface="Arial" panose="020B0604020202020204" pitchFamily="34" charset="0"/>
              </a:rPr>
              <a:t>Deterministic</a:t>
            </a:r>
            <a:r>
              <a:rPr lang="en-US" altLang="en-US" smtClean="0">
                <a:latin typeface="Arial" panose="020B0604020202020204" pitchFamily="34" charset="0"/>
              </a:rPr>
              <a:t> (e.g. fixed constant) </a:t>
            </a:r>
          </a:p>
          <a:p>
            <a:r>
              <a:rPr lang="en-US" altLang="en-US" b="1" smtClean="0">
                <a:solidFill>
                  <a:srgbClr val="0066FF"/>
                </a:solidFill>
                <a:latin typeface="Arial" panose="020B0604020202020204" pitchFamily="34" charset="0"/>
              </a:rPr>
              <a:t>G</a:t>
            </a:r>
            <a:r>
              <a:rPr lang="en-US" altLang="en-US" smtClean="0">
                <a:latin typeface="Arial" panose="020B0604020202020204" pitchFamily="34" charset="0"/>
              </a:rPr>
              <a:t>: </a:t>
            </a:r>
            <a:r>
              <a:rPr lang="en-US" altLang="en-US" b="1" smtClean="0">
                <a:solidFill>
                  <a:srgbClr val="0066FF"/>
                </a:solidFill>
                <a:latin typeface="Arial" panose="020B0604020202020204" pitchFamily="34" charset="0"/>
              </a:rPr>
              <a:t>General</a:t>
            </a:r>
            <a:r>
              <a:rPr lang="en-US" altLang="en-US" smtClean="0">
                <a:latin typeface="Arial" panose="020B0604020202020204" pitchFamily="34" charset="0"/>
              </a:rPr>
              <a:t> (anything) 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3A0CC0-F52E-488A-97EC-3DE4E7BC3371}" type="slidenum">
              <a:rPr lang="en-US" altLang="en-US" sz="1300" i="0" baseline="0"/>
              <a:pPr/>
              <a:t>9</a:t>
            </a:fld>
            <a:endParaRPr lang="en-US" altLang="en-US" sz="1300" i="0" baseline="0"/>
          </a:p>
        </p:txBody>
      </p:sp>
    </p:spTree>
    <p:extLst>
      <p:ext uri="{BB962C8B-B14F-4D97-AF65-F5344CB8AC3E}">
        <p14:creationId xmlns:p14="http://schemas.microsoft.com/office/powerpoint/2010/main" val="3528289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 smtClean="0">
              <a:latin typeface="Arial" panose="020B0604020202020204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542C6B-0F73-4B5F-9648-04BA53072E90}" type="slidenum">
              <a:rPr lang="en-US" altLang="en-US" sz="1300" i="0" baseline="0"/>
              <a:pPr/>
              <a:t>14</a:t>
            </a:fld>
            <a:endParaRPr lang="en-US" altLang="en-US" sz="1300" i="0" baseline="0"/>
          </a:p>
        </p:txBody>
      </p:sp>
    </p:spTree>
    <p:extLst>
      <p:ext uri="{BB962C8B-B14F-4D97-AF65-F5344CB8AC3E}">
        <p14:creationId xmlns:p14="http://schemas.microsoft.com/office/powerpoint/2010/main" val="3891376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B7DCA4-11C4-4897-AA96-7FFBB7D44C7E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38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CEA34E-9633-4710-8931-101F9C5D8BC0}" type="slidenum">
              <a:rPr lang="en-US" altLang="en-US" sz="1300" i="0" baseline="0"/>
              <a:pPr/>
              <a:t>19</a:t>
            </a:fld>
            <a:endParaRPr lang="en-US" altLang="en-US" sz="1300" i="0" baseline="0"/>
          </a:p>
        </p:txBody>
      </p:sp>
    </p:spTree>
    <p:extLst>
      <p:ext uri="{BB962C8B-B14F-4D97-AF65-F5344CB8AC3E}">
        <p14:creationId xmlns:p14="http://schemas.microsoft.com/office/powerpoint/2010/main" val="1314801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Sum of geometric series</a:t>
            </a: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41C46A-33D9-4C3D-BEE1-BD73863AD058}" type="slidenum">
              <a:rPr lang="en-US" altLang="en-US" sz="1300" i="0" baseline="0"/>
              <a:pPr/>
              <a:t>20</a:t>
            </a:fld>
            <a:endParaRPr lang="en-US" altLang="en-US" sz="1300" i="0" baseline="0"/>
          </a:p>
        </p:txBody>
      </p:sp>
    </p:spTree>
    <p:extLst>
      <p:ext uri="{BB962C8B-B14F-4D97-AF65-F5344CB8AC3E}">
        <p14:creationId xmlns:p14="http://schemas.microsoft.com/office/powerpoint/2010/main" val="333967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Throughput: rate of output</a:t>
            </a: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6E5CB7-773D-472E-8F9B-4584D6E28768}" type="slidenum">
              <a:rPr lang="en-US" altLang="en-US" sz="1300" i="0" baseline="0"/>
              <a:pPr/>
              <a:t>21</a:t>
            </a:fld>
            <a:endParaRPr lang="en-US" altLang="en-US" sz="1300" i="0" baseline="0"/>
          </a:p>
        </p:txBody>
      </p:sp>
    </p:spTree>
    <p:extLst>
      <p:ext uri="{BB962C8B-B14F-4D97-AF65-F5344CB8AC3E}">
        <p14:creationId xmlns:p14="http://schemas.microsoft.com/office/powerpoint/2010/main" val="196144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019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b="1" i="0" baseline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b="1" i="0" baseline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b="1" i="0" baseline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b="1" i="0" baseline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b="0" i="1" baseline="300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0038DD-C3CF-4BDA-80B4-1120A538820B}" type="datetimeFigureOut">
              <a:rPr lang="en-US"/>
              <a:pPr>
                <a:defRPr/>
              </a:pPr>
              <a:t>5/13/2015</a:t>
            </a:fld>
            <a:endParaRPr lang="en-US" dirty="0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b="0" i="1" baseline="30000">
                <a:solidFill>
                  <a:srgbClr val="EBDDC3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b="0" i="1" baseline="30000">
                <a:solidFill>
                  <a:srgbClr val="EBDDC3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B034F3F-3492-48D6-A680-B164D4F19D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523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E40BAD3-06B1-4BEA-A61E-AC4EBAC78441}" type="datetimeFigureOut">
              <a:rPr lang="en-US"/>
              <a:pPr>
                <a:defRPr/>
              </a:pPr>
              <a:t>5/13/2015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5BE2DB9-0552-48B8-AFE3-A1372F4CE5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025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b="1" i="0" baseline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b="1" i="0" baseline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b="1" i="0" baseline="0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10259F2-0EE9-46DD-B5F6-D51DEBA8C4CE}" type="datetimeFigureOut">
              <a:rPr lang="en-US"/>
              <a:pPr>
                <a:defRPr/>
              </a:pPr>
              <a:t>5/13/2015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6748DBD-56E0-4190-A2AF-2EFF0237E4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361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3800"/>
            <a:ext cx="40386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52B480B-D29A-452D-A53A-2926818486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0274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 i="0" baseline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 i="0" baseline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 i="0" baseline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 i="0" baseline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 i="0" baseline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 i="0" baseline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 i="0" baseline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 i="0" baseline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 i="0" baseline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 i="0" baseline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 i="0" baseline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 i="0" baseline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04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05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fld id="{1DD5947A-C10E-4D28-A9BE-8C5D2A2FB4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3701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fld id="{3E1F91CE-CC17-4B7C-AB12-07DC0AFDE0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6243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fld id="{00C95574-CC32-4A61-BAEB-E178DA9A1C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7423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fld id="{9152BD03-E173-4BD3-92CF-B117E1D5C1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9137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fld id="{DF417928-6E04-4610-AD19-254918535D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6217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fld id="{539F2372-FDA7-4424-BF61-896E6BDF20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46588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fld id="{DB3346F1-56D4-43D6-BB4E-7EBE2C9376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10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0619813-4AC2-474C-BA10-94946D8826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63490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fld id="{2FC8B3EA-2C0A-4ECC-8A9A-A84724D27D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66743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fld id="{4D0C467D-5C63-4DD2-AFE3-B53279693B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8982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fld id="{7B26ED1A-3A79-4EEA-AC66-568117E19A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55868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fld id="{06478AEB-13D4-4267-BAEE-38B14491C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1017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fld id="{62276A61-6502-4876-9080-2F850F887E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03203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3800"/>
            <a:ext cx="40386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fld id="{BF9F4435-2F27-459B-8F59-F3FA07DC4E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70321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 i="0" baseline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 i="0" baseline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 i="0" baseline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 i="0" baseline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 i="0" baseline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 i="0" baseline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 i="0" baseline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 i="0" baseline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 i="0" baseline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 i="0" baseline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 i="0" baseline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 i="0" baseline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04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05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fld id="{B1F5CD80-CBD7-40BF-94E8-B144BDEEE0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3937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fld id="{B5628DBE-6595-4E79-9EE6-5C95BEE9DD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8707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fld id="{05F32433-E875-47C0-A14C-7424635165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01203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fld id="{25A654DC-ACE6-4408-9C40-06D441CAD7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055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b="1" i="0" baseline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b="1" i="0" baseline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b="1" i="0" baseline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3ADC2B4-4C99-4DBF-9D4A-8C28EB3C6C3A}" type="datetimeFigureOut">
              <a:rPr lang="en-US"/>
              <a:pPr>
                <a:defRPr/>
              </a:pPr>
              <a:t>5/13/2015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BFAE108-466E-41F3-85A6-8BF51DC9AF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46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fld id="{15257774-C000-42EA-8F9D-AA736B4DBC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01838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fld id="{FD7031DA-B272-4D95-A159-FEDA90CC34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86009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fld id="{7952F8A9-443E-43C8-B7B8-1202160382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01700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fld id="{098FAC47-7B5E-48F1-B655-6F69EA7226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1458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fld id="{BE05F7C0-FB25-43D9-9EA8-6DBBC77393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2641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fld id="{F08F4A46-96D7-401C-B8E3-92D01FBB1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6646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fld id="{1B38110D-8C8E-409B-AB1E-9FFD236250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02443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fld id="{2494BFF6-7A56-48B3-8E7B-E71C438281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40480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3800"/>
            <a:ext cx="40386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fld id="{BF81BB4D-2724-4EB8-9172-44B9A90569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14603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 i="0" baseline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 i="0" baseline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 i="0" baseline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 i="0" baseline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 i="0" baseline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 i="0" baseline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 i="0" baseline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 i="0" baseline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 i="0" baseline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 i="0" baseline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 i="0" baseline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 i="0" baseline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04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05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fld id="{DAAE2B7E-489A-4C04-8BE3-04CCF96DC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871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FCDBF4C-8938-45C7-B4A4-C7061A55B7CF}" type="datetimeFigureOut">
              <a:rPr lang="en-US"/>
              <a:pPr>
                <a:defRPr/>
              </a:pPr>
              <a:t>5/13/2015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B556787-3784-4A22-8704-995BC3D804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642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fld id="{9D213208-3424-4323-9326-F1114320CE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94943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fld id="{05A33AB2-A203-4061-8301-88074AC0F8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72769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fld id="{32D7923A-35AE-4B68-BBA3-6E0AAA8F5E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9758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fld id="{DFBFD8E3-AF40-4346-8581-C7B07839E3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38205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fld id="{C21A6E5E-1769-4E43-B6E1-C38019F23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31282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fld id="{E921E487-A42F-459F-932E-982783EED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82706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fld id="{8A374053-1294-4C40-B2B9-6CCA653793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6769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fld id="{C60ED19E-CCB3-4EE9-855B-90037E92DC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72464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fld id="{8F9E151B-A1A0-4EFF-A642-07BF1700FF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19860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fld id="{0CFC0DAD-1169-486A-B960-DF6AB3C444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28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0CB8EE1-AD6C-47A2-AA19-5A493F065508}" type="datetimeFigureOut">
              <a:rPr lang="en-US"/>
              <a:pPr>
                <a:defRPr/>
              </a:pPr>
              <a:t>5/13/2015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E760A1-E502-461B-BA1C-28EDDEDC7C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2396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fld id="{4DFC01D3-5BFA-4805-A8CE-BF64F93F52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61103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3800"/>
            <a:ext cx="40386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fld id="{265E3B07-4CE2-44FF-8ACB-8C150861D0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i="1" baseline="30000"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98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5CE6521-1202-475C-935E-60B0114C4F5F}" type="datetimeFigureOut">
              <a:rPr lang="en-US"/>
              <a:pPr>
                <a:defRPr/>
              </a:pPr>
              <a:t>5/13/2015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1C316E5-49E3-4F43-B990-D45DFCA5AF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318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9A424D3-B98D-42EE-B20C-54134140B9D1}" type="datetimeFigureOut">
              <a:rPr lang="en-US"/>
              <a:pPr>
                <a:defRPr/>
              </a:pPr>
              <a:t>5/13/2015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b="0" i="1" baseline="30000">
                <a:solidFill>
                  <a:srgbClr val="775F55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CA6F235-6734-4F61-B7E4-91E8C4679E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032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D81C57E-638A-4E51-AF96-CA32834FEA75}" type="datetimeFigureOut">
              <a:rPr lang="en-US"/>
              <a:pPr>
                <a:defRPr/>
              </a:pPr>
              <a:t>5/13/2015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ACAEC9B-C0D3-49FF-BCAB-CE7CBB244B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534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b="1" i="0" baseline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b="1" i="0" baseline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b="1" i="0" baseline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b="1" i="0" baseline="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6231BB4-2EEA-4BD9-80CB-C8A5A79FE14F}" type="datetimeFigureOut">
              <a:rPr lang="en-US"/>
              <a:pPr>
                <a:defRPr/>
              </a:pPr>
              <a:t>5/13/2015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E7D76DA-9A5C-4113-A099-FF7F0A019C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52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 b="1" i="0" baseline="0">
                <a:solidFill>
                  <a:srgbClr val="775F55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EBDD8A5-3F5C-4007-9A77-7211F12234C9}" type="datetimeFigureOut">
              <a:rPr lang="en-US"/>
              <a:pPr>
                <a:defRPr/>
              </a:pPr>
              <a:t>5/13/2015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 b="1" i="0" baseline="0">
                <a:solidFill>
                  <a:srgbClr val="775F55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b="1" i="0" baseline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b="1" i="0" baseline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b="1" i="0" baseline="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 i="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8FD58D5-C308-4AA4-98FB-5F7DC9DFF1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  <p:sldLayoutId id="2147484131" r:id="rId11"/>
    <p:sldLayoutId id="214748413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i="0" baseline="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 baseline="0" smtClean="0">
                <a:solidFill>
                  <a:srgbClr val="000000"/>
                </a:solidFill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594E1DD6-66C1-45C3-8C02-0A361A1AEE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0" y="1066800"/>
            <a:ext cx="9144000" cy="546100"/>
            <a:chOff x="0" y="0"/>
            <a:chExt cx="5760" cy="344"/>
          </a:xfrm>
        </p:grpSpPr>
        <p:sp>
          <p:nvSpPr>
            <p:cNvPr id="308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 i="0" baseline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8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 i="0" baseline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8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 i="0" baseline="0">
                <a:solidFill>
                  <a:srgbClr val="666699"/>
                </a:solidFill>
              </a:endParaRPr>
            </a:p>
          </p:txBody>
        </p:sp>
        <p:sp>
          <p:nvSpPr>
            <p:cNvPr id="308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 i="0" baseline="0">
                <a:solidFill>
                  <a:srgbClr val="666699"/>
                </a:solidFill>
              </a:endParaRPr>
            </a:p>
          </p:txBody>
        </p:sp>
        <p:sp>
          <p:nvSpPr>
            <p:cNvPr id="308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 i="0" baseline="0">
                <a:solidFill>
                  <a:srgbClr val="9999CC"/>
                </a:solidFill>
              </a:endParaRPr>
            </a:p>
          </p:txBody>
        </p:sp>
        <p:sp>
          <p:nvSpPr>
            <p:cNvPr id="308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 i="0" baseline="0">
                <a:solidFill>
                  <a:srgbClr val="666699"/>
                </a:solidFill>
              </a:endParaRPr>
            </a:p>
          </p:txBody>
        </p:sp>
        <p:sp>
          <p:nvSpPr>
            <p:cNvPr id="308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 i="0" baseline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8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 i="0" baseline="0">
                <a:solidFill>
                  <a:srgbClr val="9999CC"/>
                </a:solidFill>
              </a:endParaRPr>
            </a:p>
          </p:txBody>
        </p:sp>
        <p:sp>
          <p:nvSpPr>
            <p:cNvPr id="308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 i="0" baseline="0">
                <a:solidFill>
                  <a:srgbClr val="9999CC"/>
                </a:solidFill>
              </a:endParaRPr>
            </a:p>
          </p:txBody>
        </p:sp>
      </p:grpSp>
      <p:sp>
        <p:nvSpPr>
          <p:cNvPr id="307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94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 baseline="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80" name="Text Box 17"/>
          <p:cNvSpPr txBox="1">
            <a:spLocks noChangeArrowheads="1"/>
          </p:cNvSpPr>
          <p:nvPr userDrawn="1"/>
        </p:nvSpPr>
        <p:spPr bwMode="auto">
          <a:xfrm>
            <a:off x="6781800" y="4572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800" i="0" baseline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  <p:sldLayoutId id="2147484134" r:id="rId2"/>
    <p:sldLayoutId id="2147484135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41" r:id="rId9"/>
    <p:sldLayoutId id="2147484142" r:id="rId10"/>
    <p:sldLayoutId id="2147484143" r:id="rId11"/>
    <p:sldLayoutId id="2147484144" r:id="rId12"/>
    <p:sldLayoutId id="2147484145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i="0" baseline="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 baseline="0" smtClean="0">
                <a:solidFill>
                  <a:srgbClr val="000000"/>
                </a:solidFill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0875121D-8E6D-4871-A794-0BD1C5FD72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0" y="1066800"/>
            <a:ext cx="9144000" cy="546100"/>
            <a:chOff x="0" y="0"/>
            <a:chExt cx="5760" cy="344"/>
          </a:xfrm>
        </p:grpSpPr>
        <p:sp>
          <p:nvSpPr>
            <p:cNvPr id="410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 i="0" baseline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 i="0" baseline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 i="0" baseline="0">
                <a:solidFill>
                  <a:srgbClr val="666699"/>
                </a:solidFill>
              </a:endParaRPr>
            </a:p>
          </p:txBody>
        </p:sp>
        <p:sp>
          <p:nvSpPr>
            <p:cNvPr id="410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 i="0" baseline="0">
                <a:solidFill>
                  <a:srgbClr val="666699"/>
                </a:solidFill>
              </a:endParaRPr>
            </a:p>
          </p:txBody>
        </p:sp>
        <p:sp>
          <p:nvSpPr>
            <p:cNvPr id="410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 i="0" baseline="0">
                <a:solidFill>
                  <a:srgbClr val="9999CC"/>
                </a:solidFill>
              </a:endParaRPr>
            </a:p>
          </p:txBody>
        </p:sp>
        <p:sp>
          <p:nvSpPr>
            <p:cNvPr id="411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 i="0" baseline="0">
                <a:solidFill>
                  <a:srgbClr val="666699"/>
                </a:solidFill>
              </a:endParaRPr>
            </a:p>
          </p:txBody>
        </p:sp>
        <p:sp>
          <p:nvSpPr>
            <p:cNvPr id="411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 i="0" baseline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1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 i="0" baseline="0">
                <a:solidFill>
                  <a:srgbClr val="9999CC"/>
                </a:solidFill>
              </a:endParaRPr>
            </a:p>
          </p:txBody>
        </p:sp>
        <p:sp>
          <p:nvSpPr>
            <p:cNvPr id="411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 i="0" baseline="0">
                <a:solidFill>
                  <a:srgbClr val="9999CC"/>
                </a:solidFill>
              </a:endParaRPr>
            </a:p>
          </p:txBody>
        </p:sp>
      </p:grpSp>
      <p:sp>
        <p:nvSpPr>
          <p:cNvPr id="410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94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 baseline="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4" name="Text Box 17"/>
          <p:cNvSpPr txBox="1">
            <a:spLocks noChangeArrowheads="1"/>
          </p:cNvSpPr>
          <p:nvPr userDrawn="1"/>
        </p:nvSpPr>
        <p:spPr bwMode="auto">
          <a:xfrm>
            <a:off x="6781800" y="4572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800" i="0" baseline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6" r:id="rId1"/>
    <p:sldLayoutId id="2147484147" r:id="rId2"/>
    <p:sldLayoutId id="2147484148" r:id="rId3"/>
    <p:sldLayoutId id="2147484149" r:id="rId4"/>
    <p:sldLayoutId id="2147484150" r:id="rId5"/>
    <p:sldLayoutId id="2147484151" r:id="rId6"/>
    <p:sldLayoutId id="2147484152" r:id="rId7"/>
    <p:sldLayoutId id="2147484153" r:id="rId8"/>
    <p:sldLayoutId id="2147484154" r:id="rId9"/>
    <p:sldLayoutId id="2147484155" r:id="rId10"/>
    <p:sldLayoutId id="2147484156" r:id="rId11"/>
    <p:sldLayoutId id="2147484157" r:id="rId12"/>
    <p:sldLayoutId id="2147484158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i="0" baseline="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 baseline="0" smtClean="0">
                <a:solidFill>
                  <a:srgbClr val="000000"/>
                </a:solidFill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EE761DAF-2EC3-4CB5-AC04-4A0C90E048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0" y="1066800"/>
            <a:ext cx="9144000" cy="546100"/>
            <a:chOff x="0" y="0"/>
            <a:chExt cx="5760" cy="344"/>
          </a:xfrm>
        </p:grpSpPr>
        <p:sp>
          <p:nvSpPr>
            <p:cNvPr id="512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 i="0" baseline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 i="0" baseline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 i="0" baseline="0">
                <a:solidFill>
                  <a:srgbClr val="666699"/>
                </a:solidFill>
              </a:endParaRPr>
            </a:p>
          </p:txBody>
        </p:sp>
        <p:sp>
          <p:nvSpPr>
            <p:cNvPr id="513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 i="0" baseline="0">
                <a:solidFill>
                  <a:srgbClr val="666699"/>
                </a:solidFill>
              </a:endParaRPr>
            </a:p>
          </p:txBody>
        </p:sp>
        <p:sp>
          <p:nvSpPr>
            <p:cNvPr id="513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 i="0" baseline="0">
                <a:solidFill>
                  <a:srgbClr val="9999CC"/>
                </a:solidFill>
              </a:endParaRPr>
            </a:p>
          </p:txBody>
        </p:sp>
        <p:sp>
          <p:nvSpPr>
            <p:cNvPr id="513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 i="0" baseline="0">
                <a:solidFill>
                  <a:srgbClr val="666699"/>
                </a:solidFill>
              </a:endParaRPr>
            </a:p>
          </p:txBody>
        </p:sp>
        <p:sp>
          <p:nvSpPr>
            <p:cNvPr id="513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 i="0" baseline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 i="0" baseline="0">
                <a:solidFill>
                  <a:srgbClr val="9999CC"/>
                </a:solidFill>
              </a:endParaRPr>
            </a:p>
          </p:txBody>
        </p:sp>
        <p:sp>
          <p:nvSpPr>
            <p:cNvPr id="513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 i="0" baseline="0">
                <a:solidFill>
                  <a:srgbClr val="9999CC"/>
                </a:solidFill>
              </a:endParaRPr>
            </a:p>
          </p:txBody>
        </p:sp>
      </p:grpSp>
      <p:sp>
        <p:nvSpPr>
          <p:cNvPr id="512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94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 baseline="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8" name="Text Box 17"/>
          <p:cNvSpPr txBox="1">
            <a:spLocks noChangeArrowheads="1"/>
          </p:cNvSpPr>
          <p:nvPr userDrawn="1"/>
        </p:nvSpPr>
        <p:spPr bwMode="auto">
          <a:xfrm>
            <a:off x="6781800" y="4572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800" i="0" baseline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  <p:sldLayoutId id="2147484170" r:id="rId12"/>
    <p:sldLayoutId id="214748417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2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9.wmf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7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oleObject" Target="../embeddings/oleObject20.bin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png"/><Relationship Id="rId5" Type="http://schemas.openxmlformats.org/officeDocument/2006/relationships/image" Target="../media/image25.png"/><Relationship Id="rId4" Type="http://schemas.openxmlformats.org/officeDocument/2006/relationships/image" Target="../media/image2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 idx="4294967295"/>
          </p:nvPr>
        </p:nvSpPr>
        <p:spPr>
          <a:xfrm>
            <a:off x="0" y="685800"/>
            <a:ext cx="1512888" cy="1371600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solidFill>
                  <a:srgbClr val="CC3300"/>
                </a:solidFill>
              </a:rPr>
              <a:t>CS305</a:t>
            </a:r>
          </a:p>
        </p:txBody>
      </p:sp>
      <p:sp>
        <p:nvSpPr>
          <p:cNvPr id="68611" name="TextBox 2"/>
          <p:cNvSpPr txBox="1">
            <a:spLocks noChangeArrowheads="1"/>
          </p:cNvSpPr>
          <p:nvPr/>
        </p:nvSpPr>
        <p:spPr bwMode="auto">
          <a:xfrm>
            <a:off x="2571750" y="990600"/>
            <a:ext cx="5200650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rgbClr val="94B6D2"/>
              </a:buClr>
              <a:buSzTx/>
              <a:buFontTx/>
              <a:buNone/>
            </a:pPr>
            <a:r>
              <a:rPr lang="en-US" altLang="en-US" sz="3600" b="1" i="0" baseline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Modeling and Simulation</a:t>
            </a:r>
            <a:endParaRPr lang="en-US" altLang="en-US" sz="3600" b="1" i="0" baseline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612" name="TextBox 3"/>
          <p:cNvSpPr txBox="1">
            <a:spLocks noChangeArrowheads="1"/>
          </p:cNvSpPr>
          <p:nvPr/>
        </p:nvSpPr>
        <p:spPr bwMode="auto">
          <a:xfrm>
            <a:off x="1828800" y="2514600"/>
            <a:ext cx="5029200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>
                <a:srgbClr val="94B6D2"/>
              </a:buClr>
              <a:buSzTx/>
              <a:buFontTx/>
              <a:buNone/>
            </a:pPr>
            <a:r>
              <a:rPr lang="en-US" altLang="en-US" sz="3600" b="1" i="0" baseline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Dr. Khaled Mahar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>
                <a:srgbClr val="94B6D2"/>
              </a:buClr>
              <a:buSzTx/>
              <a:buFontTx/>
              <a:buNone/>
            </a:pPr>
            <a:r>
              <a:rPr lang="en-US" altLang="en-US" sz="2800" b="1" i="0" baseline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khmahar@aast.edu</a:t>
            </a:r>
          </a:p>
        </p:txBody>
      </p:sp>
      <p:sp>
        <p:nvSpPr>
          <p:cNvPr id="68613" name="TextBox 4"/>
          <p:cNvSpPr txBox="1">
            <a:spLocks noChangeArrowheads="1"/>
          </p:cNvSpPr>
          <p:nvPr/>
        </p:nvSpPr>
        <p:spPr bwMode="auto">
          <a:xfrm>
            <a:off x="3086100" y="4267200"/>
            <a:ext cx="2514600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>
                <a:srgbClr val="94B6D2"/>
              </a:buClr>
              <a:buSzTx/>
              <a:buFontTx/>
              <a:buNone/>
            </a:pPr>
            <a:r>
              <a:rPr lang="en-US" altLang="en-US" sz="3200" b="1" i="0" baseline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12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>
                <a:srgbClr val="94B6D2"/>
              </a:buClr>
              <a:buSzTx/>
              <a:buFontTx/>
              <a:buNone/>
            </a:pPr>
            <a:endParaRPr lang="en-US" altLang="en-US" sz="3200" b="1" i="0" baseline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6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20000"/>
              </a:spcBef>
              <a:buClrTx/>
              <a:buSzPct val="100000"/>
              <a:buFont typeface="Wingdings" panose="05000000000000000000" pitchFamily="2" charset="2"/>
              <a:buNone/>
            </a:pPr>
            <a:fld id="{8A172BBE-B346-4386-AC8B-1C0CC0995D4C}" type="slidenum">
              <a:rPr lang="en-US" altLang="en-US" sz="1400" smtClean="0">
                <a:solidFill>
                  <a:srgbClr val="775F55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>
                <a:spcBef>
                  <a:spcPct val="20000"/>
                </a:spcBef>
                <a:buClrTx/>
                <a:buSzPct val="100000"/>
                <a:buFont typeface="Wingdings" panose="05000000000000000000" pitchFamily="2" charset="2"/>
                <a:buNone/>
              </a:pPr>
              <a:t>1</a:t>
            </a:fld>
            <a:endParaRPr lang="en-US" altLang="en-US" sz="1400" smtClean="0">
              <a:solidFill>
                <a:srgbClr val="775F55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Kendall Notation Examples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600" b="1" smtClean="0">
                <a:solidFill>
                  <a:srgbClr val="0066FF"/>
                </a:solidFill>
              </a:rPr>
              <a:t>M/M/1 Queue</a:t>
            </a:r>
          </a:p>
          <a:p>
            <a:pPr lvl="1" eaLnBrk="1" hangingPunct="1"/>
            <a:r>
              <a:rPr lang="en-US" altLang="en-US" sz="2200" smtClean="0"/>
              <a:t>Poisson arrivals (</a:t>
            </a:r>
            <a:r>
              <a:rPr lang="en-US" altLang="en-US" sz="2200" i="1" smtClean="0"/>
              <a:t>exponential inter-arrival</a:t>
            </a:r>
            <a:r>
              <a:rPr lang="en-US" altLang="en-US" sz="2200" smtClean="0"/>
              <a:t>), and exponential service, 1 server, infinite capacity and population, FCFS (FIFO)</a:t>
            </a:r>
          </a:p>
          <a:p>
            <a:pPr lvl="1" eaLnBrk="1" hangingPunct="1"/>
            <a:r>
              <a:rPr lang="en-US" altLang="en-US" sz="2200" smtClean="0"/>
              <a:t>the simplest ‘realistic’ queue</a:t>
            </a:r>
          </a:p>
          <a:p>
            <a:pPr eaLnBrk="1" hangingPunct="1"/>
            <a:r>
              <a:rPr lang="en-US" altLang="en-US" sz="2600" b="1" smtClean="0">
                <a:solidFill>
                  <a:srgbClr val="0066FF"/>
                </a:solidFill>
              </a:rPr>
              <a:t>M/M/m Queue</a:t>
            </a:r>
          </a:p>
          <a:p>
            <a:pPr lvl="1" eaLnBrk="1" hangingPunct="1"/>
            <a:r>
              <a:rPr lang="en-US" altLang="en-US" sz="2200" smtClean="0"/>
              <a:t>Same, but m servers </a:t>
            </a:r>
          </a:p>
          <a:p>
            <a:pPr eaLnBrk="1" hangingPunct="1"/>
            <a:r>
              <a:rPr lang="en-US" altLang="en-US" sz="2600" b="1" smtClean="0">
                <a:solidFill>
                  <a:srgbClr val="0066FF"/>
                </a:solidFill>
              </a:rPr>
              <a:t>M/D/1 Queue </a:t>
            </a:r>
          </a:p>
          <a:p>
            <a:pPr lvl="1" eaLnBrk="1" hangingPunct="1"/>
            <a:r>
              <a:rPr lang="en-US" altLang="en-US" sz="2200" smtClean="0"/>
              <a:t>Poisson arrivals and </a:t>
            </a:r>
            <a:r>
              <a:rPr lang="en-US" altLang="en-US" sz="2200" b="1" u="sng" smtClean="0"/>
              <a:t>CONSTANT</a:t>
            </a:r>
            <a:r>
              <a:rPr lang="en-US" altLang="en-US" sz="2200" smtClean="0"/>
              <a:t> service times, 1 server, infinite capacity and population, FIFO.</a:t>
            </a:r>
            <a:endParaRPr lang="en-US" altLang="en-US" sz="2200" b="1" smtClean="0">
              <a:solidFill>
                <a:srgbClr val="0066FF"/>
              </a:solidFill>
            </a:endParaRPr>
          </a:p>
          <a:p>
            <a:pPr eaLnBrk="1" hangingPunct="1"/>
            <a:r>
              <a:rPr lang="en-US" altLang="en-US" sz="2600" b="1" smtClean="0">
                <a:solidFill>
                  <a:srgbClr val="0066FF"/>
                </a:solidFill>
              </a:rPr>
              <a:t>G/G/3/20/1500/SPF</a:t>
            </a:r>
          </a:p>
          <a:p>
            <a:pPr lvl="1" eaLnBrk="1" hangingPunct="1"/>
            <a:r>
              <a:rPr lang="en-US" altLang="en-US" sz="2200" smtClean="0"/>
              <a:t>General arrival and service distributions, 3 servers, </a:t>
            </a:r>
            <a:r>
              <a:rPr lang="en-US" altLang="en-US" sz="2200" b="1" u="sng" smtClean="0"/>
              <a:t>17 queues </a:t>
            </a:r>
            <a:r>
              <a:rPr lang="en-US" altLang="en-US" sz="2200" smtClean="0"/>
              <a:t>(20-3), 1500 total jobs, Shortest Packet First  </a:t>
            </a:r>
          </a:p>
        </p:txBody>
      </p:sp>
      <p:sp>
        <p:nvSpPr>
          <p:cNvPr id="8294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fld id="{A24F1B9D-01C6-42CC-B128-727C922B88D3}" type="slidenum">
              <a:rPr lang="en-US" altLang="en-US" sz="1200" i="0" baseline="0">
                <a:solidFill>
                  <a:srgbClr val="FFFFFF"/>
                </a:solidFill>
              </a:rPr>
              <a:pPr>
                <a:lnSpc>
                  <a:spcPct val="80000"/>
                </a:lnSpc>
              </a:pPr>
              <a:t>10</a:t>
            </a:fld>
            <a:endParaRPr lang="en-US" altLang="en-US" sz="1200" i="0" baseline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FB2584-2625-48B1-BC40-E6D14FF5AF7A}" type="slidenum">
              <a:rPr lang="en-US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/>
              <a:t>11</a:t>
            </a:fld>
            <a:endParaRPr lang="en-US" altLang="en-US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66700"/>
            <a:ext cx="86106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Conservation Equation (The Little’s Law)</a:t>
            </a:r>
            <a:endParaRPr lang="en-US" altLang="en-US" sz="2200" smtClean="0">
              <a:solidFill>
                <a:schemeClr val="bg2"/>
              </a:solidFill>
            </a:endParaRP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3058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i="1" dirty="0" smtClean="0">
                <a:solidFill>
                  <a:srgbClr val="FF0000"/>
                </a:solidFill>
                <a:latin typeface="Times" panose="02020603050405020304" pitchFamily="18" charset="0"/>
              </a:rPr>
              <a:t>The long-term average number of customers in a stable system, is equal to the long-term average arrival rate, multiplied by the long-term average time a customer spends in the system.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i="1" dirty="0" smtClean="0">
              <a:latin typeface="Times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en-US" dirty="0" smtClean="0"/>
              <a:t>Little’s Law is an important tool for verifying queueing simulations due to its simplicity and generality. It may be used to discover modeling errors or coding bugs.</a:t>
            </a:r>
          </a:p>
          <a:p>
            <a:pPr eaLnBrk="1" hangingPunct="1">
              <a:defRPr/>
            </a:pPr>
            <a:endParaRPr lang="fr-FR" altLang="en-US" i="1" dirty="0" smtClean="0">
              <a:latin typeface="Times" panose="02020603050405020304" pitchFamily="18" charset="0"/>
            </a:endParaRPr>
          </a:p>
          <a:p>
            <a:pPr eaLnBrk="1" hangingPunct="1">
              <a:defRPr/>
            </a:pPr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8B5629-90F3-49CA-90FB-C0208BDB0095}" type="slidenum">
              <a:rPr lang="en-US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/>
              <a:t>12</a:t>
            </a:fld>
            <a:endParaRPr lang="en-US" altLang="en-US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Conservation Equation</a:t>
            </a:r>
            <a:endParaRPr lang="en-US" altLang="en-US" sz="2200" smtClean="0">
              <a:solidFill>
                <a:schemeClr val="bg2"/>
              </a:solidFill>
            </a:endParaRP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305800" cy="48006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Conservation equation (a.k.a. Little’s law)</a:t>
            </a:r>
          </a:p>
          <a:p>
            <a:pPr lvl="1" eaLnBrk="1" hangingPunct="1"/>
            <a:endParaRPr lang="en-US" altLang="en-US" sz="2000" dirty="0" smtClean="0"/>
          </a:p>
          <a:p>
            <a:pPr lvl="1" eaLnBrk="1" hangingPunct="1"/>
            <a:endParaRPr lang="en-US" altLang="en-US" sz="2000" dirty="0" smtClean="0"/>
          </a:p>
          <a:p>
            <a:pPr lvl="1" eaLnBrk="1" hangingPunct="1"/>
            <a:endParaRPr lang="en-US" altLang="en-US" sz="2000" dirty="0" smtClean="0"/>
          </a:p>
          <a:p>
            <a:pPr lvl="1" eaLnBrk="1" hangingPunct="1"/>
            <a:endParaRPr lang="en-US" altLang="en-US" sz="2000" dirty="0" smtClean="0"/>
          </a:p>
          <a:p>
            <a:pPr lvl="1" eaLnBrk="1" hangingPunct="1"/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Holds for almost all queueing systems (regardless of the number of servers, the queue discipline, or other special circumstances).</a:t>
            </a:r>
          </a:p>
          <a:p>
            <a:pPr lvl="1" eaLnBrk="1" hangingPunct="1"/>
            <a:r>
              <a:rPr lang="en-US" altLang="en-US" sz="2000" i="1" dirty="0" smtClean="0"/>
              <a:t>G/G/1/N/K</a:t>
            </a:r>
            <a:r>
              <a:rPr lang="en-US" altLang="en-US" sz="2000" dirty="0" smtClean="0"/>
              <a:t> example (cont.): On average, one arrival every </a:t>
            </a:r>
            <a:r>
              <a:rPr lang="en-US" altLang="en-US" sz="2000" i="1" dirty="0" smtClean="0"/>
              <a:t>4</a:t>
            </a:r>
            <a:r>
              <a:rPr lang="en-US" altLang="en-US" sz="2000" dirty="0" smtClean="0"/>
              <a:t> time units and each arrival spends </a:t>
            </a:r>
            <a:r>
              <a:rPr lang="en-US" altLang="en-US" sz="2000" i="1" dirty="0" smtClean="0"/>
              <a:t>4.6</a:t>
            </a:r>
            <a:r>
              <a:rPr lang="en-US" altLang="en-US" sz="2000" dirty="0" smtClean="0"/>
              <a:t> time units in the system.  Hence, at an arbitrary point in time, there is </a:t>
            </a:r>
            <a:r>
              <a:rPr lang="en-US" altLang="en-US" sz="2000" i="1" dirty="0" smtClean="0"/>
              <a:t>(1/4)(4.6) = 1.15</a:t>
            </a:r>
            <a:r>
              <a:rPr lang="en-US" altLang="en-US" sz="2000" dirty="0" smtClean="0"/>
              <a:t> customers present on average.</a:t>
            </a:r>
          </a:p>
        </p:txBody>
      </p:sp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3457575" y="1905000"/>
          <a:ext cx="11144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8" name="Equation" r:id="rId3" imgW="406048" imgH="203024" progId="Equation.3">
                  <p:embed/>
                </p:oleObj>
              </mc:Choice>
              <mc:Fallback>
                <p:oleObj name="Equation" r:id="rId3" imgW="406048" imgH="2030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575" y="1905000"/>
                        <a:ext cx="11144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189915755"/>
              </p:ext>
            </p:extLst>
          </p:nvPr>
        </p:nvGraphicFramePr>
        <p:xfrm>
          <a:off x="2133600" y="3203575"/>
          <a:ext cx="48768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9" name="Equation" r:id="rId5" imgW="2108160" imgH="177480" progId="Equation.3">
                  <p:embed/>
                </p:oleObj>
              </mc:Choice>
              <mc:Fallback>
                <p:oleObj name="Equation" r:id="rId5" imgW="2108160" imgH="177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03575"/>
                        <a:ext cx="48768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9" name="AutoShape 8"/>
          <p:cNvSpPr>
            <a:spLocks noChangeArrowheads="1"/>
          </p:cNvSpPr>
          <p:nvPr/>
        </p:nvSpPr>
        <p:spPr bwMode="auto">
          <a:xfrm rot="16200000">
            <a:off x="4067175" y="2108200"/>
            <a:ext cx="381000" cy="1600200"/>
          </a:xfrm>
          <a:prstGeom prst="wedgeRoundRectCallout">
            <a:avLst>
              <a:gd name="adj1" fmla="val 135829"/>
              <a:gd name="adj2" fmla="val -5755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>
            <a:lvl1pPr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i="0" baseline="0">
                <a:solidFill>
                  <a:srgbClr val="000000"/>
                </a:solidFill>
              </a:rPr>
              <a:t>Arrival rate</a:t>
            </a:r>
          </a:p>
        </p:txBody>
      </p:sp>
      <p:sp>
        <p:nvSpPr>
          <p:cNvPr id="85000" name="AutoShape 9"/>
          <p:cNvSpPr>
            <a:spLocks noChangeArrowheads="1"/>
          </p:cNvSpPr>
          <p:nvPr/>
        </p:nvSpPr>
        <p:spPr bwMode="auto">
          <a:xfrm rot="-5400000">
            <a:off x="5715000" y="1676400"/>
            <a:ext cx="457200" cy="1524000"/>
          </a:xfrm>
          <a:prstGeom prst="wedgeRoundRectCallout">
            <a:avLst>
              <a:gd name="adj1" fmla="val 52778"/>
              <a:gd name="adj2" fmla="val -86880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>
            <a:lvl1pPr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i="0" baseline="0" dirty="0">
                <a:solidFill>
                  <a:srgbClr val="000000"/>
                </a:solidFill>
              </a:rPr>
              <a:t>Average System time</a:t>
            </a:r>
          </a:p>
        </p:txBody>
      </p:sp>
      <p:sp>
        <p:nvSpPr>
          <p:cNvPr id="85001" name="AutoShape 10"/>
          <p:cNvSpPr>
            <a:spLocks noChangeArrowheads="1"/>
          </p:cNvSpPr>
          <p:nvPr/>
        </p:nvSpPr>
        <p:spPr bwMode="auto">
          <a:xfrm rot="-5400000">
            <a:off x="2095500" y="1790700"/>
            <a:ext cx="457200" cy="1447800"/>
          </a:xfrm>
          <a:prstGeom prst="wedgeRoundRectCallout">
            <a:avLst>
              <a:gd name="adj1" fmla="val 60759"/>
              <a:gd name="adj2" fmla="val 77630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>
            <a:lvl1pPr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i="0" baseline="0" dirty="0">
                <a:solidFill>
                  <a:srgbClr val="000000"/>
                </a:solidFill>
              </a:rPr>
              <a:t>Average # in system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Queuing Times</a:t>
            </a:r>
          </a:p>
        </p:txBody>
      </p:sp>
      <p:sp>
        <p:nvSpPr>
          <p:cNvPr id="5" name="Rectangle 28"/>
          <p:cNvSpPr txBox="1">
            <a:spLocks noChangeArrowheads="1"/>
          </p:cNvSpPr>
          <p:nvPr/>
        </p:nvSpPr>
        <p:spPr bwMode="auto">
          <a:xfrm>
            <a:off x="533400" y="1981200"/>
            <a:ext cx="8153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9088" indent="-319088"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/>
            </a:pPr>
            <a:endParaRPr lang="en-US" sz="2900" i="0" baseline="0" dirty="0">
              <a:latin typeface="+mj-lt"/>
            </a:endParaRPr>
          </a:p>
          <a:p>
            <a:pPr marL="319088" indent="-319088"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/>
            </a:pPr>
            <a:endParaRPr lang="en-US" sz="2900" i="0" baseline="0" dirty="0">
              <a:latin typeface="+mj-lt"/>
            </a:endParaRPr>
          </a:p>
          <a:p>
            <a:pPr marL="319088" indent="-319088"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/>
            </a:pPr>
            <a:endParaRPr lang="en-US" sz="2900" i="0" baseline="0" dirty="0">
              <a:latin typeface="+mj-lt"/>
            </a:endParaRPr>
          </a:p>
          <a:p>
            <a:pPr marL="319088" indent="-319088"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/>
            </a:pPr>
            <a:endParaRPr lang="en-US" sz="2900" i="0" baseline="0" dirty="0">
              <a:latin typeface="+mj-lt"/>
            </a:endParaRPr>
          </a:p>
          <a:p>
            <a:pPr marL="319088" indent="-319088"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/>
            </a:pPr>
            <a:endParaRPr lang="en-US" sz="2900" i="0" baseline="0" dirty="0">
              <a:latin typeface="+mj-lt"/>
            </a:endParaRPr>
          </a:p>
        </p:txBody>
      </p:sp>
      <p:grpSp>
        <p:nvGrpSpPr>
          <p:cNvPr id="86020" name="Group 27"/>
          <p:cNvGrpSpPr>
            <a:grpSpLocks/>
          </p:cNvGrpSpPr>
          <p:nvPr/>
        </p:nvGrpSpPr>
        <p:grpSpPr bwMode="auto">
          <a:xfrm>
            <a:off x="1292225" y="2076450"/>
            <a:ext cx="6022975" cy="4422775"/>
            <a:chOff x="480" y="1068"/>
            <a:chExt cx="3794" cy="2786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448" y="1440"/>
              <a:ext cx="14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 i="0">
                <a:latin typeface="+mj-lt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304" y="1440"/>
              <a:ext cx="144" cy="38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 i="0">
                <a:latin typeface="+mj-lt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968" y="1440"/>
              <a:ext cx="336" cy="38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 i="0">
                <a:latin typeface="+mj-lt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872" y="1440"/>
              <a:ext cx="96" cy="38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 i="0">
                <a:latin typeface="+mj-lt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344" y="1440"/>
              <a:ext cx="12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fr-FR" i="0">
                <a:latin typeface="+mj-lt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592" y="1440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fr-FR" i="0">
                <a:latin typeface="+mj-lt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344" y="1824"/>
              <a:ext cx="12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fr-FR" i="0">
                <a:latin typeface="+mj-lt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3408" y="1440"/>
              <a:ext cx="480" cy="4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 i="0">
                <a:latin typeface="+mj-lt"/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574" y="2037"/>
              <a:ext cx="638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b="1" i="0">
                  <a:solidFill>
                    <a:srgbClr val="FF0000"/>
                  </a:solidFill>
                  <a:latin typeface="+mj-lt"/>
                </a:rPr>
                <a:t>Queue 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3312" y="2043"/>
              <a:ext cx="61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b="1" i="0" dirty="0">
                  <a:solidFill>
                    <a:srgbClr val="FF0000"/>
                  </a:solidFill>
                  <a:latin typeface="+mj-lt"/>
                </a:rPr>
                <a:t>Server 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008" y="1200"/>
              <a:ext cx="3168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 i="0">
                <a:latin typeface="+mj-lt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248" y="1344"/>
              <a:ext cx="1488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 i="0">
                <a:latin typeface="+mj-lt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216" y="1344"/>
              <a:ext cx="816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 i="0">
                <a:latin typeface="+mj-lt"/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1920" y="1068"/>
              <a:ext cx="133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b="1" i="0" dirty="0">
                  <a:solidFill>
                    <a:srgbClr val="FF0000"/>
                  </a:solidFill>
                  <a:latin typeface="+mj-lt"/>
                </a:rPr>
                <a:t>Queuing System </a:t>
              </a: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480" y="1632"/>
              <a:ext cx="10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fr-FR" i="0">
                <a:latin typeface="+mj-lt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2640" y="1632"/>
              <a:ext cx="62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fr-FR" i="0">
                <a:latin typeface="+mj-lt"/>
              </a:endParaRPr>
            </a:p>
          </p:txBody>
        </p:sp>
        <p:sp>
          <p:nvSpPr>
            <p:cNvPr id="38" name="Text Box 20"/>
            <p:cNvSpPr txBox="1">
              <a:spLocks noChangeArrowheads="1"/>
            </p:cNvSpPr>
            <p:nvPr/>
          </p:nvSpPr>
          <p:spPr bwMode="auto">
            <a:xfrm>
              <a:off x="1202" y="2544"/>
              <a:ext cx="112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b="1" i="0" dirty="0">
                  <a:solidFill>
                    <a:srgbClr val="FF0000"/>
                  </a:solidFill>
                  <a:latin typeface="+mj-lt"/>
                </a:rPr>
                <a:t>Queuing Time</a:t>
              </a:r>
            </a:p>
          </p:txBody>
        </p:sp>
        <p:sp>
          <p:nvSpPr>
            <p:cNvPr id="39" name="Text Box 20"/>
            <p:cNvSpPr txBox="1">
              <a:spLocks noChangeArrowheads="1"/>
            </p:cNvSpPr>
            <p:nvPr/>
          </p:nvSpPr>
          <p:spPr bwMode="auto">
            <a:xfrm>
              <a:off x="3026" y="2544"/>
              <a:ext cx="1018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b="1" i="0" dirty="0">
                  <a:solidFill>
                    <a:srgbClr val="FF0000"/>
                  </a:solidFill>
                  <a:latin typeface="+mj-lt"/>
                </a:rPr>
                <a:t>Service Time</a:t>
              </a:r>
            </a:p>
          </p:txBody>
        </p:sp>
        <p:sp>
          <p:nvSpPr>
            <p:cNvPr id="45" name="Text Box 20"/>
            <p:cNvSpPr txBox="1">
              <a:spLocks noChangeArrowheads="1"/>
            </p:cNvSpPr>
            <p:nvPr/>
          </p:nvSpPr>
          <p:spPr bwMode="auto">
            <a:xfrm>
              <a:off x="1008" y="3408"/>
              <a:ext cx="3266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3200" b="1" i="0" dirty="0">
                  <a:solidFill>
                    <a:srgbClr val="FF0000"/>
                  </a:solidFill>
                  <a:latin typeface="+mj-lt"/>
                </a:rPr>
                <a:t>System Time </a:t>
              </a:r>
            </a:p>
            <a:p>
              <a:pPr algn="ctr">
                <a:defRPr/>
              </a:pPr>
              <a:r>
                <a:rPr lang="en-US" altLang="en-US" b="1" i="0" dirty="0">
                  <a:solidFill>
                    <a:srgbClr val="FF0000"/>
                  </a:solidFill>
                  <a:latin typeface="+mj-lt"/>
                </a:rPr>
                <a:t>(</a:t>
              </a:r>
              <a:r>
                <a:rPr lang="en-US" altLang="en-US" b="1" dirty="0">
                  <a:solidFill>
                    <a:srgbClr val="FF0000"/>
                  </a:solidFill>
                  <a:latin typeface="+mj-lt"/>
                </a:rPr>
                <a:t>the time a customer spends in the system)</a:t>
              </a:r>
              <a:endParaRPr lang="en-US" b="1" dirty="0">
                <a:solidFill>
                  <a:srgbClr val="FF0000"/>
                </a:solidFill>
                <a:latin typeface="+mj-lt"/>
              </a:endParaRPr>
            </a:p>
          </p:txBody>
        </p:sp>
      </p:grp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6745288" y="3013075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fr-FR" i="0"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61088" y="2895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1520825" y="2286000"/>
            <a:ext cx="228600" cy="609600"/>
          </a:xfrm>
          <a:prstGeom prst="rect">
            <a:avLst/>
          </a:prstGeom>
          <a:solidFill>
            <a:srgbClr val="D5CD2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fr-FR" i="0">
              <a:latin typeface="+mj-lt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rot="5400000">
            <a:off x="344488" y="4305300"/>
            <a:ext cx="2665412" cy="158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4077494" y="4075906"/>
            <a:ext cx="2209800" cy="158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6249194" y="4418806"/>
            <a:ext cx="2743200" cy="158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676400" y="4722813"/>
            <a:ext cx="3505200" cy="15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181600" y="4724400"/>
            <a:ext cx="2438400" cy="158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35138" y="5568950"/>
            <a:ext cx="5791200" cy="158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Generality of Little’s Law</a:t>
            </a:r>
          </a:p>
        </p:txBody>
      </p:sp>
      <p:sp>
        <p:nvSpPr>
          <p:cNvPr id="458780" name="Rectangle 28"/>
          <p:cNvSpPr>
            <a:spLocks noChangeArrowheads="1"/>
          </p:cNvSpPr>
          <p:nvPr/>
        </p:nvSpPr>
        <p:spPr bwMode="auto">
          <a:xfrm>
            <a:off x="457200" y="2590800"/>
            <a:ext cx="8153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000" i="0" baseline="0" dirty="0">
                <a:latin typeface="+mj-lt"/>
                <a:sym typeface="Symbol" pitchFamily="18" charset="2"/>
              </a:rPr>
              <a:t>Little’s Law is a pretty general result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000" i="0" baseline="0" dirty="0">
                <a:latin typeface="+mj-lt"/>
                <a:sym typeface="Symbol" pitchFamily="18" charset="2"/>
              </a:rPr>
              <a:t>It does not depend on the arrival process distribution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000" i="0" baseline="0" dirty="0">
                <a:latin typeface="+mj-lt"/>
                <a:sym typeface="Symbol" pitchFamily="18" charset="2"/>
              </a:rPr>
              <a:t>It does not depend on the service process distribution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000" i="0" baseline="0" dirty="0">
                <a:latin typeface="+mj-lt"/>
                <a:sym typeface="Symbol" pitchFamily="18" charset="2"/>
              </a:rPr>
              <a:t>It does not depend on the number of servers and buffers in the system.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000" i="0" baseline="0" dirty="0">
                <a:latin typeface="+mj-lt"/>
                <a:sym typeface="Symbol" pitchFamily="18" charset="2"/>
              </a:rPr>
              <a:t>Applies to any system in </a:t>
            </a:r>
            <a:r>
              <a:rPr lang="en-US" sz="2000" b="1" i="0" baseline="0" dirty="0">
                <a:solidFill>
                  <a:srgbClr val="0000FF"/>
                </a:solidFill>
                <a:latin typeface="+mj-lt"/>
                <a:sym typeface="Symbol" pitchFamily="18" charset="2"/>
              </a:rPr>
              <a:t>equilibrium</a:t>
            </a:r>
            <a:r>
              <a:rPr lang="en-US" sz="2000" i="0" baseline="0" dirty="0">
                <a:latin typeface="+mj-lt"/>
                <a:sym typeface="Symbol" pitchFamily="18" charset="2"/>
              </a:rPr>
              <a:t>, as long as nothing in black box is creating or destroying tasks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  <a:defRPr/>
            </a:pPr>
            <a:endParaRPr lang="en-US" sz="2000" i="0" baseline="0" dirty="0">
              <a:latin typeface="+mj-lt"/>
              <a:sym typeface="Symbol" pitchFamily="18" charset="2"/>
            </a:endParaRPr>
          </a:p>
        </p:txBody>
      </p:sp>
      <p:sp>
        <p:nvSpPr>
          <p:cNvPr id="458785" name="Cloud"/>
          <p:cNvSpPr>
            <a:spLocks noChangeAspect="1" noEditPoints="1" noChangeArrowheads="1"/>
          </p:cNvSpPr>
          <p:nvPr/>
        </p:nvSpPr>
        <p:spPr bwMode="auto">
          <a:xfrm>
            <a:off x="3581400" y="5029200"/>
            <a:ext cx="3276600" cy="1676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i="0" baseline="0" dirty="0">
                <a:latin typeface="+mj-lt"/>
              </a:rPr>
              <a:t>Queueing </a:t>
            </a:r>
          </a:p>
          <a:p>
            <a:pPr algn="ctr">
              <a:defRPr/>
            </a:pPr>
            <a:r>
              <a:rPr lang="en-US" i="0" baseline="0" dirty="0">
                <a:latin typeface="+mj-lt"/>
              </a:rPr>
              <a:t>System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1524000" y="5308600"/>
            <a:ext cx="6324600" cy="1384300"/>
            <a:chOff x="432" y="3216"/>
            <a:chExt cx="3984" cy="872"/>
          </a:xfrm>
        </p:grpSpPr>
        <p:sp>
          <p:nvSpPr>
            <p:cNvPr id="2055" name="Line 34"/>
            <p:cNvSpPr>
              <a:spLocks noChangeShapeType="1"/>
            </p:cNvSpPr>
            <p:nvPr/>
          </p:nvSpPr>
          <p:spPr bwMode="auto">
            <a:xfrm>
              <a:off x="1152" y="3552"/>
              <a:ext cx="57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2056" name="Text Box 35"/>
            <p:cNvSpPr txBox="1">
              <a:spLocks noChangeArrowheads="1"/>
            </p:cNvSpPr>
            <p:nvPr/>
          </p:nvSpPr>
          <p:spPr bwMode="auto">
            <a:xfrm>
              <a:off x="432" y="3216"/>
              <a:ext cx="1104" cy="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l-GR" sz="2400" baseline="0">
                  <a:latin typeface="+mj-lt"/>
                </a:rPr>
                <a:t>λ</a:t>
              </a:r>
              <a:endParaRPr lang="en-US" sz="2400" baseline="0">
                <a:latin typeface="+mj-lt"/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en-US" sz="2400" i="0" baseline="0">
                  <a:latin typeface="+mj-lt"/>
                </a:rPr>
                <a:t>Aggregate Arrival rate</a:t>
              </a:r>
            </a:p>
          </p:txBody>
        </p: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>
              <a:off x="3840" y="3552"/>
              <a:ext cx="57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</p:grpSp>
      <p:sp>
        <p:nvSpPr>
          <p:cNvPr id="87046" name="Rectangle 8"/>
          <p:cNvSpPr>
            <a:spLocks noChangeArrowheads="1"/>
          </p:cNvSpPr>
          <p:nvPr/>
        </p:nvSpPr>
        <p:spPr bwMode="auto">
          <a:xfrm>
            <a:off x="762000" y="1600200"/>
            <a:ext cx="807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0" baseline="0">
                <a:solidFill>
                  <a:srgbClr val="0000FF"/>
                </a:solidFill>
              </a:rPr>
              <a:t>Mean number tasks in system = mean arrival rate x mean system time</a:t>
            </a:r>
            <a:endParaRPr lang="fr-FR" altLang="en-US" sz="1800" b="1" i="0" baseline="0">
              <a:solidFill>
                <a:srgbClr val="0000FF"/>
              </a:solidFill>
            </a:endParaRPr>
          </a:p>
        </p:txBody>
      </p:sp>
      <p:graphicFrame>
        <p:nvGraphicFramePr>
          <p:cNvPr id="87047" name="Object 5"/>
          <p:cNvGraphicFramePr>
            <a:graphicFrameLocks noChangeAspect="1"/>
          </p:cNvGraphicFramePr>
          <p:nvPr/>
        </p:nvGraphicFramePr>
        <p:xfrm>
          <a:off x="3457575" y="1905000"/>
          <a:ext cx="11144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2" name="Equation" r:id="rId4" imgW="406048" imgH="203024" progId="Equation.3">
                  <p:embed/>
                </p:oleObj>
              </mc:Choice>
              <mc:Fallback>
                <p:oleObj name="Equation" r:id="rId4" imgW="406048" imgH="2030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575" y="1905000"/>
                        <a:ext cx="11144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8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8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8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8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8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58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80" grpId="0" build="p"/>
      <p:bldP spid="45878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37FE15-8EC2-4147-8C7A-40668AE9C07E}" type="slidenum">
              <a:rPr lang="en-US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/>
              <a:t>15</a:t>
            </a:fld>
            <a:endParaRPr lang="en-US" altLang="en-US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Performance Measures of Interest </a:t>
            </a:r>
            <a:endParaRPr lang="en-US" altLang="en-US" sz="2200" smtClean="0">
              <a:solidFill>
                <a:schemeClr val="bg2"/>
              </a:solidFill>
            </a:endParaRP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447800"/>
            <a:ext cx="87630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Some Primary performance measures of queueing systems: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i="1" dirty="0" smtClean="0">
                <a:sym typeface="Symbol" panose="05050102010706020507" pitchFamily="18" charset="2"/>
              </a:rPr>
              <a:t></a:t>
            </a:r>
            <a:r>
              <a:rPr lang="en-US" altLang="en-US" i="1" baseline="-25000" dirty="0">
                <a:sym typeface="Symbol" panose="05050102010706020507" pitchFamily="18" charset="2"/>
              </a:rPr>
              <a:t>j</a:t>
            </a:r>
            <a:r>
              <a:rPr lang="en-US" altLang="en-US" dirty="0" smtClean="0"/>
              <a:t>: </a:t>
            </a:r>
            <a:r>
              <a:rPr lang="en-US" altLang="en-US" sz="2200" dirty="0" smtClean="0"/>
              <a:t>steady-state probability of having </a:t>
            </a:r>
            <a:r>
              <a:rPr lang="en-US" altLang="en-US" sz="2200" i="1" dirty="0" smtClean="0"/>
              <a:t>j</a:t>
            </a:r>
            <a:r>
              <a:rPr lang="en-US" altLang="en-US" sz="2200" dirty="0" smtClean="0"/>
              <a:t> customers in system,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i="1" dirty="0" smtClean="0">
                <a:latin typeface="Symbol" panose="05050102010706020507" pitchFamily="18" charset="2"/>
              </a:rPr>
              <a:t>l</a:t>
            </a:r>
            <a:r>
              <a:rPr lang="en-US" altLang="en-US" dirty="0" smtClean="0"/>
              <a:t>: arrival rate,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i="1" dirty="0" smtClean="0">
                <a:latin typeface="Symbol" panose="05050102010706020507" pitchFamily="18" charset="2"/>
              </a:rPr>
              <a:t>m</a:t>
            </a:r>
            <a:r>
              <a:rPr lang="en-US" altLang="en-US" dirty="0" smtClean="0"/>
              <a:t>: service rate of one server,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i="1" dirty="0" smtClean="0">
                <a:latin typeface="Symbol" panose="05050102010706020507" pitchFamily="18" charset="2"/>
              </a:rPr>
              <a:t>r</a:t>
            </a:r>
            <a:r>
              <a:rPr lang="en-US" altLang="en-US" dirty="0" smtClean="0"/>
              <a:t>: server utilization,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i="1" dirty="0" smtClean="0"/>
              <a:t>L</a:t>
            </a:r>
            <a:r>
              <a:rPr lang="en-US" altLang="en-US" dirty="0" smtClean="0"/>
              <a:t>: long-run time-average number of customers in system,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i="1" dirty="0" smtClean="0"/>
              <a:t>L</a:t>
            </a:r>
            <a:r>
              <a:rPr lang="en-US" altLang="en-US" i="1" baseline="-25000" dirty="0" smtClean="0"/>
              <a:t>Q</a:t>
            </a:r>
            <a:r>
              <a:rPr lang="en-US" altLang="en-US" dirty="0" smtClean="0"/>
              <a:t>: long-run time-average number of customers in queue,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i="1" dirty="0" smtClean="0"/>
              <a:t>w </a:t>
            </a:r>
            <a:r>
              <a:rPr lang="en-US" altLang="en-US" dirty="0" smtClean="0"/>
              <a:t>: long-run average time spent in system per customer,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i="1" dirty="0" err="1" smtClean="0"/>
              <a:t>w</a:t>
            </a:r>
            <a:r>
              <a:rPr lang="en-US" altLang="en-US" i="1" baseline="-25000" dirty="0" err="1" smtClean="0"/>
              <a:t>Q</a:t>
            </a:r>
            <a:r>
              <a:rPr lang="en-US" altLang="en-US" dirty="0" smtClean="0"/>
              <a:t>: long-run average time spent in queue per customer.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4483E0-A1D4-4F90-9FF6-DFC72E91F540}" type="slidenum">
              <a:rPr lang="en-US" altLang="en-US" sz="2400" i="0" baseline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2400" i="0" baseline="0">
              <a:solidFill>
                <a:srgbClr val="FFFFFF"/>
              </a:solidFill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M/M/1 Queue</a:t>
            </a:r>
          </a:p>
        </p:txBody>
      </p:sp>
      <p:sp>
        <p:nvSpPr>
          <p:cNvPr id="91140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Poisson Arrivals, exponentially distributed service times, </a:t>
            </a:r>
            <a:r>
              <a:rPr lang="en-US" altLang="en-US" smtClean="0">
                <a:latin typeface="Times New Roman" panose="02020603050405020304" pitchFamily="18" charset="0"/>
              </a:rPr>
              <a:t>1</a:t>
            </a:r>
            <a:r>
              <a:rPr lang="en-US" altLang="en-US" smtClean="0"/>
              <a:t> server and infinite buffer</a:t>
            </a:r>
            <a:endParaRPr lang="fr-F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Birth-Death Chain </a:t>
            </a:r>
          </a:p>
        </p:txBody>
      </p:sp>
      <p:graphicFrame>
        <p:nvGraphicFramePr>
          <p:cNvPr id="452638" name="Object 30"/>
          <p:cNvGraphicFramePr>
            <a:graphicFrameLocks noChangeAspect="1"/>
          </p:cNvGraphicFramePr>
          <p:nvPr/>
        </p:nvGraphicFramePr>
        <p:xfrm>
          <a:off x="1579563" y="3424238"/>
          <a:ext cx="5222875" cy="190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7" name="Equation" r:id="rId3" imgW="2120900" imgH="774700" progId="Equation.DSMT4">
                  <p:embed/>
                </p:oleObj>
              </mc:Choice>
              <mc:Fallback>
                <p:oleObj name="Equation" r:id="rId3" imgW="2120900" imgH="7747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563" y="3424238"/>
                        <a:ext cx="5222875" cy="190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762000" y="1524000"/>
            <a:ext cx="7086600" cy="1308100"/>
            <a:chOff x="480" y="960"/>
            <a:chExt cx="4464" cy="824"/>
          </a:xfrm>
        </p:grpSpPr>
        <p:sp>
          <p:nvSpPr>
            <p:cNvPr id="92168" name="Freeform 34"/>
            <p:cNvSpPr>
              <a:spLocks/>
            </p:cNvSpPr>
            <p:nvPr/>
          </p:nvSpPr>
          <p:spPr bwMode="auto">
            <a:xfrm>
              <a:off x="816" y="1200"/>
              <a:ext cx="1152" cy="152"/>
            </a:xfrm>
            <a:custGeom>
              <a:avLst/>
              <a:gdLst>
                <a:gd name="T0" fmla="*/ 0 w 1152"/>
                <a:gd name="T1" fmla="*/ 104 h 152"/>
                <a:gd name="T2" fmla="*/ 576 w 1152"/>
                <a:gd name="T3" fmla="*/ 8 h 152"/>
                <a:gd name="T4" fmla="*/ 1152 w 1152"/>
                <a:gd name="T5" fmla="*/ 152 h 152"/>
                <a:gd name="T6" fmla="*/ 0 60000 65536"/>
                <a:gd name="T7" fmla="*/ 0 60000 65536"/>
                <a:gd name="T8" fmla="*/ 0 60000 65536"/>
                <a:gd name="T9" fmla="*/ 0 w 1152"/>
                <a:gd name="T10" fmla="*/ 0 h 152"/>
                <a:gd name="T11" fmla="*/ 1152 w 1152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69" name="Freeform 35"/>
            <p:cNvSpPr>
              <a:spLocks/>
            </p:cNvSpPr>
            <p:nvPr/>
          </p:nvSpPr>
          <p:spPr bwMode="auto">
            <a:xfrm>
              <a:off x="2304" y="1200"/>
              <a:ext cx="1104" cy="160"/>
            </a:xfrm>
            <a:custGeom>
              <a:avLst/>
              <a:gdLst>
                <a:gd name="T0" fmla="*/ 0 w 1152"/>
                <a:gd name="T1" fmla="*/ 115 h 152"/>
                <a:gd name="T2" fmla="*/ 529 w 1152"/>
                <a:gd name="T3" fmla="*/ 8 h 152"/>
                <a:gd name="T4" fmla="*/ 1058 w 1152"/>
                <a:gd name="T5" fmla="*/ 168 h 152"/>
                <a:gd name="T6" fmla="*/ 0 60000 65536"/>
                <a:gd name="T7" fmla="*/ 0 60000 65536"/>
                <a:gd name="T8" fmla="*/ 0 60000 65536"/>
                <a:gd name="T9" fmla="*/ 0 w 1152"/>
                <a:gd name="T10" fmla="*/ 0 h 152"/>
                <a:gd name="T11" fmla="*/ 1152 w 1152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>
              <a:solidFill>
                <a:srgbClr val="0000FF"/>
              </a:solidFill>
              <a:prstDash val="dash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0" name="Freeform 36"/>
            <p:cNvSpPr>
              <a:spLocks/>
            </p:cNvSpPr>
            <p:nvPr/>
          </p:nvSpPr>
          <p:spPr bwMode="auto">
            <a:xfrm flipH="1" flipV="1">
              <a:off x="864" y="1592"/>
              <a:ext cx="1152" cy="152"/>
            </a:xfrm>
            <a:custGeom>
              <a:avLst/>
              <a:gdLst>
                <a:gd name="T0" fmla="*/ 0 w 1152"/>
                <a:gd name="T1" fmla="*/ 104 h 152"/>
                <a:gd name="T2" fmla="*/ 576 w 1152"/>
                <a:gd name="T3" fmla="*/ 8 h 152"/>
                <a:gd name="T4" fmla="*/ 1152 w 1152"/>
                <a:gd name="T5" fmla="*/ 152 h 152"/>
                <a:gd name="T6" fmla="*/ 0 60000 65536"/>
                <a:gd name="T7" fmla="*/ 0 60000 65536"/>
                <a:gd name="T8" fmla="*/ 0 60000 65536"/>
                <a:gd name="T9" fmla="*/ 0 w 1152"/>
                <a:gd name="T10" fmla="*/ 0 h 152"/>
                <a:gd name="T11" fmla="*/ 1152 w 1152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1" name="Text Box 38"/>
            <p:cNvSpPr txBox="1">
              <a:spLocks noChangeArrowheads="1"/>
            </p:cNvSpPr>
            <p:nvPr/>
          </p:nvSpPr>
          <p:spPr bwMode="auto">
            <a:xfrm>
              <a:off x="1200" y="960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l-GR" altLang="en-US" sz="2400" i="0" baseline="0">
                  <a:latin typeface="Times New Roman" panose="02020603050405020304" pitchFamily="18" charset="0"/>
                </a:rPr>
                <a:t>λ</a:t>
              </a:r>
              <a:r>
                <a:rPr lang="el-GR" altLang="en-US" sz="2400" i="0" baseline="-25000">
                  <a:latin typeface="Times New Roman" panose="02020603050405020304" pitchFamily="18" charset="0"/>
                </a:rPr>
                <a:t>0</a:t>
              </a:r>
              <a:endParaRPr lang="en-US" altLang="en-US" sz="2400" i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2172" name="Freeform 42"/>
            <p:cNvSpPr>
              <a:spLocks/>
            </p:cNvSpPr>
            <p:nvPr/>
          </p:nvSpPr>
          <p:spPr bwMode="auto">
            <a:xfrm>
              <a:off x="3792" y="1208"/>
              <a:ext cx="1152" cy="152"/>
            </a:xfrm>
            <a:custGeom>
              <a:avLst/>
              <a:gdLst>
                <a:gd name="T0" fmla="*/ 0 w 1152"/>
                <a:gd name="T1" fmla="*/ 104 h 152"/>
                <a:gd name="T2" fmla="*/ 576 w 1152"/>
                <a:gd name="T3" fmla="*/ 8 h 152"/>
                <a:gd name="T4" fmla="*/ 1152 w 1152"/>
                <a:gd name="T5" fmla="*/ 152 h 152"/>
                <a:gd name="T6" fmla="*/ 0 60000 65536"/>
                <a:gd name="T7" fmla="*/ 0 60000 65536"/>
                <a:gd name="T8" fmla="*/ 0 60000 65536"/>
                <a:gd name="T9" fmla="*/ 0 w 1152"/>
                <a:gd name="T10" fmla="*/ 0 h 152"/>
                <a:gd name="T11" fmla="*/ 1152 w 1152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>
              <a:solidFill>
                <a:srgbClr val="0000FF"/>
              </a:solidFill>
              <a:prstDash val="dash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3" name="Freeform 43"/>
            <p:cNvSpPr>
              <a:spLocks/>
            </p:cNvSpPr>
            <p:nvPr/>
          </p:nvSpPr>
          <p:spPr bwMode="auto">
            <a:xfrm flipH="1" flipV="1">
              <a:off x="3792" y="1592"/>
              <a:ext cx="1152" cy="152"/>
            </a:xfrm>
            <a:custGeom>
              <a:avLst/>
              <a:gdLst>
                <a:gd name="T0" fmla="*/ 0 w 1152"/>
                <a:gd name="T1" fmla="*/ 104 h 152"/>
                <a:gd name="T2" fmla="*/ 576 w 1152"/>
                <a:gd name="T3" fmla="*/ 8 h 152"/>
                <a:gd name="T4" fmla="*/ 1152 w 1152"/>
                <a:gd name="T5" fmla="*/ 152 h 152"/>
                <a:gd name="T6" fmla="*/ 0 60000 65536"/>
                <a:gd name="T7" fmla="*/ 0 60000 65536"/>
                <a:gd name="T8" fmla="*/ 0 60000 65536"/>
                <a:gd name="T9" fmla="*/ 0 w 1152"/>
                <a:gd name="T10" fmla="*/ 0 h 152"/>
                <a:gd name="T11" fmla="*/ 1152 w 1152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>
              <a:solidFill>
                <a:srgbClr val="0000FF"/>
              </a:solidFill>
              <a:prstDash val="dash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4" name="Oval 46"/>
            <p:cNvSpPr>
              <a:spLocks noChangeArrowheads="1"/>
            </p:cNvSpPr>
            <p:nvPr/>
          </p:nvSpPr>
          <p:spPr bwMode="auto">
            <a:xfrm>
              <a:off x="480" y="1256"/>
              <a:ext cx="432" cy="432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0" baseline="0"/>
                <a:t>0</a:t>
              </a:r>
            </a:p>
          </p:txBody>
        </p:sp>
        <p:sp>
          <p:nvSpPr>
            <p:cNvPr id="92175" name="Oval 47"/>
            <p:cNvSpPr>
              <a:spLocks noChangeArrowheads="1"/>
            </p:cNvSpPr>
            <p:nvPr/>
          </p:nvSpPr>
          <p:spPr bwMode="auto">
            <a:xfrm>
              <a:off x="1920" y="1256"/>
              <a:ext cx="432" cy="432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0" baseline="0"/>
                <a:t>1</a:t>
              </a:r>
            </a:p>
          </p:txBody>
        </p:sp>
        <p:sp>
          <p:nvSpPr>
            <p:cNvPr id="92176" name="Oval 48"/>
            <p:cNvSpPr>
              <a:spLocks noChangeArrowheads="1"/>
            </p:cNvSpPr>
            <p:nvPr/>
          </p:nvSpPr>
          <p:spPr bwMode="auto">
            <a:xfrm>
              <a:off x="3408" y="1256"/>
              <a:ext cx="432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aseline="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92177" name="Freeform 49"/>
            <p:cNvSpPr>
              <a:spLocks/>
            </p:cNvSpPr>
            <p:nvPr/>
          </p:nvSpPr>
          <p:spPr bwMode="auto">
            <a:xfrm flipH="1" flipV="1">
              <a:off x="2304" y="1632"/>
              <a:ext cx="1152" cy="152"/>
            </a:xfrm>
            <a:custGeom>
              <a:avLst/>
              <a:gdLst>
                <a:gd name="T0" fmla="*/ 0 w 1152"/>
                <a:gd name="T1" fmla="*/ 104 h 152"/>
                <a:gd name="T2" fmla="*/ 576 w 1152"/>
                <a:gd name="T3" fmla="*/ 8 h 152"/>
                <a:gd name="T4" fmla="*/ 1152 w 1152"/>
                <a:gd name="T5" fmla="*/ 152 h 152"/>
                <a:gd name="T6" fmla="*/ 0 60000 65536"/>
                <a:gd name="T7" fmla="*/ 0 60000 65536"/>
                <a:gd name="T8" fmla="*/ 0 60000 65536"/>
                <a:gd name="T9" fmla="*/ 0 w 1152"/>
                <a:gd name="T10" fmla="*/ 0 h 152"/>
                <a:gd name="T11" fmla="*/ 1152 w 1152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>
              <a:solidFill>
                <a:srgbClr val="0000FF"/>
              </a:solidFill>
              <a:prstDash val="dash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8" name="Text Box 51"/>
            <p:cNvSpPr txBox="1">
              <a:spLocks noChangeArrowheads="1"/>
            </p:cNvSpPr>
            <p:nvPr/>
          </p:nvSpPr>
          <p:spPr bwMode="auto">
            <a:xfrm>
              <a:off x="2256" y="1008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l-GR" altLang="en-US" sz="2400" i="0" baseline="0">
                  <a:latin typeface="Times New Roman" panose="02020603050405020304" pitchFamily="18" charset="0"/>
                </a:rPr>
                <a:t>λ</a:t>
              </a:r>
              <a:r>
                <a:rPr lang="el-GR" altLang="en-US" sz="2400" i="0" baseline="-25000">
                  <a:latin typeface="Times New Roman" panose="02020603050405020304" pitchFamily="18" charset="0"/>
                </a:rPr>
                <a:t>1</a:t>
              </a:r>
              <a:endParaRPr lang="en-US" altLang="en-US" sz="2400" i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2179" name="Text Box 52"/>
            <p:cNvSpPr txBox="1">
              <a:spLocks noChangeArrowheads="1"/>
            </p:cNvSpPr>
            <p:nvPr/>
          </p:nvSpPr>
          <p:spPr bwMode="auto">
            <a:xfrm>
              <a:off x="3072" y="1008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l-GR" altLang="en-US" sz="2400" i="0" baseline="0">
                  <a:latin typeface="Times New Roman" panose="02020603050405020304" pitchFamily="18" charset="0"/>
                </a:rPr>
                <a:t>λ</a:t>
              </a:r>
              <a:r>
                <a:rPr lang="en-US" altLang="en-US" sz="2400" baseline="-25000">
                  <a:latin typeface="Times New Roman" panose="02020603050405020304" pitchFamily="18" charset="0"/>
                </a:rPr>
                <a:t>i</a:t>
              </a:r>
              <a:r>
                <a:rPr lang="en-US" altLang="en-US" sz="2400" i="0" baseline="-25000">
                  <a:latin typeface="Times New Roman" panose="02020603050405020304" pitchFamily="18" charset="0"/>
                </a:rPr>
                <a:t>-</a:t>
              </a:r>
              <a:r>
                <a:rPr lang="el-GR" altLang="en-US" sz="2400" i="0" baseline="-25000">
                  <a:latin typeface="Times New Roman" panose="02020603050405020304" pitchFamily="18" charset="0"/>
                </a:rPr>
                <a:t>1</a:t>
              </a:r>
              <a:endParaRPr lang="en-US" altLang="en-US" sz="2400" i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2180" name="Text Box 53"/>
            <p:cNvSpPr txBox="1">
              <a:spLocks noChangeArrowheads="1"/>
            </p:cNvSpPr>
            <p:nvPr/>
          </p:nvSpPr>
          <p:spPr bwMode="auto">
            <a:xfrm>
              <a:off x="3744" y="1008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l-GR" altLang="en-US" sz="2400" i="0" baseline="0">
                  <a:latin typeface="Times New Roman" panose="02020603050405020304" pitchFamily="18" charset="0"/>
                </a:rPr>
                <a:t>λ</a:t>
              </a:r>
              <a:r>
                <a:rPr lang="en-US" altLang="en-US" sz="2400" baseline="-25000">
                  <a:latin typeface="Times New Roman" panose="02020603050405020304" pitchFamily="18" charset="0"/>
                </a:rPr>
                <a:t>i</a:t>
              </a:r>
              <a:endParaRPr lang="en-US" altLang="en-US" sz="2400" i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2181" name="Text Box 54"/>
            <p:cNvSpPr txBox="1">
              <a:spLocks noChangeArrowheads="1"/>
            </p:cNvSpPr>
            <p:nvPr/>
          </p:nvSpPr>
          <p:spPr bwMode="auto">
            <a:xfrm>
              <a:off x="1296" y="1488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l-GR" altLang="en-US" sz="2400" baseline="0">
                  <a:latin typeface="Times New Roman" panose="02020603050405020304" pitchFamily="18" charset="0"/>
                </a:rPr>
                <a:t>μ</a:t>
              </a:r>
              <a:r>
                <a:rPr lang="el-GR" altLang="en-US" sz="2400" i="0" baseline="-25000">
                  <a:latin typeface="Times New Roman" panose="02020603050405020304" pitchFamily="18" charset="0"/>
                </a:rPr>
                <a:t>1</a:t>
              </a:r>
              <a:endParaRPr lang="en-US" altLang="en-US" sz="2400" i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2182" name="Text Box 55"/>
            <p:cNvSpPr txBox="1">
              <a:spLocks noChangeArrowheads="1"/>
            </p:cNvSpPr>
            <p:nvPr/>
          </p:nvSpPr>
          <p:spPr bwMode="auto">
            <a:xfrm>
              <a:off x="3120" y="1440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l-GR" altLang="en-US" sz="2400" baseline="0">
                  <a:latin typeface="Times New Roman" panose="02020603050405020304" pitchFamily="18" charset="0"/>
                </a:rPr>
                <a:t>μ</a:t>
              </a:r>
              <a:r>
                <a:rPr lang="en-US" altLang="en-US" sz="2400" baseline="-250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92183" name="Text Box 56"/>
            <p:cNvSpPr txBox="1">
              <a:spLocks noChangeArrowheads="1"/>
            </p:cNvSpPr>
            <p:nvPr/>
          </p:nvSpPr>
          <p:spPr bwMode="auto">
            <a:xfrm>
              <a:off x="4032" y="1440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l-GR" altLang="en-US" sz="2400" baseline="0">
                  <a:latin typeface="Times New Roman" panose="02020603050405020304" pitchFamily="18" charset="0"/>
                </a:rPr>
                <a:t>μ</a:t>
              </a:r>
              <a:r>
                <a:rPr lang="en-US" altLang="en-US" sz="2400" baseline="-25000">
                  <a:latin typeface="Times New Roman" panose="02020603050405020304" pitchFamily="18" charset="0"/>
                </a:rPr>
                <a:t>i</a:t>
              </a:r>
              <a:r>
                <a:rPr lang="en-US" altLang="en-US" sz="2400" i="0" baseline="-25000">
                  <a:latin typeface="Times New Roman" panose="02020603050405020304" pitchFamily="18" charset="0"/>
                </a:rPr>
                <a:t>+1</a:t>
              </a:r>
              <a:endParaRPr lang="en-US" altLang="en-US" sz="2400" baseline="-2500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452667" name="Object 59"/>
          <p:cNvGraphicFramePr>
            <a:graphicFrameLocks noChangeAspect="1"/>
          </p:cNvGraphicFramePr>
          <p:nvPr/>
        </p:nvGraphicFramePr>
        <p:xfrm>
          <a:off x="1693863" y="5816600"/>
          <a:ext cx="10318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8" name="Equation" r:id="rId5" imgW="418918" imgH="165028" progId="Equation.DSMT4">
                  <p:embed/>
                </p:oleObj>
              </mc:Choice>
              <mc:Fallback>
                <p:oleObj name="Equation" r:id="rId5" imgW="418918" imgH="165028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5816600"/>
                        <a:ext cx="10318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68" name="Object 60"/>
          <p:cNvGraphicFramePr>
            <a:graphicFrameLocks noChangeAspect="1"/>
          </p:cNvGraphicFramePr>
          <p:nvPr/>
        </p:nvGraphicFramePr>
        <p:xfrm>
          <a:off x="4572000" y="5562600"/>
          <a:ext cx="118903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9" name="Equation" r:id="rId7" imgW="482391" imgH="368140" progId="Equation.DSMT4">
                  <p:embed/>
                </p:oleObj>
              </mc:Choice>
              <mc:Fallback>
                <p:oleObj name="Equation" r:id="rId7" imgW="482391" imgH="36814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562600"/>
                        <a:ext cx="1189038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69" name="Rectangle 61"/>
          <p:cNvSpPr>
            <a:spLocks noChangeArrowheads="1"/>
          </p:cNvSpPr>
          <p:nvPr/>
        </p:nvSpPr>
        <p:spPr bwMode="auto">
          <a:xfrm>
            <a:off x="3390900" y="58166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i="0" baseline="0"/>
              <a:t>and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2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2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6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Recall the Birth-Death Chain Example</a:t>
            </a:r>
          </a:p>
        </p:txBody>
      </p:sp>
      <p:sp>
        <p:nvSpPr>
          <p:cNvPr id="460803" name="Rectangle 3"/>
          <p:cNvSpPr>
            <a:spLocks noChangeArrowheads="1"/>
          </p:cNvSpPr>
          <p:nvPr/>
        </p:nvSpPr>
        <p:spPr bwMode="auto">
          <a:xfrm>
            <a:off x="381000" y="2971800"/>
            <a:ext cx="853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i="0" baseline="0" dirty="0">
                <a:latin typeface="+mj-lt"/>
              </a:rPr>
              <a:t>At steady state, we obtain </a:t>
            </a:r>
          </a:p>
        </p:txBody>
      </p:sp>
      <p:grpSp>
        <p:nvGrpSpPr>
          <p:cNvPr id="93188" name="Group 61"/>
          <p:cNvGrpSpPr>
            <a:grpSpLocks/>
          </p:cNvGrpSpPr>
          <p:nvPr/>
        </p:nvGrpSpPr>
        <p:grpSpPr bwMode="auto">
          <a:xfrm>
            <a:off x="84138" y="1587500"/>
            <a:ext cx="8975725" cy="1320800"/>
            <a:chOff x="192" y="904"/>
            <a:chExt cx="5654" cy="832"/>
          </a:xfrm>
        </p:grpSpPr>
        <p:sp>
          <p:nvSpPr>
            <p:cNvPr id="3087" name="Freeform 7"/>
            <p:cNvSpPr>
              <a:spLocks/>
            </p:cNvSpPr>
            <p:nvPr/>
          </p:nvSpPr>
          <p:spPr bwMode="auto">
            <a:xfrm>
              <a:off x="528" y="1200"/>
              <a:ext cx="816" cy="144"/>
            </a:xfrm>
            <a:custGeom>
              <a:avLst/>
              <a:gdLst>
                <a:gd name="T0" fmla="*/ 0 w 1152"/>
                <a:gd name="T1" fmla="*/ 104 h 152"/>
                <a:gd name="T2" fmla="*/ 576 w 1152"/>
                <a:gd name="T3" fmla="*/ 8 h 152"/>
                <a:gd name="T4" fmla="*/ 1152 w 1152"/>
                <a:gd name="T5" fmla="*/ 152 h 152"/>
                <a:gd name="T6" fmla="*/ 0 60000 65536"/>
                <a:gd name="T7" fmla="*/ 0 60000 65536"/>
                <a:gd name="T8" fmla="*/ 0 60000 65536"/>
                <a:gd name="T9" fmla="*/ 0 w 1152"/>
                <a:gd name="T10" fmla="*/ 0 h 152"/>
                <a:gd name="T11" fmla="*/ 1152 w 1152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3088" name="Freeform 9"/>
            <p:cNvSpPr>
              <a:spLocks/>
            </p:cNvSpPr>
            <p:nvPr/>
          </p:nvSpPr>
          <p:spPr bwMode="auto">
            <a:xfrm flipH="1" flipV="1">
              <a:off x="576" y="1592"/>
              <a:ext cx="816" cy="144"/>
            </a:xfrm>
            <a:custGeom>
              <a:avLst/>
              <a:gdLst>
                <a:gd name="T0" fmla="*/ 0 w 1152"/>
                <a:gd name="T1" fmla="*/ 104 h 152"/>
                <a:gd name="T2" fmla="*/ 576 w 1152"/>
                <a:gd name="T3" fmla="*/ 8 h 152"/>
                <a:gd name="T4" fmla="*/ 1152 w 1152"/>
                <a:gd name="T5" fmla="*/ 152 h 152"/>
                <a:gd name="T6" fmla="*/ 0 60000 65536"/>
                <a:gd name="T7" fmla="*/ 0 60000 65536"/>
                <a:gd name="T8" fmla="*/ 0 60000 65536"/>
                <a:gd name="T9" fmla="*/ 0 w 1152"/>
                <a:gd name="T10" fmla="*/ 0 h 152"/>
                <a:gd name="T11" fmla="*/ 1152 w 1152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3089" name="Text Box 10"/>
            <p:cNvSpPr txBox="1">
              <a:spLocks noChangeArrowheads="1"/>
            </p:cNvSpPr>
            <p:nvPr/>
          </p:nvSpPr>
          <p:spPr bwMode="auto">
            <a:xfrm>
              <a:off x="816" y="912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l-GR" sz="2400" i="0" baseline="0">
                  <a:latin typeface="+mj-lt"/>
                </a:rPr>
                <a:t>λ</a:t>
              </a:r>
              <a:r>
                <a:rPr lang="el-GR" sz="2400" i="0" baseline="-25000">
                  <a:latin typeface="+mj-lt"/>
                </a:rPr>
                <a:t>0</a:t>
              </a:r>
              <a:endParaRPr lang="en-US" sz="2400" i="0" baseline="-25000">
                <a:latin typeface="+mj-lt"/>
              </a:endParaRPr>
            </a:p>
          </p:txBody>
        </p:sp>
        <p:sp>
          <p:nvSpPr>
            <p:cNvPr id="3090" name="Oval 13"/>
            <p:cNvSpPr>
              <a:spLocks noChangeArrowheads="1"/>
            </p:cNvSpPr>
            <p:nvPr/>
          </p:nvSpPr>
          <p:spPr bwMode="auto">
            <a:xfrm>
              <a:off x="192" y="1256"/>
              <a:ext cx="432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i="0" baseline="0">
                  <a:latin typeface="+mj-lt"/>
                </a:rPr>
                <a:t>0</a:t>
              </a:r>
            </a:p>
          </p:txBody>
        </p:sp>
        <p:sp>
          <p:nvSpPr>
            <p:cNvPr id="3091" name="Oval 14"/>
            <p:cNvSpPr>
              <a:spLocks noChangeArrowheads="1"/>
            </p:cNvSpPr>
            <p:nvPr/>
          </p:nvSpPr>
          <p:spPr bwMode="auto">
            <a:xfrm>
              <a:off x="1296" y="1256"/>
              <a:ext cx="432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i="0" baseline="0">
                  <a:latin typeface="+mj-lt"/>
                </a:rPr>
                <a:t>1</a:t>
              </a:r>
            </a:p>
          </p:txBody>
        </p:sp>
        <p:sp>
          <p:nvSpPr>
            <p:cNvPr id="3092" name="Text Box 20"/>
            <p:cNvSpPr txBox="1">
              <a:spLocks noChangeArrowheads="1"/>
            </p:cNvSpPr>
            <p:nvPr/>
          </p:nvSpPr>
          <p:spPr bwMode="auto">
            <a:xfrm>
              <a:off x="864" y="1440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l-GR" sz="2400" baseline="0">
                  <a:latin typeface="+mj-lt"/>
                </a:rPr>
                <a:t>μ</a:t>
              </a:r>
              <a:r>
                <a:rPr lang="el-GR" sz="2400" i="0" baseline="-25000">
                  <a:latin typeface="+mj-lt"/>
                </a:rPr>
                <a:t>1</a:t>
              </a:r>
              <a:endParaRPr lang="en-US" sz="2400" i="0" baseline="-25000">
                <a:latin typeface="+mj-lt"/>
              </a:endParaRPr>
            </a:p>
          </p:txBody>
        </p:sp>
        <p:sp>
          <p:nvSpPr>
            <p:cNvPr id="3093" name="Text Box 29"/>
            <p:cNvSpPr txBox="1">
              <a:spLocks noChangeArrowheads="1"/>
            </p:cNvSpPr>
            <p:nvPr/>
          </p:nvSpPr>
          <p:spPr bwMode="auto">
            <a:xfrm>
              <a:off x="1920" y="912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l-GR" sz="2400" i="0" baseline="0">
                  <a:latin typeface="+mj-lt"/>
                </a:rPr>
                <a:t>λ</a:t>
              </a:r>
              <a:r>
                <a:rPr lang="en-US" sz="2400" i="0" baseline="-25000">
                  <a:latin typeface="+mj-lt"/>
                </a:rPr>
                <a:t>1</a:t>
              </a:r>
            </a:p>
          </p:txBody>
        </p:sp>
        <p:sp>
          <p:nvSpPr>
            <p:cNvPr id="3094" name="Oval 30"/>
            <p:cNvSpPr>
              <a:spLocks noChangeArrowheads="1"/>
            </p:cNvSpPr>
            <p:nvPr/>
          </p:nvSpPr>
          <p:spPr bwMode="auto">
            <a:xfrm>
              <a:off x="2400" y="1256"/>
              <a:ext cx="432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i="0" baseline="0">
                  <a:latin typeface="+mj-lt"/>
                </a:rPr>
                <a:t>2</a:t>
              </a:r>
            </a:p>
          </p:txBody>
        </p:sp>
        <p:sp>
          <p:nvSpPr>
            <p:cNvPr id="3095" name="Text Box 31"/>
            <p:cNvSpPr txBox="1">
              <a:spLocks noChangeArrowheads="1"/>
            </p:cNvSpPr>
            <p:nvPr/>
          </p:nvSpPr>
          <p:spPr bwMode="auto">
            <a:xfrm>
              <a:off x="1968" y="1440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l-GR" sz="2400" baseline="0">
                  <a:latin typeface="+mj-lt"/>
                </a:rPr>
                <a:t>μ</a:t>
              </a:r>
              <a:r>
                <a:rPr lang="en-US" sz="2400" i="0" baseline="-25000">
                  <a:latin typeface="+mj-lt"/>
                </a:rPr>
                <a:t>2</a:t>
              </a:r>
            </a:p>
          </p:txBody>
        </p:sp>
        <p:sp>
          <p:nvSpPr>
            <p:cNvPr id="3096" name="Freeform 37"/>
            <p:cNvSpPr>
              <a:spLocks/>
            </p:cNvSpPr>
            <p:nvPr/>
          </p:nvSpPr>
          <p:spPr bwMode="auto">
            <a:xfrm>
              <a:off x="1632" y="1200"/>
              <a:ext cx="816" cy="144"/>
            </a:xfrm>
            <a:custGeom>
              <a:avLst/>
              <a:gdLst>
                <a:gd name="T0" fmla="*/ 0 w 1152"/>
                <a:gd name="T1" fmla="*/ 104 h 152"/>
                <a:gd name="T2" fmla="*/ 576 w 1152"/>
                <a:gd name="T3" fmla="*/ 8 h 152"/>
                <a:gd name="T4" fmla="*/ 1152 w 1152"/>
                <a:gd name="T5" fmla="*/ 152 h 152"/>
                <a:gd name="T6" fmla="*/ 0 60000 65536"/>
                <a:gd name="T7" fmla="*/ 0 60000 65536"/>
                <a:gd name="T8" fmla="*/ 0 60000 65536"/>
                <a:gd name="T9" fmla="*/ 0 w 1152"/>
                <a:gd name="T10" fmla="*/ 0 h 152"/>
                <a:gd name="T11" fmla="*/ 1152 w 1152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3097" name="Freeform 38"/>
            <p:cNvSpPr>
              <a:spLocks/>
            </p:cNvSpPr>
            <p:nvPr/>
          </p:nvSpPr>
          <p:spPr bwMode="auto">
            <a:xfrm flipH="1" flipV="1">
              <a:off x="1680" y="1592"/>
              <a:ext cx="816" cy="144"/>
            </a:xfrm>
            <a:custGeom>
              <a:avLst/>
              <a:gdLst>
                <a:gd name="T0" fmla="*/ 0 w 1152"/>
                <a:gd name="T1" fmla="*/ 104 h 152"/>
                <a:gd name="T2" fmla="*/ 576 w 1152"/>
                <a:gd name="T3" fmla="*/ 8 h 152"/>
                <a:gd name="T4" fmla="*/ 1152 w 1152"/>
                <a:gd name="T5" fmla="*/ 152 h 152"/>
                <a:gd name="T6" fmla="*/ 0 60000 65536"/>
                <a:gd name="T7" fmla="*/ 0 60000 65536"/>
                <a:gd name="T8" fmla="*/ 0 60000 65536"/>
                <a:gd name="T9" fmla="*/ 0 w 1152"/>
                <a:gd name="T10" fmla="*/ 0 h 152"/>
                <a:gd name="T11" fmla="*/ 1152 w 1152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3098" name="Freeform 39"/>
            <p:cNvSpPr>
              <a:spLocks/>
            </p:cNvSpPr>
            <p:nvPr/>
          </p:nvSpPr>
          <p:spPr bwMode="auto">
            <a:xfrm rot="588149">
              <a:off x="3359" y="1256"/>
              <a:ext cx="432" cy="96"/>
            </a:xfrm>
            <a:custGeom>
              <a:avLst/>
              <a:gdLst>
                <a:gd name="T0" fmla="*/ 0 w 1152"/>
                <a:gd name="T1" fmla="*/ 104 h 152"/>
                <a:gd name="T2" fmla="*/ 576 w 1152"/>
                <a:gd name="T3" fmla="*/ 8 h 152"/>
                <a:gd name="T4" fmla="*/ 1152 w 1152"/>
                <a:gd name="T5" fmla="*/ 152 h 152"/>
                <a:gd name="T6" fmla="*/ 0 60000 65536"/>
                <a:gd name="T7" fmla="*/ 0 60000 65536"/>
                <a:gd name="T8" fmla="*/ 0 60000 65536"/>
                <a:gd name="T9" fmla="*/ 0 w 1152"/>
                <a:gd name="T10" fmla="*/ 0 h 152"/>
                <a:gd name="T11" fmla="*/ 1152 w 1152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>
              <a:solidFill>
                <a:srgbClr val="0000FF"/>
              </a:solidFill>
              <a:prstDash val="dash"/>
              <a:round/>
              <a:headEnd/>
              <a:tailEnd type="stealth" w="med" len="lg"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3099" name="Text Box 41"/>
            <p:cNvSpPr txBox="1">
              <a:spLocks noChangeArrowheads="1"/>
            </p:cNvSpPr>
            <p:nvPr/>
          </p:nvSpPr>
          <p:spPr bwMode="auto">
            <a:xfrm>
              <a:off x="3360" y="960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l-GR" sz="2400" i="0" baseline="0">
                  <a:latin typeface="+mj-lt"/>
                </a:rPr>
                <a:t>λ</a:t>
              </a:r>
              <a:r>
                <a:rPr lang="en-US" sz="2400" baseline="-25000">
                  <a:latin typeface="+mj-lt"/>
                </a:rPr>
                <a:t>j</a:t>
              </a:r>
              <a:r>
                <a:rPr lang="en-US" sz="2400" i="0" baseline="-25000">
                  <a:latin typeface="+mj-lt"/>
                </a:rPr>
                <a:t>-2</a:t>
              </a:r>
            </a:p>
          </p:txBody>
        </p:sp>
        <p:sp>
          <p:nvSpPr>
            <p:cNvPr id="3100" name="Oval 43"/>
            <p:cNvSpPr>
              <a:spLocks noChangeArrowheads="1"/>
            </p:cNvSpPr>
            <p:nvPr/>
          </p:nvSpPr>
          <p:spPr bwMode="auto">
            <a:xfrm>
              <a:off x="3744" y="1248"/>
              <a:ext cx="432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baseline="0">
                  <a:latin typeface="+mj-lt"/>
                </a:rPr>
                <a:t>j</a:t>
              </a:r>
              <a:r>
                <a:rPr lang="en-US" i="0" baseline="0">
                  <a:latin typeface="+mj-lt"/>
                </a:rPr>
                <a:t>-1</a:t>
              </a:r>
            </a:p>
          </p:txBody>
        </p:sp>
        <p:sp>
          <p:nvSpPr>
            <p:cNvPr id="3101" name="Text Box 44"/>
            <p:cNvSpPr txBox="1">
              <a:spLocks noChangeArrowheads="1"/>
            </p:cNvSpPr>
            <p:nvPr/>
          </p:nvSpPr>
          <p:spPr bwMode="auto">
            <a:xfrm>
              <a:off x="3360" y="1392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l-GR" sz="2400" baseline="0">
                  <a:latin typeface="+mj-lt"/>
                </a:rPr>
                <a:t>μ</a:t>
              </a:r>
              <a:r>
                <a:rPr lang="en-US" sz="2400" baseline="-25000">
                  <a:latin typeface="+mj-lt"/>
                </a:rPr>
                <a:t>j</a:t>
              </a:r>
              <a:r>
                <a:rPr lang="en-US" sz="2400" i="0" baseline="-25000">
                  <a:latin typeface="+mj-lt"/>
                </a:rPr>
                <a:t>-1</a:t>
              </a:r>
            </a:p>
          </p:txBody>
        </p:sp>
        <p:sp>
          <p:nvSpPr>
            <p:cNvPr id="3102" name="Text Box 45"/>
            <p:cNvSpPr txBox="1">
              <a:spLocks noChangeArrowheads="1"/>
            </p:cNvSpPr>
            <p:nvPr/>
          </p:nvSpPr>
          <p:spPr bwMode="auto">
            <a:xfrm>
              <a:off x="4368" y="904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l-GR" sz="2400" i="0" baseline="0">
                  <a:latin typeface="+mj-lt"/>
                </a:rPr>
                <a:t>λ</a:t>
              </a:r>
              <a:r>
                <a:rPr lang="en-US" sz="2400" baseline="-25000">
                  <a:latin typeface="+mj-lt"/>
                </a:rPr>
                <a:t>j-</a:t>
              </a:r>
              <a:r>
                <a:rPr lang="en-US" sz="2400" i="0" baseline="-25000">
                  <a:latin typeface="+mj-lt"/>
                </a:rPr>
                <a:t>1</a:t>
              </a:r>
            </a:p>
          </p:txBody>
        </p:sp>
        <p:sp>
          <p:nvSpPr>
            <p:cNvPr id="3103" name="Oval 46"/>
            <p:cNvSpPr>
              <a:spLocks noChangeArrowheads="1"/>
            </p:cNvSpPr>
            <p:nvPr/>
          </p:nvSpPr>
          <p:spPr bwMode="auto">
            <a:xfrm>
              <a:off x="4848" y="1248"/>
              <a:ext cx="432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baseline="0">
                  <a:latin typeface="+mj-lt"/>
                </a:rPr>
                <a:t>j</a:t>
              </a:r>
            </a:p>
          </p:txBody>
        </p:sp>
        <p:sp>
          <p:nvSpPr>
            <p:cNvPr id="3104" name="Text Box 47"/>
            <p:cNvSpPr txBox="1">
              <a:spLocks noChangeArrowheads="1"/>
            </p:cNvSpPr>
            <p:nvPr/>
          </p:nvSpPr>
          <p:spPr bwMode="auto">
            <a:xfrm>
              <a:off x="4416" y="1432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l-GR" sz="2400" baseline="0">
                  <a:latin typeface="+mj-lt"/>
                </a:rPr>
                <a:t>μ</a:t>
              </a:r>
              <a:r>
                <a:rPr lang="en-US" sz="2400" baseline="-25000">
                  <a:latin typeface="+mj-lt"/>
                </a:rPr>
                <a:t>j</a:t>
              </a:r>
            </a:p>
          </p:txBody>
        </p:sp>
        <p:sp>
          <p:nvSpPr>
            <p:cNvPr id="3105" name="Freeform 48"/>
            <p:cNvSpPr>
              <a:spLocks/>
            </p:cNvSpPr>
            <p:nvPr/>
          </p:nvSpPr>
          <p:spPr bwMode="auto">
            <a:xfrm>
              <a:off x="4080" y="1192"/>
              <a:ext cx="816" cy="144"/>
            </a:xfrm>
            <a:custGeom>
              <a:avLst/>
              <a:gdLst>
                <a:gd name="T0" fmla="*/ 0 w 1152"/>
                <a:gd name="T1" fmla="*/ 104 h 152"/>
                <a:gd name="T2" fmla="*/ 576 w 1152"/>
                <a:gd name="T3" fmla="*/ 8 h 152"/>
                <a:gd name="T4" fmla="*/ 1152 w 1152"/>
                <a:gd name="T5" fmla="*/ 152 h 152"/>
                <a:gd name="T6" fmla="*/ 0 60000 65536"/>
                <a:gd name="T7" fmla="*/ 0 60000 65536"/>
                <a:gd name="T8" fmla="*/ 0 60000 65536"/>
                <a:gd name="T9" fmla="*/ 0 w 1152"/>
                <a:gd name="T10" fmla="*/ 0 h 152"/>
                <a:gd name="T11" fmla="*/ 1152 w 1152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3106" name="Freeform 49"/>
            <p:cNvSpPr>
              <a:spLocks/>
            </p:cNvSpPr>
            <p:nvPr/>
          </p:nvSpPr>
          <p:spPr bwMode="auto">
            <a:xfrm flipH="1" flipV="1">
              <a:off x="4128" y="1584"/>
              <a:ext cx="816" cy="144"/>
            </a:xfrm>
            <a:custGeom>
              <a:avLst/>
              <a:gdLst>
                <a:gd name="T0" fmla="*/ 0 w 1152"/>
                <a:gd name="T1" fmla="*/ 104 h 152"/>
                <a:gd name="T2" fmla="*/ 576 w 1152"/>
                <a:gd name="T3" fmla="*/ 8 h 152"/>
                <a:gd name="T4" fmla="*/ 1152 w 1152"/>
                <a:gd name="T5" fmla="*/ 152 h 152"/>
                <a:gd name="T6" fmla="*/ 0 60000 65536"/>
                <a:gd name="T7" fmla="*/ 0 60000 65536"/>
                <a:gd name="T8" fmla="*/ 0 60000 65536"/>
                <a:gd name="T9" fmla="*/ 0 w 1152"/>
                <a:gd name="T10" fmla="*/ 0 h 152"/>
                <a:gd name="T11" fmla="*/ 1152 w 1152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3107" name="Freeform 50"/>
            <p:cNvSpPr>
              <a:spLocks/>
            </p:cNvSpPr>
            <p:nvPr/>
          </p:nvSpPr>
          <p:spPr bwMode="auto">
            <a:xfrm rot="-929179" flipH="1" flipV="1">
              <a:off x="3358" y="1570"/>
              <a:ext cx="437" cy="135"/>
            </a:xfrm>
            <a:custGeom>
              <a:avLst/>
              <a:gdLst>
                <a:gd name="T0" fmla="*/ 0 w 1152"/>
                <a:gd name="T1" fmla="*/ 104 h 152"/>
                <a:gd name="T2" fmla="*/ 576 w 1152"/>
                <a:gd name="T3" fmla="*/ 8 h 152"/>
                <a:gd name="T4" fmla="*/ 1152 w 1152"/>
                <a:gd name="T5" fmla="*/ 152 h 152"/>
                <a:gd name="T6" fmla="*/ 0 60000 65536"/>
                <a:gd name="T7" fmla="*/ 0 60000 65536"/>
                <a:gd name="T8" fmla="*/ 0 60000 65536"/>
                <a:gd name="T9" fmla="*/ 0 w 1152"/>
                <a:gd name="T10" fmla="*/ 0 h 152"/>
                <a:gd name="T11" fmla="*/ 1152 w 1152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>
              <a:solidFill>
                <a:srgbClr val="0000FF"/>
              </a:solidFill>
              <a:prstDash val="dash"/>
              <a:round/>
              <a:headEnd/>
              <a:tailEnd type="stealth" w="med" len="lg"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3108" name="Freeform 51"/>
            <p:cNvSpPr>
              <a:spLocks/>
            </p:cNvSpPr>
            <p:nvPr/>
          </p:nvSpPr>
          <p:spPr bwMode="auto">
            <a:xfrm rot="21011851" flipH="1">
              <a:off x="2785" y="1263"/>
              <a:ext cx="425" cy="89"/>
            </a:xfrm>
            <a:custGeom>
              <a:avLst/>
              <a:gdLst>
                <a:gd name="T0" fmla="*/ 0 w 1152"/>
                <a:gd name="T1" fmla="*/ 104 h 152"/>
                <a:gd name="T2" fmla="*/ 576 w 1152"/>
                <a:gd name="T3" fmla="*/ 8 h 152"/>
                <a:gd name="T4" fmla="*/ 1152 w 1152"/>
                <a:gd name="T5" fmla="*/ 152 h 152"/>
                <a:gd name="T6" fmla="*/ 0 60000 65536"/>
                <a:gd name="T7" fmla="*/ 0 60000 65536"/>
                <a:gd name="T8" fmla="*/ 0 60000 65536"/>
                <a:gd name="T9" fmla="*/ 0 w 1152"/>
                <a:gd name="T10" fmla="*/ 0 h 152"/>
                <a:gd name="T11" fmla="*/ 1152 w 1152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>
              <a:solidFill>
                <a:srgbClr val="0000FF"/>
              </a:solidFill>
              <a:prstDash val="dash"/>
              <a:round/>
              <a:headEnd type="stealth" w="lg" len="lg"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3109" name="Freeform 52"/>
            <p:cNvSpPr>
              <a:spLocks/>
            </p:cNvSpPr>
            <p:nvPr/>
          </p:nvSpPr>
          <p:spPr bwMode="auto">
            <a:xfrm rot="929179" flipV="1">
              <a:off x="2779" y="1618"/>
              <a:ext cx="432" cy="48"/>
            </a:xfrm>
            <a:custGeom>
              <a:avLst/>
              <a:gdLst>
                <a:gd name="T0" fmla="*/ 0 w 1152"/>
                <a:gd name="T1" fmla="*/ 104 h 152"/>
                <a:gd name="T2" fmla="*/ 576 w 1152"/>
                <a:gd name="T3" fmla="*/ 8 h 152"/>
                <a:gd name="T4" fmla="*/ 1152 w 1152"/>
                <a:gd name="T5" fmla="*/ 152 h 152"/>
                <a:gd name="T6" fmla="*/ 0 60000 65536"/>
                <a:gd name="T7" fmla="*/ 0 60000 65536"/>
                <a:gd name="T8" fmla="*/ 0 60000 65536"/>
                <a:gd name="T9" fmla="*/ 0 w 1152"/>
                <a:gd name="T10" fmla="*/ 0 h 152"/>
                <a:gd name="T11" fmla="*/ 1152 w 1152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>
              <a:solidFill>
                <a:srgbClr val="0000FF"/>
              </a:solidFill>
              <a:prstDash val="dash"/>
              <a:round/>
              <a:headEnd type="stealth" w="lg" len="lg"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3110" name="Text Box 55"/>
            <p:cNvSpPr txBox="1">
              <a:spLocks noChangeArrowheads="1"/>
            </p:cNvSpPr>
            <p:nvPr/>
          </p:nvSpPr>
          <p:spPr bwMode="auto">
            <a:xfrm>
              <a:off x="2928" y="1392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l-GR" sz="2400" baseline="0">
                  <a:latin typeface="+mj-lt"/>
                </a:rPr>
                <a:t>μ</a:t>
              </a:r>
              <a:r>
                <a:rPr lang="en-US" sz="2400" i="0" baseline="-25000">
                  <a:latin typeface="+mj-lt"/>
                </a:rPr>
                <a:t>3</a:t>
              </a:r>
            </a:p>
          </p:txBody>
        </p:sp>
        <p:sp>
          <p:nvSpPr>
            <p:cNvPr id="3111" name="Text Box 56"/>
            <p:cNvSpPr txBox="1">
              <a:spLocks noChangeArrowheads="1"/>
            </p:cNvSpPr>
            <p:nvPr/>
          </p:nvSpPr>
          <p:spPr bwMode="auto">
            <a:xfrm>
              <a:off x="2832" y="960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l-GR" sz="2400" i="0" baseline="0">
                  <a:latin typeface="+mj-lt"/>
                </a:rPr>
                <a:t>λ</a:t>
              </a:r>
              <a:r>
                <a:rPr lang="en-US" sz="2400" i="0" baseline="-25000">
                  <a:latin typeface="+mj-lt"/>
                </a:rPr>
                <a:t>2</a:t>
              </a:r>
            </a:p>
          </p:txBody>
        </p:sp>
        <p:sp>
          <p:nvSpPr>
            <p:cNvPr id="3112" name="Text Box 57"/>
            <p:cNvSpPr txBox="1">
              <a:spLocks noChangeArrowheads="1"/>
            </p:cNvSpPr>
            <p:nvPr/>
          </p:nvSpPr>
          <p:spPr bwMode="auto">
            <a:xfrm>
              <a:off x="5184" y="91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l-GR" sz="2400" i="0" baseline="0">
                  <a:latin typeface="+mj-lt"/>
                </a:rPr>
                <a:t>λ</a:t>
              </a:r>
              <a:r>
                <a:rPr lang="en-US" sz="2400" baseline="-25000">
                  <a:latin typeface="+mj-lt"/>
                </a:rPr>
                <a:t>j</a:t>
              </a:r>
              <a:endParaRPr lang="en-US" sz="2400" i="0" baseline="-25000">
                <a:latin typeface="+mj-lt"/>
              </a:endParaRPr>
            </a:p>
          </p:txBody>
        </p:sp>
        <p:sp>
          <p:nvSpPr>
            <p:cNvPr id="3113" name="Freeform 58"/>
            <p:cNvSpPr>
              <a:spLocks/>
            </p:cNvSpPr>
            <p:nvPr/>
          </p:nvSpPr>
          <p:spPr bwMode="auto">
            <a:xfrm rot="21011851" flipH="1">
              <a:off x="5233" y="1248"/>
              <a:ext cx="425" cy="89"/>
            </a:xfrm>
            <a:custGeom>
              <a:avLst/>
              <a:gdLst>
                <a:gd name="T0" fmla="*/ 0 w 1152"/>
                <a:gd name="T1" fmla="*/ 104 h 152"/>
                <a:gd name="T2" fmla="*/ 576 w 1152"/>
                <a:gd name="T3" fmla="*/ 8 h 152"/>
                <a:gd name="T4" fmla="*/ 1152 w 1152"/>
                <a:gd name="T5" fmla="*/ 152 h 152"/>
                <a:gd name="T6" fmla="*/ 0 60000 65536"/>
                <a:gd name="T7" fmla="*/ 0 60000 65536"/>
                <a:gd name="T8" fmla="*/ 0 60000 65536"/>
                <a:gd name="T9" fmla="*/ 0 w 1152"/>
                <a:gd name="T10" fmla="*/ 0 h 152"/>
                <a:gd name="T11" fmla="*/ 1152 w 1152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>
              <a:solidFill>
                <a:srgbClr val="0000FF"/>
              </a:solidFill>
              <a:prstDash val="dash"/>
              <a:round/>
              <a:headEnd type="stealth" w="lg" len="lg"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3114" name="Freeform 59"/>
            <p:cNvSpPr>
              <a:spLocks/>
            </p:cNvSpPr>
            <p:nvPr/>
          </p:nvSpPr>
          <p:spPr bwMode="auto">
            <a:xfrm rot="929179" flipV="1">
              <a:off x="5227" y="1603"/>
              <a:ext cx="432" cy="48"/>
            </a:xfrm>
            <a:custGeom>
              <a:avLst/>
              <a:gdLst>
                <a:gd name="T0" fmla="*/ 0 w 1152"/>
                <a:gd name="T1" fmla="*/ 104 h 152"/>
                <a:gd name="T2" fmla="*/ 576 w 1152"/>
                <a:gd name="T3" fmla="*/ 8 h 152"/>
                <a:gd name="T4" fmla="*/ 1152 w 1152"/>
                <a:gd name="T5" fmla="*/ 152 h 152"/>
                <a:gd name="T6" fmla="*/ 0 60000 65536"/>
                <a:gd name="T7" fmla="*/ 0 60000 65536"/>
                <a:gd name="T8" fmla="*/ 0 60000 65536"/>
                <a:gd name="T9" fmla="*/ 0 w 1152"/>
                <a:gd name="T10" fmla="*/ 0 h 152"/>
                <a:gd name="T11" fmla="*/ 1152 w 1152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>
              <a:solidFill>
                <a:srgbClr val="0000FF"/>
              </a:solidFill>
              <a:prstDash val="dash"/>
              <a:round/>
              <a:headEnd type="stealth" w="lg" len="lg"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3115" name="Text Box 60"/>
            <p:cNvSpPr txBox="1">
              <a:spLocks noChangeArrowheads="1"/>
            </p:cNvSpPr>
            <p:nvPr/>
          </p:nvSpPr>
          <p:spPr bwMode="auto">
            <a:xfrm>
              <a:off x="5376" y="1377"/>
              <a:ext cx="4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l-GR" sz="2400" baseline="0" dirty="0">
                  <a:latin typeface="+mj-lt"/>
                </a:rPr>
                <a:t>μ</a:t>
              </a:r>
              <a:r>
                <a:rPr lang="en-US" sz="2400" baseline="-25000" dirty="0">
                  <a:latin typeface="+mj-lt"/>
                </a:rPr>
                <a:t>j</a:t>
              </a:r>
              <a:r>
                <a:rPr lang="en-US" sz="2400" i="0" baseline="-25000" dirty="0">
                  <a:latin typeface="+mj-lt"/>
                </a:rPr>
                <a:t>+1</a:t>
              </a:r>
            </a:p>
          </p:txBody>
        </p:sp>
      </p:grpSp>
      <p:graphicFrame>
        <p:nvGraphicFramePr>
          <p:cNvPr id="460862" name="Object 62"/>
          <p:cNvGraphicFramePr>
            <a:graphicFrameLocks noChangeAspect="1"/>
          </p:cNvGraphicFramePr>
          <p:nvPr/>
        </p:nvGraphicFramePr>
        <p:xfrm>
          <a:off x="762000" y="3429000"/>
          <a:ext cx="21891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20" name="Equation" r:id="rId4" imgW="889000" imgH="190500" progId="Equation.DSMT4">
                  <p:embed/>
                </p:oleObj>
              </mc:Choice>
              <mc:Fallback>
                <p:oleObj name="Equation" r:id="rId4" imgW="889000" imgH="190500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429000"/>
                        <a:ext cx="21891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3" name="Object 63"/>
          <p:cNvGraphicFramePr>
            <a:graphicFrameLocks noChangeAspect="1"/>
          </p:cNvGraphicFramePr>
          <p:nvPr/>
        </p:nvGraphicFramePr>
        <p:xfrm>
          <a:off x="4343400" y="3175000"/>
          <a:ext cx="17510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21" name="Equation" r:id="rId6" imgW="710891" imgH="380835" progId="Equation.DSMT4">
                  <p:embed/>
                </p:oleObj>
              </mc:Choice>
              <mc:Fallback>
                <p:oleObj name="Equation" r:id="rId6" imgW="710891" imgH="380835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175000"/>
                        <a:ext cx="175101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4" name="Rectangle 64"/>
          <p:cNvSpPr>
            <a:spLocks noChangeArrowheads="1"/>
          </p:cNvSpPr>
          <p:nvPr/>
        </p:nvSpPr>
        <p:spPr bwMode="auto">
          <a:xfrm>
            <a:off x="381000" y="38862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i="0" baseline="0">
                <a:latin typeface="+mj-lt"/>
              </a:rPr>
              <a:t>In general</a:t>
            </a:r>
          </a:p>
        </p:txBody>
      </p:sp>
      <p:graphicFrame>
        <p:nvGraphicFramePr>
          <p:cNvPr id="460865" name="Object 65"/>
          <p:cNvGraphicFramePr>
            <a:graphicFrameLocks noChangeAspect="1"/>
          </p:cNvGraphicFramePr>
          <p:nvPr/>
        </p:nvGraphicFramePr>
        <p:xfrm>
          <a:off x="609600" y="4452938"/>
          <a:ext cx="462597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22" name="Equation" r:id="rId8" imgW="1879600" imgH="215900" progId="Equation.DSMT4">
                  <p:embed/>
                </p:oleObj>
              </mc:Choice>
              <mc:Fallback>
                <p:oleObj name="Equation" r:id="rId8" imgW="1879600" imgH="21590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452938"/>
                        <a:ext cx="462597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6" name="Object 66"/>
          <p:cNvGraphicFramePr>
            <a:graphicFrameLocks noChangeAspect="1"/>
          </p:cNvGraphicFramePr>
          <p:nvPr/>
        </p:nvGraphicFramePr>
        <p:xfrm>
          <a:off x="5616575" y="4191000"/>
          <a:ext cx="3001963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23" name="Equation" r:id="rId10" imgW="1219200" imgH="419100" progId="Equation.DSMT4">
                  <p:embed/>
                </p:oleObj>
              </mc:Choice>
              <mc:Fallback>
                <p:oleObj name="Equation" r:id="rId10" imgW="1219200" imgH="41910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575" y="4191000"/>
                        <a:ext cx="3001963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7" name="Rectangle 67"/>
          <p:cNvSpPr>
            <a:spLocks noChangeArrowheads="1"/>
          </p:cNvSpPr>
          <p:nvPr/>
        </p:nvSpPr>
        <p:spPr bwMode="auto">
          <a:xfrm>
            <a:off x="381000" y="50292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i="0" baseline="0" dirty="0">
                <a:latin typeface="+mj-lt"/>
              </a:rPr>
              <a:t>Making the sum equal to 1</a:t>
            </a:r>
          </a:p>
        </p:txBody>
      </p:sp>
      <p:graphicFrame>
        <p:nvGraphicFramePr>
          <p:cNvPr id="460868" name="Object 68"/>
          <p:cNvGraphicFramePr>
            <a:graphicFrameLocks noChangeAspect="1"/>
          </p:cNvGraphicFramePr>
          <p:nvPr/>
        </p:nvGraphicFramePr>
        <p:xfrm>
          <a:off x="1371600" y="5608638"/>
          <a:ext cx="3282950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24" name="Equation" r:id="rId12" imgW="1333500" imgH="444500" progId="Equation.DSMT4">
                  <p:embed/>
                </p:oleObj>
              </mc:Choice>
              <mc:Fallback>
                <p:oleObj name="Equation" r:id="rId12" imgW="1333500" imgH="44450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608638"/>
                        <a:ext cx="3282950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69"/>
          <p:cNvGrpSpPr>
            <a:grpSpLocks/>
          </p:cNvGrpSpPr>
          <p:nvPr/>
        </p:nvGrpSpPr>
        <p:grpSpPr bwMode="auto">
          <a:xfrm>
            <a:off x="5105400" y="5410200"/>
            <a:ext cx="3657600" cy="1371600"/>
            <a:chOff x="3216" y="3312"/>
            <a:chExt cx="2304" cy="864"/>
          </a:xfrm>
        </p:grpSpPr>
        <p:sp>
          <p:nvSpPr>
            <p:cNvPr id="3086" name="AutoShape 70"/>
            <p:cNvSpPr>
              <a:spLocks/>
            </p:cNvSpPr>
            <p:nvPr/>
          </p:nvSpPr>
          <p:spPr bwMode="auto">
            <a:xfrm>
              <a:off x="3216" y="3312"/>
              <a:ext cx="2304" cy="864"/>
            </a:xfrm>
            <a:prstGeom prst="borderCallout1">
              <a:avLst>
                <a:gd name="adj1" fmla="val 8333"/>
                <a:gd name="adj2" fmla="val -2083"/>
                <a:gd name="adj3" fmla="val 20370"/>
                <a:gd name="adj4" fmla="val -5173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sz="2000" i="0" baseline="0" dirty="0">
                  <a:latin typeface="+mj-lt"/>
                </a:rPr>
                <a:t>Solution exists if</a:t>
              </a:r>
              <a:endParaRPr lang="en-US" sz="2000" baseline="0" dirty="0">
                <a:latin typeface="+mj-lt"/>
              </a:endParaRPr>
            </a:p>
          </p:txBody>
        </p:sp>
        <p:graphicFrame>
          <p:nvGraphicFramePr>
            <p:cNvPr id="93198" name="Object 71"/>
            <p:cNvGraphicFramePr>
              <a:graphicFrameLocks noChangeAspect="1"/>
            </p:cNvGraphicFramePr>
            <p:nvPr/>
          </p:nvGraphicFramePr>
          <p:xfrm>
            <a:off x="3408" y="3552"/>
            <a:ext cx="1968" cy="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25" name="Equation" r:id="rId14" imgW="1333500" imgH="419100" progId="Equation.DSMT4">
                    <p:embed/>
                  </p:oleObj>
                </mc:Choice>
                <mc:Fallback>
                  <p:oleObj name="Equation" r:id="rId14" imgW="1333500" imgH="419100" progId="Equation.DSMT4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3552"/>
                          <a:ext cx="1968" cy="6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3" grpId="0" build="p"/>
      <p:bldP spid="460864" grpId="0" build="p"/>
      <p:bldP spid="46086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M/M/1 Queue: Steady State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" y="1676400"/>
            <a:ext cx="8839200" cy="1320800"/>
            <a:chOff x="192" y="904"/>
            <a:chExt cx="5568" cy="832"/>
          </a:xfrm>
        </p:grpSpPr>
        <p:sp>
          <p:nvSpPr>
            <p:cNvPr id="5132" name="Freeform 5"/>
            <p:cNvSpPr>
              <a:spLocks/>
            </p:cNvSpPr>
            <p:nvPr/>
          </p:nvSpPr>
          <p:spPr bwMode="auto">
            <a:xfrm>
              <a:off x="528" y="1200"/>
              <a:ext cx="816" cy="144"/>
            </a:xfrm>
            <a:custGeom>
              <a:avLst/>
              <a:gdLst>
                <a:gd name="T0" fmla="*/ 0 w 1152"/>
                <a:gd name="T1" fmla="*/ 89 h 152"/>
                <a:gd name="T2" fmla="*/ 205 w 1152"/>
                <a:gd name="T3" fmla="*/ 8 h 152"/>
                <a:gd name="T4" fmla="*/ 409 w 1152"/>
                <a:gd name="T5" fmla="*/ 129 h 152"/>
                <a:gd name="T6" fmla="*/ 0 60000 65536"/>
                <a:gd name="T7" fmla="*/ 0 60000 65536"/>
                <a:gd name="T8" fmla="*/ 0 60000 65536"/>
                <a:gd name="T9" fmla="*/ 0 w 1152"/>
                <a:gd name="T10" fmla="*/ 0 h 152"/>
                <a:gd name="T11" fmla="*/ 1152 w 1152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5133" name="Freeform 6"/>
            <p:cNvSpPr>
              <a:spLocks/>
            </p:cNvSpPr>
            <p:nvPr/>
          </p:nvSpPr>
          <p:spPr bwMode="auto">
            <a:xfrm flipH="1" flipV="1">
              <a:off x="576" y="1592"/>
              <a:ext cx="816" cy="144"/>
            </a:xfrm>
            <a:custGeom>
              <a:avLst/>
              <a:gdLst>
                <a:gd name="T0" fmla="*/ 0 w 1152"/>
                <a:gd name="T1" fmla="*/ 89 h 152"/>
                <a:gd name="T2" fmla="*/ 205 w 1152"/>
                <a:gd name="T3" fmla="*/ 8 h 152"/>
                <a:gd name="T4" fmla="*/ 409 w 1152"/>
                <a:gd name="T5" fmla="*/ 129 h 152"/>
                <a:gd name="T6" fmla="*/ 0 60000 65536"/>
                <a:gd name="T7" fmla="*/ 0 60000 65536"/>
                <a:gd name="T8" fmla="*/ 0 60000 65536"/>
                <a:gd name="T9" fmla="*/ 0 w 1152"/>
                <a:gd name="T10" fmla="*/ 0 h 152"/>
                <a:gd name="T11" fmla="*/ 1152 w 1152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5134" name="Text Box 7"/>
            <p:cNvSpPr txBox="1">
              <a:spLocks noChangeArrowheads="1"/>
            </p:cNvSpPr>
            <p:nvPr/>
          </p:nvSpPr>
          <p:spPr bwMode="auto">
            <a:xfrm>
              <a:off x="816" y="912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l-GR" sz="2400" i="0" baseline="0">
                  <a:latin typeface="+mj-lt"/>
                </a:rPr>
                <a:t>λ</a:t>
              </a:r>
              <a:endParaRPr lang="en-US" sz="2400" i="0" baseline="-25000">
                <a:latin typeface="+mj-lt"/>
              </a:endParaRPr>
            </a:p>
          </p:txBody>
        </p:sp>
        <p:sp>
          <p:nvSpPr>
            <p:cNvPr id="5135" name="Oval 8"/>
            <p:cNvSpPr>
              <a:spLocks noChangeArrowheads="1"/>
            </p:cNvSpPr>
            <p:nvPr/>
          </p:nvSpPr>
          <p:spPr bwMode="auto">
            <a:xfrm>
              <a:off x="192" y="1256"/>
              <a:ext cx="432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i="0" baseline="0">
                  <a:latin typeface="+mj-lt"/>
                </a:rPr>
                <a:t>0</a:t>
              </a:r>
            </a:p>
          </p:txBody>
        </p:sp>
        <p:sp>
          <p:nvSpPr>
            <p:cNvPr id="5136" name="Oval 9"/>
            <p:cNvSpPr>
              <a:spLocks noChangeArrowheads="1"/>
            </p:cNvSpPr>
            <p:nvPr/>
          </p:nvSpPr>
          <p:spPr bwMode="auto">
            <a:xfrm>
              <a:off x="1296" y="1256"/>
              <a:ext cx="432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i="0" baseline="0">
                  <a:latin typeface="+mj-lt"/>
                </a:rPr>
                <a:t>1</a:t>
              </a:r>
            </a:p>
          </p:txBody>
        </p:sp>
        <p:sp>
          <p:nvSpPr>
            <p:cNvPr id="5137" name="Text Box 10"/>
            <p:cNvSpPr txBox="1">
              <a:spLocks noChangeArrowheads="1"/>
            </p:cNvSpPr>
            <p:nvPr/>
          </p:nvSpPr>
          <p:spPr bwMode="auto">
            <a:xfrm>
              <a:off x="864" y="1440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l-GR" sz="2400" baseline="0">
                  <a:latin typeface="+mj-lt"/>
                </a:rPr>
                <a:t>μ</a:t>
              </a:r>
              <a:endParaRPr lang="en-US" sz="2400" i="0" baseline="-25000">
                <a:latin typeface="+mj-lt"/>
              </a:endParaRPr>
            </a:p>
          </p:txBody>
        </p:sp>
        <p:sp>
          <p:nvSpPr>
            <p:cNvPr id="5138" name="Text Box 11"/>
            <p:cNvSpPr txBox="1">
              <a:spLocks noChangeArrowheads="1"/>
            </p:cNvSpPr>
            <p:nvPr/>
          </p:nvSpPr>
          <p:spPr bwMode="auto">
            <a:xfrm>
              <a:off x="1920" y="912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l-GR" sz="2400" i="0" baseline="0">
                  <a:latin typeface="+mj-lt"/>
                </a:rPr>
                <a:t>λ</a:t>
              </a:r>
              <a:endParaRPr lang="en-US" sz="2400" i="0" baseline="-25000">
                <a:latin typeface="+mj-lt"/>
              </a:endParaRPr>
            </a:p>
          </p:txBody>
        </p:sp>
        <p:sp>
          <p:nvSpPr>
            <p:cNvPr id="5139" name="Oval 12"/>
            <p:cNvSpPr>
              <a:spLocks noChangeArrowheads="1"/>
            </p:cNvSpPr>
            <p:nvPr/>
          </p:nvSpPr>
          <p:spPr bwMode="auto">
            <a:xfrm>
              <a:off x="2400" y="1256"/>
              <a:ext cx="432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i="0" baseline="0">
                  <a:latin typeface="+mj-lt"/>
                </a:rPr>
                <a:t>2</a:t>
              </a:r>
            </a:p>
          </p:txBody>
        </p:sp>
        <p:sp>
          <p:nvSpPr>
            <p:cNvPr id="5140" name="Text Box 13"/>
            <p:cNvSpPr txBox="1">
              <a:spLocks noChangeArrowheads="1"/>
            </p:cNvSpPr>
            <p:nvPr/>
          </p:nvSpPr>
          <p:spPr bwMode="auto">
            <a:xfrm>
              <a:off x="1968" y="1440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l-GR" sz="2400" baseline="0">
                  <a:latin typeface="+mj-lt"/>
                </a:rPr>
                <a:t>μ</a:t>
              </a:r>
              <a:endParaRPr lang="en-US" sz="2400" i="0" baseline="-25000">
                <a:latin typeface="+mj-lt"/>
              </a:endParaRPr>
            </a:p>
          </p:txBody>
        </p:sp>
        <p:sp>
          <p:nvSpPr>
            <p:cNvPr id="5141" name="Freeform 14"/>
            <p:cNvSpPr>
              <a:spLocks/>
            </p:cNvSpPr>
            <p:nvPr/>
          </p:nvSpPr>
          <p:spPr bwMode="auto">
            <a:xfrm>
              <a:off x="1632" y="1200"/>
              <a:ext cx="816" cy="144"/>
            </a:xfrm>
            <a:custGeom>
              <a:avLst/>
              <a:gdLst>
                <a:gd name="T0" fmla="*/ 0 w 1152"/>
                <a:gd name="T1" fmla="*/ 89 h 152"/>
                <a:gd name="T2" fmla="*/ 205 w 1152"/>
                <a:gd name="T3" fmla="*/ 8 h 152"/>
                <a:gd name="T4" fmla="*/ 409 w 1152"/>
                <a:gd name="T5" fmla="*/ 129 h 152"/>
                <a:gd name="T6" fmla="*/ 0 60000 65536"/>
                <a:gd name="T7" fmla="*/ 0 60000 65536"/>
                <a:gd name="T8" fmla="*/ 0 60000 65536"/>
                <a:gd name="T9" fmla="*/ 0 w 1152"/>
                <a:gd name="T10" fmla="*/ 0 h 152"/>
                <a:gd name="T11" fmla="*/ 1152 w 1152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5142" name="Freeform 15"/>
            <p:cNvSpPr>
              <a:spLocks/>
            </p:cNvSpPr>
            <p:nvPr/>
          </p:nvSpPr>
          <p:spPr bwMode="auto">
            <a:xfrm flipH="1" flipV="1">
              <a:off x="1680" y="1592"/>
              <a:ext cx="816" cy="144"/>
            </a:xfrm>
            <a:custGeom>
              <a:avLst/>
              <a:gdLst>
                <a:gd name="T0" fmla="*/ 0 w 1152"/>
                <a:gd name="T1" fmla="*/ 89 h 152"/>
                <a:gd name="T2" fmla="*/ 205 w 1152"/>
                <a:gd name="T3" fmla="*/ 8 h 152"/>
                <a:gd name="T4" fmla="*/ 409 w 1152"/>
                <a:gd name="T5" fmla="*/ 129 h 152"/>
                <a:gd name="T6" fmla="*/ 0 60000 65536"/>
                <a:gd name="T7" fmla="*/ 0 60000 65536"/>
                <a:gd name="T8" fmla="*/ 0 60000 65536"/>
                <a:gd name="T9" fmla="*/ 0 w 1152"/>
                <a:gd name="T10" fmla="*/ 0 h 152"/>
                <a:gd name="T11" fmla="*/ 1152 w 1152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5143" name="Freeform 16"/>
            <p:cNvSpPr>
              <a:spLocks/>
            </p:cNvSpPr>
            <p:nvPr/>
          </p:nvSpPr>
          <p:spPr bwMode="auto">
            <a:xfrm rot="588149">
              <a:off x="3359" y="1256"/>
              <a:ext cx="432" cy="96"/>
            </a:xfrm>
            <a:custGeom>
              <a:avLst/>
              <a:gdLst>
                <a:gd name="T0" fmla="*/ 0 w 1152"/>
                <a:gd name="T1" fmla="*/ 27 h 152"/>
                <a:gd name="T2" fmla="*/ 30 w 1152"/>
                <a:gd name="T3" fmla="*/ 2 h 152"/>
                <a:gd name="T4" fmla="*/ 61 w 1152"/>
                <a:gd name="T5" fmla="*/ 39 h 152"/>
                <a:gd name="T6" fmla="*/ 0 60000 65536"/>
                <a:gd name="T7" fmla="*/ 0 60000 65536"/>
                <a:gd name="T8" fmla="*/ 0 60000 65536"/>
                <a:gd name="T9" fmla="*/ 0 w 1152"/>
                <a:gd name="T10" fmla="*/ 0 h 152"/>
                <a:gd name="T11" fmla="*/ 1152 w 1152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>
              <a:solidFill>
                <a:srgbClr val="0000FF"/>
              </a:solidFill>
              <a:prstDash val="dash"/>
              <a:round/>
              <a:headEnd/>
              <a:tailEnd type="stealth" w="med" len="lg"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5144" name="Text Box 17"/>
            <p:cNvSpPr txBox="1">
              <a:spLocks noChangeArrowheads="1"/>
            </p:cNvSpPr>
            <p:nvPr/>
          </p:nvSpPr>
          <p:spPr bwMode="auto">
            <a:xfrm>
              <a:off x="3360" y="960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l-GR" sz="2400" i="0" baseline="0">
                  <a:latin typeface="+mj-lt"/>
                </a:rPr>
                <a:t>λ</a:t>
              </a:r>
              <a:endParaRPr lang="en-US" sz="2400" i="0" baseline="-25000">
                <a:latin typeface="+mj-lt"/>
              </a:endParaRPr>
            </a:p>
          </p:txBody>
        </p:sp>
        <p:sp>
          <p:nvSpPr>
            <p:cNvPr id="5145" name="Oval 18"/>
            <p:cNvSpPr>
              <a:spLocks noChangeArrowheads="1"/>
            </p:cNvSpPr>
            <p:nvPr/>
          </p:nvSpPr>
          <p:spPr bwMode="auto">
            <a:xfrm>
              <a:off x="3744" y="1248"/>
              <a:ext cx="432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baseline="0">
                  <a:latin typeface="+mj-lt"/>
                </a:rPr>
                <a:t>j</a:t>
              </a:r>
              <a:r>
                <a:rPr lang="en-US" i="0" baseline="0">
                  <a:latin typeface="+mj-lt"/>
                </a:rPr>
                <a:t>-1</a:t>
              </a:r>
            </a:p>
          </p:txBody>
        </p:sp>
        <p:sp>
          <p:nvSpPr>
            <p:cNvPr id="5146" name="Text Box 19"/>
            <p:cNvSpPr txBox="1">
              <a:spLocks noChangeArrowheads="1"/>
            </p:cNvSpPr>
            <p:nvPr/>
          </p:nvSpPr>
          <p:spPr bwMode="auto">
            <a:xfrm>
              <a:off x="3360" y="1392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l-GR" sz="2400" baseline="0">
                  <a:latin typeface="+mj-lt"/>
                </a:rPr>
                <a:t>μ</a:t>
              </a:r>
              <a:endParaRPr lang="en-US" sz="2400" i="0" baseline="-25000">
                <a:latin typeface="+mj-lt"/>
              </a:endParaRPr>
            </a:p>
          </p:txBody>
        </p:sp>
        <p:sp>
          <p:nvSpPr>
            <p:cNvPr id="5147" name="Text Box 20"/>
            <p:cNvSpPr txBox="1">
              <a:spLocks noChangeArrowheads="1"/>
            </p:cNvSpPr>
            <p:nvPr/>
          </p:nvSpPr>
          <p:spPr bwMode="auto">
            <a:xfrm>
              <a:off x="4368" y="904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l-GR" sz="2400" i="0" baseline="0">
                  <a:latin typeface="+mj-lt"/>
                </a:rPr>
                <a:t>λ</a:t>
              </a:r>
              <a:endParaRPr lang="en-US" sz="2400" i="0" baseline="-25000">
                <a:latin typeface="+mj-lt"/>
              </a:endParaRPr>
            </a:p>
          </p:txBody>
        </p:sp>
        <p:sp>
          <p:nvSpPr>
            <p:cNvPr id="5148" name="Oval 21"/>
            <p:cNvSpPr>
              <a:spLocks noChangeArrowheads="1"/>
            </p:cNvSpPr>
            <p:nvPr/>
          </p:nvSpPr>
          <p:spPr bwMode="auto">
            <a:xfrm>
              <a:off x="4848" y="1248"/>
              <a:ext cx="432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baseline="0">
                  <a:latin typeface="+mj-lt"/>
                </a:rPr>
                <a:t>j</a:t>
              </a:r>
            </a:p>
          </p:txBody>
        </p:sp>
        <p:sp>
          <p:nvSpPr>
            <p:cNvPr id="5149" name="Text Box 22"/>
            <p:cNvSpPr txBox="1">
              <a:spLocks noChangeArrowheads="1"/>
            </p:cNvSpPr>
            <p:nvPr/>
          </p:nvSpPr>
          <p:spPr bwMode="auto">
            <a:xfrm>
              <a:off x="4416" y="1432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l-GR" sz="2400" baseline="0">
                  <a:latin typeface="+mj-lt"/>
                </a:rPr>
                <a:t>μ</a:t>
              </a:r>
              <a:endParaRPr lang="en-US" sz="2400" baseline="-25000">
                <a:latin typeface="+mj-lt"/>
              </a:endParaRPr>
            </a:p>
          </p:txBody>
        </p:sp>
        <p:sp>
          <p:nvSpPr>
            <p:cNvPr id="5150" name="Freeform 23"/>
            <p:cNvSpPr>
              <a:spLocks/>
            </p:cNvSpPr>
            <p:nvPr/>
          </p:nvSpPr>
          <p:spPr bwMode="auto">
            <a:xfrm>
              <a:off x="4080" y="1192"/>
              <a:ext cx="816" cy="144"/>
            </a:xfrm>
            <a:custGeom>
              <a:avLst/>
              <a:gdLst>
                <a:gd name="T0" fmla="*/ 0 w 1152"/>
                <a:gd name="T1" fmla="*/ 89 h 152"/>
                <a:gd name="T2" fmla="*/ 205 w 1152"/>
                <a:gd name="T3" fmla="*/ 8 h 152"/>
                <a:gd name="T4" fmla="*/ 409 w 1152"/>
                <a:gd name="T5" fmla="*/ 129 h 152"/>
                <a:gd name="T6" fmla="*/ 0 60000 65536"/>
                <a:gd name="T7" fmla="*/ 0 60000 65536"/>
                <a:gd name="T8" fmla="*/ 0 60000 65536"/>
                <a:gd name="T9" fmla="*/ 0 w 1152"/>
                <a:gd name="T10" fmla="*/ 0 h 152"/>
                <a:gd name="T11" fmla="*/ 1152 w 1152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5151" name="Freeform 24"/>
            <p:cNvSpPr>
              <a:spLocks/>
            </p:cNvSpPr>
            <p:nvPr/>
          </p:nvSpPr>
          <p:spPr bwMode="auto">
            <a:xfrm flipH="1" flipV="1">
              <a:off x="4128" y="1584"/>
              <a:ext cx="816" cy="144"/>
            </a:xfrm>
            <a:custGeom>
              <a:avLst/>
              <a:gdLst>
                <a:gd name="T0" fmla="*/ 0 w 1152"/>
                <a:gd name="T1" fmla="*/ 89 h 152"/>
                <a:gd name="T2" fmla="*/ 205 w 1152"/>
                <a:gd name="T3" fmla="*/ 8 h 152"/>
                <a:gd name="T4" fmla="*/ 409 w 1152"/>
                <a:gd name="T5" fmla="*/ 129 h 152"/>
                <a:gd name="T6" fmla="*/ 0 60000 65536"/>
                <a:gd name="T7" fmla="*/ 0 60000 65536"/>
                <a:gd name="T8" fmla="*/ 0 60000 65536"/>
                <a:gd name="T9" fmla="*/ 0 w 1152"/>
                <a:gd name="T10" fmla="*/ 0 h 152"/>
                <a:gd name="T11" fmla="*/ 1152 w 1152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5152" name="Freeform 25"/>
            <p:cNvSpPr>
              <a:spLocks/>
            </p:cNvSpPr>
            <p:nvPr/>
          </p:nvSpPr>
          <p:spPr bwMode="auto">
            <a:xfrm rot="-929179" flipH="1" flipV="1">
              <a:off x="3358" y="1570"/>
              <a:ext cx="437" cy="135"/>
            </a:xfrm>
            <a:custGeom>
              <a:avLst/>
              <a:gdLst>
                <a:gd name="T0" fmla="*/ 0 w 1152"/>
                <a:gd name="T1" fmla="*/ 73 h 152"/>
                <a:gd name="T2" fmla="*/ 31 w 1152"/>
                <a:gd name="T3" fmla="*/ 5 h 152"/>
                <a:gd name="T4" fmla="*/ 63 w 1152"/>
                <a:gd name="T5" fmla="*/ 107 h 152"/>
                <a:gd name="T6" fmla="*/ 0 60000 65536"/>
                <a:gd name="T7" fmla="*/ 0 60000 65536"/>
                <a:gd name="T8" fmla="*/ 0 60000 65536"/>
                <a:gd name="T9" fmla="*/ 0 w 1152"/>
                <a:gd name="T10" fmla="*/ 0 h 152"/>
                <a:gd name="T11" fmla="*/ 1152 w 1152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>
              <a:solidFill>
                <a:srgbClr val="0000FF"/>
              </a:solidFill>
              <a:prstDash val="dash"/>
              <a:round/>
              <a:headEnd/>
              <a:tailEnd type="stealth" w="med" len="lg"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5153" name="Freeform 26"/>
            <p:cNvSpPr>
              <a:spLocks/>
            </p:cNvSpPr>
            <p:nvPr/>
          </p:nvSpPr>
          <p:spPr bwMode="auto">
            <a:xfrm rot="21011851" flipH="1">
              <a:off x="2785" y="1263"/>
              <a:ext cx="425" cy="89"/>
            </a:xfrm>
            <a:custGeom>
              <a:avLst/>
              <a:gdLst>
                <a:gd name="T0" fmla="*/ 0 w 1152"/>
                <a:gd name="T1" fmla="*/ 21 h 152"/>
                <a:gd name="T2" fmla="*/ 29 w 1152"/>
                <a:gd name="T3" fmla="*/ 2 h 152"/>
                <a:gd name="T4" fmla="*/ 58 w 1152"/>
                <a:gd name="T5" fmla="*/ 30 h 152"/>
                <a:gd name="T6" fmla="*/ 0 60000 65536"/>
                <a:gd name="T7" fmla="*/ 0 60000 65536"/>
                <a:gd name="T8" fmla="*/ 0 60000 65536"/>
                <a:gd name="T9" fmla="*/ 0 w 1152"/>
                <a:gd name="T10" fmla="*/ 0 h 152"/>
                <a:gd name="T11" fmla="*/ 1152 w 1152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>
              <a:solidFill>
                <a:srgbClr val="0000FF"/>
              </a:solidFill>
              <a:prstDash val="dash"/>
              <a:round/>
              <a:headEnd type="stealth" w="lg" len="lg"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5154" name="Freeform 27"/>
            <p:cNvSpPr>
              <a:spLocks/>
            </p:cNvSpPr>
            <p:nvPr/>
          </p:nvSpPr>
          <p:spPr bwMode="auto">
            <a:xfrm rot="929179" flipV="1">
              <a:off x="2779" y="1618"/>
              <a:ext cx="432" cy="48"/>
            </a:xfrm>
            <a:custGeom>
              <a:avLst/>
              <a:gdLst>
                <a:gd name="T0" fmla="*/ 0 w 1152"/>
                <a:gd name="T1" fmla="*/ 3 h 152"/>
                <a:gd name="T2" fmla="*/ 30 w 1152"/>
                <a:gd name="T3" fmla="*/ 0 h 152"/>
                <a:gd name="T4" fmla="*/ 61 w 1152"/>
                <a:gd name="T5" fmla="*/ 5 h 152"/>
                <a:gd name="T6" fmla="*/ 0 60000 65536"/>
                <a:gd name="T7" fmla="*/ 0 60000 65536"/>
                <a:gd name="T8" fmla="*/ 0 60000 65536"/>
                <a:gd name="T9" fmla="*/ 0 w 1152"/>
                <a:gd name="T10" fmla="*/ 0 h 152"/>
                <a:gd name="T11" fmla="*/ 1152 w 1152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>
              <a:solidFill>
                <a:srgbClr val="0000FF"/>
              </a:solidFill>
              <a:prstDash val="dash"/>
              <a:round/>
              <a:headEnd type="stealth" w="lg" len="lg"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5155" name="Text Box 28"/>
            <p:cNvSpPr txBox="1">
              <a:spLocks noChangeArrowheads="1"/>
            </p:cNvSpPr>
            <p:nvPr/>
          </p:nvSpPr>
          <p:spPr bwMode="auto">
            <a:xfrm>
              <a:off x="2928" y="1392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l-GR" sz="2400" baseline="0">
                  <a:latin typeface="+mj-lt"/>
                </a:rPr>
                <a:t>μ</a:t>
              </a:r>
              <a:endParaRPr lang="en-US" sz="2400" i="0" baseline="-25000">
                <a:latin typeface="+mj-lt"/>
              </a:endParaRPr>
            </a:p>
          </p:txBody>
        </p:sp>
        <p:sp>
          <p:nvSpPr>
            <p:cNvPr id="5156" name="Text Box 29"/>
            <p:cNvSpPr txBox="1">
              <a:spLocks noChangeArrowheads="1"/>
            </p:cNvSpPr>
            <p:nvPr/>
          </p:nvSpPr>
          <p:spPr bwMode="auto">
            <a:xfrm>
              <a:off x="2832" y="960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l-GR" sz="2400" i="0" baseline="0">
                  <a:latin typeface="+mj-lt"/>
                </a:rPr>
                <a:t>λ</a:t>
              </a:r>
              <a:endParaRPr lang="en-US" sz="2400" i="0" baseline="-25000">
                <a:latin typeface="+mj-lt"/>
              </a:endParaRPr>
            </a:p>
          </p:txBody>
        </p:sp>
        <p:sp>
          <p:nvSpPr>
            <p:cNvPr id="5157" name="Text Box 30"/>
            <p:cNvSpPr txBox="1">
              <a:spLocks noChangeArrowheads="1"/>
            </p:cNvSpPr>
            <p:nvPr/>
          </p:nvSpPr>
          <p:spPr bwMode="auto">
            <a:xfrm>
              <a:off x="5184" y="91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l-GR" sz="2400" i="0" baseline="0">
                  <a:latin typeface="+mj-lt"/>
                </a:rPr>
                <a:t>λ</a:t>
              </a:r>
              <a:endParaRPr lang="en-US" sz="2400" i="0" baseline="-25000">
                <a:latin typeface="+mj-lt"/>
              </a:endParaRPr>
            </a:p>
          </p:txBody>
        </p:sp>
        <p:sp>
          <p:nvSpPr>
            <p:cNvPr id="5158" name="Freeform 31"/>
            <p:cNvSpPr>
              <a:spLocks/>
            </p:cNvSpPr>
            <p:nvPr/>
          </p:nvSpPr>
          <p:spPr bwMode="auto">
            <a:xfrm rot="21011851" flipH="1">
              <a:off x="5233" y="1248"/>
              <a:ext cx="425" cy="89"/>
            </a:xfrm>
            <a:custGeom>
              <a:avLst/>
              <a:gdLst>
                <a:gd name="T0" fmla="*/ 0 w 1152"/>
                <a:gd name="T1" fmla="*/ 21 h 152"/>
                <a:gd name="T2" fmla="*/ 29 w 1152"/>
                <a:gd name="T3" fmla="*/ 2 h 152"/>
                <a:gd name="T4" fmla="*/ 58 w 1152"/>
                <a:gd name="T5" fmla="*/ 30 h 152"/>
                <a:gd name="T6" fmla="*/ 0 60000 65536"/>
                <a:gd name="T7" fmla="*/ 0 60000 65536"/>
                <a:gd name="T8" fmla="*/ 0 60000 65536"/>
                <a:gd name="T9" fmla="*/ 0 w 1152"/>
                <a:gd name="T10" fmla="*/ 0 h 152"/>
                <a:gd name="T11" fmla="*/ 1152 w 1152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>
              <a:solidFill>
                <a:srgbClr val="0000FF"/>
              </a:solidFill>
              <a:prstDash val="dash"/>
              <a:round/>
              <a:headEnd type="stealth" w="lg" len="lg"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5159" name="Freeform 32"/>
            <p:cNvSpPr>
              <a:spLocks/>
            </p:cNvSpPr>
            <p:nvPr/>
          </p:nvSpPr>
          <p:spPr bwMode="auto">
            <a:xfrm rot="929179" flipV="1">
              <a:off x="5227" y="1603"/>
              <a:ext cx="432" cy="48"/>
            </a:xfrm>
            <a:custGeom>
              <a:avLst/>
              <a:gdLst>
                <a:gd name="T0" fmla="*/ 0 w 1152"/>
                <a:gd name="T1" fmla="*/ 3 h 152"/>
                <a:gd name="T2" fmla="*/ 30 w 1152"/>
                <a:gd name="T3" fmla="*/ 0 h 152"/>
                <a:gd name="T4" fmla="*/ 61 w 1152"/>
                <a:gd name="T5" fmla="*/ 5 h 152"/>
                <a:gd name="T6" fmla="*/ 0 60000 65536"/>
                <a:gd name="T7" fmla="*/ 0 60000 65536"/>
                <a:gd name="T8" fmla="*/ 0 60000 65536"/>
                <a:gd name="T9" fmla="*/ 0 w 1152"/>
                <a:gd name="T10" fmla="*/ 0 h 152"/>
                <a:gd name="T11" fmla="*/ 1152 w 1152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>
              <a:solidFill>
                <a:srgbClr val="0000FF"/>
              </a:solidFill>
              <a:prstDash val="dash"/>
              <a:round/>
              <a:headEnd type="stealth" w="lg" len="lg"/>
              <a:tailEnd type="none" w="med" len="lg"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+mj-lt"/>
              </a:endParaRPr>
            </a:p>
          </p:txBody>
        </p:sp>
        <p:sp>
          <p:nvSpPr>
            <p:cNvPr id="5160" name="Text Box 33"/>
            <p:cNvSpPr txBox="1">
              <a:spLocks noChangeArrowheads="1"/>
            </p:cNvSpPr>
            <p:nvPr/>
          </p:nvSpPr>
          <p:spPr bwMode="auto">
            <a:xfrm>
              <a:off x="5376" y="1377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l-GR" sz="2400" baseline="0">
                  <a:latin typeface="+mj-lt"/>
                </a:rPr>
                <a:t>μ</a:t>
              </a:r>
              <a:endParaRPr lang="en-US" sz="2400" i="0" baseline="-25000">
                <a:latin typeface="+mj-lt"/>
              </a:endParaRPr>
            </a:p>
          </p:txBody>
        </p:sp>
      </p:grpSp>
      <p:sp>
        <p:nvSpPr>
          <p:cNvPr id="463908" name="Rectangle 36"/>
          <p:cNvSpPr>
            <a:spLocks noChangeArrowheads="1"/>
          </p:cNvSpPr>
          <p:nvPr/>
        </p:nvSpPr>
        <p:spPr bwMode="auto">
          <a:xfrm>
            <a:off x="381000" y="32766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i="0" baseline="0" dirty="0">
                <a:latin typeface="+mj-lt"/>
              </a:rPr>
              <a:t>Using the birth-death result</a:t>
            </a:r>
            <a:r>
              <a:rPr lang="el-GR" sz="2400" i="0" baseline="0" dirty="0">
                <a:latin typeface="+mj-lt"/>
              </a:rPr>
              <a:t> </a:t>
            </a:r>
            <a:r>
              <a:rPr lang="el-GR" sz="2400" baseline="0" dirty="0">
                <a:latin typeface="+mj-lt"/>
              </a:rPr>
              <a:t>λ</a:t>
            </a:r>
            <a:r>
              <a:rPr lang="en-US" sz="2400" baseline="-25000" dirty="0">
                <a:latin typeface="+mj-lt"/>
              </a:rPr>
              <a:t>j</a:t>
            </a:r>
            <a:r>
              <a:rPr lang="el-GR" sz="2400" baseline="0" dirty="0">
                <a:latin typeface="+mj-lt"/>
              </a:rPr>
              <a:t>=λ </a:t>
            </a:r>
            <a:r>
              <a:rPr lang="en-US" sz="2400" i="0" baseline="0" dirty="0">
                <a:latin typeface="+mj-lt"/>
              </a:rPr>
              <a:t>and</a:t>
            </a:r>
            <a:r>
              <a:rPr lang="en-US" sz="2400" baseline="0" dirty="0">
                <a:latin typeface="+mj-lt"/>
              </a:rPr>
              <a:t> </a:t>
            </a:r>
            <a:r>
              <a:rPr lang="el-GR" sz="2400" baseline="0" dirty="0">
                <a:latin typeface="+mj-lt"/>
              </a:rPr>
              <a:t>μ</a:t>
            </a:r>
            <a:r>
              <a:rPr lang="en-US" sz="2400" baseline="-25000" dirty="0">
                <a:latin typeface="+mj-lt"/>
              </a:rPr>
              <a:t>j</a:t>
            </a:r>
            <a:r>
              <a:rPr lang="el-GR" sz="2400" baseline="0" dirty="0">
                <a:latin typeface="+mj-lt"/>
              </a:rPr>
              <a:t>=μ</a:t>
            </a:r>
            <a:r>
              <a:rPr lang="en-US" sz="2400" i="0" baseline="0" dirty="0">
                <a:latin typeface="+mj-lt"/>
              </a:rPr>
              <a:t>, we obtain</a:t>
            </a:r>
          </a:p>
        </p:txBody>
      </p:sp>
      <p:graphicFrame>
        <p:nvGraphicFramePr>
          <p:cNvPr id="463910" name="Object 38"/>
          <p:cNvGraphicFramePr>
            <a:graphicFrameLocks noChangeAspect="1"/>
          </p:cNvGraphicFramePr>
          <p:nvPr/>
        </p:nvGraphicFramePr>
        <p:xfrm>
          <a:off x="2716213" y="3733800"/>
          <a:ext cx="353218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81" name="Equation" r:id="rId4" imgW="1435100" imgH="419100" progId="Equation.DSMT4">
                  <p:embed/>
                </p:oleObj>
              </mc:Choice>
              <mc:Fallback>
                <p:oleObj name="Equation" r:id="rId4" imgW="1435100" imgH="4191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3733800"/>
                        <a:ext cx="3532187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3911" name="Rectangle 39"/>
          <p:cNvSpPr>
            <a:spLocks noChangeArrowheads="1"/>
          </p:cNvSpPr>
          <p:nvPr/>
        </p:nvSpPr>
        <p:spPr bwMode="auto">
          <a:xfrm>
            <a:off x="381000" y="476885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i="0" baseline="0" dirty="0">
                <a:latin typeface="+mj-lt"/>
              </a:rPr>
              <a:t>Therefore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  <a:defRPr/>
            </a:pPr>
            <a:endParaRPr lang="en-US" sz="2400" i="0" baseline="0" dirty="0">
              <a:latin typeface="+mj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  <a:defRPr/>
            </a:pPr>
            <a:endParaRPr lang="en-US" sz="2400" i="0" baseline="0" dirty="0">
              <a:latin typeface="+mj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  <a:defRPr/>
            </a:pPr>
            <a:r>
              <a:rPr lang="en-US" altLang="en-US" sz="2000" baseline="0" dirty="0">
                <a:solidFill>
                  <a:srgbClr val="FF0000"/>
                </a:solidFill>
                <a:latin typeface="+mj-lt"/>
              </a:rPr>
              <a:t>Goal: Find a closed form expression for the probability of the number of jobs in the queue (</a:t>
            </a:r>
            <a:r>
              <a:rPr lang="en-US" altLang="en-US" sz="2000" baseline="0" dirty="0">
                <a:solidFill>
                  <a:srgbClr val="FF0000"/>
                </a:solidFill>
                <a:latin typeface="+mj-lt"/>
                <a:sym typeface="Symbol" panose="05050102010706020507" pitchFamily="18" charset="2"/>
              </a:rPr>
              <a:t></a:t>
            </a:r>
            <a:r>
              <a:rPr lang="en-US" altLang="en-US" sz="2000" baseline="-25000" dirty="0" err="1">
                <a:solidFill>
                  <a:srgbClr val="FF0000"/>
                </a:solidFill>
                <a:latin typeface="+mj-lt"/>
              </a:rPr>
              <a:t>i</a:t>
            </a:r>
            <a:r>
              <a:rPr lang="en-US" altLang="en-US" sz="2000" baseline="0" dirty="0">
                <a:solidFill>
                  <a:srgbClr val="FF0000"/>
                </a:solidFill>
                <a:latin typeface="+mj-lt"/>
              </a:rPr>
              <a:t>)  given only </a:t>
            </a:r>
            <a:r>
              <a:rPr lang="en-US" altLang="en-US" sz="2000" baseline="0" dirty="0">
                <a:solidFill>
                  <a:srgbClr val="FF0000"/>
                </a:solidFill>
                <a:latin typeface="+mj-lt"/>
                <a:sym typeface="Symbol" panose="05050102010706020507" pitchFamily="18" charset="2"/>
              </a:rPr>
              <a:t></a:t>
            </a:r>
            <a:r>
              <a:rPr lang="en-US" altLang="en-US" sz="2000" baseline="0" dirty="0">
                <a:solidFill>
                  <a:srgbClr val="FF0000"/>
                </a:solidFill>
                <a:latin typeface="+mj-lt"/>
              </a:rPr>
              <a:t> and </a:t>
            </a:r>
            <a:r>
              <a:rPr lang="en-US" altLang="en-US" sz="20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  <a:r>
              <a:rPr lang="en-US" altLang="en-US" sz="2000" baseline="0" dirty="0">
                <a:solidFill>
                  <a:srgbClr val="FF0000"/>
                </a:solidFill>
                <a:latin typeface="+mj-lt"/>
              </a:rPr>
              <a:t> </a:t>
            </a:r>
          </a:p>
        </p:txBody>
      </p:sp>
      <p:graphicFrame>
        <p:nvGraphicFramePr>
          <p:cNvPr id="463912" name="Object 40"/>
          <p:cNvGraphicFramePr>
            <a:graphicFrameLocks noChangeAspect="1"/>
          </p:cNvGraphicFramePr>
          <p:nvPr/>
        </p:nvGraphicFramePr>
        <p:xfrm>
          <a:off x="2514600" y="4959350"/>
          <a:ext cx="2657475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82" name="Equation" r:id="rId6" imgW="1079032" imgH="444307" progId="Equation.DSMT4">
                  <p:embed/>
                </p:oleObj>
              </mc:Choice>
              <mc:Fallback>
                <p:oleObj name="Equation" r:id="rId6" imgW="1079032" imgH="444307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959350"/>
                        <a:ext cx="2657475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6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6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3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39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908" grpId="0" build="p"/>
      <p:bldP spid="4639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Chapter 6</a:t>
            </a:r>
            <a:br>
              <a:rPr lang="en-US" altLang="en-US" sz="3600" smtClean="0"/>
            </a:br>
            <a:r>
              <a:rPr lang="en-US" altLang="en-US" sz="3600" smtClean="0"/>
              <a:t>Queueing Models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en-US" altLang="en-US" sz="2800" smtClean="0"/>
              <a:t>Banks, Carson, Nelson &amp; Nicol</a:t>
            </a:r>
          </a:p>
          <a:p>
            <a:pPr algn="r" eaLnBrk="1" hangingPunct="1"/>
            <a:r>
              <a:rPr lang="en-US" altLang="en-US" sz="2800" i="1" smtClean="0"/>
              <a:t>Discrete-Event System Simulation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Solving for </a:t>
            </a:r>
            <a:r>
              <a:rPr lang="en-US" altLang="en-US" smtClean="0">
                <a:sym typeface="Symbol" panose="05050102010706020507" pitchFamily="18" charset="2"/>
              </a:rPr>
              <a:t></a:t>
            </a:r>
            <a:r>
              <a:rPr lang="en-US" altLang="en-US" baseline="-25000" smtClean="0"/>
              <a:t>0</a:t>
            </a:r>
            <a:r>
              <a:rPr lang="en-US" altLang="en-US" smtClean="0"/>
              <a:t> and </a:t>
            </a:r>
            <a:r>
              <a:rPr lang="en-US" altLang="en-US" smtClean="0">
                <a:sym typeface="Symbol" panose="05050102010706020507" pitchFamily="18" charset="2"/>
              </a:rPr>
              <a:t></a:t>
            </a:r>
            <a:r>
              <a:rPr lang="en-US" altLang="en-US" baseline="-25000" smtClean="0"/>
              <a:t>j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2725"/>
            <a:ext cx="8634413" cy="44196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9933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7B3789F8-6A9C-4B7F-A0AE-45B4376D8DD1}" type="slidenum">
              <a:rPr lang="en-US" altLang="en-US" sz="1200" i="0" baseline="0">
                <a:cs typeface="Arial" panose="020B0604020202020204" pitchFamily="34" charset="0"/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 i="0" baseline="0">
              <a:cs typeface="Arial" panose="020B0604020202020204" pitchFamily="34" charset="0"/>
            </a:endParaRPr>
          </a:p>
        </p:txBody>
      </p:sp>
      <p:graphicFrame>
        <p:nvGraphicFramePr>
          <p:cNvPr id="9933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573491"/>
              </p:ext>
            </p:extLst>
          </p:nvPr>
        </p:nvGraphicFramePr>
        <p:xfrm>
          <a:off x="602488" y="2338365"/>
          <a:ext cx="4645025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85" name="Equation" r:id="rId4" imgW="2260440" imgH="939600" progId="Equation.3">
                  <p:embed/>
                </p:oleObj>
              </mc:Choice>
              <mc:Fallback>
                <p:oleObj name="Equation" r:id="rId4" imgW="2260440" imgH="93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88" y="2338365"/>
                        <a:ext cx="4645025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103675"/>
              </p:ext>
            </p:extLst>
          </p:nvPr>
        </p:nvGraphicFramePr>
        <p:xfrm>
          <a:off x="857732" y="4237831"/>
          <a:ext cx="2681288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86" name="Equation" r:id="rId6" imgW="1307880" imgH="863280" progId="Equation.3">
                  <p:embed/>
                </p:oleObj>
              </mc:Choice>
              <mc:Fallback>
                <p:oleObj name="Equation" r:id="rId6" imgW="1307880" imgH="8632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732" y="4237831"/>
                        <a:ext cx="2681288" cy="177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4555347" y="4467291"/>
            <a:ext cx="4343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4631547" y="4487237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rgbClr val="C00000"/>
              </a:buClr>
              <a:buSzPct val="75000"/>
              <a:defRPr/>
            </a:pPr>
            <a:r>
              <a:rPr lang="en-US" sz="2000" i="0" baseline="0" dirty="0">
                <a:latin typeface="+mj-lt"/>
              </a:rPr>
              <a:t>Probability that the </a:t>
            </a:r>
            <a:r>
              <a:rPr lang="en-US" sz="2000" i="0" baseline="0" dirty="0" smtClean="0">
                <a:latin typeface="+mj-lt"/>
              </a:rPr>
              <a:t>system </a:t>
            </a:r>
            <a:r>
              <a:rPr lang="en-US" sz="2000" i="0" baseline="0">
                <a:latin typeface="+mj-lt"/>
              </a:rPr>
              <a:t>is </a:t>
            </a:r>
            <a:r>
              <a:rPr lang="en-US" sz="2000" i="0" baseline="0" smtClean="0">
                <a:latin typeface="+mj-lt"/>
              </a:rPr>
              <a:t>idle</a:t>
            </a:r>
            <a:endParaRPr lang="en-US" sz="2000" i="0" baseline="0" dirty="0">
              <a:latin typeface="+mj-lt"/>
            </a:endParaRPr>
          </a:p>
        </p:txBody>
      </p:sp>
      <p:graphicFrame>
        <p:nvGraphicFramePr>
          <p:cNvPr id="10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120760"/>
              </p:ext>
            </p:extLst>
          </p:nvPr>
        </p:nvGraphicFramePr>
        <p:xfrm>
          <a:off x="5880893" y="4834965"/>
          <a:ext cx="1344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87" name="Equation" r:id="rId8" imgW="545863" imgH="190417" progId="Equation.DSMT4">
                  <p:embed/>
                </p:oleObj>
              </mc:Choice>
              <mc:Fallback>
                <p:oleObj name="Equation" r:id="rId8" imgW="545863" imgH="190417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893" y="4834965"/>
                        <a:ext cx="13446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0"/>
          <p:cNvGraphicFramePr>
            <a:graphicFrameLocks noChangeAspect="1"/>
          </p:cNvGraphicFramePr>
          <p:nvPr/>
        </p:nvGraphicFramePr>
        <p:xfrm>
          <a:off x="457200" y="1423988"/>
          <a:ext cx="2657475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88" name="Equation" r:id="rId10" imgW="1079032" imgH="444307" progId="Equation.DSMT4">
                  <p:embed/>
                </p:oleObj>
              </mc:Choice>
              <mc:Fallback>
                <p:oleObj name="Equation" r:id="rId10" imgW="1079032" imgH="444307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23988"/>
                        <a:ext cx="2657475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0" name="TextBox 2"/>
          <p:cNvSpPr txBox="1">
            <a:spLocks noChangeArrowheads="1"/>
          </p:cNvSpPr>
          <p:nvPr/>
        </p:nvSpPr>
        <p:spPr bwMode="auto">
          <a:xfrm>
            <a:off x="76200" y="6137275"/>
            <a:ext cx="1281113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Note that: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85937" y="5977002"/>
            <a:ext cx="4971429" cy="5142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/>
              <p:cNvSpPr>
                <a:spLocks noChangeArrowheads="1"/>
              </p:cNvSpPr>
              <p:nvPr/>
            </p:nvSpPr>
            <p:spPr bwMode="auto">
              <a:xfrm>
                <a:off x="5850565" y="2227279"/>
                <a:ext cx="2090705" cy="1192229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marL="342900" indent="-342900" eaLnBrk="1" hangingPunct="1">
                  <a:spcBef>
                    <a:spcPct val="20000"/>
                  </a:spcBef>
                  <a:buClr>
                    <a:schemeClr val="bg2"/>
                  </a:buClr>
                  <a:buSzPct val="75000"/>
                  <a:defRPr/>
                </a:pPr>
                <a:r>
                  <a:rPr lang="en-US" sz="2400" b="1" i="0" baseline="0" dirty="0" smtClean="0">
                    <a:solidFill>
                      <a:schemeClr val="tx1"/>
                    </a:solidFill>
                    <a:latin typeface="+mj-lt"/>
                  </a:rPr>
                  <a:t>Utilization</a:t>
                </a:r>
                <a:endParaRPr lang="en-US" sz="2400" i="0" baseline="0" dirty="0">
                  <a:solidFill>
                    <a:schemeClr val="tx1"/>
                  </a:solidFill>
                  <a:latin typeface="+mj-lt"/>
                </a:endParaRPr>
              </a:p>
              <a:p>
                <a:pPr marL="342900" indent="-342900" eaLnBrk="1" hangingPunct="1">
                  <a:spcBef>
                    <a:spcPct val="20000"/>
                  </a:spcBef>
                  <a:buClr>
                    <a:schemeClr val="bg2"/>
                  </a:buClr>
                  <a:buSzPct val="75000"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400" b="0" i="1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24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sz="2400" b="0" i="1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i="0" baseline="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50565" y="2227279"/>
                <a:ext cx="2090705" cy="1192229"/>
              </a:xfrm>
              <a:prstGeom prst="rect">
                <a:avLst/>
              </a:prstGeom>
              <a:blipFill rotWithShape="0">
                <a:blip r:embed="rId13"/>
                <a:stretch>
                  <a:fillRect l="-4348" t="-3030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 bwMode="auto">
          <a:xfrm>
            <a:off x="2137203" y="2753937"/>
            <a:ext cx="3657600" cy="13891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M/M/1 Performance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0499" y="4231165"/>
                <a:ext cx="8724901" cy="1877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600" b="0" i="1" baseline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600" b="0" i="1" baseline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600" b="0" i="1" baseline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baseline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b="0" i="1" baseline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600" b="0" i="1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600" b="0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600" b="0" i="1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baseline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600" b="0" i="1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600" b="0" i="1" baseline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600" b="0" i="1" baseline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b="0" i="1" baseline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600" b="0" i="1" baseline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600" b="0" i="1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600" b="0" i="1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baseline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600" i="1" baseline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aseline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baseline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600" b="0" i="1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600" baseline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600" i="1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600" b="0" i="1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sz="2600" b="0" i="1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600" b="0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600" b="0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sz="2600" b="0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600" b="0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600" b="0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600" b="0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sz="2600" b="0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  <m:nary>
                          <m:naryPr>
                            <m:chr m:val="∑"/>
                            <m:ctrlPr>
                              <a:rPr lang="en-US" sz="2600" b="0" i="1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600" b="0" i="1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600" b="0" i="1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2600" b="0" i="1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600" b="0" i="1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600" b="0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b="0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600" b="0" i="1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600" b="0" i="1" baseline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600" b="0" i="1" baseline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sz="2600" b="0" i="1" baseline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</m:d>
                              </m:num>
                              <m:den>
                                <m:r>
                                  <a:rPr lang="en-US" sz="2600" b="0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600" b="0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den>
                            </m:f>
                            <m:r>
                              <a:rPr lang="en-US" sz="2600" b="0" i="1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</m:e>
                        </m:nary>
                      </m:e>
                    </m:nary>
                  </m:oMath>
                </a14:m>
                <a:endParaRPr lang="en-US" sz="2600" baseline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baseline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200" b="0" i="1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200" b="0" i="1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f>
                        <m:fPr>
                          <m:ctrlPr>
                            <a:rPr lang="en-US" sz="2200" b="0" i="1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200" b="0" i="1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200" b="0" i="1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200" b="0" i="1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2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22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2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sz="22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sz="2200" b="0" i="1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200" b="0" i="1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200" b="0" i="1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200" b="0" i="1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f>
                        <m:fPr>
                          <m:ctrlPr>
                            <a:rPr lang="en-US" sz="2200" b="0" i="1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200" b="0" i="1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200" b="0" i="1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200" b="0" i="1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2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2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2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200" b="0" i="1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sz="2200" b="0" i="1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200" b="0" i="1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200" b="0" i="1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200" baseline="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99" y="4231165"/>
                <a:ext cx="8724901" cy="18773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28600" y="3644900"/>
            <a:ext cx="868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indent="-342900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altLang="en-US" sz="2400" i="0" baseline="0" dirty="0">
                <a:latin typeface="+mj-lt"/>
              </a:rPr>
              <a:t>L</a:t>
            </a:r>
            <a:r>
              <a:rPr lang="en-US" altLang="en-US" sz="2400" i="0" baseline="0" dirty="0" smtClean="0">
                <a:latin typeface="+mj-lt"/>
              </a:rPr>
              <a:t>ong-run </a:t>
            </a:r>
            <a:r>
              <a:rPr lang="en-US" altLang="en-US" sz="2400" i="0" baseline="0" dirty="0">
                <a:latin typeface="+mj-lt"/>
              </a:rPr>
              <a:t>average </a:t>
            </a:r>
            <a:r>
              <a:rPr lang="en-US" altLang="en-US" sz="2400" i="0" baseline="0" dirty="0"/>
              <a:t>number of customers in system </a:t>
            </a:r>
            <a:r>
              <a:rPr lang="en-US" altLang="en-US" sz="2400" baseline="0" dirty="0"/>
              <a:t>L</a:t>
            </a:r>
            <a:r>
              <a:rPr lang="en-US" altLang="en-US" sz="2400" i="0" baseline="0" dirty="0"/>
              <a:t>:</a:t>
            </a:r>
            <a:endParaRPr lang="en-US" altLang="en-US" sz="2400" dirty="0"/>
          </a:p>
          <a:p>
            <a:pPr marL="114300" lvl="1">
              <a:lnSpc>
                <a:spcPct val="80000"/>
              </a:lnSpc>
              <a:buClr>
                <a:schemeClr val="bg2"/>
              </a:buClr>
              <a:buSzPct val="75000"/>
              <a:defRPr/>
            </a:pPr>
            <a:endParaRPr lang="en-US" altLang="en-US" sz="2400" baseline="-25000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/>
              <p:cNvSpPr>
                <a:spLocks noChangeArrowheads="1"/>
              </p:cNvSpPr>
              <p:nvPr/>
            </p:nvSpPr>
            <p:spPr bwMode="auto">
              <a:xfrm>
                <a:off x="228600" y="1806945"/>
                <a:ext cx="86868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vl="1" indent="-342900">
                  <a:lnSpc>
                    <a:spcPct val="80000"/>
                  </a:lnSpc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/>
                </a:pPr>
                <a:r>
                  <a:rPr lang="en-US" altLang="en-US" sz="2400" i="0" baseline="0" dirty="0" smtClean="0">
                    <a:latin typeface="+mj-lt"/>
                  </a:rPr>
                  <a:t>Server Utilization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en-US" sz="2400" i="1" baseline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sz="2400" b="0" i="1" baseline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2400" b="0" i="1" baseline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en-US" sz="2400" b="0" i="1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en-US" sz="2400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en-US" sz="2400" i="1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en-US" sz="2400" b="0" i="1" baseline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en-US" sz="2400" b="0" i="1" baseline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sz="2400" b="0" i="1" baseline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sz="2400" b="0" i="1" baseline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sz="2400" b="0" i="1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en-US" sz="2400" b="0" i="1" baseline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sz="2400" b="0" i="1" baseline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sz="2400" b="0" i="1" baseline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sz="2400" b="0" i="1" baseline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en-US" sz="2400" b="0" i="1" baseline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baseline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en-US" sz="2400" b="0" i="1" baseline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400" b="0" i="1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  <m:r>
                          <a:rPr lang="en-US" altLang="en-US" sz="2400" b="0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sz="2400" b="0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nary>
                  </m:oMath>
                </a14:m>
                <a:endParaRPr lang="en-US" altLang="en-US" sz="2400" dirty="0"/>
              </a:p>
              <a:p>
                <a:pPr marL="114300" lvl="1">
                  <a:lnSpc>
                    <a:spcPct val="80000"/>
                  </a:lnSpc>
                  <a:buClr>
                    <a:schemeClr val="bg2"/>
                  </a:buClr>
                  <a:buSzPct val="75000"/>
                  <a:defRPr/>
                </a:pPr>
                <a:endParaRPr lang="en-US" altLang="en-US" sz="2400" baseline="-250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2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1806945"/>
                <a:ext cx="8686800" cy="533400"/>
              </a:xfrm>
              <a:prstGeom prst="rect">
                <a:avLst/>
              </a:prstGeom>
              <a:blipFill rotWithShape="0">
                <a:blip r:embed="rId4"/>
                <a:stretch>
                  <a:fillRect t="-122727" b="-14431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3"/>
              <p:cNvSpPr>
                <a:spLocks noChangeArrowheads="1"/>
              </p:cNvSpPr>
              <p:nvPr/>
            </p:nvSpPr>
            <p:spPr bwMode="auto">
              <a:xfrm>
                <a:off x="228600" y="2523755"/>
                <a:ext cx="86868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vl="1" indent="-342900">
                  <a:lnSpc>
                    <a:spcPct val="80000"/>
                  </a:lnSpc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/>
                </a:pPr>
                <a:r>
                  <a:rPr lang="en-US" altLang="en-US" sz="2400" i="0" baseline="0" dirty="0" smtClean="0">
                    <a:latin typeface="+mj-lt"/>
                  </a:rPr>
                  <a:t>Throughput = </a:t>
                </a:r>
                <a:r>
                  <a:rPr lang="en-US" altLang="en-US" sz="2600" i="0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en-US" sz="2400" i="1" baseline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sz="2400" b="0" i="1" baseline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2400" b="0" i="1" baseline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en-US" sz="2400" b="0" i="1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en-US" sz="2400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en-US" sz="2400" i="1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en-US" sz="2400" b="0" i="1" baseline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en-US" sz="2400" b="0" i="1" baseline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sz="2400" b="0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en-US" sz="2400" b="0" i="1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en-US" sz="2400" b="0" i="1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en-US" sz="2400" b="0" i="1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en-US" sz="2400" b="0" i="1" baseline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en-US" sz="2400" b="0" i="1" baseline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sz="2400" b="0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𝜇𝜌</m:t>
                        </m:r>
                        <m:r>
                          <a:rPr lang="en-US" altLang="en-US" sz="2400" b="0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sz="2400" b="0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f>
                          <m:fPr>
                            <m:ctrlPr>
                              <a:rPr lang="en-US" altLang="en-US" sz="2400" b="0" i="1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400" b="0" i="1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altLang="en-US" sz="2400" b="0" i="1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den>
                        </m:f>
                        <m:r>
                          <a:rPr lang="en-US" altLang="en-US" sz="2400" b="0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sz="2400" b="0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nary>
                  </m:oMath>
                </a14:m>
                <a:endParaRPr lang="en-US" altLang="en-US" sz="2400" dirty="0"/>
              </a:p>
              <a:p>
                <a:pPr marL="114300" lvl="1">
                  <a:lnSpc>
                    <a:spcPct val="80000"/>
                  </a:lnSpc>
                  <a:buClr>
                    <a:schemeClr val="bg2"/>
                  </a:buClr>
                  <a:buSzPct val="75000"/>
                  <a:defRPr/>
                </a:pPr>
                <a:endParaRPr lang="en-US" altLang="en-US" sz="2400" baseline="-250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3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2523755"/>
                <a:ext cx="8686800" cy="533400"/>
              </a:xfrm>
              <a:prstGeom prst="rect">
                <a:avLst/>
              </a:prstGeom>
              <a:blipFill rotWithShape="0">
                <a:blip r:embed="rId5"/>
                <a:stretch>
                  <a:fillRect t="-14773" b="-15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M/M/1 Performance Metrics</a:t>
            </a:r>
          </a:p>
        </p:txBody>
      </p:sp>
      <p:graphicFrame>
        <p:nvGraphicFramePr>
          <p:cNvPr id="10" name="Object 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54513174"/>
              </p:ext>
            </p:extLst>
          </p:nvPr>
        </p:nvGraphicFramePr>
        <p:xfrm>
          <a:off x="1447800" y="2277268"/>
          <a:ext cx="2971800" cy="1117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5" name="Equation" r:id="rId3" imgW="1688760" imgH="634680" progId="Equation.3">
                  <p:embed/>
                </p:oleObj>
              </mc:Choice>
              <mc:Fallback>
                <p:oleObj name="Equation" r:id="rId3" imgW="168876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77268"/>
                        <a:ext cx="2971800" cy="1117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23" name="Rectangle 3"/>
          <p:cNvSpPr>
            <a:spLocks noChangeArrowheads="1"/>
          </p:cNvSpPr>
          <p:nvPr/>
        </p:nvSpPr>
        <p:spPr bwMode="auto">
          <a:xfrm>
            <a:off x="25400" y="1600200"/>
            <a:ext cx="8890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indent="-342900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altLang="en-US" sz="2400" i="0" baseline="0" dirty="0">
                <a:latin typeface="+mj-lt"/>
              </a:rPr>
              <a:t>L</a:t>
            </a:r>
            <a:r>
              <a:rPr lang="en-US" altLang="en-US" sz="2400" i="0" baseline="0" dirty="0" smtClean="0">
                <a:latin typeface="+mj-lt"/>
              </a:rPr>
              <a:t>ong-run </a:t>
            </a:r>
            <a:r>
              <a:rPr lang="en-US" altLang="en-US" sz="2400" i="0" baseline="0" dirty="0">
                <a:latin typeface="+mj-lt"/>
              </a:rPr>
              <a:t>average time spent in system per </a:t>
            </a:r>
            <a:r>
              <a:rPr lang="en-US" altLang="en-US" sz="2400" i="0" baseline="0" dirty="0" smtClean="0">
                <a:latin typeface="+mj-lt"/>
              </a:rPr>
              <a:t>customer </a:t>
            </a:r>
            <a:r>
              <a:rPr lang="en-US" altLang="en-US" sz="2400" baseline="0" dirty="0" smtClean="0">
                <a:latin typeface="+mj-lt"/>
              </a:rPr>
              <a:t>W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5400" y="3556000"/>
            <a:ext cx="82296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indent="-342900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altLang="en-US" sz="2400" i="0" baseline="0" dirty="0">
                <a:latin typeface="+mj-lt"/>
              </a:rPr>
              <a:t>L</a:t>
            </a:r>
            <a:r>
              <a:rPr lang="en-US" altLang="en-US" sz="2400" i="0" baseline="0" dirty="0" smtClean="0">
                <a:latin typeface="+mj-lt"/>
              </a:rPr>
              <a:t>ong-run </a:t>
            </a:r>
            <a:r>
              <a:rPr lang="en-US" altLang="en-US" sz="2400" i="0" baseline="0" dirty="0">
                <a:latin typeface="+mj-lt"/>
              </a:rPr>
              <a:t>average time spent in </a:t>
            </a:r>
            <a:r>
              <a:rPr lang="en-US" altLang="en-US" sz="2400" i="0" baseline="0" dirty="0" smtClean="0">
                <a:latin typeface="+mj-lt"/>
              </a:rPr>
              <a:t>queue </a:t>
            </a:r>
            <a:r>
              <a:rPr lang="en-US" altLang="en-US" sz="2400" i="0" baseline="0" dirty="0">
                <a:latin typeface="+mj-lt"/>
              </a:rPr>
              <a:t>per </a:t>
            </a:r>
            <a:r>
              <a:rPr lang="en-US" altLang="en-US" sz="2400" i="0" baseline="0" dirty="0" smtClean="0">
                <a:latin typeface="+mj-lt"/>
              </a:rPr>
              <a:t>customer </a:t>
            </a:r>
            <a:r>
              <a:rPr lang="en-US" altLang="en-US" sz="2400" baseline="0" dirty="0" smtClean="0">
                <a:latin typeface="+mj-lt"/>
              </a:rPr>
              <a:t>W</a:t>
            </a:r>
            <a:r>
              <a:rPr lang="en-US" altLang="en-US" sz="2400" baseline="-25000" dirty="0" smtClean="0">
                <a:latin typeface="+mj-lt"/>
              </a:rPr>
              <a:t>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5800" y="4034711"/>
                <a:ext cx="6553200" cy="1417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aseline="0" dirty="0" smtClean="0"/>
                  <a:t>Since w=</a:t>
                </a:r>
                <a:r>
                  <a:rPr lang="en-US" sz="2400" baseline="0" dirty="0" err="1" smtClean="0"/>
                  <a:t>w</a:t>
                </a:r>
                <a:r>
                  <a:rPr lang="en-US" sz="2400" baseline="-25000" dirty="0" err="1" smtClean="0"/>
                  <a:t>Q</a:t>
                </a:r>
                <a:r>
                  <a:rPr lang="en-US" sz="2400" baseline="0" dirty="0" smtClean="0"/>
                  <a:t> + processing time</a:t>
                </a:r>
                <a14:m>
                  <m:oMath xmlns:m="http://schemas.openxmlformats.org/officeDocument/2006/math">
                    <m:r>
                      <a:rPr lang="en-US" sz="2400" b="0" i="1" baseline="0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sz="2400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baseline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baseline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2400" b="0" i="1" baseline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r>
                  <a:rPr lang="en-US" sz="2400" baseline="0" dirty="0" smtClean="0"/>
                  <a:t>, 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baseline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baseline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sz="2400" b="0" i="1" baseline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baseline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baseline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baseline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sz="2400" b="0" i="1" baseline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baseline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sz="24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den>
                      </m:f>
                      <m:r>
                        <a:rPr lang="en-US" sz="2400" b="0" i="1" baseline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baseline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sz="2400" b="0" i="1" baseline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sz="2400" b="0" i="1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400" b="0" i="1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400" b="0" i="1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baseline="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034711"/>
                <a:ext cx="6553200" cy="1417055"/>
              </a:xfrm>
              <a:prstGeom prst="rect">
                <a:avLst/>
              </a:prstGeom>
              <a:blipFill rotWithShape="0">
                <a:blip r:embed="rId5"/>
                <a:stretch>
                  <a:fillRect l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25400" y="5577033"/>
            <a:ext cx="82296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indent="-342900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altLang="en-US" sz="2400" i="0" baseline="0" dirty="0">
                <a:latin typeface="+mj-lt"/>
              </a:rPr>
              <a:t>L</a:t>
            </a:r>
            <a:r>
              <a:rPr lang="en-US" altLang="en-US" sz="2400" i="0" baseline="0" dirty="0" smtClean="0">
                <a:latin typeface="+mj-lt"/>
              </a:rPr>
              <a:t>ong-run </a:t>
            </a:r>
            <a:r>
              <a:rPr lang="en-US" altLang="en-US" sz="2400" i="0" baseline="0" dirty="0">
                <a:latin typeface="+mj-lt"/>
              </a:rPr>
              <a:t>average number of customers in </a:t>
            </a:r>
            <a:r>
              <a:rPr lang="en-US" altLang="en-US" sz="2400" i="0" baseline="0" dirty="0" smtClean="0">
                <a:latin typeface="+mj-lt"/>
              </a:rPr>
              <a:t>queue </a:t>
            </a:r>
            <a:r>
              <a:rPr lang="en-US" altLang="en-US" sz="2400" baseline="0" dirty="0" smtClean="0">
                <a:latin typeface="+mj-lt"/>
              </a:rPr>
              <a:t>L</a:t>
            </a:r>
            <a:r>
              <a:rPr lang="en-US" altLang="en-US" sz="2400" baseline="-25000" dirty="0" smtClean="0">
                <a:latin typeface="+mj-lt"/>
              </a:rPr>
              <a:t>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95400" y="6019800"/>
                <a:ext cx="4876800" cy="716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aseline="0" dirty="0" smtClean="0"/>
                  <a:t>L</a:t>
                </a:r>
                <a:r>
                  <a:rPr lang="en-US" sz="2400" baseline="-25000" dirty="0" smtClean="0"/>
                  <a:t>Q</a:t>
                </a:r>
                <a:r>
                  <a:rPr lang="en-US" sz="2400" baseline="0" dirty="0" smtClean="0"/>
                  <a:t>=</a:t>
                </a:r>
                <a:r>
                  <a:rPr lang="en-US" sz="2400" baseline="0" dirty="0" smtClean="0">
                    <a:sym typeface="Symbol" panose="05050102010706020507" pitchFamily="18" charset="2"/>
                  </a:rPr>
                  <a:t></a:t>
                </a:r>
                <a:r>
                  <a:rPr lang="en-US" sz="2400" baseline="0" dirty="0" err="1" smtClean="0">
                    <a:sym typeface="Symbol" panose="05050102010706020507" pitchFamily="18" charset="2"/>
                  </a:rPr>
                  <a:t>w</a:t>
                </a:r>
                <a:r>
                  <a:rPr lang="en-US" sz="2400" baseline="-25000" dirty="0" err="1" smtClean="0">
                    <a:sym typeface="Symbol" panose="05050102010706020507" pitchFamily="18" charset="2"/>
                  </a:rPr>
                  <a:t>Q</a:t>
                </a:r>
                <a:r>
                  <a:rPr lang="en-US" sz="2400" baseline="-25000" dirty="0" smtClean="0">
                    <a:sym typeface="Symbol" panose="05050102010706020507" pitchFamily="18" charset="2"/>
                  </a:rPr>
                  <a:t> </a:t>
                </a:r>
                <a:r>
                  <a:rPr lang="en-US" sz="2400" i="0" baseline="0" dirty="0" smtClean="0">
                    <a:sym typeface="Symbol" panose="05050102010706020507" pitchFamily="18" charset="2"/>
                  </a:rPr>
                  <a:t>=</a:t>
                </a:r>
                <a14:m>
                  <m:oMath xmlns:m="http://schemas.openxmlformats.org/officeDocument/2006/math">
                    <m:r>
                      <a:rPr lang="en-US" sz="2400" b="0" i="1" baseline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f>
                      <m:fPr>
                        <m:ctrlPr>
                          <a:rPr lang="en-US" sz="2400" i="1" baseline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2400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𝜆𝜌</m:t>
                        </m:r>
                      </m:num>
                      <m:den>
                        <m:r>
                          <a:rPr lang="en-US" sz="2400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𝜇</m:t>
                        </m:r>
                        <m:r>
                          <a:rPr lang="en-US" sz="2400" b="0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sz="2400" b="0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a:rPr lang="en-US" sz="2400" b="0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sz="2400" b="0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𝜌</m:t>
                        </m:r>
                        <m:r>
                          <a:rPr lang="en-US" sz="2400" b="0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den>
                    </m:f>
                    <m:r>
                      <a:rPr lang="en-US" sz="2400" b="0" i="1" baseline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US" sz="2400" b="0" i="1" baseline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baseline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sz="2400" b="0" i="1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𝜌</m:t>
                            </m:r>
                          </m:e>
                          <m:sup>
                            <m:r>
                              <a:rPr lang="en-US" sz="2400" b="0" i="1" baseline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baseline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sz="2400" b="0" i="1" baseline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a:rPr lang="en-US" sz="2400" b="0" i="1" baseline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sz="2400" b="0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𝜌</m:t>
                        </m:r>
                        <m:r>
                          <a:rPr lang="en-US" sz="2400" b="0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den>
                    </m:f>
                  </m:oMath>
                </a14:m>
                <a:endParaRPr lang="en-US" sz="2400" baseline="-25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6019800"/>
                <a:ext cx="4876800" cy="716030"/>
              </a:xfrm>
              <a:prstGeom prst="rect">
                <a:avLst/>
              </a:prstGeom>
              <a:blipFill rotWithShape="0">
                <a:blip r:embed="rId6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/>
      <p:bldP spid="11" grpId="0"/>
      <p:bldP spid="3" grpId="0"/>
      <p:bldP spid="1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M/M/1 Performance </a:t>
            </a:r>
            <a:r>
              <a:rPr lang="en-US" altLang="en-US" dirty="0" smtClean="0"/>
              <a:t>Metrics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7031DA-B272-4D95-A159-FEDA90CC34EA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324320"/>
              </p:ext>
            </p:extLst>
          </p:nvPr>
        </p:nvGraphicFramePr>
        <p:xfrm>
          <a:off x="457200" y="1736725"/>
          <a:ext cx="17970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7" name="Equation" r:id="rId3" imgW="876240" imgH="482400" progId="Equation.3">
                  <p:embed/>
                </p:oleObj>
              </mc:Choice>
              <mc:Fallback>
                <p:oleObj name="Equation" r:id="rId3" imgW="8762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36725"/>
                        <a:ext cx="17970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15900" y="2819400"/>
            <a:ext cx="3200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" lvl="1">
              <a:lnSpc>
                <a:spcPct val="80000"/>
              </a:lnSpc>
              <a:buClr>
                <a:schemeClr val="bg2"/>
              </a:buClr>
              <a:buSzPct val="75000"/>
              <a:defRPr/>
            </a:pPr>
            <a:r>
              <a:rPr lang="en-US" altLang="en-US" sz="2400" i="0" baseline="0" dirty="0" smtClean="0">
                <a:latin typeface="+mj-lt"/>
              </a:rPr>
              <a:t>Server Utilization =</a:t>
            </a:r>
            <a:r>
              <a:rPr lang="en-US" altLang="en-US" sz="2400" i="0" baseline="0" dirty="0" smtClean="0">
                <a:latin typeface="+mj-lt"/>
                <a:sym typeface="Symbol" panose="05050102010706020507" pitchFamily="18" charset="2"/>
              </a:rPr>
              <a:t></a:t>
            </a:r>
            <a:endParaRPr lang="en-US" altLang="en-US" sz="2400" dirty="0"/>
          </a:p>
          <a:p>
            <a:pPr marL="114300" lvl="1">
              <a:lnSpc>
                <a:spcPct val="80000"/>
              </a:lnSpc>
              <a:buClr>
                <a:schemeClr val="bg2"/>
              </a:buClr>
              <a:buSzPct val="75000"/>
              <a:defRPr/>
            </a:pPr>
            <a:endParaRPr lang="en-US" altLang="en-US" sz="2400" baseline="-25000" dirty="0" smtClean="0">
              <a:latin typeface="+mj-lt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28600" y="3314700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" lvl="1">
              <a:lnSpc>
                <a:spcPct val="80000"/>
              </a:lnSpc>
              <a:buClr>
                <a:schemeClr val="bg2"/>
              </a:buClr>
              <a:buSzPct val="75000"/>
              <a:defRPr/>
            </a:pPr>
            <a:r>
              <a:rPr lang="en-US" altLang="en-US" sz="2400" i="0" baseline="0" smtClean="0">
                <a:latin typeface="+mj-lt"/>
              </a:rPr>
              <a:t>Throughput = </a:t>
            </a:r>
            <a:r>
              <a:rPr lang="en-US" altLang="en-US" sz="2600" i="0" baseline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endParaRPr lang="en-US" altLang="en-US" sz="2400" smtClean="0"/>
          </a:p>
          <a:p>
            <a:pPr marL="114300" lvl="1">
              <a:lnSpc>
                <a:spcPct val="80000"/>
              </a:lnSpc>
              <a:buClr>
                <a:schemeClr val="bg2"/>
              </a:buClr>
              <a:buSzPct val="75000"/>
              <a:defRPr/>
            </a:pPr>
            <a:endParaRPr lang="en-US" altLang="en-US" sz="2400" baseline="-25000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/>
              <p:cNvSpPr>
                <a:spLocks noChangeArrowheads="1"/>
              </p:cNvSpPr>
              <p:nvPr/>
            </p:nvSpPr>
            <p:spPr bwMode="auto">
              <a:xfrm>
                <a:off x="228600" y="3784600"/>
                <a:ext cx="73914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114300" lvl="1">
                  <a:lnSpc>
                    <a:spcPct val="80000"/>
                  </a:lnSpc>
                  <a:buClr>
                    <a:schemeClr val="bg2"/>
                  </a:buClr>
                  <a:buSzPct val="75000"/>
                  <a:defRPr/>
                </a:pPr>
                <a:r>
                  <a:rPr lang="en-US" altLang="en-US" sz="2400" i="0" baseline="0" dirty="0"/>
                  <a:t>Average </a:t>
                </a:r>
                <a:r>
                  <a:rPr lang="en-US" altLang="en-US" sz="2400" i="0" baseline="0" dirty="0" smtClean="0">
                    <a:latin typeface="+mj-lt"/>
                  </a:rPr>
                  <a:t>No. </a:t>
                </a:r>
                <a:r>
                  <a:rPr lang="en-US" altLang="en-US" sz="2400" i="0" baseline="0" dirty="0" smtClean="0"/>
                  <a:t>of </a:t>
                </a:r>
                <a:r>
                  <a:rPr lang="en-US" altLang="en-US" sz="2400" i="0" baseline="0" dirty="0"/>
                  <a:t>customers in system </a:t>
                </a:r>
                <a:r>
                  <a:rPr lang="en-US" altLang="en-US" sz="2400" baseline="0" dirty="0" smtClean="0"/>
                  <a:t>L=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i="1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400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altLang="en-US" sz="2400" b="0" i="1" baseline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b="0" i="1" baseline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sz="2400" b="0" i="1" baseline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400" b="0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altLang="en-US" sz="2400" b="0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en-US" sz="2400" dirty="0"/>
              </a:p>
              <a:p>
                <a:pPr marL="114300" lvl="1">
                  <a:lnSpc>
                    <a:spcPct val="80000"/>
                  </a:lnSpc>
                  <a:buClr>
                    <a:schemeClr val="bg2"/>
                  </a:buClr>
                  <a:buSzPct val="75000"/>
                  <a:defRPr/>
                </a:pPr>
                <a:endParaRPr lang="en-US" altLang="en-US" sz="2400" baseline="-250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1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3784600"/>
                <a:ext cx="7391400" cy="533400"/>
              </a:xfrm>
              <a:prstGeom prst="rect">
                <a:avLst/>
              </a:prstGeom>
              <a:blipFill rotWithShape="0">
                <a:blip r:embed="rId5"/>
                <a:stretch>
                  <a:fillRect t="-16092" b="-57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/>
              <p:cNvSpPr>
                <a:spLocks noChangeArrowheads="1"/>
              </p:cNvSpPr>
              <p:nvPr/>
            </p:nvSpPr>
            <p:spPr bwMode="auto">
              <a:xfrm>
                <a:off x="234950" y="4254500"/>
                <a:ext cx="86741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114300" lvl="1">
                  <a:lnSpc>
                    <a:spcPct val="80000"/>
                  </a:lnSpc>
                  <a:buClr>
                    <a:schemeClr val="bg2"/>
                  </a:buClr>
                  <a:buSzPct val="75000"/>
                  <a:defRPr/>
                </a:pPr>
                <a:r>
                  <a:rPr lang="en-US" altLang="en-US" sz="2400" i="0" baseline="0" dirty="0" smtClean="0">
                    <a:latin typeface="+mj-lt"/>
                  </a:rPr>
                  <a:t>Average </a:t>
                </a:r>
                <a:r>
                  <a:rPr lang="en-US" altLang="en-US" sz="2400" i="0" baseline="0" dirty="0">
                    <a:latin typeface="+mj-lt"/>
                  </a:rPr>
                  <a:t>time spent in system per </a:t>
                </a:r>
                <a:r>
                  <a:rPr lang="en-US" altLang="en-US" sz="2400" i="0" baseline="0" dirty="0" smtClean="0">
                    <a:latin typeface="+mj-lt"/>
                  </a:rPr>
                  <a:t>customer </a:t>
                </a:r>
                <a:r>
                  <a:rPr lang="en-US" altLang="en-US" sz="2400" baseline="0" dirty="0" smtClean="0">
                    <a:latin typeface="+mj-lt"/>
                  </a:rPr>
                  <a:t>w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i="1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400" b="0" i="1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2400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en-US" sz="2400" b="0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b="0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sz="2400" b="0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400" b="0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altLang="en-US" sz="2400" b="0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en-US" sz="2400" baseline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2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950" y="4254500"/>
                <a:ext cx="8674100" cy="533400"/>
              </a:xfrm>
              <a:prstGeom prst="rect">
                <a:avLst/>
              </a:prstGeom>
              <a:blipFill rotWithShape="0">
                <a:blip r:embed="rId6"/>
                <a:stretch>
                  <a:fillRect t="-11494" b="-1034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/>
              <p:cNvSpPr>
                <a:spLocks noChangeArrowheads="1"/>
              </p:cNvSpPr>
              <p:nvPr/>
            </p:nvSpPr>
            <p:spPr bwMode="auto">
              <a:xfrm>
                <a:off x="228600" y="4905375"/>
                <a:ext cx="86741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114300" lvl="1">
                  <a:lnSpc>
                    <a:spcPct val="80000"/>
                  </a:lnSpc>
                  <a:buClr>
                    <a:schemeClr val="bg2"/>
                  </a:buClr>
                  <a:buSzPct val="75000"/>
                  <a:defRPr/>
                </a:pPr>
                <a:r>
                  <a:rPr lang="en-US" altLang="en-US" sz="2400" i="0" baseline="0" dirty="0" smtClean="0">
                    <a:latin typeface="+mj-lt"/>
                  </a:rPr>
                  <a:t>Average </a:t>
                </a:r>
                <a:r>
                  <a:rPr lang="en-US" altLang="en-US" sz="2400" i="0" baseline="0" dirty="0">
                    <a:latin typeface="+mj-lt"/>
                  </a:rPr>
                  <a:t>time spent in q</a:t>
                </a:r>
                <a:r>
                  <a:rPr lang="en-US" altLang="en-US" sz="2400" i="0" baseline="0" dirty="0" smtClean="0">
                    <a:latin typeface="+mj-lt"/>
                  </a:rPr>
                  <a:t>ueue per customer </a:t>
                </a:r>
                <a:r>
                  <a:rPr lang="en-US" altLang="en-US" sz="2400" baseline="0" dirty="0" err="1" smtClean="0">
                    <a:latin typeface="+mj-lt"/>
                  </a:rPr>
                  <a:t>w</a:t>
                </a:r>
                <a:r>
                  <a:rPr lang="en-US" altLang="en-US" sz="2400" baseline="-25000" dirty="0" err="1" smtClean="0">
                    <a:latin typeface="+mj-lt"/>
                  </a:rPr>
                  <a:t>Q</a:t>
                </a:r>
                <a:r>
                  <a:rPr lang="en-US" altLang="en-US" sz="2400" baseline="0" dirty="0" smtClean="0">
                    <a:latin typeface="+mj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i="1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400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altLang="en-US" sz="2400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en-US" sz="2400" b="0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b="0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sz="2400" b="0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400" b="0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altLang="en-US" sz="2400" b="0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en-US" sz="2400" baseline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4905375"/>
                <a:ext cx="8674100" cy="533400"/>
              </a:xfrm>
              <a:prstGeom prst="rect">
                <a:avLst/>
              </a:prstGeom>
              <a:blipFill rotWithShape="0">
                <a:blip r:embed="rId7"/>
                <a:stretch>
                  <a:fillRect t="-16092" b="-57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3"/>
              <p:cNvSpPr>
                <a:spLocks noChangeArrowheads="1"/>
              </p:cNvSpPr>
              <p:nvPr/>
            </p:nvSpPr>
            <p:spPr bwMode="auto">
              <a:xfrm>
                <a:off x="241300" y="5597524"/>
                <a:ext cx="8445500" cy="574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114300" lvl="1">
                  <a:lnSpc>
                    <a:spcPct val="80000"/>
                  </a:lnSpc>
                  <a:buClr>
                    <a:schemeClr val="bg2"/>
                  </a:buClr>
                  <a:buSzPct val="75000"/>
                  <a:defRPr/>
                </a:pPr>
                <a:r>
                  <a:rPr lang="en-US" altLang="en-US" sz="2400" i="0" baseline="0" dirty="0" smtClean="0">
                    <a:latin typeface="+mj-lt"/>
                  </a:rPr>
                  <a:t>Average </a:t>
                </a:r>
                <a:r>
                  <a:rPr lang="en-US" altLang="en-US" sz="2400" i="0" baseline="0" dirty="0">
                    <a:latin typeface="+mj-lt"/>
                  </a:rPr>
                  <a:t>number of customers in </a:t>
                </a:r>
                <a:r>
                  <a:rPr lang="en-US" altLang="en-US" sz="2400" i="0" baseline="0" dirty="0" smtClean="0">
                    <a:latin typeface="+mj-lt"/>
                  </a:rPr>
                  <a:t>queue </a:t>
                </a:r>
                <a:r>
                  <a:rPr lang="en-US" altLang="en-US" sz="2400" baseline="0" dirty="0" smtClean="0">
                    <a:latin typeface="+mj-lt"/>
                  </a:rPr>
                  <a:t>L</a:t>
                </a:r>
                <a:r>
                  <a:rPr lang="en-US" altLang="en-US" sz="2400" baseline="-25000" dirty="0" smtClean="0">
                    <a:latin typeface="+mj-lt"/>
                  </a:rPr>
                  <a:t>Q</a:t>
                </a:r>
                <a14:m>
                  <m:oMath xmlns:m="http://schemas.openxmlformats.org/officeDocument/2006/math">
                    <m:r>
                      <a:rPr lang="en-US" altLang="en-US" sz="2400" b="0" i="1" baseline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altLang="en-US" sz="2400" i="1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en-US" sz="2400" i="1" baseline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i="1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altLang="en-US" sz="2400" b="0" i="1" baseline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en-US" sz="2400" b="0" i="1" baseline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b="0" i="1" baseline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sz="2400" b="0" i="1" baseline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400" b="0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altLang="en-US" sz="2400" b="0" i="1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en-US" sz="2400" baseline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5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300" y="5597524"/>
                <a:ext cx="8445500" cy="574675"/>
              </a:xfrm>
              <a:prstGeom prst="rect">
                <a:avLst/>
              </a:prstGeom>
              <a:blipFill rotWithShape="0">
                <a:blip r:embed="rId8"/>
                <a:stretch>
                  <a:fillRect t="-3191" b="-957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66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11" grpId="0" build="p"/>
      <p:bldP spid="12" grpId="0" build="p"/>
      <p:bldP spid="14" grpId="0" build="p"/>
      <p:bldP spid="1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latin typeface="Arial" panose="020B0604020202020204" pitchFamily="34" charset="0"/>
              </a:rPr>
              <a:t>On a network gateway, measurements show that the packets arrive at a mean rate of </a:t>
            </a:r>
            <a:r>
              <a:rPr lang="en-US" altLang="en-US" sz="2400" dirty="0" smtClean="0">
                <a:latin typeface="Arial" panose="020B0604020202020204" pitchFamily="34" charset="0"/>
              </a:rPr>
              <a:t>375 </a:t>
            </a:r>
            <a:r>
              <a:rPr lang="en-US" altLang="en-US" sz="2400" dirty="0">
                <a:latin typeface="Arial" panose="020B0604020202020204" pitchFamily="34" charset="0"/>
              </a:rPr>
              <a:t>packets per second (</a:t>
            </a:r>
            <a:r>
              <a:rPr lang="en-US" altLang="en-US" sz="2400" dirty="0" err="1">
                <a:latin typeface="Arial" panose="020B0604020202020204" pitchFamily="34" charset="0"/>
              </a:rPr>
              <a:t>pps</a:t>
            </a:r>
            <a:r>
              <a:rPr lang="en-US" altLang="en-US" sz="2400" dirty="0">
                <a:latin typeface="Arial" panose="020B0604020202020204" pitchFamily="34" charset="0"/>
              </a:rPr>
              <a:t>) and the gateway takes about 2 </a:t>
            </a:r>
            <a:r>
              <a:rPr lang="en-US" altLang="en-US" sz="2400" dirty="0" err="1">
                <a:latin typeface="Arial" panose="020B0604020202020204" pitchFamily="34" charset="0"/>
              </a:rPr>
              <a:t>millisecs</a:t>
            </a:r>
            <a:r>
              <a:rPr lang="en-US" altLang="en-US" sz="2400" dirty="0">
                <a:latin typeface="Arial" panose="020B0604020202020204" pitchFamily="34" charset="0"/>
              </a:rPr>
              <a:t> to forward them.  Assuming an M/M/1 model.</a:t>
            </a:r>
          </a:p>
          <a:p>
            <a:pPr marL="742950" lvl="1" indent="-285750" eaLnBrk="1" hangingPunct="1"/>
            <a:r>
              <a:rPr lang="en-US" altLang="en-US" sz="2400" dirty="0">
                <a:latin typeface="Arial" panose="020B0604020202020204" pitchFamily="34" charset="0"/>
              </a:rPr>
              <a:t>What is the gateway’s utilization? </a:t>
            </a:r>
          </a:p>
          <a:p>
            <a:pPr marL="742950" lvl="1" indent="-285750" eaLnBrk="1" hangingPunct="1"/>
            <a:r>
              <a:rPr lang="en-US" altLang="en-US" sz="2400" dirty="0">
                <a:latin typeface="Arial" panose="020B0604020202020204" pitchFamily="34" charset="0"/>
              </a:rPr>
              <a:t>What is the probability of 10 packets in the gateway? </a:t>
            </a:r>
          </a:p>
          <a:p>
            <a:pPr marL="742950" lvl="1" indent="-285750" eaLnBrk="1" hangingPunct="1"/>
            <a:r>
              <a:rPr lang="en-US" altLang="en-US" sz="2400" dirty="0">
                <a:latin typeface="Arial" panose="020B0604020202020204" pitchFamily="34" charset="0"/>
              </a:rPr>
              <a:t>What is mean number of packets in the gateway?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what is </a:t>
            </a:r>
            <a:r>
              <a:rPr lang="en-US" altLang="en-US" sz="2400" dirty="0" smtClean="0">
                <a:latin typeface="Arial" panose="020B0604020202020204" pitchFamily="34" charset="0"/>
              </a:rPr>
              <a:t>the a</a:t>
            </a:r>
            <a:r>
              <a:rPr lang="en-US" altLang="en-US" dirty="0" smtClean="0"/>
              <a:t>verage </a:t>
            </a:r>
            <a:r>
              <a:rPr lang="en-US" altLang="en-US" dirty="0"/>
              <a:t>time spent in </a:t>
            </a:r>
            <a:r>
              <a:rPr lang="en-US" altLang="en-US" dirty="0">
                <a:latin typeface="Arial" panose="020B0604020202020204" pitchFamily="34" charset="0"/>
              </a:rPr>
              <a:t>gateway </a:t>
            </a:r>
            <a:r>
              <a:rPr lang="en-US" altLang="en-US" dirty="0" smtClean="0"/>
              <a:t>per </a:t>
            </a:r>
            <a:r>
              <a:rPr lang="en-US" altLang="en-US" dirty="0" smtClean="0">
                <a:latin typeface="Arial" panose="020B0604020202020204" pitchFamily="34" charset="0"/>
              </a:rPr>
              <a:t>packet</a:t>
            </a:r>
            <a:r>
              <a:rPr lang="en-US" altLang="en-US" sz="2400" dirty="0" smtClean="0">
                <a:latin typeface="Arial" panose="020B0604020202020204" pitchFamily="34" charset="0"/>
              </a:rPr>
              <a:t>?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what is </a:t>
            </a:r>
            <a:r>
              <a:rPr lang="en-US" altLang="en-US" dirty="0" smtClean="0">
                <a:latin typeface="Arial" panose="020B0604020202020204" pitchFamily="34" charset="0"/>
              </a:rPr>
              <a:t>the a</a:t>
            </a:r>
            <a:r>
              <a:rPr lang="en-US" altLang="en-US" dirty="0" smtClean="0"/>
              <a:t>verage </a:t>
            </a:r>
            <a:r>
              <a:rPr lang="en-US" altLang="en-US" dirty="0"/>
              <a:t>number of </a:t>
            </a:r>
            <a:r>
              <a:rPr lang="en-US" altLang="en-US" dirty="0">
                <a:latin typeface="Arial" panose="020B0604020202020204" pitchFamily="34" charset="0"/>
              </a:rPr>
              <a:t>packet</a:t>
            </a:r>
            <a:r>
              <a:rPr lang="en-US" altLang="en-US" dirty="0"/>
              <a:t>s in </a:t>
            </a:r>
            <a:r>
              <a:rPr lang="en-US" altLang="en-US" dirty="0" smtClean="0"/>
              <a:t>the buffer</a:t>
            </a:r>
            <a:r>
              <a:rPr lang="en-US" altLang="en-US" sz="2400" dirty="0" smtClean="0">
                <a:latin typeface="Arial" panose="020B0604020202020204" pitchFamily="34" charset="0"/>
              </a:rPr>
              <a:t>?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0445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fld id="{25F4D735-C7CE-4487-940C-320607A2A374}" type="slidenum">
              <a:rPr lang="en-US" altLang="en-US" sz="1200" i="0" baseline="0">
                <a:cs typeface="Arial" panose="020B0604020202020204" pitchFamily="34" charset="0"/>
              </a:rPr>
              <a:pPr>
                <a:lnSpc>
                  <a:spcPct val="80000"/>
                </a:lnSpc>
              </a:pPr>
              <a:t>24</a:t>
            </a:fld>
            <a:endParaRPr lang="en-US" altLang="en-US" sz="1200" i="0" baseline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62100"/>
                <a:ext cx="8229600" cy="5143500"/>
              </a:xfrm>
            </p:spPr>
            <p:txBody>
              <a:bodyPr/>
              <a:lstStyle/>
              <a:p>
                <a:pPr>
                  <a:buClr>
                    <a:schemeClr val="folHlink"/>
                  </a:buClr>
                  <a:buSzPct val="60000"/>
                </a:pPr>
                <a:r>
                  <a:rPr lang="en-US" altLang="en-US" sz="2200" dirty="0" smtClean="0">
                    <a:latin typeface="Tahoma" panose="020B0604030504040204" pitchFamily="34" charset="0"/>
                  </a:rPr>
                  <a:t>Arrival rate λ = 375 </a:t>
                </a:r>
                <a:r>
                  <a:rPr lang="en-US" altLang="en-US" sz="2200" dirty="0" err="1">
                    <a:latin typeface="Tahoma" panose="020B0604030504040204" pitchFamily="34" charset="0"/>
                  </a:rPr>
                  <a:t>pps</a:t>
                </a:r>
                <a:endParaRPr lang="en-US" altLang="en-US" sz="2200" dirty="0">
                  <a:latin typeface="Tahoma" panose="020B0604030504040204" pitchFamily="34" charset="0"/>
                </a:endParaRPr>
              </a:p>
              <a:p>
                <a:pPr>
                  <a:buClr>
                    <a:schemeClr val="folHlink"/>
                  </a:buClr>
                  <a:buSzPct val="60000"/>
                </a:pPr>
                <a:r>
                  <a:rPr lang="en-US" altLang="en-US" sz="2200" dirty="0">
                    <a:latin typeface="Tahoma" panose="020B0604030504040204" pitchFamily="34" charset="0"/>
                  </a:rPr>
                  <a:t>Service rate μ = 1/0.002 = 500 </a:t>
                </a:r>
                <a:r>
                  <a:rPr lang="en-US" altLang="en-US" sz="2200" dirty="0" err="1">
                    <a:latin typeface="Tahoma" panose="020B0604030504040204" pitchFamily="34" charset="0"/>
                  </a:rPr>
                  <a:t>pps</a:t>
                </a:r>
                <a:endParaRPr lang="en-US" altLang="en-US" sz="2200" dirty="0">
                  <a:latin typeface="Tahoma" panose="020B0604030504040204" pitchFamily="34" charset="0"/>
                </a:endParaRPr>
              </a:p>
              <a:p>
                <a:pPr>
                  <a:buClr>
                    <a:schemeClr val="folHlink"/>
                  </a:buClr>
                  <a:buSzPct val="60000"/>
                </a:pPr>
                <a:r>
                  <a:rPr lang="en-US" altLang="en-US" sz="2200" dirty="0">
                    <a:latin typeface="Tahoma" panose="020B0604030504040204" pitchFamily="34" charset="0"/>
                  </a:rPr>
                  <a:t>Gateway utilization ρ = λ/μ = </a:t>
                </a:r>
                <a:r>
                  <a:rPr lang="en-US" altLang="en-US" sz="2200" dirty="0" smtClean="0">
                    <a:latin typeface="Tahoma" panose="020B0604030504040204" pitchFamily="34" charset="0"/>
                  </a:rPr>
                  <a:t>0.75</a:t>
                </a:r>
              </a:p>
              <a:p>
                <a:pPr>
                  <a:buClr>
                    <a:schemeClr val="folHlink"/>
                  </a:buClr>
                  <a:buSzPct val="60000"/>
                </a:pPr>
                <a:r>
                  <a:rPr lang="en-US" altLang="en-US" sz="2200" dirty="0">
                    <a:latin typeface="Tahoma" panose="020B0604030504040204" pitchFamily="34" charset="0"/>
                  </a:rPr>
                  <a:t>Prob. of </a:t>
                </a:r>
                <a:r>
                  <a:rPr lang="en-US" altLang="en-US" sz="2200" dirty="0" smtClean="0">
                    <a:latin typeface="Tahoma" panose="020B0604030504040204" pitchFamily="34" charset="0"/>
                  </a:rPr>
                  <a:t>10 </a:t>
                </a:r>
                <a:r>
                  <a:rPr lang="en-US" altLang="en-US" sz="2200" dirty="0">
                    <a:latin typeface="Tahoma" panose="020B0604030504040204" pitchFamily="34" charset="0"/>
                  </a:rPr>
                  <a:t>packets in gateway </a:t>
                </a:r>
                <a:r>
                  <a:rPr lang="en-US" altLang="en-US" dirty="0" smtClean="0">
                    <a:latin typeface="Tahoma" panose="020B0604030504040204" pitchFamily="34" charset="0"/>
                  </a:rPr>
                  <a:t>=</a:t>
                </a:r>
              </a:p>
              <a:p>
                <a:pPr>
                  <a:buClr>
                    <a:schemeClr val="folHlink"/>
                  </a:buClr>
                  <a:buSzPct val="60000"/>
                </a:pPr>
                <a:endParaRPr lang="en-US" altLang="en-US" sz="2400" dirty="0" smtClean="0">
                  <a:latin typeface="Tahoma" panose="020B0604030504040204" pitchFamily="34" charset="0"/>
                </a:endParaRPr>
              </a:p>
              <a:p>
                <a:pPr>
                  <a:buClr>
                    <a:schemeClr val="folHlink"/>
                  </a:buClr>
                  <a:buSzPct val="60000"/>
                </a:pPr>
                <a:r>
                  <a:rPr lang="en-US" altLang="en-US" sz="2200" dirty="0" smtClean="0">
                    <a:latin typeface="Tahoma" panose="020B0604030504040204" pitchFamily="34" charset="0"/>
                  </a:rPr>
                  <a:t>Mean </a:t>
                </a:r>
                <a:r>
                  <a:rPr lang="en-US" altLang="en-US" sz="2200" dirty="0">
                    <a:latin typeface="Tahoma" panose="020B0604030504040204" pitchFamily="34" charset="0"/>
                  </a:rPr>
                  <a:t>number of packets in </a:t>
                </a:r>
                <a:r>
                  <a:rPr lang="en-US" altLang="en-US" sz="2200" dirty="0" smtClean="0">
                    <a:latin typeface="Tahoma" panose="020B0604030504040204" pitchFamily="34" charset="0"/>
                  </a:rPr>
                  <a:t>gateway </a:t>
                </a:r>
                <a:r>
                  <a:rPr lang="en-US" altLang="en-US" sz="2400" dirty="0" smtClean="0">
                    <a:latin typeface="Tahoma" panose="020B0604030504040204" pitchFamily="34" charset="0"/>
                  </a:rPr>
                  <a:t>=</a:t>
                </a:r>
              </a:p>
              <a:p>
                <a:pPr>
                  <a:buClr>
                    <a:schemeClr val="folHlink"/>
                  </a:buClr>
                  <a:buSzPct val="60000"/>
                </a:pPr>
                <a:endParaRPr lang="en-US" altLang="en-US" sz="2200" dirty="0" smtClean="0">
                  <a:latin typeface="Tahoma" panose="020B0604030504040204" pitchFamily="34" charset="0"/>
                </a:endParaRPr>
              </a:p>
              <a:p>
                <a:pPr>
                  <a:buClr>
                    <a:schemeClr val="folHlink"/>
                  </a:buClr>
                  <a:buSzPct val="60000"/>
                </a:pPr>
                <a:r>
                  <a:rPr lang="en-US" altLang="en-US" sz="2200" dirty="0"/>
                  <a:t>Average time spent in </a:t>
                </a:r>
                <a:r>
                  <a:rPr lang="en-US" altLang="en-US" sz="2200" dirty="0">
                    <a:latin typeface="Arial" panose="020B0604020202020204" pitchFamily="34" charset="0"/>
                  </a:rPr>
                  <a:t>gateway </a:t>
                </a:r>
                <a:r>
                  <a:rPr lang="en-US" altLang="en-US" sz="2200" dirty="0"/>
                  <a:t>per </a:t>
                </a:r>
                <a:r>
                  <a:rPr lang="en-US" altLang="en-US" sz="2200" dirty="0" smtClean="0">
                    <a:latin typeface="Arial" panose="020B0604020202020204" pitchFamily="34" charset="0"/>
                  </a:rPr>
                  <a:t>packet=</a:t>
                </a:r>
              </a:p>
              <a:p>
                <a:pPr>
                  <a:buClr>
                    <a:schemeClr val="folHlink"/>
                  </a:buClr>
                  <a:buSzPct val="60000"/>
                </a:pPr>
                <a:endParaRPr lang="en-US" altLang="en-US" sz="2200" dirty="0">
                  <a:latin typeface="Arial" panose="020B0604020202020204" pitchFamily="34" charset="0"/>
                </a:endParaRPr>
              </a:p>
              <a:p>
                <a:pPr>
                  <a:buClr>
                    <a:schemeClr val="folHlink"/>
                  </a:buClr>
                  <a:buSzPct val="60000"/>
                </a:pPr>
                <a:endParaRPr lang="en-US" altLang="en-US" sz="2200" dirty="0" smtClean="0">
                  <a:latin typeface="Arial" panose="020B0604020202020204" pitchFamily="34" charset="0"/>
                </a:endParaRPr>
              </a:p>
              <a:p>
                <a:pPr marL="342900" lvl="1" indent="-342900"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en-US" altLang="en-US" sz="2200" dirty="0"/>
                  <a:t>Average number of </a:t>
                </a:r>
                <a:r>
                  <a:rPr lang="en-US" altLang="en-US" sz="2200" dirty="0" smtClean="0">
                    <a:latin typeface="Arial" panose="020B0604020202020204" pitchFamily="34" charset="0"/>
                  </a:rPr>
                  <a:t>packet</a:t>
                </a:r>
                <a:r>
                  <a:rPr lang="en-US" altLang="en-US" sz="2200" dirty="0" smtClean="0"/>
                  <a:t>s </a:t>
                </a:r>
                <a:r>
                  <a:rPr lang="en-US" altLang="en-US" sz="2200" dirty="0"/>
                  <a:t>in </a:t>
                </a:r>
                <a:r>
                  <a:rPr lang="en-US" altLang="en-US" sz="2200" dirty="0" smtClean="0"/>
                  <a:t>buffer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75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</m:t>
                    </m:r>
                  </m:oMath>
                </a14:m>
                <a:endParaRPr lang="en-US" altLang="en-US" dirty="0"/>
              </a:p>
              <a:p>
                <a:pPr marL="0" indent="0">
                  <a:buClr>
                    <a:schemeClr val="folHlink"/>
                  </a:buClr>
                  <a:buSzPct val="60000"/>
                  <a:buNone/>
                </a:pPr>
                <a:r>
                  <a:rPr lang="en-US" altLang="en-US" sz="2200" dirty="0">
                    <a:latin typeface="Tahoma" panose="020B0604030504040204" pitchFamily="34" charset="0"/>
                  </a:rPr>
                  <a:t/>
                </a:r>
                <a:br>
                  <a:rPr lang="en-US" altLang="en-US" sz="2200" dirty="0">
                    <a:latin typeface="Tahoma" panose="020B0604030504040204" pitchFamily="34" charset="0"/>
                  </a:rPr>
                </a:br>
                <a:endParaRPr lang="en-US" altLang="en-US" sz="2200" dirty="0">
                  <a:latin typeface="Tahoma" panose="020B0604030504040204" pitchFamily="34" charset="0"/>
                </a:endParaRPr>
              </a:p>
              <a:p>
                <a:pPr>
                  <a:buClr>
                    <a:schemeClr val="folHlink"/>
                  </a:buClr>
                  <a:buSzPct val="60000"/>
                </a:pPr>
                <a:endParaRPr lang="en-US" altLang="en-US" dirty="0">
                  <a:latin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62100"/>
                <a:ext cx="8229600" cy="5143500"/>
              </a:xfrm>
              <a:blipFill rotWithShape="0">
                <a:blip r:embed="rId3"/>
                <a:stretch>
                  <a:fillRect l="-74" t="-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1F91CE-CC17-4B7C-AB12-07DC0AFDE0D0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889228"/>
              </p:ext>
            </p:extLst>
          </p:nvPr>
        </p:nvGraphicFramePr>
        <p:xfrm>
          <a:off x="5105400" y="2869606"/>
          <a:ext cx="3660775" cy="424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71" name="Equation" r:id="rId4" imgW="1968480" imgH="228600" progId="Equation.3">
                  <p:embed/>
                </p:oleObj>
              </mc:Choice>
              <mc:Fallback>
                <p:oleObj name="Equation" r:id="rId4" imgW="1968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869606"/>
                        <a:ext cx="3660775" cy="4243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014652"/>
              </p:ext>
            </p:extLst>
          </p:nvPr>
        </p:nvGraphicFramePr>
        <p:xfrm>
          <a:off x="5867400" y="3657600"/>
          <a:ext cx="1801686" cy="761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72" name="Equation" r:id="rId6" imgW="990360" imgH="419040" progId="Equation.3">
                  <p:embed/>
                </p:oleObj>
              </mc:Choice>
              <mc:Fallback>
                <p:oleObj name="Equation" r:id="rId6" imgW="9903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657600"/>
                        <a:ext cx="1801686" cy="761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886200" y="4973727"/>
                <a:ext cx="5245100" cy="6998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14300" lvl="1">
                  <a:lnSpc>
                    <a:spcPct val="80000"/>
                  </a:lnSpc>
                  <a:buClr>
                    <a:schemeClr val="bg2"/>
                  </a:buClr>
                  <a:buSzPct val="75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2400" i="1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400" baseline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400" baseline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en-US" sz="2400" baseline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2400" baseline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en-US" sz="2400" baseline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sz="2400" baseline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en-US" sz="2400" baseline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en-US" sz="2400" b="0" i="1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400" b="0" i="1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400" b="0" i="1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400" b="0" i="1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500</m:t>
                          </m:r>
                          <m:r>
                            <a:rPr lang="en-US" altLang="en-US" sz="2400" b="0" i="1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en-US" sz="2400" b="0" i="1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en-US" sz="2400" b="0" i="1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en-US" sz="2400" b="0" i="1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altLang="en-US" sz="2400" b="0" i="1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en-US" sz="2400" b="0" i="1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en-US" sz="2400" b="0" i="1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008</m:t>
                      </m:r>
                      <m:r>
                        <a:rPr lang="en-US" altLang="en-US" sz="2400" b="0" i="1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en-US" sz="2400" b="0" i="1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altLang="en-US" sz="2400" baseline="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973727"/>
                <a:ext cx="5245100" cy="699807"/>
              </a:xfrm>
              <a:prstGeom prst="rect">
                <a:avLst/>
              </a:prstGeom>
              <a:blipFill rotWithShape="0">
                <a:blip r:embed="rId8"/>
                <a:stretch>
                  <a:fillRect t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84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453F5B-6869-4503-A26A-6FDB64BC7A36}" type="slidenum">
              <a:rPr lang="en-US" altLang="en-US" sz="1200">
                <a:latin typeface="Arial Black" panose="020B0A04020102020204" pitchFamily="34" charset="0"/>
              </a:rPr>
              <a:pPr/>
              <a:t>3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Purpose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3820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200" dirty="0" smtClean="0"/>
              <a:t>Queueing models provide the analyst with a powerful tool for designing and evaluating the performance of queueing systems.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200" dirty="0" smtClean="0"/>
          </a:p>
          <a:p>
            <a:pPr eaLnBrk="1" hangingPunct="1">
              <a:defRPr/>
            </a:pPr>
            <a:r>
              <a:rPr lang="en-US" altLang="en-US" sz="2200" dirty="0" smtClean="0"/>
              <a:t>To study and analyze the performance of queueing models:</a:t>
            </a:r>
          </a:p>
          <a:p>
            <a:pPr lvl="1" eaLnBrk="1" hangingPunct="1">
              <a:defRPr/>
            </a:pPr>
            <a:r>
              <a:rPr lang="en-US" altLang="en-US" sz="2000" dirty="0" smtClean="0"/>
              <a:t>For relatively simple systems, solve the model mathematically.</a:t>
            </a:r>
          </a:p>
          <a:p>
            <a:pPr lvl="1" eaLnBrk="1" hangingPunct="1">
              <a:defRPr/>
            </a:pPr>
            <a:r>
              <a:rPr lang="en-US" altLang="en-US" sz="2000" dirty="0" smtClean="0"/>
              <a:t>For realistic models of complex systems, simulation is usually required</a:t>
            </a:r>
            <a:r>
              <a:rPr lang="en-US" altLang="en-US" sz="1800" dirty="0" smtClean="0"/>
              <a:t>.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200" dirty="0" smtClean="0"/>
          </a:p>
          <a:p>
            <a:pPr eaLnBrk="1" hangingPunct="1">
              <a:defRPr/>
            </a:pPr>
            <a:r>
              <a:rPr lang="en-US" altLang="en-US" sz="2200" dirty="0" smtClean="0"/>
              <a:t>Typical measures of system performance: </a:t>
            </a:r>
          </a:p>
          <a:p>
            <a:pPr lvl="1" eaLnBrk="1" hangingPunct="1">
              <a:defRPr/>
            </a:pPr>
            <a:r>
              <a:rPr lang="en-US" altLang="en-US" sz="2000" dirty="0" smtClean="0"/>
              <a:t>Server utilization, length of waiting lines, and delays of customers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Queuing Model and Definitions</a:t>
            </a:r>
          </a:p>
          <a:p>
            <a:pPr eaLnBrk="1" hangingPunct="1"/>
            <a:r>
              <a:rPr lang="en-US" altLang="en-US" dirty="0" smtClean="0"/>
              <a:t>Application of Queuing Theory</a:t>
            </a:r>
          </a:p>
          <a:p>
            <a:pPr eaLnBrk="1" hangingPunct="1"/>
            <a:r>
              <a:rPr lang="en-US" altLang="en-US" dirty="0" smtClean="0"/>
              <a:t>Queuing System Notation</a:t>
            </a:r>
          </a:p>
          <a:p>
            <a:pPr eaLnBrk="1" hangingPunct="1"/>
            <a:r>
              <a:rPr lang="en-US" altLang="en-US" dirty="0" smtClean="0"/>
              <a:t>Little’s Law (conservation Equation)</a:t>
            </a:r>
          </a:p>
          <a:p>
            <a:pPr marL="342900" lvl="1" indent="-342900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800" dirty="0" smtClean="0"/>
              <a:t>Stationary Analysis of M/M/1 Queueing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Queuing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0" y="3649663"/>
            <a:ext cx="8153400" cy="3132137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latin typeface="+mj-lt"/>
              </a:rPr>
              <a:t>Use Queuing models to 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+mj-lt"/>
              </a:rPr>
              <a:t>Describe the behavior of queuing systems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+mj-lt"/>
              </a:rPr>
              <a:t>Evaluate system performance</a:t>
            </a:r>
          </a:p>
          <a:p>
            <a:pPr eaLnBrk="1" hangingPunct="1">
              <a:defRPr/>
            </a:pPr>
            <a:r>
              <a:rPr lang="en-US" sz="2400" dirty="0" smtClean="0">
                <a:latin typeface="+mj-lt"/>
              </a:rPr>
              <a:t>A Queue System is characterized by</a:t>
            </a:r>
          </a:p>
          <a:p>
            <a:pPr lvl="1" eaLnBrk="1" hangingPunct="1"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+mj-lt"/>
              </a:rPr>
              <a:t>Queue </a:t>
            </a:r>
            <a:r>
              <a:rPr lang="en-US" sz="2000" dirty="0" smtClean="0">
                <a:latin typeface="+mj-lt"/>
              </a:rPr>
              <a:t>(Buffer): with a finite or infinite size </a:t>
            </a:r>
          </a:p>
          <a:p>
            <a:pPr lvl="1" eaLnBrk="1" hangingPunct="1"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Server</a:t>
            </a:r>
            <a:r>
              <a:rPr lang="en-US" sz="2400" dirty="0" smtClean="0">
                <a:latin typeface="+mj-lt"/>
              </a:rPr>
              <a:t>: with a given processing speed</a:t>
            </a:r>
          </a:p>
          <a:p>
            <a:pPr lvl="1" eaLnBrk="1" hangingPunct="1"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+mj-lt"/>
              </a:rPr>
              <a:t>Events</a:t>
            </a:r>
            <a:r>
              <a:rPr lang="en-US" sz="2000" dirty="0" smtClean="0">
                <a:latin typeface="+mj-lt"/>
              </a:rPr>
              <a:t>: Arrival (birth) or Departure (death) with given </a:t>
            </a:r>
            <a:r>
              <a:rPr lang="en-US" sz="2000" b="1" dirty="0" smtClean="0">
                <a:solidFill>
                  <a:srgbClr val="0066FF"/>
                </a:solidFill>
                <a:latin typeface="+mj-lt"/>
              </a:rPr>
              <a:t>rates</a:t>
            </a:r>
            <a:endParaRPr lang="en-US" sz="2000" dirty="0">
              <a:solidFill>
                <a:srgbClr val="0066FF"/>
              </a:solidFill>
              <a:latin typeface="+mj-lt"/>
            </a:endParaRPr>
          </a:p>
        </p:txBody>
      </p:sp>
      <p:sp>
        <p:nvSpPr>
          <p:cNvPr id="5" name="Rectangle 28"/>
          <p:cNvSpPr txBox="1">
            <a:spLocks noChangeArrowheads="1"/>
          </p:cNvSpPr>
          <p:nvPr/>
        </p:nvSpPr>
        <p:spPr bwMode="auto">
          <a:xfrm>
            <a:off x="612775" y="1439863"/>
            <a:ext cx="8153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9088" indent="-319088"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/>
            </a:pPr>
            <a:endParaRPr lang="en-US" sz="2900" i="0" baseline="0" dirty="0">
              <a:latin typeface="+mj-lt"/>
            </a:endParaRPr>
          </a:p>
          <a:p>
            <a:pPr marL="319088" indent="-319088"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/>
            </a:pPr>
            <a:endParaRPr lang="en-US" sz="2900" i="0" baseline="0" dirty="0">
              <a:latin typeface="+mj-lt"/>
            </a:endParaRPr>
          </a:p>
          <a:p>
            <a:pPr marL="319088" indent="-319088"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/>
            </a:pPr>
            <a:endParaRPr lang="en-US" sz="2900" i="0" baseline="0" dirty="0">
              <a:latin typeface="+mj-lt"/>
            </a:endParaRPr>
          </a:p>
          <a:p>
            <a:pPr marL="319088" indent="-319088"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/>
            </a:pPr>
            <a:endParaRPr lang="en-US" sz="2900" i="0" baseline="0" dirty="0">
              <a:latin typeface="+mj-lt"/>
            </a:endParaRPr>
          </a:p>
          <a:p>
            <a:pPr marL="319088" indent="-319088"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/>
            </a:pPr>
            <a:endParaRPr lang="en-US" sz="2900" i="0" baseline="0" dirty="0">
              <a:latin typeface="+mj-lt"/>
            </a:endParaRPr>
          </a:p>
        </p:txBody>
      </p:sp>
      <p:grpSp>
        <p:nvGrpSpPr>
          <p:cNvPr id="74757" name="Group 27"/>
          <p:cNvGrpSpPr>
            <a:grpSpLocks/>
          </p:cNvGrpSpPr>
          <p:nvPr/>
        </p:nvGrpSpPr>
        <p:grpSpPr bwMode="auto">
          <a:xfrm>
            <a:off x="1371600" y="1535113"/>
            <a:ext cx="5867400" cy="2038350"/>
            <a:chOff x="480" y="1068"/>
            <a:chExt cx="3696" cy="1284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448" y="1440"/>
              <a:ext cx="14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 i="0">
                <a:latin typeface="+mj-lt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304" y="1440"/>
              <a:ext cx="144" cy="38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 i="0">
                <a:latin typeface="+mj-lt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968" y="1440"/>
              <a:ext cx="336" cy="38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 i="0">
                <a:latin typeface="+mj-lt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872" y="1440"/>
              <a:ext cx="96" cy="38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 i="0">
                <a:latin typeface="+mj-lt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344" y="1440"/>
              <a:ext cx="12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fr-FR" i="0">
                <a:latin typeface="+mj-lt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592" y="1440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fr-FR" i="0">
                <a:latin typeface="+mj-lt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344" y="1824"/>
              <a:ext cx="12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fr-FR" i="0">
                <a:latin typeface="+mj-lt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3408" y="1440"/>
              <a:ext cx="480" cy="4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 i="0">
                <a:latin typeface="+mj-lt"/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574" y="2037"/>
              <a:ext cx="638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b="1" i="0">
                  <a:solidFill>
                    <a:srgbClr val="FF0000"/>
                  </a:solidFill>
                  <a:latin typeface="+mj-lt"/>
                </a:rPr>
                <a:t>Queue 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3312" y="2043"/>
              <a:ext cx="61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b="1" i="0" dirty="0">
                  <a:solidFill>
                    <a:srgbClr val="FF0000"/>
                  </a:solidFill>
                  <a:latin typeface="+mj-lt"/>
                </a:rPr>
                <a:t>Server 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008" y="1200"/>
              <a:ext cx="3168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 i="0">
                <a:latin typeface="+mj-lt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248" y="1344"/>
              <a:ext cx="1488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 i="0">
                <a:latin typeface="+mj-lt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216" y="1344"/>
              <a:ext cx="816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 i="0">
                <a:latin typeface="+mj-lt"/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1920" y="1068"/>
              <a:ext cx="133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b="1" i="0" dirty="0">
                  <a:solidFill>
                    <a:srgbClr val="FF0000"/>
                  </a:solidFill>
                  <a:latin typeface="+mj-lt"/>
                </a:rPr>
                <a:t>Queuing System </a:t>
              </a: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480" y="1632"/>
              <a:ext cx="10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fr-FR" i="0">
                <a:latin typeface="+mj-lt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2640" y="1632"/>
              <a:ext cx="62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fr-FR" i="0">
                <a:latin typeface="+mj-lt"/>
              </a:endParaRPr>
            </a:p>
          </p:txBody>
        </p:sp>
      </p:grp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6824663" y="2471738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fr-FR" i="0"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0463" y="235426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1600200" y="1744663"/>
            <a:ext cx="228600" cy="609600"/>
          </a:xfrm>
          <a:prstGeom prst="rect">
            <a:avLst/>
          </a:prstGeom>
          <a:solidFill>
            <a:srgbClr val="D5CD2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fr-FR" i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Queuing theory definitions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000" b="1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(Bose) </a:t>
            </a: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en-US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phenomenon of </a:t>
            </a:r>
            <a:r>
              <a:rPr lang="en-US" altLang="en-US" sz="20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queueing</a:t>
            </a:r>
            <a:r>
              <a:rPr lang="en-US" altLang="en-US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arises whenever a shared facility needs to be accessed for service by a large number of jobs or customers</a:t>
            </a: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b="1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(Wolff) </a:t>
            </a: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en-US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tool for studying these problems [of congestions] is known as </a:t>
            </a:r>
            <a:r>
              <a:rPr lang="en-US" altLang="en-US" sz="20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queueing</a:t>
            </a:r>
            <a:r>
              <a:rPr lang="en-US" altLang="en-US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theory</a:t>
            </a: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b="1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(Kleinrock) </a:t>
            </a: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en-US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study the phenomena of standing, waiting, and serving, and we call this study </a:t>
            </a:r>
            <a:r>
              <a:rPr lang="en-US" altLang="en-US" sz="20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Queueing</a:t>
            </a:r>
            <a:r>
              <a:rPr lang="en-US" altLang="en-US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Theory." "Any system in which arrivals place demands upon a finite capacity resource may be termed a </a:t>
            </a:r>
            <a:r>
              <a:rPr lang="en-US" altLang="en-US" sz="20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queueing</a:t>
            </a:r>
            <a:r>
              <a:rPr lang="en-US" altLang="en-US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system</a:t>
            </a: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b="1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(Mathworld) </a:t>
            </a: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en-US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of the waiting times, lengths, and other properties of </a:t>
            </a:r>
            <a:r>
              <a:rPr lang="en-US" altLang="en-US" sz="20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queues</a:t>
            </a:r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</p:txBody>
      </p:sp>
      <p:sp>
        <p:nvSpPr>
          <p:cNvPr id="7578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5E2A7243-1D8C-43BE-8FAF-4BEBE3E9B234}" type="slidenum">
              <a:rPr lang="en-US" altLang="en-US" sz="1200" i="0" baseline="0">
                <a:solidFill>
                  <a:srgbClr val="FFFFFF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 i="0" baseline="0">
              <a:solidFill>
                <a:srgbClr val="FFFFFF"/>
              </a:solidFill>
            </a:endParaRPr>
          </a:p>
        </p:txBody>
      </p:sp>
      <p:sp>
        <p:nvSpPr>
          <p:cNvPr id="75781" name="Text Box 4"/>
          <p:cNvSpPr txBox="1">
            <a:spLocks noChangeArrowheads="1"/>
          </p:cNvSpPr>
          <p:nvPr/>
        </p:nvSpPr>
        <p:spPr bwMode="auto">
          <a:xfrm>
            <a:off x="4029075" y="6489700"/>
            <a:ext cx="51149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800" b="1" i="0" baseline="0" dirty="0">
                <a:solidFill>
                  <a:schemeClr val="accent2"/>
                </a:solidFill>
              </a:rPr>
              <a:t>http://www2.uwindsor.ca/~hlynka/queue.html</a:t>
            </a:r>
            <a:endParaRPr lang="en-US" altLang="en-US" sz="1800" i="0" baseline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Characteristics of queuing systems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Arrival Process</a:t>
            </a:r>
          </a:p>
          <a:p>
            <a:pPr lvl="1" eaLnBrk="1" hangingPunct="1"/>
            <a:r>
              <a:rPr lang="en-US" altLang="en-US" smtClean="0"/>
              <a:t>The distribution that determines how the tasks arrives in the system.</a:t>
            </a:r>
          </a:p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Service Process</a:t>
            </a:r>
          </a:p>
          <a:p>
            <a:pPr lvl="1" eaLnBrk="1" hangingPunct="1"/>
            <a:r>
              <a:rPr lang="en-US" altLang="en-US" smtClean="0"/>
              <a:t>The distribution that determines the task processing time</a:t>
            </a:r>
          </a:p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Number of Servers</a:t>
            </a:r>
          </a:p>
          <a:p>
            <a:pPr lvl="1" eaLnBrk="1" hangingPunct="1"/>
            <a:r>
              <a:rPr lang="en-US" altLang="en-US" smtClean="0"/>
              <a:t>Total number of servers available to process the tasks</a:t>
            </a:r>
          </a:p>
        </p:txBody>
      </p:sp>
      <p:sp>
        <p:nvSpPr>
          <p:cNvPr id="7885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779DDE4C-EF86-41D5-AB13-3DFF257C13B9}" type="slidenum">
              <a:rPr lang="en-US" altLang="en-US" sz="1200" i="0" baseline="0">
                <a:solidFill>
                  <a:srgbClr val="FFFFFF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i="0" baseline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Kendall Notation A/B/m(/K/N/X)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defRPr/>
            </a:pPr>
            <a:r>
              <a:rPr lang="en-US" dirty="0" smtClean="0"/>
              <a:t>To specify a queue, we use the Kendall Notation.</a:t>
            </a:r>
          </a:p>
          <a:p>
            <a:pPr marL="700088" indent="-601663" eaLnBrk="1" hangingPunct="1">
              <a:defRPr/>
            </a:pPr>
            <a:r>
              <a:rPr lang="en-US" dirty="0" smtClean="0"/>
              <a:t>The First three parameters are typically used, unless specified </a:t>
            </a:r>
          </a:p>
          <a:p>
            <a:pPr marL="914400" lvl="1" indent="-569913" eaLnBrk="1" hangingPunct="1">
              <a:buClr>
                <a:srgbClr val="C00000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US" b="1" dirty="0" smtClean="0">
                <a:solidFill>
                  <a:srgbClr val="0066FF"/>
                </a:solidFill>
              </a:rPr>
              <a:t>A:</a:t>
            </a:r>
            <a:r>
              <a:rPr lang="en-US" dirty="0" smtClean="0"/>
              <a:t> Arrival Distribution</a:t>
            </a:r>
          </a:p>
          <a:p>
            <a:pPr marL="914400" lvl="1" indent="-569913" eaLnBrk="1" hangingPunct="1">
              <a:buClr>
                <a:srgbClr val="C00000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US" b="1" dirty="0" smtClean="0">
                <a:solidFill>
                  <a:srgbClr val="0066FF"/>
                </a:solidFill>
              </a:rPr>
              <a:t>B:</a:t>
            </a:r>
            <a:r>
              <a:rPr lang="en-US" dirty="0" smtClean="0"/>
              <a:t> Service Distribution</a:t>
            </a:r>
          </a:p>
          <a:p>
            <a:pPr marL="914400" lvl="1" indent="-569913" eaLnBrk="1" hangingPunct="1">
              <a:buClr>
                <a:srgbClr val="C00000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US" b="1" dirty="0" smtClean="0">
                <a:solidFill>
                  <a:srgbClr val="0066FF"/>
                </a:solidFill>
              </a:rPr>
              <a:t>m:</a:t>
            </a:r>
            <a:r>
              <a:rPr lang="en-US" dirty="0" smtClean="0"/>
              <a:t> Number of servers </a:t>
            </a:r>
          </a:p>
          <a:p>
            <a:pPr marL="914400" lvl="1" indent="-569913" eaLnBrk="1" hangingPunct="1">
              <a:buClr>
                <a:srgbClr val="C00000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US" b="1" dirty="0" smtClean="0">
                <a:solidFill>
                  <a:srgbClr val="0066FF"/>
                </a:solidFill>
              </a:rPr>
              <a:t>K: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ystem Capacity (infinite if not specified) </a:t>
            </a:r>
          </a:p>
          <a:p>
            <a:pPr marL="914400" lvl="1" indent="-569913" eaLnBrk="1" hangingPunct="1">
              <a:buClr>
                <a:srgbClr val="C00000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US" b="1" dirty="0" smtClean="0">
                <a:solidFill>
                  <a:srgbClr val="0066FF"/>
                </a:solidFill>
              </a:rPr>
              <a:t>N:</a:t>
            </a:r>
            <a:r>
              <a:rPr lang="en-US" dirty="0" smtClean="0"/>
              <a:t> Population Size (infinite</a:t>
            </a:r>
            <a:r>
              <a:rPr lang="en-US" dirty="0"/>
              <a:t> if not specified</a:t>
            </a:r>
            <a:r>
              <a:rPr lang="en-US" dirty="0" smtClean="0"/>
              <a:t>) </a:t>
            </a:r>
          </a:p>
          <a:p>
            <a:pPr marL="914400" lvl="1" indent="-569913" eaLnBrk="1" hangingPunct="1">
              <a:buClr>
                <a:srgbClr val="C00000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US" b="1" dirty="0" smtClean="0">
                <a:solidFill>
                  <a:srgbClr val="0066FF"/>
                </a:solidFill>
              </a:rPr>
              <a:t>X:</a:t>
            </a:r>
            <a:r>
              <a:rPr lang="en-US" dirty="0" smtClean="0"/>
              <a:t> Service Discipline (FCFS/FIFO) </a:t>
            </a:r>
          </a:p>
        </p:txBody>
      </p:sp>
      <p:sp>
        <p:nvSpPr>
          <p:cNvPr id="7987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fld id="{C66743C4-BAAD-4B81-9963-7BC4B92E3A73}" type="slidenum">
              <a:rPr lang="en-US" altLang="en-US" sz="1200" i="0" baseline="0">
                <a:solidFill>
                  <a:srgbClr val="FFFFFF"/>
                </a:solidFill>
              </a:rPr>
              <a:pPr>
                <a:lnSpc>
                  <a:spcPct val="80000"/>
                </a:lnSpc>
              </a:pPr>
              <a:t>8</a:t>
            </a:fld>
            <a:endParaRPr lang="en-US" altLang="en-US" sz="1200" i="0" baseline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Kendall Notation of Queueing System </a:t>
            </a:r>
          </a:p>
        </p:txBody>
      </p:sp>
      <p:sp>
        <p:nvSpPr>
          <p:cNvPr id="403468" name="Rectangle 12"/>
          <p:cNvSpPr>
            <a:spLocks noChangeArrowheads="1"/>
          </p:cNvSpPr>
          <p:nvPr/>
        </p:nvSpPr>
        <p:spPr bwMode="auto">
          <a:xfrm>
            <a:off x="2133600" y="3124200"/>
            <a:ext cx="426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3200" b="1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A/B/m/K/N/X</a:t>
            </a:r>
          </a:p>
        </p:txBody>
      </p:sp>
      <p:sp>
        <p:nvSpPr>
          <p:cNvPr id="403470" name="AutoShape 14"/>
          <p:cNvSpPr>
            <a:spLocks/>
          </p:cNvSpPr>
          <p:nvPr/>
        </p:nvSpPr>
        <p:spPr bwMode="auto">
          <a:xfrm>
            <a:off x="457200" y="1943100"/>
            <a:ext cx="2286000" cy="1714500"/>
          </a:xfrm>
          <a:prstGeom prst="borderCallout3">
            <a:avLst>
              <a:gd name="adj1" fmla="val 6667"/>
              <a:gd name="adj2" fmla="val 103333"/>
              <a:gd name="adj3" fmla="val 6667"/>
              <a:gd name="adj4" fmla="val 130417"/>
              <a:gd name="adj5" fmla="val 40000"/>
              <a:gd name="adj6" fmla="val 130417"/>
              <a:gd name="adj7" fmla="val 73333"/>
              <a:gd name="adj8" fmla="val 12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2000" b="1" i="0" baseline="0" dirty="0">
                <a:solidFill>
                  <a:srgbClr val="0066FF"/>
                </a:solidFill>
                <a:latin typeface="+mj-lt"/>
              </a:rPr>
              <a:t>Arrival Process</a:t>
            </a:r>
          </a:p>
          <a:p>
            <a:pPr>
              <a:buFontTx/>
              <a:buChar char="•"/>
              <a:defRPr/>
            </a:pPr>
            <a:r>
              <a:rPr lang="en-US" sz="2000" b="1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M</a:t>
            </a:r>
            <a:r>
              <a:rPr lang="en-US" sz="2000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 </a:t>
            </a:r>
            <a:r>
              <a:rPr lang="en-US" sz="2000" i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Markovian</a:t>
            </a:r>
            <a:r>
              <a:rPr lang="en-US" sz="2000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</a:p>
          <a:p>
            <a:pPr>
              <a:buFontTx/>
              <a:buChar char="•"/>
              <a:defRPr/>
            </a:pPr>
            <a:r>
              <a:rPr lang="en-US" sz="2000" b="1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D</a:t>
            </a:r>
            <a:r>
              <a:rPr lang="en-US" sz="2000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 Deterministic</a:t>
            </a:r>
          </a:p>
          <a:p>
            <a:pPr>
              <a:buFontTx/>
              <a:buChar char="•"/>
              <a:defRPr/>
            </a:pPr>
            <a:r>
              <a:rPr lang="en-US" sz="2000" b="1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2000" b="1" i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Er</a:t>
            </a:r>
            <a:r>
              <a:rPr lang="en-US" sz="2000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</a:t>
            </a:r>
            <a:r>
              <a:rPr lang="en-US" sz="2000" i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Erlang</a:t>
            </a:r>
            <a:endParaRPr lang="en-US" sz="2000" i="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buFontTx/>
              <a:buChar char="•"/>
              <a:defRPr/>
            </a:pPr>
            <a:r>
              <a:rPr lang="en-US" sz="2000" b="1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G</a:t>
            </a:r>
            <a:r>
              <a:rPr lang="en-US" sz="2000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 General</a:t>
            </a:r>
          </a:p>
        </p:txBody>
      </p:sp>
      <p:sp>
        <p:nvSpPr>
          <p:cNvPr id="403471" name="AutoShape 15"/>
          <p:cNvSpPr>
            <a:spLocks/>
          </p:cNvSpPr>
          <p:nvPr/>
        </p:nvSpPr>
        <p:spPr bwMode="auto">
          <a:xfrm>
            <a:off x="5842000" y="1962150"/>
            <a:ext cx="2286000" cy="1714500"/>
          </a:xfrm>
          <a:prstGeom prst="borderCallout3">
            <a:avLst>
              <a:gd name="adj1" fmla="val 6667"/>
              <a:gd name="adj2" fmla="val -3333"/>
              <a:gd name="adj3" fmla="val 6667"/>
              <a:gd name="adj4" fmla="val -98681"/>
              <a:gd name="adj5" fmla="val 40093"/>
              <a:gd name="adj6" fmla="val -98681"/>
              <a:gd name="adj7" fmla="val 73611"/>
              <a:gd name="adj8" fmla="val -941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2000" b="1" i="0" baseline="0" dirty="0">
                <a:solidFill>
                  <a:srgbClr val="0066FF"/>
                </a:solidFill>
                <a:latin typeface="+mj-lt"/>
              </a:rPr>
              <a:t>Service Process</a:t>
            </a:r>
          </a:p>
          <a:p>
            <a:pPr>
              <a:buFontTx/>
              <a:buChar char="•"/>
              <a:defRPr/>
            </a:pPr>
            <a:r>
              <a:rPr lang="en-US" sz="2000" b="1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M</a:t>
            </a:r>
            <a:r>
              <a:rPr lang="en-US" sz="2000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 </a:t>
            </a:r>
            <a:r>
              <a:rPr lang="en-US" sz="2000" i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Markovian</a:t>
            </a:r>
            <a:r>
              <a:rPr lang="en-US" sz="2000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</a:p>
          <a:p>
            <a:pPr>
              <a:buFontTx/>
              <a:buChar char="•"/>
              <a:defRPr/>
            </a:pPr>
            <a:r>
              <a:rPr lang="en-US" sz="2000" b="1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D</a:t>
            </a:r>
            <a:r>
              <a:rPr lang="en-US" sz="2000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 Deterministic</a:t>
            </a:r>
          </a:p>
          <a:p>
            <a:pPr>
              <a:buFontTx/>
              <a:buChar char="•"/>
              <a:defRPr/>
            </a:pPr>
            <a:r>
              <a:rPr lang="en-US" sz="2000" b="1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2000" b="1" i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Er</a:t>
            </a:r>
            <a:r>
              <a:rPr lang="en-US" sz="2000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</a:t>
            </a:r>
            <a:r>
              <a:rPr lang="en-US" sz="2000" i="0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Erlang</a:t>
            </a:r>
            <a:endParaRPr lang="en-US" sz="2000" i="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buFontTx/>
              <a:buChar char="•"/>
              <a:defRPr/>
            </a:pPr>
            <a:r>
              <a:rPr lang="en-US" sz="2000" b="1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G</a:t>
            </a:r>
            <a:r>
              <a:rPr lang="en-US" sz="2000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 General</a:t>
            </a:r>
          </a:p>
        </p:txBody>
      </p:sp>
      <p:sp>
        <p:nvSpPr>
          <p:cNvPr id="403472" name="AutoShape 16"/>
          <p:cNvSpPr>
            <a:spLocks/>
          </p:cNvSpPr>
          <p:nvPr/>
        </p:nvSpPr>
        <p:spPr bwMode="auto">
          <a:xfrm>
            <a:off x="533400" y="3962400"/>
            <a:ext cx="2590800" cy="876300"/>
          </a:xfrm>
          <a:prstGeom prst="borderCallout2">
            <a:avLst>
              <a:gd name="adj1" fmla="val 13042"/>
              <a:gd name="adj2" fmla="val 102940"/>
              <a:gd name="adj3" fmla="val 13042"/>
              <a:gd name="adj4" fmla="val 119361"/>
              <a:gd name="adj5" fmla="val -36051"/>
              <a:gd name="adj6" fmla="val 13639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2000" b="1" i="0" baseline="0" dirty="0">
                <a:solidFill>
                  <a:srgbClr val="0066FF"/>
                </a:solidFill>
                <a:latin typeface="+mj-lt"/>
              </a:rPr>
              <a:t>Number of servers </a:t>
            </a:r>
            <a:r>
              <a:rPr lang="en-US" sz="20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</a:t>
            </a:r>
            <a:r>
              <a:rPr lang="en-US" sz="2000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=1,2,…</a:t>
            </a:r>
          </a:p>
        </p:txBody>
      </p:sp>
      <p:sp>
        <p:nvSpPr>
          <p:cNvPr id="403473" name="AutoShape 17"/>
          <p:cNvSpPr>
            <a:spLocks/>
          </p:cNvSpPr>
          <p:nvPr/>
        </p:nvSpPr>
        <p:spPr bwMode="auto">
          <a:xfrm>
            <a:off x="533400" y="5029200"/>
            <a:ext cx="3200400" cy="1295400"/>
          </a:xfrm>
          <a:prstGeom prst="borderCallout2">
            <a:avLst>
              <a:gd name="adj1" fmla="val 8824"/>
              <a:gd name="adj2" fmla="val 102380"/>
              <a:gd name="adj3" fmla="val 8824"/>
              <a:gd name="adj4" fmla="val 112403"/>
              <a:gd name="adj5" fmla="val -108088"/>
              <a:gd name="adj6" fmla="val 12271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2000" b="1" i="0" baseline="0" dirty="0">
                <a:solidFill>
                  <a:srgbClr val="0066FF"/>
                </a:solidFill>
                <a:latin typeface="+mj-lt"/>
              </a:rPr>
              <a:t>Storage Capacity </a:t>
            </a:r>
          </a:p>
          <a:p>
            <a:pPr>
              <a:defRPr/>
            </a:pPr>
            <a:r>
              <a:rPr lang="en-US" sz="20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</a:t>
            </a:r>
            <a:r>
              <a:rPr lang="en-US" sz="2000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 1,2,… </a:t>
            </a:r>
          </a:p>
          <a:p>
            <a:pPr>
              <a:defRPr/>
            </a:pPr>
            <a:r>
              <a:rPr lang="en-US" sz="2000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(if </a:t>
            </a:r>
            <a:r>
              <a:rPr lang="en-US" sz="2000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itchFamily="18" charset="0"/>
              </a:rPr>
              <a:t>∞ then it is omitted</a:t>
            </a:r>
            <a:r>
              <a:rPr lang="en-US" sz="2000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</a:p>
        </p:txBody>
      </p:sp>
      <p:sp>
        <p:nvSpPr>
          <p:cNvPr id="403474" name="AutoShape 18"/>
          <p:cNvSpPr>
            <a:spLocks/>
          </p:cNvSpPr>
          <p:nvPr/>
        </p:nvSpPr>
        <p:spPr bwMode="auto">
          <a:xfrm>
            <a:off x="5410200" y="5486400"/>
            <a:ext cx="3429000" cy="990600"/>
          </a:xfrm>
          <a:prstGeom prst="borderCallout2">
            <a:avLst>
              <a:gd name="adj1" fmla="val 7144"/>
              <a:gd name="adj2" fmla="val -1532"/>
              <a:gd name="adj3" fmla="val 7144"/>
              <a:gd name="adj4" fmla="val -7574"/>
              <a:gd name="adj5" fmla="val -188982"/>
              <a:gd name="adj6" fmla="val -1537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2000" b="1" i="0" baseline="0" dirty="0">
                <a:solidFill>
                  <a:srgbClr val="0066FF"/>
                </a:solidFill>
                <a:latin typeface="+mj-lt"/>
              </a:rPr>
              <a:t>Number of customers (population) </a:t>
            </a:r>
          </a:p>
          <a:p>
            <a:pPr>
              <a:defRPr/>
            </a:pPr>
            <a:r>
              <a:rPr lang="en-US" sz="20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</a:t>
            </a:r>
            <a:r>
              <a:rPr lang="en-US" sz="2000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 1,2,… </a:t>
            </a:r>
          </a:p>
        </p:txBody>
      </p:sp>
      <p:sp>
        <p:nvSpPr>
          <p:cNvPr id="10" name="AutoShape 18"/>
          <p:cNvSpPr>
            <a:spLocks/>
          </p:cNvSpPr>
          <p:nvPr/>
        </p:nvSpPr>
        <p:spPr bwMode="auto">
          <a:xfrm>
            <a:off x="5410200" y="3962400"/>
            <a:ext cx="3429000" cy="685800"/>
          </a:xfrm>
          <a:prstGeom prst="borderCallout2">
            <a:avLst>
              <a:gd name="adj1" fmla="val 7144"/>
              <a:gd name="adj2" fmla="val -2273"/>
              <a:gd name="adj3" fmla="val 7144"/>
              <a:gd name="adj4" fmla="val -7574"/>
              <a:gd name="adj5" fmla="val -55637"/>
              <a:gd name="adj6" fmla="val -376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2000" b="1" i="0" baseline="0" dirty="0">
                <a:solidFill>
                  <a:srgbClr val="0066FF"/>
                </a:solidFill>
                <a:latin typeface="+mj-lt"/>
              </a:rPr>
              <a:t>Service Discipline</a:t>
            </a:r>
          </a:p>
          <a:p>
            <a:pPr>
              <a:defRPr/>
            </a:pPr>
            <a:r>
              <a:rPr lang="en-US" sz="20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FIFO, LIFO, Round Robin, …</a:t>
            </a:r>
            <a:endParaRPr lang="en-US" sz="2000" i="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2400" y="6477000"/>
            <a:ext cx="86868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0066FF"/>
                </a:solidFill>
              </a:rPr>
              <a:t>M</a:t>
            </a:r>
            <a:r>
              <a:rPr lang="en-US" altLang="en-US" sz="2000"/>
              <a:t>: stands for "</a:t>
            </a:r>
            <a:r>
              <a:rPr lang="en-US" altLang="en-US" sz="2000" b="1">
                <a:solidFill>
                  <a:srgbClr val="0066FF"/>
                </a:solidFill>
              </a:rPr>
              <a:t>Markovian</a:t>
            </a:r>
            <a:r>
              <a:rPr lang="en-US" altLang="en-US" sz="2000"/>
              <a:t>", implying exponential distribution for service times or inter-arrival times.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3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3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3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03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03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8" grpId="0"/>
      <p:bldP spid="403470" grpId="0" animBg="1"/>
      <p:bldP spid="403471" grpId="0" animBg="1"/>
      <p:bldP spid="403472" grpId="0" animBg="1"/>
      <p:bldP spid="403473" grpId="0" animBg="1"/>
      <p:bldP spid="403474" grpId="0" animBg="1"/>
      <p:bldP spid="10" grpId="0" animBg="1"/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eaVert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eaVert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eaVert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eaVert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eaVert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eaVert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63697</TotalTime>
  <Words>1407</Words>
  <Application>Microsoft Office PowerPoint</Application>
  <PresentationFormat>On-screen Show (4:3)</PresentationFormat>
  <Paragraphs>271</Paragraphs>
  <Slides>25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1" baseType="lpstr">
      <vt:lpstr>ＭＳ Ｐゴシック</vt:lpstr>
      <vt:lpstr>Arial</vt:lpstr>
      <vt:lpstr>Arial Black</vt:lpstr>
      <vt:lpstr>Cambria Math</vt:lpstr>
      <vt:lpstr>Symbol</vt:lpstr>
      <vt:lpstr>Tahoma</vt:lpstr>
      <vt:lpstr>Times</vt:lpstr>
      <vt:lpstr>Times New Roman</vt:lpstr>
      <vt:lpstr>Tw Cen MT</vt:lpstr>
      <vt:lpstr>Wingdings</vt:lpstr>
      <vt:lpstr>Wingdings 2</vt:lpstr>
      <vt:lpstr>2_Median</vt:lpstr>
      <vt:lpstr>Pixel</vt:lpstr>
      <vt:lpstr>1_Pixel</vt:lpstr>
      <vt:lpstr>2_Pixel</vt:lpstr>
      <vt:lpstr>Equation</vt:lpstr>
      <vt:lpstr>CS305</vt:lpstr>
      <vt:lpstr>Chapter 6 Queueing Models</vt:lpstr>
      <vt:lpstr>Purpose</vt:lpstr>
      <vt:lpstr>Outline</vt:lpstr>
      <vt:lpstr>The Queuing Model</vt:lpstr>
      <vt:lpstr>Queuing theory definitions</vt:lpstr>
      <vt:lpstr>Characteristics of queuing systems</vt:lpstr>
      <vt:lpstr>Kendall Notation A/B/m(/K/N/X)</vt:lpstr>
      <vt:lpstr>Kendall Notation of Queueing System </vt:lpstr>
      <vt:lpstr>Kendall Notation Examples</vt:lpstr>
      <vt:lpstr>The Conservation Equation (The Little’s Law)</vt:lpstr>
      <vt:lpstr>The Conservation Equation</vt:lpstr>
      <vt:lpstr>The Queuing Times</vt:lpstr>
      <vt:lpstr>Generality of Little’s Law</vt:lpstr>
      <vt:lpstr>Performance Measures of Interest </vt:lpstr>
      <vt:lpstr>M/M/1 Queue</vt:lpstr>
      <vt:lpstr>Birth-Death Chain </vt:lpstr>
      <vt:lpstr>Recall the Birth-Death Chain Example</vt:lpstr>
      <vt:lpstr>M/M/1 Queue: Steady State</vt:lpstr>
      <vt:lpstr>Solving for 0 and j</vt:lpstr>
      <vt:lpstr>M/M/1 Performance Metrics</vt:lpstr>
      <vt:lpstr>M/M/1 Performance Metrics</vt:lpstr>
      <vt:lpstr>M/M/1 Performance Metrics Summary</vt:lpstr>
      <vt:lpstr>Example</vt:lpstr>
      <vt:lpstr>Example</vt:lpstr>
    </vt:vector>
  </TitlesOfParts>
  <Company>University of Cyprus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Systems and Networks</dc:title>
  <dc:creator>Christos Panayiotou</dc:creator>
  <cp:lastModifiedBy>Dr.Khaled</cp:lastModifiedBy>
  <cp:revision>697</cp:revision>
  <dcterms:created xsi:type="dcterms:W3CDTF">2004-01-13T15:32:00Z</dcterms:created>
  <dcterms:modified xsi:type="dcterms:W3CDTF">2015-05-13T09:46:21Z</dcterms:modified>
</cp:coreProperties>
</file>