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9"/>
  </p:notesMasterIdLst>
  <p:sldIdLst>
    <p:sldId id="279" r:id="rId2"/>
    <p:sldId id="280" r:id="rId3"/>
    <p:sldId id="265" r:id="rId4"/>
    <p:sldId id="296" r:id="rId5"/>
    <p:sldId id="271" r:id="rId6"/>
    <p:sldId id="272" r:id="rId7"/>
    <p:sldId id="273" r:id="rId8"/>
    <p:sldId id="308" r:id="rId9"/>
    <p:sldId id="304" r:id="rId10"/>
    <p:sldId id="305" r:id="rId11"/>
    <p:sldId id="306" r:id="rId12"/>
    <p:sldId id="275" r:id="rId13"/>
    <p:sldId id="276" r:id="rId14"/>
    <p:sldId id="277" r:id="rId15"/>
    <p:sldId id="278" r:id="rId16"/>
    <p:sldId id="262" r:id="rId17"/>
    <p:sldId id="263" r:id="rId18"/>
    <p:sldId id="310" r:id="rId19"/>
    <p:sldId id="311" r:id="rId20"/>
    <p:sldId id="313" r:id="rId21"/>
    <p:sldId id="312" r:id="rId22"/>
    <p:sldId id="316" r:id="rId23"/>
    <p:sldId id="317" r:id="rId24"/>
    <p:sldId id="318" r:id="rId25"/>
    <p:sldId id="319" r:id="rId26"/>
    <p:sldId id="315" r:id="rId27"/>
    <p:sldId id="320" r:id="rId28"/>
  </p:sldIdLst>
  <p:sldSz cx="9144000" cy="6858000" type="screen4x3"/>
  <p:notesSz cx="6858000" cy="9144000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Arial Rounded MT Bold"/>
        <a:ea typeface="+mn-ea"/>
        <a:cs typeface="Arial" charset="0"/>
      </a:defRPr>
    </a:lvl1pPr>
    <a:lvl2pPr marL="457200" algn="r" rtl="1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Arial Rounded MT Bold"/>
        <a:ea typeface="+mn-ea"/>
        <a:cs typeface="Arial" charset="0"/>
      </a:defRPr>
    </a:lvl2pPr>
    <a:lvl3pPr marL="914400" algn="r" rtl="1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Arial Rounded MT Bold"/>
        <a:ea typeface="+mn-ea"/>
        <a:cs typeface="Arial" charset="0"/>
      </a:defRPr>
    </a:lvl3pPr>
    <a:lvl4pPr marL="1371600" algn="r" rtl="1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Arial Rounded MT Bold"/>
        <a:ea typeface="+mn-ea"/>
        <a:cs typeface="Arial" charset="0"/>
      </a:defRPr>
    </a:lvl4pPr>
    <a:lvl5pPr marL="1828800" algn="r" rtl="1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Arial Rounded MT Bold"/>
        <a:ea typeface="+mn-ea"/>
        <a:cs typeface="Arial" charset="0"/>
      </a:defRPr>
    </a:lvl5pPr>
    <a:lvl6pPr marL="2286000" algn="r" defTabSz="914400" rtl="1" eaLnBrk="1" latinLnBrk="0" hangingPunct="1">
      <a:defRPr sz="4400" kern="1200">
        <a:solidFill>
          <a:schemeClr val="tx1"/>
        </a:solidFill>
        <a:latin typeface="Arial Rounded MT Bold"/>
        <a:ea typeface="+mn-ea"/>
        <a:cs typeface="Arial" charset="0"/>
      </a:defRPr>
    </a:lvl6pPr>
    <a:lvl7pPr marL="2743200" algn="r" defTabSz="914400" rtl="1" eaLnBrk="1" latinLnBrk="0" hangingPunct="1">
      <a:defRPr sz="4400" kern="1200">
        <a:solidFill>
          <a:schemeClr val="tx1"/>
        </a:solidFill>
        <a:latin typeface="Arial Rounded MT Bold"/>
        <a:ea typeface="+mn-ea"/>
        <a:cs typeface="Arial" charset="0"/>
      </a:defRPr>
    </a:lvl7pPr>
    <a:lvl8pPr marL="3200400" algn="r" defTabSz="914400" rtl="1" eaLnBrk="1" latinLnBrk="0" hangingPunct="1">
      <a:defRPr sz="4400" kern="1200">
        <a:solidFill>
          <a:schemeClr val="tx1"/>
        </a:solidFill>
        <a:latin typeface="Arial Rounded MT Bold"/>
        <a:ea typeface="+mn-ea"/>
        <a:cs typeface="Arial" charset="0"/>
      </a:defRPr>
    </a:lvl8pPr>
    <a:lvl9pPr marL="3657600" algn="r" defTabSz="914400" rtl="1" eaLnBrk="1" latinLnBrk="0" hangingPunct="1">
      <a:defRPr sz="4400" kern="1200">
        <a:solidFill>
          <a:schemeClr val="tx1"/>
        </a:solidFill>
        <a:latin typeface="Arial Rounded MT Bold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F4"/>
    <a:srgbClr val="DCDCE8"/>
    <a:srgbClr val="D1D1E1"/>
    <a:srgbClr val="C9C9DD"/>
    <a:srgbClr val="FDFF7D"/>
    <a:srgbClr val="B0B0CC"/>
    <a:srgbClr val="6060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2" autoAdjust="0"/>
    <p:restoredTop sz="96661" autoAdjust="0"/>
  </p:normalViewPr>
  <p:slideViewPr>
    <p:cSldViewPr>
      <p:cViewPr>
        <p:scale>
          <a:sx n="77" d="100"/>
          <a:sy n="77" d="100"/>
        </p:scale>
        <p:origin x="-1248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Arial Rounded MT Bold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 smtClean="0">
                <a:latin typeface="Arial Rounded MT Bold" pitchFamily="34" charset="0"/>
              </a:defRPr>
            </a:lvl1pPr>
          </a:lstStyle>
          <a:p>
            <a:pPr>
              <a:defRPr/>
            </a:pPr>
            <a:fld id="{67C07DE1-DEA2-45BD-A965-C688D622113E}" type="datetimeFigureOut">
              <a:rPr lang="en-US"/>
              <a:pPr>
                <a:defRPr/>
              </a:pPr>
              <a:t>11/28/2012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Arial Rounded MT Bold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 smtClean="0">
                <a:latin typeface="Arial Rounded MT Bold" pitchFamily="34" charset="0"/>
              </a:defRPr>
            </a:lvl1pPr>
          </a:lstStyle>
          <a:p>
            <a:pPr>
              <a:defRPr/>
            </a:pPr>
            <a:fld id="{3ED3970D-84E9-481E-B4F2-19AAF7AECE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823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94A54DB-29A7-4B39-94A0-87C2552CDA6D}" type="slidenum">
              <a:rPr lang="en-AU">
                <a:latin typeface="Calibri" pitchFamily="34" charset="0"/>
              </a:rPr>
              <a:pPr/>
              <a:t>18</a:t>
            </a:fld>
            <a:endParaRPr lang="en-AU">
              <a:latin typeface="Calibri" pitchFamily="34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ar-EG" smtClean="0">
              <a:latin typeface="Times-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ar-EG" smtClean="0"/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D08297-10BD-4AAA-9C92-8E3075E48CE4}" type="slidenum">
              <a:rPr lang="en-US">
                <a:latin typeface="Calibri" pitchFamily="34" charset="0"/>
              </a:rPr>
              <a:pPr/>
              <a:t>27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02F785C-131F-4EE9-9789-A55BCBA6DE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223CF-88C6-402B-9F99-A0F293EDF9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1F51-A595-4254-9A65-AF9485C0AC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E9D7F7-4B0C-4F78-9257-8380B91AC6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1BEB96-75F4-4B21-946E-FA09329215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D3204D4-4A94-4037-85B9-F0863C2FB1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2E6D999-E9DD-437E-9446-56E4EBBCBC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EAFB1CF-5BDB-41DB-99F1-C4E98289D4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97E6C-2E1F-4E6B-8E92-A8F753C696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EA027FF-5C47-42E9-A90A-61250413A4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C40BB-DAEC-40ED-83C5-4D1733923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pPr>
              <a:defRPr/>
            </a:pPr>
            <a:fld id="{C8C1C93F-7E2F-4F51-9578-A602563AC1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rtl="0" eaLnBrk="1" latinLnBrk="0" hangingPunct="1">
              <a:defRPr kumimoji="0" sz="1400">
                <a:solidFill>
                  <a:schemeClr val="tx2"/>
                </a:solidFill>
                <a:latin typeface="Arial Rounded MT Bold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rtl="0" eaLnBrk="1" latinLnBrk="0" hangingPunct="1">
              <a:defRPr kumimoji="0" sz="1400">
                <a:solidFill>
                  <a:schemeClr val="tx2"/>
                </a:solidFill>
                <a:latin typeface="Arial Rounded MT Bold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rtl="0" eaLnBrk="1" latinLnBrk="0" hangingPunct="1">
              <a:defRPr kumimoji="0" sz="1400" b="1" smtClean="0">
                <a:solidFill>
                  <a:srgbClr val="FFFFFF"/>
                </a:solidFill>
                <a:latin typeface="Arial Rounded MT Bold" pitchFamily="34" charset="0"/>
              </a:defRPr>
            </a:lvl1pPr>
          </a:lstStyle>
          <a:p>
            <a:pPr>
              <a:defRPr/>
            </a:pPr>
            <a:fld id="{A70D0A98-10EA-4466-933D-52ABC6D7E7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0" r:id="rId2"/>
    <p:sldLayoutId id="2147483675" r:id="rId3"/>
    <p:sldLayoutId id="2147483676" r:id="rId4"/>
    <p:sldLayoutId id="2147483677" r:id="rId5"/>
    <p:sldLayoutId id="2147483671" r:id="rId6"/>
    <p:sldLayoutId id="2147483678" r:id="rId7"/>
    <p:sldLayoutId id="2147483672" r:id="rId8"/>
    <p:sldLayoutId id="2147483679" r:id="rId9"/>
    <p:sldLayoutId id="2147483673" r:id="rId10"/>
    <p:sldLayoutId id="2147483680" r:id="rId11"/>
    <p:sldLayoutId id="2147483681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Bodoni MT Black" pitchFamily="18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odoni MT Black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odoni MT Black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odoni MT Black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odoni MT Black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odoni MT Black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odoni MT Black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odoni MT Black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odoni MT Black"/>
        </a:defRPr>
      </a:lvl9pPr>
    </p:titleStyle>
    <p:bodyStyle>
      <a:lvl1pPr marL="319088" indent="-319088" algn="l" rtl="0" fontAlgn="base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Nyala" pitchFamily="2" charset="0"/>
          <a:ea typeface="+mn-ea"/>
          <a:cs typeface="+mn-cs"/>
        </a:defRPr>
      </a:lvl1pPr>
      <a:lvl2pPr marL="639763" indent="-273050" algn="l" rtl="0" fontAlgn="base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Nyala" pitchFamily="2" charset="0"/>
          <a:ea typeface="+mn-ea"/>
          <a:cs typeface="+mn-cs"/>
        </a:defRPr>
      </a:lvl2pPr>
      <a:lvl3pPr marL="914400" indent="-228600" algn="l" rtl="0" fontAlgn="base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Nyala" pitchFamily="2" charset="0"/>
          <a:ea typeface="+mn-ea"/>
          <a:cs typeface="+mn-cs"/>
        </a:defRPr>
      </a:lvl3pPr>
      <a:lvl4pPr marL="1371600" indent="-228600" algn="l" rtl="0" fontAlgn="base">
        <a:spcBef>
          <a:spcPts val="400"/>
        </a:spcBef>
        <a:spcAft>
          <a:spcPct val="0"/>
        </a:spcAft>
        <a:buClr>
          <a:srgbClr val="FEB80A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Nyala" pitchFamily="2" charset="0"/>
          <a:ea typeface="+mn-ea"/>
          <a:cs typeface="+mn-cs"/>
        </a:defRPr>
      </a:lvl4pPr>
      <a:lvl5pPr marL="1828800" indent="-228600" algn="l" rtl="0" fontAlgn="base">
        <a:spcBef>
          <a:spcPts val="400"/>
        </a:spcBef>
        <a:spcAft>
          <a:spcPct val="0"/>
        </a:spcAft>
        <a:buClr>
          <a:srgbClr val="00ADD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Nyala" pitchFamily="2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ChangeArrowheads="1"/>
          </p:cNvSpPr>
          <p:nvPr/>
        </p:nvSpPr>
        <p:spPr bwMode="auto">
          <a:xfrm>
            <a:off x="914400" y="15240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/>
            <a:endParaRPr lang="en-US" sz="7200">
              <a:solidFill>
                <a:schemeClr val="accent2"/>
              </a:solidFill>
              <a:latin typeface="Arial" charset="0"/>
            </a:endParaRPr>
          </a:p>
          <a:p>
            <a:pPr algn="ctr" rtl="0"/>
            <a:endParaRPr lang="en-US" sz="7200">
              <a:solidFill>
                <a:schemeClr val="accent2"/>
              </a:solidFill>
              <a:latin typeface="Arial" charset="0"/>
            </a:endParaRPr>
          </a:p>
          <a:p>
            <a:pPr algn="ctr" rtl="0"/>
            <a:endParaRPr lang="en-US" sz="7200">
              <a:solidFill>
                <a:schemeClr val="accent2"/>
              </a:solidFill>
              <a:latin typeface="Arial" charset="0"/>
            </a:endParaRPr>
          </a:p>
          <a:p>
            <a:pPr algn="ctr" rtl="0"/>
            <a:endParaRPr lang="en-US" sz="7200">
              <a:solidFill>
                <a:schemeClr val="accent2"/>
              </a:solidFill>
              <a:latin typeface="Arial" charset="0"/>
            </a:endParaRPr>
          </a:p>
          <a:p>
            <a:pPr algn="ctr" rtl="0"/>
            <a:r>
              <a:rPr lang="en-US" sz="7200">
                <a:solidFill>
                  <a:schemeClr val="accent2"/>
                </a:solidFill>
                <a:latin typeface="Arial" charset="0"/>
              </a:rPr>
              <a:t>Data Encryption Standard</a:t>
            </a:r>
          </a:p>
        </p:txBody>
      </p:sp>
      <p:sp>
        <p:nvSpPr>
          <p:cNvPr id="15362" name="Subtitle 1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6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Key Generation cont’d</a:t>
            </a:r>
          </a:p>
        </p:txBody>
      </p:sp>
      <p:sp>
        <p:nvSpPr>
          <p:cNvPr id="24578" name="Content Placeholder 7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2"/>
          <a:srcRect l="53334"/>
          <a:stretch>
            <a:fillRect/>
          </a:stretch>
        </p:blipFill>
        <p:spPr bwMode="auto">
          <a:xfrm>
            <a:off x="2286000" y="1600200"/>
            <a:ext cx="5029200" cy="491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Key Generation cont’d</a:t>
            </a:r>
          </a:p>
        </p:txBody>
      </p:sp>
      <p:pic>
        <p:nvPicPr>
          <p:cNvPr id="25602" name="Content Placeholder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09600" y="3429000"/>
            <a:ext cx="8153400" cy="1905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DES cont’d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524000"/>
            <a:ext cx="8766175" cy="5181600"/>
          </a:xfrm>
        </p:spPr>
        <p:txBody>
          <a:bodyPr>
            <a:normAutofit fontScale="92500" lnSpcReduction="10000"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dirty="0" smtClean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Phase 1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dirty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dirty="0" smtClean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dirty="0" smtClean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>
                <a:solidFill>
                  <a:schemeClr val="accent1"/>
                </a:solidFill>
              </a:rPr>
              <a:t>Phase 2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dirty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dirty="0" smtClean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dirty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dirty="0" smtClean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>
                <a:solidFill>
                  <a:schemeClr val="tx2"/>
                </a:solidFill>
              </a:rPr>
              <a:t>Phase 3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00200"/>
            <a:ext cx="7696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DES Phase 1/3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752600"/>
            <a:ext cx="4953000" cy="4495800"/>
          </a:xfrm>
        </p:spPr>
        <p:txBody>
          <a:bodyPr>
            <a:normAutofit fontScale="92500"/>
          </a:bodyPr>
          <a:lstStyle/>
          <a:p>
            <a:pPr marL="320040" indent="-320040" fontAlgn="auto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sv-SE" b="1" dirty="0"/>
              <a:t>Initial Permutation (IP):</a:t>
            </a:r>
          </a:p>
          <a:p>
            <a:pPr marL="640080" lvl="1" indent="-274320" fontAlgn="auto">
              <a:lnSpc>
                <a:spcPct val="90000"/>
              </a:lnSpc>
              <a:spcAft>
                <a:spcPts val="0"/>
              </a:spcAft>
              <a:buFont typeface="Wingdings 2"/>
              <a:buChar char=""/>
              <a:defRPr/>
            </a:pPr>
            <a:r>
              <a:rPr lang="sv-SE" dirty="0"/>
              <a:t>The plaintext block undergoes an intial permutation. </a:t>
            </a:r>
          </a:p>
          <a:p>
            <a:pPr marL="640080" lvl="1" indent="-274320" fontAlgn="auto">
              <a:lnSpc>
                <a:spcPct val="90000"/>
              </a:lnSpc>
              <a:spcAft>
                <a:spcPts val="0"/>
              </a:spcAft>
              <a:buFont typeface="Wingdings 2"/>
              <a:buChar char=""/>
              <a:defRPr/>
            </a:pPr>
            <a:r>
              <a:rPr lang="sv-SE" dirty="0"/>
              <a:t>64 bits of the block are permuted</a:t>
            </a:r>
            <a:r>
              <a:rPr lang="sv-SE" dirty="0" smtClean="0"/>
              <a:t>.</a:t>
            </a:r>
          </a:p>
          <a:p>
            <a:pPr marL="640080" lvl="1" indent="-274320" fontAlgn="auto">
              <a:lnSpc>
                <a:spcPct val="90000"/>
              </a:lnSpc>
              <a:spcAft>
                <a:spcPts val="0"/>
              </a:spcAft>
              <a:buFont typeface="Wingdings 2"/>
              <a:buChar char=""/>
              <a:defRPr/>
            </a:pPr>
            <a:r>
              <a:rPr lang="en-AU" dirty="0"/>
              <a:t>even bits to LH half, odd bits to RH half </a:t>
            </a:r>
          </a:p>
          <a:p>
            <a:pPr marL="320040" indent="-320040" fontAlgn="auto">
              <a:lnSpc>
                <a:spcPct val="120000"/>
              </a:lnSpc>
              <a:spcAft>
                <a:spcPts val="0"/>
              </a:spcAft>
              <a:buFont typeface="Wingdings"/>
              <a:buChar char=""/>
              <a:defRPr/>
            </a:pPr>
            <a:endParaRPr lang="en-US" altLang="ko-KR" sz="2800" b="1" dirty="0" smtClean="0"/>
          </a:p>
          <a:p>
            <a:pPr marL="320040" indent="-320040" fontAlgn="auto">
              <a:lnSpc>
                <a:spcPct val="12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ko-KR" sz="2800" b="1" dirty="0" smtClean="0"/>
              <a:t>The </a:t>
            </a:r>
            <a:r>
              <a:rPr lang="en-US" altLang="ko-KR" sz="2800" b="1" dirty="0"/>
              <a:t>inverse </a:t>
            </a:r>
            <a:r>
              <a:rPr lang="en-US" altLang="ko-KR" sz="2800" b="1" dirty="0" smtClean="0"/>
              <a:t>permutation (IP</a:t>
            </a:r>
            <a:r>
              <a:rPr lang="en-US" altLang="ko-KR" sz="2800" b="1" baseline="30000" dirty="0"/>
              <a:t>-</a:t>
            </a:r>
            <a:r>
              <a:rPr lang="en-US" altLang="ko-KR" sz="2800" b="1" baseline="30000" dirty="0" smtClean="0"/>
              <a:t>1</a:t>
            </a:r>
            <a:r>
              <a:rPr lang="en-US" altLang="ko-KR" sz="2800" b="1" dirty="0" smtClean="0"/>
              <a:t>)</a:t>
            </a:r>
            <a:endParaRPr lang="en-US" altLang="ko-KR" sz="2800" b="1" dirty="0"/>
          </a:p>
          <a:p>
            <a:pPr marL="640080" lvl="1" indent="-274320" fontAlgn="auto">
              <a:lnSpc>
                <a:spcPct val="120000"/>
              </a:lnSpc>
              <a:spcAft>
                <a:spcPts val="0"/>
              </a:spcAft>
              <a:buFont typeface="Wingdings 2"/>
              <a:buChar char=""/>
              <a:defRPr/>
            </a:pPr>
            <a:r>
              <a:rPr lang="en-US" altLang="ko-KR" sz="2400" dirty="0"/>
              <a:t>Y = IP</a:t>
            </a:r>
            <a:r>
              <a:rPr lang="en-US" altLang="ko-KR" sz="2400" baseline="30000" dirty="0"/>
              <a:t>-1</a:t>
            </a:r>
            <a:r>
              <a:rPr lang="en-US" altLang="ko-KR" sz="2400" dirty="0"/>
              <a:t>(</a:t>
            </a:r>
            <a:r>
              <a:rPr lang="en-US" altLang="ko-KR" sz="2400" i="1" dirty="0"/>
              <a:t>X</a:t>
            </a:r>
            <a:r>
              <a:rPr lang="en-US" altLang="ko-KR" sz="2400" dirty="0"/>
              <a:t>) = IP</a:t>
            </a:r>
            <a:r>
              <a:rPr lang="en-US" altLang="ko-KR" sz="2400" baseline="30000" dirty="0"/>
              <a:t>-1</a:t>
            </a:r>
            <a:r>
              <a:rPr lang="en-US" altLang="ko-KR" sz="2400" dirty="0"/>
              <a:t>(IP(</a:t>
            </a:r>
            <a:r>
              <a:rPr lang="en-US" altLang="ko-KR" sz="2400" i="1" dirty="0"/>
              <a:t>M</a:t>
            </a:r>
            <a:r>
              <a:rPr lang="en-US" altLang="ko-KR" sz="2400" dirty="0"/>
              <a:t>))</a:t>
            </a:r>
          </a:p>
          <a:p>
            <a:pPr marL="640080" lvl="1" indent="-274320" fontAlgn="auto">
              <a:lnSpc>
                <a:spcPct val="120000"/>
              </a:lnSpc>
              <a:spcAft>
                <a:spcPts val="0"/>
              </a:spcAft>
              <a:buFont typeface="Wingdings 2"/>
              <a:buChar char=""/>
              <a:defRPr/>
            </a:pPr>
            <a:r>
              <a:rPr lang="en-US" altLang="ko-KR" sz="2400" dirty="0"/>
              <a:t>The original ordering is restored</a:t>
            </a:r>
          </a:p>
          <a:p>
            <a:pPr marL="365760" lvl="1" indent="0" fontAlgn="auto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endParaRPr lang="sv-SE" sz="2800" dirty="0"/>
          </a:p>
          <a:p>
            <a:pPr marL="640080" lvl="1" indent="-274320" fontAlgn="auto">
              <a:lnSpc>
                <a:spcPct val="90000"/>
              </a:lnSpc>
              <a:spcAft>
                <a:spcPts val="0"/>
              </a:spcAft>
              <a:buFont typeface="Wingdings 2"/>
              <a:buChar char=""/>
              <a:defRPr/>
            </a:pPr>
            <a:endParaRPr lang="sv-SE" dirty="0"/>
          </a:p>
          <a:p>
            <a:pPr marL="640080" lvl="1" indent="-274320" fontAlgn="auto">
              <a:lnSpc>
                <a:spcPct val="90000"/>
              </a:lnSpc>
              <a:spcAft>
                <a:spcPts val="0"/>
              </a:spcAft>
              <a:buFont typeface="Wingdings 2"/>
              <a:buChar char=""/>
              <a:defRPr/>
            </a:pPr>
            <a:endParaRPr lang="sv-SE" dirty="0"/>
          </a:p>
          <a:p>
            <a:pPr marL="320040" indent="-320040" fontAlgn="auto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endParaRPr lang="en-US" b="1" dirty="0" smtClean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dirty="0"/>
          </a:p>
        </p:txBody>
      </p:sp>
      <p:pic>
        <p:nvPicPr>
          <p:cNvPr id="2765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752600"/>
            <a:ext cx="387032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DES round 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28675" name="Picture 5"/>
          <p:cNvPicPr>
            <a:picLocks noChangeAspect="1" noChangeArrowheads="1"/>
          </p:cNvPicPr>
          <p:nvPr/>
        </p:nvPicPr>
        <p:blipFill>
          <a:blip r:embed="rId2"/>
          <a:srcRect r="37744" b="6947"/>
          <a:stretch>
            <a:fillRect/>
          </a:stretch>
        </p:blipFill>
        <p:spPr bwMode="auto">
          <a:xfrm>
            <a:off x="1600200" y="1295400"/>
            <a:ext cx="5562600" cy="532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DES round cont’d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286000"/>
            <a:ext cx="524033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DES round cont’d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>
              <a:lnSpc>
                <a:spcPct val="110000"/>
              </a:lnSpc>
              <a:buFont typeface="Wingdings 2" pitchFamily="18" charset="2"/>
              <a:buChar char=""/>
            </a:pPr>
            <a:r>
              <a:rPr lang="en-US" altLang="ko-KR" sz="2400" smtClean="0">
                <a:cs typeface="HY얕은샘물M"/>
              </a:rPr>
              <a:t>Substitution</a:t>
            </a:r>
          </a:p>
          <a:p>
            <a:pPr lvl="1">
              <a:lnSpc>
                <a:spcPct val="110000"/>
              </a:lnSpc>
              <a:buClr>
                <a:schemeClr val="accent2"/>
              </a:buClr>
              <a:buSzPct val="60000"/>
              <a:buFont typeface="Wingdings 2" pitchFamily="18" charset="2"/>
              <a:buChar char=""/>
            </a:pPr>
            <a:r>
              <a:rPr lang="en-US" altLang="ko-KR" sz="2400" smtClean="0">
                <a:cs typeface="HY얕은샘물M"/>
              </a:rPr>
              <a:t> 48 bits </a:t>
            </a:r>
            <a:r>
              <a:rPr lang="en-US" altLang="ko-KR" sz="2400" smtClean="0">
                <a:cs typeface="HY얕은샘물M"/>
                <a:sym typeface="Wingdings" pitchFamily="2" charset="2"/>
              </a:rPr>
              <a:t> 32 bits</a:t>
            </a:r>
            <a:r>
              <a:rPr lang="en-US" altLang="ko-KR" sz="2400" smtClean="0">
                <a:cs typeface="HY얕은샘물M"/>
              </a:rPr>
              <a:t> </a:t>
            </a:r>
          </a:p>
          <a:p>
            <a:pPr lvl="1">
              <a:lnSpc>
                <a:spcPct val="110000"/>
              </a:lnSpc>
              <a:buClr>
                <a:schemeClr val="accent2"/>
              </a:buClr>
              <a:buSzPct val="60000"/>
              <a:buFont typeface="Wingdings 2" pitchFamily="18" charset="2"/>
              <a:buChar char=""/>
            </a:pPr>
            <a:r>
              <a:rPr lang="en-US" altLang="ko-KR" sz="2400" smtClean="0">
                <a:cs typeface="HY얕은샘물M"/>
              </a:rPr>
              <a:t>  8 S-boxes</a:t>
            </a:r>
          </a:p>
          <a:p>
            <a:pPr lvl="1">
              <a:lnSpc>
                <a:spcPct val="110000"/>
              </a:lnSpc>
              <a:buClr>
                <a:schemeClr val="accent2"/>
              </a:buClr>
              <a:buSzPct val="60000"/>
              <a:buFont typeface="Wingdings 2" pitchFamily="18" charset="2"/>
              <a:buChar char=""/>
            </a:pPr>
            <a:r>
              <a:rPr lang="en-US" altLang="ko-KR" sz="2400" i="1" smtClean="0">
                <a:cs typeface="HY얕은샘물M"/>
              </a:rPr>
              <a:t> </a:t>
            </a:r>
            <a:r>
              <a:rPr lang="en-US" altLang="ko-KR" sz="2400" smtClean="0">
                <a:cs typeface="HY얕은샘물M"/>
              </a:rPr>
              <a:t>Each S-box gets 6 bits and outputs 4 bits.</a:t>
            </a:r>
          </a:p>
          <a:p>
            <a:pPr lvl="1">
              <a:lnSpc>
                <a:spcPct val="110000"/>
              </a:lnSpc>
              <a:buClr>
                <a:schemeClr val="accent2"/>
              </a:buClr>
              <a:buSzPct val="60000"/>
              <a:buFont typeface="Wingdings 2" pitchFamily="18" charset="2"/>
              <a:buChar char=""/>
            </a:pPr>
            <a:endParaRPr lang="en-US" smtClean="0"/>
          </a:p>
        </p:txBody>
      </p:sp>
      <p:pic>
        <p:nvPicPr>
          <p:cNvPr id="30723" name="Picture 5" descr="스냅샷 2006-08-08 14-21-11"/>
          <p:cNvPicPr>
            <a:picLocks noChangeAspect="1" noChangeArrowheads="1"/>
          </p:cNvPicPr>
          <p:nvPr/>
        </p:nvPicPr>
        <p:blipFill>
          <a:blip r:embed="rId2"/>
          <a:srcRect t="33447" b="33340"/>
          <a:stretch>
            <a:fillRect/>
          </a:stretch>
        </p:blipFill>
        <p:spPr bwMode="auto">
          <a:xfrm>
            <a:off x="1143000" y="4264025"/>
            <a:ext cx="6305550" cy="169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DES round cont’d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447800"/>
            <a:ext cx="8153400" cy="4495800"/>
          </a:xfrm>
        </p:spPr>
        <p:txBody>
          <a:bodyPr/>
          <a:lstStyle/>
          <a:p>
            <a:r>
              <a:rPr lang="en-US" smtClean="0"/>
              <a:t>S-box number refers to block.</a:t>
            </a:r>
          </a:p>
          <a:p>
            <a:r>
              <a:rPr lang="en-AU" altLang="ko-KR" smtClean="0">
                <a:cs typeface="HY얕은샘물M"/>
              </a:rPr>
              <a:t>Outer bits 1 &amp; 6 form the </a:t>
            </a:r>
            <a:r>
              <a:rPr lang="en-AU" altLang="ko-KR" b="1" smtClean="0">
                <a:cs typeface="HY얕은샘물M"/>
              </a:rPr>
              <a:t>row</a:t>
            </a:r>
            <a:endParaRPr lang="en-AU" altLang="ko-KR" smtClean="0">
              <a:cs typeface="HY얕은샘물M"/>
            </a:endParaRPr>
          </a:p>
          <a:p>
            <a:r>
              <a:rPr lang="en-AU" altLang="ko-KR" smtClean="0">
                <a:cs typeface="HY얕은샘물M"/>
              </a:rPr>
              <a:t>Inner bits 2-5 form the </a:t>
            </a:r>
            <a:r>
              <a:rPr lang="en-AU" altLang="ko-KR" b="1" smtClean="0">
                <a:cs typeface="HY얕은샘물M"/>
              </a:rPr>
              <a:t>column</a:t>
            </a:r>
            <a:endParaRPr lang="en-AU" altLang="ko-KR" smtClean="0">
              <a:cs typeface="HY얕은샘물M"/>
            </a:endParaRPr>
          </a:p>
          <a:p>
            <a:pPr lvl="2"/>
            <a:r>
              <a:rPr lang="en-AU" altLang="ko-KR" b="1" smtClean="0">
                <a:cs typeface="HY얕은샘물M"/>
              </a:rPr>
              <a:t>Example</a:t>
            </a:r>
            <a:r>
              <a:rPr lang="en-AU" altLang="ko-KR" smtClean="0">
                <a:cs typeface="HY얕은샘물M"/>
              </a:rPr>
              <a:t> : Input : 011001   at S-box1</a:t>
            </a:r>
          </a:p>
          <a:p>
            <a:pPr lvl="3"/>
            <a:r>
              <a:rPr lang="en-AU" altLang="ko-KR" smtClean="0">
                <a:cs typeface="HY얕은샘물M"/>
              </a:rPr>
              <a:t>the row is 01 (row 1)</a:t>
            </a:r>
          </a:p>
          <a:p>
            <a:pPr lvl="3"/>
            <a:r>
              <a:rPr lang="en-US" altLang="ko-KR" smtClean="0">
                <a:cs typeface="HY얕은샘물M"/>
              </a:rPr>
              <a:t>th</a:t>
            </a:r>
            <a:r>
              <a:rPr lang="en-AU" altLang="ko-KR" smtClean="0">
                <a:cs typeface="HY얕은샘물M"/>
              </a:rPr>
              <a:t>e column is 1100 (column 12)</a:t>
            </a:r>
          </a:p>
          <a:p>
            <a:pPr lvl="3"/>
            <a:r>
              <a:rPr lang="en-AU" altLang="ko-KR" smtClean="0">
                <a:cs typeface="HY얕은샘물M"/>
              </a:rPr>
              <a:t>Output is 1001</a:t>
            </a:r>
          </a:p>
          <a:p>
            <a:endParaRPr lang="en-US" smtClean="0"/>
          </a:p>
        </p:txBody>
      </p:sp>
      <p:pic>
        <p:nvPicPr>
          <p:cNvPr id="31747" name="Picture 5" descr="Screen Clippi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3525" y="4953000"/>
            <a:ext cx="631507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4614863"/>
            <a:ext cx="126682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AU" smtClean="0">
                <a:latin typeface="Arial" charset="0"/>
                <a:cs typeface="Arial" charset="0"/>
              </a:rPr>
              <a:t>Avalanche Effect 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AU" sz="2500" smtClean="0"/>
              <a:t>Avalanche effect:</a:t>
            </a:r>
            <a:endParaRPr lang="en-US" sz="2500" smtClean="0"/>
          </a:p>
          <a:p>
            <a:pPr lvl="1"/>
            <a:r>
              <a:rPr lang="en-AU" sz="2200" smtClean="0"/>
              <a:t>A small change in the plaintext or in the key results in a significant change in the ciphertext.</a:t>
            </a:r>
          </a:p>
          <a:p>
            <a:pPr lvl="1"/>
            <a:r>
              <a:rPr lang="en-US" sz="2200" smtClean="0"/>
              <a:t>an evidence of high degree of diffusion and confusion</a:t>
            </a:r>
          </a:p>
          <a:p>
            <a:pPr lvl="1"/>
            <a:r>
              <a:rPr lang="en-US" sz="2400" smtClean="0"/>
              <a:t>a desirable property of any encryption algorithm</a:t>
            </a:r>
            <a:endParaRPr lang="en-AU" sz="2200" smtClean="0"/>
          </a:p>
          <a:p>
            <a:endParaRPr lang="en-US" sz="1000" smtClean="0"/>
          </a:p>
          <a:p>
            <a:r>
              <a:rPr lang="en-US" sz="2500" smtClean="0"/>
              <a:t>DES exhibits a strong avalanche effect</a:t>
            </a:r>
          </a:p>
          <a:p>
            <a:pPr lvl="1"/>
            <a:r>
              <a:rPr lang="en-US" sz="2200" smtClean="0"/>
              <a:t>Changing 1 bit in the plaintext affects 34 bits in the ciphertext on average.</a:t>
            </a:r>
          </a:p>
          <a:p>
            <a:pPr lvl="1"/>
            <a:r>
              <a:rPr lang="en-US" sz="2200" smtClean="0"/>
              <a:t>1-bit change in the key affects 35 bits in the ciphertext on average.</a:t>
            </a:r>
          </a:p>
          <a:p>
            <a:pPr>
              <a:buFont typeface="Arial" charset="0"/>
              <a:buNone/>
            </a:pPr>
            <a:endParaRPr lang="en-AU" sz="25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 bwMode="auto">
          <a:extLst/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fld id="{D8F2F8A0-78EC-433D-BB85-8D5E56E89256}" type="slidenum">
              <a:rPr lang="ar-SA" sz="1200">
                <a:solidFill>
                  <a:srgbClr val="898989"/>
                </a:solidFill>
                <a:latin typeface="Calibri" pitchFamily="34" charset="0"/>
              </a:rPr>
              <a:pPr>
                <a:lnSpc>
                  <a:spcPct val="80000"/>
                </a:lnSpc>
              </a:pPr>
              <a:t>19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Attacks on DES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10000"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500" dirty="0" smtClean="0"/>
              <a:t>Brute-force key search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200" dirty="0" smtClean="0"/>
              <a:t>Needs only two plaintext-</a:t>
            </a:r>
            <a:r>
              <a:rPr lang="en-US" sz="2200" dirty="0" err="1" smtClean="0"/>
              <a:t>ciphertext</a:t>
            </a:r>
            <a:r>
              <a:rPr lang="en-US" sz="2200" dirty="0" smtClean="0"/>
              <a:t> samples 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200" dirty="0" smtClean="0"/>
              <a:t>Trying 1 key per microsecond would take 1000+ years on average, due to the large key space size, 2</a:t>
            </a:r>
            <a:r>
              <a:rPr lang="en-US" sz="2200" baseline="30000" dirty="0" smtClean="0"/>
              <a:t>56</a:t>
            </a:r>
            <a:r>
              <a:rPr lang="en-US" sz="2200" dirty="0" smtClean="0"/>
              <a:t> ≈ 7.2×10</a:t>
            </a:r>
            <a:r>
              <a:rPr lang="en-US" sz="2200" baseline="30000" dirty="0" smtClean="0"/>
              <a:t>16</a:t>
            </a:r>
            <a:r>
              <a:rPr lang="en-US" sz="2200" dirty="0" smtClean="0"/>
              <a:t>.[</a:t>
            </a:r>
            <a:r>
              <a:rPr lang="en-US" sz="2400" dirty="0"/>
              <a:t>72,057,594,037,927,936</a:t>
            </a:r>
            <a:r>
              <a:rPr lang="en-US" sz="2200" dirty="0" smtClean="0"/>
              <a:t>]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400" dirty="0"/>
              <a:t>By the late 1990s, however, it was possible to break DES in a matter of several days. This was possible because of the relatively small block size (64 bits) and key size and advances in computing power according to Moore's Law</a:t>
            </a:r>
            <a:r>
              <a:rPr lang="en-US" sz="2400" dirty="0" smtClean="0"/>
              <a:t>.</a:t>
            </a:r>
            <a:endParaRPr lang="en-US" sz="2200" dirty="0" smtClean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sz="900" dirty="0" smtClean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500" dirty="0" smtClean="0"/>
              <a:t>Differential cryptanalysis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200" dirty="0" smtClean="0"/>
              <a:t>Possible to find a key with 2</a:t>
            </a:r>
            <a:r>
              <a:rPr lang="en-US" sz="2200" baseline="30000" dirty="0" smtClean="0"/>
              <a:t>47</a:t>
            </a:r>
            <a:r>
              <a:rPr lang="en-US" sz="2200" dirty="0" smtClean="0"/>
              <a:t> plaintext-</a:t>
            </a:r>
            <a:r>
              <a:rPr lang="en-US" sz="2200" dirty="0" err="1" smtClean="0"/>
              <a:t>ciphertext</a:t>
            </a:r>
            <a:r>
              <a:rPr lang="en-US" sz="2200" dirty="0" smtClean="0"/>
              <a:t> samples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200" dirty="0" smtClean="0"/>
              <a:t>Known-plaintext attack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sz="1000" dirty="0" smtClean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500" dirty="0" smtClean="0"/>
              <a:t>Liner cryptanalysis: 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200" dirty="0" smtClean="0"/>
              <a:t>Possible to find a key with 2</a:t>
            </a:r>
            <a:r>
              <a:rPr lang="en-US" sz="2200" baseline="30000" dirty="0" smtClean="0"/>
              <a:t>43</a:t>
            </a:r>
            <a:r>
              <a:rPr lang="en-US" sz="2200" dirty="0" smtClean="0"/>
              <a:t> plaintext-</a:t>
            </a:r>
            <a:r>
              <a:rPr lang="en-US" sz="2200" dirty="0" err="1" smtClean="0"/>
              <a:t>ciphertext</a:t>
            </a:r>
            <a:r>
              <a:rPr lang="en-US" sz="2200" dirty="0" smtClean="0"/>
              <a:t> samples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200" dirty="0" smtClean="0"/>
              <a:t>Known-plaintext attack</a:t>
            </a:r>
          </a:p>
          <a:p>
            <a:pPr marL="320040" indent="-32004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8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Encryption</a:t>
            </a:r>
          </a:p>
        </p:txBody>
      </p:sp>
      <p:pic>
        <p:nvPicPr>
          <p:cNvPr id="33803" name="Picture 1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87363" y="2846388"/>
            <a:ext cx="8229600" cy="3109912"/>
          </a:xfrm>
        </p:spPr>
      </p:pic>
      <p:pic>
        <p:nvPicPr>
          <p:cNvPr id="33804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363" y="2819400"/>
            <a:ext cx="8229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758825" y="1752600"/>
            <a:ext cx="7712075" cy="8302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rtl="0">
              <a:defRPr/>
            </a:pPr>
            <a:r>
              <a:rPr lang="en-US" sz="2400" dirty="0">
                <a:solidFill>
                  <a:srgbClr val="6060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yala" pitchFamily="2" charset="0"/>
              </a:rPr>
              <a:t>Simply Hiding the sent data between Sender and Receiver  from any Listeners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8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8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3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3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DES cont’d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DES </a:t>
            </a:r>
            <a:r>
              <a:rPr lang="en-US" dirty="0"/>
              <a:t>was subjected to intense &amp; continuing criticism over the size of its key .</a:t>
            </a:r>
          </a:p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endParaRPr lang="en-AU" dirty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AU" dirty="0"/>
              <a:t>DES is theoretically broken using Differential or Linear Cryptanalysis but in practise is unlikely to be a problem yet. 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AU" dirty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DES has flourished and is widely used, especially in financial applications. It is still standardized for legacy systems, with either AES or triple DES for new applications.</a:t>
            </a:r>
            <a:endParaRPr lang="en-AU" dirty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 bwMode="auto">
          <a:extLst/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fld id="{95AE885E-84F6-43F1-9CC8-4C4F87964858}" type="slidenum">
              <a:rPr lang="ar-SA" sz="1200">
                <a:solidFill>
                  <a:srgbClr val="898989"/>
                </a:solidFill>
                <a:latin typeface="Calibri" pitchFamily="34" charset="0"/>
              </a:rPr>
              <a:pPr>
                <a:lnSpc>
                  <a:spcPct val="80000"/>
                </a:lnSpc>
              </a:pPr>
              <a:t>21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zh-TW" b="1" smtClean="0">
                <a:latin typeface="Arial" charset="0"/>
                <a:cs typeface="Arial" charset="0"/>
              </a:rPr>
              <a:t>DES Cracker</a:t>
            </a:r>
            <a:endParaRPr lang="zh-TW" altLang="en-US" smtClean="0">
              <a:latin typeface="Arial" charset="0"/>
              <a:cs typeface="Arial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8415338" cy="5127625"/>
          </a:xfrm>
        </p:spPr>
        <p:txBody>
          <a:bodyPr/>
          <a:lstStyle/>
          <a:p>
            <a:pPr>
              <a:lnSpc>
                <a:spcPct val="110000"/>
              </a:lnSpc>
            </a:pPr>
            <a:endParaRPr lang="en-US" altLang="zh-TW" smtClean="0"/>
          </a:p>
          <a:p>
            <a:pPr>
              <a:lnSpc>
                <a:spcPct val="110000"/>
              </a:lnSpc>
            </a:pPr>
            <a:r>
              <a:rPr lang="en-US" altLang="zh-TW" smtClean="0"/>
              <a:t>DES Cracker:</a:t>
            </a:r>
          </a:p>
          <a:p>
            <a:pPr lvl="1">
              <a:lnSpc>
                <a:spcPct val="110000"/>
              </a:lnSpc>
            </a:pPr>
            <a:r>
              <a:rPr lang="en-US" altLang="zh-TW" smtClean="0"/>
              <a:t>A DES key search machine </a:t>
            </a:r>
          </a:p>
          <a:p>
            <a:pPr lvl="1">
              <a:lnSpc>
                <a:spcPct val="110000"/>
              </a:lnSpc>
            </a:pPr>
            <a:r>
              <a:rPr lang="en-US" altLang="zh-TW" smtClean="0"/>
              <a:t>contains 1536 chips</a:t>
            </a:r>
          </a:p>
          <a:p>
            <a:pPr lvl="1">
              <a:lnSpc>
                <a:spcPct val="110000"/>
              </a:lnSpc>
            </a:pPr>
            <a:r>
              <a:rPr lang="en-US" altLang="zh-TW" smtClean="0"/>
              <a:t>Cost: $250,000.  </a:t>
            </a:r>
          </a:p>
          <a:p>
            <a:pPr lvl="1">
              <a:lnSpc>
                <a:spcPct val="110000"/>
              </a:lnSpc>
            </a:pPr>
            <a:r>
              <a:rPr lang="en-US" altLang="zh-TW" smtClean="0"/>
              <a:t>could search 88 billion keys per second </a:t>
            </a:r>
          </a:p>
          <a:p>
            <a:pPr lvl="1">
              <a:lnSpc>
                <a:spcPct val="110000"/>
              </a:lnSpc>
            </a:pPr>
            <a:r>
              <a:rPr lang="en-US" altLang="zh-TW" smtClean="0"/>
              <a:t>won RSA Laboratory’s “</a:t>
            </a:r>
            <a:r>
              <a:rPr lang="en-US" altLang="zh-TW" b="1" smtClean="0"/>
              <a:t>DES Challenge II-2</a:t>
            </a:r>
            <a:r>
              <a:rPr lang="en-US" altLang="zh-TW" smtClean="0"/>
              <a:t>” by successfully finding a DES key in 56 hours.</a:t>
            </a:r>
          </a:p>
          <a:p>
            <a:pPr>
              <a:lnSpc>
                <a:spcPct val="110000"/>
              </a:lnSpc>
            </a:pPr>
            <a:r>
              <a:rPr lang="en-US" altLang="zh-TW" smtClean="0"/>
              <a:t>DES is feeling its age.  A more secure cipher is needed.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Multiple Encryption with DES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876800"/>
          </a:xfrm>
        </p:spPr>
        <p:txBody>
          <a:bodyPr/>
          <a:lstStyle/>
          <a:p>
            <a:pPr>
              <a:lnSpc>
                <a:spcPct val="120000"/>
              </a:lnSpc>
            </a:pPr>
            <a:endParaRPr lang="en-US" sz="80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AU" sz="2400" smtClean="0"/>
              <a:t>In 2001, NIST published </a:t>
            </a:r>
            <a:r>
              <a:rPr lang="en-US" sz="2400" smtClean="0"/>
              <a:t>the </a:t>
            </a:r>
            <a:r>
              <a:rPr lang="en-AU" sz="2400" smtClean="0"/>
              <a:t>Advanced Encryption Standard (AES) to replace DES.</a:t>
            </a:r>
          </a:p>
          <a:p>
            <a:pPr>
              <a:lnSpc>
                <a:spcPct val="120000"/>
              </a:lnSpc>
            </a:pPr>
            <a:endParaRPr lang="en-AU" sz="800" smtClean="0"/>
          </a:p>
          <a:p>
            <a:pPr>
              <a:lnSpc>
                <a:spcPct val="120000"/>
              </a:lnSpc>
            </a:pPr>
            <a:r>
              <a:rPr lang="en-AU" sz="2400" smtClean="0"/>
              <a:t>But users in </a:t>
            </a:r>
            <a:r>
              <a:rPr lang="en-US" sz="2400" smtClean="0"/>
              <a:t>commerce and finance are not ready to give up on DES.</a:t>
            </a:r>
          </a:p>
          <a:p>
            <a:pPr>
              <a:lnSpc>
                <a:spcPct val="120000"/>
              </a:lnSpc>
            </a:pPr>
            <a:endParaRPr lang="en-US" sz="800" smtClean="0"/>
          </a:p>
          <a:p>
            <a:pPr>
              <a:lnSpc>
                <a:spcPct val="120000"/>
              </a:lnSpc>
            </a:pPr>
            <a:r>
              <a:rPr lang="en-US" sz="2400" smtClean="0"/>
              <a:t>As a temporary solution to DES’s security problem, one may encrypt a message (with DES) multiple times using multiple keys:</a:t>
            </a:r>
          </a:p>
          <a:p>
            <a:pPr lvl="1">
              <a:lnSpc>
                <a:spcPct val="120000"/>
              </a:lnSpc>
            </a:pPr>
            <a:r>
              <a:rPr lang="en-US" sz="2200" smtClean="0"/>
              <a:t>2DES is not much securer than the regular DES</a:t>
            </a:r>
          </a:p>
          <a:p>
            <a:pPr lvl="1">
              <a:lnSpc>
                <a:spcPct val="120000"/>
              </a:lnSpc>
            </a:pPr>
            <a:r>
              <a:rPr lang="en-US" sz="2200" smtClean="0"/>
              <a:t>So, 3DES with either 2 or 3 keys is used</a:t>
            </a:r>
          </a:p>
        </p:txBody>
      </p:sp>
      <p:sp>
        <p:nvSpPr>
          <p:cNvPr id="51204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/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fld id="{540754C0-6927-476B-9E78-1326235A9759}" type="slidenum">
              <a:rPr lang="ar-SA" sz="1200">
                <a:solidFill>
                  <a:srgbClr val="898989"/>
                </a:solidFill>
                <a:latin typeface="Calibri" pitchFamily="34" charset="0"/>
                <a:ea typeface="PMingLiU" pitchFamily="18" charset="-120"/>
              </a:rPr>
              <a:pPr>
                <a:lnSpc>
                  <a:spcPct val="80000"/>
                </a:lnSpc>
              </a:pPr>
              <a:t>22</a:t>
            </a:fld>
            <a:endParaRPr lang="en-US" sz="1200">
              <a:solidFill>
                <a:srgbClr val="898989"/>
              </a:solidFill>
              <a:latin typeface="Calibri" pitchFamily="34" charset="0"/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2DES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800" dirty="0" smtClean="0"/>
              <a:t>Consider 2DES with two keys:</a:t>
            </a:r>
          </a:p>
          <a:p>
            <a:pPr marL="640080" lvl="1" indent="-27432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C = E</a:t>
            </a:r>
            <a:r>
              <a:rPr lang="en-US" baseline="-25000" dirty="0" smtClean="0"/>
              <a:t>K2</a:t>
            </a:r>
            <a:r>
              <a:rPr lang="en-US" dirty="0" smtClean="0"/>
              <a:t>(E</a:t>
            </a:r>
            <a:r>
              <a:rPr lang="en-US" baseline="-25000" dirty="0" smtClean="0"/>
              <a:t>K1</a:t>
            </a:r>
            <a:r>
              <a:rPr lang="en-US" dirty="0" smtClean="0"/>
              <a:t>(P))</a:t>
            </a:r>
          </a:p>
          <a:p>
            <a:pPr marL="640080" lvl="1" indent="-27432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800" dirty="0" smtClean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800" dirty="0" smtClean="0"/>
              <a:t>Decryption:    P = D</a:t>
            </a:r>
            <a:r>
              <a:rPr lang="en-US" sz="2800" baseline="-25000" dirty="0" smtClean="0"/>
              <a:t>K1</a:t>
            </a:r>
            <a:r>
              <a:rPr lang="en-US" sz="2800" dirty="0" smtClean="0"/>
              <a:t>(D</a:t>
            </a:r>
            <a:r>
              <a:rPr lang="en-US" sz="2800" baseline="-25000" dirty="0" smtClean="0"/>
              <a:t>K2</a:t>
            </a:r>
            <a:r>
              <a:rPr lang="en-US" sz="2800" dirty="0" smtClean="0"/>
              <a:t>(C))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sz="800" dirty="0" smtClean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800" dirty="0" smtClean="0"/>
              <a:t>Key length: 56 x 2 = 112 bits</a:t>
            </a:r>
            <a:endParaRPr lang="en-US" sz="2800" baseline="30000" dirty="0" smtClean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sz="800" dirty="0" smtClean="0"/>
          </a:p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2800" dirty="0" smtClean="0">
                <a:solidFill>
                  <a:schemeClr val="accent2"/>
                </a:solidFill>
              </a:rPr>
              <a:t>This should eliminate brute-force attacks?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sz="800" dirty="0" smtClean="0"/>
          </a:p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endParaRPr lang="en-US" sz="2800" dirty="0" smtClean="0"/>
          </a:p>
        </p:txBody>
      </p:sp>
      <p:sp>
        <p:nvSpPr>
          <p:cNvPr id="52228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/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fld id="{F1B3EA86-BD44-4264-A293-8B00DBCFDD71}" type="slidenum">
              <a:rPr lang="ar-SA" sz="1200">
                <a:solidFill>
                  <a:srgbClr val="898989"/>
                </a:solidFill>
                <a:latin typeface="Calibri" pitchFamily="34" charset="0"/>
              </a:rPr>
              <a:pPr>
                <a:lnSpc>
                  <a:spcPct val="80000"/>
                </a:lnSpc>
              </a:pPr>
              <a:t>23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sz="4000" smtClean="0">
                <a:latin typeface="Arial" charset="0"/>
                <a:cs typeface="Arial" charset="0"/>
              </a:rPr>
              <a:t>Meet-in-the-Middle Attack on 2DES 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pPr marL="320040" indent="-320040" fontAlgn="auto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sz="2500" dirty="0" smtClean="0"/>
              <a:t>2-DES:      C = E</a:t>
            </a:r>
            <a:r>
              <a:rPr lang="en-US" sz="2500" baseline="-25000" dirty="0" smtClean="0"/>
              <a:t>K2</a:t>
            </a:r>
            <a:r>
              <a:rPr lang="en-US" sz="2500" dirty="0" smtClean="0"/>
              <a:t>(E</a:t>
            </a:r>
            <a:r>
              <a:rPr lang="en-US" sz="2500" baseline="-25000" dirty="0" smtClean="0"/>
              <a:t>K1</a:t>
            </a:r>
            <a:r>
              <a:rPr lang="en-US" sz="2500" dirty="0" smtClean="0"/>
              <a:t>(P)) </a:t>
            </a:r>
          </a:p>
          <a:p>
            <a:pPr marL="320040" indent="-320040" fontAlgn="auto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endParaRPr lang="en-US" sz="600" dirty="0" smtClean="0"/>
          </a:p>
          <a:p>
            <a:pPr marL="320040" indent="-320040" fontAlgn="auto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endParaRPr lang="en-US" sz="700" dirty="0" smtClean="0"/>
          </a:p>
          <a:p>
            <a:pPr marL="320040" indent="-320040" fontAlgn="auto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endParaRPr lang="en-US" sz="2500" dirty="0" smtClean="0"/>
          </a:p>
          <a:p>
            <a:pPr marL="320040" indent="-320040" fontAlgn="auto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endParaRPr lang="en-US" sz="2500" dirty="0" smtClean="0"/>
          </a:p>
          <a:p>
            <a:pPr marL="320040" indent="-320040" fontAlgn="auto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endParaRPr lang="en-US" sz="2500" dirty="0" smtClean="0"/>
          </a:p>
          <a:p>
            <a:pPr marL="320040" indent="-320040" fontAlgn="auto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sz="2500" dirty="0" smtClean="0"/>
              <a:t>Given a known pair (P, C), attack as follows:</a:t>
            </a:r>
          </a:p>
          <a:p>
            <a:pPr marL="320040" indent="-320040" fontAlgn="auto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endParaRPr lang="en-US" sz="700" dirty="0" smtClean="0"/>
          </a:p>
          <a:p>
            <a:pPr marL="640080" lvl="1" indent="-274320" fontAlgn="auto">
              <a:lnSpc>
                <a:spcPct val="90000"/>
              </a:lnSpc>
              <a:spcAft>
                <a:spcPts val="0"/>
              </a:spcAft>
              <a:buFont typeface="Wingdings 2"/>
              <a:buChar char=""/>
              <a:defRPr/>
            </a:pPr>
            <a:r>
              <a:rPr lang="en-US" sz="2200" dirty="0" smtClean="0"/>
              <a:t>Encrypt P with all 2</a:t>
            </a:r>
            <a:r>
              <a:rPr lang="en-US" sz="2200" baseline="30000" dirty="0" smtClean="0"/>
              <a:t>56</a:t>
            </a:r>
            <a:r>
              <a:rPr lang="en-US" sz="2200" dirty="0" smtClean="0"/>
              <a:t> possible keys for K1.</a:t>
            </a:r>
          </a:p>
          <a:p>
            <a:pPr marL="640080" lvl="1" indent="-274320" fontAlgn="auto">
              <a:lnSpc>
                <a:spcPct val="90000"/>
              </a:lnSpc>
              <a:spcAft>
                <a:spcPts val="0"/>
              </a:spcAft>
              <a:buFont typeface="Wingdings 2"/>
              <a:buChar char=""/>
              <a:defRPr/>
            </a:pPr>
            <a:endParaRPr lang="en-US" sz="700" dirty="0" smtClean="0"/>
          </a:p>
          <a:p>
            <a:pPr marL="640080" lvl="1" indent="-274320" fontAlgn="auto">
              <a:lnSpc>
                <a:spcPct val="90000"/>
              </a:lnSpc>
              <a:spcAft>
                <a:spcPts val="0"/>
              </a:spcAft>
              <a:buFont typeface="Wingdings 2"/>
              <a:buChar char=""/>
              <a:defRPr/>
            </a:pPr>
            <a:r>
              <a:rPr lang="en-US" sz="2200" dirty="0" smtClean="0"/>
              <a:t>Decrypt C with all 2</a:t>
            </a:r>
            <a:r>
              <a:rPr lang="en-US" sz="2200" baseline="30000" dirty="0" smtClean="0"/>
              <a:t>56</a:t>
            </a:r>
            <a:r>
              <a:rPr lang="en-US" sz="2200" dirty="0" smtClean="0"/>
              <a:t> possible keys for K2.</a:t>
            </a:r>
          </a:p>
          <a:p>
            <a:pPr marL="640080" lvl="1" indent="-274320" fontAlgn="auto">
              <a:lnSpc>
                <a:spcPct val="90000"/>
              </a:lnSpc>
              <a:spcAft>
                <a:spcPts val="0"/>
              </a:spcAft>
              <a:buFont typeface="Wingdings 2"/>
              <a:buChar char=""/>
              <a:defRPr/>
            </a:pPr>
            <a:endParaRPr lang="en-US" sz="700" dirty="0" smtClean="0"/>
          </a:p>
          <a:p>
            <a:pPr marL="640080" lvl="1" indent="-274320" fontAlgn="auto">
              <a:lnSpc>
                <a:spcPct val="90000"/>
              </a:lnSpc>
              <a:spcAft>
                <a:spcPts val="0"/>
              </a:spcAft>
              <a:buFont typeface="Wingdings 2"/>
              <a:buChar char=""/>
              <a:defRPr/>
            </a:pPr>
            <a:r>
              <a:rPr lang="en-US" sz="2200" dirty="0" smtClean="0"/>
              <a:t>If E</a:t>
            </a:r>
            <a:r>
              <a:rPr lang="en-US" sz="2200" baseline="-25000" dirty="0" smtClean="0"/>
              <a:t>K1’</a:t>
            </a:r>
            <a:r>
              <a:rPr lang="en-US" sz="2200" dirty="0" smtClean="0"/>
              <a:t>(P) = D</a:t>
            </a:r>
            <a:r>
              <a:rPr lang="en-US" sz="2200" baseline="-25000" dirty="0" smtClean="0"/>
              <a:t>K2’</a:t>
            </a:r>
            <a:r>
              <a:rPr lang="en-US" sz="2200" dirty="0" smtClean="0"/>
              <a:t>(C), try the keys on another (P’, C’).</a:t>
            </a:r>
          </a:p>
          <a:p>
            <a:pPr marL="640080" lvl="1" indent="-274320" fontAlgn="auto">
              <a:lnSpc>
                <a:spcPct val="90000"/>
              </a:lnSpc>
              <a:spcAft>
                <a:spcPts val="0"/>
              </a:spcAft>
              <a:buFont typeface="Wingdings 2"/>
              <a:buChar char=""/>
              <a:defRPr/>
            </a:pPr>
            <a:endParaRPr lang="en-US" sz="700" dirty="0" smtClean="0"/>
          </a:p>
          <a:p>
            <a:pPr marL="640080" lvl="1" indent="-274320" fontAlgn="auto">
              <a:lnSpc>
                <a:spcPct val="90000"/>
              </a:lnSpc>
              <a:spcAft>
                <a:spcPts val="0"/>
              </a:spcAft>
              <a:buFont typeface="Wingdings 2"/>
              <a:buChar char=""/>
              <a:defRPr/>
            </a:pPr>
            <a:r>
              <a:rPr lang="en-US" sz="2200" dirty="0" smtClean="0"/>
              <a:t>If works, (K1’, K2’) = (K1, K2) with high probability.</a:t>
            </a:r>
          </a:p>
          <a:p>
            <a:pPr marL="640080" lvl="1" indent="-274320" fontAlgn="auto">
              <a:lnSpc>
                <a:spcPct val="90000"/>
              </a:lnSpc>
              <a:spcAft>
                <a:spcPts val="0"/>
              </a:spcAft>
              <a:buFont typeface="Wingdings 2"/>
              <a:buChar char=""/>
              <a:defRPr/>
            </a:pPr>
            <a:endParaRPr lang="en-US" sz="700" dirty="0" smtClean="0"/>
          </a:p>
          <a:p>
            <a:pPr marL="640080" lvl="1" indent="-274320" fontAlgn="auto">
              <a:lnSpc>
                <a:spcPct val="90000"/>
              </a:lnSpc>
              <a:spcAft>
                <a:spcPts val="0"/>
              </a:spcAft>
              <a:buFont typeface="Wingdings 2"/>
              <a:buChar char=""/>
              <a:defRPr/>
            </a:pPr>
            <a:r>
              <a:rPr lang="en-US" sz="2200" dirty="0" smtClean="0"/>
              <a:t>Takes O(2</a:t>
            </a:r>
            <a:r>
              <a:rPr lang="en-US" sz="2200" baseline="30000" dirty="0" smtClean="0"/>
              <a:t>56</a:t>
            </a:r>
            <a:r>
              <a:rPr lang="en-US" sz="2200" dirty="0" smtClean="0"/>
              <a:t>) steps; not much more than attacking 1-DES.</a:t>
            </a:r>
            <a:endParaRPr lang="en-AU" sz="2200" dirty="0" smtClean="0"/>
          </a:p>
        </p:txBody>
      </p:sp>
      <p:sp>
        <p:nvSpPr>
          <p:cNvPr id="53252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/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fld id="{4AC25C9B-82D9-4346-BC16-02C8ABF57A44}" type="slidenum">
              <a:rPr lang="ar-SA" sz="1200">
                <a:solidFill>
                  <a:srgbClr val="898989"/>
                </a:solidFill>
                <a:latin typeface="Calibri" pitchFamily="34" charset="0"/>
              </a:rPr>
              <a:pPr>
                <a:lnSpc>
                  <a:spcPct val="80000"/>
                </a:lnSpc>
              </a:pPr>
              <a:t>24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43200" y="2514600"/>
            <a:ext cx="685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9941" name="TextBox 5"/>
          <p:cNvSpPr txBox="1">
            <a:spLocks noChangeArrowheads="1"/>
          </p:cNvSpPr>
          <p:nvPr/>
        </p:nvSpPr>
        <p:spPr bwMode="auto">
          <a:xfrm>
            <a:off x="2819400" y="2514600"/>
            <a:ext cx="5254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>
                <a:latin typeface="Arial" charset="0"/>
              </a:rPr>
              <a:t>E</a:t>
            </a:r>
            <a:r>
              <a:rPr lang="en-US" baseline="-25000">
                <a:latin typeface="Arial" charset="0"/>
              </a:rPr>
              <a:t>K1</a:t>
            </a:r>
            <a:endParaRPr lang="en-US">
              <a:latin typeface="Arial" charset="0"/>
            </a:endParaRPr>
          </a:p>
        </p:txBody>
      </p:sp>
      <p:sp>
        <p:nvSpPr>
          <p:cNvPr id="39942" name="TextBox 6"/>
          <p:cNvSpPr txBox="1">
            <a:spLocks noChangeArrowheads="1"/>
          </p:cNvSpPr>
          <p:nvPr/>
        </p:nvSpPr>
        <p:spPr bwMode="auto">
          <a:xfrm>
            <a:off x="1981200" y="2590800"/>
            <a:ext cx="40925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>
                <a:latin typeface="Arial" charset="0"/>
              </a:rPr>
              <a:t>P                                                       C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505200" y="2743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19600" y="2514600"/>
            <a:ext cx="685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9945" name="TextBox 16"/>
          <p:cNvSpPr txBox="1">
            <a:spLocks noChangeArrowheads="1"/>
          </p:cNvSpPr>
          <p:nvPr/>
        </p:nvSpPr>
        <p:spPr bwMode="auto">
          <a:xfrm>
            <a:off x="4495800" y="2514600"/>
            <a:ext cx="5254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>
                <a:latin typeface="Arial" charset="0"/>
              </a:rPr>
              <a:t>E</a:t>
            </a:r>
            <a:r>
              <a:rPr lang="en-US" baseline="-25000">
                <a:latin typeface="Arial" charset="0"/>
              </a:rPr>
              <a:t>K2</a:t>
            </a:r>
            <a:endParaRPr lang="en-US">
              <a:latin typeface="Arial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181600" y="2743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286000" y="2743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Triple DES</a:t>
            </a: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/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fld id="{BFF2E96D-7DC1-4DEA-BD3A-EFF96CE96FFC}" type="slidenum">
              <a:rPr lang="ar-SA" sz="1200">
                <a:solidFill>
                  <a:srgbClr val="898989"/>
                </a:solidFill>
                <a:latin typeface="Calibri" pitchFamily="34" charset="0"/>
                <a:ea typeface="PMingLiU" pitchFamily="18" charset="-120"/>
              </a:rPr>
              <a:pPr>
                <a:lnSpc>
                  <a:spcPct val="80000"/>
                </a:lnSpc>
              </a:pPr>
              <a:t>25</a:t>
            </a:fld>
            <a:endParaRPr lang="en-US" sz="1200">
              <a:solidFill>
                <a:srgbClr val="898989"/>
              </a:solidFill>
              <a:latin typeface="Calibri" pitchFamily="34" charset="0"/>
              <a:ea typeface="PMingLiU" pitchFamily="18" charset="-120"/>
            </a:endParaRPr>
          </a:p>
        </p:txBody>
      </p:sp>
      <p:sp>
        <p:nvSpPr>
          <p:cNvPr id="40963" name="Content Placeholder 4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hence must use 3 encryptions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would seem to need 3 distinct keys</a:t>
            </a:r>
          </a:p>
          <a:p>
            <a:pPr>
              <a:lnSpc>
                <a:spcPct val="90000"/>
              </a:lnSpc>
            </a:pPr>
            <a:r>
              <a:rPr lang="en-US" smtClean="0"/>
              <a:t>but can use 2 keys with E-D-E sequence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latin typeface="Courier New" pitchFamily="49" charset="0"/>
              </a:rPr>
              <a:t>C = E</a:t>
            </a:r>
            <a:r>
              <a:rPr lang="en-US" baseline="-25000" smtClean="0">
                <a:latin typeface="Courier New" pitchFamily="49" charset="0"/>
              </a:rPr>
              <a:t>K1</a:t>
            </a:r>
            <a:r>
              <a:rPr lang="en-US" smtClean="0">
                <a:latin typeface="Courier New" pitchFamily="49" charset="0"/>
              </a:rPr>
              <a:t>(D</a:t>
            </a:r>
            <a:r>
              <a:rPr lang="en-US" baseline="-25000" smtClean="0">
                <a:latin typeface="Courier New" pitchFamily="49" charset="0"/>
              </a:rPr>
              <a:t>K2</a:t>
            </a:r>
            <a:r>
              <a:rPr lang="en-US" smtClean="0">
                <a:latin typeface="Courier New" pitchFamily="49" charset="0"/>
              </a:rPr>
              <a:t>(E</a:t>
            </a:r>
            <a:r>
              <a:rPr lang="en-US" baseline="-25000" smtClean="0">
                <a:latin typeface="Courier New" pitchFamily="49" charset="0"/>
              </a:rPr>
              <a:t>K1</a:t>
            </a:r>
            <a:r>
              <a:rPr lang="en-US" smtClean="0">
                <a:latin typeface="Courier New" pitchFamily="49" charset="0"/>
              </a:rPr>
              <a:t>(P)))</a:t>
            </a:r>
            <a:endParaRPr lang="en-US" smtClean="0"/>
          </a:p>
          <a:p>
            <a:pPr lvl="1">
              <a:lnSpc>
                <a:spcPct val="90000"/>
              </a:lnSpc>
            </a:pPr>
            <a:r>
              <a:rPr lang="en-US" smtClean="0"/>
              <a:t>encrypt &amp; decrypt equivalent in security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if </a:t>
            </a:r>
            <a:r>
              <a:rPr lang="en-US" smtClean="0">
                <a:latin typeface="Courier New" pitchFamily="49" charset="0"/>
              </a:rPr>
              <a:t>K1=K2</a:t>
            </a:r>
            <a:r>
              <a:rPr lang="en-US" smtClean="0"/>
              <a:t> then can work with single DES</a:t>
            </a:r>
          </a:p>
          <a:p>
            <a:pPr>
              <a:lnSpc>
                <a:spcPct val="90000"/>
              </a:lnSpc>
            </a:pPr>
            <a:r>
              <a:rPr lang="en-US" smtClean="0"/>
              <a:t>no current known practical attacks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Triple DES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mtClean="0"/>
              <a:t>although are no practical attacks on two-key Triple-DES have some indications</a:t>
            </a:r>
          </a:p>
          <a:p>
            <a:r>
              <a:rPr lang="en-US" smtClean="0"/>
              <a:t>can use Triple-DES with Three-Keys to avoid even these</a:t>
            </a:r>
          </a:p>
          <a:p>
            <a:pPr lvl="1"/>
            <a:r>
              <a:rPr lang="en-US" smtClean="0">
                <a:latin typeface="Courier New" pitchFamily="49" charset="0"/>
              </a:rPr>
              <a:t>C = E</a:t>
            </a:r>
            <a:r>
              <a:rPr lang="en-US" baseline="-25000" smtClean="0">
                <a:latin typeface="Courier New" pitchFamily="49" charset="0"/>
              </a:rPr>
              <a:t>K3</a:t>
            </a:r>
            <a:r>
              <a:rPr lang="en-US" smtClean="0">
                <a:latin typeface="Courier New" pitchFamily="49" charset="0"/>
              </a:rPr>
              <a:t>(D</a:t>
            </a:r>
            <a:r>
              <a:rPr lang="en-US" baseline="-25000" smtClean="0">
                <a:latin typeface="Courier New" pitchFamily="49" charset="0"/>
              </a:rPr>
              <a:t>K2</a:t>
            </a:r>
            <a:r>
              <a:rPr lang="en-US" smtClean="0">
                <a:latin typeface="Courier New" pitchFamily="49" charset="0"/>
              </a:rPr>
              <a:t>(E</a:t>
            </a:r>
            <a:r>
              <a:rPr lang="en-US" baseline="-25000" smtClean="0">
                <a:latin typeface="Courier New" pitchFamily="49" charset="0"/>
              </a:rPr>
              <a:t>K1</a:t>
            </a:r>
            <a:r>
              <a:rPr lang="en-US" smtClean="0">
                <a:latin typeface="Courier New" pitchFamily="49" charset="0"/>
              </a:rPr>
              <a:t>(P)))</a:t>
            </a:r>
          </a:p>
          <a:p>
            <a:r>
              <a:rPr lang="en-US" smtClean="0"/>
              <a:t>It is backward compatible</a:t>
            </a:r>
          </a:p>
          <a:p>
            <a:pPr lvl="1"/>
            <a:r>
              <a:rPr lang="en-US" smtClean="0"/>
              <a:t>If k1=k2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3DES with 2 keys</a:t>
            </a:r>
          </a:p>
          <a:p>
            <a:pPr lvl="1"/>
            <a:r>
              <a:rPr lang="en-US" smtClean="0"/>
              <a:t>If k1=k2=k3 </a:t>
            </a:r>
            <a:r>
              <a:rPr lang="en-US" smtClean="0">
                <a:sym typeface="Wingdings" pitchFamily="2" charset="2"/>
              </a:rPr>
              <a:t> single DES</a:t>
            </a:r>
            <a:r>
              <a:rPr lang="en-US" smtClean="0"/>
              <a:t> </a:t>
            </a:r>
          </a:p>
          <a:p>
            <a:r>
              <a:rPr lang="en-US" smtClean="0"/>
              <a:t>has been adopted by some Internet applications, eg PGP, S/MIME</a:t>
            </a:r>
            <a:endParaRPr lang="en-AU" smtClean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4200" y="2057400"/>
            <a:ext cx="541020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Triple DES</a:t>
            </a:r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/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fld id="{AE575B18-F68A-4931-AF45-E31B28430891}" type="slidenum">
              <a:rPr lang="ar-SA" sz="1200">
                <a:solidFill>
                  <a:srgbClr val="898989"/>
                </a:solidFill>
                <a:latin typeface="Calibri" pitchFamily="34" charset="0"/>
                <a:ea typeface="PMingLiU" pitchFamily="18" charset="-120"/>
              </a:rPr>
              <a:pPr>
                <a:lnSpc>
                  <a:spcPct val="80000"/>
                </a:lnSpc>
              </a:pPr>
              <a:t>27</a:t>
            </a:fld>
            <a:endParaRPr lang="en-US" sz="1200">
              <a:solidFill>
                <a:srgbClr val="898989"/>
              </a:solidFill>
              <a:latin typeface="Calibri" pitchFamily="34" charset="0"/>
              <a:ea typeface="PMingLiU" pitchFamily="18" charset="-120"/>
            </a:endParaRPr>
          </a:p>
        </p:txBody>
      </p:sp>
      <p:sp>
        <p:nvSpPr>
          <p:cNvPr id="43011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endParaRPr lang="en-US" smtClean="0"/>
          </a:p>
          <a:p>
            <a:r>
              <a:rPr lang="en-US" smtClean="0"/>
              <a:t>This achievement signaled the end of DES; although Triple DES, or DES repeated three times with different keys and therefore essentially a 168-bit key, is still acceptable for federal use until 2030.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838200"/>
          </a:xfrm>
        </p:spPr>
        <p:txBody>
          <a:bodyPr/>
          <a:lstStyle/>
          <a:p>
            <a:r>
              <a:rPr lang="en-US" smtClean="0">
                <a:solidFill>
                  <a:srgbClr val="606096"/>
                </a:solidFill>
                <a:latin typeface="Arial" charset="0"/>
                <a:cs typeface="Arial" charset="0"/>
              </a:rPr>
              <a:t>Modern Encryption</a:t>
            </a:r>
          </a:p>
        </p:txBody>
      </p:sp>
      <p:grpSp>
        <p:nvGrpSpPr>
          <p:cNvPr id="17410" name="Content Placeholder 17415"/>
          <p:cNvGrpSpPr>
            <a:grpSpLocks/>
          </p:cNvGrpSpPr>
          <p:nvPr/>
        </p:nvGrpSpPr>
        <p:grpSpPr bwMode="auto">
          <a:xfrm>
            <a:off x="0" y="1676400"/>
            <a:ext cx="9144000" cy="4267200"/>
            <a:chOff x="1152" y="1298"/>
            <a:chExt cx="3888" cy="1152"/>
          </a:xfrm>
        </p:grpSpPr>
        <p:cxnSp>
          <p:nvCxnSpPr>
            <p:cNvPr id="17411" name="_s17432"/>
            <p:cNvCxnSpPr>
              <a:cxnSpLocks noChangeShapeType="1"/>
              <a:stCxn id="17423" idx="0"/>
              <a:endCxn id="17419" idx="2"/>
            </p:cNvCxnSpPr>
            <p:nvPr/>
          </p:nvCxnSpPr>
          <p:spPr bwMode="auto">
            <a:xfrm rot="5400000" flipH="1">
              <a:off x="4381" y="1558"/>
              <a:ext cx="103" cy="405"/>
            </a:xfrm>
            <a:prstGeom prst="bentConnector3">
              <a:avLst>
                <a:gd name="adj1" fmla="val 30000"/>
              </a:avLst>
            </a:prstGeom>
            <a:noFill/>
            <a:ln w="28575">
              <a:solidFill>
                <a:srgbClr val="606096"/>
              </a:solidFill>
              <a:miter lim="800000"/>
              <a:headEnd/>
              <a:tailEnd/>
            </a:ln>
          </p:spPr>
        </p:cxnSp>
        <p:cxnSp>
          <p:nvCxnSpPr>
            <p:cNvPr id="17412" name="_s17430"/>
            <p:cNvCxnSpPr>
              <a:cxnSpLocks noChangeShapeType="1"/>
              <a:stCxn id="17422" idx="0"/>
              <a:endCxn id="17419" idx="2"/>
            </p:cNvCxnSpPr>
            <p:nvPr/>
          </p:nvCxnSpPr>
          <p:spPr bwMode="auto">
            <a:xfrm rot="-5400000">
              <a:off x="3919" y="1502"/>
              <a:ext cx="103" cy="518"/>
            </a:xfrm>
            <a:prstGeom prst="bentConnector3">
              <a:avLst>
                <a:gd name="adj1" fmla="val 30000"/>
              </a:avLst>
            </a:prstGeom>
            <a:noFill/>
            <a:ln w="28575">
              <a:solidFill>
                <a:srgbClr val="606096"/>
              </a:solidFill>
              <a:miter lim="800000"/>
              <a:headEnd/>
              <a:tailEnd/>
            </a:ln>
          </p:spPr>
        </p:cxnSp>
        <p:cxnSp>
          <p:nvCxnSpPr>
            <p:cNvPr id="17413" name="_s17428"/>
            <p:cNvCxnSpPr>
              <a:cxnSpLocks noChangeShapeType="1"/>
              <a:stCxn id="17421" idx="0"/>
              <a:endCxn id="17418" idx="2"/>
            </p:cNvCxnSpPr>
            <p:nvPr/>
          </p:nvCxnSpPr>
          <p:spPr bwMode="auto">
            <a:xfrm rot="5400000" flipH="1">
              <a:off x="2313" y="1497"/>
              <a:ext cx="103" cy="527"/>
            </a:xfrm>
            <a:prstGeom prst="bentConnector3">
              <a:avLst>
                <a:gd name="adj1" fmla="val 30000"/>
              </a:avLst>
            </a:prstGeom>
            <a:noFill/>
            <a:ln w="28575">
              <a:solidFill>
                <a:srgbClr val="606096"/>
              </a:solidFill>
              <a:miter lim="800000"/>
              <a:headEnd/>
              <a:tailEnd/>
            </a:ln>
          </p:spPr>
        </p:cxnSp>
        <p:cxnSp>
          <p:nvCxnSpPr>
            <p:cNvPr id="17414" name="_s17426"/>
            <p:cNvCxnSpPr>
              <a:cxnSpLocks noChangeShapeType="1"/>
              <a:stCxn id="17420" idx="0"/>
              <a:endCxn id="17418" idx="2"/>
            </p:cNvCxnSpPr>
            <p:nvPr/>
          </p:nvCxnSpPr>
          <p:spPr bwMode="auto">
            <a:xfrm rot="-5400000">
              <a:off x="1810" y="1521"/>
              <a:ext cx="103" cy="479"/>
            </a:xfrm>
            <a:prstGeom prst="bentConnector3">
              <a:avLst>
                <a:gd name="adj1" fmla="val 30000"/>
              </a:avLst>
            </a:prstGeom>
            <a:noFill/>
            <a:ln w="28575">
              <a:solidFill>
                <a:srgbClr val="606096"/>
              </a:solidFill>
              <a:miter lim="800000"/>
              <a:headEnd/>
              <a:tailEnd/>
            </a:ln>
          </p:spPr>
        </p:cxnSp>
        <p:cxnSp>
          <p:nvCxnSpPr>
            <p:cNvPr id="17415" name="_s17422"/>
            <p:cNvCxnSpPr>
              <a:cxnSpLocks noChangeShapeType="1"/>
              <a:stCxn id="17419" idx="0"/>
              <a:endCxn id="17417" idx="2"/>
            </p:cNvCxnSpPr>
            <p:nvPr/>
          </p:nvCxnSpPr>
          <p:spPr bwMode="auto">
            <a:xfrm rot="5400000" flipH="1">
              <a:off x="3609" y="966"/>
              <a:ext cx="123" cy="1118"/>
            </a:xfrm>
            <a:prstGeom prst="bentConnector3">
              <a:avLst>
                <a:gd name="adj1" fmla="val 25088"/>
              </a:avLst>
            </a:prstGeom>
            <a:noFill/>
            <a:ln w="28575">
              <a:solidFill>
                <a:srgbClr val="606096"/>
              </a:solidFill>
              <a:miter lim="800000"/>
              <a:headEnd/>
              <a:tailEnd/>
            </a:ln>
          </p:spPr>
        </p:cxnSp>
        <p:cxnSp>
          <p:nvCxnSpPr>
            <p:cNvPr id="17416" name="_s17421"/>
            <p:cNvCxnSpPr>
              <a:cxnSpLocks noChangeShapeType="1"/>
              <a:stCxn id="17418" idx="0"/>
              <a:endCxn id="17417" idx="2"/>
            </p:cNvCxnSpPr>
            <p:nvPr/>
          </p:nvCxnSpPr>
          <p:spPr bwMode="auto">
            <a:xfrm rot="-5400000">
              <a:off x="2545" y="1019"/>
              <a:ext cx="123" cy="1011"/>
            </a:xfrm>
            <a:prstGeom prst="bentConnector3">
              <a:avLst>
                <a:gd name="adj1" fmla="val 25088"/>
              </a:avLst>
            </a:prstGeom>
            <a:noFill/>
            <a:ln w="28575">
              <a:solidFill>
                <a:srgbClr val="606096"/>
              </a:solidFill>
              <a:miter lim="800000"/>
              <a:headEnd/>
              <a:tailEnd/>
            </a:ln>
          </p:spPr>
        </p:cxnSp>
        <p:sp>
          <p:nvSpPr>
            <p:cNvPr id="17417" name="_s17417"/>
            <p:cNvSpPr>
              <a:spLocks noChangeArrowheads="1"/>
            </p:cNvSpPr>
            <p:nvPr/>
          </p:nvSpPr>
          <p:spPr bwMode="auto">
            <a:xfrm>
              <a:off x="2221" y="1298"/>
              <a:ext cx="1782" cy="16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60609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rtl="0"/>
              <a:r>
                <a:rPr lang="en-US" sz="1700">
                  <a:latin typeface="Nyala" pitchFamily="2" charset="0"/>
                </a:rPr>
                <a:t>Modern Encryption Methods</a:t>
              </a:r>
            </a:p>
          </p:txBody>
        </p:sp>
        <p:sp>
          <p:nvSpPr>
            <p:cNvPr id="17418" name="_s17418"/>
            <p:cNvSpPr>
              <a:spLocks noChangeArrowheads="1"/>
            </p:cNvSpPr>
            <p:nvPr/>
          </p:nvSpPr>
          <p:spPr bwMode="auto">
            <a:xfrm>
              <a:off x="1656" y="1586"/>
              <a:ext cx="889" cy="12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60609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rtl="0"/>
              <a:r>
                <a:rPr lang="en-US" sz="1700">
                  <a:latin typeface="Nyala" pitchFamily="2" charset="0"/>
                </a:rPr>
                <a:t>Key Type</a:t>
              </a:r>
            </a:p>
          </p:txBody>
        </p:sp>
        <p:sp>
          <p:nvSpPr>
            <p:cNvPr id="17419" name="_s17419"/>
            <p:cNvSpPr>
              <a:spLocks noChangeArrowheads="1"/>
            </p:cNvSpPr>
            <p:nvPr/>
          </p:nvSpPr>
          <p:spPr bwMode="auto">
            <a:xfrm>
              <a:off x="3712" y="1586"/>
              <a:ext cx="1036" cy="12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60609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rtl="0"/>
              <a:r>
                <a:rPr lang="en-US" sz="1700">
                  <a:latin typeface="Nyala" pitchFamily="2" charset="0"/>
                </a:rPr>
                <a:t>Input Type</a:t>
              </a:r>
            </a:p>
          </p:txBody>
        </p:sp>
        <p:sp>
          <p:nvSpPr>
            <p:cNvPr id="17420" name="_s17425"/>
            <p:cNvSpPr>
              <a:spLocks noChangeArrowheads="1"/>
            </p:cNvSpPr>
            <p:nvPr/>
          </p:nvSpPr>
          <p:spPr bwMode="auto">
            <a:xfrm>
              <a:off x="1152" y="1812"/>
              <a:ext cx="940" cy="576"/>
            </a:xfrm>
            <a:prstGeom prst="roundRect">
              <a:avLst>
                <a:gd name="adj" fmla="val 16667"/>
              </a:avLst>
            </a:prstGeom>
            <a:solidFill>
              <a:srgbClr val="E7E6F4"/>
            </a:solidFill>
            <a:ln w="9525">
              <a:solidFill>
                <a:srgbClr val="60609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rtl="0"/>
              <a:endParaRPr lang="en-US" sz="1400">
                <a:latin typeface="Arial" charset="0"/>
              </a:endParaRPr>
            </a:p>
            <a:p>
              <a:pPr algn="ctr" rtl="0"/>
              <a:endParaRPr lang="en-US" sz="1400">
                <a:latin typeface="Arial" charset="0"/>
              </a:endParaRPr>
            </a:p>
            <a:p>
              <a:pPr algn="ctr" rtl="0"/>
              <a:r>
                <a:rPr lang="en-US" sz="1600">
                  <a:latin typeface="Nyala" pitchFamily="2" charset="0"/>
                </a:rPr>
                <a:t>Symmetric</a:t>
              </a:r>
            </a:p>
            <a:p>
              <a:pPr algn="ctr" rtl="0"/>
              <a:r>
                <a:rPr lang="en-US" sz="1600">
                  <a:latin typeface="Nyala" pitchFamily="2" charset="0"/>
                </a:rPr>
                <a:t>Private-key cryptography</a:t>
              </a:r>
            </a:p>
            <a:p>
              <a:pPr algn="ctr" rtl="0"/>
              <a:r>
                <a:rPr lang="en-US" sz="1600">
                  <a:latin typeface="Nyala" pitchFamily="2" charset="0"/>
                </a:rPr>
                <a:t>where the same key </a:t>
              </a:r>
            </a:p>
            <a:p>
              <a:pPr algn="ctr" rtl="0"/>
              <a:r>
                <a:rPr lang="en-US" sz="1600">
                  <a:latin typeface="Nyala" pitchFamily="2" charset="0"/>
                </a:rPr>
                <a:t>is used for encryption </a:t>
              </a:r>
            </a:p>
            <a:p>
              <a:pPr algn="ctr" rtl="0"/>
              <a:r>
                <a:rPr lang="en-US" sz="1600">
                  <a:latin typeface="Nyala" pitchFamily="2" charset="0"/>
                </a:rPr>
                <a:t>and decryption,</a:t>
              </a:r>
            </a:p>
            <a:p>
              <a:pPr algn="ctr" rtl="0"/>
              <a:r>
                <a:rPr lang="en-US" sz="1600">
                  <a:latin typeface="Nyala" pitchFamily="2" charset="0"/>
                </a:rPr>
                <a:t> [DES and AES]</a:t>
              </a:r>
            </a:p>
            <a:p>
              <a:pPr algn="ctr" rtl="0"/>
              <a:endParaRPr lang="en-US" sz="1800">
                <a:latin typeface="Nyala" pitchFamily="2" charset="0"/>
              </a:endParaRPr>
            </a:p>
            <a:p>
              <a:pPr algn="ctr" rtl="0"/>
              <a:endParaRPr lang="en-US" sz="1700">
                <a:latin typeface="Nyala" pitchFamily="2" charset="0"/>
              </a:endParaRPr>
            </a:p>
          </p:txBody>
        </p:sp>
        <p:sp>
          <p:nvSpPr>
            <p:cNvPr id="17421" name="_s17427"/>
            <p:cNvSpPr>
              <a:spLocks noChangeArrowheads="1"/>
            </p:cNvSpPr>
            <p:nvPr/>
          </p:nvSpPr>
          <p:spPr bwMode="auto">
            <a:xfrm>
              <a:off x="2160" y="1812"/>
              <a:ext cx="936" cy="55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60609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rtl="0"/>
              <a:r>
                <a:rPr lang="en-US" sz="1600">
                  <a:latin typeface="Nyala" pitchFamily="2" charset="0"/>
                </a:rPr>
                <a:t>Asymmetric</a:t>
              </a:r>
            </a:p>
            <a:p>
              <a:pPr algn="ctr" rtl="0"/>
              <a:r>
                <a:rPr lang="en-US" sz="1600">
                  <a:latin typeface="Nyala" pitchFamily="2" charset="0"/>
                </a:rPr>
                <a:t>Public-key cryptography</a:t>
              </a:r>
            </a:p>
            <a:p>
              <a:pPr algn="ctr" rtl="0"/>
              <a:r>
                <a:rPr lang="en-US" sz="1600">
                  <a:latin typeface="Nyala" pitchFamily="2" charset="0"/>
                </a:rPr>
                <a:t> where two different </a:t>
              </a:r>
            </a:p>
            <a:p>
              <a:pPr algn="ctr" rtl="0"/>
              <a:r>
                <a:rPr lang="en-US" sz="1600">
                  <a:latin typeface="Nyala" pitchFamily="2" charset="0"/>
                </a:rPr>
                <a:t>keys are used </a:t>
              </a:r>
            </a:p>
            <a:p>
              <a:pPr algn="ctr" rtl="0"/>
              <a:r>
                <a:rPr lang="en-US" sz="1600">
                  <a:latin typeface="Nyala" pitchFamily="2" charset="0"/>
                </a:rPr>
                <a:t>for encryption</a:t>
              </a:r>
            </a:p>
            <a:p>
              <a:pPr algn="ctr" rtl="0"/>
              <a:r>
                <a:rPr lang="en-US" sz="1600">
                  <a:latin typeface="Nyala" pitchFamily="2" charset="0"/>
                </a:rPr>
                <a:t> and decryption.</a:t>
              </a:r>
            </a:p>
            <a:p>
              <a:pPr algn="ctr" rtl="0"/>
              <a:r>
                <a:rPr lang="en-US" sz="1600">
                  <a:latin typeface="Nyala" pitchFamily="2" charset="0"/>
                </a:rPr>
                <a:t> [RS] </a:t>
              </a:r>
            </a:p>
            <a:p>
              <a:pPr algn="ctr" rtl="0"/>
              <a:endParaRPr lang="en-US" sz="1400"/>
            </a:p>
          </p:txBody>
        </p:sp>
        <p:sp>
          <p:nvSpPr>
            <p:cNvPr id="17422" name="_s17429"/>
            <p:cNvSpPr>
              <a:spLocks noChangeArrowheads="1"/>
            </p:cNvSpPr>
            <p:nvPr/>
          </p:nvSpPr>
          <p:spPr bwMode="auto">
            <a:xfrm>
              <a:off x="3290" y="1812"/>
              <a:ext cx="843" cy="55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60609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rtl="0"/>
              <a:r>
                <a:rPr lang="en-US" sz="1700">
                  <a:latin typeface="Nyala" pitchFamily="2" charset="0"/>
                </a:rPr>
                <a:t>Block Ciphers</a:t>
              </a:r>
            </a:p>
            <a:p>
              <a:pPr algn="ctr" rtl="0"/>
              <a:r>
                <a:rPr lang="en-US" sz="1700">
                  <a:latin typeface="Nyala" pitchFamily="2" charset="0"/>
                </a:rPr>
                <a:t>encrypt block of </a:t>
              </a:r>
            </a:p>
            <a:p>
              <a:pPr algn="ctr" rtl="0"/>
              <a:r>
                <a:rPr lang="en-US" sz="1700">
                  <a:latin typeface="Nyala" pitchFamily="2" charset="0"/>
                </a:rPr>
                <a:t>data of fixed size</a:t>
              </a:r>
            </a:p>
            <a:p>
              <a:pPr algn="ctr" rtl="0"/>
              <a:r>
                <a:rPr lang="en-US" sz="1700">
                  <a:latin typeface="Nyala" pitchFamily="2" charset="0"/>
                </a:rPr>
                <a:t>[DES/AES]</a:t>
              </a:r>
            </a:p>
          </p:txBody>
        </p:sp>
        <p:sp>
          <p:nvSpPr>
            <p:cNvPr id="17423" name="_s17431"/>
            <p:cNvSpPr>
              <a:spLocks noChangeArrowheads="1"/>
            </p:cNvSpPr>
            <p:nvPr/>
          </p:nvSpPr>
          <p:spPr bwMode="auto">
            <a:xfrm>
              <a:off x="4230" y="1812"/>
              <a:ext cx="810" cy="55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60609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rtl="0"/>
              <a:r>
                <a:rPr lang="en-US" sz="1700">
                  <a:latin typeface="Nyala" pitchFamily="2" charset="0"/>
                </a:rPr>
                <a:t>Stream Ciphers</a:t>
              </a:r>
            </a:p>
            <a:p>
              <a:pPr algn="ctr" rtl="0"/>
              <a:r>
                <a:rPr lang="en-US" sz="1700">
                  <a:latin typeface="Nyala" pitchFamily="2" charset="0"/>
                </a:rPr>
                <a:t>encrypt </a:t>
              </a:r>
            </a:p>
            <a:p>
              <a:pPr algn="ctr" rtl="0"/>
              <a:r>
                <a:rPr lang="en-US" sz="1700">
                  <a:latin typeface="Nyala" pitchFamily="2" charset="0"/>
                </a:rPr>
                <a:t>continuous </a:t>
              </a:r>
            </a:p>
            <a:p>
              <a:pPr algn="ctr" rtl="0"/>
              <a:r>
                <a:rPr lang="en-US" sz="1700">
                  <a:latin typeface="Nyala" pitchFamily="2" charset="0"/>
                </a:rPr>
                <a:t>streams of data</a:t>
              </a:r>
            </a:p>
            <a:p>
              <a:pPr algn="ctr" rtl="0"/>
              <a:r>
                <a:rPr lang="en-US" sz="1700">
                  <a:latin typeface="Nyala" pitchFamily="2" charset="0"/>
                </a:rPr>
                <a:t>[One time pad]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Confusion VS Diffusion</a:t>
            </a:r>
          </a:p>
        </p:txBody>
      </p:sp>
      <p:sp>
        <p:nvSpPr>
          <p:cNvPr id="18434" name="Content Placeholder 3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Claude Shannon was concerned with eliminating all cryptanalysis attacks based on statistical analysis.</a:t>
            </a:r>
            <a:r>
              <a:rPr lang="en-AU" b="1" smtClean="0"/>
              <a:t> </a:t>
            </a:r>
          </a:p>
          <a:p>
            <a:pPr>
              <a:lnSpc>
                <a:spcPct val="90000"/>
              </a:lnSpc>
            </a:pPr>
            <a:r>
              <a:rPr lang="en-AU" b="1" smtClean="0"/>
              <a:t>Diffusion</a:t>
            </a:r>
            <a:r>
              <a:rPr lang="en-AU" smtClean="0"/>
              <a:t> – dissipates statistical structure of plaintext over bulk of ciphertext</a:t>
            </a:r>
          </a:p>
          <a:p>
            <a:pPr>
              <a:lnSpc>
                <a:spcPct val="90000"/>
              </a:lnSpc>
            </a:pPr>
            <a:r>
              <a:rPr lang="en-AU" b="1" smtClean="0"/>
              <a:t>Confusion</a:t>
            </a:r>
            <a:r>
              <a:rPr lang="en-AU" smtClean="0"/>
              <a:t> – makes relationship between ciphertext and key as complex as possible</a:t>
            </a:r>
            <a:endParaRPr lang="en-AU" i="1" smtClean="0"/>
          </a:p>
          <a:p>
            <a:endParaRPr lang="en-US" smtClean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905000"/>
            <a:ext cx="565785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905000"/>
            <a:ext cx="565785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FEISTEL CIPHER</a:t>
            </a:r>
            <a:r>
              <a:rPr lang="en-US" smtClean="0">
                <a:latin typeface="Bodoni MT Black"/>
              </a:rPr>
              <a:t>	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676400"/>
            <a:ext cx="4394200" cy="4495800"/>
          </a:xfrm>
        </p:spPr>
        <p:txBody>
          <a:bodyPr/>
          <a:lstStyle/>
          <a:p>
            <a:r>
              <a:rPr lang="en-AU" smtClean="0"/>
              <a:t>Horst Feistel, working at IBM Thomas J Watson Research Labs devised a suitable invertible cipher structure in early 70's.</a:t>
            </a:r>
          </a:p>
          <a:p>
            <a:endParaRPr lang="en-US" smtClean="0"/>
          </a:p>
          <a:p>
            <a:r>
              <a:rPr lang="en-US" smtClean="0"/>
              <a:t>Let F be the round function and  let K</a:t>
            </a:r>
            <a:r>
              <a:rPr lang="en-US" sz="1800" smtClean="0"/>
              <a:t>0</a:t>
            </a:r>
            <a:r>
              <a:rPr lang="en-US" smtClean="0"/>
              <a:t>,K</a:t>
            </a:r>
            <a:r>
              <a:rPr lang="en-US" sz="2000" smtClean="0"/>
              <a:t>1</a:t>
            </a:r>
            <a:r>
              <a:rPr lang="en-US" smtClean="0"/>
              <a:t>, . . . . , K</a:t>
            </a:r>
            <a:r>
              <a:rPr lang="en-US" sz="1400" smtClean="0"/>
              <a:t>n </a:t>
            </a:r>
            <a:r>
              <a:rPr lang="en-US" smtClean="0"/>
              <a:t>be the sub-keys for the rounds.</a:t>
            </a:r>
          </a:p>
        </p:txBody>
      </p:sp>
      <p:pic>
        <p:nvPicPr>
          <p:cNvPr id="19459" name="Content Placeholder 4" descr="Screen Clipping"/>
          <p:cNvPicPr>
            <a:picLocks noGrp="1"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1524000"/>
            <a:ext cx="3487738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Feistel cont’d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fontScale="70000" lnSpcReduction="20000"/>
          </a:bodyPr>
          <a:lstStyle/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AU" b="1" dirty="0"/>
              <a:t>Block Size </a:t>
            </a:r>
          </a:p>
          <a:p>
            <a:pPr marL="640080" lvl="1" indent="-274320" fontAlgn="auto">
              <a:lnSpc>
                <a:spcPct val="80000"/>
              </a:lnSpc>
              <a:spcAft>
                <a:spcPts val="0"/>
              </a:spcAft>
              <a:buFont typeface="Wingdings 2"/>
              <a:buChar char=""/>
              <a:defRPr/>
            </a:pPr>
            <a:r>
              <a:rPr lang="en-AU" dirty="0"/>
              <a:t>increasing size improves security, but slows cipher </a:t>
            </a:r>
          </a:p>
          <a:p>
            <a:pPr marL="640080" lvl="1" indent="-274320" fontAlgn="auto">
              <a:lnSpc>
                <a:spcPct val="80000"/>
              </a:lnSpc>
              <a:spcAft>
                <a:spcPts val="0"/>
              </a:spcAft>
              <a:buFont typeface="Wingdings 2"/>
              <a:buChar char=""/>
              <a:defRPr/>
            </a:pPr>
            <a:endParaRPr lang="en-AU" b="1" dirty="0"/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AU" b="1" dirty="0"/>
              <a:t>Key Size </a:t>
            </a:r>
          </a:p>
          <a:p>
            <a:pPr marL="640080" lvl="1" indent="-274320" fontAlgn="auto">
              <a:lnSpc>
                <a:spcPct val="80000"/>
              </a:lnSpc>
              <a:spcAft>
                <a:spcPts val="0"/>
              </a:spcAft>
              <a:buFont typeface="Wingdings 2"/>
              <a:buChar char=""/>
              <a:defRPr/>
            </a:pPr>
            <a:r>
              <a:rPr lang="en-AU" dirty="0"/>
              <a:t>increasing size improves security, makes exhaustive key searching harder, but may slow cipher </a:t>
            </a:r>
          </a:p>
          <a:p>
            <a:pPr marL="640080" lvl="1" indent="-274320" fontAlgn="auto">
              <a:lnSpc>
                <a:spcPct val="80000"/>
              </a:lnSpc>
              <a:spcAft>
                <a:spcPts val="0"/>
              </a:spcAft>
              <a:buFont typeface="Wingdings 2"/>
              <a:buChar char=""/>
              <a:defRPr/>
            </a:pPr>
            <a:endParaRPr lang="en-AU" dirty="0"/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AU" b="1" dirty="0"/>
              <a:t>Number of Rounds </a:t>
            </a:r>
          </a:p>
          <a:p>
            <a:pPr marL="640080" lvl="1" indent="-274320" fontAlgn="auto">
              <a:lnSpc>
                <a:spcPct val="80000"/>
              </a:lnSpc>
              <a:spcAft>
                <a:spcPts val="0"/>
              </a:spcAft>
              <a:buFont typeface="Wingdings 2"/>
              <a:buChar char=""/>
              <a:defRPr/>
            </a:pPr>
            <a:r>
              <a:rPr lang="en-AU" dirty="0"/>
              <a:t>increasing number improves security, but slows cipher </a:t>
            </a:r>
          </a:p>
          <a:p>
            <a:pPr marL="640080" lvl="1" indent="-274320" fontAlgn="auto">
              <a:lnSpc>
                <a:spcPct val="80000"/>
              </a:lnSpc>
              <a:spcAft>
                <a:spcPts val="0"/>
              </a:spcAft>
              <a:buFont typeface="Wingdings 2"/>
              <a:buChar char=""/>
              <a:defRPr/>
            </a:pPr>
            <a:endParaRPr lang="en-AU" dirty="0"/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AU" b="1" dirty="0" err="1"/>
              <a:t>Subkey</a:t>
            </a:r>
            <a:r>
              <a:rPr lang="en-AU" b="1" dirty="0"/>
              <a:t> Generation Algorithm</a:t>
            </a:r>
          </a:p>
          <a:p>
            <a:pPr marL="640080" lvl="1" indent="-274320" fontAlgn="auto">
              <a:lnSpc>
                <a:spcPct val="80000"/>
              </a:lnSpc>
              <a:spcAft>
                <a:spcPts val="0"/>
              </a:spcAft>
              <a:buFont typeface="Wingdings 2"/>
              <a:buChar char=""/>
              <a:defRPr/>
            </a:pPr>
            <a:r>
              <a:rPr lang="en-AU" dirty="0"/>
              <a:t>greater complexity can make analysis harder, but slows cipher </a:t>
            </a:r>
          </a:p>
          <a:p>
            <a:pPr marL="640080" lvl="1" indent="-274320" fontAlgn="auto">
              <a:lnSpc>
                <a:spcPct val="80000"/>
              </a:lnSpc>
              <a:spcAft>
                <a:spcPts val="0"/>
              </a:spcAft>
              <a:buFont typeface="Wingdings 2"/>
              <a:buChar char=""/>
              <a:defRPr/>
            </a:pPr>
            <a:endParaRPr lang="en-AU" b="1" dirty="0"/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AU" b="1" dirty="0"/>
              <a:t>Round Function </a:t>
            </a:r>
          </a:p>
          <a:p>
            <a:pPr marL="640080" lvl="1" indent="-274320" fontAlgn="auto">
              <a:lnSpc>
                <a:spcPct val="80000"/>
              </a:lnSpc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greater complexity generally means greater resistance to cryptanalysis</a:t>
            </a:r>
            <a:endParaRPr lang="en-AU" dirty="0"/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b="1" dirty="0" smtClean="0"/>
              <a:t>fast software en/decryption</a:t>
            </a:r>
          </a:p>
          <a:p>
            <a:pPr marL="640080" lvl="1" indent="-274320" fontAlgn="auto">
              <a:lnSpc>
                <a:spcPct val="80000"/>
              </a:lnSpc>
              <a:spcAft>
                <a:spcPts val="0"/>
              </a:spcAft>
              <a:buFont typeface="Wingdings 2"/>
              <a:buChar char=""/>
              <a:defRPr/>
            </a:pPr>
            <a:endParaRPr lang="en-US" b="1" dirty="0" smtClean="0"/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b="1" dirty="0" smtClean="0"/>
              <a:t>ease of analysis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Data Encryption Standard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447800"/>
            <a:ext cx="9144000" cy="5410200"/>
          </a:xfrm>
        </p:spPr>
        <p:txBody>
          <a:bodyPr>
            <a:normAutofit fontScale="62500" lnSpcReduction="20000"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In the late 1960s, IBM set up a research project in computer cryptography led by Horst </a:t>
            </a:r>
            <a:r>
              <a:rPr lang="en-US" dirty="0" err="1"/>
              <a:t>Feistel</a:t>
            </a:r>
            <a:r>
              <a:rPr lang="en-US" dirty="0"/>
              <a:t>.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dirty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The project concluded in 1971 with the development of the LUCIFER algorithm. 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dirty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LUCIFER is a </a:t>
            </a:r>
            <a:r>
              <a:rPr lang="en-US" dirty="0" err="1"/>
              <a:t>Feistel</a:t>
            </a:r>
            <a:r>
              <a:rPr lang="en-US" dirty="0"/>
              <a:t> block cipher that operates on blocks of 64 bits, using a key size of 128 bits.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dirty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Because of the promising results produced by the LUCIFER project, IBM embarked on an effort, headed by Walter Tuchman and Carl Meyer, to develop a marketable commercial encryption product that ideally could be implemented on a single chip. </a:t>
            </a:r>
            <a:endParaRPr lang="en-US" dirty="0" smtClean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dirty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The outcome of this effort was a refined version of LUCIFER that was more resistant to cryptanalysis but that had a reduced key size of 56 bits, to fit on a single chip. 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dirty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In 1973, the National Bureau of Standards (NBS) issued a request for proposals for a national cipher standard. IBM submitted the modified LUCIFER. 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dirty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It was by far the best algorithm proposed and was adopted in 1977 as the Data Encryption Standard. 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dirty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Key Generation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AU" smtClean="0"/>
              <a:t>forms subkeys used in each round</a:t>
            </a:r>
          </a:p>
          <a:p>
            <a:pPr lvl="1"/>
            <a:r>
              <a:rPr lang="en-AU" smtClean="0"/>
              <a:t>initial permutation of the key (PC1) which selects 56-bits in two 28-bit halves </a:t>
            </a:r>
          </a:p>
          <a:p>
            <a:pPr lvl="1"/>
            <a:r>
              <a:rPr lang="en-AU" smtClean="0"/>
              <a:t>16 stages consisting of: </a:t>
            </a:r>
          </a:p>
          <a:p>
            <a:pPr lvl="2"/>
            <a:r>
              <a:rPr lang="en-AU" smtClean="0"/>
              <a:t>rotating </a:t>
            </a:r>
            <a:r>
              <a:rPr lang="en-AU" b="1" smtClean="0"/>
              <a:t>each half</a:t>
            </a:r>
            <a:r>
              <a:rPr lang="en-AU" smtClean="0"/>
              <a:t> separately either 1 or 2 places depending on the </a:t>
            </a:r>
            <a:r>
              <a:rPr lang="en-AU" b="1" smtClean="0"/>
              <a:t>key rotation schedule</a:t>
            </a:r>
            <a:r>
              <a:rPr lang="en-AU" smtClean="0"/>
              <a:t> K</a:t>
            </a:r>
          </a:p>
          <a:p>
            <a:pPr lvl="2"/>
            <a:r>
              <a:rPr lang="en-AU" smtClean="0"/>
              <a:t>selecting 24-bits from each half &amp; permuting them by PC2 for use in round function F </a:t>
            </a:r>
          </a:p>
          <a:p>
            <a:endParaRPr lang="en-US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 l="1289"/>
          <a:stretch>
            <a:fillRect/>
          </a:stretch>
        </p:blipFill>
        <p:spPr bwMode="auto">
          <a:xfrm>
            <a:off x="2514600" y="1676400"/>
            <a:ext cx="4495800" cy="532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Key Generation cont’d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23555" name="Content Placeholder 5" descr="Screen Clipping"/>
          <p:cNvPicPr>
            <a:picLocks noGrp="1"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676400"/>
            <a:ext cx="548640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4" descr="Screen Clippi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4100" y="4267200"/>
            <a:ext cx="453390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tro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4126</TotalTime>
  <Words>1300</Words>
  <Application>Microsoft Office PowerPoint</Application>
  <PresentationFormat>On-screen Show (4:3)</PresentationFormat>
  <Paragraphs>227</Paragraphs>
  <Slides>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Median</vt:lpstr>
      <vt:lpstr>PowerPoint Presentation</vt:lpstr>
      <vt:lpstr>Encryption</vt:lpstr>
      <vt:lpstr>Modern Encryption</vt:lpstr>
      <vt:lpstr>Confusion VS Diffusion</vt:lpstr>
      <vt:lpstr>FEISTEL CIPHER </vt:lpstr>
      <vt:lpstr>Feistel cont’d</vt:lpstr>
      <vt:lpstr>Data Encryption Standard</vt:lpstr>
      <vt:lpstr>Key Generation</vt:lpstr>
      <vt:lpstr>Key Generation cont’d</vt:lpstr>
      <vt:lpstr>Key Generation cont’d</vt:lpstr>
      <vt:lpstr>Key Generation cont’d</vt:lpstr>
      <vt:lpstr>DES cont’d</vt:lpstr>
      <vt:lpstr>DES Phase 1/3</vt:lpstr>
      <vt:lpstr>DES round </vt:lpstr>
      <vt:lpstr>DES round cont’d</vt:lpstr>
      <vt:lpstr>DES round cont’d</vt:lpstr>
      <vt:lpstr>DES round cont’d</vt:lpstr>
      <vt:lpstr>Avalanche Effect </vt:lpstr>
      <vt:lpstr>Attacks on DES</vt:lpstr>
      <vt:lpstr>DES cont’d</vt:lpstr>
      <vt:lpstr>DES Cracker</vt:lpstr>
      <vt:lpstr>Multiple Encryption with DES</vt:lpstr>
      <vt:lpstr>2DES</vt:lpstr>
      <vt:lpstr>Meet-in-the-Middle Attack on 2DES </vt:lpstr>
      <vt:lpstr>Triple DES</vt:lpstr>
      <vt:lpstr>Triple DES</vt:lpstr>
      <vt:lpstr>Triple DES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15th week Presentation</dc:title>
  <dc:creator>NOHA</dc:creator>
  <cp:lastModifiedBy>user</cp:lastModifiedBy>
  <cp:revision>26</cp:revision>
  <dcterms:created xsi:type="dcterms:W3CDTF">2011-01-01T18:32:25Z</dcterms:created>
  <dcterms:modified xsi:type="dcterms:W3CDTF">2012-11-28T01:29:01Z</dcterms:modified>
</cp:coreProperties>
</file>