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E614A2FB-DB35-4EC5-956B-FA5D147EB2A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FE8D4DA-B757-4F49-A998-72F04385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0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8D4DA-B757-4F49-A998-72F04385B3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2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8144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1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2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4BED51-8566-431A-A4A4-FFB5453068D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C7EB5D-E390-4B6D-B485-2CB768612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2C177E40-8047-4F7D-A6AC-DF5474849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59" y="0"/>
            <a:ext cx="5400282" cy="71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2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مستدير الزوايا 3"/>
          <p:cNvSpPr/>
          <p:nvPr/>
        </p:nvSpPr>
        <p:spPr>
          <a:xfrm>
            <a:off x="4965404" y="2233281"/>
            <a:ext cx="6886353" cy="611242"/>
          </a:xfrm>
          <a:prstGeom prst="roundRect">
            <a:avLst>
              <a:gd name="adj" fmla="val 172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3200" b="1" dirty="0"/>
              <a:t>تعزيز تجربة المستخدم</a:t>
            </a:r>
            <a:endParaRPr lang="en-US" sz="3200" b="1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382772" y="3254009"/>
            <a:ext cx="6964326" cy="737339"/>
          </a:xfrm>
          <a:prstGeom prst="roundRect">
            <a:avLst>
              <a:gd name="adj" fmla="val 24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200" b="1" dirty="0"/>
              <a:t> وتشفير البيانات</a:t>
            </a:r>
            <a:r>
              <a:rPr lang="en-US" sz="3200" b="1" dirty="0"/>
              <a:t>SSL</a:t>
            </a:r>
            <a:r>
              <a:rPr lang="ar-SA" sz="3200" b="1" dirty="0"/>
              <a:t>زيادة الأمان عبر تقنيات</a:t>
            </a:r>
            <a:endParaRPr lang="en-US" sz="3200" b="1" dirty="0"/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2B8FC48B-D4FE-40CA-8755-CA08F2C7CC7F}"/>
              </a:ext>
            </a:extLst>
          </p:cNvPr>
          <p:cNvSpPr txBox="1">
            <a:spLocks/>
          </p:cNvSpPr>
          <p:nvPr/>
        </p:nvSpPr>
        <p:spPr>
          <a:xfrm>
            <a:off x="4125432" y="540502"/>
            <a:ext cx="8066568" cy="7373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(2.6) </a:t>
            </a:r>
            <a:r>
              <a:rPr lang="ar-SA" sz="5400" dirty="0"/>
              <a:t>المشروع المقترح</a:t>
            </a:r>
            <a:endParaRPr lang="en-US" sz="5400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220FB57-CBA2-4BD6-AE55-90F32A6EF029}"/>
              </a:ext>
            </a:extLst>
          </p:cNvPr>
          <p:cNvSpPr txBox="1"/>
          <p:nvPr/>
        </p:nvSpPr>
        <p:spPr>
          <a:xfrm>
            <a:off x="5071730" y="1086454"/>
            <a:ext cx="678002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A" sz="3600" b="1" dirty="0">
                <a:solidFill>
                  <a:srgbClr val="0070C0"/>
                </a:solidFill>
              </a:rPr>
              <a:t>مشروع 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Explore PC</a:t>
            </a:r>
            <a:r>
              <a:rPr lang="ar-SA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يركز على: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مستطيل مستدير الزوايا 3">
            <a:extLst>
              <a:ext uri="{FF2B5EF4-FFF2-40B4-BE49-F238E27FC236}">
                <a16:creationId xmlns:a16="http://schemas.microsoft.com/office/drawing/2014/main" id="{426C053F-61B9-4074-B1FB-57349F445073}"/>
              </a:ext>
            </a:extLst>
          </p:cNvPr>
          <p:cNvSpPr/>
          <p:nvPr/>
        </p:nvSpPr>
        <p:spPr>
          <a:xfrm>
            <a:off x="850605" y="4284095"/>
            <a:ext cx="11001153" cy="737339"/>
          </a:xfrm>
          <a:prstGeom prst="roundRect">
            <a:avLst>
              <a:gd name="adj" fmla="val 172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SA" sz="3200" b="1" dirty="0"/>
              <a:t>استخدام أدوات مثل 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Google Analytics</a:t>
            </a:r>
            <a:r>
              <a:rPr lang="ar-SA" sz="3200" b="1" dirty="0"/>
              <a:t>و</a:t>
            </a:r>
            <a:r>
              <a:rPr lang="en-US" sz="3200" b="1" dirty="0"/>
              <a:t> 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Firebase</a:t>
            </a:r>
            <a:r>
              <a:rPr lang="ar-SA" sz="3200" b="1" dirty="0"/>
              <a:t>لفهم سلوك المستخدمين </a:t>
            </a:r>
            <a:endParaRPr lang="en-US" sz="3200" b="1" dirty="0"/>
          </a:p>
        </p:txBody>
      </p:sp>
      <p:sp>
        <p:nvSpPr>
          <p:cNvPr id="10" name="مستطيل مستدير الزوايا 5">
            <a:extLst>
              <a:ext uri="{FF2B5EF4-FFF2-40B4-BE49-F238E27FC236}">
                <a16:creationId xmlns:a16="http://schemas.microsoft.com/office/drawing/2014/main" id="{9F39FE07-0DD7-493E-994A-24A57E383EE1}"/>
              </a:ext>
            </a:extLst>
          </p:cNvPr>
          <p:cNvSpPr/>
          <p:nvPr/>
        </p:nvSpPr>
        <p:spPr>
          <a:xfrm>
            <a:off x="382772" y="5413104"/>
            <a:ext cx="8412480" cy="893761"/>
          </a:xfrm>
          <a:prstGeom prst="roundRect">
            <a:avLst>
              <a:gd name="adj" fmla="val 24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EG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ar-EG" sz="3200" b="1" dirty="0"/>
              <a:t>لتحسين خدمة العملاء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Chatbots</a:t>
            </a:r>
            <a:r>
              <a:rPr lang="ar-SA" sz="3200" b="1" dirty="0"/>
              <a:t>أضافة خاصية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090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عنوان 1">
            <a:extLst>
              <a:ext uri="{FF2B5EF4-FFF2-40B4-BE49-F238E27FC236}">
                <a16:creationId xmlns:a16="http://schemas.microsoft.com/office/drawing/2014/main" id="{7B313830-2C3D-4CD1-91B9-C5DF9C6253EE}"/>
              </a:ext>
            </a:extLst>
          </p:cNvPr>
          <p:cNvSpPr txBox="1">
            <a:spLocks/>
          </p:cNvSpPr>
          <p:nvPr/>
        </p:nvSpPr>
        <p:spPr>
          <a:xfrm>
            <a:off x="3912781" y="710623"/>
            <a:ext cx="8066568" cy="7373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(2.7) </a:t>
            </a:r>
            <a:r>
              <a:rPr lang="ar-SA" sz="5400" dirty="0"/>
              <a:t>الخاتمة</a:t>
            </a:r>
            <a:endParaRPr lang="en-US" sz="5400" dirty="0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F211AB74-A329-407E-89A0-93893700F44D}"/>
              </a:ext>
            </a:extLst>
          </p:cNvPr>
          <p:cNvSpPr txBox="1"/>
          <p:nvPr/>
        </p:nvSpPr>
        <p:spPr>
          <a:xfrm>
            <a:off x="0" y="1676856"/>
            <a:ext cx="12192000" cy="249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Explore PC</a:t>
            </a:r>
            <a:r>
              <a:rPr lang="ar-SA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ar-SA" sz="3600" b="1" dirty="0">
                <a:solidFill>
                  <a:schemeClr val="bg1">
                    <a:lumMod val="50000"/>
                  </a:schemeClr>
                </a:solidFill>
              </a:rPr>
              <a:t>يسعى لتجاوز التحديات الحالية في سوق التجارة الإلكترونية </a:t>
            </a:r>
          </a:p>
          <a:p>
            <a:pPr algn="just" rtl="1">
              <a:lnSpc>
                <a:spcPct val="150000"/>
              </a:lnSpc>
            </a:pPr>
            <a:r>
              <a:rPr lang="ar-SA" sz="3600" b="1" dirty="0">
                <a:solidFill>
                  <a:schemeClr val="bg1">
                    <a:lumMod val="50000"/>
                  </a:schemeClr>
                </a:solidFill>
              </a:rPr>
              <a:t>. التركيز على تجربة المستخدم والأمان سيعزز نجاح التطبيق ويزيد من رضاء </a:t>
            </a:r>
            <a:r>
              <a:rPr lang="ar-SA" sz="3600" b="1">
                <a:solidFill>
                  <a:schemeClr val="bg1">
                    <a:lumMod val="50000"/>
                  </a:schemeClr>
                </a:solidFill>
              </a:rPr>
              <a:t>العملاء 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0" y="2078665"/>
            <a:ext cx="12192000" cy="2433082"/>
          </a:xfrm>
        </p:spPr>
        <p:txBody>
          <a:bodyPr>
            <a:noAutofit/>
          </a:bodyPr>
          <a:lstStyle/>
          <a:p>
            <a:pPr algn="ctr"/>
            <a:r>
              <a:rPr lang="en-US" sz="1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ction Man Shaded" panose="000004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021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903515" y="2781104"/>
            <a:ext cx="8919882" cy="10156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ar-SA" sz="6600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تطبيق إكسبلور بي سي</a:t>
            </a:r>
            <a:endParaRPr lang="en-US" sz="6600" dirty="0">
              <a:cs typeface="+mn-cs"/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368602" y="4273821"/>
            <a:ext cx="1145479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ar-SA" sz="3200" b="1" dirty="0">
                <a:solidFill>
                  <a:schemeClr val="accent2">
                    <a:lumMod val="75000"/>
                  </a:schemeClr>
                </a:solidFill>
                <a:latin typeface="Simplified Arabic" panose="02020603050405020304" pitchFamily="18" charset="-78"/>
                <a:ea typeface="Adobe Fan Heiti Std B" panose="020B0700000000000000" pitchFamily="34" charset="-128"/>
              </a:rPr>
              <a:t>تم انجاز هذا المشروع كمتطلب لاستكمال الحصول على شهادة دبلوم عالي لقسم تقنيه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implified Arabic" panose="02020603050405020304" pitchFamily="18" charset="-78"/>
                <a:ea typeface="Adobe Fan Heiti Std B" panose="020B0700000000000000" pitchFamily="34" charset="-128"/>
              </a:rPr>
              <a:t>(IT)</a:t>
            </a:r>
            <a:r>
              <a:rPr lang="ar-SA" sz="3200" b="1" dirty="0">
                <a:solidFill>
                  <a:schemeClr val="accent2">
                    <a:lumMod val="75000"/>
                  </a:schemeClr>
                </a:solidFill>
                <a:latin typeface="Simplified Arabic" panose="02020603050405020304" pitchFamily="18" charset="-78"/>
                <a:ea typeface="Adobe Fan Heiti Std B" panose="020B0700000000000000" pitchFamily="34" charset="-128"/>
              </a:rPr>
              <a:t> المعلومات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implified Arabic" panose="02020603050405020304" pitchFamily="18" charset="-78"/>
                <a:ea typeface="Adobe Fan Heiti Std B" panose="020B0700000000000000" pitchFamily="34" charset="-128"/>
              </a:rPr>
              <a:t> </a:t>
            </a:r>
            <a:endParaRPr lang="en-US" sz="2800" dirty="0"/>
          </a:p>
        </p:txBody>
      </p:sp>
      <p:sp>
        <p:nvSpPr>
          <p:cNvPr id="8" name="مربع نص 7"/>
          <p:cNvSpPr txBox="1"/>
          <p:nvPr/>
        </p:nvSpPr>
        <p:spPr>
          <a:xfrm>
            <a:off x="2903515" y="5602436"/>
            <a:ext cx="3666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صنعاء</a:t>
            </a:r>
          </a:p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2024\2025</a:t>
            </a:r>
            <a:endParaRPr lang="ar-SA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68D5030-7812-4B5A-BE6D-56FB4B27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8" y="2980180"/>
            <a:ext cx="2518255" cy="8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780954" y="335203"/>
            <a:ext cx="5203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إعداد الطلاب: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مجموعة 4"/>
          <p:cNvGrpSpPr/>
          <p:nvPr/>
        </p:nvGrpSpPr>
        <p:grpSpPr>
          <a:xfrm>
            <a:off x="6666806" y="1291992"/>
            <a:ext cx="5320147" cy="828937"/>
            <a:chOff x="6966065" y="1562793"/>
            <a:chExt cx="4721630" cy="847898"/>
          </a:xfrm>
        </p:grpSpPr>
        <p:sp>
          <p:nvSpPr>
            <p:cNvPr id="3" name="شكل بيضاوي 2"/>
            <p:cNvSpPr/>
            <p:nvPr/>
          </p:nvSpPr>
          <p:spPr>
            <a:xfrm>
              <a:off x="10873047" y="1562793"/>
              <a:ext cx="814648" cy="8478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1</a:t>
              </a:r>
            </a:p>
          </p:txBody>
        </p:sp>
        <p:sp>
          <p:nvSpPr>
            <p:cNvPr id="4" name="مستطيل مستدير الزوايا 3"/>
            <p:cNvSpPr/>
            <p:nvPr/>
          </p:nvSpPr>
          <p:spPr>
            <a:xfrm>
              <a:off x="6966065" y="1562793"/>
              <a:ext cx="3724102" cy="84789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مجموعة 5"/>
          <p:cNvGrpSpPr/>
          <p:nvPr/>
        </p:nvGrpSpPr>
        <p:grpSpPr>
          <a:xfrm>
            <a:off x="371083" y="2359664"/>
            <a:ext cx="5694219" cy="913809"/>
            <a:chOff x="6966065" y="1562793"/>
            <a:chExt cx="4721630" cy="847898"/>
          </a:xfrm>
        </p:grpSpPr>
        <p:sp>
          <p:nvSpPr>
            <p:cNvPr id="7" name="شكل بيضاوي 6"/>
            <p:cNvSpPr/>
            <p:nvPr/>
          </p:nvSpPr>
          <p:spPr>
            <a:xfrm>
              <a:off x="10873047" y="1562793"/>
              <a:ext cx="814648" cy="8478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4</a:t>
              </a:r>
            </a:p>
          </p:txBody>
        </p:sp>
        <p:sp>
          <p:nvSpPr>
            <p:cNvPr id="8" name="مستطيل مستدير الزوايا 7"/>
            <p:cNvSpPr/>
            <p:nvPr/>
          </p:nvSpPr>
          <p:spPr>
            <a:xfrm>
              <a:off x="6966065" y="1562793"/>
              <a:ext cx="3724102" cy="84789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مجموعة 8"/>
          <p:cNvGrpSpPr/>
          <p:nvPr/>
        </p:nvGrpSpPr>
        <p:grpSpPr>
          <a:xfrm>
            <a:off x="6666806" y="2359664"/>
            <a:ext cx="5320147" cy="847898"/>
            <a:chOff x="6966065" y="1562793"/>
            <a:chExt cx="4721630" cy="847898"/>
          </a:xfrm>
        </p:grpSpPr>
        <p:sp>
          <p:nvSpPr>
            <p:cNvPr id="10" name="شكل بيضاوي 9"/>
            <p:cNvSpPr/>
            <p:nvPr/>
          </p:nvSpPr>
          <p:spPr>
            <a:xfrm>
              <a:off x="10873047" y="1562793"/>
              <a:ext cx="814648" cy="8478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11" name="مستطيل مستدير الزوايا 10"/>
            <p:cNvSpPr/>
            <p:nvPr/>
          </p:nvSpPr>
          <p:spPr>
            <a:xfrm>
              <a:off x="6966065" y="1562793"/>
              <a:ext cx="3724102" cy="84789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مجموعة 11"/>
          <p:cNvGrpSpPr/>
          <p:nvPr/>
        </p:nvGrpSpPr>
        <p:grpSpPr>
          <a:xfrm>
            <a:off x="425878" y="1348848"/>
            <a:ext cx="5694219" cy="851759"/>
            <a:chOff x="6966065" y="1562793"/>
            <a:chExt cx="4721630" cy="847898"/>
          </a:xfrm>
        </p:grpSpPr>
        <p:sp>
          <p:nvSpPr>
            <p:cNvPr id="13" name="شكل بيضاوي 12"/>
            <p:cNvSpPr/>
            <p:nvPr/>
          </p:nvSpPr>
          <p:spPr>
            <a:xfrm>
              <a:off x="10873047" y="1562793"/>
              <a:ext cx="814648" cy="8478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  <p:sp>
          <p:nvSpPr>
            <p:cNvPr id="14" name="مستطيل مستدير الزوايا 13"/>
            <p:cNvSpPr/>
            <p:nvPr/>
          </p:nvSpPr>
          <p:spPr>
            <a:xfrm>
              <a:off x="6966065" y="1562793"/>
              <a:ext cx="3724102" cy="84789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مجموعة 14"/>
          <p:cNvGrpSpPr/>
          <p:nvPr/>
        </p:nvGrpSpPr>
        <p:grpSpPr>
          <a:xfrm>
            <a:off x="249381" y="3384440"/>
            <a:ext cx="5870715" cy="983000"/>
            <a:chOff x="6966065" y="1519896"/>
            <a:chExt cx="4657217" cy="983000"/>
          </a:xfrm>
        </p:grpSpPr>
        <p:sp>
          <p:nvSpPr>
            <p:cNvPr id="16" name="شكل بيضاوي 15"/>
            <p:cNvSpPr/>
            <p:nvPr/>
          </p:nvSpPr>
          <p:spPr>
            <a:xfrm>
              <a:off x="10808634" y="1519896"/>
              <a:ext cx="814648" cy="98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6</a:t>
              </a:r>
            </a:p>
          </p:txBody>
        </p:sp>
        <p:sp>
          <p:nvSpPr>
            <p:cNvPr id="17" name="مستطيل مستدير الزوايا 16"/>
            <p:cNvSpPr/>
            <p:nvPr/>
          </p:nvSpPr>
          <p:spPr>
            <a:xfrm>
              <a:off x="6966065" y="1562793"/>
              <a:ext cx="3724102" cy="84789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مجموعة 17"/>
          <p:cNvGrpSpPr/>
          <p:nvPr/>
        </p:nvGrpSpPr>
        <p:grpSpPr>
          <a:xfrm>
            <a:off x="6666806" y="3427336"/>
            <a:ext cx="5320147" cy="847898"/>
            <a:chOff x="6966065" y="1562793"/>
            <a:chExt cx="4721630" cy="847898"/>
          </a:xfrm>
        </p:grpSpPr>
        <p:sp>
          <p:nvSpPr>
            <p:cNvPr id="19" name="شكل بيضاوي 18"/>
            <p:cNvSpPr/>
            <p:nvPr/>
          </p:nvSpPr>
          <p:spPr>
            <a:xfrm>
              <a:off x="10873047" y="1562793"/>
              <a:ext cx="814648" cy="8478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5</a:t>
              </a:r>
            </a:p>
          </p:txBody>
        </p:sp>
        <p:sp>
          <p:nvSpPr>
            <p:cNvPr id="20" name="مستطيل مستدير الزوايا 19"/>
            <p:cNvSpPr/>
            <p:nvPr/>
          </p:nvSpPr>
          <p:spPr>
            <a:xfrm>
              <a:off x="6966065" y="1562793"/>
              <a:ext cx="3724102" cy="84789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مربع نص 20"/>
          <p:cNvSpPr txBox="1"/>
          <p:nvPr/>
        </p:nvSpPr>
        <p:spPr>
          <a:xfrm>
            <a:off x="4731633" y="4680407"/>
            <a:ext cx="4272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اشراف الدكتور/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مربع نص 21"/>
          <p:cNvSpPr txBox="1"/>
          <p:nvPr/>
        </p:nvSpPr>
        <p:spPr>
          <a:xfrm>
            <a:off x="1858131" y="5723803"/>
            <a:ext cx="4272742" cy="76944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ar-SA" sz="4400" b="1" dirty="0">
                <a:solidFill>
                  <a:schemeClr val="accent1">
                    <a:lumMod val="75000"/>
                  </a:schemeClr>
                </a:solidFill>
              </a:rPr>
              <a:t>عبد السلام خاقو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89AD3D36-0E66-4657-B720-1D992E04D512}"/>
              </a:ext>
            </a:extLst>
          </p:cNvPr>
          <p:cNvSpPr txBox="1"/>
          <p:nvPr/>
        </p:nvSpPr>
        <p:spPr>
          <a:xfrm>
            <a:off x="6957535" y="2561645"/>
            <a:ext cx="376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Adobe Devanagari" panose="02040503050201020203" pitchFamily="18" charset="0"/>
              </a:rPr>
              <a:t>أيمن الشميري</a:t>
            </a:r>
            <a:endParaRPr lang="en-US" sz="36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19E71D20-0F6D-48B4-A95D-01F2A97B44D6}"/>
              </a:ext>
            </a:extLst>
          </p:cNvPr>
          <p:cNvSpPr txBox="1"/>
          <p:nvPr/>
        </p:nvSpPr>
        <p:spPr>
          <a:xfrm>
            <a:off x="6795880" y="1408152"/>
            <a:ext cx="376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Adobe Devanagari" panose="02040503050201020203" pitchFamily="18" charset="0"/>
              </a:rPr>
              <a:t>آية الجعدي</a:t>
            </a:r>
            <a:endParaRPr lang="en-US" sz="36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9B73394D-AEC0-4744-A4D5-05F32175E48A}"/>
              </a:ext>
            </a:extLst>
          </p:cNvPr>
          <p:cNvSpPr txBox="1"/>
          <p:nvPr/>
        </p:nvSpPr>
        <p:spPr>
          <a:xfrm>
            <a:off x="917886" y="1450605"/>
            <a:ext cx="376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Adobe Devanagari" panose="02040503050201020203" pitchFamily="18" charset="0"/>
              </a:rPr>
              <a:t>وجدان البابلي</a:t>
            </a:r>
            <a:endParaRPr lang="en-US" sz="36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613C32E6-CD98-4871-B1D0-2005974E5C4C}"/>
              </a:ext>
            </a:extLst>
          </p:cNvPr>
          <p:cNvSpPr txBox="1"/>
          <p:nvPr/>
        </p:nvSpPr>
        <p:spPr>
          <a:xfrm>
            <a:off x="865530" y="2539424"/>
            <a:ext cx="376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حسام الصايدي</a:t>
            </a:r>
            <a:endParaRPr lang="en-US" sz="36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9EC60B02-A459-4D62-9847-ACEF09FA3B40}"/>
              </a:ext>
            </a:extLst>
          </p:cNvPr>
          <p:cNvSpPr txBox="1"/>
          <p:nvPr/>
        </p:nvSpPr>
        <p:spPr>
          <a:xfrm>
            <a:off x="6957535" y="3604628"/>
            <a:ext cx="376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Adobe Devanagari" panose="02040503050201020203" pitchFamily="18" charset="0"/>
              </a:rPr>
              <a:t>رامي توفيق</a:t>
            </a:r>
            <a:endParaRPr lang="en-US" sz="36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5F471614-83EF-4B93-A9F7-3126B732DB23}"/>
              </a:ext>
            </a:extLst>
          </p:cNvPr>
          <p:cNvSpPr txBox="1"/>
          <p:nvPr/>
        </p:nvSpPr>
        <p:spPr>
          <a:xfrm>
            <a:off x="878839" y="3604627"/>
            <a:ext cx="376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Adobe Devanagari" panose="02040503050201020203" pitchFamily="18" charset="0"/>
              </a:rPr>
              <a:t>محمد الطباطبي</a:t>
            </a:r>
            <a:endParaRPr lang="en-US" sz="3600" b="1" dirty="0">
              <a:solidFill>
                <a:schemeClr val="bg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751012" y="3641686"/>
            <a:ext cx="8689976" cy="2509213"/>
          </a:xfrm>
        </p:spPr>
        <p:txBody>
          <a:bodyPr>
            <a:normAutofit fontScale="90000"/>
          </a:bodyPr>
          <a:lstStyle/>
          <a:p>
            <a:pPr algn="ctr" rtl="1"/>
            <a:r>
              <a:rPr lang="ar-SA" sz="7200" b="1" dirty="0"/>
              <a:t>­الفصل الثاني</a:t>
            </a:r>
            <a:br>
              <a:rPr lang="ar-SA" sz="7200" b="1" dirty="0"/>
            </a:br>
            <a:br>
              <a:rPr lang="ar-SA" sz="7200" b="1" dirty="0"/>
            </a:br>
            <a:r>
              <a:rPr lang="ar-SA" sz="7200" b="1" dirty="0">
                <a:solidFill>
                  <a:srgbClr val="0070C0"/>
                </a:solidFill>
              </a:rPr>
              <a:t>مراجعة الأدبيات والخلفية</a:t>
            </a:r>
            <a:br>
              <a:rPr lang="en-US" sz="7200" dirty="0"/>
            </a:b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9900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387130" y="316274"/>
            <a:ext cx="10058400" cy="1296786"/>
          </a:xfrm>
        </p:spPr>
        <p:txBody>
          <a:bodyPr>
            <a:normAutofit/>
          </a:bodyPr>
          <a:lstStyle/>
          <a:p>
            <a:pPr algn="ctr"/>
            <a:r>
              <a:rPr lang="ar-SA" sz="5400" dirty="0"/>
              <a:t>المقدمة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(2.1)</a:t>
            </a:r>
            <a:endParaRPr lang="en-US" sz="5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DB770858-31A8-4EC1-A462-D1992903B612}"/>
              </a:ext>
            </a:extLst>
          </p:cNvPr>
          <p:cNvSpPr txBox="1"/>
          <p:nvPr/>
        </p:nvSpPr>
        <p:spPr>
          <a:xfrm>
            <a:off x="0" y="1613060"/>
            <a:ext cx="12192000" cy="415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A" sz="3600" b="1" dirty="0">
                <a:solidFill>
                  <a:srgbClr val="0070C0"/>
                </a:solidFill>
              </a:rPr>
              <a:t>تطبيقات بيع مستلزمات الحاسوب تسهم في:</a:t>
            </a:r>
          </a:p>
          <a:p>
            <a:pPr algn="just" rtl="1">
              <a:lnSpc>
                <a:spcPct val="150000"/>
              </a:lnSpc>
            </a:pPr>
            <a:r>
              <a:rPr lang="ar-SA" sz="3600" b="1" dirty="0">
                <a:solidFill>
                  <a:schemeClr val="bg1">
                    <a:lumMod val="50000"/>
                  </a:schemeClr>
                </a:solidFill>
              </a:rPr>
              <a:t>تسهيل عملية الشراء وتوفير الوقت والجهد وتقوم بتلبية احتياجات العملاء المتغيرة والتغلب على تحديات الوصول الجغرافي الى المتاجر التقليدية وتتيحه منصة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Explore PC</a:t>
            </a:r>
            <a:r>
              <a:rPr lang="ar-SA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ar-SA" sz="3600" b="1" dirty="0">
                <a:solidFill>
                  <a:schemeClr val="bg1">
                    <a:lumMod val="50000"/>
                  </a:schemeClr>
                </a:solidFill>
              </a:rPr>
              <a:t>وتتيح للمستخدمين الوصول الى مجموعة واسعه من المنتجات بسهولة.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5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954095" y="758952"/>
            <a:ext cx="10283810" cy="737339"/>
          </a:xfrm>
        </p:spPr>
        <p:txBody>
          <a:bodyPr>
            <a:noAutofit/>
          </a:bodyPr>
          <a:lstStyle/>
          <a:p>
            <a:r>
              <a:rPr lang="en-US" sz="5400" dirty="0"/>
              <a:t> </a:t>
            </a:r>
            <a:r>
              <a:rPr lang="ar-SA" sz="5400" dirty="0"/>
              <a:t>أهمية تطبيقات بيع مستلزمات الحاسوب</a:t>
            </a:r>
            <a:r>
              <a:rPr lang="en-US" sz="5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(2.2)</a:t>
            </a:r>
            <a:endParaRPr lang="en-US" sz="5400" dirty="0"/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4488873" y="1729046"/>
            <a:ext cx="7049192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تسهيل الوصول الى معلومات</a:t>
            </a:r>
            <a:endParaRPr lang="en-US" sz="3200" b="1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35033" y="2793074"/>
            <a:ext cx="7049192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مقارنة الأسعار بشكل أسرع واكثر دقة</a:t>
            </a:r>
            <a:endParaRPr lang="en-US" sz="3200" b="1" dirty="0"/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4807528" y="4089857"/>
            <a:ext cx="7049192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توفير الوقت وتحسين تجربة التسوق</a:t>
            </a:r>
            <a:endParaRPr lang="en-US" sz="3200" b="1" dirty="0"/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94790" y="5386640"/>
            <a:ext cx="9729693" cy="98110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0070C0"/>
                </a:solidFill>
              </a:rPr>
              <a:t>Explore PC</a:t>
            </a:r>
            <a:r>
              <a:rPr lang="ar-SA" sz="32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ar-SA" sz="2800" b="1" dirty="0"/>
              <a:t>يقدم </a:t>
            </a:r>
          </a:p>
          <a:p>
            <a:pPr algn="ctr"/>
            <a:r>
              <a:rPr lang="ar-SA" sz="3200" b="1" dirty="0"/>
              <a:t>وجهات مستخدم سهلة تساعد المستخدمين على اتخاذ قرارات الشراء</a:t>
            </a:r>
          </a:p>
        </p:txBody>
      </p:sp>
    </p:spTree>
    <p:extLst>
      <p:ext uri="{BB962C8B-B14F-4D97-AF65-F5344CB8AC3E}">
        <p14:creationId xmlns:p14="http://schemas.microsoft.com/office/powerpoint/2010/main" val="10991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066800" y="1014134"/>
            <a:ext cx="10058400" cy="737339"/>
          </a:xfrm>
        </p:spPr>
        <p:txBody>
          <a:bodyPr>
            <a:noAutofit/>
          </a:bodyPr>
          <a:lstStyle/>
          <a:p>
            <a:pPr rtl="1"/>
            <a:r>
              <a:rPr lang="en-US" sz="5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(2.3) </a:t>
            </a:r>
            <a:r>
              <a:rPr lang="ar-SA" sz="5400" dirty="0"/>
              <a:t>التحديات المرتبطة بالتطبيقات</a:t>
            </a:r>
            <a:endParaRPr lang="en-US" sz="5400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1554786-A0B3-4510-A219-6B9D4EA28392}"/>
              </a:ext>
            </a:extLst>
          </p:cNvPr>
          <p:cNvSpPr txBox="1"/>
          <p:nvPr/>
        </p:nvSpPr>
        <p:spPr>
          <a:xfrm>
            <a:off x="0" y="1613060"/>
            <a:ext cx="12192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A" sz="3600" b="1" dirty="0">
                <a:solidFill>
                  <a:srgbClr val="0070C0"/>
                </a:solidFill>
              </a:rPr>
              <a:t>من أبرز التحديات التي تواجه تطبيقات مثل 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Explore PC</a:t>
            </a:r>
            <a:r>
              <a:rPr lang="ar-SA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مستطيل مستدير الزوايا 5">
            <a:extLst>
              <a:ext uri="{FF2B5EF4-FFF2-40B4-BE49-F238E27FC236}">
                <a16:creationId xmlns:a16="http://schemas.microsoft.com/office/drawing/2014/main" id="{4A2029B4-D048-47F3-841C-9426BC3D4E0A}"/>
              </a:ext>
            </a:extLst>
          </p:cNvPr>
          <p:cNvSpPr/>
          <p:nvPr/>
        </p:nvSpPr>
        <p:spPr>
          <a:xfrm>
            <a:off x="4764997" y="5036171"/>
            <a:ext cx="7049192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ضرورة اتخاذ تدابير لتعزيز الأمان والثقة</a:t>
            </a:r>
            <a:endParaRPr lang="en-US" sz="3200" b="1" dirty="0"/>
          </a:p>
        </p:txBody>
      </p:sp>
      <p:sp>
        <p:nvSpPr>
          <p:cNvPr id="10" name="مستطيل مستدير الزوايا 3">
            <a:extLst>
              <a:ext uri="{FF2B5EF4-FFF2-40B4-BE49-F238E27FC236}">
                <a16:creationId xmlns:a16="http://schemas.microsoft.com/office/drawing/2014/main" id="{846EDC01-76DF-4214-8B1C-C093B5F87E7A}"/>
              </a:ext>
            </a:extLst>
          </p:cNvPr>
          <p:cNvSpPr/>
          <p:nvPr/>
        </p:nvSpPr>
        <p:spPr>
          <a:xfrm>
            <a:off x="4446342" y="2650429"/>
            <a:ext cx="7049192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قضايا الأمان في المعاملات الإلكترونية </a:t>
            </a:r>
            <a:endParaRPr lang="en-US" sz="3200" b="1" dirty="0"/>
          </a:p>
        </p:txBody>
      </p:sp>
      <p:sp>
        <p:nvSpPr>
          <p:cNvPr id="11" name="مستطيل مستدير الزوايا 4">
            <a:extLst>
              <a:ext uri="{FF2B5EF4-FFF2-40B4-BE49-F238E27FC236}">
                <a16:creationId xmlns:a16="http://schemas.microsoft.com/office/drawing/2014/main" id="{FFC4EFCA-4222-426C-A9C3-7EFACDC95E25}"/>
              </a:ext>
            </a:extLst>
          </p:cNvPr>
          <p:cNvSpPr/>
          <p:nvPr/>
        </p:nvSpPr>
        <p:spPr>
          <a:xfrm>
            <a:off x="392502" y="3714457"/>
            <a:ext cx="7294838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مخاوف المستخدمين بشأن سلامة بياناتهم الشخصية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88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مستدير الزوايا 4"/>
          <p:cNvSpPr/>
          <p:nvPr/>
        </p:nvSpPr>
        <p:spPr>
          <a:xfrm>
            <a:off x="435033" y="3454903"/>
            <a:ext cx="7049192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600" b="1">
                <a:solidFill>
                  <a:schemeClr val="tx1"/>
                </a:solidFill>
              </a:rPr>
              <a:t>نموذج وجهات المستخدم</a:t>
            </a:r>
            <a:r>
              <a:rPr lang="en-US" sz="4000" b="1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:Adobe Xd</a:t>
            </a:r>
            <a:endParaRPr lang="en-US" sz="4000" b="1" dirty="0">
              <a:solidFill>
                <a:srgbClr val="0070C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4019107" y="4519578"/>
            <a:ext cx="7781744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600" b="1" dirty="0">
                <a:solidFill>
                  <a:schemeClr val="tx1"/>
                </a:solidFill>
              </a:rPr>
              <a:t>لأداراه بيانات المستخدمين والمنتجات</a:t>
            </a: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:My SQL</a:t>
            </a: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435032" y="5611085"/>
            <a:ext cx="10346381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600" b="1" dirty="0">
                <a:solidFill>
                  <a:schemeClr val="tx1"/>
                </a:solidFill>
              </a:rPr>
              <a:t>لأداراه محتوى المنتجات وتحديثه بسهولة</a:t>
            </a:r>
            <a:r>
              <a:rPr lang="en-US" sz="40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:WordPress/Drupal</a:t>
            </a: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3DE12751-4A0C-4211-982D-9A4DB5A5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409" y="725160"/>
            <a:ext cx="10058400" cy="737339"/>
          </a:xfrm>
        </p:spPr>
        <p:txBody>
          <a:bodyPr>
            <a:noAutofit/>
          </a:bodyPr>
          <a:lstStyle/>
          <a:p>
            <a:pPr rtl="1"/>
            <a:r>
              <a:rPr lang="en-US" sz="5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(2.4) </a:t>
            </a:r>
            <a:r>
              <a:rPr lang="ar-SA" sz="5400" dirty="0"/>
              <a:t>أدوات وتقنيات تطوير التطبيقات</a:t>
            </a:r>
            <a:endParaRPr lang="en-US" sz="5400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8B3BB22-EA4F-4B7A-8488-5583FC61624D}"/>
              </a:ext>
            </a:extLst>
          </p:cNvPr>
          <p:cNvSpPr txBox="1"/>
          <p:nvPr/>
        </p:nvSpPr>
        <p:spPr>
          <a:xfrm>
            <a:off x="-244549" y="1241269"/>
            <a:ext cx="12192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A" sz="3600" b="1" dirty="0">
                <a:solidFill>
                  <a:srgbClr val="0070C0"/>
                </a:solidFill>
              </a:rPr>
              <a:t>أدوات وتقنيات وتطوير تطبيق 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Explore PC</a:t>
            </a:r>
            <a:r>
              <a:rPr lang="ar-SA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مستطيل مستدير الزوايا 5">
            <a:extLst>
              <a:ext uri="{FF2B5EF4-FFF2-40B4-BE49-F238E27FC236}">
                <a16:creationId xmlns:a16="http://schemas.microsoft.com/office/drawing/2014/main" id="{E461E394-5C86-4F66-B783-CC9F123DD73C}"/>
              </a:ext>
            </a:extLst>
          </p:cNvPr>
          <p:cNvSpPr/>
          <p:nvPr/>
        </p:nvSpPr>
        <p:spPr>
          <a:xfrm>
            <a:off x="4157331" y="2328751"/>
            <a:ext cx="7643520" cy="83127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200" b="1" dirty="0">
                <a:solidFill>
                  <a:schemeClr val="tx1"/>
                </a:solidFill>
              </a:rPr>
              <a:t>إطار عمل لبناء تطبيقات عالية الاداء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:Flutter</a:t>
            </a:r>
          </a:p>
        </p:txBody>
      </p:sp>
    </p:spTree>
    <p:extLst>
      <p:ext uri="{BB962C8B-B14F-4D97-AF65-F5344CB8AC3E}">
        <p14:creationId xmlns:p14="http://schemas.microsoft.com/office/powerpoint/2010/main" val="24722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مستدير الزوايا 3"/>
          <p:cNvSpPr/>
          <p:nvPr/>
        </p:nvSpPr>
        <p:spPr>
          <a:xfrm>
            <a:off x="2455926" y="1415578"/>
            <a:ext cx="9476509" cy="1249424"/>
          </a:xfrm>
          <a:prstGeom prst="roundRect">
            <a:avLst>
              <a:gd name="adj" fmla="val 18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600" b="1" dirty="0">
                <a:solidFill>
                  <a:srgbClr val="0070C0"/>
                </a:solidFill>
              </a:rPr>
              <a:t>: </a:t>
            </a:r>
            <a:r>
              <a:rPr lang="en-US" sz="3600" b="1" dirty="0">
                <a:solidFill>
                  <a:srgbClr val="0070C0"/>
                </a:solidFill>
              </a:rPr>
              <a:t>(2020)</a:t>
            </a:r>
            <a:r>
              <a:rPr lang="ar-SA" sz="3600" b="1" dirty="0">
                <a:solidFill>
                  <a:srgbClr val="0070C0"/>
                </a:solidFill>
              </a:rPr>
              <a:t> يمن مزاد</a:t>
            </a:r>
          </a:p>
          <a:p>
            <a:pPr algn="r"/>
            <a:r>
              <a:rPr lang="ar-SA" sz="3200" b="1" dirty="0"/>
              <a:t> تأثير تطبيقات التجارة الإلكترونية على تسهيل الوصول إلى المنتجات </a:t>
            </a:r>
            <a:endParaRPr lang="en-US" sz="3200" b="1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180560" y="3059469"/>
            <a:ext cx="8995338" cy="1249425"/>
          </a:xfrm>
          <a:prstGeom prst="roundRect">
            <a:avLst>
              <a:gd name="adj" fmla="val 24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600" b="1" dirty="0">
                <a:solidFill>
                  <a:srgbClr val="0070C0"/>
                </a:solidFill>
              </a:rPr>
              <a:t>: </a:t>
            </a:r>
            <a:r>
              <a:rPr lang="en-US" sz="3600" b="1" dirty="0">
                <a:solidFill>
                  <a:srgbClr val="0070C0"/>
                </a:solidFill>
              </a:rPr>
              <a:t>(2013)</a:t>
            </a:r>
            <a:r>
              <a:rPr lang="ar-SA" sz="3600" b="1" dirty="0">
                <a:solidFill>
                  <a:srgbClr val="0070C0"/>
                </a:solidFill>
              </a:rPr>
              <a:t> متجر أوكي</a:t>
            </a:r>
          </a:p>
          <a:p>
            <a:pPr algn="r"/>
            <a:r>
              <a:rPr lang="ar-SA" sz="3200" b="1" dirty="0"/>
              <a:t> أهمية تصميم واجهات المستخدم في تحسين تجربة العملاء</a:t>
            </a:r>
            <a:endParaRPr lang="en-US" sz="3200" b="1" dirty="0"/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99CFD50C-AAF7-4759-847D-8DB741FD99E3}"/>
              </a:ext>
            </a:extLst>
          </p:cNvPr>
          <p:cNvSpPr txBox="1">
            <a:spLocks/>
          </p:cNvSpPr>
          <p:nvPr/>
        </p:nvSpPr>
        <p:spPr>
          <a:xfrm>
            <a:off x="4125432" y="551134"/>
            <a:ext cx="8066568" cy="7373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(2.5) </a:t>
            </a:r>
            <a:r>
              <a:rPr lang="ar-SA" sz="5400" dirty="0"/>
              <a:t>الدراسات السابقة</a:t>
            </a:r>
            <a:endParaRPr lang="en-US" sz="5400" dirty="0"/>
          </a:p>
        </p:txBody>
      </p:sp>
      <p:sp>
        <p:nvSpPr>
          <p:cNvPr id="6" name="مستطيل مستدير الزوايا 3">
            <a:extLst>
              <a:ext uri="{FF2B5EF4-FFF2-40B4-BE49-F238E27FC236}">
                <a16:creationId xmlns:a16="http://schemas.microsoft.com/office/drawing/2014/main" id="{1DE2DED8-EF60-4FE7-B3FF-F04423AD656F}"/>
              </a:ext>
            </a:extLst>
          </p:cNvPr>
          <p:cNvSpPr/>
          <p:nvPr/>
        </p:nvSpPr>
        <p:spPr>
          <a:xfrm>
            <a:off x="2455925" y="4817710"/>
            <a:ext cx="9476509" cy="1249424"/>
          </a:xfrm>
          <a:prstGeom prst="roundRect">
            <a:avLst>
              <a:gd name="adj" fmla="val 1800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ar-SA" sz="3600" b="1" dirty="0">
                <a:solidFill>
                  <a:srgbClr val="0070C0"/>
                </a:solidFill>
              </a:rPr>
              <a:t>: </a:t>
            </a:r>
            <a:r>
              <a:rPr lang="en-US" sz="3600" b="1" dirty="0">
                <a:solidFill>
                  <a:srgbClr val="0070C0"/>
                </a:solidFill>
              </a:rPr>
              <a:t>(2022)</a:t>
            </a:r>
            <a:r>
              <a:rPr lang="ar-SA" sz="3600" b="1" dirty="0">
                <a:solidFill>
                  <a:srgbClr val="0070C0"/>
                </a:solidFill>
              </a:rPr>
              <a:t> موقع عُسكران</a:t>
            </a:r>
          </a:p>
          <a:p>
            <a:pPr algn="r"/>
            <a:r>
              <a:rPr lang="ar-SA" sz="3200" b="1" dirty="0"/>
              <a:t> قضايا الأمان وكيفية تعزيز ثقة المستخدمين في التطبيقات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043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6" grpId="0" animBg="1"/>
    </p:bldLst>
  </p:timing>
</p:sld>
</file>

<file path=ppt/theme/theme1.xml><?xml version="1.0" encoding="utf-8"?>
<a:theme xmlns:a="http://schemas.openxmlformats.org/drawingml/2006/main" name="قطرة">
  <a:themeElements>
    <a:clrScheme name="قطرة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قطرة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قطرة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قطرة</Template>
  <TotalTime>382</TotalTime>
  <Words>330</Words>
  <Application>Microsoft Office PowerPoint</Application>
  <PresentationFormat>شاشة عريضة</PresentationFormat>
  <Paragraphs>58</Paragraphs>
  <Slides>12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Action Man Shaded</vt:lpstr>
      <vt:lpstr>Adobe Devanagari</vt:lpstr>
      <vt:lpstr>Arial</vt:lpstr>
      <vt:lpstr>Calibri</vt:lpstr>
      <vt:lpstr>Simplified Arabic</vt:lpstr>
      <vt:lpstr>Tw Cen MT</vt:lpstr>
      <vt:lpstr>قطرة</vt:lpstr>
      <vt:lpstr>عرض تقديمي في PowerPoint</vt:lpstr>
      <vt:lpstr>تطبيق إكسبلور بي سي</vt:lpstr>
      <vt:lpstr>عرض تقديمي في PowerPoint</vt:lpstr>
      <vt:lpstr>­الفصل الثاني  مراجعة الأدبيات والخلفية  </vt:lpstr>
      <vt:lpstr>المقدمة(2.1)</vt:lpstr>
      <vt:lpstr> أهمية تطبيقات بيع مستلزمات الحاسوب (2.2)</vt:lpstr>
      <vt:lpstr>(2.3) التحديات المرتبطة بالتطبيقات</vt:lpstr>
      <vt:lpstr>(2.4) أدوات وتقنيات تطوير التطبيقات</vt:lpstr>
      <vt:lpstr>عرض تقديمي في PowerPoint</vt:lpstr>
      <vt:lpstr>عرض تقديمي في PowerPoint</vt:lpstr>
      <vt:lpstr>عرض تقديمي في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اكسبلور بي سي</dc:title>
  <dc:creator>user</dc:creator>
  <cp:lastModifiedBy>pc</cp:lastModifiedBy>
  <cp:revision>56</cp:revision>
  <dcterms:created xsi:type="dcterms:W3CDTF">2024-09-24T20:26:46Z</dcterms:created>
  <dcterms:modified xsi:type="dcterms:W3CDTF">2024-10-22T18:13:04Z</dcterms:modified>
</cp:coreProperties>
</file>