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Default Extension="jpg" ContentType="image/jpg"/>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7772400" cy="100584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0" i="0">
                <a:solidFill>
                  <a:srgbClr val="0A5394"/>
                </a:solidFill>
                <a:latin typeface="Arial Narrow"/>
                <a:cs typeface="Arial Narrow"/>
              </a:defRPr>
            </a:lvl1pPr>
          </a:lstStyle>
          <a:p/>
        </p:txBody>
      </p:sp>
      <p:sp>
        <p:nvSpPr>
          <p:cNvPr id="3" name="Holder 3"/>
          <p:cNvSpPr>
            <a:spLocks noGrp="1"/>
          </p:cNvSpPr>
          <p:nvPr>
            <p:ph type="body" idx="1"/>
          </p:nvPr>
        </p:nvSpPr>
        <p:spPr/>
        <p:txBody>
          <a:bodyPr lIns="0" tIns="0" rIns="0" bIns="0"/>
          <a:lstStyle>
            <a:lvl1pPr>
              <a:defRPr sz="3100" b="1" i="0">
                <a:solidFill>
                  <a:schemeClr val="tx1"/>
                </a:solidFill>
                <a:latin typeface="Comic Sans MS"/>
                <a:cs typeface="Comic Sans MS"/>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0" i="0">
                <a:solidFill>
                  <a:srgbClr val="0A5394"/>
                </a:solidFill>
                <a:latin typeface="Arial Narrow"/>
                <a:cs typeface="Arial Narrow"/>
              </a:defRPr>
            </a:lvl1pPr>
          </a:lstStyle>
          <a:p/>
        </p:txBody>
      </p:sp>
      <p:sp>
        <p:nvSpPr>
          <p:cNvPr id="3" name="Holder 3"/>
          <p:cNvSpPr>
            <a:spLocks noGrp="1"/>
          </p:cNvSpPr>
          <p:nvPr>
            <p:ph idx="2" sz="half"/>
          </p:nvPr>
        </p:nvSpPr>
        <p:spPr>
          <a:xfrm>
            <a:off x="388620" y="2313432"/>
            <a:ext cx="3380994" cy="6638544"/>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4002786" y="2313432"/>
            <a:ext cx="3380994" cy="6638544"/>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0" i="0">
                <a:solidFill>
                  <a:srgbClr val="0A5394"/>
                </a:solidFill>
                <a:latin typeface="Arial Narrow"/>
                <a:cs typeface="Arial Narrow"/>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01700" y="952563"/>
            <a:ext cx="5969000" cy="421640"/>
          </a:xfrm>
          <a:prstGeom prst="rect">
            <a:avLst/>
          </a:prstGeom>
        </p:spPr>
        <p:txBody>
          <a:bodyPr wrap="square" lIns="0" tIns="0" rIns="0" bIns="0">
            <a:spAutoFit/>
          </a:bodyPr>
          <a:lstStyle>
            <a:lvl1pPr>
              <a:defRPr sz="2600" b="0" i="0">
                <a:solidFill>
                  <a:srgbClr val="0A5394"/>
                </a:solidFill>
                <a:latin typeface="Arial Narrow"/>
                <a:cs typeface="Arial Narrow"/>
              </a:defRPr>
            </a:lvl1pPr>
          </a:lstStyle>
          <a:p/>
        </p:txBody>
      </p:sp>
      <p:sp>
        <p:nvSpPr>
          <p:cNvPr id="3" name="Holder 3"/>
          <p:cNvSpPr>
            <a:spLocks noGrp="1"/>
          </p:cNvSpPr>
          <p:nvPr>
            <p:ph type="body" idx="1"/>
          </p:nvPr>
        </p:nvSpPr>
        <p:spPr>
          <a:xfrm>
            <a:off x="1320800" y="4304658"/>
            <a:ext cx="5130800" cy="3519804"/>
          </a:xfrm>
          <a:prstGeom prst="rect">
            <a:avLst/>
          </a:prstGeom>
        </p:spPr>
        <p:txBody>
          <a:bodyPr wrap="square" lIns="0" tIns="0" rIns="0" bIns="0">
            <a:spAutoFit/>
          </a:bodyPr>
          <a:lstStyle>
            <a:lvl1pPr>
              <a:defRPr sz="3100" b="1" i="0">
                <a:solidFill>
                  <a:schemeClr val="tx1"/>
                </a:solidFill>
                <a:latin typeface="Comic Sans MS"/>
                <a:cs typeface="Comic Sans MS"/>
              </a:defRPr>
            </a:lvl1pPr>
          </a:lstStyle>
          <a:p/>
        </p:txBody>
      </p:sp>
      <p:sp>
        <p:nvSpPr>
          <p:cNvPr id="4" name="Holder 4"/>
          <p:cNvSpPr>
            <a:spLocks noGrp="1"/>
          </p:cNvSpPr>
          <p:nvPr>
            <p:ph type="ftr" idx="5" sz="quarter"/>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ocl.us/new_york_dataset" TargetMode="External"/><Relationship Id="rId3" Type="http://schemas.openxmlformats.org/officeDocument/2006/relationships/hyperlink" Target="https://api.foursquare.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jpg"/><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jpg"/><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jpg"/><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8400" y="3787775"/>
            <a:ext cx="5433060" cy="482600"/>
          </a:xfrm>
          <a:prstGeom prst="rect"/>
        </p:spPr>
        <p:txBody>
          <a:bodyPr wrap="square" lIns="0" tIns="12700" rIns="0" bIns="0" rtlCol="0" vert="horz">
            <a:spAutoFit/>
          </a:bodyPr>
          <a:lstStyle/>
          <a:p>
            <a:pPr marL="12700">
              <a:lnSpc>
                <a:spcPct val="100000"/>
              </a:lnSpc>
              <a:spcBef>
                <a:spcPts val="100"/>
              </a:spcBef>
              <a:tabLst>
                <a:tab pos="875665" algn="l"/>
                <a:tab pos="2169160" algn="l"/>
                <a:tab pos="2728595" algn="l"/>
              </a:tabLst>
            </a:pPr>
            <a:r>
              <a:rPr dirty="0" sz="3000" b="1">
                <a:solidFill>
                  <a:srgbClr val="000000"/>
                </a:solidFill>
                <a:latin typeface="Comic Sans MS"/>
                <a:cs typeface="Comic Sans MS"/>
              </a:rPr>
              <a:t>The	Battle	of	Neighborhoods</a:t>
            </a:r>
            <a:endParaRPr sz="3000">
              <a:latin typeface="Comic Sans MS"/>
              <a:cs typeface="Comic Sans MS"/>
            </a:endParaRPr>
          </a:p>
        </p:txBody>
      </p:sp>
      <p:sp>
        <p:nvSpPr>
          <p:cNvPr id="3" name="object 3"/>
          <p:cNvSpPr txBox="1">
            <a:spLocks noGrp="1"/>
          </p:cNvSpPr>
          <p:nvPr>
            <p:ph type="body" idx="1"/>
          </p:nvPr>
        </p:nvSpPr>
        <p:spPr>
          <a:prstGeom prst="rect"/>
        </p:spPr>
        <p:txBody>
          <a:bodyPr wrap="square" lIns="0" tIns="178435" rIns="0" bIns="0" rtlCol="0" vert="horz">
            <a:spAutoFit/>
          </a:bodyPr>
          <a:lstStyle/>
          <a:p>
            <a:pPr algn="ctr">
              <a:lnSpc>
                <a:spcPct val="100000"/>
              </a:lnSpc>
              <a:spcBef>
                <a:spcPts val="1405"/>
              </a:spcBef>
            </a:pPr>
            <a:r>
              <a:rPr dirty="0" spc="-5"/>
              <a:t>Hossam</a:t>
            </a:r>
            <a:r>
              <a:rPr dirty="0" spc="-20"/>
              <a:t> </a:t>
            </a:r>
            <a:r>
              <a:rPr dirty="0" spc="-5"/>
              <a:t>Asaad</a:t>
            </a:r>
          </a:p>
          <a:p>
            <a:pPr algn="ctr">
              <a:lnSpc>
                <a:spcPct val="100000"/>
              </a:lnSpc>
              <a:spcBef>
                <a:spcPts val="1305"/>
              </a:spcBef>
            </a:pPr>
            <a:r>
              <a:rPr dirty="0"/>
              <a:t>.</a:t>
            </a:r>
          </a:p>
          <a:p>
            <a:pPr algn="ctr">
              <a:lnSpc>
                <a:spcPct val="100000"/>
              </a:lnSpc>
              <a:spcBef>
                <a:spcPts val="1230"/>
              </a:spcBef>
            </a:pPr>
            <a:r>
              <a:rPr dirty="0"/>
              <a:t>.</a:t>
            </a:r>
          </a:p>
          <a:p>
            <a:pPr algn="ctr">
              <a:lnSpc>
                <a:spcPct val="100000"/>
              </a:lnSpc>
              <a:spcBef>
                <a:spcPts val="1230"/>
              </a:spcBef>
            </a:pPr>
            <a:r>
              <a:rPr dirty="0"/>
              <a:t>.</a:t>
            </a:r>
          </a:p>
          <a:p>
            <a:pPr algn="ctr" marL="3175" marR="5080">
              <a:lnSpc>
                <a:spcPct val="133200"/>
              </a:lnSpc>
              <a:spcBef>
                <a:spcPts val="210"/>
              </a:spcBef>
            </a:pPr>
            <a:r>
              <a:rPr dirty="0" sz="2300" spc="-5"/>
              <a:t>Finding best place to open an</a:t>
            </a:r>
            <a:r>
              <a:rPr dirty="0" sz="2300" spc="-70"/>
              <a:t> </a:t>
            </a:r>
            <a:r>
              <a:rPr dirty="0" sz="2300" spc="-5"/>
              <a:t>indian  restaurant in New York</a:t>
            </a:r>
            <a:r>
              <a:rPr dirty="0" sz="2300" spc="-45"/>
              <a:t> </a:t>
            </a:r>
            <a:r>
              <a:rPr dirty="0" sz="2300" spc="-5"/>
              <a:t>City</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1700" y="952563"/>
            <a:ext cx="1507490" cy="421640"/>
          </a:xfrm>
          <a:prstGeom prst="rect"/>
        </p:spPr>
        <p:txBody>
          <a:bodyPr wrap="square" lIns="0" tIns="12700" rIns="0" bIns="0" rtlCol="0" vert="horz">
            <a:spAutoFit/>
          </a:bodyPr>
          <a:lstStyle/>
          <a:p>
            <a:pPr marL="12700">
              <a:lnSpc>
                <a:spcPct val="100000"/>
              </a:lnSpc>
              <a:spcBef>
                <a:spcPts val="100"/>
              </a:spcBef>
            </a:pPr>
            <a:r>
              <a:rPr dirty="0" spc="30"/>
              <a:t>Conclusion</a:t>
            </a:r>
            <a:r>
              <a:rPr dirty="0" spc="30" b="1">
                <a:latin typeface="Century Schoolbook"/>
                <a:cs typeface="Century Schoolbook"/>
              </a:rPr>
              <a:t>:</a:t>
            </a:r>
          </a:p>
        </p:txBody>
      </p:sp>
      <p:sp>
        <p:nvSpPr>
          <p:cNvPr id="3" name="object 3"/>
          <p:cNvSpPr txBox="1"/>
          <p:nvPr/>
        </p:nvSpPr>
        <p:spPr>
          <a:xfrm>
            <a:off x="901700" y="1409058"/>
            <a:ext cx="5965825" cy="1896745"/>
          </a:xfrm>
          <a:prstGeom prst="rect">
            <a:avLst/>
          </a:prstGeom>
        </p:spPr>
        <p:txBody>
          <a:bodyPr wrap="square" lIns="0" tIns="12700" rIns="0" bIns="0" rtlCol="0" vert="horz">
            <a:spAutoFit/>
          </a:bodyPr>
          <a:lstStyle/>
          <a:p>
            <a:pPr marL="12700" marR="16510">
              <a:lnSpc>
                <a:spcPct val="113300"/>
              </a:lnSpc>
              <a:spcBef>
                <a:spcPts val="100"/>
              </a:spcBef>
            </a:pPr>
            <a:r>
              <a:rPr dirty="0" sz="1600" spc="-5">
                <a:latin typeface="Arial"/>
                <a:cs typeface="Arial"/>
              </a:rPr>
              <a:t>Midtown or Tribeca </a:t>
            </a:r>
            <a:r>
              <a:rPr dirty="0" sz="1600">
                <a:latin typeface="Arial"/>
                <a:cs typeface="Arial"/>
              </a:rPr>
              <a:t>in </a:t>
            </a:r>
            <a:r>
              <a:rPr dirty="0" sz="1600" spc="-5">
                <a:latin typeface="Arial"/>
                <a:cs typeface="Arial"/>
              </a:rPr>
              <a:t>Manhattan would be the best choice </a:t>
            </a:r>
            <a:r>
              <a:rPr dirty="0" sz="1600">
                <a:latin typeface="Arial"/>
                <a:cs typeface="Arial"/>
              </a:rPr>
              <a:t>to </a:t>
            </a:r>
            <a:r>
              <a:rPr dirty="0" sz="1600" spc="-5">
                <a:latin typeface="Arial"/>
                <a:cs typeface="Arial"/>
              </a:rPr>
              <a:t>start  </a:t>
            </a:r>
            <a:r>
              <a:rPr dirty="0" sz="1600">
                <a:latin typeface="Arial"/>
                <a:cs typeface="Arial"/>
              </a:rPr>
              <a:t>a </a:t>
            </a:r>
            <a:r>
              <a:rPr dirty="0" sz="1600" spc="-5">
                <a:latin typeface="Arial"/>
                <a:cs typeface="Arial"/>
              </a:rPr>
              <a:t>restaurant given</a:t>
            </a:r>
            <a:r>
              <a:rPr dirty="0" sz="1600" spc="-15">
                <a:latin typeface="Arial"/>
                <a:cs typeface="Arial"/>
              </a:rPr>
              <a:t> </a:t>
            </a:r>
            <a:r>
              <a:rPr dirty="0" sz="1600" spc="-5">
                <a:latin typeface="Arial"/>
                <a:cs typeface="Arial"/>
              </a:rPr>
              <a:t>that</a:t>
            </a:r>
            <a:endParaRPr sz="1600">
              <a:latin typeface="Arial"/>
              <a:cs typeface="Arial"/>
            </a:endParaRPr>
          </a:p>
          <a:p>
            <a:pPr marL="469900" indent="-228600">
              <a:lnSpc>
                <a:spcPct val="100000"/>
              </a:lnSpc>
              <a:spcBef>
                <a:spcPts val="1280"/>
              </a:spcBef>
              <a:buAutoNum type="arabicPeriod"/>
              <a:tabLst>
                <a:tab pos="469900" algn="l"/>
              </a:tabLst>
            </a:pPr>
            <a:r>
              <a:rPr dirty="0" sz="1400" spc="-5">
                <a:latin typeface="Arial"/>
                <a:cs typeface="Arial"/>
              </a:rPr>
              <a:t>it is the third most populous urban area in New York City</a:t>
            </a:r>
            <a:r>
              <a:rPr dirty="0" sz="1400" spc="-25">
                <a:latin typeface="Arial"/>
                <a:cs typeface="Arial"/>
              </a:rPr>
              <a:t> </a:t>
            </a:r>
            <a:r>
              <a:rPr dirty="0" sz="1400" spc="-5">
                <a:latin typeface="Arial"/>
                <a:cs typeface="Arial"/>
              </a:rPr>
              <a:t>(NYC).</a:t>
            </a:r>
            <a:endParaRPr sz="1400">
              <a:latin typeface="Arial"/>
              <a:cs typeface="Arial"/>
            </a:endParaRPr>
          </a:p>
          <a:p>
            <a:pPr marL="469900" marR="5080" indent="-228600">
              <a:lnSpc>
                <a:spcPct val="107100"/>
              </a:lnSpc>
              <a:spcBef>
                <a:spcPts val="150"/>
              </a:spcBef>
              <a:buAutoNum type="arabicPeriod"/>
              <a:tabLst>
                <a:tab pos="469900" algn="l"/>
              </a:tabLst>
            </a:pPr>
            <a:r>
              <a:rPr dirty="0" sz="1400" spc="-5">
                <a:latin typeface="Arial"/>
                <a:cs typeface="Arial"/>
              </a:rPr>
              <a:t>it has </a:t>
            </a:r>
            <a:r>
              <a:rPr dirty="0" sz="1400">
                <a:latin typeface="Arial"/>
                <a:cs typeface="Arial"/>
              </a:rPr>
              <a:t>a </a:t>
            </a:r>
            <a:r>
              <a:rPr dirty="0" sz="1400" spc="-5">
                <a:latin typeface="Arial"/>
                <a:cs typeface="Arial"/>
              </a:rPr>
              <a:t>population density of 27,826 people per square km, highest of  any borough in the United</a:t>
            </a:r>
            <a:r>
              <a:rPr dirty="0" sz="1400" spc="-15">
                <a:latin typeface="Arial"/>
                <a:cs typeface="Arial"/>
              </a:rPr>
              <a:t> </a:t>
            </a:r>
            <a:r>
              <a:rPr dirty="0" sz="1400" spc="-5">
                <a:latin typeface="Arial"/>
                <a:cs typeface="Arial"/>
              </a:rPr>
              <a:t>States.</a:t>
            </a:r>
            <a:endParaRPr sz="1400">
              <a:latin typeface="Arial"/>
              <a:cs typeface="Arial"/>
            </a:endParaRPr>
          </a:p>
          <a:p>
            <a:pPr marL="469900" indent="-228600">
              <a:lnSpc>
                <a:spcPct val="100000"/>
              </a:lnSpc>
              <a:spcBef>
                <a:spcPts val="195"/>
              </a:spcBef>
              <a:buAutoNum type="arabicPeriod"/>
              <a:tabLst>
                <a:tab pos="469900" algn="l"/>
              </a:tabLst>
            </a:pPr>
            <a:r>
              <a:rPr dirty="0" sz="1400" spc="-5">
                <a:latin typeface="Arial"/>
                <a:cs typeface="Arial"/>
              </a:rPr>
              <a:t>it has some of the top rated Indian restaurants located in that</a:t>
            </a:r>
            <a:r>
              <a:rPr dirty="0" sz="1400" spc="-30">
                <a:latin typeface="Arial"/>
                <a:cs typeface="Arial"/>
              </a:rPr>
              <a:t> </a:t>
            </a:r>
            <a:r>
              <a:rPr dirty="0" sz="1400" spc="-5">
                <a:latin typeface="Arial"/>
                <a:cs typeface="Arial"/>
              </a:rPr>
              <a:t>area</a:t>
            </a:r>
            <a:endParaRPr sz="1400">
              <a:latin typeface="Arial"/>
              <a:cs typeface="Arial"/>
            </a:endParaRPr>
          </a:p>
          <a:p>
            <a:pPr marL="469900" indent="-228600">
              <a:lnSpc>
                <a:spcPct val="100000"/>
              </a:lnSpc>
              <a:spcBef>
                <a:spcPts val="120"/>
              </a:spcBef>
              <a:buAutoNum type="arabicPeriod"/>
              <a:tabLst>
                <a:tab pos="469900" algn="l"/>
              </a:tabLst>
            </a:pPr>
            <a:r>
              <a:rPr dirty="0" sz="1400" spc="-5">
                <a:latin typeface="Arial"/>
                <a:cs typeface="Arial"/>
              </a:rPr>
              <a:t>It has the second highest Asian ethnic minority population in</a:t>
            </a:r>
            <a:r>
              <a:rPr dirty="0" sz="1400" spc="-35">
                <a:latin typeface="Arial"/>
                <a:cs typeface="Arial"/>
              </a:rPr>
              <a:t> </a:t>
            </a:r>
            <a:r>
              <a:rPr dirty="0" sz="1400" spc="-5">
                <a:latin typeface="Arial"/>
                <a:cs typeface="Arial"/>
              </a:rPr>
              <a:t>NYC.</a:t>
            </a:r>
            <a:endParaRPr sz="14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1700" y="1824590"/>
            <a:ext cx="5951855" cy="2810510"/>
          </a:xfrm>
          <a:prstGeom prst="rect"/>
        </p:spPr>
        <p:txBody>
          <a:bodyPr wrap="square" lIns="0" tIns="178435" rIns="0" bIns="0" rtlCol="0" vert="horz">
            <a:spAutoFit/>
          </a:bodyPr>
          <a:lstStyle/>
          <a:p>
            <a:pPr marL="12700">
              <a:lnSpc>
                <a:spcPct val="100000"/>
              </a:lnSpc>
              <a:spcBef>
                <a:spcPts val="1405"/>
              </a:spcBef>
            </a:pPr>
            <a:r>
              <a:rPr dirty="0" spc="45">
                <a:solidFill>
                  <a:srgbClr val="3C85C6"/>
                </a:solidFill>
              </a:rPr>
              <a:t>Contents:</a:t>
            </a:r>
          </a:p>
          <a:p>
            <a:pPr algn="just" marL="12700" marR="5080">
              <a:lnSpc>
                <a:spcPct val="109900"/>
              </a:lnSpc>
              <a:spcBef>
                <a:spcPts val="615"/>
              </a:spcBef>
            </a:pPr>
            <a:r>
              <a:rPr dirty="0" sz="1600" spc="-5">
                <a:solidFill>
                  <a:srgbClr val="000000"/>
                </a:solidFill>
                <a:latin typeface="Arial"/>
                <a:cs typeface="Arial"/>
              </a:rPr>
              <a:t>Contents………………………………………………………………..2  Introduction…………………………………………………………….3  Business problem……………………………………………………..3  Data .…………………………………………………………………..3  Methodology…………………………………………………………...4  Plotting……………………………………………………...………….9  Discussion…………………………………………………...………...9  Conclusion……………………………………………………....……10</a:t>
            </a:r>
            <a:endParaRPr sz="16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1700" y="800928"/>
            <a:ext cx="5962650" cy="2074545"/>
          </a:xfrm>
          <a:prstGeom prst="rect"/>
        </p:spPr>
        <p:txBody>
          <a:bodyPr wrap="square" lIns="0" tIns="163830" rIns="0" bIns="0" rtlCol="0" vert="horz">
            <a:spAutoFit/>
          </a:bodyPr>
          <a:lstStyle/>
          <a:p>
            <a:pPr marL="12700">
              <a:lnSpc>
                <a:spcPct val="100000"/>
              </a:lnSpc>
              <a:spcBef>
                <a:spcPts val="1290"/>
              </a:spcBef>
            </a:pPr>
            <a:r>
              <a:rPr dirty="0" spc="95"/>
              <a:t>Introduction</a:t>
            </a:r>
            <a:r>
              <a:rPr dirty="0" spc="95" b="1">
                <a:latin typeface="Century Schoolbook"/>
                <a:cs typeface="Century Schoolbook"/>
              </a:rPr>
              <a:t>:</a:t>
            </a:r>
          </a:p>
          <a:p>
            <a:pPr algn="just" marL="12700" marR="5080">
              <a:lnSpc>
                <a:spcPct val="110300"/>
              </a:lnSpc>
              <a:spcBef>
                <a:spcPts val="570"/>
              </a:spcBef>
            </a:pPr>
            <a:r>
              <a:rPr dirty="0" sz="1700" spc="-5">
                <a:solidFill>
                  <a:srgbClr val="000000"/>
                </a:solidFill>
                <a:latin typeface="Arial"/>
                <a:cs typeface="Arial"/>
              </a:rPr>
              <a:t>New York is one of the biggest cities in the </a:t>
            </a:r>
            <a:r>
              <a:rPr dirty="0" sz="1700" spc="-5">
                <a:solidFill>
                  <a:srgbClr val="4D5056"/>
                </a:solidFill>
                <a:latin typeface="Arial"/>
                <a:cs typeface="Arial"/>
              </a:rPr>
              <a:t>United States</a:t>
            </a:r>
            <a:r>
              <a:rPr dirty="0" sz="1700" spc="-5">
                <a:solidFill>
                  <a:srgbClr val="000000"/>
                </a:solidFill>
                <a:latin typeface="Arial"/>
                <a:cs typeface="Arial"/>
              </a:rPr>
              <a:t>, also  New York </a:t>
            </a:r>
            <a:r>
              <a:rPr dirty="0" sz="1700" spc="-5">
                <a:solidFill>
                  <a:srgbClr val="4D5056"/>
                </a:solidFill>
                <a:latin typeface="Arial"/>
                <a:cs typeface="Arial"/>
              </a:rPr>
              <a:t>is the most populous city in the United States.it </a:t>
            </a:r>
            <a:r>
              <a:rPr dirty="0" sz="1700" spc="-5">
                <a:solidFill>
                  <a:srgbClr val="000000"/>
                </a:solidFill>
                <a:latin typeface="Arial"/>
                <a:cs typeface="Arial"/>
              </a:rPr>
              <a:t>has  </a:t>
            </a:r>
            <a:r>
              <a:rPr dirty="0" sz="1700">
                <a:solidFill>
                  <a:srgbClr val="000000"/>
                </a:solidFill>
                <a:latin typeface="Arial"/>
                <a:cs typeface="Arial"/>
              </a:rPr>
              <a:t>a </a:t>
            </a:r>
            <a:r>
              <a:rPr dirty="0" sz="1700" spc="-5">
                <a:solidFill>
                  <a:srgbClr val="000000"/>
                </a:solidFill>
                <a:latin typeface="Arial"/>
                <a:cs typeface="Arial"/>
              </a:rPr>
              <a:t>population of 18.8 million. NYC has five districts: the Bronx,  Brooklyn, Manhattan, Queens and Staten Island each with  dozens of neighborhoods lending their own local</a:t>
            </a:r>
            <a:r>
              <a:rPr dirty="0" sz="1700" spc="-30">
                <a:solidFill>
                  <a:srgbClr val="000000"/>
                </a:solidFill>
                <a:latin typeface="Arial"/>
                <a:cs typeface="Arial"/>
              </a:rPr>
              <a:t> </a:t>
            </a:r>
            <a:r>
              <a:rPr dirty="0" sz="1700" spc="-5">
                <a:solidFill>
                  <a:srgbClr val="000000"/>
                </a:solidFill>
                <a:latin typeface="Arial"/>
                <a:cs typeface="Arial"/>
              </a:rPr>
              <a:t>flavor.</a:t>
            </a:r>
            <a:endParaRPr sz="1700">
              <a:latin typeface="Arial"/>
              <a:cs typeface="Arial"/>
            </a:endParaRPr>
          </a:p>
        </p:txBody>
      </p:sp>
      <p:sp>
        <p:nvSpPr>
          <p:cNvPr id="3" name="object 3"/>
          <p:cNvSpPr txBox="1"/>
          <p:nvPr/>
        </p:nvSpPr>
        <p:spPr>
          <a:xfrm>
            <a:off x="901700" y="3229803"/>
            <a:ext cx="5965825" cy="4963160"/>
          </a:xfrm>
          <a:prstGeom prst="rect">
            <a:avLst/>
          </a:prstGeom>
        </p:spPr>
        <p:txBody>
          <a:bodyPr wrap="square" lIns="0" tIns="163830" rIns="0" bIns="0" rtlCol="0" vert="horz">
            <a:spAutoFit/>
          </a:bodyPr>
          <a:lstStyle/>
          <a:p>
            <a:pPr marL="12700">
              <a:lnSpc>
                <a:spcPct val="100000"/>
              </a:lnSpc>
              <a:spcBef>
                <a:spcPts val="1290"/>
              </a:spcBef>
            </a:pPr>
            <a:r>
              <a:rPr dirty="0" sz="2600" spc="15">
                <a:solidFill>
                  <a:srgbClr val="0A5394"/>
                </a:solidFill>
                <a:latin typeface="Arial Narrow"/>
                <a:cs typeface="Arial Narrow"/>
              </a:rPr>
              <a:t>Business</a:t>
            </a:r>
            <a:r>
              <a:rPr dirty="0" sz="2600" spc="30">
                <a:solidFill>
                  <a:srgbClr val="0A5394"/>
                </a:solidFill>
                <a:latin typeface="Arial Narrow"/>
                <a:cs typeface="Arial Narrow"/>
              </a:rPr>
              <a:t> </a:t>
            </a:r>
            <a:r>
              <a:rPr dirty="0" sz="2600" spc="50">
                <a:solidFill>
                  <a:srgbClr val="0A5394"/>
                </a:solidFill>
                <a:latin typeface="Arial Narrow"/>
                <a:cs typeface="Arial Narrow"/>
              </a:rPr>
              <a:t>Problem</a:t>
            </a:r>
            <a:r>
              <a:rPr dirty="0" sz="2600" spc="50" b="1">
                <a:solidFill>
                  <a:srgbClr val="0A5394"/>
                </a:solidFill>
                <a:latin typeface="Century Schoolbook"/>
                <a:cs typeface="Century Schoolbook"/>
              </a:rPr>
              <a:t>:</a:t>
            </a:r>
            <a:endParaRPr sz="2600">
              <a:latin typeface="Century Schoolbook"/>
              <a:cs typeface="Century Schoolbook"/>
            </a:endParaRPr>
          </a:p>
          <a:p>
            <a:pPr algn="just" marL="12700" marR="5080">
              <a:lnSpc>
                <a:spcPct val="110300"/>
              </a:lnSpc>
              <a:spcBef>
                <a:spcPts val="570"/>
              </a:spcBef>
            </a:pPr>
            <a:r>
              <a:rPr dirty="0" sz="1700" spc="-5">
                <a:latin typeface="Arial"/>
                <a:cs typeface="Arial"/>
              </a:rPr>
              <a:t>Our client is an Indian investor who wants to open </a:t>
            </a:r>
            <a:r>
              <a:rPr dirty="0" sz="1700">
                <a:latin typeface="Arial"/>
                <a:cs typeface="Arial"/>
              </a:rPr>
              <a:t>a </a:t>
            </a:r>
            <a:r>
              <a:rPr dirty="0" sz="1700" spc="-5">
                <a:latin typeface="Arial"/>
                <a:cs typeface="Arial"/>
              </a:rPr>
              <a:t>new  restaurant in NYC. he has approached us to study the market  and suggest </a:t>
            </a:r>
            <a:r>
              <a:rPr dirty="0" sz="1700">
                <a:latin typeface="Arial"/>
                <a:cs typeface="Arial"/>
              </a:rPr>
              <a:t>a </a:t>
            </a:r>
            <a:r>
              <a:rPr dirty="0" sz="1700" spc="-5">
                <a:latin typeface="Arial"/>
                <a:cs typeface="Arial"/>
              </a:rPr>
              <a:t>location in one of the neighbourhoods which  would be best for </a:t>
            </a:r>
            <a:r>
              <a:rPr dirty="0" sz="1700">
                <a:latin typeface="Arial"/>
                <a:cs typeface="Arial"/>
              </a:rPr>
              <a:t>a </a:t>
            </a:r>
            <a:r>
              <a:rPr dirty="0" sz="1700" spc="-5">
                <a:latin typeface="Arial"/>
                <a:cs typeface="Arial"/>
              </a:rPr>
              <a:t>new indian restaurant. Our main  objectives of this project would be to extract and analyse right  data about various neighbourhoods of Cairo using various  data science techniques and suggest to our client </a:t>
            </a:r>
            <a:r>
              <a:rPr dirty="0" sz="1700">
                <a:latin typeface="Arial"/>
                <a:cs typeface="Arial"/>
              </a:rPr>
              <a:t>a </a:t>
            </a:r>
            <a:r>
              <a:rPr dirty="0" sz="1700" spc="-5">
                <a:latin typeface="Arial"/>
                <a:cs typeface="Arial"/>
              </a:rPr>
              <a:t>fitting  location for his</a:t>
            </a:r>
            <a:r>
              <a:rPr dirty="0" sz="1700" spc="-10">
                <a:latin typeface="Arial"/>
                <a:cs typeface="Arial"/>
              </a:rPr>
              <a:t> </a:t>
            </a:r>
            <a:r>
              <a:rPr dirty="0" sz="1700" spc="-5">
                <a:latin typeface="Arial"/>
                <a:cs typeface="Arial"/>
              </a:rPr>
              <a:t>pharmacy.</a:t>
            </a:r>
            <a:endParaRPr sz="1700">
              <a:latin typeface="Arial"/>
              <a:cs typeface="Arial"/>
            </a:endParaRPr>
          </a:p>
          <a:p>
            <a:pPr>
              <a:lnSpc>
                <a:spcPct val="100000"/>
              </a:lnSpc>
            </a:pPr>
            <a:endParaRPr sz="1900">
              <a:latin typeface="Times New Roman"/>
              <a:cs typeface="Times New Roman"/>
            </a:endParaRPr>
          </a:p>
          <a:p>
            <a:pPr>
              <a:lnSpc>
                <a:spcPct val="100000"/>
              </a:lnSpc>
              <a:spcBef>
                <a:spcPts val="45"/>
              </a:spcBef>
            </a:pPr>
            <a:endParaRPr sz="2550">
              <a:latin typeface="Times New Roman"/>
              <a:cs typeface="Times New Roman"/>
            </a:endParaRPr>
          </a:p>
          <a:p>
            <a:pPr marL="12700">
              <a:lnSpc>
                <a:spcPct val="100000"/>
              </a:lnSpc>
            </a:pPr>
            <a:r>
              <a:rPr dirty="0" sz="2600" spc="25">
                <a:solidFill>
                  <a:srgbClr val="0A5394"/>
                </a:solidFill>
                <a:latin typeface="Arial Narrow"/>
                <a:cs typeface="Arial Narrow"/>
              </a:rPr>
              <a:t>Data</a:t>
            </a:r>
            <a:r>
              <a:rPr dirty="0" sz="2600" spc="25" b="1">
                <a:solidFill>
                  <a:srgbClr val="0A5394"/>
                </a:solidFill>
                <a:latin typeface="Century Schoolbook"/>
                <a:cs typeface="Century Schoolbook"/>
              </a:rPr>
              <a:t>:</a:t>
            </a:r>
            <a:endParaRPr sz="2600">
              <a:latin typeface="Century Schoolbook"/>
              <a:cs typeface="Century Schoolbook"/>
            </a:endParaRPr>
          </a:p>
          <a:p>
            <a:pPr marL="12700">
              <a:lnSpc>
                <a:spcPct val="100000"/>
              </a:lnSpc>
              <a:spcBef>
                <a:spcPts val="830"/>
              </a:spcBef>
            </a:pPr>
            <a:r>
              <a:rPr dirty="0" sz="1800">
                <a:latin typeface="Arial"/>
                <a:cs typeface="Arial"/>
              </a:rPr>
              <a:t>We will use</a:t>
            </a:r>
            <a:r>
              <a:rPr dirty="0" sz="1800" spc="-5">
                <a:latin typeface="Arial"/>
                <a:cs typeface="Arial"/>
              </a:rPr>
              <a:t> </a:t>
            </a:r>
            <a:r>
              <a:rPr dirty="0" sz="1800">
                <a:latin typeface="Arial"/>
                <a:cs typeface="Arial"/>
              </a:rPr>
              <a:t>:</a:t>
            </a:r>
            <a:endParaRPr sz="1800">
              <a:latin typeface="Arial"/>
              <a:cs typeface="Arial"/>
            </a:endParaRPr>
          </a:p>
          <a:p>
            <a:pPr marL="469900" indent="-228600">
              <a:lnSpc>
                <a:spcPct val="100000"/>
              </a:lnSpc>
              <a:spcBef>
                <a:spcPts val="165"/>
              </a:spcBef>
              <a:buChar char="●"/>
              <a:tabLst>
                <a:tab pos="469900" algn="l"/>
              </a:tabLst>
            </a:pPr>
            <a:r>
              <a:rPr dirty="0" sz="1800">
                <a:latin typeface="Arial"/>
                <a:cs typeface="Arial"/>
              </a:rPr>
              <a:t>Geographical coordinates of the </a:t>
            </a:r>
            <a:r>
              <a:rPr dirty="0" sz="1800" spc="-5">
                <a:latin typeface="Arial"/>
                <a:cs typeface="Arial"/>
              </a:rPr>
              <a:t>neighbourhoods.</a:t>
            </a:r>
            <a:r>
              <a:rPr dirty="0" u="heavy" sz="1800" spc="-5">
                <a:solidFill>
                  <a:srgbClr val="1154CC"/>
                </a:solidFill>
                <a:uFill>
                  <a:solidFill>
                    <a:srgbClr val="1154CC"/>
                  </a:solidFill>
                </a:uFill>
                <a:latin typeface="Arial"/>
                <a:cs typeface="Arial"/>
                <a:hlinkClick r:id="rId2"/>
              </a:rPr>
              <a:t>[link]</a:t>
            </a:r>
            <a:endParaRPr sz="1800">
              <a:latin typeface="Arial"/>
              <a:cs typeface="Arial"/>
            </a:endParaRPr>
          </a:p>
          <a:p>
            <a:pPr marL="469900" indent="-228600">
              <a:lnSpc>
                <a:spcPct val="100000"/>
              </a:lnSpc>
              <a:spcBef>
                <a:spcPts val="240"/>
              </a:spcBef>
              <a:buChar char="●"/>
              <a:tabLst>
                <a:tab pos="469900" algn="l"/>
              </a:tabLst>
            </a:pPr>
            <a:r>
              <a:rPr dirty="0" sz="1800">
                <a:latin typeface="Arial"/>
                <a:cs typeface="Arial"/>
              </a:rPr>
              <a:t>Venue data from FourSquare.</a:t>
            </a:r>
            <a:r>
              <a:rPr dirty="0" u="heavy" sz="1800" spc="-20">
                <a:solidFill>
                  <a:srgbClr val="1154CC"/>
                </a:solidFill>
                <a:uFill>
                  <a:solidFill>
                    <a:srgbClr val="1154CC"/>
                  </a:solidFill>
                </a:uFill>
                <a:latin typeface="Arial"/>
                <a:cs typeface="Arial"/>
                <a:hlinkClick r:id="rId3"/>
              </a:rPr>
              <a:t> </a:t>
            </a:r>
            <a:r>
              <a:rPr dirty="0" u="heavy" sz="1800" spc="5">
                <a:solidFill>
                  <a:srgbClr val="1154CC"/>
                </a:solidFill>
                <a:uFill>
                  <a:solidFill>
                    <a:srgbClr val="1154CC"/>
                  </a:solidFill>
                </a:uFill>
                <a:latin typeface="Arial"/>
                <a:cs typeface="Arial"/>
                <a:hlinkClick r:id="rId3"/>
              </a:rPr>
              <a:t>[link]</a:t>
            </a:r>
            <a:endParaRPr sz="18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1700" y="952563"/>
            <a:ext cx="1741170" cy="421640"/>
          </a:xfrm>
          <a:prstGeom prst="rect"/>
        </p:spPr>
        <p:txBody>
          <a:bodyPr wrap="square" lIns="0" tIns="12700" rIns="0" bIns="0" rtlCol="0" vert="horz">
            <a:spAutoFit/>
          </a:bodyPr>
          <a:lstStyle/>
          <a:p>
            <a:pPr marL="12700">
              <a:lnSpc>
                <a:spcPct val="100000"/>
              </a:lnSpc>
              <a:spcBef>
                <a:spcPts val="100"/>
              </a:spcBef>
            </a:pPr>
            <a:r>
              <a:rPr dirty="0" spc="40"/>
              <a:t>Methodology</a:t>
            </a:r>
            <a:r>
              <a:rPr dirty="0" spc="40" b="1">
                <a:latin typeface="Century Schoolbook"/>
                <a:cs typeface="Century Schoolbook"/>
              </a:rPr>
              <a:t>:</a:t>
            </a:r>
          </a:p>
        </p:txBody>
      </p:sp>
      <p:sp>
        <p:nvSpPr>
          <p:cNvPr id="3" name="object 3"/>
          <p:cNvSpPr txBox="1"/>
          <p:nvPr/>
        </p:nvSpPr>
        <p:spPr>
          <a:xfrm>
            <a:off x="901700" y="1454150"/>
            <a:ext cx="3544570" cy="299720"/>
          </a:xfrm>
          <a:prstGeom prst="rect">
            <a:avLst/>
          </a:prstGeom>
        </p:spPr>
        <p:txBody>
          <a:bodyPr wrap="square" lIns="0" tIns="12700" rIns="0" bIns="0" rtlCol="0" vert="horz">
            <a:spAutoFit/>
          </a:bodyPr>
          <a:lstStyle/>
          <a:p>
            <a:pPr marL="12700">
              <a:lnSpc>
                <a:spcPct val="100000"/>
              </a:lnSpc>
              <a:spcBef>
                <a:spcPts val="100"/>
              </a:spcBef>
            </a:pPr>
            <a:r>
              <a:rPr dirty="0" sz="1800">
                <a:latin typeface="Arial"/>
                <a:cs typeface="Arial"/>
              </a:rPr>
              <a:t>1. First step we will load NYC</a:t>
            </a:r>
            <a:r>
              <a:rPr dirty="0" sz="1800" spc="-100">
                <a:latin typeface="Arial"/>
                <a:cs typeface="Arial"/>
              </a:rPr>
              <a:t> </a:t>
            </a:r>
            <a:r>
              <a:rPr dirty="0" sz="1800">
                <a:latin typeface="Arial"/>
                <a:cs typeface="Arial"/>
              </a:rPr>
              <a:t>Data</a:t>
            </a:r>
            <a:endParaRPr sz="1800">
              <a:latin typeface="Arial"/>
              <a:cs typeface="Arial"/>
            </a:endParaRPr>
          </a:p>
        </p:txBody>
      </p:sp>
      <p:sp>
        <p:nvSpPr>
          <p:cNvPr id="4" name="object 4"/>
          <p:cNvSpPr/>
          <p:nvPr/>
        </p:nvSpPr>
        <p:spPr>
          <a:xfrm>
            <a:off x="1299349" y="1837284"/>
            <a:ext cx="4396600" cy="2701898"/>
          </a:xfrm>
          <a:prstGeom prst="rect">
            <a:avLst/>
          </a:prstGeom>
          <a:blipFill>
            <a:blip r:embed="rId2" cstate="print"/>
            <a:stretch>
              <a:fillRect/>
            </a:stretch>
          </a:blipFill>
        </p:spPr>
        <p:txBody>
          <a:bodyPr wrap="square" lIns="0" tIns="0" rIns="0" bIns="0" rtlCol="0"/>
          <a:lstStyle/>
          <a:p/>
        </p:txBody>
      </p:sp>
      <p:sp>
        <p:nvSpPr>
          <p:cNvPr id="5" name="object 5"/>
          <p:cNvSpPr txBox="1"/>
          <p:nvPr/>
        </p:nvSpPr>
        <p:spPr>
          <a:xfrm>
            <a:off x="901700" y="4635500"/>
            <a:ext cx="4575810" cy="299720"/>
          </a:xfrm>
          <a:prstGeom prst="rect">
            <a:avLst/>
          </a:prstGeom>
        </p:spPr>
        <p:txBody>
          <a:bodyPr wrap="square" lIns="0" tIns="12700" rIns="0" bIns="0" rtlCol="0" vert="horz">
            <a:spAutoFit/>
          </a:bodyPr>
          <a:lstStyle/>
          <a:p>
            <a:pPr marL="12700">
              <a:lnSpc>
                <a:spcPct val="100000"/>
              </a:lnSpc>
              <a:spcBef>
                <a:spcPts val="100"/>
              </a:spcBef>
            </a:pPr>
            <a:r>
              <a:rPr dirty="0" sz="1800">
                <a:latin typeface="Arial"/>
                <a:cs typeface="Arial"/>
              </a:rPr>
              <a:t>2. Get no. of neighbourhood in each</a:t>
            </a:r>
            <a:r>
              <a:rPr dirty="0" sz="1800" spc="-100">
                <a:latin typeface="Arial"/>
                <a:cs typeface="Arial"/>
              </a:rPr>
              <a:t> </a:t>
            </a:r>
            <a:r>
              <a:rPr dirty="0" sz="1800">
                <a:latin typeface="Arial"/>
                <a:cs typeface="Arial"/>
              </a:rPr>
              <a:t>borough</a:t>
            </a:r>
            <a:endParaRPr sz="1800">
              <a:latin typeface="Arial"/>
              <a:cs typeface="Arial"/>
            </a:endParaRPr>
          </a:p>
        </p:txBody>
      </p:sp>
      <p:sp>
        <p:nvSpPr>
          <p:cNvPr id="6" name="object 6"/>
          <p:cNvSpPr/>
          <p:nvPr/>
        </p:nvSpPr>
        <p:spPr>
          <a:xfrm>
            <a:off x="1342523" y="5023223"/>
            <a:ext cx="4908884" cy="3844411"/>
          </a:xfrm>
          <a:prstGeom prst="rect">
            <a:avLst/>
          </a:prstGeom>
          <a:blipFill>
            <a:blip r:embed="rId3" cstate="print"/>
            <a:stretch>
              <a:fillRect/>
            </a:stretch>
          </a:blipFill>
        </p:spPr>
        <p:txBody>
          <a:bodyPr wrap="square" lIns="0" tIns="0" rIns="0" bIns="0" rtlCol="0"/>
          <a:lstStyl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85888"/>
            <a:ext cx="5688330" cy="284480"/>
          </a:xfrm>
          <a:prstGeom prst="rect">
            <a:avLst/>
          </a:prstGeom>
        </p:spPr>
        <p:txBody>
          <a:bodyPr wrap="square" lIns="0" tIns="12700" rIns="0" bIns="0" rtlCol="0" vert="horz">
            <a:spAutoFit/>
          </a:bodyPr>
          <a:lstStyle/>
          <a:p>
            <a:pPr marL="12700">
              <a:lnSpc>
                <a:spcPct val="100000"/>
              </a:lnSpc>
              <a:spcBef>
                <a:spcPts val="100"/>
              </a:spcBef>
            </a:pPr>
            <a:r>
              <a:rPr dirty="0" sz="1700" spc="-5">
                <a:latin typeface="Arial"/>
                <a:cs typeface="Arial"/>
              </a:rPr>
              <a:t>3. Prepare neighborhood list that contains indian</a:t>
            </a:r>
            <a:r>
              <a:rPr dirty="0" sz="1700" spc="-60">
                <a:latin typeface="Arial"/>
                <a:cs typeface="Arial"/>
              </a:rPr>
              <a:t> </a:t>
            </a:r>
            <a:r>
              <a:rPr dirty="0" sz="1700" spc="-5">
                <a:latin typeface="Arial"/>
                <a:cs typeface="Arial"/>
              </a:rPr>
              <a:t>restaurant</a:t>
            </a:r>
            <a:endParaRPr sz="1700">
              <a:latin typeface="Arial"/>
              <a:cs typeface="Arial"/>
            </a:endParaRPr>
          </a:p>
        </p:txBody>
      </p:sp>
      <p:sp>
        <p:nvSpPr>
          <p:cNvPr id="3" name="object 3"/>
          <p:cNvSpPr/>
          <p:nvPr/>
        </p:nvSpPr>
        <p:spPr>
          <a:xfrm>
            <a:off x="933450" y="1333220"/>
            <a:ext cx="5943600" cy="2204401"/>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901700" y="3895788"/>
            <a:ext cx="5459730" cy="284480"/>
          </a:xfrm>
          <a:prstGeom prst="rect">
            <a:avLst/>
          </a:prstGeom>
        </p:spPr>
        <p:txBody>
          <a:bodyPr wrap="square" lIns="0" tIns="12700" rIns="0" bIns="0" rtlCol="0" vert="horz">
            <a:spAutoFit/>
          </a:bodyPr>
          <a:lstStyle/>
          <a:p>
            <a:pPr marL="12700">
              <a:lnSpc>
                <a:spcPct val="100000"/>
              </a:lnSpc>
              <a:spcBef>
                <a:spcPts val="100"/>
              </a:spcBef>
            </a:pPr>
            <a:r>
              <a:rPr dirty="0" sz="1700" spc="-5">
                <a:latin typeface="Arial"/>
                <a:cs typeface="Arial"/>
              </a:rPr>
              <a:t>4. Get Number of Indian Restaurants in NYC by</a:t>
            </a:r>
            <a:r>
              <a:rPr dirty="0" sz="1700" spc="-55">
                <a:latin typeface="Arial"/>
                <a:cs typeface="Arial"/>
              </a:rPr>
              <a:t> </a:t>
            </a:r>
            <a:r>
              <a:rPr dirty="0" sz="1700" spc="-5">
                <a:latin typeface="Arial"/>
                <a:cs typeface="Arial"/>
              </a:rPr>
              <a:t>Borough</a:t>
            </a:r>
            <a:endParaRPr sz="1700">
              <a:latin typeface="Arial"/>
              <a:cs typeface="Arial"/>
            </a:endParaRPr>
          </a:p>
        </p:txBody>
      </p:sp>
      <p:sp>
        <p:nvSpPr>
          <p:cNvPr id="5" name="object 5"/>
          <p:cNvSpPr/>
          <p:nvPr/>
        </p:nvSpPr>
        <p:spPr>
          <a:xfrm>
            <a:off x="1410830" y="4539721"/>
            <a:ext cx="4167401" cy="3134384"/>
          </a:xfrm>
          <a:prstGeom prst="rect">
            <a:avLst/>
          </a:prstGeom>
          <a:blipFill>
            <a:blip r:embed="rId3" cstate="print"/>
            <a:stretch>
              <a:fillRect/>
            </a:stretch>
          </a:blipFill>
        </p:spPr>
        <p:txBody>
          <a:bodyPr wrap="square" lIns="0" tIns="0" rIns="0" bIns="0" rtlCol="0"/>
          <a:lstStyle/>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85888"/>
            <a:ext cx="3180715" cy="284480"/>
          </a:xfrm>
          <a:prstGeom prst="rect">
            <a:avLst/>
          </a:prstGeom>
        </p:spPr>
        <p:txBody>
          <a:bodyPr wrap="square" lIns="0" tIns="12700" rIns="0" bIns="0" rtlCol="0" vert="horz">
            <a:spAutoFit/>
          </a:bodyPr>
          <a:lstStyle/>
          <a:p>
            <a:pPr marL="12700">
              <a:lnSpc>
                <a:spcPct val="100000"/>
              </a:lnSpc>
              <a:spcBef>
                <a:spcPts val="100"/>
              </a:spcBef>
            </a:pPr>
            <a:r>
              <a:rPr dirty="0" sz="1700" spc="-5">
                <a:latin typeface="Arial"/>
                <a:cs typeface="Arial"/>
              </a:rPr>
              <a:t>5. Some Investigation to the</a:t>
            </a:r>
            <a:r>
              <a:rPr dirty="0" sz="1700" spc="-70">
                <a:latin typeface="Arial"/>
                <a:cs typeface="Arial"/>
              </a:rPr>
              <a:t> </a:t>
            </a:r>
            <a:r>
              <a:rPr dirty="0" sz="1700" spc="-5">
                <a:latin typeface="Arial"/>
                <a:cs typeface="Arial"/>
              </a:rPr>
              <a:t>data</a:t>
            </a:r>
            <a:endParaRPr sz="1700">
              <a:latin typeface="Arial"/>
              <a:cs typeface="Arial"/>
            </a:endParaRPr>
          </a:p>
        </p:txBody>
      </p:sp>
      <p:sp>
        <p:nvSpPr>
          <p:cNvPr id="3" name="object 3"/>
          <p:cNvSpPr/>
          <p:nvPr/>
        </p:nvSpPr>
        <p:spPr>
          <a:xfrm>
            <a:off x="1489326" y="1261908"/>
            <a:ext cx="4575289" cy="3843798"/>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1081117" y="5286375"/>
            <a:ext cx="5168347" cy="3732315"/>
          </a:xfrm>
          <a:prstGeom prst="rect">
            <a:avLst/>
          </a:prstGeom>
          <a:blipFill>
            <a:blip r:embed="rId3" cstate="print"/>
            <a:stretch>
              <a:fillRect/>
            </a:stretch>
          </a:blipFill>
        </p:spPr>
        <p:txBody>
          <a:bodyPr wrap="square" lIns="0" tIns="0" rIns="0" bIns="0" rtlCol="0"/>
          <a:lstStyl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79843" y="933450"/>
            <a:ext cx="4871327" cy="4091074"/>
          </a:xfrm>
          <a:prstGeom prst="rect">
            <a:avLst/>
          </a:prstGeom>
          <a:blipFill>
            <a:blip r:embed="rId2" cstate="print"/>
            <a:stretch>
              <a:fillRect/>
            </a:stretch>
          </a:blipFill>
        </p:spPr>
        <p:txBody>
          <a:bodyPr wrap="square" lIns="0" tIns="0" rIns="0" bIns="0" rtlCol="0"/>
          <a:lstStyle/>
          <a:p/>
        </p:txBody>
      </p:sp>
      <p:sp>
        <p:nvSpPr>
          <p:cNvPr id="3" name="object 3"/>
          <p:cNvSpPr/>
          <p:nvPr/>
        </p:nvSpPr>
        <p:spPr>
          <a:xfrm>
            <a:off x="1030325" y="5268968"/>
            <a:ext cx="5182850" cy="3633498"/>
          </a:xfrm>
          <a:prstGeom prst="rect">
            <a:avLst/>
          </a:prstGeom>
          <a:blipFill>
            <a:blip r:embed="rId3" cstate="print"/>
            <a:stretch>
              <a:fillRect/>
            </a:stretch>
          </a:blipFill>
        </p:spPr>
        <p:txBody>
          <a:bodyPr wrap="square" lIns="0" tIns="0" rIns="0" bIns="0" rtlCol="0"/>
          <a:lstStyle/>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33450" y="979047"/>
            <a:ext cx="4802372" cy="3419782"/>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49350" y="911225"/>
            <a:ext cx="5469890" cy="299720"/>
          </a:xfrm>
          <a:prstGeom prst="rect">
            <a:avLst/>
          </a:prstGeom>
        </p:spPr>
        <p:txBody>
          <a:bodyPr wrap="square" lIns="0" tIns="12700" rIns="0" bIns="0" rtlCol="0" vert="horz">
            <a:spAutoFit/>
          </a:bodyPr>
          <a:lstStyle/>
          <a:p>
            <a:pPr marL="12700">
              <a:lnSpc>
                <a:spcPct val="100000"/>
              </a:lnSpc>
              <a:spcBef>
                <a:spcPts val="100"/>
              </a:spcBef>
            </a:pPr>
            <a:r>
              <a:rPr dirty="0" sz="1800" b="1">
                <a:solidFill>
                  <a:srgbClr val="0A5394"/>
                </a:solidFill>
                <a:latin typeface="Comic Sans MS"/>
                <a:cs typeface="Comic Sans MS"/>
              </a:rPr>
              <a:t>Plotting the map to highest rating</a:t>
            </a:r>
            <a:r>
              <a:rPr dirty="0" sz="1800" spc="-100" b="1">
                <a:solidFill>
                  <a:srgbClr val="0A5394"/>
                </a:solidFill>
                <a:latin typeface="Comic Sans MS"/>
                <a:cs typeface="Comic Sans MS"/>
              </a:rPr>
              <a:t> </a:t>
            </a:r>
            <a:r>
              <a:rPr dirty="0" sz="1800" b="1">
                <a:solidFill>
                  <a:srgbClr val="0A5394"/>
                </a:solidFill>
                <a:latin typeface="Comic Sans MS"/>
                <a:cs typeface="Comic Sans MS"/>
              </a:rPr>
              <a:t>neighbourhood</a:t>
            </a:r>
            <a:endParaRPr sz="1800">
              <a:latin typeface="Comic Sans MS"/>
              <a:cs typeface="Comic Sans MS"/>
            </a:endParaRPr>
          </a:p>
        </p:txBody>
      </p:sp>
      <p:sp>
        <p:nvSpPr>
          <p:cNvPr id="3" name="object 3"/>
          <p:cNvSpPr/>
          <p:nvPr/>
        </p:nvSpPr>
        <p:spPr>
          <a:xfrm>
            <a:off x="1020429" y="1657350"/>
            <a:ext cx="6247145" cy="3447413"/>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901700" y="5553290"/>
            <a:ext cx="5819775" cy="2773045"/>
          </a:xfrm>
          <a:prstGeom prst="rect">
            <a:avLst/>
          </a:prstGeom>
        </p:spPr>
        <p:txBody>
          <a:bodyPr wrap="square" lIns="0" tIns="164465" rIns="0" bIns="0" rtlCol="0" vert="horz">
            <a:spAutoFit/>
          </a:bodyPr>
          <a:lstStyle/>
          <a:p>
            <a:pPr marL="12700">
              <a:lnSpc>
                <a:spcPct val="100000"/>
              </a:lnSpc>
              <a:spcBef>
                <a:spcPts val="1295"/>
              </a:spcBef>
            </a:pPr>
            <a:r>
              <a:rPr dirty="0" sz="2600" spc="25">
                <a:solidFill>
                  <a:srgbClr val="0A5394"/>
                </a:solidFill>
                <a:latin typeface="Arial Narrow"/>
                <a:cs typeface="Arial Narrow"/>
              </a:rPr>
              <a:t>Discussion </a:t>
            </a:r>
            <a:r>
              <a:rPr dirty="0" sz="2600" spc="20">
                <a:solidFill>
                  <a:srgbClr val="0A5394"/>
                </a:solidFill>
                <a:latin typeface="Arial Narrow"/>
                <a:cs typeface="Arial Narrow"/>
              </a:rPr>
              <a:t>and</a:t>
            </a:r>
            <a:r>
              <a:rPr dirty="0" sz="2600" spc="40">
                <a:solidFill>
                  <a:srgbClr val="0A5394"/>
                </a:solidFill>
                <a:latin typeface="Arial Narrow"/>
                <a:cs typeface="Arial Narrow"/>
              </a:rPr>
              <a:t> </a:t>
            </a:r>
            <a:r>
              <a:rPr dirty="0" sz="2600" spc="35">
                <a:solidFill>
                  <a:srgbClr val="0A5394"/>
                </a:solidFill>
                <a:latin typeface="Arial Narrow"/>
                <a:cs typeface="Arial Narrow"/>
              </a:rPr>
              <a:t>Results</a:t>
            </a:r>
            <a:r>
              <a:rPr dirty="0" sz="2600" spc="35" b="1">
                <a:solidFill>
                  <a:srgbClr val="0A5394"/>
                </a:solidFill>
                <a:latin typeface="Century Schoolbook"/>
                <a:cs typeface="Century Schoolbook"/>
              </a:rPr>
              <a:t>:</a:t>
            </a:r>
            <a:endParaRPr sz="2600">
              <a:latin typeface="Century Schoolbook"/>
              <a:cs typeface="Century Schoolbook"/>
            </a:endParaRPr>
          </a:p>
          <a:p>
            <a:pPr marL="469900" marR="5080">
              <a:lnSpc>
                <a:spcPct val="110000"/>
              </a:lnSpc>
              <a:spcBef>
                <a:spcPts val="615"/>
              </a:spcBef>
            </a:pPr>
            <a:r>
              <a:rPr dirty="0" sz="1800">
                <a:latin typeface="Arial"/>
                <a:cs typeface="Arial"/>
              </a:rPr>
              <a:t>Our analysis show that there is a lot of indian  resteraunts in New York, some of NYC boroughs  have more restaurants than others, </a:t>
            </a:r>
            <a:r>
              <a:rPr dirty="0" sz="1800" i="1">
                <a:latin typeface="Arial"/>
                <a:cs typeface="Arial"/>
              </a:rPr>
              <a:t>‘Queens’ </a:t>
            </a:r>
            <a:r>
              <a:rPr dirty="0" sz="1800">
                <a:latin typeface="Arial"/>
                <a:cs typeface="Arial"/>
              </a:rPr>
              <a:t>has</a:t>
            </a:r>
            <a:r>
              <a:rPr dirty="0" sz="1800" spc="-100">
                <a:latin typeface="Arial"/>
                <a:cs typeface="Arial"/>
              </a:rPr>
              <a:t> </a:t>
            </a:r>
            <a:r>
              <a:rPr dirty="0" sz="1800">
                <a:latin typeface="Arial"/>
                <a:cs typeface="Arial"/>
              </a:rPr>
              <a:t>the  most indian restaurants, </a:t>
            </a:r>
            <a:r>
              <a:rPr dirty="0" sz="1800" i="1">
                <a:latin typeface="Arial"/>
                <a:cs typeface="Arial"/>
              </a:rPr>
              <a:t>‘Annam Brahma’ </a:t>
            </a:r>
            <a:r>
              <a:rPr dirty="0" sz="1800">
                <a:latin typeface="Arial"/>
                <a:cs typeface="Arial"/>
              </a:rPr>
              <a:t>the</a:t>
            </a:r>
            <a:r>
              <a:rPr dirty="0" sz="1800" spc="-65">
                <a:latin typeface="Arial"/>
                <a:cs typeface="Arial"/>
              </a:rPr>
              <a:t> </a:t>
            </a:r>
            <a:r>
              <a:rPr dirty="0" sz="1800">
                <a:latin typeface="Arial"/>
                <a:cs typeface="Arial"/>
              </a:rPr>
              <a:t>most</a:t>
            </a:r>
            <a:endParaRPr sz="1800">
              <a:latin typeface="Arial"/>
              <a:cs typeface="Arial"/>
            </a:endParaRPr>
          </a:p>
          <a:p>
            <a:pPr marL="469900" marR="551815">
              <a:lnSpc>
                <a:spcPct val="111100"/>
              </a:lnSpc>
            </a:pPr>
            <a:r>
              <a:rPr dirty="0" sz="1800">
                <a:latin typeface="Arial"/>
                <a:cs typeface="Arial"/>
              </a:rPr>
              <a:t>liked restaurants, </a:t>
            </a:r>
            <a:r>
              <a:rPr dirty="0" sz="1800" i="1">
                <a:latin typeface="Arial"/>
                <a:cs typeface="Arial"/>
              </a:rPr>
              <a:t>‘Floral Park’ </a:t>
            </a:r>
            <a:r>
              <a:rPr dirty="0" sz="1800">
                <a:latin typeface="Arial"/>
                <a:cs typeface="Arial"/>
              </a:rPr>
              <a:t>is the most</a:t>
            </a:r>
            <a:r>
              <a:rPr dirty="0" sz="1800" spc="-100">
                <a:latin typeface="Arial"/>
                <a:cs typeface="Arial"/>
              </a:rPr>
              <a:t> </a:t>
            </a:r>
            <a:r>
              <a:rPr dirty="0" sz="1800">
                <a:latin typeface="Arial"/>
                <a:cs typeface="Arial"/>
              </a:rPr>
              <a:t>Liked  Neighbourhood, </a:t>
            </a:r>
            <a:r>
              <a:rPr dirty="0" sz="1800" i="1">
                <a:latin typeface="Arial"/>
                <a:cs typeface="Arial"/>
              </a:rPr>
              <a:t>‘Adda’ </a:t>
            </a:r>
            <a:r>
              <a:rPr dirty="0" sz="1800">
                <a:latin typeface="Arial"/>
                <a:cs typeface="Arial"/>
              </a:rPr>
              <a:t>has the highest</a:t>
            </a:r>
            <a:r>
              <a:rPr dirty="0" sz="1800" spc="-70">
                <a:latin typeface="Arial"/>
                <a:cs typeface="Arial"/>
              </a:rPr>
              <a:t> </a:t>
            </a:r>
            <a:r>
              <a:rPr dirty="0" sz="1800">
                <a:latin typeface="Arial"/>
                <a:cs typeface="Arial"/>
              </a:rPr>
              <a:t>rating,</a:t>
            </a:r>
            <a:endParaRPr sz="1800">
              <a:latin typeface="Arial"/>
              <a:cs typeface="Arial"/>
            </a:endParaRPr>
          </a:p>
          <a:p>
            <a:pPr marL="469900">
              <a:lnSpc>
                <a:spcPct val="100000"/>
              </a:lnSpc>
              <a:spcBef>
                <a:spcPts val="240"/>
              </a:spcBef>
            </a:pPr>
            <a:r>
              <a:rPr dirty="0" sz="1800" i="1">
                <a:latin typeface="Arial"/>
                <a:cs typeface="Arial"/>
              </a:rPr>
              <a:t>‘Manhattan’ </a:t>
            </a:r>
            <a:r>
              <a:rPr dirty="0" sz="1800">
                <a:latin typeface="Arial"/>
                <a:cs typeface="Arial"/>
              </a:rPr>
              <a:t>borough has the highest</a:t>
            </a:r>
            <a:r>
              <a:rPr dirty="0" sz="1800" spc="-25">
                <a:latin typeface="Arial"/>
                <a:cs typeface="Arial"/>
              </a:rPr>
              <a:t> </a:t>
            </a:r>
            <a:r>
              <a:rPr dirty="0" sz="1800">
                <a:latin typeface="Arial"/>
                <a:cs typeface="Arial"/>
              </a:rPr>
              <a:t>rating.</a:t>
            </a:r>
            <a:endParaRPr sz="18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154C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2021-02-06T20:51:30Z</dcterms:created>
  <dcterms:modified xsi:type="dcterms:W3CDTF">2021-02-06T20:51:30Z</dcterms:modified>
</cp:coreProperties>
</file>