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4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357" autoAdjust="0"/>
  </p:normalViewPr>
  <p:slideViewPr>
    <p:cSldViewPr snapToGrid="0">
      <p:cViewPr varScale="1">
        <p:scale>
          <a:sx n="106" d="100"/>
          <a:sy n="106" d="100"/>
        </p:scale>
        <p:origin x="1662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72BC-3316-441B-AB7F-ADE177867872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EFFC-8982-4E6F-BB34-254EDAA94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32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72BC-3316-441B-AB7F-ADE177867872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EFFC-8982-4E6F-BB34-254EDAA94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9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72BC-3316-441B-AB7F-ADE177867872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EFFC-8982-4E6F-BB34-254EDAA94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168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72BC-3316-441B-AB7F-ADE177867872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EFFC-8982-4E6F-BB34-254EDAA94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52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72BC-3316-441B-AB7F-ADE177867872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EFFC-8982-4E6F-BB34-254EDAA94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43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72BC-3316-441B-AB7F-ADE177867872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EFFC-8982-4E6F-BB34-254EDAA94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63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72BC-3316-441B-AB7F-ADE177867872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EFFC-8982-4E6F-BB34-254EDAA94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4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72BC-3316-441B-AB7F-ADE177867872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EFFC-8982-4E6F-BB34-254EDAA94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87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72BC-3316-441B-AB7F-ADE177867872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EFFC-8982-4E6F-BB34-254EDAA94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38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72BC-3316-441B-AB7F-ADE177867872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EFFC-8982-4E6F-BB34-254EDAA94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02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D72BC-3316-441B-AB7F-ADE177867872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EFFC-8982-4E6F-BB34-254EDAA94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60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D72BC-3316-441B-AB7F-ADE177867872}" type="datetimeFigureOut">
              <a:rPr lang="de-DE" smtClean="0"/>
              <a:t>24.02.2022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9EFFC-8982-4E6F-BB34-254EDAA94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664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9FD2488-3250-4C05-90A4-C23FD104A59C}"/>
              </a:ext>
            </a:extLst>
          </p:cNvPr>
          <p:cNvSpPr/>
          <p:nvPr/>
        </p:nvSpPr>
        <p:spPr>
          <a:xfrm>
            <a:off x="0" y="-5596"/>
            <a:ext cx="9144000" cy="3103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1557DD6-7D10-4A5D-AFD6-0FF53A50EDC2}"/>
              </a:ext>
            </a:extLst>
          </p:cNvPr>
          <p:cNvSpPr/>
          <p:nvPr/>
        </p:nvSpPr>
        <p:spPr>
          <a:xfrm>
            <a:off x="8137321" y="-5595"/>
            <a:ext cx="1006679" cy="310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06FD5BA-9323-494B-A4DD-D4050AFD5A45}"/>
              </a:ext>
            </a:extLst>
          </p:cNvPr>
          <p:cNvSpPr/>
          <p:nvPr/>
        </p:nvSpPr>
        <p:spPr>
          <a:xfrm>
            <a:off x="8470783" y="-4896"/>
            <a:ext cx="339754" cy="3096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CFAC304-FEBA-410D-A894-359A763D2D1F}"/>
              </a:ext>
            </a:extLst>
          </p:cNvPr>
          <p:cNvSpPr txBox="1"/>
          <p:nvPr/>
        </p:nvSpPr>
        <p:spPr>
          <a:xfrm>
            <a:off x="3066176" y="-35066"/>
            <a:ext cx="301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Java Quiz Master 2022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87EA322-2156-42D6-81A1-CB3D5DCEDE60}"/>
              </a:ext>
            </a:extLst>
          </p:cNvPr>
          <p:cNvSpPr/>
          <p:nvPr/>
        </p:nvSpPr>
        <p:spPr>
          <a:xfrm>
            <a:off x="0" y="6547607"/>
            <a:ext cx="9144000" cy="3103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F018B75B-9367-464B-B627-5F7A5BA5E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009825"/>
              </p:ext>
            </p:extLst>
          </p:nvPr>
        </p:nvGraphicFramePr>
        <p:xfrm>
          <a:off x="218191" y="708986"/>
          <a:ext cx="2435604" cy="580915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435604">
                  <a:extLst>
                    <a:ext uri="{9D8B030D-6E8A-4147-A177-3AD203B41FA5}">
                      <a16:colId xmlns:a16="http://schemas.microsoft.com/office/drawing/2014/main" val="891600607"/>
                    </a:ext>
                  </a:extLst>
                </a:gridCol>
              </a:tblGrid>
              <a:tr h="363072">
                <a:tc>
                  <a:txBody>
                    <a:bodyPr/>
                    <a:lstStyle/>
                    <a:p>
                      <a:r>
                        <a:rPr lang="de-DE" sz="1400" dirty="0"/>
                        <a:t>Gewinnstufe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878510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 dirty="0"/>
                        <a:t>50 €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463041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 dirty="0"/>
                        <a:t>100 €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939802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 dirty="0"/>
                        <a:t>200 €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366763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 dirty="0"/>
                        <a:t>300 €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669112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 dirty="0"/>
                        <a:t>500 €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436087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 dirty="0"/>
                        <a:t>1.000 €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88976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 dirty="0"/>
                        <a:t>2.000 €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457515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 dirty="0"/>
                        <a:t>4.000 €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666115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 dirty="0"/>
                        <a:t>8.000 €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33772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 dirty="0"/>
                        <a:t>16.000 €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116033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 dirty="0"/>
                        <a:t>32.000 €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140692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64.000 €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589572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125.000 €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57314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500.000 €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612429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 dirty="0"/>
                        <a:t>1.000.000 €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62579"/>
                  </a:ext>
                </a:extLst>
              </a:tr>
            </a:tbl>
          </a:graphicData>
        </a:graphic>
      </p:graphicFrame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B8FA5CF-D5AE-47C6-BFDD-E75CF08B8468}"/>
              </a:ext>
            </a:extLst>
          </p:cNvPr>
          <p:cNvGrpSpPr/>
          <p:nvPr/>
        </p:nvGrpSpPr>
        <p:grpSpPr>
          <a:xfrm>
            <a:off x="2814233" y="4378937"/>
            <a:ext cx="5958281" cy="2139201"/>
            <a:chOff x="3355596" y="4118994"/>
            <a:chExt cx="5285065" cy="1728133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48D94D7-7C8D-48DB-A6F0-DD23AFBB8D32}"/>
                </a:ext>
              </a:extLst>
            </p:cNvPr>
            <p:cNvSpPr/>
            <p:nvPr/>
          </p:nvSpPr>
          <p:spPr>
            <a:xfrm>
              <a:off x="3355596" y="4118994"/>
              <a:ext cx="5285065" cy="172813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090952D4-E0F1-453F-9536-DFBE741D9DCE}"/>
                </a:ext>
              </a:extLst>
            </p:cNvPr>
            <p:cNvCxnSpPr>
              <a:stCxn id="13" idx="1"/>
              <a:endCxn id="13" idx="3"/>
            </p:cNvCxnSpPr>
            <p:nvPr/>
          </p:nvCxnSpPr>
          <p:spPr>
            <a:xfrm>
              <a:off x="3355596" y="4983061"/>
              <a:ext cx="528506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835E1C92-E739-4C31-BD16-5E007B929BE6}"/>
                </a:ext>
              </a:extLst>
            </p:cNvPr>
            <p:cNvCxnSpPr>
              <a:cxnSpLocks/>
              <a:stCxn id="13" idx="0"/>
              <a:endCxn id="13" idx="2"/>
            </p:cNvCxnSpPr>
            <p:nvPr/>
          </p:nvCxnSpPr>
          <p:spPr>
            <a:xfrm>
              <a:off x="5998129" y="4118994"/>
              <a:ext cx="0" cy="172813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E3C15F19-0AC7-4EED-80CA-C0A2EB9417E1}"/>
              </a:ext>
            </a:extLst>
          </p:cNvPr>
          <p:cNvSpPr txBox="1"/>
          <p:nvPr/>
        </p:nvSpPr>
        <p:spPr>
          <a:xfrm>
            <a:off x="3282969" y="4605440"/>
            <a:ext cx="196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Antwort A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BCCF657-890B-4DA9-BCF2-45FFE4EE9C6C}"/>
              </a:ext>
            </a:extLst>
          </p:cNvPr>
          <p:cNvSpPr txBox="1"/>
          <p:nvPr/>
        </p:nvSpPr>
        <p:spPr>
          <a:xfrm>
            <a:off x="3282969" y="5696813"/>
            <a:ext cx="196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Antwort C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592A34A-32C4-4003-9935-44B6D1542BB7}"/>
              </a:ext>
            </a:extLst>
          </p:cNvPr>
          <p:cNvSpPr txBox="1"/>
          <p:nvPr/>
        </p:nvSpPr>
        <p:spPr>
          <a:xfrm>
            <a:off x="6168782" y="5696813"/>
            <a:ext cx="196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Antwort D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CCBD758-C155-4DB6-A550-702F1D57DC56}"/>
              </a:ext>
            </a:extLst>
          </p:cNvPr>
          <p:cNvSpPr txBox="1"/>
          <p:nvPr/>
        </p:nvSpPr>
        <p:spPr>
          <a:xfrm>
            <a:off x="6101669" y="4605339"/>
            <a:ext cx="196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Antwort B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271FF92-544E-47EF-AA3D-1FF79F8F2660}"/>
              </a:ext>
            </a:extLst>
          </p:cNvPr>
          <p:cNvGrpSpPr/>
          <p:nvPr/>
        </p:nvGrpSpPr>
        <p:grpSpPr>
          <a:xfrm>
            <a:off x="2852256" y="1122142"/>
            <a:ext cx="5958281" cy="2409982"/>
            <a:chOff x="2819748" y="1082155"/>
            <a:chExt cx="5958281" cy="2812869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FFD012C-1D0C-4FAA-8637-874E38AF82AF}"/>
                </a:ext>
              </a:extLst>
            </p:cNvPr>
            <p:cNvSpPr/>
            <p:nvPr/>
          </p:nvSpPr>
          <p:spPr>
            <a:xfrm>
              <a:off x="2819748" y="1082155"/>
              <a:ext cx="5958281" cy="281286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Lorem</a:t>
              </a:r>
              <a:r>
                <a:rPr lang="de-DE" dirty="0"/>
                <a:t> </a:t>
              </a:r>
              <a:r>
                <a:rPr lang="de-DE" dirty="0" err="1"/>
                <a:t>ipsum</a:t>
              </a:r>
              <a:r>
                <a:rPr lang="de-DE" dirty="0"/>
                <a:t> </a:t>
              </a:r>
              <a:r>
                <a:rPr lang="de-DE" dirty="0" err="1"/>
                <a:t>dolor</a:t>
              </a:r>
              <a:r>
                <a:rPr lang="de-DE" dirty="0"/>
                <a:t> </a:t>
              </a:r>
              <a:r>
                <a:rPr lang="de-DE" dirty="0" err="1"/>
                <a:t>sit</a:t>
              </a:r>
              <a:r>
                <a:rPr lang="de-DE" dirty="0"/>
                <a:t> </a:t>
              </a:r>
              <a:r>
                <a:rPr lang="de-DE" dirty="0" err="1"/>
                <a:t>amet</a:t>
              </a:r>
              <a:r>
                <a:rPr lang="de-DE" dirty="0"/>
                <a:t>, </a:t>
              </a:r>
              <a:r>
                <a:rPr lang="de-DE" dirty="0" err="1"/>
                <a:t>consetetur</a:t>
              </a:r>
              <a:r>
                <a:rPr lang="de-DE" dirty="0"/>
                <a:t> </a:t>
              </a:r>
              <a:r>
                <a:rPr lang="de-DE" dirty="0" err="1"/>
                <a:t>sadipscing</a:t>
              </a:r>
              <a:r>
                <a:rPr lang="de-DE" dirty="0"/>
                <a:t> </a:t>
              </a:r>
              <a:r>
                <a:rPr lang="de-DE" dirty="0" err="1"/>
                <a:t>elitr</a:t>
              </a:r>
              <a:r>
                <a:rPr lang="de-DE" dirty="0"/>
                <a:t>, sed </a:t>
              </a:r>
              <a:r>
                <a:rPr lang="de-DE" dirty="0" err="1"/>
                <a:t>diam</a:t>
              </a:r>
              <a:r>
                <a:rPr lang="de-DE" dirty="0"/>
                <a:t> </a:t>
              </a:r>
              <a:r>
                <a:rPr lang="de-DE" dirty="0" err="1"/>
                <a:t>nonumy</a:t>
              </a:r>
              <a:r>
                <a:rPr lang="de-DE" dirty="0"/>
                <a:t> </a:t>
              </a:r>
              <a:r>
                <a:rPr lang="de-DE" dirty="0" err="1"/>
                <a:t>eirmod</a:t>
              </a:r>
              <a:r>
                <a:rPr lang="de-DE" dirty="0"/>
                <a:t> </a:t>
              </a:r>
              <a:r>
                <a:rPr lang="de-DE" dirty="0" err="1"/>
                <a:t>tempor</a:t>
              </a:r>
              <a:r>
                <a:rPr lang="de-DE" dirty="0"/>
                <a:t> </a:t>
              </a:r>
              <a:r>
                <a:rPr lang="de-DE" dirty="0" err="1"/>
                <a:t>invidunt</a:t>
              </a:r>
              <a:r>
                <a:rPr lang="de-DE" dirty="0"/>
                <a:t> </a:t>
              </a:r>
              <a:r>
                <a:rPr lang="de-DE" dirty="0" err="1"/>
                <a:t>ut</a:t>
              </a:r>
              <a:r>
                <a:rPr lang="de-DE" dirty="0"/>
                <a:t> </a:t>
              </a:r>
              <a:r>
                <a:rPr lang="de-DE" dirty="0" err="1"/>
                <a:t>labore</a:t>
              </a:r>
              <a:r>
                <a:rPr lang="de-DE" dirty="0"/>
                <a:t> et </a:t>
              </a:r>
              <a:r>
                <a:rPr lang="de-DE" dirty="0" err="1"/>
                <a:t>dolore</a:t>
              </a:r>
              <a:r>
                <a:rPr lang="de-DE" dirty="0"/>
                <a:t> magna </a:t>
              </a:r>
              <a:r>
                <a:rPr lang="de-DE" dirty="0" err="1"/>
                <a:t>aliquyam</a:t>
              </a:r>
              <a:r>
                <a:rPr lang="de-DE" dirty="0"/>
                <a:t> erat, sed </a:t>
              </a:r>
              <a:r>
                <a:rPr lang="de-DE" dirty="0" err="1"/>
                <a:t>diam</a:t>
              </a:r>
              <a:r>
                <a:rPr lang="de-DE" dirty="0"/>
                <a:t> </a:t>
              </a:r>
              <a:r>
                <a:rPr lang="de-DE" dirty="0" err="1"/>
                <a:t>voluptua</a:t>
              </a:r>
              <a:r>
                <a:rPr lang="de-DE" dirty="0"/>
                <a:t>.</a:t>
              </a:r>
            </a:p>
            <a:p>
              <a:pPr algn="ctr"/>
              <a:endParaRPr lang="de-DE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7D9C22C4-3B59-4EBD-B6F9-B5C81A4C895F}"/>
                </a:ext>
              </a:extLst>
            </p:cNvPr>
            <p:cNvSpPr txBox="1"/>
            <p:nvPr/>
          </p:nvSpPr>
          <p:spPr>
            <a:xfrm>
              <a:off x="2860965" y="1151947"/>
              <a:ext cx="1432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/>
                <a:t>Fragefeld</a:t>
              </a:r>
            </a:p>
            <a:p>
              <a:endParaRPr lang="de-DE"/>
            </a:p>
          </p:txBody>
        </p:sp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5BDF0039-9F8F-4A34-A718-CDBCF8B80E28}"/>
              </a:ext>
            </a:extLst>
          </p:cNvPr>
          <p:cNvSpPr/>
          <p:nvPr/>
        </p:nvSpPr>
        <p:spPr>
          <a:xfrm>
            <a:off x="2814233" y="3833289"/>
            <a:ext cx="5990789" cy="369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10C8D6DE-23FB-4D28-9891-7105BDDAFFE4}"/>
              </a:ext>
            </a:extLst>
          </p:cNvPr>
          <p:cNvCxnSpPr/>
          <p:nvPr/>
        </p:nvCxnSpPr>
        <p:spPr>
          <a:xfrm>
            <a:off x="4836451" y="3833288"/>
            <a:ext cx="0" cy="36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54961574-7BDB-4DC7-AA02-3D3ADC192FEF}"/>
              </a:ext>
            </a:extLst>
          </p:cNvPr>
          <p:cNvCxnSpPr/>
          <p:nvPr/>
        </p:nvCxnSpPr>
        <p:spPr>
          <a:xfrm>
            <a:off x="6826360" y="3833288"/>
            <a:ext cx="0" cy="36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72B0062D-137B-4E22-A183-D827743D8AD7}"/>
              </a:ext>
            </a:extLst>
          </p:cNvPr>
          <p:cNvSpPr txBox="1"/>
          <p:nvPr/>
        </p:nvSpPr>
        <p:spPr>
          <a:xfrm>
            <a:off x="3263647" y="3841630"/>
            <a:ext cx="112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50:50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E47B627-697E-48E2-9577-66AE09787674}"/>
              </a:ext>
            </a:extLst>
          </p:cNvPr>
          <p:cNvSpPr txBox="1"/>
          <p:nvPr/>
        </p:nvSpPr>
        <p:spPr>
          <a:xfrm>
            <a:off x="5285867" y="3844282"/>
            <a:ext cx="112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Publikum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95A62A4-97C0-439D-9AF6-B192096360E9}"/>
              </a:ext>
            </a:extLst>
          </p:cNvPr>
          <p:cNvSpPr txBox="1"/>
          <p:nvPr/>
        </p:nvSpPr>
        <p:spPr>
          <a:xfrm>
            <a:off x="7253996" y="3833280"/>
            <a:ext cx="112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Telefon</a:t>
            </a:r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D82CC4D3-D6D2-4294-8631-85A7F826A6D8}"/>
              </a:ext>
            </a:extLst>
          </p:cNvPr>
          <p:cNvGrpSpPr/>
          <p:nvPr/>
        </p:nvGrpSpPr>
        <p:grpSpPr>
          <a:xfrm>
            <a:off x="2814233" y="654174"/>
            <a:ext cx="5990789" cy="403420"/>
            <a:chOff x="2819748" y="436176"/>
            <a:chExt cx="5990789" cy="403420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CBBED62B-7182-4EF0-9FE6-041350983892}"/>
                </a:ext>
              </a:extLst>
            </p:cNvPr>
            <p:cNvSpPr/>
            <p:nvPr/>
          </p:nvSpPr>
          <p:spPr>
            <a:xfrm>
              <a:off x="2819748" y="470272"/>
              <a:ext cx="5990789" cy="369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B10FF288-4603-4130-9E78-5FCADDA5645E}"/>
                </a:ext>
              </a:extLst>
            </p:cNvPr>
            <p:cNvCxnSpPr/>
            <p:nvPr/>
          </p:nvCxnSpPr>
          <p:spPr>
            <a:xfrm>
              <a:off x="4593772" y="470272"/>
              <a:ext cx="0" cy="369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3A2FEB7E-B3EE-4B72-BD62-A1B92DD03071}"/>
                </a:ext>
              </a:extLst>
            </p:cNvPr>
            <p:cNvCxnSpPr/>
            <p:nvPr/>
          </p:nvCxnSpPr>
          <p:spPr>
            <a:xfrm>
              <a:off x="6688183" y="470272"/>
              <a:ext cx="0" cy="369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A9249003-22F6-45F0-A4A9-456F6EE5D0CC}"/>
                </a:ext>
              </a:extLst>
            </p:cNvPr>
            <p:cNvSpPr txBox="1"/>
            <p:nvPr/>
          </p:nvSpPr>
          <p:spPr>
            <a:xfrm>
              <a:off x="3064846" y="440803"/>
              <a:ext cx="1123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/>
                <a:t>Konto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56EFF1D1-29E5-4FDD-99F6-2CED0575242F}"/>
                </a:ext>
              </a:extLst>
            </p:cNvPr>
            <p:cNvSpPr txBox="1"/>
            <p:nvPr/>
          </p:nvSpPr>
          <p:spPr>
            <a:xfrm>
              <a:off x="6831875" y="436176"/>
              <a:ext cx="150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Spielername</a:t>
              </a:r>
            </a:p>
          </p:txBody>
        </p:sp>
      </p:grpSp>
      <p:sp>
        <p:nvSpPr>
          <p:cNvPr id="43" name="Rechteck 42">
            <a:extLst>
              <a:ext uri="{FF2B5EF4-FFF2-40B4-BE49-F238E27FC236}">
                <a16:creationId xmlns:a16="http://schemas.microsoft.com/office/drawing/2014/main" id="{EE558987-5D49-4A55-9A1A-534992377B10}"/>
              </a:ext>
            </a:extLst>
          </p:cNvPr>
          <p:cNvSpPr/>
          <p:nvPr/>
        </p:nvSpPr>
        <p:spPr>
          <a:xfrm>
            <a:off x="-6291" y="0"/>
            <a:ext cx="339754" cy="3096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6C3B82C-3F00-4507-9799-C0B8B7EB8C8D}"/>
              </a:ext>
            </a:extLst>
          </p:cNvPr>
          <p:cNvSpPr/>
          <p:nvPr/>
        </p:nvSpPr>
        <p:spPr>
          <a:xfrm>
            <a:off x="0" y="309693"/>
            <a:ext cx="9144000" cy="3103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36D5BF7-808B-428C-B508-328C6B4C903D}"/>
              </a:ext>
            </a:extLst>
          </p:cNvPr>
          <p:cNvSpPr txBox="1"/>
          <p:nvPr/>
        </p:nvSpPr>
        <p:spPr>
          <a:xfrm>
            <a:off x="-6291" y="314589"/>
            <a:ext cx="60089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Spiel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7F8A964B-499F-4E1C-AFEA-E5B3DF31BD74}"/>
              </a:ext>
            </a:extLst>
          </p:cNvPr>
          <p:cNvSpPr txBox="1"/>
          <p:nvPr/>
        </p:nvSpPr>
        <p:spPr>
          <a:xfrm>
            <a:off x="584334" y="312309"/>
            <a:ext cx="96423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Optionen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5545090C-713C-4BFE-88C7-5A505F2917C6}"/>
              </a:ext>
            </a:extLst>
          </p:cNvPr>
          <p:cNvSpPr txBox="1"/>
          <p:nvPr/>
        </p:nvSpPr>
        <p:spPr>
          <a:xfrm>
            <a:off x="1558834" y="312309"/>
            <a:ext cx="12738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Schnelles Spiel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C3E219-D3FE-445C-AEB8-1F2F9955D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0229" y="25351"/>
            <a:ext cx="1132952" cy="281502"/>
          </a:xfrm>
        </p:spPr>
        <p:txBody>
          <a:bodyPr/>
          <a:lstStyle/>
          <a:p>
            <a:r>
              <a:rPr lang="de-DE" sz="1000" dirty="0"/>
              <a:t>Übersicht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DFAA6A58-BA8E-46B7-8FE1-D3573E170A5D}"/>
              </a:ext>
            </a:extLst>
          </p:cNvPr>
          <p:cNvSpPr txBox="1"/>
          <p:nvPr/>
        </p:nvSpPr>
        <p:spPr>
          <a:xfrm>
            <a:off x="2825936" y="316656"/>
            <a:ext cx="16186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Gewinn nehmen</a:t>
            </a:r>
          </a:p>
        </p:txBody>
      </p:sp>
    </p:spTree>
    <p:extLst>
      <p:ext uri="{BB962C8B-B14F-4D97-AF65-F5344CB8AC3E}">
        <p14:creationId xmlns:p14="http://schemas.microsoft.com/office/powerpoint/2010/main" val="292383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Tabelle 57">
            <a:extLst>
              <a:ext uri="{FF2B5EF4-FFF2-40B4-BE49-F238E27FC236}">
                <a16:creationId xmlns:a16="http://schemas.microsoft.com/office/drawing/2014/main" id="{BBD05EC2-9905-4967-8209-B1C18040A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522844"/>
              </p:ext>
            </p:extLst>
          </p:nvPr>
        </p:nvGraphicFramePr>
        <p:xfrm>
          <a:off x="171936" y="708986"/>
          <a:ext cx="2435604" cy="580915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435604">
                  <a:extLst>
                    <a:ext uri="{9D8B030D-6E8A-4147-A177-3AD203B41FA5}">
                      <a16:colId xmlns:a16="http://schemas.microsoft.com/office/drawing/2014/main" val="891600607"/>
                    </a:ext>
                  </a:extLst>
                </a:gridCol>
              </a:tblGrid>
              <a:tr h="363072">
                <a:tc>
                  <a:txBody>
                    <a:bodyPr/>
                    <a:lstStyle/>
                    <a:p>
                      <a:r>
                        <a:rPr lang="de-DE" sz="1400" dirty="0"/>
                        <a:t>Gewinnstufe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878510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50 €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63041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100 €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939802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200 €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366763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 dirty="0"/>
                        <a:t>300 €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669112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500 €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436087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 dirty="0"/>
                        <a:t>1.000 €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88976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2.000 €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457515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4.000 €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666115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8.000 €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33772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16.000 €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116033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32.000 €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140692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64.000 €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589572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125.000 €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57314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500.000 €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612429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 dirty="0"/>
                        <a:t>1.000.000 €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62579"/>
                  </a:ext>
                </a:extLst>
              </a:tr>
            </a:tbl>
          </a:graphicData>
        </a:graphic>
      </p:graphicFrame>
      <p:sp>
        <p:nvSpPr>
          <p:cNvPr id="52" name="Rechteck 51">
            <a:extLst>
              <a:ext uri="{FF2B5EF4-FFF2-40B4-BE49-F238E27FC236}">
                <a16:creationId xmlns:a16="http://schemas.microsoft.com/office/drawing/2014/main" id="{52BD39D0-6D65-4962-9704-172B8A4827B3}"/>
              </a:ext>
            </a:extLst>
          </p:cNvPr>
          <p:cNvSpPr/>
          <p:nvPr/>
        </p:nvSpPr>
        <p:spPr>
          <a:xfrm>
            <a:off x="5831105" y="5488387"/>
            <a:ext cx="2902591" cy="989901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26505C6B-B8FC-409F-BFEE-D1D1ECB8C1F9}"/>
              </a:ext>
            </a:extLst>
          </p:cNvPr>
          <p:cNvSpPr/>
          <p:nvPr/>
        </p:nvSpPr>
        <p:spPr>
          <a:xfrm>
            <a:off x="2852256" y="5488388"/>
            <a:ext cx="2902591" cy="989901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E1721F90-AD64-4194-BBAB-4D85EFA9937F}"/>
              </a:ext>
            </a:extLst>
          </p:cNvPr>
          <p:cNvSpPr/>
          <p:nvPr/>
        </p:nvSpPr>
        <p:spPr>
          <a:xfrm>
            <a:off x="5831397" y="4404054"/>
            <a:ext cx="2902591" cy="989901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8A5C9057-1B08-4906-8C8E-BB33104FD40D}"/>
              </a:ext>
            </a:extLst>
          </p:cNvPr>
          <p:cNvSpPr/>
          <p:nvPr/>
        </p:nvSpPr>
        <p:spPr>
          <a:xfrm>
            <a:off x="2852256" y="4418787"/>
            <a:ext cx="2902591" cy="989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9FD2488-3250-4C05-90A4-C23FD104A59C}"/>
              </a:ext>
            </a:extLst>
          </p:cNvPr>
          <p:cNvSpPr/>
          <p:nvPr/>
        </p:nvSpPr>
        <p:spPr>
          <a:xfrm>
            <a:off x="0" y="-5596"/>
            <a:ext cx="9144000" cy="3103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1557DD6-7D10-4A5D-AFD6-0FF53A50EDC2}"/>
              </a:ext>
            </a:extLst>
          </p:cNvPr>
          <p:cNvSpPr/>
          <p:nvPr/>
        </p:nvSpPr>
        <p:spPr>
          <a:xfrm>
            <a:off x="8137321" y="-5595"/>
            <a:ext cx="1006679" cy="310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06FD5BA-9323-494B-A4DD-D4050AFD5A45}"/>
              </a:ext>
            </a:extLst>
          </p:cNvPr>
          <p:cNvSpPr/>
          <p:nvPr/>
        </p:nvSpPr>
        <p:spPr>
          <a:xfrm>
            <a:off x="8470783" y="-4896"/>
            <a:ext cx="339754" cy="3096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CFAC304-FEBA-410D-A894-359A763D2D1F}"/>
              </a:ext>
            </a:extLst>
          </p:cNvPr>
          <p:cNvSpPr txBox="1"/>
          <p:nvPr/>
        </p:nvSpPr>
        <p:spPr>
          <a:xfrm>
            <a:off x="3066176" y="-35066"/>
            <a:ext cx="301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Java Quiz Master 2022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87EA322-2156-42D6-81A1-CB3D5DCEDE60}"/>
              </a:ext>
            </a:extLst>
          </p:cNvPr>
          <p:cNvSpPr/>
          <p:nvPr/>
        </p:nvSpPr>
        <p:spPr>
          <a:xfrm>
            <a:off x="0" y="6547607"/>
            <a:ext cx="9144000" cy="3103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B8FA5CF-D5AE-47C6-BFDD-E75CF08B8468}"/>
              </a:ext>
            </a:extLst>
          </p:cNvPr>
          <p:cNvGrpSpPr/>
          <p:nvPr/>
        </p:nvGrpSpPr>
        <p:grpSpPr>
          <a:xfrm>
            <a:off x="2814233" y="4378937"/>
            <a:ext cx="5958281" cy="2139201"/>
            <a:chOff x="3355596" y="4118994"/>
            <a:chExt cx="5285065" cy="1728133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48D94D7-7C8D-48DB-A6F0-DD23AFBB8D32}"/>
                </a:ext>
              </a:extLst>
            </p:cNvPr>
            <p:cNvSpPr/>
            <p:nvPr/>
          </p:nvSpPr>
          <p:spPr>
            <a:xfrm>
              <a:off x="3355596" y="4118994"/>
              <a:ext cx="5285065" cy="1728133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090952D4-E0F1-453F-9536-DFBE741D9DCE}"/>
                </a:ext>
              </a:extLst>
            </p:cNvPr>
            <p:cNvCxnSpPr>
              <a:stCxn id="13" idx="1"/>
              <a:endCxn id="13" idx="3"/>
            </p:cNvCxnSpPr>
            <p:nvPr/>
          </p:nvCxnSpPr>
          <p:spPr>
            <a:xfrm>
              <a:off x="3355596" y="4983061"/>
              <a:ext cx="528506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835E1C92-E739-4C31-BD16-5E007B929BE6}"/>
                </a:ext>
              </a:extLst>
            </p:cNvPr>
            <p:cNvCxnSpPr>
              <a:cxnSpLocks/>
              <a:stCxn id="13" idx="0"/>
              <a:endCxn id="13" idx="2"/>
            </p:cNvCxnSpPr>
            <p:nvPr/>
          </p:nvCxnSpPr>
          <p:spPr>
            <a:xfrm>
              <a:off x="5998129" y="4118994"/>
              <a:ext cx="0" cy="172813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E3C15F19-0AC7-4EED-80CA-C0A2EB9417E1}"/>
              </a:ext>
            </a:extLst>
          </p:cNvPr>
          <p:cNvSpPr txBox="1"/>
          <p:nvPr/>
        </p:nvSpPr>
        <p:spPr>
          <a:xfrm>
            <a:off x="3282969" y="4605440"/>
            <a:ext cx="196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  <a:p>
            <a:r>
              <a:rPr lang="de-DE" dirty="0"/>
              <a:t>- Richtig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BCCF657-890B-4DA9-BCF2-45FFE4EE9C6C}"/>
              </a:ext>
            </a:extLst>
          </p:cNvPr>
          <p:cNvSpPr txBox="1"/>
          <p:nvPr/>
        </p:nvSpPr>
        <p:spPr>
          <a:xfrm>
            <a:off x="3131288" y="5696813"/>
            <a:ext cx="2435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Latein ist kein Blindfisch</a:t>
            </a:r>
          </a:p>
          <a:p>
            <a:r>
              <a:rPr lang="de-DE" dirty="0"/>
              <a:t>- Falsch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592A34A-32C4-4003-9935-44B6D1542BB7}"/>
              </a:ext>
            </a:extLst>
          </p:cNvPr>
          <p:cNvSpPr txBox="1"/>
          <p:nvPr/>
        </p:nvSpPr>
        <p:spPr>
          <a:xfrm>
            <a:off x="6168781" y="5696813"/>
            <a:ext cx="243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 bestellt wer Essen</a:t>
            </a:r>
          </a:p>
          <a:p>
            <a:r>
              <a:rPr lang="de-DE" dirty="0"/>
              <a:t>- Falsch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CCBD758-C155-4DB6-A550-702F1D57DC56}"/>
              </a:ext>
            </a:extLst>
          </p:cNvPr>
          <p:cNvSpPr txBox="1"/>
          <p:nvPr/>
        </p:nvSpPr>
        <p:spPr>
          <a:xfrm>
            <a:off x="6101669" y="4605339"/>
            <a:ext cx="196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  <a:p>
            <a:r>
              <a:rPr lang="de-DE" dirty="0"/>
              <a:t>- Falsch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271FF92-544E-47EF-AA3D-1FF79F8F2660}"/>
              </a:ext>
            </a:extLst>
          </p:cNvPr>
          <p:cNvGrpSpPr/>
          <p:nvPr/>
        </p:nvGrpSpPr>
        <p:grpSpPr>
          <a:xfrm>
            <a:off x="2852256" y="1122142"/>
            <a:ext cx="5958281" cy="2409982"/>
            <a:chOff x="2819748" y="1082155"/>
            <a:chExt cx="5958281" cy="2812869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FFD012C-1D0C-4FAA-8637-874E38AF82AF}"/>
                </a:ext>
              </a:extLst>
            </p:cNvPr>
            <p:cNvSpPr/>
            <p:nvPr/>
          </p:nvSpPr>
          <p:spPr>
            <a:xfrm>
              <a:off x="2819748" y="1082155"/>
              <a:ext cx="5958281" cy="281286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Lorem</a:t>
              </a:r>
              <a:r>
                <a:rPr lang="de-DE" dirty="0"/>
                <a:t> </a:t>
              </a:r>
              <a:r>
                <a:rPr lang="de-DE" dirty="0" err="1"/>
                <a:t>ipsum</a:t>
              </a:r>
              <a:r>
                <a:rPr lang="de-DE" dirty="0"/>
                <a:t> </a:t>
              </a:r>
              <a:r>
                <a:rPr lang="de-DE" dirty="0" err="1"/>
                <a:t>dolor</a:t>
              </a:r>
              <a:r>
                <a:rPr lang="de-DE" dirty="0"/>
                <a:t> </a:t>
              </a:r>
              <a:r>
                <a:rPr lang="de-DE" dirty="0" err="1"/>
                <a:t>sit</a:t>
              </a:r>
              <a:r>
                <a:rPr lang="de-DE" dirty="0"/>
                <a:t> </a:t>
              </a:r>
              <a:r>
                <a:rPr lang="de-DE" dirty="0" err="1"/>
                <a:t>amet</a:t>
              </a:r>
              <a:r>
                <a:rPr lang="de-DE" dirty="0"/>
                <a:t>, steht für Blindtext welcher verwendet wird um Textfelder im Design zu prüfen ohne das der Inhalt von der eigentlichen Aufgabe ablenkt?</a:t>
              </a:r>
            </a:p>
            <a:p>
              <a:pPr algn="ctr"/>
              <a:endParaRPr lang="de-DE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7D9C22C4-3B59-4EBD-B6F9-B5C81A4C895F}"/>
                </a:ext>
              </a:extLst>
            </p:cNvPr>
            <p:cNvSpPr txBox="1"/>
            <p:nvPr/>
          </p:nvSpPr>
          <p:spPr>
            <a:xfrm>
              <a:off x="2860965" y="1151947"/>
              <a:ext cx="1432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/>
                <a:t>Fragefeld</a:t>
              </a:r>
            </a:p>
            <a:p>
              <a:endParaRPr lang="de-DE"/>
            </a:p>
          </p:txBody>
        </p:sp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5BDF0039-9F8F-4A34-A718-CDBCF8B80E28}"/>
              </a:ext>
            </a:extLst>
          </p:cNvPr>
          <p:cNvSpPr/>
          <p:nvPr/>
        </p:nvSpPr>
        <p:spPr>
          <a:xfrm>
            <a:off x="2814233" y="3833289"/>
            <a:ext cx="5990789" cy="369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10C8D6DE-23FB-4D28-9891-7105BDDAFFE4}"/>
              </a:ext>
            </a:extLst>
          </p:cNvPr>
          <p:cNvCxnSpPr/>
          <p:nvPr/>
        </p:nvCxnSpPr>
        <p:spPr>
          <a:xfrm>
            <a:off x="4836451" y="3833288"/>
            <a:ext cx="0" cy="36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54961574-7BDB-4DC7-AA02-3D3ADC192FEF}"/>
              </a:ext>
            </a:extLst>
          </p:cNvPr>
          <p:cNvCxnSpPr/>
          <p:nvPr/>
        </p:nvCxnSpPr>
        <p:spPr>
          <a:xfrm>
            <a:off x="6826360" y="3833288"/>
            <a:ext cx="0" cy="36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72B0062D-137B-4E22-A183-D827743D8AD7}"/>
              </a:ext>
            </a:extLst>
          </p:cNvPr>
          <p:cNvSpPr txBox="1"/>
          <p:nvPr/>
        </p:nvSpPr>
        <p:spPr>
          <a:xfrm>
            <a:off x="3263647" y="3841630"/>
            <a:ext cx="112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50:50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E47B627-697E-48E2-9577-66AE09787674}"/>
              </a:ext>
            </a:extLst>
          </p:cNvPr>
          <p:cNvSpPr txBox="1"/>
          <p:nvPr/>
        </p:nvSpPr>
        <p:spPr>
          <a:xfrm>
            <a:off x="5285867" y="3844282"/>
            <a:ext cx="112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Publikum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95A62A4-97C0-439D-9AF6-B192096360E9}"/>
              </a:ext>
            </a:extLst>
          </p:cNvPr>
          <p:cNvSpPr txBox="1"/>
          <p:nvPr/>
        </p:nvSpPr>
        <p:spPr>
          <a:xfrm>
            <a:off x="7253996" y="3833280"/>
            <a:ext cx="112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Telefon</a:t>
            </a:r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D82CC4D3-D6D2-4294-8631-85A7F826A6D8}"/>
              </a:ext>
            </a:extLst>
          </p:cNvPr>
          <p:cNvGrpSpPr/>
          <p:nvPr/>
        </p:nvGrpSpPr>
        <p:grpSpPr>
          <a:xfrm>
            <a:off x="2814233" y="654174"/>
            <a:ext cx="5990789" cy="403420"/>
            <a:chOff x="2819748" y="436176"/>
            <a:chExt cx="5990789" cy="403420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CBBED62B-7182-4EF0-9FE6-041350983892}"/>
                </a:ext>
              </a:extLst>
            </p:cNvPr>
            <p:cNvSpPr/>
            <p:nvPr/>
          </p:nvSpPr>
          <p:spPr>
            <a:xfrm>
              <a:off x="2819748" y="470272"/>
              <a:ext cx="5990789" cy="369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B10FF288-4603-4130-9E78-5FCADDA5645E}"/>
                </a:ext>
              </a:extLst>
            </p:cNvPr>
            <p:cNvCxnSpPr/>
            <p:nvPr/>
          </p:nvCxnSpPr>
          <p:spPr>
            <a:xfrm>
              <a:off x="4593772" y="470272"/>
              <a:ext cx="0" cy="369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3A2FEB7E-B3EE-4B72-BD62-A1B92DD03071}"/>
                </a:ext>
              </a:extLst>
            </p:cNvPr>
            <p:cNvCxnSpPr/>
            <p:nvPr/>
          </p:nvCxnSpPr>
          <p:spPr>
            <a:xfrm>
              <a:off x="6688183" y="470272"/>
              <a:ext cx="0" cy="369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A9249003-22F6-45F0-A4A9-456F6EE5D0CC}"/>
                </a:ext>
              </a:extLst>
            </p:cNvPr>
            <p:cNvSpPr txBox="1"/>
            <p:nvPr/>
          </p:nvSpPr>
          <p:spPr>
            <a:xfrm>
              <a:off x="3064846" y="440803"/>
              <a:ext cx="1123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Konto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56EFF1D1-29E5-4FDD-99F6-2CED0575242F}"/>
                </a:ext>
              </a:extLst>
            </p:cNvPr>
            <p:cNvSpPr txBox="1"/>
            <p:nvPr/>
          </p:nvSpPr>
          <p:spPr>
            <a:xfrm>
              <a:off x="6831875" y="436176"/>
              <a:ext cx="150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Spielername</a:t>
              </a:r>
            </a:p>
          </p:txBody>
        </p:sp>
      </p:grpSp>
      <p:sp>
        <p:nvSpPr>
          <p:cNvPr id="43" name="Rechteck 42">
            <a:extLst>
              <a:ext uri="{FF2B5EF4-FFF2-40B4-BE49-F238E27FC236}">
                <a16:creationId xmlns:a16="http://schemas.microsoft.com/office/drawing/2014/main" id="{EE558987-5D49-4A55-9A1A-534992377B10}"/>
              </a:ext>
            </a:extLst>
          </p:cNvPr>
          <p:cNvSpPr/>
          <p:nvPr/>
        </p:nvSpPr>
        <p:spPr>
          <a:xfrm>
            <a:off x="-6291" y="0"/>
            <a:ext cx="339754" cy="3096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6C3B82C-3F00-4507-9799-C0B8B7EB8C8D}"/>
              </a:ext>
            </a:extLst>
          </p:cNvPr>
          <p:cNvSpPr/>
          <p:nvPr/>
        </p:nvSpPr>
        <p:spPr>
          <a:xfrm>
            <a:off x="0" y="309693"/>
            <a:ext cx="9144000" cy="3103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36D5BF7-808B-428C-B508-328C6B4C903D}"/>
              </a:ext>
            </a:extLst>
          </p:cNvPr>
          <p:cNvSpPr txBox="1"/>
          <p:nvPr/>
        </p:nvSpPr>
        <p:spPr>
          <a:xfrm>
            <a:off x="-6291" y="314589"/>
            <a:ext cx="60089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Spiel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7F8A964B-499F-4E1C-AFEA-E5B3DF31BD74}"/>
              </a:ext>
            </a:extLst>
          </p:cNvPr>
          <p:cNvSpPr txBox="1"/>
          <p:nvPr/>
        </p:nvSpPr>
        <p:spPr>
          <a:xfrm>
            <a:off x="584334" y="312309"/>
            <a:ext cx="96423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Optionen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5545090C-713C-4BFE-88C7-5A505F2917C6}"/>
              </a:ext>
            </a:extLst>
          </p:cNvPr>
          <p:cNvSpPr txBox="1"/>
          <p:nvPr/>
        </p:nvSpPr>
        <p:spPr>
          <a:xfrm>
            <a:off x="1558834" y="312309"/>
            <a:ext cx="12738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Schnelles Spiel</a:t>
            </a:r>
          </a:p>
        </p:txBody>
      </p:sp>
      <p:sp>
        <p:nvSpPr>
          <p:cNvPr id="54" name="Titel 2">
            <a:extLst>
              <a:ext uri="{FF2B5EF4-FFF2-40B4-BE49-F238E27FC236}">
                <a16:creationId xmlns:a16="http://schemas.microsoft.com/office/drawing/2014/main" id="{5DBE5BD1-7A5F-4E2F-841F-E7CF05BFC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6209" y="53916"/>
            <a:ext cx="1786095" cy="189683"/>
          </a:xfrm>
        </p:spPr>
        <p:txBody>
          <a:bodyPr>
            <a:normAutofit fontScale="90000"/>
          </a:bodyPr>
          <a:lstStyle/>
          <a:p>
            <a:r>
              <a:rPr lang="de-DE" sz="1100" dirty="0"/>
              <a:t>Spielablauf Möglichkeit I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E6710DF-5CBF-475B-9884-1EBCB560757D}"/>
              </a:ext>
            </a:extLst>
          </p:cNvPr>
          <p:cNvSpPr txBox="1"/>
          <p:nvPr/>
        </p:nvSpPr>
        <p:spPr>
          <a:xfrm>
            <a:off x="2390115" y="2100405"/>
            <a:ext cx="4753069" cy="13021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C501939-FACE-4AF5-AC61-D11A2B494BD8}"/>
              </a:ext>
            </a:extLst>
          </p:cNvPr>
          <p:cNvSpPr txBox="1"/>
          <p:nvPr/>
        </p:nvSpPr>
        <p:spPr>
          <a:xfrm>
            <a:off x="2394432" y="2104751"/>
            <a:ext cx="474875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Bitte geben Sie ihren Namen ein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6D8A1EF-BDF2-422B-8483-961C7950A771}"/>
              </a:ext>
            </a:extLst>
          </p:cNvPr>
          <p:cNvSpPr/>
          <p:nvPr/>
        </p:nvSpPr>
        <p:spPr>
          <a:xfrm>
            <a:off x="6826360" y="2104750"/>
            <a:ext cx="315199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DA5E0AA-1EC1-4D8C-A511-369BC7CFE369}"/>
              </a:ext>
            </a:extLst>
          </p:cNvPr>
          <p:cNvSpPr txBox="1"/>
          <p:nvPr/>
        </p:nvSpPr>
        <p:spPr>
          <a:xfrm>
            <a:off x="2509306" y="2566831"/>
            <a:ext cx="37554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D. </a:t>
            </a:r>
            <a:r>
              <a:rPr lang="de-DE" dirty="0" err="1"/>
              <a:t>Horrace</a:t>
            </a:r>
            <a:endParaRPr lang="de-DE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3AFEE144-C6EA-467D-AA8D-01D0702C7B0D}"/>
              </a:ext>
            </a:extLst>
          </p:cNvPr>
          <p:cNvSpPr/>
          <p:nvPr/>
        </p:nvSpPr>
        <p:spPr>
          <a:xfrm>
            <a:off x="4252725" y="3056312"/>
            <a:ext cx="1314167" cy="2505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OK</a:t>
            </a:r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167B252B-78F0-42AB-B850-C468107472E5}"/>
              </a:ext>
            </a:extLst>
          </p:cNvPr>
          <p:cNvSpPr/>
          <p:nvPr/>
        </p:nvSpPr>
        <p:spPr>
          <a:xfrm>
            <a:off x="5669792" y="3056312"/>
            <a:ext cx="1314167" cy="25056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Abbrechen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DEE1152F-030B-4B73-BC80-1E44AAE77475}"/>
              </a:ext>
            </a:extLst>
          </p:cNvPr>
          <p:cNvSpPr txBox="1"/>
          <p:nvPr/>
        </p:nvSpPr>
        <p:spPr>
          <a:xfrm>
            <a:off x="2825936" y="316656"/>
            <a:ext cx="16186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Gewinn nehmen</a:t>
            </a:r>
          </a:p>
        </p:txBody>
      </p:sp>
    </p:spTree>
    <p:extLst>
      <p:ext uri="{BB962C8B-B14F-4D97-AF65-F5344CB8AC3E}">
        <p14:creationId xmlns:p14="http://schemas.microsoft.com/office/powerpoint/2010/main" val="248455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eck 51">
            <a:extLst>
              <a:ext uri="{FF2B5EF4-FFF2-40B4-BE49-F238E27FC236}">
                <a16:creationId xmlns:a16="http://schemas.microsoft.com/office/drawing/2014/main" id="{52BD39D0-6D65-4962-9704-172B8A4827B3}"/>
              </a:ext>
            </a:extLst>
          </p:cNvPr>
          <p:cNvSpPr/>
          <p:nvPr/>
        </p:nvSpPr>
        <p:spPr>
          <a:xfrm>
            <a:off x="5831105" y="5488387"/>
            <a:ext cx="2902591" cy="989901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26505C6B-B8FC-409F-BFEE-D1D1ECB8C1F9}"/>
              </a:ext>
            </a:extLst>
          </p:cNvPr>
          <p:cNvSpPr/>
          <p:nvPr/>
        </p:nvSpPr>
        <p:spPr>
          <a:xfrm>
            <a:off x="2852256" y="5488388"/>
            <a:ext cx="2902591" cy="989901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E1721F90-AD64-4194-BBAB-4D85EFA9937F}"/>
              </a:ext>
            </a:extLst>
          </p:cNvPr>
          <p:cNvSpPr/>
          <p:nvPr/>
        </p:nvSpPr>
        <p:spPr>
          <a:xfrm>
            <a:off x="5831397" y="4404054"/>
            <a:ext cx="2902591" cy="989901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8A5C9057-1B08-4906-8C8E-BB33104FD40D}"/>
              </a:ext>
            </a:extLst>
          </p:cNvPr>
          <p:cNvSpPr/>
          <p:nvPr/>
        </p:nvSpPr>
        <p:spPr>
          <a:xfrm>
            <a:off x="2852256" y="4418787"/>
            <a:ext cx="2902591" cy="989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9FD2488-3250-4C05-90A4-C23FD104A59C}"/>
              </a:ext>
            </a:extLst>
          </p:cNvPr>
          <p:cNvSpPr/>
          <p:nvPr/>
        </p:nvSpPr>
        <p:spPr>
          <a:xfrm>
            <a:off x="0" y="-5596"/>
            <a:ext cx="9144000" cy="3103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1557DD6-7D10-4A5D-AFD6-0FF53A50EDC2}"/>
              </a:ext>
            </a:extLst>
          </p:cNvPr>
          <p:cNvSpPr/>
          <p:nvPr/>
        </p:nvSpPr>
        <p:spPr>
          <a:xfrm>
            <a:off x="8137321" y="-5595"/>
            <a:ext cx="1006679" cy="310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06FD5BA-9323-494B-A4DD-D4050AFD5A45}"/>
              </a:ext>
            </a:extLst>
          </p:cNvPr>
          <p:cNvSpPr/>
          <p:nvPr/>
        </p:nvSpPr>
        <p:spPr>
          <a:xfrm>
            <a:off x="8470783" y="-4896"/>
            <a:ext cx="339754" cy="3096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CFAC304-FEBA-410D-A894-359A763D2D1F}"/>
              </a:ext>
            </a:extLst>
          </p:cNvPr>
          <p:cNvSpPr txBox="1"/>
          <p:nvPr/>
        </p:nvSpPr>
        <p:spPr>
          <a:xfrm>
            <a:off x="3066176" y="-35066"/>
            <a:ext cx="301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Java Quiz Master 2022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87EA322-2156-42D6-81A1-CB3D5DCEDE60}"/>
              </a:ext>
            </a:extLst>
          </p:cNvPr>
          <p:cNvSpPr/>
          <p:nvPr/>
        </p:nvSpPr>
        <p:spPr>
          <a:xfrm>
            <a:off x="0" y="6547607"/>
            <a:ext cx="9144000" cy="3103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B8FA5CF-D5AE-47C6-BFDD-E75CF08B8468}"/>
              </a:ext>
            </a:extLst>
          </p:cNvPr>
          <p:cNvGrpSpPr/>
          <p:nvPr/>
        </p:nvGrpSpPr>
        <p:grpSpPr>
          <a:xfrm>
            <a:off x="2814233" y="4378937"/>
            <a:ext cx="5958281" cy="2139201"/>
            <a:chOff x="3355596" y="4118994"/>
            <a:chExt cx="5285065" cy="1728133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48D94D7-7C8D-48DB-A6F0-DD23AFBB8D32}"/>
                </a:ext>
              </a:extLst>
            </p:cNvPr>
            <p:cNvSpPr/>
            <p:nvPr/>
          </p:nvSpPr>
          <p:spPr>
            <a:xfrm>
              <a:off x="3355596" y="4118994"/>
              <a:ext cx="5285065" cy="1728133"/>
            </a:xfrm>
            <a:prstGeom prst="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090952D4-E0F1-453F-9536-DFBE741D9DCE}"/>
                </a:ext>
              </a:extLst>
            </p:cNvPr>
            <p:cNvCxnSpPr>
              <a:stCxn id="13" idx="1"/>
              <a:endCxn id="13" idx="3"/>
            </p:cNvCxnSpPr>
            <p:nvPr/>
          </p:nvCxnSpPr>
          <p:spPr>
            <a:xfrm>
              <a:off x="3355596" y="4983061"/>
              <a:ext cx="528506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835E1C92-E739-4C31-BD16-5E007B929BE6}"/>
                </a:ext>
              </a:extLst>
            </p:cNvPr>
            <p:cNvCxnSpPr>
              <a:cxnSpLocks/>
              <a:stCxn id="13" idx="0"/>
              <a:endCxn id="13" idx="2"/>
            </p:cNvCxnSpPr>
            <p:nvPr/>
          </p:nvCxnSpPr>
          <p:spPr>
            <a:xfrm>
              <a:off x="5998129" y="4118994"/>
              <a:ext cx="0" cy="172813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E3C15F19-0AC7-4EED-80CA-C0A2EB9417E1}"/>
              </a:ext>
            </a:extLst>
          </p:cNvPr>
          <p:cNvSpPr txBox="1"/>
          <p:nvPr/>
        </p:nvSpPr>
        <p:spPr>
          <a:xfrm>
            <a:off x="3282969" y="4605440"/>
            <a:ext cx="196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</a:t>
            </a:r>
          </a:p>
          <a:p>
            <a:r>
              <a:rPr lang="de-DE" dirty="0"/>
              <a:t>- Richtig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BCCF657-890B-4DA9-BCF2-45FFE4EE9C6C}"/>
              </a:ext>
            </a:extLst>
          </p:cNvPr>
          <p:cNvSpPr txBox="1"/>
          <p:nvPr/>
        </p:nvSpPr>
        <p:spPr>
          <a:xfrm>
            <a:off x="3131288" y="5696813"/>
            <a:ext cx="2435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Latein ist kein Blindfisch</a:t>
            </a:r>
          </a:p>
          <a:p>
            <a:r>
              <a:rPr lang="de-DE" dirty="0"/>
              <a:t>- Falsch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592A34A-32C4-4003-9935-44B6D1542BB7}"/>
              </a:ext>
            </a:extLst>
          </p:cNvPr>
          <p:cNvSpPr txBox="1"/>
          <p:nvPr/>
        </p:nvSpPr>
        <p:spPr>
          <a:xfrm>
            <a:off x="6168781" y="5696813"/>
            <a:ext cx="243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 bestellt wer Essen</a:t>
            </a:r>
          </a:p>
          <a:p>
            <a:r>
              <a:rPr lang="de-DE" dirty="0"/>
              <a:t>- Falsch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CCBD758-C155-4DB6-A550-702F1D57DC56}"/>
              </a:ext>
            </a:extLst>
          </p:cNvPr>
          <p:cNvSpPr txBox="1"/>
          <p:nvPr/>
        </p:nvSpPr>
        <p:spPr>
          <a:xfrm>
            <a:off x="6101669" y="4605339"/>
            <a:ext cx="196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</a:t>
            </a:r>
          </a:p>
          <a:p>
            <a:r>
              <a:rPr lang="de-DE" dirty="0"/>
              <a:t>- Falsch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271FF92-544E-47EF-AA3D-1FF79F8F2660}"/>
              </a:ext>
            </a:extLst>
          </p:cNvPr>
          <p:cNvGrpSpPr/>
          <p:nvPr/>
        </p:nvGrpSpPr>
        <p:grpSpPr>
          <a:xfrm>
            <a:off x="2852256" y="1122142"/>
            <a:ext cx="5958281" cy="2409982"/>
            <a:chOff x="2819748" y="1082155"/>
            <a:chExt cx="5958281" cy="2812869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FFD012C-1D0C-4FAA-8637-874E38AF82AF}"/>
                </a:ext>
              </a:extLst>
            </p:cNvPr>
            <p:cNvSpPr/>
            <p:nvPr/>
          </p:nvSpPr>
          <p:spPr>
            <a:xfrm>
              <a:off x="2819748" y="1082155"/>
              <a:ext cx="5958281" cy="281286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Lorem</a:t>
              </a:r>
              <a:r>
                <a:rPr lang="de-DE" dirty="0"/>
                <a:t> </a:t>
              </a:r>
              <a:r>
                <a:rPr lang="de-DE" dirty="0" err="1"/>
                <a:t>ipsum</a:t>
              </a:r>
              <a:r>
                <a:rPr lang="de-DE" dirty="0"/>
                <a:t> </a:t>
              </a:r>
              <a:r>
                <a:rPr lang="de-DE" dirty="0" err="1"/>
                <a:t>dolor</a:t>
              </a:r>
              <a:r>
                <a:rPr lang="de-DE" dirty="0"/>
                <a:t> </a:t>
              </a:r>
              <a:r>
                <a:rPr lang="de-DE" dirty="0" err="1"/>
                <a:t>sit</a:t>
              </a:r>
              <a:r>
                <a:rPr lang="de-DE" dirty="0"/>
                <a:t> </a:t>
              </a:r>
              <a:r>
                <a:rPr lang="de-DE" dirty="0" err="1"/>
                <a:t>amet</a:t>
              </a:r>
              <a:r>
                <a:rPr lang="de-DE" dirty="0"/>
                <a:t>, steht für Blindtext welcher verwendet wird um Textfelder im Design zu prüfen ohne das der Inhalt von der eigentlichen Aufgabe ablenkt?</a:t>
              </a:r>
            </a:p>
            <a:p>
              <a:pPr algn="ctr"/>
              <a:endParaRPr lang="de-DE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7D9C22C4-3B59-4EBD-B6F9-B5C81A4C895F}"/>
                </a:ext>
              </a:extLst>
            </p:cNvPr>
            <p:cNvSpPr txBox="1"/>
            <p:nvPr/>
          </p:nvSpPr>
          <p:spPr>
            <a:xfrm>
              <a:off x="2860965" y="1151947"/>
              <a:ext cx="1432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/>
                <a:t>Fragefeld</a:t>
              </a:r>
            </a:p>
            <a:p>
              <a:endParaRPr lang="de-DE"/>
            </a:p>
          </p:txBody>
        </p:sp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5BDF0039-9F8F-4A34-A718-CDBCF8B80E28}"/>
              </a:ext>
            </a:extLst>
          </p:cNvPr>
          <p:cNvSpPr/>
          <p:nvPr/>
        </p:nvSpPr>
        <p:spPr>
          <a:xfrm>
            <a:off x="2814233" y="3833289"/>
            <a:ext cx="5990789" cy="369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10C8D6DE-23FB-4D28-9891-7105BDDAFFE4}"/>
              </a:ext>
            </a:extLst>
          </p:cNvPr>
          <p:cNvCxnSpPr/>
          <p:nvPr/>
        </p:nvCxnSpPr>
        <p:spPr>
          <a:xfrm>
            <a:off x="4836451" y="3833288"/>
            <a:ext cx="0" cy="36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54961574-7BDB-4DC7-AA02-3D3ADC192FEF}"/>
              </a:ext>
            </a:extLst>
          </p:cNvPr>
          <p:cNvCxnSpPr/>
          <p:nvPr/>
        </p:nvCxnSpPr>
        <p:spPr>
          <a:xfrm>
            <a:off x="6826360" y="3833288"/>
            <a:ext cx="0" cy="36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72B0062D-137B-4E22-A183-D827743D8AD7}"/>
              </a:ext>
            </a:extLst>
          </p:cNvPr>
          <p:cNvSpPr txBox="1"/>
          <p:nvPr/>
        </p:nvSpPr>
        <p:spPr>
          <a:xfrm>
            <a:off x="3263647" y="3841630"/>
            <a:ext cx="112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50:50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E47B627-697E-48E2-9577-66AE09787674}"/>
              </a:ext>
            </a:extLst>
          </p:cNvPr>
          <p:cNvSpPr txBox="1"/>
          <p:nvPr/>
        </p:nvSpPr>
        <p:spPr>
          <a:xfrm>
            <a:off x="5285867" y="3844282"/>
            <a:ext cx="112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Publikum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95A62A4-97C0-439D-9AF6-B192096360E9}"/>
              </a:ext>
            </a:extLst>
          </p:cNvPr>
          <p:cNvSpPr txBox="1"/>
          <p:nvPr/>
        </p:nvSpPr>
        <p:spPr>
          <a:xfrm>
            <a:off x="7253996" y="3833280"/>
            <a:ext cx="112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Telefon</a:t>
            </a:r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D82CC4D3-D6D2-4294-8631-85A7F826A6D8}"/>
              </a:ext>
            </a:extLst>
          </p:cNvPr>
          <p:cNvGrpSpPr/>
          <p:nvPr/>
        </p:nvGrpSpPr>
        <p:grpSpPr>
          <a:xfrm>
            <a:off x="2814233" y="654174"/>
            <a:ext cx="5990789" cy="403420"/>
            <a:chOff x="2819748" y="436176"/>
            <a:chExt cx="5990789" cy="403420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CBBED62B-7182-4EF0-9FE6-041350983892}"/>
                </a:ext>
              </a:extLst>
            </p:cNvPr>
            <p:cNvSpPr/>
            <p:nvPr/>
          </p:nvSpPr>
          <p:spPr>
            <a:xfrm>
              <a:off x="2819748" y="470272"/>
              <a:ext cx="5990789" cy="369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B10FF288-4603-4130-9E78-5FCADDA5645E}"/>
                </a:ext>
              </a:extLst>
            </p:cNvPr>
            <p:cNvCxnSpPr/>
            <p:nvPr/>
          </p:nvCxnSpPr>
          <p:spPr>
            <a:xfrm>
              <a:off x="4593772" y="470272"/>
              <a:ext cx="0" cy="369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3A2FEB7E-B3EE-4B72-BD62-A1B92DD03071}"/>
                </a:ext>
              </a:extLst>
            </p:cNvPr>
            <p:cNvCxnSpPr/>
            <p:nvPr/>
          </p:nvCxnSpPr>
          <p:spPr>
            <a:xfrm>
              <a:off x="6688183" y="470272"/>
              <a:ext cx="0" cy="369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A9249003-22F6-45F0-A4A9-456F6EE5D0CC}"/>
                </a:ext>
              </a:extLst>
            </p:cNvPr>
            <p:cNvSpPr txBox="1"/>
            <p:nvPr/>
          </p:nvSpPr>
          <p:spPr>
            <a:xfrm>
              <a:off x="3064846" y="440803"/>
              <a:ext cx="1123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200 €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56EFF1D1-29E5-4FDD-99F6-2CED0575242F}"/>
                </a:ext>
              </a:extLst>
            </p:cNvPr>
            <p:cNvSpPr txBox="1"/>
            <p:nvPr/>
          </p:nvSpPr>
          <p:spPr>
            <a:xfrm>
              <a:off x="6831875" y="436176"/>
              <a:ext cx="150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D. </a:t>
              </a:r>
              <a:r>
                <a:rPr lang="de-DE" dirty="0" err="1"/>
                <a:t>Horrace</a:t>
              </a:r>
              <a:endParaRPr lang="de-DE" dirty="0"/>
            </a:p>
          </p:txBody>
        </p:sp>
      </p:grpSp>
      <p:sp>
        <p:nvSpPr>
          <p:cNvPr id="43" name="Rechteck 42">
            <a:extLst>
              <a:ext uri="{FF2B5EF4-FFF2-40B4-BE49-F238E27FC236}">
                <a16:creationId xmlns:a16="http://schemas.microsoft.com/office/drawing/2014/main" id="{EE558987-5D49-4A55-9A1A-534992377B10}"/>
              </a:ext>
            </a:extLst>
          </p:cNvPr>
          <p:cNvSpPr/>
          <p:nvPr/>
        </p:nvSpPr>
        <p:spPr>
          <a:xfrm>
            <a:off x="-6291" y="0"/>
            <a:ext cx="339754" cy="3096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6C3B82C-3F00-4507-9799-C0B8B7EB8C8D}"/>
              </a:ext>
            </a:extLst>
          </p:cNvPr>
          <p:cNvSpPr/>
          <p:nvPr/>
        </p:nvSpPr>
        <p:spPr>
          <a:xfrm>
            <a:off x="0" y="309693"/>
            <a:ext cx="9144000" cy="3103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36D5BF7-808B-428C-B508-328C6B4C903D}"/>
              </a:ext>
            </a:extLst>
          </p:cNvPr>
          <p:cNvSpPr txBox="1"/>
          <p:nvPr/>
        </p:nvSpPr>
        <p:spPr>
          <a:xfrm>
            <a:off x="-6291" y="314589"/>
            <a:ext cx="60089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Spiel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7F8A964B-499F-4E1C-AFEA-E5B3DF31BD74}"/>
              </a:ext>
            </a:extLst>
          </p:cNvPr>
          <p:cNvSpPr txBox="1"/>
          <p:nvPr/>
        </p:nvSpPr>
        <p:spPr>
          <a:xfrm>
            <a:off x="584334" y="312309"/>
            <a:ext cx="96423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Optionen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5545090C-713C-4BFE-88C7-5A505F2917C6}"/>
              </a:ext>
            </a:extLst>
          </p:cNvPr>
          <p:cNvSpPr txBox="1"/>
          <p:nvPr/>
        </p:nvSpPr>
        <p:spPr>
          <a:xfrm>
            <a:off x="1558834" y="312309"/>
            <a:ext cx="12738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Schnelles Spiel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74386D3-7A34-4228-8577-67F827553285}"/>
              </a:ext>
            </a:extLst>
          </p:cNvPr>
          <p:cNvSpPr txBox="1"/>
          <p:nvPr/>
        </p:nvSpPr>
        <p:spPr>
          <a:xfrm>
            <a:off x="2825936" y="316656"/>
            <a:ext cx="16186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Gewinn nehmen</a:t>
            </a:r>
          </a:p>
        </p:txBody>
      </p:sp>
      <p:sp>
        <p:nvSpPr>
          <p:cNvPr id="54" name="Titel 2">
            <a:extLst>
              <a:ext uri="{FF2B5EF4-FFF2-40B4-BE49-F238E27FC236}">
                <a16:creationId xmlns:a16="http://schemas.microsoft.com/office/drawing/2014/main" id="{5DBE5BD1-7A5F-4E2F-841F-E7CF05BFC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6209" y="53916"/>
            <a:ext cx="1786095" cy="189683"/>
          </a:xfrm>
        </p:spPr>
        <p:txBody>
          <a:bodyPr>
            <a:normAutofit fontScale="90000"/>
          </a:bodyPr>
          <a:lstStyle/>
          <a:p>
            <a:r>
              <a:rPr lang="de-DE" sz="1100" dirty="0"/>
              <a:t>Spielablauf Möglichkeit I</a:t>
            </a:r>
          </a:p>
        </p:txBody>
      </p:sp>
      <p:graphicFrame>
        <p:nvGraphicFramePr>
          <p:cNvPr id="53" name="Tabelle 52">
            <a:extLst>
              <a:ext uri="{FF2B5EF4-FFF2-40B4-BE49-F238E27FC236}">
                <a16:creationId xmlns:a16="http://schemas.microsoft.com/office/drawing/2014/main" id="{E3B53126-0B6A-4B0E-91E6-70AE6DA3F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585105"/>
              </p:ext>
            </p:extLst>
          </p:nvPr>
        </p:nvGraphicFramePr>
        <p:xfrm>
          <a:off x="218191" y="708986"/>
          <a:ext cx="2435604" cy="580915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435604">
                  <a:extLst>
                    <a:ext uri="{9D8B030D-6E8A-4147-A177-3AD203B41FA5}">
                      <a16:colId xmlns:a16="http://schemas.microsoft.com/office/drawing/2014/main" val="891600607"/>
                    </a:ext>
                  </a:extLst>
                </a:gridCol>
              </a:tblGrid>
              <a:tr h="363072">
                <a:tc>
                  <a:txBody>
                    <a:bodyPr/>
                    <a:lstStyle/>
                    <a:p>
                      <a:r>
                        <a:rPr lang="de-DE" sz="1400" dirty="0"/>
                        <a:t>Gewinnstufe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878510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 dirty="0"/>
                        <a:t>50 €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463041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 dirty="0"/>
                        <a:t>100 €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939802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 dirty="0"/>
                        <a:t>200 €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366763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 dirty="0"/>
                        <a:t>300 €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669112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 dirty="0"/>
                        <a:t>500 €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436087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 dirty="0"/>
                        <a:t>1.000 €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88976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 dirty="0"/>
                        <a:t>2.000 €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457515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 dirty="0"/>
                        <a:t>4.000 €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666115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 dirty="0"/>
                        <a:t>8.000 €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33772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 dirty="0"/>
                        <a:t>16.000 €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116033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 dirty="0"/>
                        <a:t>32.000 €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140692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64.000 €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589572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125.000 €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57314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500.000 €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612429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 dirty="0"/>
                        <a:t>1.000.000 €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62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25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9FD2488-3250-4C05-90A4-C23FD104A59C}"/>
              </a:ext>
            </a:extLst>
          </p:cNvPr>
          <p:cNvSpPr/>
          <p:nvPr/>
        </p:nvSpPr>
        <p:spPr>
          <a:xfrm>
            <a:off x="0" y="-5596"/>
            <a:ext cx="9144000" cy="3103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1557DD6-7D10-4A5D-AFD6-0FF53A50EDC2}"/>
              </a:ext>
            </a:extLst>
          </p:cNvPr>
          <p:cNvSpPr/>
          <p:nvPr/>
        </p:nvSpPr>
        <p:spPr>
          <a:xfrm>
            <a:off x="8137321" y="-5595"/>
            <a:ext cx="1006679" cy="310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06FD5BA-9323-494B-A4DD-D4050AFD5A45}"/>
              </a:ext>
            </a:extLst>
          </p:cNvPr>
          <p:cNvSpPr/>
          <p:nvPr/>
        </p:nvSpPr>
        <p:spPr>
          <a:xfrm>
            <a:off x="8470783" y="-4896"/>
            <a:ext cx="339754" cy="3096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CFAC304-FEBA-410D-A894-359A763D2D1F}"/>
              </a:ext>
            </a:extLst>
          </p:cNvPr>
          <p:cNvSpPr txBox="1"/>
          <p:nvPr/>
        </p:nvSpPr>
        <p:spPr>
          <a:xfrm>
            <a:off x="3066176" y="-35066"/>
            <a:ext cx="301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Java Quiz Master 2022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87EA322-2156-42D6-81A1-CB3D5DCEDE60}"/>
              </a:ext>
            </a:extLst>
          </p:cNvPr>
          <p:cNvSpPr/>
          <p:nvPr/>
        </p:nvSpPr>
        <p:spPr>
          <a:xfrm>
            <a:off x="0" y="6547607"/>
            <a:ext cx="9144000" cy="3103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F018B75B-9367-464B-B627-5F7A5BA5E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533767"/>
              </p:ext>
            </p:extLst>
          </p:nvPr>
        </p:nvGraphicFramePr>
        <p:xfrm>
          <a:off x="218191" y="708986"/>
          <a:ext cx="2435604" cy="580915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435604">
                  <a:extLst>
                    <a:ext uri="{9D8B030D-6E8A-4147-A177-3AD203B41FA5}">
                      <a16:colId xmlns:a16="http://schemas.microsoft.com/office/drawing/2014/main" val="891600607"/>
                    </a:ext>
                  </a:extLst>
                </a:gridCol>
              </a:tblGrid>
              <a:tr h="363072">
                <a:tc>
                  <a:txBody>
                    <a:bodyPr/>
                    <a:lstStyle/>
                    <a:p>
                      <a:r>
                        <a:rPr lang="de-DE" sz="1400" dirty="0"/>
                        <a:t>Gewinnstufe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878510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50 €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63041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100 €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939802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200 €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366763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 dirty="0"/>
                        <a:t>300 €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669112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500 €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436087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 dirty="0"/>
                        <a:t>1.000 €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88976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2.000 €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457515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4.000 €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666115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8.000 €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33772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16.000 €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116033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32.000 €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140692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64.000 €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589572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125.000 €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57314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500.000 €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612429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 dirty="0"/>
                        <a:t>1.000.000 €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62579"/>
                  </a:ext>
                </a:extLst>
              </a:tr>
            </a:tbl>
          </a:graphicData>
        </a:graphic>
      </p:graphicFrame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B8FA5CF-D5AE-47C6-BFDD-E75CF08B8468}"/>
              </a:ext>
            </a:extLst>
          </p:cNvPr>
          <p:cNvGrpSpPr/>
          <p:nvPr/>
        </p:nvGrpSpPr>
        <p:grpSpPr>
          <a:xfrm>
            <a:off x="2814233" y="4378937"/>
            <a:ext cx="5958281" cy="2139201"/>
            <a:chOff x="3355596" y="4118994"/>
            <a:chExt cx="5285065" cy="1728133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48D94D7-7C8D-48DB-A6F0-DD23AFBB8D32}"/>
                </a:ext>
              </a:extLst>
            </p:cNvPr>
            <p:cNvSpPr/>
            <p:nvPr/>
          </p:nvSpPr>
          <p:spPr>
            <a:xfrm>
              <a:off x="3355596" y="4118994"/>
              <a:ext cx="5285065" cy="172813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090952D4-E0F1-453F-9536-DFBE741D9DCE}"/>
                </a:ext>
              </a:extLst>
            </p:cNvPr>
            <p:cNvCxnSpPr>
              <a:stCxn id="13" idx="1"/>
              <a:endCxn id="13" idx="3"/>
            </p:cNvCxnSpPr>
            <p:nvPr/>
          </p:nvCxnSpPr>
          <p:spPr>
            <a:xfrm>
              <a:off x="3355596" y="4983061"/>
              <a:ext cx="528506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835E1C92-E739-4C31-BD16-5E007B929BE6}"/>
                </a:ext>
              </a:extLst>
            </p:cNvPr>
            <p:cNvCxnSpPr>
              <a:cxnSpLocks/>
              <a:stCxn id="13" idx="0"/>
              <a:endCxn id="13" idx="2"/>
            </p:cNvCxnSpPr>
            <p:nvPr/>
          </p:nvCxnSpPr>
          <p:spPr>
            <a:xfrm>
              <a:off x="5998129" y="4118994"/>
              <a:ext cx="0" cy="172813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E3C15F19-0AC7-4EED-80CA-C0A2EB9417E1}"/>
              </a:ext>
            </a:extLst>
          </p:cNvPr>
          <p:cNvSpPr txBox="1"/>
          <p:nvPr/>
        </p:nvSpPr>
        <p:spPr>
          <a:xfrm>
            <a:off x="3282969" y="4605440"/>
            <a:ext cx="196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Antwort A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BCCF657-890B-4DA9-BCF2-45FFE4EE9C6C}"/>
              </a:ext>
            </a:extLst>
          </p:cNvPr>
          <p:cNvSpPr txBox="1"/>
          <p:nvPr/>
        </p:nvSpPr>
        <p:spPr>
          <a:xfrm>
            <a:off x="3282969" y="5696813"/>
            <a:ext cx="196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Antwort C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592A34A-32C4-4003-9935-44B6D1542BB7}"/>
              </a:ext>
            </a:extLst>
          </p:cNvPr>
          <p:cNvSpPr txBox="1"/>
          <p:nvPr/>
        </p:nvSpPr>
        <p:spPr>
          <a:xfrm>
            <a:off x="6168782" y="5696813"/>
            <a:ext cx="196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Antwort D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CCBD758-C155-4DB6-A550-702F1D57DC56}"/>
              </a:ext>
            </a:extLst>
          </p:cNvPr>
          <p:cNvSpPr txBox="1"/>
          <p:nvPr/>
        </p:nvSpPr>
        <p:spPr>
          <a:xfrm>
            <a:off x="6101669" y="4605339"/>
            <a:ext cx="196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Antwort B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271FF92-544E-47EF-AA3D-1FF79F8F2660}"/>
              </a:ext>
            </a:extLst>
          </p:cNvPr>
          <p:cNvGrpSpPr/>
          <p:nvPr/>
        </p:nvGrpSpPr>
        <p:grpSpPr>
          <a:xfrm>
            <a:off x="2852256" y="1122142"/>
            <a:ext cx="5958281" cy="2409982"/>
            <a:chOff x="2819748" y="1082155"/>
            <a:chExt cx="5958281" cy="2812869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FFD012C-1D0C-4FAA-8637-874E38AF82AF}"/>
                </a:ext>
              </a:extLst>
            </p:cNvPr>
            <p:cNvSpPr/>
            <p:nvPr/>
          </p:nvSpPr>
          <p:spPr>
            <a:xfrm>
              <a:off x="2819748" y="1082155"/>
              <a:ext cx="5958281" cy="281286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/>
                <a:t>Lorem ipsum dolor sit amet, consetetur sadipscing elitr, sed diam nonumy eirmod tempor invidunt ut labore et dolore magna aliquyam erat, sed diam voluptua.</a:t>
              </a:r>
            </a:p>
            <a:p>
              <a:pPr algn="ctr"/>
              <a:endParaRPr lang="de-DE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7D9C22C4-3B59-4EBD-B6F9-B5C81A4C895F}"/>
                </a:ext>
              </a:extLst>
            </p:cNvPr>
            <p:cNvSpPr txBox="1"/>
            <p:nvPr/>
          </p:nvSpPr>
          <p:spPr>
            <a:xfrm>
              <a:off x="2860965" y="1151947"/>
              <a:ext cx="1432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/>
                <a:t>Fragefeld</a:t>
              </a:r>
            </a:p>
            <a:p>
              <a:endParaRPr lang="de-DE"/>
            </a:p>
          </p:txBody>
        </p:sp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5BDF0039-9F8F-4A34-A718-CDBCF8B80E28}"/>
              </a:ext>
            </a:extLst>
          </p:cNvPr>
          <p:cNvSpPr/>
          <p:nvPr/>
        </p:nvSpPr>
        <p:spPr>
          <a:xfrm>
            <a:off x="2814233" y="3833289"/>
            <a:ext cx="5990789" cy="369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10C8D6DE-23FB-4D28-9891-7105BDDAFFE4}"/>
              </a:ext>
            </a:extLst>
          </p:cNvPr>
          <p:cNvCxnSpPr/>
          <p:nvPr/>
        </p:nvCxnSpPr>
        <p:spPr>
          <a:xfrm>
            <a:off x="4836451" y="3833288"/>
            <a:ext cx="0" cy="36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54961574-7BDB-4DC7-AA02-3D3ADC192FEF}"/>
              </a:ext>
            </a:extLst>
          </p:cNvPr>
          <p:cNvCxnSpPr/>
          <p:nvPr/>
        </p:nvCxnSpPr>
        <p:spPr>
          <a:xfrm>
            <a:off x="6826360" y="3833288"/>
            <a:ext cx="0" cy="36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72B0062D-137B-4E22-A183-D827743D8AD7}"/>
              </a:ext>
            </a:extLst>
          </p:cNvPr>
          <p:cNvSpPr txBox="1"/>
          <p:nvPr/>
        </p:nvSpPr>
        <p:spPr>
          <a:xfrm>
            <a:off x="3263647" y="3841630"/>
            <a:ext cx="112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50:50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E47B627-697E-48E2-9577-66AE09787674}"/>
              </a:ext>
            </a:extLst>
          </p:cNvPr>
          <p:cNvSpPr txBox="1"/>
          <p:nvPr/>
        </p:nvSpPr>
        <p:spPr>
          <a:xfrm>
            <a:off x="5285867" y="3844282"/>
            <a:ext cx="112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Publikum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95A62A4-97C0-439D-9AF6-B192096360E9}"/>
              </a:ext>
            </a:extLst>
          </p:cNvPr>
          <p:cNvSpPr txBox="1"/>
          <p:nvPr/>
        </p:nvSpPr>
        <p:spPr>
          <a:xfrm>
            <a:off x="7253996" y="3833280"/>
            <a:ext cx="112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Telefon</a:t>
            </a:r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D82CC4D3-D6D2-4294-8631-85A7F826A6D8}"/>
              </a:ext>
            </a:extLst>
          </p:cNvPr>
          <p:cNvGrpSpPr/>
          <p:nvPr/>
        </p:nvGrpSpPr>
        <p:grpSpPr>
          <a:xfrm>
            <a:off x="2814233" y="654174"/>
            <a:ext cx="5990789" cy="403420"/>
            <a:chOff x="2819748" y="436176"/>
            <a:chExt cx="5990789" cy="403420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CBBED62B-7182-4EF0-9FE6-041350983892}"/>
                </a:ext>
              </a:extLst>
            </p:cNvPr>
            <p:cNvSpPr/>
            <p:nvPr/>
          </p:nvSpPr>
          <p:spPr>
            <a:xfrm>
              <a:off x="2819748" y="470272"/>
              <a:ext cx="5990789" cy="369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B10FF288-4603-4130-9E78-5FCADDA5645E}"/>
                </a:ext>
              </a:extLst>
            </p:cNvPr>
            <p:cNvCxnSpPr/>
            <p:nvPr/>
          </p:nvCxnSpPr>
          <p:spPr>
            <a:xfrm>
              <a:off x="4593772" y="470272"/>
              <a:ext cx="0" cy="369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3A2FEB7E-B3EE-4B72-BD62-A1B92DD03071}"/>
                </a:ext>
              </a:extLst>
            </p:cNvPr>
            <p:cNvCxnSpPr/>
            <p:nvPr/>
          </p:nvCxnSpPr>
          <p:spPr>
            <a:xfrm>
              <a:off x="6688183" y="470272"/>
              <a:ext cx="0" cy="369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A9249003-22F6-45F0-A4A9-456F6EE5D0CC}"/>
                </a:ext>
              </a:extLst>
            </p:cNvPr>
            <p:cNvSpPr txBox="1"/>
            <p:nvPr/>
          </p:nvSpPr>
          <p:spPr>
            <a:xfrm>
              <a:off x="3064846" y="440803"/>
              <a:ext cx="1123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Konto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56EFF1D1-29E5-4FDD-99F6-2CED0575242F}"/>
                </a:ext>
              </a:extLst>
            </p:cNvPr>
            <p:cNvSpPr txBox="1"/>
            <p:nvPr/>
          </p:nvSpPr>
          <p:spPr>
            <a:xfrm>
              <a:off x="6831875" y="436176"/>
              <a:ext cx="150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/>
                <a:t>Spielername</a:t>
              </a:r>
            </a:p>
          </p:txBody>
        </p:sp>
      </p:grpSp>
      <p:sp>
        <p:nvSpPr>
          <p:cNvPr id="43" name="Rechteck 42">
            <a:extLst>
              <a:ext uri="{FF2B5EF4-FFF2-40B4-BE49-F238E27FC236}">
                <a16:creationId xmlns:a16="http://schemas.microsoft.com/office/drawing/2014/main" id="{EE558987-5D49-4A55-9A1A-534992377B10}"/>
              </a:ext>
            </a:extLst>
          </p:cNvPr>
          <p:cNvSpPr/>
          <p:nvPr/>
        </p:nvSpPr>
        <p:spPr>
          <a:xfrm>
            <a:off x="-6291" y="0"/>
            <a:ext cx="339754" cy="3096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6C3B82C-3F00-4507-9799-C0B8B7EB8C8D}"/>
              </a:ext>
            </a:extLst>
          </p:cNvPr>
          <p:cNvSpPr/>
          <p:nvPr/>
        </p:nvSpPr>
        <p:spPr>
          <a:xfrm>
            <a:off x="0" y="309693"/>
            <a:ext cx="9144000" cy="3103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36D5BF7-808B-428C-B508-328C6B4C903D}"/>
              </a:ext>
            </a:extLst>
          </p:cNvPr>
          <p:cNvSpPr txBox="1"/>
          <p:nvPr/>
        </p:nvSpPr>
        <p:spPr>
          <a:xfrm>
            <a:off x="-6291" y="314589"/>
            <a:ext cx="60089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/>
              <a:t>Spiel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7F8A964B-499F-4E1C-AFEA-E5B3DF31BD74}"/>
              </a:ext>
            </a:extLst>
          </p:cNvPr>
          <p:cNvSpPr txBox="1"/>
          <p:nvPr/>
        </p:nvSpPr>
        <p:spPr>
          <a:xfrm>
            <a:off x="584334" y="312309"/>
            <a:ext cx="96423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/>
              <a:t>Optionen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5545090C-713C-4BFE-88C7-5A505F2917C6}"/>
              </a:ext>
            </a:extLst>
          </p:cNvPr>
          <p:cNvSpPr txBox="1"/>
          <p:nvPr/>
        </p:nvSpPr>
        <p:spPr>
          <a:xfrm>
            <a:off x="1558834" y="312309"/>
            <a:ext cx="12738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/>
              <a:t>Schnelles Spiel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6179FF33-C061-44AF-B6DA-1A2A0F5A6D9D}"/>
              </a:ext>
            </a:extLst>
          </p:cNvPr>
          <p:cNvSpPr/>
          <p:nvPr/>
        </p:nvSpPr>
        <p:spPr>
          <a:xfrm>
            <a:off x="64843" y="664788"/>
            <a:ext cx="2643713" cy="585334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302ED657-35F2-48A2-944C-786EC6B2FEFA}"/>
              </a:ext>
            </a:extLst>
          </p:cNvPr>
          <p:cNvSpPr/>
          <p:nvPr/>
        </p:nvSpPr>
        <p:spPr>
          <a:xfrm>
            <a:off x="2759471" y="650152"/>
            <a:ext cx="6166337" cy="585334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04D0B7A4-5440-4808-AD33-00EA4AECEBDC}"/>
              </a:ext>
            </a:extLst>
          </p:cNvPr>
          <p:cNvSpPr/>
          <p:nvPr/>
        </p:nvSpPr>
        <p:spPr>
          <a:xfrm>
            <a:off x="-53304" y="6503501"/>
            <a:ext cx="9197304" cy="363002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42630FD-B1E7-4DA2-850E-4C46B4E9B5D0}"/>
              </a:ext>
            </a:extLst>
          </p:cNvPr>
          <p:cNvSpPr/>
          <p:nvPr/>
        </p:nvSpPr>
        <p:spPr>
          <a:xfrm>
            <a:off x="2797485" y="693763"/>
            <a:ext cx="6058447" cy="407937"/>
          </a:xfrm>
          <a:prstGeom prst="rect">
            <a:avLst/>
          </a:prstGeom>
          <a:noFill/>
          <a:ln w="28575">
            <a:solidFill>
              <a:srgbClr val="0070C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8085D3A-63A2-4975-8E47-90600BC51CB4}"/>
              </a:ext>
            </a:extLst>
          </p:cNvPr>
          <p:cNvSpPr/>
          <p:nvPr/>
        </p:nvSpPr>
        <p:spPr>
          <a:xfrm>
            <a:off x="2816657" y="1141223"/>
            <a:ext cx="6058447" cy="2524082"/>
          </a:xfrm>
          <a:prstGeom prst="rect">
            <a:avLst/>
          </a:prstGeom>
          <a:noFill/>
          <a:ln w="28575">
            <a:solidFill>
              <a:srgbClr val="0070C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94ED3E13-D382-405C-A2C7-34C8F5256085}"/>
              </a:ext>
            </a:extLst>
          </p:cNvPr>
          <p:cNvSpPr/>
          <p:nvPr/>
        </p:nvSpPr>
        <p:spPr>
          <a:xfrm>
            <a:off x="2816657" y="4349468"/>
            <a:ext cx="6058447" cy="2144094"/>
          </a:xfrm>
          <a:prstGeom prst="rect">
            <a:avLst/>
          </a:prstGeom>
          <a:noFill/>
          <a:ln w="28575">
            <a:solidFill>
              <a:srgbClr val="0070C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5A40206-4C28-40CE-9ACE-FC1D4C019FBC}"/>
              </a:ext>
            </a:extLst>
          </p:cNvPr>
          <p:cNvSpPr/>
          <p:nvPr/>
        </p:nvSpPr>
        <p:spPr>
          <a:xfrm>
            <a:off x="2807143" y="3758526"/>
            <a:ext cx="6058447" cy="533854"/>
          </a:xfrm>
          <a:prstGeom prst="rect">
            <a:avLst/>
          </a:prstGeom>
          <a:noFill/>
          <a:ln w="28575">
            <a:solidFill>
              <a:srgbClr val="0070C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CCB3B5-FE26-40BB-B827-48FE3E02D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5993" y="29191"/>
            <a:ext cx="2930184" cy="280501"/>
          </a:xfrm>
        </p:spPr>
        <p:txBody>
          <a:bodyPr>
            <a:normAutofit/>
          </a:bodyPr>
          <a:lstStyle/>
          <a:p>
            <a:r>
              <a:rPr lang="de-DE" sz="1100" dirty="0"/>
              <a:t>Mögliche Aufteilung an </a:t>
            </a:r>
            <a:r>
              <a:rPr lang="de-DE" sz="1100" dirty="0" err="1"/>
              <a:t>JPanels</a:t>
            </a:r>
            <a:endParaRPr lang="de-DE" sz="1100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D34DBA71-C5C7-430C-94A4-BCC4ADD72C89}"/>
              </a:ext>
            </a:extLst>
          </p:cNvPr>
          <p:cNvSpPr txBox="1"/>
          <p:nvPr/>
        </p:nvSpPr>
        <p:spPr>
          <a:xfrm>
            <a:off x="2825936" y="316656"/>
            <a:ext cx="16186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Gewinn nehmen</a:t>
            </a:r>
          </a:p>
        </p:txBody>
      </p:sp>
    </p:spTree>
    <p:extLst>
      <p:ext uri="{BB962C8B-B14F-4D97-AF65-F5344CB8AC3E}">
        <p14:creationId xmlns:p14="http://schemas.microsoft.com/office/powerpoint/2010/main" val="344035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9FD2488-3250-4C05-90A4-C23FD104A59C}"/>
              </a:ext>
            </a:extLst>
          </p:cNvPr>
          <p:cNvSpPr/>
          <p:nvPr/>
        </p:nvSpPr>
        <p:spPr>
          <a:xfrm>
            <a:off x="0" y="-5596"/>
            <a:ext cx="9144000" cy="3103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1557DD6-7D10-4A5D-AFD6-0FF53A50EDC2}"/>
              </a:ext>
            </a:extLst>
          </p:cNvPr>
          <p:cNvSpPr/>
          <p:nvPr/>
        </p:nvSpPr>
        <p:spPr>
          <a:xfrm>
            <a:off x="8137321" y="-5595"/>
            <a:ext cx="1006679" cy="310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06FD5BA-9323-494B-A4DD-D4050AFD5A45}"/>
              </a:ext>
            </a:extLst>
          </p:cNvPr>
          <p:cNvSpPr/>
          <p:nvPr/>
        </p:nvSpPr>
        <p:spPr>
          <a:xfrm>
            <a:off x="8470783" y="-4896"/>
            <a:ext cx="339754" cy="3096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CFAC304-FEBA-410D-A894-359A763D2D1F}"/>
              </a:ext>
            </a:extLst>
          </p:cNvPr>
          <p:cNvSpPr txBox="1"/>
          <p:nvPr/>
        </p:nvSpPr>
        <p:spPr>
          <a:xfrm>
            <a:off x="3066176" y="-35066"/>
            <a:ext cx="301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Java Quiz Master 2022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87EA322-2156-42D6-81A1-CB3D5DCEDE60}"/>
              </a:ext>
            </a:extLst>
          </p:cNvPr>
          <p:cNvSpPr/>
          <p:nvPr/>
        </p:nvSpPr>
        <p:spPr>
          <a:xfrm>
            <a:off x="0" y="6547607"/>
            <a:ext cx="9144000" cy="3103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F018B75B-9367-464B-B627-5F7A5BA5E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17488"/>
              </p:ext>
            </p:extLst>
          </p:nvPr>
        </p:nvGraphicFramePr>
        <p:xfrm>
          <a:off x="218191" y="708986"/>
          <a:ext cx="2435604" cy="580915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435604">
                  <a:extLst>
                    <a:ext uri="{9D8B030D-6E8A-4147-A177-3AD203B41FA5}">
                      <a16:colId xmlns:a16="http://schemas.microsoft.com/office/drawing/2014/main" val="891600607"/>
                    </a:ext>
                  </a:extLst>
                </a:gridCol>
              </a:tblGrid>
              <a:tr h="363072">
                <a:tc>
                  <a:txBody>
                    <a:bodyPr/>
                    <a:lstStyle/>
                    <a:p>
                      <a:r>
                        <a:rPr lang="de-DE" sz="1400" dirty="0"/>
                        <a:t>Gewinnstufe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878510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50 €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63041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100 €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939802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200 €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366763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300 €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669112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500 €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436087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1.000 €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88976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2.000 €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457515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4.000 €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666115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8.000 €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33772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16.000 €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116033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32.000 €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140692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64.000 €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589572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125.000 €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57314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500.000 €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612429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 dirty="0"/>
                        <a:t>1.000.000 €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62579"/>
                  </a:ext>
                </a:extLst>
              </a:tr>
            </a:tbl>
          </a:graphicData>
        </a:graphic>
      </p:graphicFrame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B8FA5CF-D5AE-47C6-BFDD-E75CF08B8468}"/>
              </a:ext>
            </a:extLst>
          </p:cNvPr>
          <p:cNvGrpSpPr/>
          <p:nvPr/>
        </p:nvGrpSpPr>
        <p:grpSpPr>
          <a:xfrm>
            <a:off x="2814233" y="4378937"/>
            <a:ext cx="5958281" cy="2139201"/>
            <a:chOff x="3355596" y="4118994"/>
            <a:chExt cx="5285065" cy="1728133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48D94D7-7C8D-48DB-A6F0-DD23AFBB8D32}"/>
                </a:ext>
              </a:extLst>
            </p:cNvPr>
            <p:cNvSpPr/>
            <p:nvPr/>
          </p:nvSpPr>
          <p:spPr>
            <a:xfrm>
              <a:off x="3355596" y="4118994"/>
              <a:ext cx="5285065" cy="172813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090952D4-E0F1-453F-9536-DFBE741D9DCE}"/>
                </a:ext>
              </a:extLst>
            </p:cNvPr>
            <p:cNvCxnSpPr>
              <a:stCxn id="13" idx="1"/>
              <a:endCxn id="13" idx="3"/>
            </p:cNvCxnSpPr>
            <p:nvPr/>
          </p:nvCxnSpPr>
          <p:spPr>
            <a:xfrm>
              <a:off x="3355596" y="4983061"/>
              <a:ext cx="528506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835E1C92-E739-4C31-BD16-5E007B929BE6}"/>
                </a:ext>
              </a:extLst>
            </p:cNvPr>
            <p:cNvCxnSpPr>
              <a:cxnSpLocks/>
              <a:stCxn id="13" idx="0"/>
              <a:endCxn id="13" idx="2"/>
            </p:cNvCxnSpPr>
            <p:nvPr/>
          </p:nvCxnSpPr>
          <p:spPr>
            <a:xfrm>
              <a:off x="5998129" y="4118994"/>
              <a:ext cx="0" cy="172813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271FF92-544E-47EF-AA3D-1FF79F8F2660}"/>
              </a:ext>
            </a:extLst>
          </p:cNvPr>
          <p:cNvGrpSpPr/>
          <p:nvPr/>
        </p:nvGrpSpPr>
        <p:grpSpPr>
          <a:xfrm>
            <a:off x="2852256" y="1122142"/>
            <a:ext cx="5958281" cy="2409982"/>
            <a:chOff x="2819748" y="1082155"/>
            <a:chExt cx="5958281" cy="2812869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FFD012C-1D0C-4FAA-8637-874E38AF82AF}"/>
                </a:ext>
              </a:extLst>
            </p:cNvPr>
            <p:cNvSpPr/>
            <p:nvPr/>
          </p:nvSpPr>
          <p:spPr>
            <a:xfrm>
              <a:off x="2819748" y="1082155"/>
              <a:ext cx="5958281" cy="281286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7D9C22C4-3B59-4EBD-B6F9-B5C81A4C895F}"/>
                </a:ext>
              </a:extLst>
            </p:cNvPr>
            <p:cNvSpPr txBox="1"/>
            <p:nvPr/>
          </p:nvSpPr>
          <p:spPr>
            <a:xfrm>
              <a:off x="2860965" y="1151947"/>
              <a:ext cx="1432361" cy="754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dirty="0"/>
            </a:p>
            <a:p>
              <a:endParaRPr lang="de-DE" dirty="0"/>
            </a:p>
          </p:txBody>
        </p:sp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5BDF0039-9F8F-4A34-A718-CDBCF8B80E28}"/>
              </a:ext>
            </a:extLst>
          </p:cNvPr>
          <p:cNvSpPr/>
          <p:nvPr/>
        </p:nvSpPr>
        <p:spPr>
          <a:xfrm>
            <a:off x="2814233" y="3833289"/>
            <a:ext cx="5990789" cy="369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10C8D6DE-23FB-4D28-9891-7105BDDAFFE4}"/>
              </a:ext>
            </a:extLst>
          </p:cNvPr>
          <p:cNvCxnSpPr/>
          <p:nvPr/>
        </p:nvCxnSpPr>
        <p:spPr>
          <a:xfrm>
            <a:off x="4836451" y="3833288"/>
            <a:ext cx="0" cy="36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54961574-7BDB-4DC7-AA02-3D3ADC192FEF}"/>
              </a:ext>
            </a:extLst>
          </p:cNvPr>
          <p:cNvCxnSpPr/>
          <p:nvPr/>
        </p:nvCxnSpPr>
        <p:spPr>
          <a:xfrm>
            <a:off x="6826360" y="3833288"/>
            <a:ext cx="0" cy="36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D82CC4D3-D6D2-4294-8631-85A7F826A6D8}"/>
              </a:ext>
            </a:extLst>
          </p:cNvPr>
          <p:cNvGrpSpPr/>
          <p:nvPr/>
        </p:nvGrpSpPr>
        <p:grpSpPr>
          <a:xfrm>
            <a:off x="2814233" y="688270"/>
            <a:ext cx="5990789" cy="369324"/>
            <a:chOff x="2819748" y="470272"/>
            <a:chExt cx="5990789" cy="369324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CBBED62B-7182-4EF0-9FE6-041350983892}"/>
                </a:ext>
              </a:extLst>
            </p:cNvPr>
            <p:cNvSpPr/>
            <p:nvPr/>
          </p:nvSpPr>
          <p:spPr>
            <a:xfrm>
              <a:off x="2819748" y="470272"/>
              <a:ext cx="5990789" cy="369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B10FF288-4603-4130-9E78-5FCADDA5645E}"/>
                </a:ext>
              </a:extLst>
            </p:cNvPr>
            <p:cNvCxnSpPr/>
            <p:nvPr/>
          </p:nvCxnSpPr>
          <p:spPr>
            <a:xfrm>
              <a:off x="4593772" y="470272"/>
              <a:ext cx="0" cy="369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3A2FEB7E-B3EE-4B72-BD62-A1B92DD03071}"/>
                </a:ext>
              </a:extLst>
            </p:cNvPr>
            <p:cNvCxnSpPr/>
            <p:nvPr/>
          </p:nvCxnSpPr>
          <p:spPr>
            <a:xfrm>
              <a:off x="6688183" y="470272"/>
              <a:ext cx="0" cy="369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hteck 42">
            <a:extLst>
              <a:ext uri="{FF2B5EF4-FFF2-40B4-BE49-F238E27FC236}">
                <a16:creationId xmlns:a16="http://schemas.microsoft.com/office/drawing/2014/main" id="{EE558987-5D49-4A55-9A1A-534992377B10}"/>
              </a:ext>
            </a:extLst>
          </p:cNvPr>
          <p:cNvSpPr/>
          <p:nvPr/>
        </p:nvSpPr>
        <p:spPr>
          <a:xfrm>
            <a:off x="-6291" y="0"/>
            <a:ext cx="339754" cy="3096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6C3B82C-3F00-4507-9799-C0B8B7EB8C8D}"/>
              </a:ext>
            </a:extLst>
          </p:cNvPr>
          <p:cNvSpPr/>
          <p:nvPr/>
        </p:nvSpPr>
        <p:spPr>
          <a:xfrm>
            <a:off x="0" y="309693"/>
            <a:ext cx="9144000" cy="3103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36D5BF7-808B-428C-B508-328C6B4C903D}"/>
              </a:ext>
            </a:extLst>
          </p:cNvPr>
          <p:cNvSpPr txBox="1"/>
          <p:nvPr/>
        </p:nvSpPr>
        <p:spPr>
          <a:xfrm>
            <a:off x="-6291" y="314589"/>
            <a:ext cx="60089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/>
              <a:t>Spiel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7F8A964B-499F-4E1C-AFEA-E5B3DF31BD74}"/>
              </a:ext>
            </a:extLst>
          </p:cNvPr>
          <p:cNvSpPr txBox="1"/>
          <p:nvPr/>
        </p:nvSpPr>
        <p:spPr>
          <a:xfrm>
            <a:off x="584334" y="312309"/>
            <a:ext cx="96423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/>
              <a:t>Optionen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5545090C-713C-4BFE-88C7-5A505F2917C6}"/>
              </a:ext>
            </a:extLst>
          </p:cNvPr>
          <p:cNvSpPr txBox="1"/>
          <p:nvPr/>
        </p:nvSpPr>
        <p:spPr>
          <a:xfrm>
            <a:off x="1558834" y="312309"/>
            <a:ext cx="12738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/>
              <a:t>Schnelles Spiel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6179FF33-C061-44AF-B6DA-1A2A0F5A6D9D}"/>
              </a:ext>
            </a:extLst>
          </p:cNvPr>
          <p:cNvSpPr/>
          <p:nvPr/>
        </p:nvSpPr>
        <p:spPr>
          <a:xfrm>
            <a:off x="64843" y="664788"/>
            <a:ext cx="2643713" cy="585334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302ED657-35F2-48A2-944C-786EC6B2FEFA}"/>
              </a:ext>
            </a:extLst>
          </p:cNvPr>
          <p:cNvSpPr/>
          <p:nvPr/>
        </p:nvSpPr>
        <p:spPr>
          <a:xfrm>
            <a:off x="2759471" y="650152"/>
            <a:ext cx="6166337" cy="585334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04D0B7A4-5440-4808-AD33-00EA4AECEBDC}"/>
              </a:ext>
            </a:extLst>
          </p:cNvPr>
          <p:cNvSpPr/>
          <p:nvPr/>
        </p:nvSpPr>
        <p:spPr>
          <a:xfrm>
            <a:off x="-53304" y="6503501"/>
            <a:ext cx="9197304" cy="363002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42630FD-B1E7-4DA2-850E-4C46B4E9B5D0}"/>
              </a:ext>
            </a:extLst>
          </p:cNvPr>
          <p:cNvSpPr/>
          <p:nvPr/>
        </p:nvSpPr>
        <p:spPr>
          <a:xfrm>
            <a:off x="2797485" y="693763"/>
            <a:ext cx="6058447" cy="407937"/>
          </a:xfrm>
          <a:prstGeom prst="rect">
            <a:avLst/>
          </a:prstGeom>
          <a:noFill/>
          <a:ln w="28575">
            <a:solidFill>
              <a:srgbClr val="0070C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8085D3A-63A2-4975-8E47-90600BC51CB4}"/>
              </a:ext>
            </a:extLst>
          </p:cNvPr>
          <p:cNvSpPr/>
          <p:nvPr/>
        </p:nvSpPr>
        <p:spPr>
          <a:xfrm>
            <a:off x="2816657" y="1141223"/>
            <a:ext cx="6058447" cy="2524082"/>
          </a:xfrm>
          <a:prstGeom prst="rect">
            <a:avLst/>
          </a:prstGeom>
          <a:noFill/>
          <a:ln w="28575">
            <a:solidFill>
              <a:srgbClr val="0070C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94ED3E13-D382-405C-A2C7-34C8F5256085}"/>
              </a:ext>
            </a:extLst>
          </p:cNvPr>
          <p:cNvSpPr/>
          <p:nvPr/>
        </p:nvSpPr>
        <p:spPr>
          <a:xfrm>
            <a:off x="2816657" y="4349468"/>
            <a:ext cx="6058447" cy="2144094"/>
          </a:xfrm>
          <a:prstGeom prst="rect">
            <a:avLst/>
          </a:prstGeom>
          <a:noFill/>
          <a:ln w="28575">
            <a:solidFill>
              <a:srgbClr val="0070C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5A40206-4C28-40CE-9ACE-FC1D4C019FBC}"/>
              </a:ext>
            </a:extLst>
          </p:cNvPr>
          <p:cNvSpPr/>
          <p:nvPr/>
        </p:nvSpPr>
        <p:spPr>
          <a:xfrm>
            <a:off x="2807143" y="3758526"/>
            <a:ext cx="6058447" cy="533854"/>
          </a:xfrm>
          <a:prstGeom prst="rect">
            <a:avLst/>
          </a:prstGeom>
          <a:noFill/>
          <a:ln w="28575">
            <a:solidFill>
              <a:srgbClr val="0070C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23F41E6D-96FE-44F3-B1E2-D9397BBE10B1}"/>
              </a:ext>
            </a:extLst>
          </p:cNvPr>
          <p:cNvSpPr txBox="1"/>
          <p:nvPr/>
        </p:nvSpPr>
        <p:spPr>
          <a:xfrm>
            <a:off x="5474696" y="2328226"/>
            <a:ext cx="3144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Jeweils 50% des restlichen zur Verfügung stehenden Raums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E5A974A-0B62-4B09-A473-CA486BC99C33}"/>
              </a:ext>
            </a:extLst>
          </p:cNvPr>
          <p:cNvCxnSpPr>
            <a:cxnSpLocks/>
          </p:cNvCxnSpPr>
          <p:nvPr/>
        </p:nvCxnSpPr>
        <p:spPr>
          <a:xfrm flipH="1">
            <a:off x="5061513" y="889256"/>
            <a:ext cx="817104" cy="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7DECEE2-1103-422A-890B-99C0A4691EE1}"/>
              </a:ext>
            </a:extLst>
          </p:cNvPr>
          <p:cNvCxnSpPr>
            <a:cxnSpLocks/>
          </p:cNvCxnSpPr>
          <p:nvPr/>
        </p:nvCxnSpPr>
        <p:spPr>
          <a:xfrm flipH="1" flipV="1">
            <a:off x="5090315" y="4047383"/>
            <a:ext cx="858588" cy="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141F0BD-60BB-4624-9AED-0A9F1D6D3446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4325834" y="2304424"/>
            <a:ext cx="1148862" cy="346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4E70CFC3-A786-48DE-A486-F7B2B9003B57}"/>
              </a:ext>
            </a:extLst>
          </p:cNvPr>
          <p:cNvSpPr txBox="1"/>
          <p:nvPr/>
        </p:nvSpPr>
        <p:spPr>
          <a:xfrm>
            <a:off x="5929532" y="731663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25px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582A7E28-2E47-4691-B0CF-51168CD8FCF8}"/>
              </a:ext>
            </a:extLst>
          </p:cNvPr>
          <p:cNvSpPr txBox="1"/>
          <p:nvPr/>
        </p:nvSpPr>
        <p:spPr>
          <a:xfrm>
            <a:off x="5996575" y="3866387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25px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E1337D6-A553-4748-9AA3-65D5A1A6CC3D}"/>
              </a:ext>
            </a:extLst>
          </p:cNvPr>
          <p:cNvSpPr txBox="1"/>
          <p:nvPr/>
        </p:nvSpPr>
        <p:spPr>
          <a:xfrm>
            <a:off x="3399905" y="1745673"/>
            <a:ext cx="288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Höhe der einzelnen Bereiche</a:t>
            </a: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91400BAE-0FCA-4FC0-A000-558A39C983DF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4099805" y="2651392"/>
            <a:ext cx="1374891" cy="244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4B164430-29C3-4EF7-BF4A-7B409746A2D0}"/>
              </a:ext>
            </a:extLst>
          </p:cNvPr>
          <p:cNvSpPr txBox="1"/>
          <p:nvPr/>
        </p:nvSpPr>
        <p:spPr>
          <a:xfrm>
            <a:off x="5929532" y="4820866"/>
            <a:ext cx="2761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Jeweils 50% zur Verfügung stehenden Raums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CAD41090-39E3-4B75-9185-94BF23956B2F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4780670" y="4797064"/>
            <a:ext cx="1148862" cy="346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5C31EEED-AD58-4E6B-9557-C1FA5B32AB5B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4478153" y="5144032"/>
            <a:ext cx="1451379" cy="98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el 40">
            <a:extLst>
              <a:ext uri="{FF2B5EF4-FFF2-40B4-BE49-F238E27FC236}">
                <a16:creationId xmlns:a16="http://schemas.microsoft.com/office/drawing/2014/main" id="{3D6EA946-BB6B-4565-A145-7681BB95C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2977" y="-66682"/>
            <a:ext cx="2643713" cy="369333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de-DE" sz="10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Höhe der einzelnen Bereiche</a:t>
            </a:r>
            <a:endParaRPr lang="de-DE" sz="100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6913989C-E1ED-47E1-A8D1-77502538991E}"/>
              </a:ext>
            </a:extLst>
          </p:cNvPr>
          <p:cNvSpPr txBox="1"/>
          <p:nvPr/>
        </p:nvSpPr>
        <p:spPr>
          <a:xfrm>
            <a:off x="2825936" y="316656"/>
            <a:ext cx="16186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Gewinn nehmen</a:t>
            </a:r>
          </a:p>
        </p:txBody>
      </p:sp>
    </p:spTree>
    <p:extLst>
      <p:ext uri="{BB962C8B-B14F-4D97-AF65-F5344CB8AC3E}">
        <p14:creationId xmlns:p14="http://schemas.microsoft.com/office/powerpoint/2010/main" val="238910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9FD2488-3250-4C05-90A4-C23FD104A59C}"/>
              </a:ext>
            </a:extLst>
          </p:cNvPr>
          <p:cNvSpPr/>
          <p:nvPr/>
        </p:nvSpPr>
        <p:spPr>
          <a:xfrm>
            <a:off x="0" y="-5596"/>
            <a:ext cx="9144000" cy="3103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1557DD6-7D10-4A5D-AFD6-0FF53A50EDC2}"/>
              </a:ext>
            </a:extLst>
          </p:cNvPr>
          <p:cNvSpPr/>
          <p:nvPr/>
        </p:nvSpPr>
        <p:spPr>
          <a:xfrm>
            <a:off x="8137321" y="-5595"/>
            <a:ext cx="1006679" cy="3103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06FD5BA-9323-494B-A4DD-D4050AFD5A45}"/>
              </a:ext>
            </a:extLst>
          </p:cNvPr>
          <p:cNvSpPr/>
          <p:nvPr/>
        </p:nvSpPr>
        <p:spPr>
          <a:xfrm>
            <a:off x="8470783" y="-4896"/>
            <a:ext cx="339754" cy="3096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CFAC304-FEBA-410D-A894-359A763D2D1F}"/>
              </a:ext>
            </a:extLst>
          </p:cNvPr>
          <p:cNvSpPr txBox="1"/>
          <p:nvPr/>
        </p:nvSpPr>
        <p:spPr>
          <a:xfrm>
            <a:off x="3066176" y="-35066"/>
            <a:ext cx="301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Java Quiz Master 2022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87EA322-2156-42D6-81A1-CB3D5DCEDE60}"/>
              </a:ext>
            </a:extLst>
          </p:cNvPr>
          <p:cNvSpPr/>
          <p:nvPr/>
        </p:nvSpPr>
        <p:spPr>
          <a:xfrm>
            <a:off x="0" y="6547607"/>
            <a:ext cx="9144000" cy="3103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F018B75B-9367-464B-B627-5F7A5BA5E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553636"/>
              </p:ext>
            </p:extLst>
          </p:nvPr>
        </p:nvGraphicFramePr>
        <p:xfrm>
          <a:off x="218191" y="708986"/>
          <a:ext cx="2435604" cy="580915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435604">
                  <a:extLst>
                    <a:ext uri="{9D8B030D-6E8A-4147-A177-3AD203B41FA5}">
                      <a16:colId xmlns:a16="http://schemas.microsoft.com/office/drawing/2014/main" val="891600607"/>
                    </a:ext>
                  </a:extLst>
                </a:gridCol>
              </a:tblGrid>
              <a:tr h="363072">
                <a:tc>
                  <a:txBody>
                    <a:bodyPr/>
                    <a:lstStyle/>
                    <a:p>
                      <a:r>
                        <a:rPr lang="de-DE" sz="1400" dirty="0"/>
                        <a:t>Gewinnstufe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878510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50 €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63041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100 €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939802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200 €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366763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300 €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669112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500 €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436087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1.000 €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88976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2.000 €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457515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4.000 €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666115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8.000 €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33772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16.000 €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116033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32.000 €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140692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64.000 €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589572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125.000 €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57314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/>
                        <a:t>500.000 €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612429"/>
                  </a:ext>
                </a:extLst>
              </a:tr>
              <a:tr h="363072">
                <a:tc>
                  <a:txBody>
                    <a:bodyPr/>
                    <a:lstStyle/>
                    <a:p>
                      <a:r>
                        <a:rPr lang="de-DE" sz="1400" dirty="0"/>
                        <a:t>1.000.000 €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62579"/>
                  </a:ext>
                </a:extLst>
              </a:tr>
            </a:tbl>
          </a:graphicData>
        </a:graphic>
      </p:graphicFrame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B8FA5CF-D5AE-47C6-BFDD-E75CF08B8468}"/>
              </a:ext>
            </a:extLst>
          </p:cNvPr>
          <p:cNvGrpSpPr/>
          <p:nvPr/>
        </p:nvGrpSpPr>
        <p:grpSpPr>
          <a:xfrm>
            <a:off x="2814233" y="4378937"/>
            <a:ext cx="5958281" cy="2139201"/>
            <a:chOff x="3355596" y="4118994"/>
            <a:chExt cx="5285065" cy="1728133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48D94D7-7C8D-48DB-A6F0-DD23AFBB8D32}"/>
                </a:ext>
              </a:extLst>
            </p:cNvPr>
            <p:cNvSpPr/>
            <p:nvPr/>
          </p:nvSpPr>
          <p:spPr>
            <a:xfrm>
              <a:off x="3355596" y="4118994"/>
              <a:ext cx="5285065" cy="172813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090952D4-E0F1-453F-9536-DFBE741D9DCE}"/>
                </a:ext>
              </a:extLst>
            </p:cNvPr>
            <p:cNvCxnSpPr>
              <a:stCxn id="13" idx="1"/>
              <a:endCxn id="13" idx="3"/>
            </p:cNvCxnSpPr>
            <p:nvPr/>
          </p:nvCxnSpPr>
          <p:spPr>
            <a:xfrm>
              <a:off x="3355596" y="4983061"/>
              <a:ext cx="528506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835E1C92-E739-4C31-BD16-5E007B929BE6}"/>
                </a:ext>
              </a:extLst>
            </p:cNvPr>
            <p:cNvCxnSpPr>
              <a:cxnSpLocks/>
              <a:stCxn id="13" idx="0"/>
              <a:endCxn id="13" idx="2"/>
            </p:cNvCxnSpPr>
            <p:nvPr/>
          </p:nvCxnSpPr>
          <p:spPr>
            <a:xfrm>
              <a:off x="5998129" y="4118994"/>
              <a:ext cx="0" cy="172813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271FF92-544E-47EF-AA3D-1FF79F8F2660}"/>
              </a:ext>
            </a:extLst>
          </p:cNvPr>
          <p:cNvGrpSpPr/>
          <p:nvPr/>
        </p:nvGrpSpPr>
        <p:grpSpPr>
          <a:xfrm>
            <a:off x="2852256" y="1122142"/>
            <a:ext cx="5958281" cy="2409982"/>
            <a:chOff x="2819748" y="1082155"/>
            <a:chExt cx="5958281" cy="2812869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FFD012C-1D0C-4FAA-8637-874E38AF82AF}"/>
                </a:ext>
              </a:extLst>
            </p:cNvPr>
            <p:cNvSpPr/>
            <p:nvPr/>
          </p:nvSpPr>
          <p:spPr>
            <a:xfrm>
              <a:off x="2819748" y="1082155"/>
              <a:ext cx="5958281" cy="281286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7D9C22C4-3B59-4EBD-B6F9-B5C81A4C895F}"/>
                </a:ext>
              </a:extLst>
            </p:cNvPr>
            <p:cNvSpPr txBox="1"/>
            <p:nvPr/>
          </p:nvSpPr>
          <p:spPr>
            <a:xfrm>
              <a:off x="2860965" y="1151947"/>
              <a:ext cx="1432361" cy="754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dirty="0"/>
            </a:p>
            <a:p>
              <a:endParaRPr lang="de-DE" dirty="0"/>
            </a:p>
          </p:txBody>
        </p:sp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5BDF0039-9F8F-4A34-A718-CDBCF8B80E28}"/>
              </a:ext>
            </a:extLst>
          </p:cNvPr>
          <p:cNvSpPr/>
          <p:nvPr/>
        </p:nvSpPr>
        <p:spPr>
          <a:xfrm>
            <a:off x="2814233" y="3833289"/>
            <a:ext cx="5990789" cy="369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10C8D6DE-23FB-4D28-9891-7105BDDAFFE4}"/>
              </a:ext>
            </a:extLst>
          </p:cNvPr>
          <p:cNvCxnSpPr/>
          <p:nvPr/>
        </p:nvCxnSpPr>
        <p:spPr>
          <a:xfrm>
            <a:off x="4836451" y="3833288"/>
            <a:ext cx="0" cy="36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54961574-7BDB-4DC7-AA02-3D3ADC192FEF}"/>
              </a:ext>
            </a:extLst>
          </p:cNvPr>
          <p:cNvCxnSpPr/>
          <p:nvPr/>
        </p:nvCxnSpPr>
        <p:spPr>
          <a:xfrm>
            <a:off x="6826360" y="3833288"/>
            <a:ext cx="0" cy="36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D82CC4D3-D6D2-4294-8631-85A7F826A6D8}"/>
              </a:ext>
            </a:extLst>
          </p:cNvPr>
          <p:cNvGrpSpPr/>
          <p:nvPr/>
        </p:nvGrpSpPr>
        <p:grpSpPr>
          <a:xfrm>
            <a:off x="2814233" y="688270"/>
            <a:ext cx="5990789" cy="369324"/>
            <a:chOff x="2819748" y="470272"/>
            <a:chExt cx="5990789" cy="369324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CBBED62B-7182-4EF0-9FE6-041350983892}"/>
                </a:ext>
              </a:extLst>
            </p:cNvPr>
            <p:cNvSpPr/>
            <p:nvPr/>
          </p:nvSpPr>
          <p:spPr>
            <a:xfrm>
              <a:off x="2819748" y="470272"/>
              <a:ext cx="5990789" cy="369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B10FF288-4603-4130-9E78-5FCADDA5645E}"/>
                </a:ext>
              </a:extLst>
            </p:cNvPr>
            <p:cNvCxnSpPr/>
            <p:nvPr/>
          </p:nvCxnSpPr>
          <p:spPr>
            <a:xfrm>
              <a:off x="4593772" y="470272"/>
              <a:ext cx="0" cy="369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3A2FEB7E-B3EE-4B72-BD62-A1B92DD03071}"/>
                </a:ext>
              </a:extLst>
            </p:cNvPr>
            <p:cNvCxnSpPr/>
            <p:nvPr/>
          </p:nvCxnSpPr>
          <p:spPr>
            <a:xfrm>
              <a:off x="6688183" y="470272"/>
              <a:ext cx="0" cy="369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hteck 42">
            <a:extLst>
              <a:ext uri="{FF2B5EF4-FFF2-40B4-BE49-F238E27FC236}">
                <a16:creationId xmlns:a16="http://schemas.microsoft.com/office/drawing/2014/main" id="{EE558987-5D49-4A55-9A1A-534992377B10}"/>
              </a:ext>
            </a:extLst>
          </p:cNvPr>
          <p:cNvSpPr/>
          <p:nvPr/>
        </p:nvSpPr>
        <p:spPr>
          <a:xfrm>
            <a:off x="-6291" y="0"/>
            <a:ext cx="339754" cy="3096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6C3B82C-3F00-4507-9799-C0B8B7EB8C8D}"/>
              </a:ext>
            </a:extLst>
          </p:cNvPr>
          <p:cNvSpPr/>
          <p:nvPr/>
        </p:nvSpPr>
        <p:spPr>
          <a:xfrm>
            <a:off x="0" y="309693"/>
            <a:ext cx="9144000" cy="3103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36D5BF7-808B-428C-B508-328C6B4C903D}"/>
              </a:ext>
            </a:extLst>
          </p:cNvPr>
          <p:cNvSpPr txBox="1"/>
          <p:nvPr/>
        </p:nvSpPr>
        <p:spPr>
          <a:xfrm>
            <a:off x="-6291" y="314589"/>
            <a:ext cx="60089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/>
              <a:t>Spiel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7F8A964B-499F-4E1C-AFEA-E5B3DF31BD74}"/>
              </a:ext>
            </a:extLst>
          </p:cNvPr>
          <p:cNvSpPr txBox="1"/>
          <p:nvPr/>
        </p:nvSpPr>
        <p:spPr>
          <a:xfrm>
            <a:off x="584334" y="312309"/>
            <a:ext cx="96423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/>
              <a:t>Optionen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5545090C-713C-4BFE-88C7-5A505F2917C6}"/>
              </a:ext>
            </a:extLst>
          </p:cNvPr>
          <p:cNvSpPr txBox="1"/>
          <p:nvPr/>
        </p:nvSpPr>
        <p:spPr>
          <a:xfrm>
            <a:off x="1558834" y="312309"/>
            <a:ext cx="12738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/>
              <a:t>Schnelles Spiel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6179FF33-C061-44AF-B6DA-1A2A0F5A6D9D}"/>
              </a:ext>
            </a:extLst>
          </p:cNvPr>
          <p:cNvSpPr/>
          <p:nvPr/>
        </p:nvSpPr>
        <p:spPr>
          <a:xfrm>
            <a:off x="64843" y="664788"/>
            <a:ext cx="2643713" cy="585334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302ED657-35F2-48A2-944C-786EC6B2FEFA}"/>
              </a:ext>
            </a:extLst>
          </p:cNvPr>
          <p:cNvSpPr/>
          <p:nvPr/>
        </p:nvSpPr>
        <p:spPr>
          <a:xfrm>
            <a:off x="2759471" y="650152"/>
            <a:ext cx="6166337" cy="585334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04D0B7A4-5440-4808-AD33-00EA4AECEBDC}"/>
              </a:ext>
            </a:extLst>
          </p:cNvPr>
          <p:cNvSpPr/>
          <p:nvPr/>
        </p:nvSpPr>
        <p:spPr>
          <a:xfrm>
            <a:off x="-53304" y="6503501"/>
            <a:ext cx="9197304" cy="363002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E42630FD-B1E7-4DA2-850E-4C46B4E9B5D0}"/>
              </a:ext>
            </a:extLst>
          </p:cNvPr>
          <p:cNvSpPr/>
          <p:nvPr/>
        </p:nvSpPr>
        <p:spPr>
          <a:xfrm>
            <a:off x="2797485" y="693763"/>
            <a:ext cx="6058447" cy="407937"/>
          </a:xfrm>
          <a:prstGeom prst="rect">
            <a:avLst/>
          </a:prstGeom>
          <a:noFill/>
          <a:ln w="28575">
            <a:solidFill>
              <a:srgbClr val="0070C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8085D3A-63A2-4975-8E47-90600BC51CB4}"/>
              </a:ext>
            </a:extLst>
          </p:cNvPr>
          <p:cNvSpPr/>
          <p:nvPr/>
        </p:nvSpPr>
        <p:spPr>
          <a:xfrm>
            <a:off x="2816657" y="1141223"/>
            <a:ext cx="6058447" cy="2524082"/>
          </a:xfrm>
          <a:prstGeom prst="rect">
            <a:avLst/>
          </a:prstGeom>
          <a:noFill/>
          <a:ln w="28575">
            <a:solidFill>
              <a:srgbClr val="0070C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94ED3E13-D382-405C-A2C7-34C8F5256085}"/>
              </a:ext>
            </a:extLst>
          </p:cNvPr>
          <p:cNvSpPr/>
          <p:nvPr/>
        </p:nvSpPr>
        <p:spPr>
          <a:xfrm>
            <a:off x="2816657" y="4349468"/>
            <a:ext cx="6058447" cy="2144094"/>
          </a:xfrm>
          <a:prstGeom prst="rect">
            <a:avLst/>
          </a:prstGeom>
          <a:noFill/>
          <a:ln w="28575">
            <a:solidFill>
              <a:srgbClr val="0070C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5A40206-4C28-40CE-9ACE-FC1D4C019FBC}"/>
              </a:ext>
            </a:extLst>
          </p:cNvPr>
          <p:cNvSpPr/>
          <p:nvPr/>
        </p:nvSpPr>
        <p:spPr>
          <a:xfrm>
            <a:off x="2807143" y="3758526"/>
            <a:ext cx="6058447" cy="533854"/>
          </a:xfrm>
          <a:prstGeom prst="rect">
            <a:avLst/>
          </a:prstGeom>
          <a:noFill/>
          <a:ln w="28575">
            <a:solidFill>
              <a:srgbClr val="0070C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8743B239-9CC3-4A57-A25E-7A95C0489FCF}"/>
              </a:ext>
            </a:extLst>
          </p:cNvPr>
          <p:cNvSpPr txBox="1"/>
          <p:nvPr/>
        </p:nvSpPr>
        <p:spPr>
          <a:xfrm>
            <a:off x="3485739" y="2555558"/>
            <a:ext cx="92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150px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23F41E6D-96FE-44F3-B1E2-D9397BBE10B1}"/>
              </a:ext>
            </a:extLst>
          </p:cNvPr>
          <p:cNvSpPr txBox="1"/>
          <p:nvPr/>
        </p:nvSpPr>
        <p:spPr>
          <a:xfrm>
            <a:off x="5231439" y="2489337"/>
            <a:ext cx="2413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Restlicher zur Verfügung stehender raum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1A58E1D-3281-4775-9E3F-78E3EEB210D0}"/>
              </a:ext>
            </a:extLst>
          </p:cNvPr>
          <p:cNvCxnSpPr>
            <a:cxnSpLocks/>
            <a:stCxn id="57" idx="1"/>
          </p:cNvCxnSpPr>
          <p:nvPr/>
        </p:nvCxnSpPr>
        <p:spPr>
          <a:xfrm flipH="1" flipV="1">
            <a:off x="1389914" y="1808361"/>
            <a:ext cx="2095825" cy="93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141F0BD-60BB-4624-9AED-0A9F1D6D3446}"/>
              </a:ext>
            </a:extLst>
          </p:cNvPr>
          <p:cNvCxnSpPr>
            <a:cxnSpLocks/>
          </p:cNvCxnSpPr>
          <p:nvPr/>
        </p:nvCxnSpPr>
        <p:spPr>
          <a:xfrm flipV="1">
            <a:off x="6396563" y="2112556"/>
            <a:ext cx="1740758" cy="36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7E1337D6-A553-4748-9AA3-65D5A1A6CC3D}"/>
              </a:ext>
            </a:extLst>
          </p:cNvPr>
          <p:cNvSpPr txBox="1"/>
          <p:nvPr/>
        </p:nvSpPr>
        <p:spPr>
          <a:xfrm>
            <a:off x="5792087" y="1266157"/>
            <a:ext cx="2945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Breite der einzelnen Bereiche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B7CB3D48-152A-4033-953E-56EC3461B53E}"/>
              </a:ext>
            </a:extLst>
          </p:cNvPr>
          <p:cNvSpPr txBox="1"/>
          <p:nvPr/>
        </p:nvSpPr>
        <p:spPr>
          <a:xfrm>
            <a:off x="3875728" y="1735961"/>
            <a:ext cx="73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33%</a:t>
            </a: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509A6B86-7CBF-4245-BE67-564E29E146A1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3669734" y="883280"/>
            <a:ext cx="573303" cy="85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6250E937-ADD8-4242-B737-7A05BDF47B14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4243037" y="868643"/>
            <a:ext cx="1105774" cy="867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056FC05B-9814-487A-BEAF-1BF071073847}"/>
              </a:ext>
            </a:extLst>
          </p:cNvPr>
          <p:cNvCxnSpPr>
            <a:cxnSpLocks/>
          </p:cNvCxnSpPr>
          <p:nvPr/>
        </p:nvCxnSpPr>
        <p:spPr>
          <a:xfrm flipV="1">
            <a:off x="4259785" y="883280"/>
            <a:ext cx="3183436" cy="852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E7D35B16-3401-49C2-8C0F-A6DD0ED07D8D}"/>
              </a:ext>
            </a:extLst>
          </p:cNvPr>
          <p:cNvSpPr txBox="1"/>
          <p:nvPr/>
        </p:nvSpPr>
        <p:spPr>
          <a:xfrm>
            <a:off x="3837383" y="4813079"/>
            <a:ext cx="73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33%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B9245A95-E5FE-49F1-B38F-640848E59F05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3631389" y="3960398"/>
            <a:ext cx="573303" cy="85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A4AFE714-AEE8-4029-AA68-7925CE821894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4204692" y="3945761"/>
            <a:ext cx="1105774" cy="867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0E09A972-7618-4B0B-B975-5DC9BBB5691A}"/>
              </a:ext>
            </a:extLst>
          </p:cNvPr>
          <p:cNvCxnSpPr>
            <a:cxnSpLocks/>
          </p:cNvCxnSpPr>
          <p:nvPr/>
        </p:nvCxnSpPr>
        <p:spPr>
          <a:xfrm flipV="1">
            <a:off x="4221440" y="3960398"/>
            <a:ext cx="3183436" cy="852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68E08400-43FD-4FCD-A035-8635407FD5A1}"/>
              </a:ext>
            </a:extLst>
          </p:cNvPr>
          <p:cNvSpPr txBox="1"/>
          <p:nvPr/>
        </p:nvSpPr>
        <p:spPr>
          <a:xfrm>
            <a:off x="5962459" y="4802207"/>
            <a:ext cx="2761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Jeweils 50% zur Verfügung stehenden Raums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CF53396F-C8A8-403A-BBDA-5CDB5164AD3B}"/>
              </a:ext>
            </a:extLst>
          </p:cNvPr>
          <p:cNvCxnSpPr>
            <a:cxnSpLocks/>
            <a:stCxn id="78" idx="1"/>
          </p:cNvCxnSpPr>
          <p:nvPr/>
        </p:nvCxnSpPr>
        <p:spPr>
          <a:xfrm flipH="1" flipV="1">
            <a:off x="5310466" y="4976543"/>
            <a:ext cx="651993" cy="14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B37219D4-BEBD-4E25-AD37-0B562C36EAF8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5231439" y="5125373"/>
            <a:ext cx="731020" cy="59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el 82">
            <a:extLst>
              <a:ext uri="{FF2B5EF4-FFF2-40B4-BE49-F238E27FC236}">
                <a16:creationId xmlns:a16="http://schemas.microsoft.com/office/drawing/2014/main" id="{FCB0605D-8A84-4AB5-906D-864A3C7CC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2591" y="31814"/>
            <a:ext cx="2080153" cy="254297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de-DE" sz="10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Breite der einzelnen Bereiche</a:t>
            </a:r>
            <a:endParaRPr lang="de-DE" sz="100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D8BFA09C-D113-4CA6-8567-18629619B467}"/>
              </a:ext>
            </a:extLst>
          </p:cNvPr>
          <p:cNvSpPr txBox="1"/>
          <p:nvPr/>
        </p:nvSpPr>
        <p:spPr>
          <a:xfrm>
            <a:off x="2825936" y="316656"/>
            <a:ext cx="16186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Gewinn nehmen</a:t>
            </a:r>
          </a:p>
        </p:txBody>
      </p:sp>
    </p:spTree>
    <p:extLst>
      <p:ext uri="{BB962C8B-B14F-4D97-AF65-F5344CB8AC3E}">
        <p14:creationId xmlns:p14="http://schemas.microsoft.com/office/powerpoint/2010/main" val="4028935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510</Words>
  <Application>Microsoft Office PowerPoint</Application>
  <PresentationFormat>Bildschirmpräsentation (4:3)</PresentationFormat>
  <Paragraphs>199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Übersicht</vt:lpstr>
      <vt:lpstr>Spielablauf Möglichkeit I</vt:lpstr>
      <vt:lpstr>Spielablauf Möglichkeit I</vt:lpstr>
      <vt:lpstr>Mögliche Aufteilung an JPanels</vt:lpstr>
      <vt:lpstr>Höhe der einzelnen Bereiche</vt:lpstr>
      <vt:lpstr>Breite der einzelnen Bereiche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Schirmer</dc:creator>
  <cp:lastModifiedBy>Christian Schirmer</cp:lastModifiedBy>
  <cp:revision>14</cp:revision>
  <dcterms:created xsi:type="dcterms:W3CDTF">2019-04-10T06:07:19Z</dcterms:created>
  <dcterms:modified xsi:type="dcterms:W3CDTF">2022-02-24T10:38:42Z</dcterms:modified>
</cp:coreProperties>
</file>