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318" r:id="rId3"/>
    <p:sldId id="299" r:id="rId4"/>
    <p:sldId id="320" r:id="rId5"/>
    <p:sldId id="300" r:id="rId6"/>
    <p:sldId id="302" r:id="rId7"/>
    <p:sldId id="322" r:id="rId8"/>
    <p:sldId id="327" r:id="rId9"/>
    <p:sldId id="328" r:id="rId10"/>
    <p:sldId id="330" r:id="rId11"/>
    <p:sldId id="331" r:id="rId12"/>
    <p:sldId id="332" r:id="rId13"/>
    <p:sldId id="333" r:id="rId14"/>
    <p:sldId id="304" r:id="rId15"/>
    <p:sldId id="348" r:id="rId16"/>
    <p:sldId id="305" r:id="rId17"/>
    <p:sldId id="334" r:id="rId18"/>
    <p:sldId id="335" r:id="rId19"/>
    <p:sldId id="336" r:id="rId20"/>
    <p:sldId id="337" r:id="rId21"/>
    <p:sldId id="338" r:id="rId22"/>
    <p:sldId id="339" r:id="rId23"/>
    <p:sldId id="346" r:id="rId24"/>
    <p:sldId id="312" r:id="rId25"/>
    <p:sldId id="313" r:id="rId26"/>
    <p:sldId id="314" r:id="rId27"/>
    <p:sldId id="315" r:id="rId28"/>
    <p:sldId id="297" r:id="rId29"/>
    <p:sldId id="317" r:id="rId30"/>
    <p:sldId id="34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88204" autoAdjust="0"/>
  </p:normalViewPr>
  <p:slideViewPr>
    <p:cSldViewPr snapToObjects="1">
      <p:cViewPr varScale="1">
        <p:scale>
          <a:sx n="69" d="100"/>
          <a:sy n="69" d="100"/>
        </p:scale>
        <p:origin x="-1194" y="-102"/>
      </p:cViewPr>
      <p:guideLst>
        <p:guide orient="horz" pos="2160"/>
        <p:guide pos="2880"/>
      </p:guideLst>
    </p:cSldViewPr>
  </p:slideViewPr>
  <p:outlineViewPr>
    <p:cViewPr>
      <p:scale>
        <a:sx n="33" d="100"/>
        <a:sy n="33" d="100"/>
      </p:scale>
      <p:origin x="0" y="523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18" Type="http://schemas.openxmlformats.org/officeDocument/2006/relationships/image" Target="../media/image69.wmf"/><Relationship Id="rId26" Type="http://schemas.openxmlformats.org/officeDocument/2006/relationships/image" Target="../media/image77.wmf"/><Relationship Id="rId3" Type="http://schemas.openxmlformats.org/officeDocument/2006/relationships/image" Target="../media/image54.wmf"/><Relationship Id="rId21" Type="http://schemas.openxmlformats.org/officeDocument/2006/relationships/image" Target="../media/image72.wmf"/><Relationship Id="rId7" Type="http://schemas.openxmlformats.org/officeDocument/2006/relationships/image" Target="../media/image58.wmf"/><Relationship Id="rId12" Type="http://schemas.openxmlformats.org/officeDocument/2006/relationships/image" Target="../media/image63.wmf"/><Relationship Id="rId17" Type="http://schemas.openxmlformats.org/officeDocument/2006/relationships/image" Target="../media/image68.wmf"/><Relationship Id="rId25" Type="http://schemas.openxmlformats.org/officeDocument/2006/relationships/image" Target="../media/image76.wmf"/><Relationship Id="rId2" Type="http://schemas.openxmlformats.org/officeDocument/2006/relationships/image" Target="../media/image6.wmf"/><Relationship Id="rId16" Type="http://schemas.openxmlformats.org/officeDocument/2006/relationships/image" Target="../media/image67.wmf"/><Relationship Id="rId20" Type="http://schemas.openxmlformats.org/officeDocument/2006/relationships/image" Target="../media/image71.wmf"/><Relationship Id="rId1" Type="http://schemas.openxmlformats.org/officeDocument/2006/relationships/image" Target="../media/image53.wmf"/><Relationship Id="rId6" Type="http://schemas.openxmlformats.org/officeDocument/2006/relationships/image" Target="../media/image57.wmf"/><Relationship Id="rId11" Type="http://schemas.openxmlformats.org/officeDocument/2006/relationships/image" Target="../media/image62.wmf"/><Relationship Id="rId24" Type="http://schemas.openxmlformats.org/officeDocument/2006/relationships/image" Target="../media/image75.wmf"/><Relationship Id="rId5" Type="http://schemas.openxmlformats.org/officeDocument/2006/relationships/image" Target="../media/image56.wmf"/><Relationship Id="rId15" Type="http://schemas.openxmlformats.org/officeDocument/2006/relationships/image" Target="../media/image66.wmf"/><Relationship Id="rId23" Type="http://schemas.openxmlformats.org/officeDocument/2006/relationships/image" Target="../media/image74.wmf"/><Relationship Id="rId10" Type="http://schemas.openxmlformats.org/officeDocument/2006/relationships/image" Target="../media/image61.wmf"/><Relationship Id="rId19" Type="http://schemas.openxmlformats.org/officeDocument/2006/relationships/image" Target="../media/image70.wmf"/><Relationship Id="rId4" Type="http://schemas.openxmlformats.org/officeDocument/2006/relationships/image" Target="../media/image55.wmf"/><Relationship Id="rId9" Type="http://schemas.openxmlformats.org/officeDocument/2006/relationships/image" Target="../media/image60.wmf"/><Relationship Id="rId14" Type="http://schemas.openxmlformats.org/officeDocument/2006/relationships/image" Target="../media/image65.wmf"/><Relationship Id="rId22" Type="http://schemas.openxmlformats.org/officeDocument/2006/relationships/image" Target="../media/image73.wmf"/><Relationship Id="rId27" Type="http://schemas.openxmlformats.org/officeDocument/2006/relationships/image" Target="../media/image7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6.wmf"/><Relationship Id="rId1" Type="http://schemas.openxmlformats.org/officeDocument/2006/relationships/image" Target="../media/image87.wmf"/><Relationship Id="rId6" Type="http://schemas.openxmlformats.org/officeDocument/2006/relationships/image" Target="../media/image91.wmf"/><Relationship Id="rId11" Type="http://schemas.openxmlformats.org/officeDocument/2006/relationships/image" Target="../media/image96.wmf"/><Relationship Id="rId5" Type="http://schemas.openxmlformats.org/officeDocument/2006/relationships/image" Target="../media/image90.wmf"/><Relationship Id="rId10" Type="http://schemas.openxmlformats.org/officeDocument/2006/relationships/image" Target="../media/image95.wmf"/><Relationship Id="rId4" Type="http://schemas.openxmlformats.org/officeDocument/2006/relationships/image" Target="../media/image89.wmf"/><Relationship Id="rId9" Type="http://schemas.openxmlformats.org/officeDocument/2006/relationships/image" Target="../media/image9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19.wmf"/><Relationship Id="rId18" Type="http://schemas.openxmlformats.org/officeDocument/2006/relationships/image" Target="../media/image124.wmf"/><Relationship Id="rId26" Type="http://schemas.openxmlformats.org/officeDocument/2006/relationships/image" Target="../media/image68.wmf"/><Relationship Id="rId3" Type="http://schemas.openxmlformats.org/officeDocument/2006/relationships/image" Target="../media/image54.wmf"/><Relationship Id="rId21" Type="http://schemas.openxmlformats.org/officeDocument/2006/relationships/image" Target="../media/image66.wmf"/><Relationship Id="rId7" Type="http://schemas.openxmlformats.org/officeDocument/2006/relationships/image" Target="../media/image113.wmf"/><Relationship Id="rId12" Type="http://schemas.openxmlformats.org/officeDocument/2006/relationships/image" Target="../media/image118.wmf"/><Relationship Id="rId17" Type="http://schemas.openxmlformats.org/officeDocument/2006/relationships/image" Target="../media/image123.wmf"/><Relationship Id="rId25" Type="http://schemas.openxmlformats.org/officeDocument/2006/relationships/image" Target="../media/image67.wmf"/><Relationship Id="rId2" Type="http://schemas.openxmlformats.org/officeDocument/2006/relationships/image" Target="../media/image6.wmf"/><Relationship Id="rId16" Type="http://schemas.openxmlformats.org/officeDocument/2006/relationships/image" Target="../media/image122.wmf"/><Relationship Id="rId20" Type="http://schemas.openxmlformats.org/officeDocument/2006/relationships/image" Target="../media/image65.wmf"/><Relationship Id="rId1" Type="http://schemas.openxmlformats.org/officeDocument/2006/relationships/image" Target="../media/image53.wmf"/><Relationship Id="rId6" Type="http://schemas.openxmlformats.org/officeDocument/2006/relationships/image" Target="../media/image57.wmf"/><Relationship Id="rId11" Type="http://schemas.openxmlformats.org/officeDocument/2006/relationships/image" Target="../media/image117.wmf"/><Relationship Id="rId24" Type="http://schemas.openxmlformats.org/officeDocument/2006/relationships/image" Target="../media/image127.wmf"/><Relationship Id="rId5" Type="http://schemas.openxmlformats.org/officeDocument/2006/relationships/image" Target="../media/image56.wmf"/><Relationship Id="rId15" Type="http://schemas.openxmlformats.org/officeDocument/2006/relationships/image" Target="../media/image121.wmf"/><Relationship Id="rId23" Type="http://schemas.openxmlformats.org/officeDocument/2006/relationships/image" Target="../media/image126.wmf"/><Relationship Id="rId10" Type="http://schemas.openxmlformats.org/officeDocument/2006/relationships/image" Target="../media/image116.wmf"/><Relationship Id="rId19" Type="http://schemas.openxmlformats.org/officeDocument/2006/relationships/image" Target="../media/image64.wmf"/><Relationship Id="rId4" Type="http://schemas.openxmlformats.org/officeDocument/2006/relationships/image" Target="../media/image55.wmf"/><Relationship Id="rId9" Type="http://schemas.openxmlformats.org/officeDocument/2006/relationships/image" Target="../media/image115.wmf"/><Relationship Id="rId14" Type="http://schemas.openxmlformats.org/officeDocument/2006/relationships/image" Target="../media/image120.wmf"/><Relationship Id="rId22" Type="http://schemas.openxmlformats.org/officeDocument/2006/relationships/image" Target="../media/image125.wmf"/><Relationship Id="rId27"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29.wmf"/><Relationship Id="rId5" Type="http://schemas.openxmlformats.org/officeDocument/2006/relationships/image" Target="../media/image36.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2.wmf"/><Relationship Id="rId6" Type="http://schemas.openxmlformats.org/officeDocument/2006/relationships/image" Target="../media/image29.wmf"/><Relationship Id="rId5" Type="http://schemas.openxmlformats.org/officeDocument/2006/relationships/image" Target="../media/image39.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2.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1.wmf"/><Relationship Id="rId7"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32.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51.wmf"/><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A78B3A-DE2E-2043-BB31-0B5590D2F2B8}" type="datetime1">
              <a:rPr lang="en-US" smtClean="0"/>
              <a:pPr/>
              <a:t>5/7/2013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96868A-5AF6-4649-926C-5FCBD6C4340C}" type="slidenum">
              <a:rPr lang="en-US" smtClean="0"/>
              <a:pPr/>
              <a:t>‹#›</a:t>
            </a:fld>
            <a:endParaRPr lang="en-US"/>
          </a:p>
        </p:txBody>
      </p:sp>
    </p:spTree>
    <p:extLst>
      <p:ext uri="{BB962C8B-B14F-4D97-AF65-F5344CB8AC3E}">
        <p14:creationId xmlns="" xmlns:p14="http://schemas.microsoft.com/office/powerpoint/2010/main" xmlns:mv="urn:schemas-microsoft-com:mac:vml" xmlns:mc="http://schemas.openxmlformats.org/markup-compatibility/2006" val="5417829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3BA651-E612-974A-90BE-28B43679A1BE}" type="datetime1">
              <a:rPr lang="en-US" smtClean="0"/>
              <a:pPr/>
              <a:t>5/7/2013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E6A3A-6233-384A-AA62-5606A9FF10DE}" type="slidenum">
              <a:rPr lang="en-US" smtClean="0"/>
              <a:pPr/>
              <a:t>‹#›</a:t>
            </a:fld>
            <a:endParaRPr lang="en-US"/>
          </a:p>
        </p:txBody>
      </p:sp>
    </p:spTree>
    <p:extLst>
      <p:ext uri="{BB962C8B-B14F-4D97-AF65-F5344CB8AC3E}">
        <p14:creationId xmlns="" xmlns:p14="http://schemas.microsoft.com/office/powerpoint/2010/main" xmlns:mv="urn:schemas-microsoft-com:mac:vml" xmlns:mc="http://schemas.openxmlformats.org/markup-compatibility/2006" val="2201506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Different values of \alpha makes Q(p) convex</a:t>
            </a:r>
            <a:r>
              <a:rPr lang="en-US" baseline="0" dirty="0" smtClean="0"/>
              <a:t> or concave. Low values of \alpha gives high weights to larger arguments in aggregation. However, high values of \alpha gives high weights to smaller arguments and low values to larger arguments</a:t>
            </a:r>
            <a:endParaRPr lang="en-US" dirty="0" smtClean="0"/>
          </a:p>
          <a:p>
            <a:endParaRPr lang="en-US" dirty="0" smtClean="0"/>
          </a:p>
          <a:p>
            <a:r>
              <a:rPr lang="en-US" dirty="0" smtClean="0"/>
              <a:t>For example, with \alpha = 0.1, even if few of the arguments (i.e.</a:t>
            </a:r>
            <a:r>
              <a:rPr lang="en-US" baseline="0" dirty="0" smtClean="0"/>
              <a:t> a_1 … </a:t>
            </a:r>
            <a:r>
              <a:rPr lang="en-US" baseline="0" dirty="0" err="1" smtClean="0"/>
              <a:t>a_n</a:t>
            </a:r>
            <a:r>
              <a:rPr lang="en-US" dirty="0" smtClean="0"/>
              <a:t>) have</a:t>
            </a:r>
            <a:r>
              <a:rPr lang="en-US" baseline="0" dirty="0" smtClean="0"/>
              <a:t> large values the result of aggregation will be a large value. However, with \alpha = 10 most of the arguments should have large values to make the result be a large value.</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also see the pseudo-code</a:t>
            </a:r>
            <a:r>
              <a:rPr lang="en-US" baseline="0" dirty="0" smtClean="0"/>
              <a:t> in the paper.</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proof, it is only required</a:t>
            </a:r>
            <a:r>
              <a:rPr lang="en-US" baseline="0" dirty="0" smtClean="0"/>
              <a:t> to take the derivatives </a:t>
            </a:r>
            <a:r>
              <a:rPr lang="en-US" baseline="0" dirty="0" err="1" smtClean="0"/>
              <a:t>w.r.t</a:t>
            </a:r>
            <a:r>
              <a:rPr lang="en-US" baseline="0" dirty="0" smtClean="0"/>
              <a:t>. p(X) and set to zero</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probability of a bag be positive is obtained by aggregation of the probability of the instances. </a:t>
            </a:r>
          </a:p>
          <a:p>
            <a:endParaRPr lang="en-US" dirty="0" smtClean="0"/>
          </a:p>
          <a:p>
            <a:r>
              <a:rPr lang="en-US" dirty="0" smtClean="0"/>
              <a:t>So,</a:t>
            </a:r>
            <a:r>
              <a:rPr lang="en-US" baseline="0" dirty="0" smtClean="0"/>
              <a:t> if we could estimate probability of the instances we would find the bag probability.</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err="1" smtClean="0"/>
              <a:t>RealBoost</a:t>
            </a:r>
            <a:r>
              <a:rPr lang="en-US" sz="1200" baseline="0" dirty="0" smtClean="0"/>
              <a:t> classifier </a:t>
            </a:r>
            <a:r>
              <a:rPr lang="en-US" sz="1200" dirty="0" smtClean="0"/>
              <a:t>minimizes the stage-wise expected exponential cost</a:t>
            </a:r>
            <a:endParaRPr lang="en-US" dirty="0" smtClean="0"/>
          </a:p>
          <a:p>
            <a:endParaRPr lang="en-US" dirty="0" smtClean="0"/>
          </a:p>
          <a:p>
            <a:r>
              <a:rPr lang="en-US" dirty="0" err="1" smtClean="0"/>
              <a:t>F_m</a:t>
            </a:r>
            <a:r>
              <a:rPr lang="en-US" dirty="0" smtClean="0"/>
              <a:t>(x) is the strong classifier in the</a:t>
            </a:r>
            <a:r>
              <a:rPr lang="en-US" baseline="0" dirty="0" smtClean="0"/>
              <a:t> m-</a:t>
            </a:r>
            <a:r>
              <a:rPr lang="en-US" baseline="0" dirty="0" err="1" smtClean="0"/>
              <a:t>th</a:t>
            </a:r>
            <a:r>
              <a:rPr lang="en-US" baseline="0" dirty="0" smtClean="0"/>
              <a:t> step. </a:t>
            </a:r>
            <a:r>
              <a:rPr lang="en-US" baseline="0" dirty="0" err="1" smtClean="0"/>
              <a:t>f_m</a:t>
            </a:r>
            <a:r>
              <a:rPr lang="en-US" baseline="0" dirty="0" smtClean="0"/>
              <a:t>(x) is the weak classifier in the </a:t>
            </a:r>
            <a:r>
              <a:rPr lang="en-US" baseline="0" dirty="0" err="1" smtClean="0"/>
              <a:t>m_th</a:t>
            </a:r>
            <a:r>
              <a:rPr lang="en-US" baseline="0" dirty="0" smtClean="0"/>
              <a:t> step.</a:t>
            </a:r>
          </a:p>
          <a:p>
            <a:endParaRPr lang="en-US" baseline="0" dirty="0" smtClean="0"/>
          </a:p>
          <a:p>
            <a:r>
              <a:rPr lang="en-US" baseline="0" dirty="0" smtClean="0"/>
              <a:t>PDF stands for probability density function. See the notes in the next slide.</a:t>
            </a:r>
          </a:p>
        </p:txBody>
      </p:sp>
      <p:sp>
        <p:nvSpPr>
          <p:cNvPr id="4" name="Slide Number Placeholder 3"/>
          <p:cNvSpPr>
            <a:spLocks noGrp="1"/>
          </p:cNvSpPr>
          <p:nvPr>
            <p:ph type="sldNum" sz="quarter" idx="10"/>
          </p:nvPr>
        </p:nvSpPr>
        <p:spPr/>
        <p:txBody>
          <a:bodyPr/>
          <a:lstStyle/>
          <a:p>
            <a:fld id="{92BE6A3A-6233-384A-AA62-5606A9FF10D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The weighted conditional probability density functions for the positive and negative classes,</a:t>
            </a:r>
            <a:r>
              <a:rPr lang="en-CA" baseline="0" dirty="0" smtClean="0"/>
              <a:t> i.e. </a:t>
            </a:r>
            <a:r>
              <a:rPr lang="en-CA" dirty="0" smtClean="0"/>
              <a:t>Pw(</a:t>
            </a:r>
            <a:r>
              <a:rPr lang="en-CA" dirty="0" err="1" smtClean="0"/>
              <a:t>x|y</a:t>
            </a:r>
            <a:r>
              <a:rPr lang="en-CA" dirty="0" smtClean="0"/>
              <a:t>=1) and Pw(</a:t>
            </a:r>
            <a:r>
              <a:rPr lang="en-CA" dirty="0" err="1" smtClean="0"/>
              <a:t>x|y</a:t>
            </a:r>
            <a:r>
              <a:rPr lang="en-CA" dirty="0" smtClean="0"/>
              <a:t>=-1), are fit by </a:t>
            </a:r>
            <a:r>
              <a:rPr lang="en-CA" dirty="0" err="1" smtClean="0"/>
              <a:t>approximatng</a:t>
            </a:r>
            <a:r>
              <a:rPr lang="en-CA" dirty="0" smtClean="0"/>
              <a:t> the class probability functions using weighted training instances. In our work, these PDFs are estimated by kernel smoothing density functions computed from the weighted voting of training examples</a:t>
            </a:r>
            <a:endParaRPr lang="en-US" dirty="0" smtClean="0"/>
          </a:p>
          <a:p>
            <a:endParaRPr lang="en-US" dirty="0" smtClean="0"/>
          </a:p>
          <a:p>
            <a:r>
              <a:rPr lang="en-US" dirty="0" smtClean="0"/>
              <a:t>Note that each classifier is a stump (i.e., built from</a:t>
            </a:r>
            <a:r>
              <a:rPr lang="en-US" baseline="0" dirty="0" smtClean="0"/>
              <a:t> only one feature</a:t>
            </a:r>
            <a:r>
              <a:rPr lang="en-US" dirty="0" smtClean="0"/>
              <a:t>). So, the density functions are 1-dimensional.</a:t>
            </a:r>
          </a:p>
        </p:txBody>
      </p:sp>
      <p:sp>
        <p:nvSpPr>
          <p:cNvPr id="4" name="Slide Number Placeholder 3"/>
          <p:cNvSpPr>
            <a:spLocks noGrp="1"/>
          </p:cNvSpPr>
          <p:nvPr>
            <p:ph type="sldNum" sz="quarter" idx="10"/>
          </p:nvPr>
        </p:nvSpPr>
        <p:spPr/>
        <p:txBody>
          <a:bodyPr/>
          <a:lstStyle/>
          <a:p>
            <a:fld id="{92BE6A3A-6233-384A-AA62-5606A9FF10DE}"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pseudo labels and weighs, it can be observed that</a:t>
            </a:r>
            <a:r>
              <a:rPr lang="en-US" baseline="0" dirty="0" smtClean="0"/>
              <a:t> if a bag is correctly classified, then the weights of all the instances in that bag decreases. However, if a bag is not classified correctly, the weights of all the instance of that bag increases. So, all the instances inside the bag compete to contribute to prediction of the true bag label.</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also see the pseudo-code</a:t>
            </a:r>
            <a:r>
              <a:rPr lang="en-US" baseline="0" dirty="0" smtClean="0"/>
              <a:t> in the paper.</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 the image datasets, each</a:t>
            </a:r>
            <a:r>
              <a:rPr lang="en-CA" baseline="0" dirty="0" smtClean="0"/>
              <a:t> </a:t>
            </a:r>
            <a:r>
              <a:rPr lang="en-CA" dirty="0" smtClean="0"/>
              <a:t>bag represents an image and the instances inside the bag</a:t>
            </a:r>
            <a:r>
              <a:rPr lang="en-CA" baseline="0" dirty="0" smtClean="0"/>
              <a:t> </a:t>
            </a:r>
            <a:r>
              <a:rPr lang="en-CA" dirty="0" smtClean="0"/>
              <a:t>represent 230-D feature vectors of different segmented</a:t>
            </a:r>
            <a:r>
              <a:rPr lang="en-CA" baseline="0" dirty="0" smtClean="0"/>
              <a:t> </a:t>
            </a:r>
            <a:r>
              <a:rPr lang="en-CA" dirty="0" smtClean="0"/>
              <a:t>blobs of the image. The image datasets contain 100 positive and 100 negative</a:t>
            </a:r>
            <a:r>
              <a:rPr lang="en-CA" baseline="0" dirty="0" smtClean="0"/>
              <a:t> </a:t>
            </a:r>
            <a:r>
              <a:rPr lang="en-CA" dirty="0" smtClean="0"/>
              <a:t>bags. In the MUSK datasets, each</a:t>
            </a:r>
            <a:r>
              <a:rPr lang="en-CA" baseline="0" dirty="0" smtClean="0"/>
              <a:t> </a:t>
            </a:r>
            <a:r>
              <a:rPr lang="en-CA" dirty="0" smtClean="0"/>
              <a:t>bag describes a molecule, and the instances inside the</a:t>
            </a:r>
            <a:r>
              <a:rPr lang="en-CA" baseline="0" dirty="0" smtClean="0"/>
              <a:t> </a:t>
            </a:r>
            <a:r>
              <a:rPr lang="en-CA" dirty="0" smtClean="0"/>
              <a:t>bag represent 166-D</a:t>
            </a:r>
            <a:r>
              <a:rPr lang="en-CA" baseline="0" dirty="0" smtClean="0"/>
              <a:t> </a:t>
            </a:r>
            <a:r>
              <a:rPr lang="en-CA" dirty="0" smtClean="0"/>
              <a:t>feature vectors of the low-energy</a:t>
            </a:r>
            <a:r>
              <a:rPr lang="en-CA" baseline="0" dirty="0" smtClean="0"/>
              <a:t> </a:t>
            </a:r>
            <a:r>
              <a:rPr lang="en-CA" dirty="0" smtClean="0"/>
              <a:t>configurations of the molecule. Musk1 has 47 positive bags and 45 negative bags with about 5 instances</a:t>
            </a:r>
            <a:r>
              <a:rPr lang="en-CA" baseline="0" dirty="0" smtClean="0"/>
              <a:t> </a:t>
            </a:r>
            <a:r>
              <a:rPr lang="en-CA" dirty="0" smtClean="0"/>
              <a:t>per bag. Musk2 has 39 positive bags and 63 negative</a:t>
            </a:r>
            <a:r>
              <a:rPr lang="en-CA" baseline="0" dirty="0" smtClean="0"/>
              <a:t> </a:t>
            </a:r>
            <a:r>
              <a:rPr lang="en-CA" dirty="0" smtClean="0"/>
              <a:t>bags with variable number of instances in a bag, ranging from 1 to 1044 (average 64 instances per bag)</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Best</a:t>
            </a:r>
            <a:r>
              <a:rPr lang="en-CA" baseline="0" dirty="0" smtClean="0"/>
              <a:t> results are marked in bold face</a:t>
            </a:r>
            <a:endParaRPr lang="en-CA" dirty="0" smtClean="0"/>
          </a:p>
          <a:p>
            <a:endParaRPr lang="en-CA" dirty="0" smtClean="0"/>
          </a:p>
          <a:p>
            <a:r>
              <a:rPr lang="en-CA" dirty="0" smtClean="0"/>
              <a:t>For</a:t>
            </a:r>
            <a:r>
              <a:rPr lang="en-CA" baseline="0" dirty="0" smtClean="0"/>
              <a:t> </a:t>
            </a:r>
            <a:r>
              <a:rPr lang="en-CA" dirty="0" smtClean="0"/>
              <a:t>the image datasets NOR has the overall best performance. However, for Musk1 and Musk2 the Many and</a:t>
            </a:r>
            <a:r>
              <a:rPr lang="en-CA" baseline="0" dirty="0" smtClean="0"/>
              <a:t> </a:t>
            </a:r>
            <a:r>
              <a:rPr lang="en-CA" dirty="0" smtClean="0"/>
              <a:t>Half OWA operators outperform the others.</a:t>
            </a:r>
          </a:p>
          <a:p>
            <a:endParaRPr lang="en-CA" dirty="0" smtClean="0"/>
          </a:p>
          <a:p>
            <a:r>
              <a:rPr lang="en-CA" dirty="0" smtClean="0"/>
              <a:t>The reason might be that in an image usually one of the segments is</a:t>
            </a:r>
            <a:r>
              <a:rPr lang="en-CA" baseline="0" dirty="0" smtClean="0"/>
              <a:t> </a:t>
            </a:r>
            <a:r>
              <a:rPr lang="en-CA" dirty="0" smtClean="0"/>
              <a:t>the true segment (positive instance). However,</a:t>
            </a:r>
            <a:r>
              <a:rPr lang="en-CA" baseline="0" dirty="0" smtClean="0"/>
              <a:t> </a:t>
            </a:r>
            <a:r>
              <a:rPr lang="en-CA" dirty="0" smtClean="0"/>
              <a:t>in the Musk datasets, more than one configuration of a</a:t>
            </a:r>
            <a:r>
              <a:rPr lang="en-CA" baseline="0" dirty="0" smtClean="0"/>
              <a:t> </a:t>
            </a:r>
            <a:r>
              <a:rPr lang="en-CA" dirty="0" smtClean="0"/>
              <a:t>molecule might be positive.</a:t>
            </a:r>
          </a:p>
          <a:p>
            <a:endParaRPr lang="en-CA" dirty="0" smtClean="0"/>
          </a:p>
          <a:p>
            <a:r>
              <a:rPr lang="en-CA" dirty="0" smtClean="0"/>
              <a:t>It has been previously reported</a:t>
            </a:r>
            <a:r>
              <a:rPr lang="en-CA" baseline="0" dirty="0" smtClean="0"/>
              <a:t> in (</a:t>
            </a:r>
            <a:r>
              <a:rPr lang="en-CA" baseline="0" dirty="0" err="1" smtClean="0"/>
              <a:t>Gehler</a:t>
            </a:r>
            <a:r>
              <a:rPr lang="en-CA" baseline="0" dirty="0" smtClean="0"/>
              <a:t> and </a:t>
            </a:r>
            <a:r>
              <a:rPr lang="en-CA" baseline="0" dirty="0" err="1" smtClean="0"/>
              <a:t>Chapelle</a:t>
            </a:r>
            <a:r>
              <a:rPr lang="en-CA" baseline="0" dirty="0" smtClean="0"/>
              <a:t>, AISTATS07)</a:t>
            </a:r>
            <a:r>
              <a:rPr lang="en-CA" dirty="0" smtClean="0"/>
              <a:t> that Musk1 dataset contains less ambiguity in positive bags, i.e. there are many positive</a:t>
            </a:r>
            <a:r>
              <a:rPr lang="en-CA" baseline="0" dirty="0" smtClean="0"/>
              <a:t> </a:t>
            </a:r>
            <a:r>
              <a:rPr lang="en-CA" dirty="0" smtClean="0"/>
              <a:t>instances in each bag.</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 Categorization:</a:t>
            </a:r>
            <a:r>
              <a:rPr lang="en-US" baseline="0" dirty="0" smtClean="0"/>
              <a:t> </a:t>
            </a:r>
            <a:r>
              <a:rPr lang="en-CA" baseline="0" dirty="0" smtClean="0"/>
              <a:t>image is a bag that contains instances corresponding to</a:t>
            </a:r>
          </a:p>
          <a:p>
            <a:r>
              <a:rPr lang="en-CA" baseline="0" dirty="0" smtClean="0"/>
              <a:t>blocks, regions, or patches</a:t>
            </a:r>
          </a:p>
          <a:p>
            <a:endParaRPr lang="en-CA" baseline="0" dirty="0" smtClean="0"/>
          </a:p>
          <a:p>
            <a:r>
              <a:rPr lang="en-CA" baseline="0" dirty="0" smtClean="0"/>
              <a:t>Content-</a:t>
            </a:r>
            <a:r>
              <a:rPr lang="en-CA" baseline="0" dirty="0" err="1" smtClean="0"/>
              <a:t>Basd</a:t>
            </a:r>
            <a:r>
              <a:rPr lang="en-CA" baseline="0" dirty="0" smtClean="0"/>
              <a:t> Image Retrieval: In addition to using blocks or segments to represent images, there is another ambiguity in what images are truly relevant. For example, usually, there is a coarse categorization to find the top-ranked relevant images (for the purpose of training) but we cannot fully rely on the resulting images.</a:t>
            </a:r>
          </a:p>
          <a:p>
            <a:endParaRPr lang="en-US" dirty="0" smtClean="0"/>
          </a:p>
          <a:p>
            <a:r>
              <a:rPr lang="en-US" dirty="0" smtClean="0"/>
              <a:t>Text Categorization: Instead</a:t>
            </a:r>
            <a:r>
              <a:rPr lang="en-US" baseline="0" dirty="0" smtClean="0"/>
              <a:t> of the whole document, each document is represented by multiple passages.</a:t>
            </a:r>
          </a:p>
          <a:p>
            <a:endParaRPr lang="en-US" baseline="0" dirty="0" smtClean="0"/>
          </a:p>
          <a:p>
            <a:r>
              <a:rPr lang="en-US" baseline="0" dirty="0" smtClean="0"/>
              <a:t>Object Tracking: For example, a bag of windows centered around the estimated object location is considered as a positive bag.</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MIRealBoost</a:t>
            </a:r>
            <a:r>
              <a:rPr lang="en-US" dirty="0" smtClean="0"/>
              <a:t> always</a:t>
            </a:r>
            <a:r>
              <a:rPr lang="en-US" baseline="0" dirty="0" smtClean="0"/>
              <a:t> outperforms </a:t>
            </a:r>
            <a:r>
              <a:rPr lang="en-US" baseline="0" dirty="0" err="1" smtClean="0"/>
              <a:t>MILBoost</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Best results</a:t>
            </a:r>
            <a:r>
              <a:rPr lang="en-CA" baseline="0" dirty="0" smtClean="0"/>
              <a:t> are marked in bold face.</a:t>
            </a:r>
          </a:p>
          <a:p>
            <a:endParaRPr lang="en-CA" baseline="0" dirty="0" smtClean="0"/>
          </a:p>
          <a:p>
            <a:r>
              <a:rPr lang="en-CA" baseline="0" dirty="0" smtClean="0"/>
              <a:t>The accuracy of all methods except </a:t>
            </a:r>
            <a:r>
              <a:rPr lang="en-CA" baseline="0" dirty="0" err="1" smtClean="0"/>
              <a:t>MIGraph</a:t>
            </a:r>
            <a:r>
              <a:rPr lang="en-CA" baseline="0" dirty="0" smtClean="0"/>
              <a:t> and </a:t>
            </a:r>
            <a:r>
              <a:rPr lang="en-CA" baseline="0" dirty="0" err="1" smtClean="0"/>
              <a:t>miGraph</a:t>
            </a:r>
            <a:r>
              <a:rPr lang="en-CA" baseline="0" dirty="0" smtClean="0"/>
              <a:t> have been reported from </a:t>
            </a:r>
            <a:r>
              <a:rPr lang="en-US" dirty="0" err="1" smtClean="0"/>
              <a:t>Leistner</a:t>
            </a:r>
            <a:r>
              <a:rPr lang="en-US" dirty="0" smtClean="0"/>
              <a:t> et al. ECCV10</a:t>
            </a:r>
          </a:p>
          <a:p>
            <a:r>
              <a:rPr lang="en-US" baseline="0" dirty="0" smtClean="0"/>
              <a:t>For </a:t>
            </a:r>
            <a:r>
              <a:rPr lang="en-US" baseline="0" dirty="0" err="1" smtClean="0"/>
              <a:t>MIGraph</a:t>
            </a:r>
            <a:r>
              <a:rPr lang="en-US" baseline="0" dirty="0" smtClean="0"/>
              <a:t> and </a:t>
            </a:r>
            <a:r>
              <a:rPr lang="en-US" baseline="0" dirty="0" err="1" smtClean="0"/>
              <a:t>miGraph</a:t>
            </a:r>
            <a:r>
              <a:rPr lang="en-US" baseline="0" dirty="0" smtClean="0"/>
              <a:t>, the results have been reported from Zhou et al. ICML09</a:t>
            </a:r>
            <a:endParaRPr lang="en-CA" baseline="0" dirty="0" smtClean="0"/>
          </a:p>
          <a:p>
            <a:endParaRPr lang="en-CA" dirty="0" smtClean="0"/>
          </a:p>
          <a:p>
            <a:r>
              <a:rPr lang="en-CA" dirty="0" smtClean="0"/>
              <a:t>It can be observed that the performance of</a:t>
            </a:r>
            <a:r>
              <a:rPr lang="en-CA" baseline="0" dirty="0" smtClean="0"/>
              <a:t> </a:t>
            </a:r>
            <a:r>
              <a:rPr lang="en-CA" dirty="0" smtClean="0"/>
              <a:t>the methods varies depending on the dataset. However,</a:t>
            </a:r>
            <a:r>
              <a:rPr lang="en-CA" baseline="0" dirty="0" smtClean="0"/>
              <a:t> </a:t>
            </a:r>
            <a:r>
              <a:rPr lang="en-CA" dirty="0" err="1" smtClean="0"/>
              <a:t>MIRealBoost</a:t>
            </a:r>
            <a:r>
              <a:rPr lang="en-CA" dirty="0" smtClean="0"/>
              <a:t> is comparable to the best methods in most</a:t>
            </a:r>
            <a:r>
              <a:rPr lang="en-CA" baseline="0" dirty="0" smtClean="0"/>
              <a:t> </a:t>
            </a:r>
            <a:r>
              <a:rPr lang="en-CA" dirty="0" smtClean="0"/>
              <a:t>cases (Elephant, Fox, and Musk1)</a:t>
            </a:r>
          </a:p>
          <a:p>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err="1" smtClean="0"/>
              <a:t>miGraph</a:t>
            </a:r>
            <a:r>
              <a:rPr lang="en-CA" baseline="0" dirty="0" smtClean="0"/>
              <a:t> and </a:t>
            </a:r>
            <a:r>
              <a:rPr lang="en-CA" baseline="0" dirty="0" err="1" smtClean="0"/>
              <a:t>MIGraph</a:t>
            </a:r>
            <a:r>
              <a:rPr lang="en-CA" baseline="0" dirty="0" smtClean="0"/>
              <a:t> are not comparable with others because they consider the correlations between instances.</a:t>
            </a:r>
          </a:p>
        </p:txBody>
      </p:sp>
      <p:sp>
        <p:nvSpPr>
          <p:cNvPr id="4" name="Slide Number Placeholder 3"/>
          <p:cNvSpPr>
            <a:spLocks noGrp="1"/>
          </p:cNvSpPr>
          <p:nvPr>
            <p:ph type="sldNum" sz="quarter" idx="10"/>
          </p:nvPr>
        </p:nvSpPr>
        <p:spPr/>
        <p:txBody>
          <a:bodyPr/>
          <a:lstStyle/>
          <a:p>
            <a:fld id="{92BE6A3A-6233-384A-AA62-5606A9FF10DE}"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first item:</a:t>
            </a:r>
          </a:p>
          <a:p>
            <a:r>
              <a:rPr lang="en-CA" dirty="0" err="1" smtClean="0"/>
              <a:t>MIRealBoost</a:t>
            </a:r>
            <a:r>
              <a:rPr lang="en-CA" dirty="0" smtClean="0"/>
              <a:t> has general advantages of boosting algorithms like simple programming, few parameters for</a:t>
            </a:r>
            <a:r>
              <a:rPr lang="en-CA" baseline="0" dirty="0" smtClean="0"/>
              <a:t> </a:t>
            </a:r>
            <a:r>
              <a:rPr lang="en-CA" dirty="0" err="1" smtClean="0"/>
              <a:t>tunning</a:t>
            </a:r>
            <a:r>
              <a:rPr lang="en-CA" dirty="0" smtClean="0"/>
              <a:t>, and ability of feature selection.</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algorithm sequentially selects the weak classifiers, which maximize</a:t>
            </a:r>
            <a:r>
              <a:rPr lang="en-CA" baseline="0" dirty="0" smtClean="0"/>
              <a:t> </a:t>
            </a:r>
            <a:r>
              <a:rPr lang="en-CA" dirty="0" smtClean="0"/>
              <a:t>the empirical log-likelihood (1), from the pool of all</a:t>
            </a:r>
            <a:r>
              <a:rPr lang="en-CA" baseline="0" dirty="0" smtClean="0"/>
              <a:t> </a:t>
            </a:r>
            <a:r>
              <a:rPr lang="en-CA" dirty="0" smtClean="0"/>
              <a:t>weak classifiers in a stage-wise greedy approach</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Text Categorization: Instead</a:t>
            </a:r>
            <a:r>
              <a:rPr lang="en-US" baseline="0" dirty="0" smtClean="0"/>
              <a:t> of the whole document, each document is represented by multiple passages.</a:t>
            </a:r>
          </a:p>
          <a:p>
            <a:endParaRPr lang="en-US" baseline="0" dirty="0" smtClean="0"/>
          </a:p>
          <a:p>
            <a:r>
              <a:rPr lang="en-US" baseline="0" dirty="0" smtClean="0"/>
              <a:t>Object Tracking: For example, a bag of windows centered around the estimated object location is considered as a positive bag.</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2BE6A3A-6233-384A-AA62-5606A9FF10DE}"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quantifier is equivalent to min.</a:t>
            </a:r>
          </a:p>
          <a:p>
            <a:endParaRPr lang="en-US" dirty="0" smtClean="0"/>
          </a:p>
          <a:p>
            <a:r>
              <a:rPr lang="en-US" dirty="0" smtClean="0"/>
              <a:t>For</a:t>
            </a:r>
            <a:r>
              <a:rPr lang="en-US" baseline="0" dirty="0" smtClean="0"/>
              <a:t> example, all of the arguments should have high values to have the result be high. In our case, all the probabilities of the instances should be high to have a high bag probability.</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quantifier is equivalent to Max.</a:t>
            </a:r>
          </a:p>
          <a:p>
            <a:endParaRPr lang="en-US" dirty="0" smtClean="0"/>
          </a:p>
          <a:p>
            <a:r>
              <a:rPr lang="en-US" baseline="0" dirty="0" smtClean="0"/>
              <a:t>If any of the arguments has high value the result be high. In our case, an instance with high probability makes the whole bag have high probability.</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of the arguments should have high</a:t>
            </a:r>
            <a:r>
              <a:rPr lang="en-US" baseline="0" dirty="0" smtClean="0"/>
              <a:t> value to make the result high</a:t>
            </a:r>
            <a:endParaRPr lang="en-US" dirty="0"/>
          </a:p>
        </p:txBody>
      </p:sp>
      <p:sp>
        <p:nvSpPr>
          <p:cNvPr id="4" name="Slide Number Placeholder 3"/>
          <p:cNvSpPr>
            <a:spLocks noGrp="1"/>
          </p:cNvSpPr>
          <p:nvPr>
            <p:ph type="sldNum" sz="quarter" idx="10"/>
          </p:nvPr>
        </p:nvSpPr>
        <p:spPr/>
        <p:txBody>
          <a:bodyPr/>
          <a:lstStyle/>
          <a:p>
            <a:fld id="{92BE6A3A-6233-384A-AA62-5606A9FF10D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A40CC4-00A6-7248-A49D-1B3F8473A06C}" type="datetime1">
              <a:rPr lang="en-US" smtClean="0"/>
              <a:pPr/>
              <a:t>5/7/2013</a:t>
            </a:fld>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0F15B8-4109-F14C-BF7E-D9E40DB70490}" type="datetime1">
              <a:rPr lang="en-US" smtClean="0"/>
              <a:pPr/>
              <a:t>5/7/2013</a:t>
            </a:fld>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EEB64-28FC-A045-BBE9-22239CC36EF4}" type="datetime1">
              <a:rPr lang="en-US" smtClean="0"/>
              <a:pPr/>
              <a:t>5/7/2013</a:t>
            </a:fld>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D9B03-36D6-374C-A2EB-0B53B2F9D328}" type="datetime1">
              <a:rPr lang="en-US" smtClean="0"/>
              <a:pPr/>
              <a:t>5/7/2013</a:t>
            </a:fld>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1528B-EB04-394A-BD3C-2A049E55F264}" type="datetime1">
              <a:rPr lang="en-US" smtClean="0"/>
              <a:pPr/>
              <a:t>5/7/2013</a:t>
            </a:fld>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85D738-11B9-3C44-AEED-AC0FBB6E4239}" type="datetime1">
              <a:rPr lang="en-US" smtClean="0"/>
              <a:pPr/>
              <a:t>5/7/2013</a:t>
            </a:fld>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60178-5D5A-AC4D-8D43-EB58271B7440}" type="datetime1">
              <a:rPr lang="en-US" smtClean="0"/>
              <a:pPr/>
              <a:t>5/7/2013</a:t>
            </a:fld>
            <a:endParaRPr lang="en-US"/>
          </a:p>
        </p:txBody>
      </p:sp>
      <p:sp>
        <p:nvSpPr>
          <p:cNvPr id="8" name="Footer Placeholder 7"/>
          <p:cNvSpPr>
            <a:spLocks noGrp="1"/>
          </p:cNvSpPr>
          <p:nvPr>
            <p:ph type="ftr" sz="quarter" idx="11"/>
          </p:nvPr>
        </p:nvSpPr>
        <p:spPr/>
        <p:txBody>
          <a:bodyPr/>
          <a:lstStyle/>
          <a:p>
            <a:r>
              <a:rPr lang="en-US" smtClean="0"/>
              <a:t>‹#›</a:t>
            </a:r>
            <a:endParaRPr lang="en-US"/>
          </a:p>
        </p:txBody>
      </p:sp>
      <p:sp>
        <p:nvSpPr>
          <p:cNvPr id="9" name="Slide Number Placeholder 8"/>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66AAB5-4B84-F749-BD65-B4F38959711F}" type="datetime1">
              <a:rPr lang="en-US" smtClean="0"/>
              <a:pPr/>
              <a:t>5/7/2013</a:t>
            </a:fld>
            <a:endParaRPr lang="en-US"/>
          </a:p>
        </p:txBody>
      </p:sp>
      <p:sp>
        <p:nvSpPr>
          <p:cNvPr id="4" name="Footer Placeholder 3"/>
          <p:cNvSpPr>
            <a:spLocks noGrp="1"/>
          </p:cNvSpPr>
          <p:nvPr>
            <p:ph type="ftr" sz="quarter" idx="11"/>
          </p:nvPr>
        </p:nvSpPr>
        <p:spPr/>
        <p:txBody>
          <a:bodyPr/>
          <a:lstStyle/>
          <a:p>
            <a:r>
              <a:rPr lang="en-US" smtClean="0"/>
              <a:t>‹#›</a:t>
            </a:r>
            <a:endParaRPr lang="en-US"/>
          </a:p>
        </p:txBody>
      </p:sp>
      <p:sp>
        <p:nvSpPr>
          <p:cNvPr id="5" name="Slide Number Placeholder 4"/>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7FFC6-C59D-AA43-9F88-D900C06A640A}" type="datetime1">
              <a:rPr lang="en-US" smtClean="0"/>
              <a:pPr/>
              <a:t>5/7/2013</a:t>
            </a:fld>
            <a:endParaRPr lang="en-US"/>
          </a:p>
        </p:txBody>
      </p:sp>
      <p:sp>
        <p:nvSpPr>
          <p:cNvPr id="3" name="Footer Placeholder 2"/>
          <p:cNvSpPr>
            <a:spLocks noGrp="1"/>
          </p:cNvSpPr>
          <p:nvPr>
            <p:ph type="ftr" sz="quarter" idx="11"/>
          </p:nvPr>
        </p:nvSpPr>
        <p:spPr/>
        <p:txBody>
          <a:bodyPr/>
          <a:lstStyle/>
          <a:p>
            <a:r>
              <a:rPr lang="en-US" smtClean="0"/>
              <a:t>‹#›</a:t>
            </a:r>
            <a:endParaRPr lang="en-US"/>
          </a:p>
        </p:txBody>
      </p:sp>
      <p:sp>
        <p:nvSpPr>
          <p:cNvPr id="4" name="Slide Number Placeholder 3"/>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14460-DE9C-844A-AA49-A4D5FBB0F24E}" type="datetime1">
              <a:rPr lang="en-US" smtClean="0"/>
              <a:pPr/>
              <a:t>5/7/2013</a:t>
            </a:fld>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30E3F-B6E0-AD42-8053-654648542370}" type="datetime1">
              <a:rPr lang="en-US" smtClean="0"/>
              <a:pPr/>
              <a:t>5/7/2013</a:t>
            </a:fld>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9991E6E0-EFD9-6042-8124-EDE44B4016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18DD9-571A-144C-9300-272461603237}" type="datetime1">
              <a:rPr lang="en-US" smtClean="0"/>
              <a:pPr/>
              <a:t>5/7/2013</a:t>
            </a:fld>
            <a:endParaRPr lang="en-US"/>
          </a:p>
        </p:txBody>
      </p:sp>
      <p:sp>
        <p:nvSpPr>
          <p:cNvPr id="5" name="Footer Placeholder 4"/>
          <p:cNvSpPr>
            <a:spLocks noGrp="1"/>
          </p:cNvSpPr>
          <p:nvPr>
            <p:ph type="ftr" sz="quarter" idx="3"/>
          </p:nvPr>
        </p:nvSpPr>
        <p:spPr>
          <a:xfrm>
            <a:off x="0" y="574987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EB5B774-B33F-2742-AD8A-5E20C0CE8CDC}" type="slidenum">
              <a:rPr lang="en-US" smtClean="0"/>
              <a:pPr/>
              <a:t>‹#›</a:t>
            </a:fld>
            <a:endParaRPr lang="en-US" dirty="0"/>
          </a:p>
        </p:txBody>
      </p:sp>
      <p:sp>
        <p:nvSpPr>
          <p:cNvPr id="6"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7" name="Picture 5"/>
          <p:cNvPicPr>
            <a:picLocks noChangeAspect="1" noChangeArrowheads="1"/>
          </p:cNvPicPr>
          <p:nvPr userDrawn="1"/>
        </p:nvPicPr>
        <p:blipFill>
          <a:blip r:embed="rId13"/>
          <a:srcRect/>
          <a:stretch>
            <a:fillRect/>
          </a:stretch>
        </p:blipFill>
        <p:spPr bwMode="auto">
          <a:xfrm>
            <a:off x="0" y="6126162"/>
            <a:ext cx="1160845" cy="731837"/>
          </a:xfrm>
          <a:prstGeom prst="rect">
            <a:avLst/>
          </a:prstGeom>
          <a:noFill/>
          <a:ln w="9525">
            <a:noFill/>
            <a:round/>
            <a:headEnd/>
            <a:tailEnd/>
          </a:ln>
          <a:effectLst/>
        </p:spPr>
      </p:pic>
      <p:pic>
        <p:nvPicPr>
          <p:cNvPr id="9" name="Picture 8" descr="sfu_logo_crop.pdf"/>
          <p:cNvPicPr>
            <a:picLocks noChangeAspect="1"/>
          </p:cNvPicPr>
          <p:nvPr userDrawn="1"/>
        </p:nvPicPr>
        <p:blipFill>
          <a:blip r:embed="rId14"/>
          <a:stretch>
            <a:fillRect/>
          </a:stretch>
        </p:blipFill>
        <p:spPr>
          <a:xfrm>
            <a:off x="7747000" y="6159500"/>
            <a:ext cx="1397000" cy="698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6.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7.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8.xml"/><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4.bin"/><Relationship Id="rId11" Type="http://schemas.openxmlformats.org/officeDocument/2006/relationships/oleObject" Target="../embeddings/oleObject49.bin"/><Relationship Id="rId5" Type="http://schemas.openxmlformats.org/officeDocument/2006/relationships/oleObject" Target="../embeddings/oleObject43.bin"/><Relationship Id="rId10" Type="http://schemas.openxmlformats.org/officeDocument/2006/relationships/oleObject" Target="../embeddings/oleObject48.bin"/><Relationship Id="rId4" Type="http://schemas.openxmlformats.org/officeDocument/2006/relationships/oleObject" Target="../embeddings/oleObject42.bin"/><Relationship Id="rId9" Type="http://schemas.openxmlformats.org/officeDocument/2006/relationships/oleObject" Target="../embeddings/oleObject4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9.xml"/><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2.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oleObject" Target="../embeddings/oleObject70.bin"/><Relationship Id="rId18" Type="http://schemas.openxmlformats.org/officeDocument/2006/relationships/oleObject" Target="../embeddings/oleObject75.bin"/><Relationship Id="rId26" Type="http://schemas.openxmlformats.org/officeDocument/2006/relationships/oleObject" Target="../embeddings/oleObject83.bin"/><Relationship Id="rId3" Type="http://schemas.openxmlformats.org/officeDocument/2006/relationships/notesSlide" Target="../notesSlides/notesSlide11.xml"/><Relationship Id="rId21" Type="http://schemas.openxmlformats.org/officeDocument/2006/relationships/oleObject" Target="../embeddings/oleObject78.bin"/><Relationship Id="rId7" Type="http://schemas.openxmlformats.org/officeDocument/2006/relationships/oleObject" Target="../embeddings/oleObject64.bin"/><Relationship Id="rId12" Type="http://schemas.openxmlformats.org/officeDocument/2006/relationships/oleObject" Target="../embeddings/oleObject69.bin"/><Relationship Id="rId17" Type="http://schemas.openxmlformats.org/officeDocument/2006/relationships/oleObject" Target="../embeddings/oleObject74.bin"/><Relationship Id="rId25" Type="http://schemas.openxmlformats.org/officeDocument/2006/relationships/oleObject" Target="../embeddings/oleObject82.bin"/><Relationship Id="rId2" Type="http://schemas.openxmlformats.org/officeDocument/2006/relationships/slideLayout" Target="../slideLayouts/slideLayout6.xml"/><Relationship Id="rId16" Type="http://schemas.openxmlformats.org/officeDocument/2006/relationships/oleObject" Target="../embeddings/oleObject73.bin"/><Relationship Id="rId20" Type="http://schemas.openxmlformats.org/officeDocument/2006/relationships/oleObject" Target="../embeddings/oleObject77.bin"/><Relationship Id="rId29" Type="http://schemas.openxmlformats.org/officeDocument/2006/relationships/oleObject" Target="../embeddings/oleObject86.bin"/><Relationship Id="rId1" Type="http://schemas.openxmlformats.org/officeDocument/2006/relationships/vmlDrawing" Target="../drawings/vmlDrawing10.vml"/><Relationship Id="rId6" Type="http://schemas.openxmlformats.org/officeDocument/2006/relationships/oleObject" Target="../embeddings/oleObject63.bin"/><Relationship Id="rId11" Type="http://schemas.openxmlformats.org/officeDocument/2006/relationships/oleObject" Target="../embeddings/oleObject68.bin"/><Relationship Id="rId24" Type="http://schemas.openxmlformats.org/officeDocument/2006/relationships/oleObject" Target="../embeddings/oleObject81.bin"/><Relationship Id="rId5" Type="http://schemas.openxmlformats.org/officeDocument/2006/relationships/oleObject" Target="../embeddings/oleObject62.bin"/><Relationship Id="rId15" Type="http://schemas.openxmlformats.org/officeDocument/2006/relationships/oleObject" Target="../embeddings/oleObject72.bin"/><Relationship Id="rId23" Type="http://schemas.openxmlformats.org/officeDocument/2006/relationships/oleObject" Target="../embeddings/oleObject80.bin"/><Relationship Id="rId28" Type="http://schemas.openxmlformats.org/officeDocument/2006/relationships/oleObject" Target="../embeddings/oleObject85.bin"/><Relationship Id="rId10" Type="http://schemas.openxmlformats.org/officeDocument/2006/relationships/oleObject" Target="../embeddings/oleObject67.bin"/><Relationship Id="rId19" Type="http://schemas.openxmlformats.org/officeDocument/2006/relationships/oleObject" Target="../embeddings/oleObject76.bin"/><Relationship Id="rId4" Type="http://schemas.openxmlformats.org/officeDocument/2006/relationships/oleObject" Target="../embeddings/oleObject61.bin"/><Relationship Id="rId9" Type="http://schemas.openxmlformats.org/officeDocument/2006/relationships/oleObject" Target="../embeddings/oleObject66.bin"/><Relationship Id="rId14" Type="http://schemas.openxmlformats.org/officeDocument/2006/relationships/oleObject" Target="../embeddings/oleObject71.bin"/><Relationship Id="rId22" Type="http://schemas.openxmlformats.org/officeDocument/2006/relationships/oleObject" Target="../embeddings/oleObject79.bin"/><Relationship Id="rId27" Type="http://schemas.openxmlformats.org/officeDocument/2006/relationships/oleObject" Target="../embeddings/oleObject84.bin"/><Relationship Id="rId30" Type="http://schemas.openxmlformats.org/officeDocument/2006/relationships/oleObject" Target="../embeddings/oleObject87.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8.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oleObject" Target="../embeddings/oleObject105.bin"/><Relationship Id="rId3" Type="http://schemas.openxmlformats.org/officeDocument/2006/relationships/notesSlide" Target="../notesSlides/notesSlide13.xml"/><Relationship Id="rId7" Type="http://schemas.openxmlformats.org/officeDocument/2006/relationships/oleObject" Target="../embeddings/oleObject99.bin"/><Relationship Id="rId12"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98.bin"/><Relationship Id="rId11" Type="http://schemas.openxmlformats.org/officeDocument/2006/relationships/oleObject" Target="../embeddings/oleObject103.bin"/><Relationship Id="rId5" Type="http://schemas.openxmlformats.org/officeDocument/2006/relationships/oleObject" Target="../embeddings/oleObject97.bin"/><Relationship Id="rId10" Type="http://schemas.openxmlformats.org/officeDocument/2006/relationships/oleObject" Target="../embeddings/oleObject102.bin"/><Relationship Id="rId4" Type="http://schemas.openxmlformats.org/officeDocument/2006/relationships/oleObject" Target="../embeddings/oleObject96.bin"/><Relationship Id="rId9" Type="http://schemas.openxmlformats.org/officeDocument/2006/relationships/oleObject" Target="../embeddings/oleObject101.bin"/><Relationship Id="rId14" Type="http://schemas.openxmlformats.org/officeDocument/2006/relationships/oleObject" Target="../embeddings/oleObject10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18" Type="http://schemas.openxmlformats.org/officeDocument/2006/relationships/oleObject" Target="../embeddings/oleObject15.bin"/><Relationship Id="rId3" Type="http://schemas.openxmlformats.org/officeDocument/2006/relationships/notesSlide" Target="../notesSlides/notesSlide1.xml"/><Relationship Id="rId21" Type="http://schemas.openxmlformats.org/officeDocument/2006/relationships/oleObject" Target="../embeddings/oleObject18.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oleObject" Target="../embeddings/oleObject17.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oleObject" Target="../embeddings/oleObject12.bin"/><Relationship Id="rId23" Type="http://schemas.openxmlformats.org/officeDocument/2006/relationships/oleObject" Target="../embeddings/oleObject20.bin"/><Relationship Id="rId10" Type="http://schemas.openxmlformats.org/officeDocument/2006/relationships/oleObject" Target="../embeddings/oleObject7.bin"/><Relationship Id="rId19" Type="http://schemas.openxmlformats.org/officeDocument/2006/relationships/oleObject" Target="../embeddings/oleObject16.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 Id="rId22" Type="http://schemas.openxmlformats.org/officeDocument/2006/relationships/oleObject" Target="../embeddings/oleObject19.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16.bin"/><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notesSlide" Target="../notesSlides/notesSlide16.xml"/><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oleObject" Target="../embeddings/oleObject132.bin"/><Relationship Id="rId18" Type="http://schemas.openxmlformats.org/officeDocument/2006/relationships/oleObject" Target="../embeddings/oleObject137.bin"/><Relationship Id="rId26" Type="http://schemas.openxmlformats.org/officeDocument/2006/relationships/oleObject" Target="../embeddings/oleObject145.bin"/><Relationship Id="rId3" Type="http://schemas.openxmlformats.org/officeDocument/2006/relationships/notesSlide" Target="../notesSlides/notesSlide17.xml"/><Relationship Id="rId21" Type="http://schemas.openxmlformats.org/officeDocument/2006/relationships/oleObject" Target="../embeddings/oleObject140.bin"/><Relationship Id="rId7" Type="http://schemas.openxmlformats.org/officeDocument/2006/relationships/oleObject" Target="../embeddings/oleObject126.bin"/><Relationship Id="rId12" Type="http://schemas.openxmlformats.org/officeDocument/2006/relationships/oleObject" Target="../embeddings/oleObject131.bin"/><Relationship Id="rId17" Type="http://schemas.openxmlformats.org/officeDocument/2006/relationships/oleObject" Target="../embeddings/oleObject136.bin"/><Relationship Id="rId25" Type="http://schemas.openxmlformats.org/officeDocument/2006/relationships/oleObject" Target="../embeddings/oleObject144.bin"/><Relationship Id="rId2" Type="http://schemas.openxmlformats.org/officeDocument/2006/relationships/slideLayout" Target="../slideLayouts/slideLayout6.xml"/><Relationship Id="rId16" Type="http://schemas.openxmlformats.org/officeDocument/2006/relationships/oleObject" Target="../embeddings/oleObject135.bin"/><Relationship Id="rId20" Type="http://schemas.openxmlformats.org/officeDocument/2006/relationships/oleObject" Target="../embeddings/oleObject139.bin"/><Relationship Id="rId29" Type="http://schemas.openxmlformats.org/officeDocument/2006/relationships/oleObject" Target="../embeddings/oleObject148.bin"/><Relationship Id="rId1" Type="http://schemas.openxmlformats.org/officeDocument/2006/relationships/vmlDrawing" Target="../drawings/vmlDrawing18.vml"/><Relationship Id="rId6" Type="http://schemas.openxmlformats.org/officeDocument/2006/relationships/oleObject" Target="../embeddings/oleObject125.bin"/><Relationship Id="rId11" Type="http://schemas.openxmlformats.org/officeDocument/2006/relationships/oleObject" Target="../embeddings/oleObject130.bin"/><Relationship Id="rId24" Type="http://schemas.openxmlformats.org/officeDocument/2006/relationships/oleObject" Target="../embeddings/oleObject143.bin"/><Relationship Id="rId5" Type="http://schemas.openxmlformats.org/officeDocument/2006/relationships/oleObject" Target="../embeddings/oleObject124.bin"/><Relationship Id="rId15" Type="http://schemas.openxmlformats.org/officeDocument/2006/relationships/oleObject" Target="../embeddings/oleObject134.bin"/><Relationship Id="rId23" Type="http://schemas.openxmlformats.org/officeDocument/2006/relationships/oleObject" Target="../embeddings/oleObject142.bin"/><Relationship Id="rId28" Type="http://schemas.openxmlformats.org/officeDocument/2006/relationships/oleObject" Target="../embeddings/oleObject147.bin"/><Relationship Id="rId10" Type="http://schemas.openxmlformats.org/officeDocument/2006/relationships/oleObject" Target="../embeddings/oleObject129.bin"/><Relationship Id="rId19" Type="http://schemas.openxmlformats.org/officeDocument/2006/relationships/oleObject" Target="../embeddings/oleObject138.bin"/><Relationship Id="rId4" Type="http://schemas.openxmlformats.org/officeDocument/2006/relationships/oleObject" Target="../embeddings/oleObject123.bin"/><Relationship Id="rId9" Type="http://schemas.openxmlformats.org/officeDocument/2006/relationships/oleObject" Target="../embeddings/oleObject128.bin"/><Relationship Id="rId14" Type="http://schemas.openxmlformats.org/officeDocument/2006/relationships/oleObject" Target="../embeddings/oleObject133.bin"/><Relationship Id="rId22" Type="http://schemas.openxmlformats.org/officeDocument/2006/relationships/oleObject" Target="../embeddings/oleObject141.bin"/><Relationship Id="rId27" Type="http://schemas.openxmlformats.org/officeDocument/2006/relationships/oleObject" Target="../embeddings/oleObject146.bin"/><Relationship Id="rId30" Type="http://schemas.openxmlformats.org/officeDocument/2006/relationships/oleObject" Target="../embeddings/oleObject14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150.bin"/></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jpeg"/><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Multiple Instance Real Boosting with Aggregation Functions</a:t>
            </a:r>
            <a:endParaRPr lang="en-US" dirty="0"/>
          </a:p>
        </p:txBody>
      </p:sp>
      <p:sp>
        <p:nvSpPr>
          <p:cNvPr id="3" name="Subtitle 2"/>
          <p:cNvSpPr>
            <a:spLocks noGrp="1"/>
          </p:cNvSpPr>
          <p:nvPr>
            <p:ph type="subTitle" idx="1"/>
          </p:nvPr>
        </p:nvSpPr>
        <p:spPr>
          <a:xfrm>
            <a:off x="838200" y="3886200"/>
            <a:ext cx="7467600" cy="2667000"/>
          </a:xfrm>
        </p:spPr>
        <p:txBody>
          <a:bodyPr>
            <a:normAutofit fontScale="77500" lnSpcReduction="20000"/>
          </a:bodyPr>
          <a:lstStyle/>
          <a:p>
            <a:r>
              <a:rPr lang="en-US" sz="3789" dirty="0" err="1" smtClean="0"/>
              <a:t>Hossein</a:t>
            </a:r>
            <a:r>
              <a:rPr lang="en-US" sz="3789" dirty="0" smtClean="0"/>
              <a:t> </a:t>
            </a:r>
            <a:r>
              <a:rPr lang="en-US" sz="3789" dirty="0" err="1" smtClean="0"/>
              <a:t>Hajimirsadeghi</a:t>
            </a:r>
            <a:r>
              <a:rPr lang="en-US" sz="3789" dirty="0" smtClean="0"/>
              <a:t> and Greg Mori</a:t>
            </a:r>
          </a:p>
          <a:p>
            <a:r>
              <a:rPr lang="en-US" sz="3789" dirty="0" smtClean="0"/>
              <a:t>School of Computing Science</a:t>
            </a:r>
          </a:p>
          <a:p>
            <a:r>
              <a:rPr lang="en-US" sz="3789" dirty="0" smtClean="0"/>
              <a:t>Simon Fraser University</a:t>
            </a:r>
          </a:p>
          <a:p>
            <a:endParaRPr lang="en-US" dirty="0" smtClean="0"/>
          </a:p>
          <a:p>
            <a:r>
              <a:rPr lang="en-US" dirty="0" smtClean="0"/>
              <a:t>International Conference on Pattern Recognition</a:t>
            </a:r>
          </a:p>
          <a:p>
            <a:r>
              <a:rPr lang="en-US" dirty="0" smtClean="0"/>
              <a:t>November 14, 2012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 RIM Quantifiers</a:t>
            </a:r>
            <a:endParaRPr lang="en-US" dirty="0"/>
          </a:p>
        </p:txBody>
      </p:sp>
      <p:sp>
        <p:nvSpPr>
          <p:cNvPr id="3" name="Content Placeholder 2"/>
          <p:cNvSpPr>
            <a:spLocks noGrp="1"/>
          </p:cNvSpPr>
          <p:nvPr>
            <p:ph idx="1"/>
          </p:nvPr>
        </p:nvSpPr>
        <p:spPr/>
        <p:txBody>
          <a:bodyPr/>
          <a:lstStyle/>
          <a:p>
            <a:r>
              <a:rPr lang="en-US" dirty="0" smtClean="0"/>
              <a:t>RIM Quantifier : All</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10</a:t>
            </a:fld>
            <a:endParaRPr lang="en-US"/>
          </a:p>
        </p:txBody>
      </p:sp>
      <p:graphicFrame>
        <p:nvGraphicFramePr>
          <p:cNvPr id="66562" name="Object 2"/>
          <p:cNvGraphicFramePr>
            <a:graphicFrameLocks noChangeAspect="1"/>
          </p:cNvGraphicFramePr>
          <p:nvPr/>
        </p:nvGraphicFramePr>
        <p:xfrm>
          <a:off x="4572000" y="1600200"/>
          <a:ext cx="1720850" cy="534988"/>
        </p:xfrm>
        <a:graphic>
          <a:graphicData uri="http://schemas.openxmlformats.org/presentationml/2006/ole">
            <p:oleObj spid="_x0000_s67586" name="Equation" r:id="rId4" imgW="520560" imgH="177480" progId="Equation.3">
              <p:embed/>
            </p:oleObj>
          </a:graphicData>
        </a:graphic>
      </p:graphicFrame>
      <p:grpSp>
        <p:nvGrpSpPr>
          <p:cNvPr id="20" name="Group 19"/>
          <p:cNvGrpSpPr/>
          <p:nvPr/>
        </p:nvGrpSpPr>
        <p:grpSpPr>
          <a:xfrm>
            <a:off x="4054290" y="2420888"/>
            <a:ext cx="3542046" cy="2448272"/>
            <a:chOff x="4054290" y="2420888"/>
            <a:chExt cx="3542046" cy="2448272"/>
          </a:xfrm>
        </p:grpSpPr>
        <p:cxnSp>
          <p:nvCxnSpPr>
            <p:cNvPr id="9" name="Straight Arrow Connector 8"/>
            <p:cNvCxnSpPr/>
            <p:nvPr/>
          </p:nvCxnSpPr>
          <p:spPr>
            <a:xfrm>
              <a:off x="4067944" y="4365104"/>
              <a:ext cx="352839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283968" y="2420888"/>
              <a:ext cx="0" cy="2160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283968" y="4365104"/>
              <a:ext cx="2088232"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372200" y="2955876"/>
              <a:ext cx="0" cy="1409229"/>
            </a:xfrm>
            <a:prstGeom prst="line">
              <a:avLst/>
            </a:prstGeom>
            <a:ln>
              <a:solidFill>
                <a:srgbClr val="FF0000"/>
              </a:solidFill>
              <a:tailEnd type="ova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228184" y="4499828"/>
              <a:ext cx="301686"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4054290" y="2708920"/>
              <a:ext cx="301686" cy="369332"/>
            </a:xfrm>
            <a:prstGeom prst="rect">
              <a:avLst/>
            </a:prstGeom>
            <a:noFill/>
          </p:spPr>
          <p:txBody>
            <a:bodyPr wrap="none" rtlCol="0">
              <a:spAutoFit/>
            </a:bodyPr>
            <a:lstStyle/>
            <a:p>
              <a:r>
                <a:rPr lang="en-US" dirty="0" smtClean="0"/>
                <a:t>1</a:t>
              </a:r>
              <a:endParaRPr lang="en-US" dirty="0"/>
            </a:p>
          </p:txBody>
        </p:sp>
        <p:cxnSp>
          <p:nvCxnSpPr>
            <p:cNvPr id="23" name="Curved Connector 22"/>
            <p:cNvCxnSpPr/>
            <p:nvPr/>
          </p:nvCxnSpPr>
          <p:spPr>
            <a:xfrm rot="10800000">
              <a:off x="4283968" y="2955876"/>
              <a:ext cx="2088232" cy="12700"/>
            </a:xfrm>
            <a:prstGeom prst="curvedConnector3">
              <a:avLst>
                <a:gd name="adj1" fmla="val 50000"/>
              </a:avLst>
            </a:prstGeom>
            <a:ln w="19050">
              <a:solidFill>
                <a:schemeClr val="tx1"/>
              </a:solidFill>
              <a:prstDash val="lgDashDotDot"/>
              <a:tailEnd type="non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660232" y="2924944"/>
              <a:ext cx="340158" cy="369332"/>
            </a:xfrm>
            <a:prstGeom prst="rect">
              <a:avLst/>
            </a:prstGeom>
            <a:noFill/>
          </p:spPr>
          <p:txBody>
            <a:bodyPr wrap="none" rtlCol="0">
              <a:spAutoFit/>
            </a:bodyPr>
            <a:lstStyle/>
            <a:p>
              <a:r>
                <a:rPr lang="en-US" b="1" i="1" dirty="0" smtClean="0">
                  <a:solidFill>
                    <a:srgbClr val="FF0000"/>
                  </a:solidFill>
                </a:rPr>
                <a:t>Q</a:t>
              </a:r>
              <a:endParaRPr lang="en-US" b="1" i="1" dirty="0">
                <a:solidFill>
                  <a:srgbClr val="FF0000"/>
                </a:solidFill>
              </a:endParaRPr>
            </a:p>
          </p:txBody>
        </p:sp>
      </p:grpSp>
      <p:graphicFrame>
        <p:nvGraphicFramePr>
          <p:cNvPr id="66565" name="Object 5"/>
          <p:cNvGraphicFramePr>
            <a:graphicFrameLocks noChangeAspect="1"/>
          </p:cNvGraphicFramePr>
          <p:nvPr/>
        </p:nvGraphicFramePr>
        <p:xfrm>
          <a:off x="4988223" y="2237094"/>
          <a:ext cx="1167953" cy="367588"/>
        </p:xfrm>
        <a:graphic>
          <a:graphicData uri="http://schemas.openxmlformats.org/presentationml/2006/ole">
            <p:oleObj spid="_x0000_s67587" name="Equation" r:id="rId5" imgW="368280" imgH="126720" progId="Equation.3">
              <p:embed/>
            </p:oleObj>
          </a:graphicData>
        </a:graphic>
      </p:graphicFrame>
      <p:graphicFrame>
        <p:nvGraphicFramePr>
          <p:cNvPr id="66566" name="Object 6"/>
          <p:cNvGraphicFramePr>
            <a:graphicFrameLocks noChangeAspect="1"/>
          </p:cNvGraphicFramePr>
          <p:nvPr/>
        </p:nvGraphicFramePr>
        <p:xfrm>
          <a:off x="607591" y="3759498"/>
          <a:ext cx="2308225" cy="1109662"/>
        </p:xfrm>
        <a:graphic>
          <a:graphicData uri="http://schemas.openxmlformats.org/presentationml/2006/ole">
            <p:oleObj spid="_x0000_s67588" name="Equation" r:id="rId6" imgW="698400" imgH="368280" progId="Equation.3">
              <p:embed/>
            </p:oleObj>
          </a:graphicData>
        </a:graphic>
      </p:graphicFrame>
      <p:graphicFrame>
        <p:nvGraphicFramePr>
          <p:cNvPr id="66567" name="Object 7"/>
          <p:cNvGraphicFramePr>
            <a:graphicFrameLocks noChangeAspect="1"/>
          </p:cNvGraphicFramePr>
          <p:nvPr/>
        </p:nvGraphicFramePr>
        <p:xfrm>
          <a:off x="1763688" y="5157192"/>
          <a:ext cx="3672408" cy="523208"/>
        </p:xfrm>
        <a:graphic>
          <a:graphicData uri="http://schemas.openxmlformats.org/presentationml/2006/ole">
            <p:oleObj spid="_x0000_s67589" name="Equation" r:id="rId7" imgW="1054080" imgH="164880" progId="Equation.3">
              <p:embed/>
            </p:oleObj>
          </a:graphicData>
        </a:graphic>
      </p:graphicFrame>
      <p:graphicFrame>
        <p:nvGraphicFramePr>
          <p:cNvPr id="66568" name="Object 8"/>
          <p:cNvGraphicFramePr>
            <a:graphicFrameLocks noChangeAspect="1"/>
          </p:cNvGraphicFramePr>
          <p:nvPr/>
        </p:nvGraphicFramePr>
        <p:xfrm>
          <a:off x="1818282" y="5805264"/>
          <a:ext cx="5634038" cy="452437"/>
        </p:xfrm>
        <a:graphic>
          <a:graphicData uri="http://schemas.openxmlformats.org/presentationml/2006/ole">
            <p:oleObj spid="_x0000_s67590" name="Equation" r:id="rId8" imgW="1726920" imgH="152280" progId="Equation.3">
              <p:embed/>
            </p:oleObj>
          </a:graphicData>
        </a:graphic>
      </p:graphicFrame>
      <p:graphicFrame>
        <p:nvGraphicFramePr>
          <p:cNvPr id="67591" name="Object 7"/>
          <p:cNvGraphicFramePr>
            <a:graphicFrameLocks noChangeAspect="1"/>
          </p:cNvGraphicFramePr>
          <p:nvPr/>
        </p:nvGraphicFramePr>
        <p:xfrm>
          <a:off x="539378" y="2852936"/>
          <a:ext cx="3384550" cy="987425"/>
        </p:xfrm>
        <a:graphic>
          <a:graphicData uri="http://schemas.openxmlformats.org/presentationml/2006/ole">
            <p:oleObj spid="_x0000_s67591" name="Equation" r:id="rId9" imgW="990360" imgH="317160" progId="Equation.3">
              <p:embed/>
            </p:oleObj>
          </a:graphicData>
        </a:graphic>
      </p:graphicFrame>
      <p:sp>
        <p:nvSpPr>
          <p:cNvPr id="22" name="TextBox 21"/>
          <p:cNvSpPr txBox="1"/>
          <p:nvPr/>
        </p:nvSpPr>
        <p:spPr>
          <a:xfrm>
            <a:off x="683568" y="5157192"/>
            <a:ext cx="611065"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Ex:</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66562"/>
                                        </p:tgtEl>
                                        <p:attrNameLst>
                                          <p:attrName>style.visibility</p:attrName>
                                        </p:attrNameLst>
                                      </p:cBhvr>
                                      <p:to>
                                        <p:strVal val="visible"/>
                                      </p:to>
                                    </p:set>
                                    <p:animEffect transition="in" filter="blinds(horizontal)">
                                      <p:cBhvr>
                                        <p:cTn id="10" dur="500"/>
                                        <p:tgtEl>
                                          <p:spTgt spid="66562"/>
                                        </p:tgtEl>
                                      </p:cBhvr>
                                    </p:animEffect>
                                  </p:childTnLst>
                                </p:cTn>
                              </p:par>
                              <p:par>
                                <p:cTn id="11" presetID="3" presetClass="entr" presetSubtype="10" fill="hold" nodeType="withEffect">
                                  <p:stCondLst>
                                    <p:cond delay="0"/>
                                  </p:stCondLst>
                                  <p:childTnLst>
                                    <p:set>
                                      <p:cBhvr>
                                        <p:cTn id="12" dur="1" fill="hold">
                                          <p:stCondLst>
                                            <p:cond delay="0"/>
                                          </p:stCondLst>
                                        </p:cTn>
                                        <p:tgtEl>
                                          <p:spTgt spid="66565"/>
                                        </p:tgtEl>
                                        <p:attrNameLst>
                                          <p:attrName>style.visibility</p:attrName>
                                        </p:attrNameLst>
                                      </p:cBhvr>
                                      <p:to>
                                        <p:strVal val="visible"/>
                                      </p:to>
                                    </p:set>
                                    <p:animEffect transition="in" filter="blinds(horizontal)">
                                      <p:cBhvr>
                                        <p:cTn id="13" dur="500"/>
                                        <p:tgtEl>
                                          <p:spTgt spid="6656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7591"/>
                                        </p:tgtEl>
                                        <p:attrNameLst>
                                          <p:attrName>style.visibility</p:attrName>
                                        </p:attrNameLst>
                                      </p:cBhvr>
                                      <p:to>
                                        <p:strVal val="visible"/>
                                      </p:to>
                                    </p:set>
                                    <p:animEffect transition="in" filter="blinds(horizontal)">
                                      <p:cBhvr>
                                        <p:cTn id="18" dur="500"/>
                                        <p:tgtEl>
                                          <p:spTgt spid="67591"/>
                                        </p:tgtEl>
                                      </p:cBhvr>
                                    </p:animEffect>
                                  </p:childTnLst>
                                </p:cTn>
                              </p:par>
                              <p:par>
                                <p:cTn id="19" presetID="3" presetClass="entr" presetSubtype="10" fill="hold" nodeType="withEffect">
                                  <p:stCondLst>
                                    <p:cond delay="0"/>
                                  </p:stCondLst>
                                  <p:childTnLst>
                                    <p:set>
                                      <p:cBhvr>
                                        <p:cTn id="20" dur="1" fill="hold">
                                          <p:stCondLst>
                                            <p:cond delay="0"/>
                                          </p:stCondLst>
                                        </p:cTn>
                                        <p:tgtEl>
                                          <p:spTgt spid="66566"/>
                                        </p:tgtEl>
                                        <p:attrNameLst>
                                          <p:attrName>style.visibility</p:attrName>
                                        </p:attrNameLst>
                                      </p:cBhvr>
                                      <p:to>
                                        <p:strVal val="visible"/>
                                      </p:to>
                                    </p:set>
                                    <p:animEffect transition="in" filter="blinds(horizontal)">
                                      <p:cBhvr>
                                        <p:cTn id="21" dur="500"/>
                                        <p:tgtEl>
                                          <p:spTgt spid="6656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6567"/>
                                        </p:tgtEl>
                                        <p:attrNameLst>
                                          <p:attrName>style.visibility</p:attrName>
                                        </p:attrNameLst>
                                      </p:cBhvr>
                                      <p:to>
                                        <p:strVal val="visible"/>
                                      </p:to>
                                    </p:set>
                                    <p:animEffect transition="in" filter="blinds(horizontal)">
                                      <p:cBhvr>
                                        <p:cTn id="26" dur="500"/>
                                        <p:tgtEl>
                                          <p:spTgt spid="66567"/>
                                        </p:tgtEl>
                                      </p:cBhvr>
                                    </p:animEffect>
                                  </p:childTnLst>
                                </p:cTn>
                              </p:par>
                              <p:par>
                                <p:cTn id="27" presetID="3" presetClass="entr" presetSubtype="10" fill="hold" nodeType="withEffect">
                                  <p:stCondLst>
                                    <p:cond delay="0"/>
                                  </p:stCondLst>
                                  <p:childTnLst>
                                    <p:set>
                                      <p:cBhvr>
                                        <p:cTn id="28" dur="1" fill="hold">
                                          <p:stCondLst>
                                            <p:cond delay="0"/>
                                          </p:stCondLst>
                                        </p:cTn>
                                        <p:tgtEl>
                                          <p:spTgt spid="66568"/>
                                        </p:tgtEl>
                                        <p:attrNameLst>
                                          <p:attrName>style.visibility</p:attrName>
                                        </p:attrNameLst>
                                      </p:cBhvr>
                                      <p:to>
                                        <p:strVal val="visible"/>
                                      </p:to>
                                    </p:set>
                                    <p:animEffect transition="in" filter="blinds(horizontal)">
                                      <p:cBhvr>
                                        <p:cTn id="29" dur="500"/>
                                        <p:tgtEl>
                                          <p:spTgt spid="6656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 RIM Quantifiers</a:t>
            </a:r>
            <a:endParaRPr lang="en-US" dirty="0"/>
          </a:p>
        </p:txBody>
      </p:sp>
      <p:sp>
        <p:nvSpPr>
          <p:cNvPr id="3" name="Content Placeholder 2"/>
          <p:cNvSpPr>
            <a:spLocks noGrp="1"/>
          </p:cNvSpPr>
          <p:nvPr>
            <p:ph idx="1"/>
          </p:nvPr>
        </p:nvSpPr>
        <p:spPr/>
        <p:txBody>
          <a:bodyPr/>
          <a:lstStyle/>
          <a:p>
            <a:r>
              <a:rPr lang="en-US" dirty="0" smtClean="0"/>
              <a:t>RIM Quantifier : At Least One</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11</a:t>
            </a:fld>
            <a:endParaRPr lang="en-US"/>
          </a:p>
        </p:txBody>
      </p:sp>
      <p:graphicFrame>
        <p:nvGraphicFramePr>
          <p:cNvPr id="66562" name="Object 2"/>
          <p:cNvGraphicFramePr>
            <a:graphicFrameLocks noChangeAspect="1"/>
          </p:cNvGraphicFramePr>
          <p:nvPr/>
        </p:nvGraphicFramePr>
        <p:xfrm>
          <a:off x="6372200" y="1600200"/>
          <a:ext cx="1720850" cy="534988"/>
        </p:xfrm>
        <a:graphic>
          <a:graphicData uri="http://schemas.openxmlformats.org/presentationml/2006/ole">
            <p:oleObj spid="_x0000_s68610" name="Equation" r:id="rId4" imgW="520560" imgH="177480" progId="Equation.3">
              <p:embed/>
            </p:oleObj>
          </a:graphicData>
        </a:graphic>
      </p:graphicFrame>
      <p:graphicFrame>
        <p:nvGraphicFramePr>
          <p:cNvPr id="66565" name="Object 5"/>
          <p:cNvGraphicFramePr>
            <a:graphicFrameLocks noChangeAspect="1"/>
          </p:cNvGraphicFramePr>
          <p:nvPr/>
        </p:nvGraphicFramePr>
        <p:xfrm>
          <a:off x="6467475" y="2098675"/>
          <a:ext cx="1087438" cy="441325"/>
        </p:xfrm>
        <a:graphic>
          <a:graphicData uri="http://schemas.openxmlformats.org/presentationml/2006/ole">
            <p:oleObj spid="_x0000_s68611" name="Equation" r:id="rId5" imgW="342720" imgH="152280" progId="Equation.3">
              <p:embed/>
            </p:oleObj>
          </a:graphicData>
        </a:graphic>
      </p:graphicFrame>
      <p:graphicFrame>
        <p:nvGraphicFramePr>
          <p:cNvPr id="66566" name="Object 6"/>
          <p:cNvGraphicFramePr>
            <a:graphicFrameLocks noChangeAspect="1"/>
          </p:cNvGraphicFramePr>
          <p:nvPr/>
        </p:nvGraphicFramePr>
        <p:xfrm>
          <a:off x="649288" y="3759200"/>
          <a:ext cx="2224087" cy="1109663"/>
        </p:xfrm>
        <a:graphic>
          <a:graphicData uri="http://schemas.openxmlformats.org/presentationml/2006/ole">
            <p:oleObj spid="_x0000_s68612" name="Equation" r:id="rId6" imgW="672840" imgH="368280" progId="Equation.3">
              <p:embed/>
            </p:oleObj>
          </a:graphicData>
        </a:graphic>
      </p:graphicFrame>
      <p:graphicFrame>
        <p:nvGraphicFramePr>
          <p:cNvPr id="66567" name="Object 7"/>
          <p:cNvGraphicFramePr>
            <a:graphicFrameLocks noChangeAspect="1"/>
          </p:cNvGraphicFramePr>
          <p:nvPr/>
        </p:nvGraphicFramePr>
        <p:xfrm>
          <a:off x="1763688" y="5157192"/>
          <a:ext cx="3672408" cy="523208"/>
        </p:xfrm>
        <a:graphic>
          <a:graphicData uri="http://schemas.openxmlformats.org/presentationml/2006/ole">
            <p:oleObj spid="_x0000_s68613" name="Equation" r:id="rId7" imgW="1054080" imgH="164880" progId="Equation.3">
              <p:embed/>
            </p:oleObj>
          </a:graphicData>
        </a:graphic>
      </p:graphicFrame>
      <p:graphicFrame>
        <p:nvGraphicFramePr>
          <p:cNvPr id="66568" name="Object 8"/>
          <p:cNvGraphicFramePr>
            <a:graphicFrameLocks noChangeAspect="1"/>
          </p:cNvGraphicFramePr>
          <p:nvPr/>
        </p:nvGraphicFramePr>
        <p:xfrm>
          <a:off x="1797050" y="5805488"/>
          <a:ext cx="5676900" cy="452437"/>
        </p:xfrm>
        <a:graphic>
          <a:graphicData uri="http://schemas.openxmlformats.org/presentationml/2006/ole">
            <p:oleObj spid="_x0000_s68614" name="Equation" r:id="rId8" imgW="1739880" imgH="152280" progId="Equation.3">
              <p:embed/>
            </p:oleObj>
          </a:graphicData>
        </a:graphic>
      </p:graphicFrame>
      <p:graphicFrame>
        <p:nvGraphicFramePr>
          <p:cNvPr id="67591" name="Object 7"/>
          <p:cNvGraphicFramePr>
            <a:graphicFrameLocks noChangeAspect="1"/>
          </p:cNvGraphicFramePr>
          <p:nvPr/>
        </p:nvGraphicFramePr>
        <p:xfrm>
          <a:off x="539378" y="2852936"/>
          <a:ext cx="3384550" cy="987425"/>
        </p:xfrm>
        <a:graphic>
          <a:graphicData uri="http://schemas.openxmlformats.org/presentationml/2006/ole">
            <p:oleObj spid="_x0000_s68615" name="Equation" r:id="rId9" imgW="990360" imgH="317160" progId="Equation.3">
              <p:embed/>
            </p:oleObj>
          </a:graphicData>
        </a:graphic>
      </p:graphicFrame>
      <p:sp>
        <p:nvSpPr>
          <p:cNvPr id="22" name="TextBox 21"/>
          <p:cNvSpPr txBox="1"/>
          <p:nvPr/>
        </p:nvSpPr>
        <p:spPr>
          <a:xfrm>
            <a:off x="683568" y="5157192"/>
            <a:ext cx="611065"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Ex:</a:t>
            </a:r>
            <a:endParaRPr lang="en-US" sz="2400" dirty="0">
              <a:latin typeface="Times New Roman" pitchFamily="18" charset="0"/>
              <a:cs typeface="Times New Roman" pitchFamily="18" charset="0"/>
            </a:endParaRPr>
          </a:p>
        </p:txBody>
      </p:sp>
      <p:grpSp>
        <p:nvGrpSpPr>
          <p:cNvPr id="30" name="Group 29"/>
          <p:cNvGrpSpPr/>
          <p:nvPr/>
        </p:nvGrpSpPr>
        <p:grpSpPr>
          <a:xfrm>
            <a:off x="4486338" y="2420888"/>
            <a:ext cx="3254014" cy="2448272"/>
            <a:chOff x="4486338" y="2420888"/>
            <a:chExt cx="3254014" cy="2448272"/>
          </a:xfrm>
        </p:grpSpPr>
        <p:cxnSp>
          <p:nvCxnSpPr>
            <p:cNvPr id="9" name="Straight Arrow Connector 8"/>
            <p:cNvCxnSpPr/>
            <p:nvPr/>
          </p:nvCxnSpPr>
          <p:spPr>
            <a:xfrm>
              <a:off x="4572000" y="4365104"/>
              <a:ext cx="316835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788024" y="2420888"/>
              <a:ext cx="0" cy="2160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818856" y="2996952"/>
              <a:ext cx="2057400" cy="0"/>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876256" y="2955876"/>
              <a:ext cx="0" cy="1409229"/>
            </a:xfrm>
            <a:prstGeom prst="line">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732240" y="4499828"/>
              <a:ext cx="301686"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4486338" y="2708920"/>
              <a:ext cx="301686" cy="36933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7164288" y="2924944"/>
              <a:ext cx="340158" cy="369332"/>
            </a:xfrm>
            <a:prstGeom prst="rect">
              <a:avLst/>
            </a:prstGeom>
            <a:noFill/>
          </p:spPr>
          <p:txBody>
            <a:bodyPr wrap="none" rtlCol="0">
              <a:spAutoFit/>
            </a:bodyPr>
            <a:lstStyle/>
            <a:p>
              <a:r>
                <a:rPr lang="en-US" b="1" i="1" dirty="0" smtClean="0">
                  <a:solidFill>
                    <a:srgbClr val="FF0000"/>
                  </a:solidFill>
                </a:rPr>
                <a:t>Q</a:t>
              </a:r>
              <a:endParaRPr lang="en-US" b="1" i="1" dirty="0">
                <a:solidFill>
                  <a:srgbClr val="FF0000"/>
                </a:solidFill>
              </a:endParaRPr>
            </a:p>
          </p:txBody>
        </p:sp>
        <p:sp>
          <p:nvSpPr>
            <p:cNvPr id="27" name="Oval 26"/>
            <p:cNvSpPr/>
            <p:nvPr/>
          </p:nvSpPr>
          <p:spPr>
            <a:xfrm>
              <a:off x="4716016" y="4293097"/>
              <a:ext cx="108012" cy="10801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6016" y="2924944"/>
              <a:ext cx="108012" cy="10801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par>
                                <p:cTn id="8" presetID="3" presetClass="entr" presetSubtype="10" fill="hold" nodeType="withEffect">
                                  <p:stCondLst>
                                    <p:cond delay="0"/>
                                  </p:stCondLst>
                                  <p:childTnLst>
                                    <p:set>
                                      <p:cBhvr>
                                        <p:cTn id="9" dur="1" fill="hold">
                                          <p:stCondLst>
                                            <p:cond delay="0"/>
                                          </p:stCondLst>
                                        </p:cTn>
                                        <p:tgtEl>
                                          <p:spTgt spid="66565"/>
                                        </p:tgtEl>
                                        <p:attrNameLst>
                                          <p:attrName>style.visibility</p:attrName>
                                        </p:attrNameLst>
                                      </p:cBhvr>
                                      <p:to>
                                        <p:strVal val="visible"/>
                                      </p:to>
                                    </p:set>
                                    <p:animEffect transition="in" filter="blinds(horizontal)">
                                      <p:cBhvr>
                                        <p:cTn id="10" dur="500"/>
                                        <p:tgtEl>
                                          <p:spTgt spid="665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7591"/>
                                        </p:tgtEl>
                                        <p:attrNameLst>
                                          <p:attrName>style.visibility</p:attrName>
                                        </p:attrNameLst>
                                      </p:cBhvr>
                                      <p:to>
                                        <p:strVal val="visible"/>
                                      </p:to>
                                    </p:set>
                                    <p:animEffect transition="in" filter="blinds(horizontal)">
                                      <p:cBhvr>
                                        <p:cTn id="15" dur="500"/>
                                        <p:tgtEl>
                                          <p:spTgt spid="67591"/>
                                        </p:tgtEl>
                                      </p:cBhvr>
                                    </p:animEffect>
                                  </p:childTnLst>
                                </p:cTn>
                              </p:par>
                              <p:par>
                                <p:cTn id="16" presetID="3" presetClass="entr" presetSubtype="10" fill="hold" nodeType="withEffect">
                                  <p:stCondLst>
                                    <p:cond delay="0"/>
                                  </p:stCondLst>
                                  <p:childTnLst>
                                    <p:set>
                                      <p:cBhvr>
                                        <p:cTn id="17" dur="1" fill="hold">
                                          <p:stCondLst>
                                            <p:cond delay="0"/>
                                          </p:stCondLst>
                                        </p:cTn>
                                        <p:tgtEl>
                                          <p:spTgt spid="66566"/>
                                        </p:tgtEl>
                                        <p:attrNameLst>
                                          <p:attrName>style.visibility</p:attrName>
                                        </p:attrNameLst>
                                      </p:cBhvr>
                                      <p:to>
                                        <p:strVal val="visible"/>
                                      </p:to>
                                    </p:set>
                                    <p:animEffect transition="in" filter="blinds(horizontal)">
                                      <p:cBhvr>
                                        <p:cTn id="18" dur="500"/>
                                        <p:tgtEl>
                                          <p:spTgt spid="6656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567"/>
                                        </p:tgtEl>
                                        <p:attrNameLst>
                                          <p:attrName>style.visibility</p:attrName>
                                        </p:attrNameLst>
                                      </p:cBhvr>
                                      <p:to>
                                        <p:strVal val="visible"/>
                                      </p:to>
                                    </p:set>
                                    <p:animEffect transition="in" filter="blinds(horizontal)">
                                      <p:cBhvr>
                                        <p:cTn id="23" dur="500"/>
                                        <p:tgtEl>
                                          <p:spTgt spid="66567"/>
                                        </p:tgtEl>
                                      </p:cBhvr>
                                    </p:animEffect>
                                  </p:childTnLst>
                                </p:cTn>
                              </p:par>
                              <p:par>
                                <p:cTn id="24" presetID="3" presetClass="entr" presetSubtype="10" fill="hold" nodeType="withEffect">
                                  <p:stCondLst>
                                    <p:cond delay="0"/>
                                  </p:stCondLst>
                                  <p:childTnLst>
                                    <p:set>
                                      <p:cBhvr>
                                        <p:cTn id="25" dur="1" fill="hold">
                                          <p:stCondLst>
                                            <p:cond delay="0"/>
                                          </p:stCondLst>
                                        </p:cTn>
                                        <p:tgtEl>
                                          <p:spTgt spid="66568"/>
                                        </p:tgtEl>
                                        <p:attrNameLst>
                                          <p:attrName>style.visibility</p:attrName>
                                        </p:attrNameLst>
                                      </p:cBhvr>
                                      <p:to>
                                        <p:strVal val="visible"/>
                                      </p:to>
                                    </p:set>
                                    <p:animEffect transition="in" filter="blinds(horizontal)">
                                      <p:cBhvr>
                                        <p:cTn id="26" dur="500"/>
                                        <p:tgtEl>
                                          <p:spTgt spid="6656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 RIM Quantifiers</a:t>
            </a:r>
            <a:endParaRPr lang="en-US" dirty="0"/>
          </a:p>
        </p:txBody>
      </p:sp>
      <p:sp>
        <p:nvSpPr>
          <p:cNvPr id="3" name="Content Placeholder 2"/>
          <p:cNvSpPr>
            <a:spLocks noGrp="1"/>
          </p:cNvSpPr>
          <p:nvPr>
            <p:ph idx="1"/>
          </p:nvPr>
        </p:nvSpPr>
        <p:spPr/>
        <p:txBody>
          <a:bodyPr/>
          <a:lstStyle/>
          <a:p>
            <a:r>
              <a:rPr lang="en-US" dirty="0" smtClean="0"/>
              <a:t>RIM Quantifier : At Least Some</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12</a:t>
            </a:fld>
            <a:endParaRPr lang="en-US"/>
          </a:p>
        </p:txBody>
      </p:sp>
      <p:graphicFrame>
        <p:nvGraphicFramePr>
          <p:cNvPr id="66562" name="Object 2"/>
          <p:cNvGraphicFramePr>
            <a:graphicFrameLocks noChangeAspect="1"/>
          </p:cNvGraphicFramePr>
          <p:nvPr/>
        </p:nvGraphicFramePr>
        <p:xfrm>
          <a:off x="6372200" y="1600200"/>
          <a:ext cx="1720850" cy="534988"/>
        </p:xfrm>
        <a:graphic>
          <a:graphicData uri="http://schemas.openxmlformats.org/presentationml/2006/ole">
            <p:oleObj spid="_x0000_s69634" name="Equation" r:id="rId4" imgW="520560" imgH="177480" progId="Equation.3">
              <p:embed/>
            </p:oleObj>
          </a:graphicData>
        </a:graphic>
      </p:graphicFrame>
      <p:graphicFrame>
        <p:nvGraphicFramePr>
          <p:cNvPr id="66565" name="Object 5"/>
          <p:cNvGraphicFramePr>
            <a:graphicFrameLocks noChangeAspect="1"/>
          </p:cNvGraphicFramePr>
          <p:nvPr/>
        </p:nvGraphicFramePr>
        <p:xfrm>
          <a:off x="6523038" y="2098675"/>
          <a:ext cx="1208087" cy="441325"/>
        </p:xfrm>
        <a:graphic>
          <a:graphicData uri="http://schemas.openxmlformats.org/presentationml/2006/ole">
            <p:oleObj spid="_x0000_s69635" name="Equation" r:id="rId5" imgW="380880" imgH="152280" progId="Equation.3">
              <p:embed/>
            </p:oleObj>
          </a:graphicData>
        </a:graphic>
      </p:graphicFrame>
      <p:sp>
        <p:nvSpPr>
          <p:cNvPr id="22" name="TextBox 21"/>
          <p:cNvSpPr txBox="1"/>
          <p:nvPr/>
        </p:nvSpPr>
        <p:spPr>
          <a:xfrm>
            <a:off x="906587" y="3424932"/>
            <a:ext cx="3233366" cy="2308324"/>
          </a:xfrm>
          <a:prstGeom prst="rect">
            <a:avLst/>
          </a:prstGeom>
          <a:noFill/>
        </p:spPr>
        <p:txBody>
          <a:bodyPr wrap="square" rtlCol="0">
            <a:spAutoFit/>
          </a:bodyPr>
          <a:lstStyle/>
          <a:p>
            <a:r>
              <a:rPr lang="en-US" sz="2400" dirty="0" smtClean="0">
                <a:cs typeface="Times New Roman" pitchFamily="18" charset="0"/>
              </a:rPr>
              <a:t>Gives higher weights to the largest arguments</a:t>
            </a:r>
          </a:p>
          <a:p>
            <a:endParaRPr lang="en-US" sz="2400" dirty="0" smtClean="0">
              <a:cs typeface="Times New Roman" pitchFamily="18" charset="0"/>
            </a:endParaRPr>
          </a:p>
          <a:p>
            <a:r>
              <a:rPr lang="en-US" sz="2400" dirty="0" smtClean="0">
                <a:cs typeface="Times New Roman" pitchFamily="18" charset="0"/>
              </a:rPr>
              <a:t>So, </a:t>
            </a:r>
            <a:r>
              <a:rPr lang="en-US" sz="2400" b="1" dirty="0" smtClean="0">
                <a:solidFill>
                  <a:srgbClr val="FF0000"/>
                </a:solidFill>
                <a:cs typeface="Times New Roman" pitchFamily="18" charset="0"/>
              </a:rPr>
              <a:t>some</a:t>
            </a:r>
            <a:r>
              <a:rPr lang="en-US" sz="2400" dirty="0" smtClean="0">
                <a:cs typeface="Times New Roman" pitchFamily="18" charset="0"/>
              </a:rPr>
              <a:t> high values are enough to make the result high</a:t>
            </a:r>
            <a:endParaRPr lang="en-US" sz="2400" dirty="0">
              <a:cs typeface="Times New Roman" pitchFamily="18" charset="0"/>
            </a:endParaRPr>
          </a:p>
        </p:txBody>
      </p:sp>
      <p:grpSp>
        <p:nvGrpSpPr>
          <p:cNvPr id="52" name="Group 51"/>
          <p:cNvGrpSpPr/>
          <p:nvPr/>
        </p:nvGrpSpPr>
        <p:grpSpPr>
          <a:xfrm>
            <a:off x="5004048" y="2540000"/>
            <a:ext cx="3744416" cy="2833216"/>
            <a:chOff x="3995936" y="2540000"/>
            <a:chExt cx="3744416" cy="2833216"/>
          </a:xfrm>
        </p:grpSpPr>
        <p:cxnSp>
          <p:nvCxnSpPr>
            <p:cNvPr id="9" name="Straight Arrow Connector 8"/>
            <p:cNvCxnSpPr/>
            <p:nvPr/>
          </p:nvCxnSpPr>
          <p:spPr>
            <a:xfrm>
              <a:off x="4572000" y="4653136"/>
              <a:ext cx="316835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788024" y="2540000"/>
              <a:ext cx="0" cy="23291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934610" y="4787860"/>
              <a:ext cx="301686"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4355976" y="2564904"/>
              <a:ext cx="301686" cy="36933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7164288" y="2924944"/>
              <a:ext cx="340158" cy="369332"/>
            </a:xfrm>
            <a:prstGeom prst="rect">
              <a:avLst/>
            </a:prstGeom>
            <a:noFill/>
          </p:spPr>
          <p:txBody>
            <a:bodyPr wrap="none" rtlCol="0">
              <a:spAutoFit/>
            </a:bodyPr>
            <a:lstStyle/>
            <a:p>
              <a:r>
                <a:rPr lang="en-US" b="1" i="1" dirty="0" smtClean="0">
                  <a:solidFill>
                    <a:srgbClr val="FF0000"/>
                  </a:solidFill>
                </a:rPr>
                <a:t>Q</a:t>
              </a:r>
              <a:endParaRPr lang="en-US" b="1" i="1" dirty="0">
                <a:solidFill>
                  <a:srgbClr val="FF0000"/>
                </a:solidFill>
              </a:endParaRPr>
            </a:p>
          </p:txBody>
        </p:sp>
        <p:sp>
          <p:nvSpPr>
            <p:cNvPr id="26" name="Freeform 25"/>
            <p:cNvSpPr/>
            <p:nvPr/>
          </p:nvSpPr>
          <p:spPr>
            <a:xfrm>
              <a:off x="4793226" y="2828032"/>
              <a:ext cx="2240700" cy="1810774"/>
            </a:xfrm>
            <a:custGeom>
              <a:avLst/>
              <a:gdLst>
                <a:gd name="connsiteX0" fmla="*/ 0 w 1932039"/>
                <a:gd name="connsiteY0" fmla="*/ 1469922 h 1469922"/>
                <a:gd name="connsiteX1" fmla="*/ 324464 w 1932039"/>
                <a:gd name="connsiteY1" fmla="*/ 806245 h 1469922"/>
                <a:gd name="connsiteX2" fmla="*/ 1047135 w 1932039"/>
                <a:gd name="connsiteY2" fmla="*/ 231058 h 1469922"/>
                <a:gd name="connsiteX3" fmla="*/ 1932039 w 1932039"/>
                <a:gd name="connsiteY3" fmla="*/ 54077 h 1469922"/>
              </a:gdLst>
              <a:ahLst/>
              <a:cxnLst>
                <a:cxn ang="0">
                  <a:pos x="connsiteX0" y="connsiteY0"/>
                </a:cxn>
                <a:cxn ang="0">
                  <a:pos x="connsiteX1" y="connsiteY1"/>
                </a:cxn>
                <a:cxn ang="0">
                  <a:pos x="connsiteX2" y="connsiteY2"/>
                </a:cxn>
                <a:cxn ang="0">
                  <a:pos x="connsiteX3" y="connsiteY3"/>
                </a:cxn>
              </a:cxnLst>
              <a:rect l="l" t="t" r="r" b="b"/>
              <a:pathLst>
                <a:path w="1932039" h="1469922">
                  <a:moveTo>
                    <a:pt x="0" y="1469922"/>
                  </a:moveTo>
                  <a:cubicBezTo>
                    <a:pt x="74971" y="1241322"/>
                    <a:pt x="149942" y="1012722"/>
                    <a:pt x="324464" y="806245"/>
                  </a:cubicBezTo>
                  <a:cubicBezTo>
                    <a:pt x="498986" y="599768"/>
                    <a:pt x="779206" y="356419"/>
                    <a:pt x="1047135" y="231058"/>
                  </a:cubicBezTo>
                  <a:cubicBezTo>
                    <a:pt x="1315064" y="105697"/>
                    <a:pt x="1767349" y="0"/>
                    <a:pt x="1932039" y="54077"/>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9640" name="Object 8"/>
            <p:cNvGraphicFramePr>
              <a:graphicFrameLocks noChangeAspect="1"/>
            </p:cNvGraphicFramePr>
            <p:nvPr/>
          </p:nvGraphicFramePr>
          <p:xfrm>
            <a:off x="5004048" y="4653136"/>
            <a:ext cx="338208" cy="701873"/>
          </p:xfrm>
          <a:graphic>
            <a:graphicData uri="http://schemas.openxmlformats.org/presentationml/2006/ole">
              <p:oleObj spid="_x0000_s69640" name="Equation" r:id="rId6" imgW="139680" imgH="317160" progId="Equation.3">
                <p:embed/>
              </p:oleObj>
            </a:graphicData>
          </a:graphic>
        </p:graphicFrame>
        <p:cxnSp>
          <p:nvCxnSpPr>
            <p:cNvPr id="30" name="Straight Connector 29"/>
            <p:cNvCxnSpPr>
              <a:endCxn id="26" idx="1"/>
            </p:cNvCxnSpPr>
            <p:nvPr/>
          </p:nvCxnSpPr>
          <p:spPr>
            <a:xfrm flipV="1">
              <a:off x="5169526" y="3821233"/>
              <a:ext cx="0" cy="831903"/>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579314" y="3429000"/>
              <a:ext cx="0" cy="1234440"/>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6" idx="2"/>
            </p:cNvCxnSpPr>
            <p:nvPr/>
          </p:nvCxnSpPr>
          <p:spPr>
            <a:xfrm>
              <a:off x="6007650" y="3112669"/>
              <a:ext cx="4510" cy="1505051"/>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6" idx="1"/>
            </p:cNvCxnSpPr>
            <p:nvPr/>
          </p:nvCxnSpPr>
          <p:spPr>
            <a:xfrm flipH="1">
              <a:off x="4793226" y="3821233"/>
              <a:ext cx="376300" cy="19128"/>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4793226" y="3429000"/>
              <a:ext cx="786088" cy="0"/>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26" idx="2"/>
            </p:cNvCxnSpPr>
            <p:nvPr/>
          </p:nvCxnSpPr>
          <p:spPr>
            <a:xfrm flipH="1">
              <a:off x="4793226" y="3112669"/>
              <a:ext cx="1214424" cy="37591"/>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69643" name="Object 11"/>
            <p:cNvGraphicFramePr>
              <a:graphicFrameLocks noChangeAspect="1"/>
            </p:cNvGraphicFramePr>
            <p:nvPr/>
          </p:nvGraphicFramePr>
          <p:xfrm>
            <a:off x="5438776" y="4663440"/>
            <a:ext cx="338137" cy="701675"/>
          </p:xfrm>
          <a:graphic>
            <a:graphicData uri="http://schemas.openxmlformats.org/presentationml/2006/ole">
              <p:oleObj spid="_x0000_s69643" name="Equation" r:id="rId7" imgW="139680" imgH="317160" progId="Equation.3">
                <p:embed/>
              </p:oleObj>
            </a:graphicData>
          </a:graphic>
        </p:graphicFrame>
        <p:graphicFrame>
          <p:nvGraphicFramePr>
            <p:cNvPr id="69644" name="Object 12"/>
            <p:cNvGraphicFramePr>
              <a:graphicFrameLocks noChangeAspect="1"/>
            </p:cNvGraphicFramePr>
            <p:nvPr/>
          </p:nvGraphicFramePr>
          <p:xfrm>
            <a:off x="5868144" y="4671541"/>
            <a:ext cx="338137" cy="701675"/>
          </p:xfrm>
          <a:graphic>
            <a:graphicData uri="http://schemas.openxmlformats.org/presentationml/2006/ole">
              <p:oleObj spid="_x0000_s69644" name="Equation" r:id="rId8" imgW="139680" imgH="317160" progId="Equation.3">
                <p:embed/>
              </p:oleObj>
            </a:graphicData>
          </a:graphic>
        </p:graphicFrame>
        <p:sp>
          <p:nvSpPr>
            <p:cNvPr id="46" name="Left Brace 45"/>
            <p:cNvSpPr/>
            <p:nvPr/>
          </p:nvSpPr>
          <p:spPr>
            <a:xfrm>
              <a:off x="4572000" y="3840361"/>
              <a:ext cx="85662" cy="77735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Left Brace 46"/>
            <p:cNvSpPr/>
            <p:nvPr/>
          </p:nvSpPr>
          <p:spPr>
            <a:xfrm>
              <a:off x="4572000" y="3428999"/>
              <a:ext cx="85662" cy="41136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Left Brace 47"/>
            <p:cNvSpPr/>
            <p:nvPr/>
          </p:nvSpPr>
          <p:spPr>
            <a:xfrm>
              <a:off x="4572000" y="3150260"/>
              <a:ext cx="85662" cy="27874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9645" name="Object 13"/>
            <p:cNvGraphicFramePr>
              <a:graphicFrameLocks noChangeAspect="1"/>
            </p:cNvGraphicFramePr>
            <p:nvPr/>
          </p:nvGraphicFramePr>
          <p:xfrm>
            <a:off x="4038029" y="3933056"/>
            <a:ext cx="461963" cy="534987"/>
          </p:xfrm>
          <a:graphic>
            <a:graphicData uri="http://schemas.openxmlformats.org/presentationml/2006/ole">
              <p:oleObj spid="_x0000_s69645" name="Equation" r:id="rId9" imgW="139680" imgH="177480" progId="Equation.3">
                <p:embed/>
              </p:oleObj>
            </a:graphicData>
          </a:graphic>
        </p:graphicFrame>
        <p:graphicFrame>
          <p:nvGraphicFramePr>
            <p:cNvPr id="69646" name="Object 14"/>
            <p:cNvGraphicFramePr>
              <a:graphicFrameLocks noChangeAspect="1"/>
            </p:cNvGraphicFramePr>
            <p:nvPr/>
          </p:nvGraphicFramePr>
          <p:xfrm>
            <a:off x="3995936" y="3284984"/>
            <a:ext cx="503237" cy="534988"/>
          </p:xfrm>
          <a:graphic>
            <a:graphicData uri="http://schemas.openxmlformats.org/presentationml/2006/ole">
              <p:oleObj spid="_x0000_s69646" name="Equation" r:id="rId10" imgW="152280" imgH="177480" progId="Equation.3">
                <p:embed/>
              </p:oleObj>
            </a:graphicData>
          </a:graphic>
        </p:graphicFrame>
        <p:graphicFrame>
          <p:nvGraphicFramePr>
            <p:cNvPr id="69647" name="Object 15"/>
            <p:cNvGraphicFramePr>
              <a:graphicFrameLocks noChangeAspect="1"/>
            </p:cNvGraphicFramePr>
            <p:nvPr/>
          </p:nvGraphicFramePr>
          <p:xfrm>
            <a:off x="3995936" y="2996952"/>
            <a:ext cx="503237" cy="534988"/>
          </p:xfrm>
          <a:graphic>
            <a:graphicData uri="http://schemas.openxmlformats.org/presentationml/2006/ole">
              <p:oleObj spid="_x0000_s69647" name="Equation" r:id="rId11" imgW="152280" imgH="17748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3" presetClass="entr" presetSubtype="10" fill="hold" nodeType="withEffect">
                                  <p:stCondLst>
                                    <p:cond delay="0"/>
                                  </p:stCondLst>
                                  <p:childTnLst>
                                    <p:set>
                                      <p:cBhvr>
                                        <p:cTn id="9" dur="1" fill="hold">
                                          <p:stCondLst>
                                            <p:cond delay="0"/>
                                          </p:stCondLst>
                                        </p:cTn>
                                        <p:tgtEl>
                                          <p:spTgt spid="66565"/>
                                        </p:tgtEl>
                                        <p:attrNameLst>
                                          <p:attrName>style.visibility</p:attrName>
                                        </p:attrNameLst>
                                      </p:cBhvr>
                                      <p:to>
                                        <p:strVal val="visible"/>
                                      </p:to>
                                    </p:set>
                                    <p:animEffect transition="in" filter="blinds(horizontal)">
                                      <p:cBhvr>
                                        <p:cTn id="10" dur="500"/>
                                        <p:tgtEl>
                                          <p:spTgt spid="66565"/>
                                        </p:tgtEl>
                                      </p:cBhvr>
                                    </p:animEffect>
                                  </p:childTnLst>
                                </p:cTn>
                              </p:par>
                              <p:par>
                                <p:cTn id="11" presetID="3" presetClass="entr" presetSubtype="10" fill="hold" nodeType="withEffect">
                                  <p:stCondLst>
                                    <p:cond delay="0"/>
                                  </p:stCondLst>
                                  <p:childTnLst>
                                    <p:set>
                                      <p:cBhvr>
                                        <p:cTn id="12" dur="1" fill="hold">
                                          <p:stCondLst>
                                            <p:cond delay="0"/>
                                          </p:stCondLst>
                                        </p:cTn>
                                        <p:tgtEl>
                                          <p:spTgt spid="66562"/>
                                        </p:tgtEl>
                                        <p:attrNameLst>
                                          <p:attrName>style.visibility</p:attrName>
                                        </p:attrNameLst>
                                      </p:cBhvr>
                                      <p:to>
                                        <p:strVal val="visible"/>
                                      </p:to>
                                    </p:set>
                                    <p:animEffect transition="in" filter="blinds(horizontal)">
                                      <p:cBhvr>
                                        <p:cTn id="13" dur="500"/>
                                        <p:tgtEl>
                                          <p:spTgt spid="6656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 RIM Quantifiers</a:t>
            </a:r>
            <a:endParaRPr lang="en-US" dirty="0"/>
          </a:p>
        </p:txBody>
      </p:sp>
      <p:sp>
        <p:nvSpPr>
          <p:cNvPr id="3" name="Content Placeholder 2"/>
          <p:cNvSpPr>
            <a:spLocks noGrp="1"/>
          </p:cNvSpPr>
          <p:nvPr>
            <p:ph idx="1"/>
          </p:nvPr>
        </p:nvSpPr>
        <p:spPr/>
        <p:txBody>
          <a:bodyPr/>
          <a:lstStyle/>
          <a:p>
            <a:r>
              <a:rPr lang="en-US" dirty="0" smtClean="0"/>
              <a:t>RIM Quantifier : Many</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13</a:t>
            </a:fld>
            <a:endParaRPr lang="en-US"/>
          </a:p>
        </p:txBody>
      </p:sp>
      <p:graphicFrame>
        <p:nvGraphicFramePr>
          <p:cNvPr id="66562" name="Object 2"/>
          <p:cNvGraphicFramePr>
            <a:graphicFrameLocks noChangeAspect="1"/>
          </p:cNvGraphicFramePr>
          <p:nvPr/>
        </p:nvGraphicFramePr>
        <p:xfrm>
          <a:off x="6372200" y="1600200"/>
          <a:ext cx="1720850" cy="534988"/>
        </p:xfrm>
        <a:graphic>
          <a:graphicData uri="http://schemas.openxmlformats.org/presentationml/2006/ole">
            <p:oleObj spid="_x0000_s70658" name="Equation" r:id="rId4" imgW="520560" imgH="177480" progId="Equation.3">
              <p:embed/>
            </p:oleObj>
          </a:graphicData>
        </a:graphic>
      </p:graphicFrame>
      <p:graphicFrame>
        <p:nvGraphicFramePr>
          <p:cNvPr id="66565" name="Object 5"/>
          <p:cNvGraphicFramePr>
            <a:graphicFrameLocks noChangeAspect="1"/>
          </p:cNvGraphicFramePr>
          <p:nvPr/>
        </p:nvGraphicFramePr>
        <p:xfrm>
          <a:off x="6989589" y="2098675"/>
          <a:ext cx="966787" cy="441325"/>
        </p:xfrm>
        <a:graphic>
          <a:graphicData uri="http://schemas.openxmlformats.org/presentationml/2006/ole">
            <p:oleObj spid="_x0000_s70659" name="Equation" r:id="rId5" imgW="304560" imgH="152280" progId="Equation.3">
              <p:embed/>
            </p:oleObj>
          </a:graphicData>
        </a:graphic>
      </p:graphicFrame>
      <p:sp>
        <p:nvSpPr>
          <p:cNvPr id="22" name="TextBox 21"/>
          <p:cNvSpPr txBox="1"/>
          <p:nvPr/>
        </p:nvSpPr>
        <p:spPr>
          <a:xfrm>
            <a:off x="906587" y="3424932"/>
            <a:ext cx="3233366" cy="2308324"/>
          </a:xfrm>
          <a:prstGeom prst="rect">
            <a:avLst/>
          </a:prstGeom>
          <a:noFill/>
        </p:spPr>
        <p:txBody>
          <a:bodyPr wrap="square" rtlCol="0">
            <a:spAutoFit/>
          </a:bodyPr>
          <a:lstStyle/>
          <a:p>
            <a:r>
              <a:rPr lang="en-US" sz="2400" dirty="0" smtClean="0">
                <a:cs typeface="Times New Roman" pitchFamily="18" charset="0"/>
              </a:rPr>
              <a:t>Gives lower weights to the largest arguments</a:t>
            </a:r>
          </a:p>
          <a:p>
            <a:endParaRPr lang="en-US" sz="2400" dirty="0" smtClean="0">
              <a:cs typeface="Times New Roman" pitchFamily="18" charset="0"/>
            </a:endParaRPr>
          </a:p>
          <a:p>
            <a:r>
              <a:rPr lang="en-US" sz="2400" dirty="0" smtClean="0">
                <a:cs typeface="Times New Roman" pitchFamily="18" charset="0"/>
              </a:rPr>
              <a:t>So, </a:t>
            </a:r>
            <a:r>
              <a:rPr lang="en-US" sz="2400" b="1" dirty="0" smtClean="0">
                <a:solidFill>
                  <a:srgbClr val="FF0000"/>
                </a:solidFill>
                <a:cs typeface="Times New Roman" pitchFamily="18" charset="0"/>
              </a:rPr>
              <a:t>many</a:t>
            </a:r>
            <a:r>
              <a:rPr lang="en-US" sz="2400" dirty="0" smtClean="0">
                <a:cs typeface="Times New Roman" pitchFamily="18" charset="0"/>
              </a:rPr>
              <a:t> arguments should have high values to make the result high</a:t>
            </a:r>
            <a:endParaRPr lang="en-US" sz="2400" dirty="0">
              <a:cs typeface="Times New Roman" pitchFamily="18" charset="0"/>
            </a:endParaRPr>
          </a:p>
        </p:txBody>
      </p:sp>
      <p:grpSp>
        <p:nvGrpSpPr>
          <p:cNvPr id="50" name="Group 49"/>
          <p:cNvGrpSpPr/>
          <p:nvPr/>
        </p:nvGrpSpPr>
        <p:grpSpPr>
          <a:xfrm>
            <a:off x="4860032" y="2540000"/>
            <a:ext cx="3888432" cy="2833216"/>
            <a:chOff x="4860032" y="2540000"/>
            <a:chExt cx="3888432" cy="2833216"/>
          </a:xfrm>
        </p:grpSpPr>
        <p:cxnSp>
          <p:nvCxnSpPr>
            <p:cNvPr id="9" name="Straight Arrow Connector 8"/>
            <p:cNvCxnSpPr/>
            <p:nvPr/>
          </p:nvCxnSpPr>
          <p:spPr>
            <a:xfrm>
              <a:off x="5580112" y="4653136"/>
              <a:ext cx="316835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796136" y="2540000"/>
              <a:ext cx="0" cy="23291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524328" y="4653136"/>
              <a:ext cx="301686"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5364088" y="2843644"/>
              <a:ext cx="301686" cy="36933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7884368" y="2924944"/>
              <a:ext cx="340158" cy="369332"/>
            </a:xfrm>
            <a:prstGeom prst="rect">
              <a:avLst/>
            </a:prstGeom>
            <a:noFill/>
          </p:spPr>
          <p:txBody>
            <a:bodyPr wrap="none" rtlCol="0">
              <a:spAutoFit/>
            </a:bodyPr>
            <a:lstStyle/>
            <a:p>
              <a:r>
                <a:rPr lang="en-US" b="1" i="1" dirty="0" smtClean="0">
                  <a:solidFill>
                    <a:srgbClr val="FF0000"/>
                  </a:solidFill>
                </a:rPr>
                <a:t>Q</a:t>
              </a:r>
              <a:endParaRPr lang="en-US" b="1" i="1" dirty="0">
                <a:solidFill>
                  <a:srgbClr val="FF0000"/>
                </a:solidFill>
              </a:endParaRPr>
            </a:p>
          </p:txBody>
        </p:sp>
        <p:graphicFrame>
          <p:nvGraphicFramePr>
            <p:cNvPr id="69640" name="Object 8"/>
            <p:cNvGraphicFramePr>
              <a:graphicFrameLocks noChangeAspect="1"/>
            </p:cNvGraphicFramePr>
            <p:nvPr/>
          </p:nvGraphicFramePr>
          <p:xfrm>
            <a:off x="6012160" y="4653136"/>
            <a:ext cx="338208" cy="701873"/>
          </p:xfrm>
          <a:graphic>
            <a:graphicData uri="http://schemas.openxmlformats.org/presentationml/2006/ole">
              <p:oleObj spid="_x0000_s70660" name="Equation" r:id="rId6" imgW="139680" imgH="317160" progId="Equation.3">
                <p:embed/>
              </p:oleObj>
            </a:graphicData>
          </a:graphic>
        </p:graphicFrame>
        <p:cxnSp>
          <p:nvCxnSpPr>
            <p:cNvPr id="30" name="Straight Connector 29"/>
            <p:cNvCxnSpPr/>
            <p:nvPr/>
          </p:nvCxnSpPr>
          <p:spPr>
            <a:xfrm flipV="1">
              <a:off x="6177638" y="4470256"/>
              <a:ext cx="0" cy="182880"/>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587426" y="4287376"/>
              <a:ext cx="0" cy="365760"/>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015762" y="3921616"/>
              <a:ext cx="4510" cy="731520"/>
            </a:xfrm>
            <a:prstGeom prst="line">
              <a:avLst/>
            </a:prstGeom>
            <a:ln w="15875">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5801338" y="4489992"/>
              <a:ext cx="376300" cy="19128"/>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5801338" y="4293096"/>
              <a:ext cx="786088" cy="0"/>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120000" flipH="1">
              <a:off x="5801338" y="3895465"/>
              <a:ext cx="1214424" cy="37591"/>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69643" name="Object 11"/>
            <p:cNvGraphicFramePr>
              <a:graphicFrameLocks noChangeAspect="1"/>
            </p:cNvGraphicFramePr>
            <p:nvPr/>
          </p:nvGraphicFramePr>
          <p:xfrm>
            <a:off x="6446888" y="4663440"/>
            <a:ext cx="338137" cy="701675"/>
          </p:xfrm>
          <a:graphic>
            <a:graphicData uri="http://schemas.openxmlformats.org/presentationml/2006/ole">
              <p:oleObj spid="_x0000_s70661" name="Equation" r:id="rId7" imgW="139680" imgH="317160" progId="Equation.3">
                <p:embed/>
              </p:oleObj>
            </a:graphicData>
          </a:graphic>
        </p:graphicFrame>
        <p:graphicFrame>
          <p:nvGraphicFramePr>
            <p:cNvPr id="69644" name="Object 12"/>
            <p:cNvGraphicFramePr>
              <a:graphicFrameLocks noChangeAspect="1"/>
            </p:cNvGraphicFramePr>
            <p:nvPr/>
          </p:nvGraphicFramePr>
          <p:xfrm>
            <a:off x="6876256" y="4671541"/>
            <a:ext cx="338137" cy="701675"/>
          </p:xfrm>
          <a:graphic>
            <a:graphicData uri="http://schemas.openxmlformats.org/presentationml/2006/ole">
              <p:oleObj spid="_x0000_s70662" name="Equation" r:id="rId8" imgW="139680" imgH="317160" progId="Equation.3">
                <p:embed/>
              </p:oleObj>
            </a:graphicData>
          </a:graphic>
        </p:graphicFrame>
        <p:sp>
          <p:nvSpPr>
            <p:cNvPr id="47" name="Left Brace 46"/>
            <p:cNvSpPr/>
            <p:nvPr/>
          </p:nvSpPr>
          <p:spPr>
            <a:xfrm>
              <a:off x="5364088" y="4293096"/>
              <a:ext cx="274712" cy="164592"/>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9645" name="Object 13"/>
            <p:cNvGraphicFramePr>
              <a:graphicFrameLocks noChangeAspect="1"/>
            </p:cNvGraphicFramePr>
            <p:nvPr/>
          </p:nvGraphicFramePr>
          <p:xfrm>
            <a:off x="4902125" y="4417564"/>
            <a:ext cx="389955" cy="451596"/>
          </p:xfrm>
          <a:graphic>
            <a:graphicData uri="http://schemas.openxmlformats.org/presentationml/2006/ole">
              <p:oleObj spid="_x0000_s70663" name="Equation" r:id="rId9" imgW="139680" imgH="177480" progId="Equation.3">
                <p:embed/>
              </p:oleObj>
            </a:graphicData>
          </a:graphic>
        </p:graphicFrame>
        <p:sp>
          <p:nvSpPr>
            <p:cNvPr id="42" name="Freeform 41"/>
            <p:cNvSpPr/>
            <p:nvPr/>
          </p:nvSpPr>
          <p:spPr>
            <a:xfrm>
              <a:off x="5817777" y="2924944"/>
              <a:ext cx="1792697" cy="1710812"/>
            </a:xfrm>
            <a:custGeom>
              <a:avLst/>
              <a:gdLst>
                <a:gd name="connsiteX0" fmla="*/ 0 w 1651820"/>
                <a:gd name="connsiteY0" fmla="*/ 1710812 h 1710812"/>
                <a:gd name="connsiteX1" fmla="*/ 398207 w 1651820"/>
                <a:gd name="connsiteY1" fmla="*/ 1548580 h 1710812"/>
                <a:gd name="connsiteX2" fmla="*/ 766917 w 1651820"/>
                <a:gd name="connsiteY2" fmla="*/ 1327354 h 1710812"/>
                <a:gd name="connsiteX3" fmla="*/ 1224117 w 1651820"/>
                <a:gd name="connsiteY3" fmla="*/ 899651 h 1710812"/>
                <a:gd name="connsiteX4" fmla="*/ 1548581 w 1651820"/>
                <a:gd name="connsiteY4" fmla="*/ 339212 h 1710812"/>
                <a:gd name="connsiteX5" fmla="*/ 1651820 w 1651820"/>
                <a:gd name="connsiteY5" fmla="*/ 0 h 171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1820" h="1710812">
                  <a:moveTo>
                    <a:pt x="0" y="1710812"/>
                  </a:moveTo>
                  <a:cubicBezTo>
                    <a:pt x="135194" y="1661651"/>
                    <a:pt x="270388" y="1612490"/>
                    <a:pt x="398207" y="1548580"/>
                  </a:cubicBezTo>
                  <a:cubicBezTo>
                    <a:pt x="526027" y="1484670"/>
                    <a:pt x="629265" y="1435509"/>
                    <a:pt x="766917" y="1327354"/>
                  </a:cubicBezTo>
                  <a:cubicBezTo>
                    <a:pt x="904569" y="1219199"/>
                    <a:pt x="1093840" y="1064341"/>
                    <a:pt x="1224117" y="899651"/>
                  </a:cubicBezTo>
                  <a:cubicBezTo>
                    <a:pt x="1354394" y="734961"/>
                    <a:pt x="1477297" y="489154"/>
                    <a:pt x="1548581" y="339212"/>
                  </a:cubicBezTo>
                  <a:cubicBezTo>
                    <a:pt x="1619865" y="189270"/>
                    <a:pt x="1635842" y="94635"/>
                    <a:pt x="1651820"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Left Brace 44"/>
            <p:cNvSpPr/>
            <p:nvPr/>
          </p:nvSpPr>
          <p:spPr>
            <a:xfrm>
              <a:off x="5364088" y="4526280"/>
              <a:ext cx="274712" cy="9144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Left Brace 48"/>
            <p:cNvSpPr/>
            <p:nvPr/>
          </p:nvSpPr>
          <p:spPr>
            <a:xfrm>
              <a:off x="5364088" y="3933056"/>
              <a:ext cx="274712" cy="32004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70666" name="Object 10"/>
            <p:cNvGraphicFramePr>
              <a:graphicFrameLocks noChangeAspect="1"/>
            </p:cNvGraphicFramePr>
            <p:nvPr/>
          </p:nvGraphicFramePr>
          <p:xfrm>
            <a:off x="4860032" y="3861048"/>
            <a:ext cx="425450" cy="450850"/>
          </p:xfrm>
          <a:graphic>
            <a:graphicData uri="http://schemas.openxmlformats.org/presentationml/2006/ole">
              <p:oleObj spid="_x0000_s70666" name="Equation" r:id="rId10" imgW="152280" imgH="177480" progId="Equation.3">
                <p:embed/>
              </p:oleObj>
            </a:graphicData>
          </a:graphic>
        </p:graphicFrame>
        <p:graphicFrame>
          <p:nvGraphicFramePr>
            <p:cNvPr id="70667" name="Object 11"/>
            <p:cNvGraphicFramePr>
              <a:graphicFrameLocks noChangeAspect="1"/>
            </p:cNvGraphicFramePr>
            <p:nvPr/>
          </p:nvGraphicFramePr>
          <p:xfrm>
            <a:off x="4865042" y="4167188"/>
            <a:ext cx="427038" cy="450850"/>
          </p:xfrm>
          <a:graphic>
            <a:graphicData uri="http://schemas.openxmlformats.org/presentationml/2006/ole">
              <p:oleObj spid="_x0000_s70667" name="Equation" r:id="rId11" imgW="152280" imgH="17748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par>
                                <p:cTn id="8" presetID="3" presetClass="entr" presetSubtype="10" fill="hold" nodeType="withEffect">
                                  <p:stCondLst>
                                    <p:cond delay="0"/>
                                  </p:stCondLst>
                                  <p:childTnLst>
                                    <p:set>
                                      <p:cBhvr>
                                        <p:cTn id="9" dur="1" fill="hold">
                                          <p:stCondLst>
                                            <p:cond delay="0"/>
                                          </p:stCondLst>
                                        </p:cTn>
                                        <p:tgtEl>
                                          <p:spTgt spid="66565"/>
                                        </p:tgtEl>
                                        <p:attrNameLst>
                                          <p:attrName>style.visibility</p:attrName>
                                        </p:attrNameLst>
                                      </p:cBhvr>
                                      <p:to>
                                        <p:strVal val="visible"/>
                                      </p:to>
                                    </p:set>
                                    <p:animEffect transition="in" filter="blinds(horizontal)">
                                      <p:cBhvr>
                                        <p:cTn id="10" dur="500"/>
                                        <p:tgtEl>
                                          <p:spTgt spid="66565"/>
                                        </p:tgtEl>
                                      </p:cBhvr>
                                    </p:animEffect>
                                  </p:childTnLst>
                                </p:cTn>
                              </p:par>
                              <p:par>
                                <p:cTn id="11" presetID="3" presetClass="entr" presetSubtype="1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blinds(horizontal)">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 Linguistic Quantifiers </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14</a:t>
            </a:fld>
            <a:endParaRPr lang="en-US"/>
          </a:p>
        </p:txBody>
      </p:sp>
      <p:graphicFrame>
        <p:nvGraphicFramePr>
          <p:cNvPr id="5" name="Table 4"/>
          <p:cNvGraphicFramePr>
            <a:graphicFrameLocks noGrp="1"/>
          </p:cNvGraphicFramePr>
          <p:nvPr/>
        </p:nvGraphicFramePr>
        <p:xfrm>
          <a:off x="179512" y="1476003"/>
          <a:ext cx="5760640" cy="3505200"/>
        </p:xfrm>
        <a:graphic>
          <a:graphicData uri="http://schemas.openxmlformats.org/drawingml/2006/table">
            <a:tbl>
              <a:tblPr firstRow="1" bandRow="1">
                <a:tableStyleId>{5C22544A-7EE6-4342-B048-85BDC9FD1C3A}</a:tableStyleId>
              </a:tblPr>
              <a:tblGrid>
                <a:gridCol w="2520280"/>
                <a:gridCol w="1418117"/>
                <a:gridCol w="1822243"/>
              </a:tblGrid>
              <a:tr h="370840">
                <a:tc>
                  <a:txBody>
                    <a:bodyPr/>
                    <a:lstStyle/>
                    <a:p>
                      <a:r>
                        <a:rPr lang="en-US" dirty="0" smtClean="0"/>
                        <a:t>Linguistic Quantifier</a:t>
                      </a:r>
                      <a:endParaRPr lang="en-US" dirty="0"/>
                    </a:p>
                  </a:txBody>
                  <a:tcPr/>
                </a:tc>
                <a:tc>
                  <a:txBody>
                    <a:bodyPr/>
                    <a:lstStyle/>
                    <a:p>
                      <a:endParaRPr lang="en-US" dirty="0"/>
                    </a:p>
                  </a:txBody>
                  <a:tcPr/>
                </a:tc>
                <a:tc>
                  <a:txBody>
                    <a:bodyPr/>
                    <a:lstStyle/>
                    <a:p>
                      <a:r>
                        <a:rPr lang="en-US" dirty="0" smtClean="0"/>
                        <a:t>Degree of </a:t>
                      </a:r>
                      <a:r>
                        <a:rPr lang="en-US" dirty="0" err="1" smtClean="0"/>
                        <a:t>orness</a:t>
                      </a:r>
                      <a:endParaRPr lang="en-US" dirty="0"/>
                    </a:p>
                  </a:txBody>
                  <a:tcPr/>
                </a:tc>
              </a:tr>
              <a:tr h="370840">
                <a:tc>
                  <a:txBody>
                    <a:bodyPr/>
                    <a:lstStyle/>
                    <a:p>
                      <a:r>
                        <a:rPr lang="en-US" dirty="0" smtClean="0"/>
                        <a:t>At least one of them (Max functio</a:t>
                      </a:r>
                      <a:r>
                        <a:rPr lang="en-US" baseline="0" dirty="0" smtClean="0"/>
                        <a:t>n</a:t>
                      </a:r>
                      <a:r>
                        <a:rPr lang="en-US" dirty="0" smtClean="0"/>
                        <a:t>)</a:t>
                      </a:r>
                      <a:endParaRPr lang="en-US" dirty="0"/>
                    </a:p>
                  </a:txBody>
                  <a:tcPr/>
                </a:tc>
                <a:tc>
                  <a:txBody>
                    <a:bodyPr/>
                    <a:lstStyle/>
                    <a:p>
                      <a:pPr algn="ctr"/>
                      <a:endParaRPr lang="en-US" dirty="0"/>
                    </a:p>
                  </a:txBody>
                  <a:tcPr/>
                </a:tc>
                <a:tc>
                  <a:txBody>
                    <a:bodyPr/>
                    <a:lstStyle/>
                    <a:p>
                      <a:pPr algn="ctr"/>
                      <a:r>
                        <a:rPr lang="en-US" dirty="0" smtClean="0"/>
                        <a:t>0.999</a:t>
                      </a:r>
                      <a:endParaRPr lang="en-US" dirty="0"/>
                    </a:p>
                  </a:txBody>
                  <a:tcPr/>
                </a:tc>
              </a:tr>
              <a:tr h="370840">
                <a:tc>
                  <a:txBody>
                    <a:bodyPr/>
                    <a:lstStyle/>
                    <a:p>
                      <a:r>
                        <a:rPr lang="en-US" dirty="0" smtClean="0"/>
                        <a:t>Few of them</a:t>
                      </a:r>
                      <a:endParaRPr lang="en-US" dirty="0"/>
                    </a:p>
                  </a:txBody>
                  <a:tcPr/>
                </a:tc>
                <a:tc>
                  <a:txBody>
                    <a:bodyPr/>
                    <a:lstStyle/>
                    <a:p>
                      <a:pPr algn="ctr"/>
                      <a:r>
                        <a:rPr lang="en-US" dirty="0" smtClean="0"/>
                        <a:t>0.1</a:t>
                      </a:r>
                      <a:endParaRPr lang="en-US" dirty="0"/>
                    </a:p>
                  </a:txBody>
                  <a:tcPr/>
                </a:tc>
                <a:tc>
                  <a:txBody>
                    <a:bodyPr/>
                    <a:lstStyle/>
                    <a:p>
                      <a:pPr algn="ctr"/>
                      <a:r>
                        <a:rPr lang="en-US" dirty="0" smtClean="0"/>
                        <a:t>0.909</a:t>
                      </a:r>
                      <a:endParaRPr lang="en-US" dirty="0"/>
                    </a:p>
                  </a:txBody>
                  <a:tcPr/>
                </a:tc>
              </a:tr>
              <a:tr h="370840">
                <a:tc>
                  <a:txBody>
                    <a:bodyPr/>
                    <a:lstStyle/>
                    <a:p>
                      <a:r>
                        <a:rPr lang="en-US" dirty="0" smtClean="0"/>
                        <a:t>Some of them</a:t>
                      </a:r>
                      <a:endParaRPr lang="en-US" dirty="0"/>
                    </a:p>
                  </a:txBody>
                  <a:tcPr/>
                </a:tc>
                <a:tc>
                  <a:txBody>
                    <a:bodyPr/>
                    <a:lstStyle/>
                    <a:p>
                      <a:pPr algn="ctr"/>
                      <a:r>
                        <a:rPr lang="en-US" dirty="0" smtClean="0"/>
                        <a:t>0.5</a:t>
                      </a:r>
                      <a:endParaRPr lang="en-US" dirty="0"/>
                    </a:p>
                  </a:txBody>
                  <a:tcPr/>
                </a:tc>
                <a:tc>
                  <a:txBody>
                    <a:bodyPr/>
                    <a:lstStyle/>
                    <a:p>
                      <a:pPr algn="ctr"/>
                      <a:r>
                        <a:rPr lang="en-US" dirty="0" smtClean="0"/>
                        <a:t>0.667</a:t>
                      </a:r>
                      <a:endParaRPr lang="en-US" dirty="0"/>
                    </a:p>
                  </a:txBody>
                  <a:tcPr/>
                </a:tc>
              </a:tr>
              <a:tr h="370840">
                <a:tc>
                  <a:txBody>
                    <a:bodyPr/>
                    <a:lstStyle/>
                    <a:p>
                      <a:r>
                        <a:rPr lang="en-US" dirty="0" smtClean="0"/>
                        <a:t>Half of them</a:t>
                      </a:r>
                      <a:endParaRPr lang="en-US" dirty="0"/>
                    </a:p>
                  </a:txBody>
                  <a:tcPr/>
                </a:tc>
                <a:tc>
                  <a:txBody>
                    <a:bodyPr/>
                    <a:lstStyle/>
                    <a:p>
                      <a:pPr algn="ctr"/>
                      <a:r>
                        <a:rPr lang="en-US" dirty="0" smtClean="0"/>
                        <a:t>1</a:t>
                      </a:r>
                      <a:endParaRPr lang="en-US" dirty="0"/>
                    </a:p>
                  </a:txBody>
                  <a:tcPr/>
                </a:tc>
                <a:tc>
                  <a:txBody>
                    <a:bodyPr/>
                    <a:lstStyle/>
                    <a:p>
                      <a:pPr algn="ctr"/>
                      <a:r>
                        <a:rPr lang="en-US" dirty="0" smtClean="0"/>
                        <a:t>0.5</a:t>
                      </a:r>
                      <a:endParaRPr lang="en-US" dirty="0"/>
                    </a:p>
                  </a:txBody>
                  <a:tcPr/>
                </a:tc>
              </a:tr>
              <a:tr h="370840">
                <a:tc>
                  <a:txBody>
                    <a:bodyPr/>
                    <a:lstStyle/>
                    <a:p>
                      <a:r>
                        <a:rPr lang="en-US" dirty="0" smtClean="0"/>
                        <a:t>Many of them</a:t>
                      </a:r>
                      <a:endParaRPr lang="en-US" dirty="0"/>
                    </a:p>
                  </a:txBody>
                  <a:tcPr/>
                </a:tc>
                <a:tc>
                  <a:txBody>
                    <a:bodyPr/>
                    <a:lstStyle/>
                    <a:p>
                      <a:pPr algn="ctr"/>
                      <a:r>
                        <a:rPr lang="en-US" dirty="0" smtClean="0"/>
                        <a:t>2</a:t>
                      </a:r>
                      <a:endParaRPr lang="en-US" dirty="0"/>
                    </a:p>
                  </a:txBody>
                  <a:tcPr/>
                </a:tc>
                <a:tc>
                  <a:txBody>
                    <a:bodyPr/>
                    <a:lstStyle/>
                    <a:p>
                      <a:pPr algn="ctr"/>
                      <a:r>
                        <a:rPr lang="en-US" dirty="0" smtClean="0"/>
                        <a:t>0.333</a:t>
                      </a:r>
                      <a:endParaRPr lang="en-US" dirty="0"/>
                    </a:p>
                  </a:txBody>
                  <a:tcPr/>
                </a:tc>
              </a:tr>
              <a:tr h="370840">
                <a:tc>
                  <a:txBody>
                    <a:bodyPr/>
                    <a:lstStyle/>
                    <a:p>
                      <a:r>
                        <a:rPr lang="en-US" dirty="0" smtClean="0"/>
                        <a:t>Most of them</a:t>
                      </a:r>
                      <a:endParaRPr lang="en-US" dirty="0"/>
                    </a:p>
                  </a:txBody>
                  <a:tcPr/>
                </a:tc>
                <a:tc>
                  <a:txBody>
                    <a:bodyPr/>
                    <a:lstStyle/>
                    <a:p>
                      <a:pPr algn="ctr"/>
                      <a:r>
                        <a:rPr lang="en-US" dirty="0" smtClean="0"/>
                        <a:t>10</a:t>
                      </a:r>
                      <a:endParaRPr lang="en-US" dirty="0"/>
                    </a:p>
                  </a:txBody>
                  <a:tcPr/>
                </a:tc>
                <a:tc>
                  <a:txBody>
                    <a:bodyPr/>
                    <a:lstStyle/>
                    <a:p>
                      <a:pPr algn="ctr"/>
                      <a:r>
                        <a:rPr lang="en-US" dirty="0" smtClean="0"/>
                        <a:t>0.091</a:t>
                      </a:r>
                      <a:endParaRPr lang="en-US" dirty="0"/>
                    </a:p>
                  </a:txBody>
                  <a:tcPr/>
                </a:tc>
              </a:tr>
              <a:tr h="370840">
                <a:tc>
                  <a:txBody>
                    <a:bodyPr/>
                    <a:lstStyle/>
                    <a:p>
                      <a:r>
                        <a:rPr lang="en-US" dirty="0" smtClean="0"/>
                        <a:t>All of them (Min Function)</a:t>
                      </a:r>
                      <a:endParaRPr lang="en-US" dirty="0"/>
                    </a:p>
                  </a:txBody>
                  <a:tcPr/>
                </a:tc>
                <a:tc>
                  <a:txBody>
                    <a:bodyPr/>
                    <a:lstStyle/>
                    <a:p>
                      <a:pPr algn="ctr"/>
                      <a:endParaRPr lang="en-US" dirty="0"/>
                    </a:p>
                  </a:txBody>
                  <a:tcPr/>
                </a:tc>
                <a:tc>
                  <a:txBody>
                    <a:bodyPr/>
                    <a:lstStyle/>
                    <a:p>
                      <a:pPr algn="ctr"/>
                      <a:r>
                        <a:rPr lang="en-US" dirty="0" smtClean="0"/>
                        <a:t>0.001</a:t>
                      </a:r>
                      <a:endParaRPr lang="en-US" dirty="0"/>
                    </a:p>
                  </a:txBody>
                  <a:tcPr/>
                </a:tc>
              </a:tr>
            </a:tbl>
          </a:graphicData>
        </a:graphic>
      </p:graphicFrame>
      <p:graphicFrame>
        <p:nvGraphicFramePr>
          <p:cNvPr id="5122" name="Object 2"/>
          <p:cNvGraphicFramePr>
            <a:graphicFrameLocks noChangeAspect="1"/>
          </p:cNvGraphicFramePr>
          <p:nvPr/>
        </p:nvGraphicFramePr>
        <p:xfrm>
          <a:off x="3211463" y="1476003"/>
          <a:ext cx="352425" cy="320675"/>
        </p:xfrm>
        <a:graphic>
          <a:graphicData uri="http://schemas.openxmlformats.org/presentationml/2006/ole">
            <p:oleObj spid="_x0000_s5122" name="Equation" r:id="rId4" imgW="126720" imgH="126720" progId="Equation.3">
              <p:embed/>
            </p:oleObj>
          </a:graphicData>
        </a:graphic>
      </p:graphicFrame>
      <p:graphicFrame>
        <p:nvGraphicFramePr>
          <p:cNvPr id="5123" name="Object 3"/>
          <p:cNvGraphicFramePr>
            <a:graphicFrameLocks noChangeAspect="1"/>
          </p:cNvGraphicFramePr>
          <p:nvPr/>
        </p:nvGraphicFramePr>
        <p:xfrm>
          <a:off x="2915816" y="1988840"/>
          <a:ext cx="952500" cy="385763"/>
        </p:xfrm>
        <a:graphic>
          <a:graphicData uri="http://schemas.openxmlformats.org/presentationml/2006/ole">
            <p:oleObj spid="_x0000_s5123" name="Equation" r:id="rId5" imgW="342720" imgH="152280" progId="Equation.3">
              <p:embed/>
            </p:oleObj>
          </a:graphicData>
        </a:graphic>
      </p:graphicFrame>
      <p:graphicFrame>
        <p:nvGraphicFramePr>
          <p:cNvPr id="5127" name="Object 7"/>
          <p:cNvGraphicFramePr>
            <a:graphicFrameLocks noChangeAspect="1"/>
          </p:cNvGraphicFramePr>
          <p:nvPr/>
        </p:nvGraphicFramePr>
        <p:xfrm>
          <a:off x="2915816" y="4509120"/>
          <a:ext cx="1023937" cy="322262"/>
        </p:xfrm>
        <a:graphic>
          <a:graphicData uri="http://schemas.openxmlformats.org/presentationml/2006/ole">
            <p:oleObj spid="_x0000_s5127" name="Equation" r:id="rId6" imgW="368280" imgH="126720" progId="Equation.3">
              <p:embed/>
            </p:oleObj>
          </a:graphicData>
        </a:graphic>
      </p:graphicFrame>
      <p:pic>
        <p:nvPicPr>
          <p:cNvPr id="5134" name="Picture 14" descr="H:\Research\SFU\research\publications\icpr\presentation\examples\RIM-alpha.jpg"/>
          <p:cNvPicPr>
            <a:picLocks noChangeAspect="1" noChangeArrowheads="1"/>
          </p:cNvPicPr>
          <p:nvPr/>
        </p:nvPicPr>
        <p:blipFill>
          <a:blip r:embed="rId7"/>
          <a:srcRect/>
          <a:stretch>
            <a:fillRect/>
          </a:stretch>
        </p:blipFill>
        <p:spPr bwMode="auto">
          <a:xfrm>
            <a:off x="6043044" y="3356992"/>
            <a:ext cx="3100956" cy="277412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MIRealBoost</a:t>
            </a:r>
            <a:endParaRPr lang="en-US" dirty="0"/>
          </a:p>
        </p:txBody>
      </p:sp>
      <p:sp>
        <p:nvSpPr>
          <p:cNvPr id="3" name="Slide Number Placeholder 2"/>
          <p:cNvSpPr>
            <a:spLocks noGrp="1"/>
          </p:cNvSpPr>
          <p:nvPr>
            <p:ph type="sldNum" sz="quarter" idx="12"/>
          </p:nvPr>
        </p:nvSpPr>
        <p:spPr/>
        <p:txBody>
          <a:bodyPr/>
          <a:lstStyle/>
          <a:p>
            <a:fld id="{9991E6E0-EFD9-6042-8124-EDE44B40163E}" type="slidenum">
              <a:rPr lang="en-US" smtClean="0"/>
              <a:pPr/>
              <a:t>15</a:t>
            </a:fld>
            <a:endParaRPr lang="en-US" dirty="0"/>
          </a:p>
        </p:txBody>
      </p:sp>
      <p:grpSp>
        <p:nvGrpSpPr>
          <p:cNvPr id="4" name="Group 33"/>
          <p:cNvGrpSpPr/>
          <p:nvPr/>
        </p:nvGrpSpPr>
        <p:grpSpPr>
          <a:xfrm>
            <a:off x="147775" y="1348854"/>
            <a:ext cx="1486496" cy="987153"/>
            <a:chOff x="6372200" y="3810000"/>
            <a:chExt cx="1270472" cy="987153"/>
          </a:xfrm>
        </p:grpSpPr>
        <p:sp>
          <p:nvSpPr>
            <p:cNvPr id="8" name="Cloud 7"/>
            <p:cNvSpPr/>
            <p:nvPr/>
          </p:nvSpPr>
          <p:spPr bwMode="auto">
            <a:xfrm>
              <a:off x="6372200" y="3810000"/>
              <a:ext cx="1270472" cy="98715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9" name="Object 22"/>
            <p:cNvGraphicFramePr>
              <a:graphicFrameLocks noChangeAspect="1"/>
            </p:cNvGraphicFramePr>
            <p:nvPr/>
          </p:nvGraphicFramePr>
          <p:xfrm>
            <a:off x="6588224" y="4275883"/>
            <a:ext cx="387350" cy="449262"/>
          </p:xfrm>
          <a:graphic>
            <a:graphicData uri="http://schemas.openxmlformats.org/presentationml/2006/ole">
              <p:oleObj spid="_x0000_s105475" name="Equation" r:id="rId4" imgW="139680" imgH="177480" progId="Equation.3">
                <p:embed/>
              </p:oleObj>
            </a:graphicData>
          </a:graphic>
        </p:graphicFrame>
        <p:graphicFrame>
          <p:nvGraphicFramePr>
            <p:cNvPr id="10" name="Object 23"/>
            <p:cNvGraphicFramePr>
              <a:graphicFrameLocks noChangeAspect="1"/>
            </p:cNvGraphicFramePr>
            <p:nvPr/>
          </p:nvGraphicFramePr>
          <p:xfrm>
            <a:off x="6906865" y="3810000"/>
            <a:ext cx="388938" cy="450850"/>
          </p:xfrm>
          <a:graphic>
            <a:graphicData uri="http://schemas.openxmlformats.org/presentationml/2006/ole">
              <p:oleObj spid="_x0000_s105476" name="Equation" r:id="rId5" imgW="139680" imgH="177480" progId="Equation.3">
                <p:embed/>
              </p:oleObj>
            </a:graphicData>
          </a:graphic>
        </p:graphicFrame>
        <p:graphicFrame>
          <p:nvGraphicFramePr>
            <p:cNvPr id="11" name="Object 24"/>
            <p:cNvGraphicFramePr>
              <a:graphicFrameLocks noChangeAspect="1"/>
            </p:cNvGraphicFramePr>
            <p:nvPr/>
          </p:nvGraphicFramePr>
          <p:xfrm>
            <a:off x="7045772" y="4139108"/>
            <a:ext cx="390525" cy="450850"/>
          </p:xfrm>
          <a:graphic>
            <a:graphicData uri="http://schemas.openxmlformats.org/presentationml/2006/ole">
              <p:oleObj spid="_x0000_s105477" name="Equation" r:id="rId6" imgW="139680" imgH="177480" progId="Equation.3">
                <p:embed/>
              </p:oleObj>
            </a:graphicData>
          </a:graphic>
        </p:graphicFrame>
        <p:graphicFrame>
          <p:nvGraphicFramePr>
            <p:cNvPr id="12" name="Object 25"/>
            <p:cNvGraphicFramePr>
              <a:graphicFrameLocks noChangeAspect="1"/>
            </p:cNvGraphicFramePr>
            <p:nvPr/>
          </p:nvGraphicFramePr>
          <p:xfrm>
            <a:off x="6625085" y="3915271"/>
            <a:ext cx="355600" cy="450850"/>
          </p:xfrm>
          <a:graphic>
            <a:graphicData uri="http://schemas.openxmlformats.org/presentationml/2006/ole">
              <p:oleObj spid="_x0000_s105478" name="Equation" r:id="rId7" imgW="126720" imgH="177480" progId="Equation.3">
                <p:embed/>
              </p:oleObj>
            </a:graphicData>
          </a:graphic>
        </p:graphicFrame>
      </p:grpSp>
      <p:grpSp>
        <p:nvGrpSpPr>
          <p:cNvPr id="5" name="Group 21"/>
          <p:cNvGrpSpPr/>
          <p:nvPr/>
        </p:nvGrpSpPr>
        <p:grpSpPr>
          <a:xfrm>
            <a:off x="591632" y="2119983"/>
            <a:ext cx="732606" cy="635199"/>
            <a:chOff x="3335338" y="4017937"/>
            <a:chExt cx="732606" cy="635199"/>
          </a:xfrm>
        </p:grpSpPr>
        <p:sp>
          <p:nvSpPr>
            <p:cNvPr id="13" name="Cloud 12"/>
            <p:cNvSpPr/>
            <p:nvPr/>
          </p:nvSpPr>
          <p:spPr bwMode="auto">
            <a:xfrm>
              <a:off x="3335338" y="4017937"/>
              <a:ext cx="732606" cy="635199"/>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4" name="Object 18"/>
            <p:cNvGraphicFramePr>
              <a:graphicFrameLocks noChangeAspect="1"/>
            </p:cNvGraphicFramePr>
            <p:nvPr/>
          </p:nvGraphicFramePr>
          <p:xfrm>
            <a:off x="3505025" y="4059857"/>
            <a:ext cx="387350" cy="449263"/>
          </p:xfrm>
          <a:graphic>
            <a:graphicData uri="http://schemas.openxmlformats.org/presentationml/2006/ole">
              <p:oleObj spid="_x0000_s105474" name="Equation" r:id="rId8" imgW="139680" imgH="177480" progId="Equation.3">
                <p:embed/>
              </p:oleObj>
            </a:graphicData>
          </a:graphic>
        </p:graphicFrame>
      </p:grpSp>
      <p:grpSp>
        <p:nvGrpSpPr>
          <p:cNvPr id="6" name="Group 22"/>
          <p:cNvGrpSpPr/>
          <p:nvPr/>
        </p:nvGrpSpPr>
        <p:grpSpPr>
          <a:xfrm>
            <a:off x="225091" y="908720"/>
            <a:ext cx="732606" cy="635199"/>
            <a:chOff x="3335338" y="4017937"/>
            <a:chExt cx="732606" cy="635199"/>
          </a:xfrm>
        </p:grpSpPr>
        <p:sp>
          <p:nvSpPr>
            <p:cNvPr id="24" name="Cloud 23"/>
            <p:cNvSpPr/>
            <p:nvPr/>
          </p:nvSpPr>
          <p:spPr bwMode="auto">
            <a:xfrm>
              <a:off x="3335338" y="4017937"/>
              <a:ext cx="732606" cy="635199"/>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5" name="Object 18"/>
            <p:cNvGraphicFramePr>
              <a:graphicFrameLocks noChangeAspect="1"/>
            </p:cNvGraphicFramePr>
            <p:nvPr/>
          </p:nvGraphicFramePr>
          <p:xfrm>
            <a:off x="3505025" y="4059857"/>
            <a:ext cx="387350" cy="449263"/>
          </p:xfrm>
          <a:graphic>
            <a:graphicData uri="http://schemas.openxmlformats.org/presentationml/2006/ole">
              <p:oleObj spid="_x0000_s105479" name="Equation" r:id="rId9" imgW="139680" imgH="177480" progId="Equation.3">
                <p:embed/>
              </p:oleObj>
            </a:graphicData>
          </a:graphic>
        </p:graphicFrame>
      </p:grpSp>
      <p:grpSp>
        <p:nvGrpSpPr>
          <p:cNvPr id="100" name="Group 99"/>
          <p:cNvGrpSpPr/>
          <p:nvPr/>
        </p:nvGrpSpPr>
        <p:grpSpPr>
          <a:xfrm>
            <a:off x="2602097" y="3833439"/>
            <a:ext cx="1696470" cy="1209378"/>
            <a:chOff x="2987824" y="3833439"/>
            <a:chExt cx="1696470" cy="1209378"/>
          </a:xfrm>
        </p:grpSpPr>
        <p:sp>
          <p:nvSpPr>
            <p:cNvPr id="56" name="Cloud 55"/>
            <p:cNvSpPr/>
            <p:nvPr/>
          </p:nvSpPr>
          <p:spPr bwMode="auto">
            <a:xfrm>
              <a:off x="2987824" y="3833439"/>
              <a:ext cx="1696470" cy="1209378"/>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57" name="Object 25"/>
            <p:cNvGraphicFramePr>
              <a:graphicFrameLocks noChangeAspect="1"/>
            </p:cNvGraphicFramePr>
            <p:nvPr/>
          </p:nvGraphicFramePr>
          <p:xfrm>
            <a:off x="3121645" y="4041378"/>
            <a:ext cx="642937" cy="355600"/>
          </p:xfrm>
          <a:graphic>
            <a:graphicData uri="http://schemas.openxmlformats.org/presentationml/2006/ole">
              <p:oleObj spid="_x0000_s105486" name="Equation" r:id="rId10" imgW="291960" imgH="177480" progId="Equation.3">
                <p:embed/>
              </p:oleObj>
            </a:graphicData>
          </a:graphic>
        </p:graphicFrame>
        <p:graphicFrame>
          <p:nvGraphicFramePr>
            <p:cNvPr id="58" name="Object 27"/>
            <p:cNvGraphicFramePr>
              <a:graphicFrameLocks noChangeAspect="1"/>
            </p:cNvGraphicFramePr>
            <p:nvPr/>
          </p:nvGraphicFramePr>
          <p:xfrm>
            <a:off x="3888407" y="4422378"/>
            <a:ext cx="668338" cy="355600"/>
          </p:xfrm>
          <a:graphic>
            <a:graphicData uri="http://schemas.openxmlformats.org/presentationml/2006/ole">
              <p:oleObj spid="_x0000_s105487" name="Equation" r:id="rId11" imgW="304560" imgH="177480" progId="Equation.3">
                <p:embed/>
              </p:oleObj>
            </a:graphicData>
          </a:graphic>
        </p:graphicFrame>
        <p:graphicFrame>
          <p:nvGraphicFramePr>
            <p:cNvPr id="59" name="Object 31"/>
            <p:cNvGraphicFramePr>
              <a:graphicFrameLocks noChangeAspect="1"/>
            </p:cNvGraphicFramePr>
            <p:nvPr/>
          </p:nvGraphicFramePr>
          <p:xfrm>
            <a:off x="3815382" y="3846116"/>
            <a:ext cx="668338" cy="355600"/>
          </p:xfrm>
          <a:graphic>
            <a:graphicData uri="http://schemas.openxmlformats.org/presentationml/2006/ole">
              <p:oleObj spid="_x0000_s105488" name="Equation" r:id="rId12" imgW="304560" imgH="177480" progId="Equation.3">
                <p:embed/>
              </p:oleObj>
            </a:graphicData>
          </a:graphic>
        </p:graphicFrame>
        <p:graphicFrame>
          <p:nvGraphicFramePr>
            <p:cNvPr id="60" name="Object 32"/>
            <p:cNvGraphicFramePr>
              <a:graphicFrameLocks noChangeAspect="1"/>
            </p:cNvGraphicFramePr>
            <p:nvPr/>
          </p:nvGraphicFramePr>
          <p:xfrm>
            <a:off x="3167682" y="4479528"/>
            <a:ext cx="669925" cy="355600"/>
          </p:xfrm>
          <a:graphic>
            <a:graphicData uri="http://schemas.openxmlformats.org/presentationml/2006/ole">
              <p:oleObj spid="_x0000_s105489" name="Equation" r:id="rId13" imgW="304560" imgH="177480" progId="Equation.3">
                <p:embed/>
              </p:oleObj>
            </a:graphicData>
          </a:graphic>
        </p:graphicFrame>
      </p:grpSp>
      <p:grpSp>
        <p:nvGrpSpPr>
          <p:cNvPr id="18" name="Group 60"/>
          <p:cNvGrpSpPr/>
          <p:nvPr/>
        </p:nvGrpSpPr>
        <p:grpSpPr>
          <a:xfrm>
            <a:off x="2962383" y="4743375"/>
            <a:ext cx="997074" cy="629841"/>
            <a:chOff x="4006974" y="3927648"/>
            <a:chExt cx="997074" cy="629841"/>
          </a:xfrm>
        </p:grpSpPr>
        <p:sp>
          <p:nvSpPr>
            <p:cNvPr id="62" name="Cloud 61"/>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3" name="Object 33"/>
            <p:cNvGraphicFramePr>
              <a:graphicFrameLocks noChangeAspect="1"/>
            </p:cNvGraphicFramePr>
            <p:nvPr/>
          </p:nvGraphicFramePr>
          <p:xfrm>
            <a:off x="4134521" y="4062264"/>
            <a:ext cx="669925" cy="355600"/>
          </p:xfrm>
          <a:graphic>
            <a:graphicData uri="http://schemas.openxmlformats.org/presentationml/2006/ole">
              <p:oleObj spid="_x0000_s105490" name="Equation" r:id="rId14" imgW="304560" imgH="177480" progId="Equation.3">
                <p:embed/>
              </p:oleObj>
            </a:graphicData>
          </a:graphic>
        </p:graphicFrame>
      </p:grpSp>
      <p:grpSp>
        <p:nvGrpSpPr>
          <p:cNvPr id="19" name="Group 63"/>
          <p:cNvGrpSpPr/>
          <p:nvPr/>
        </p:nvGrpSpPr>
        <p:grpSpPr>
          <a:xfrm>
            <a:off x="2631090" y="3382590"/>
            <a:ext cx="1020638" cy="646707"/>
            <a:chOff x="1403648" y="3789040"/>
            <a:chExt cx="1020638" cy="646707"/>
          </a:xfrm>
        </p:grpSpPr>
        <p:sp>
          <p:nvSpPr>
            <p:cNvPr id="65" name="Cloud 64"/>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6" name="Object 18"/>
            <p:cNvGraphicFramePr>
              <a:graphicFrameLocks noChangeAspect="1"/>
            </p:cNvGraphicFramePr>
            <p:nvPr/>
          </p:nvGraphicFramePr>
          <p:xfrm>
            <a:off x="1603726" y="3939828"/>
            <a:ext cx="669925" cy="355600"/>
          </p:xfrm>
          <a:graphic>
            <a:graphicData uri="http://schemas.openxmlformats.org/presentationml/2006/ole">
              <p:oleObj spid="_x0000_s105491" name="Equation" r:id="rId15" imgW="304560" imgH="177480" progId="Equation.3">
                <p:embed/>
              </p:oleObj>
            </a:graphicData>
          </a:graphic>
        </p:graphicFrame>
      </p:grpSp>
      <p:grpSp>
        <p:nvGrpSpPr>
          <p:cNvPr id="20" name="Group 66"/>
          <p:cNvGrpSpPr/>
          <p:nvPr/>
        </p:nvGrpSpPr>
        <p:grpSpPr>
          <a:xfrm>
            <a:off x="5116402" y="3887315"/>
            <a:ext cx="1422052" cy="929383"/>
            <a:chOff x="2261516" y="3953296"/>
            <a:chExt cx="1422052" cy="929383"/>
          </a:xfrm>
        </p:grpSpPr>
        <p:sp>
          <p:nvSpPr>
            <p:cNvPr id="68" name="Cloud 67"/>
            <p:cNvSpPr/>
            <p:nvPr/>
          </p:nvSpPr>
          <p:spPr bwMode="auto">
            <a:xfrm>
              <a:off x="2261516" y="3953296"/>
              <a:ext cx="1422052" cy="92938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9" name="Object 25"/>
            <p:cNvGraphicFramePr>
              <a:graphicFrameLocks noChangeAspect="1"/>
            </p:cNvGraphicFramePr>
            <p:nvPr/>
          </p:nvGraphicFramePr>
          <p:xfrm>
            <a:off x="2459432" y="4153694"/>
            <a:ext cx="1016595" cy="447675"/>
          </p:xfrm>
          <a:graphic>
            <a:graphicData uri="http://schemas.openxmlformats.org/presentationml/2006/ole">
              <p:oleObj spid="_x0000_s105492" name="Equation" r:id="rId16" imgW="393480" imgH="190440" progId="Equation.3">
                <p:embed/>
              </p:oleObj>
            </a:graphicData>
          </a:graphic>
        </p:graphicFrame>
      </p:grpSp>
      <p:grpSp>
        <p:nvGrpSpPr>
          <p:cNvPr id="21" name="Group 72"/>
          <p:cNvGrpSpPr/>
          <p:nvPr/>
        </p:nvGrpSpPr>
        <p:grpSpPr>
          <a:xfrm>
            <a:off x="5605749" y="4519264"/>
            <a:ext cx="997074" cy="629841"/>
            <a:chOff x="4006974" y="3927648"/>
            <a:chExt cx="997074" cy="629841"/>
          </a:xfrm>
        </p:grpSpPr>
        <p:sp>
          <p:nvSpPr>
            <p:cNvPr id="74" name="Cloud 73"/>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75" name="Object 33"/>
            <p:cNvGraphicFramePr>
              <a:graphicFrameLocks noChangeAspect="1"/>
            </p:cNvGraphicFramePr>
            <p:nvPr/>
          </p:nvGraphicFramePr>
          <p:xfrm>
            <a:off x="4050060" y="4049267"/>
            <a:ext cx="838200" cy="381000"/>
          </p:xfrm>
          <a:graphic>
            <a:graphicData uri="http://schemas.openxmlformats.org/presentationml/2006/ole">
              <p:oleObj spid="_x0000_s105493" name="Equation" r:id="rId17" imgW="380880" imgH="190440" progId="Equation.3">
                <p:embed/>
              </p:oleObj>
            </a:graphicData>
          </a:graphic>
        </p:graphicFrame>
      </p:grpSp>
      <p:grpSp>
        <p:nvGrpSpPr>
          <p:cNvPr id="22" name="Group 75"/>
          <p:cNvGrpSpPr/>
          <p:nvPr/>
        </p:nvGrpSpPr>
        <p:grpSpPr>
          <a:xfrm>
            <a:off x="5180771" y="3429000"/>
            <a:ext cx="1020638" cy="646707"/>
            <a:chOff x="1403648" y="3789040"/>
            <a:chExt cx="1020638" cy="646707"/>
          </a:xfrm>
        </p:grpSpPr>
        <p:sp>
          <p:nvSpPr>
            <p:cNvPr id="77" name="Cloud 76"/>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78" name="Object 18"/>
            <p:cNvGraphicFramePr>
              <a:graphicFrameLocks noChangeAspect="1"/>
            </p:cNvGraphicFramePr>
            <p:nvPr/>
          </p:nvGraphicFramePr>
          <p:xfrm>
            <a:off x="1521247" y="3927698"/>
            <a:ext cx="836613" cy="381000"/>
          </p:xfrm>
          <a:graphic>
            <a:graphicData uri="http://schemas.openxmlformats.org/presentationml/2006/ole">
              <p:oleObj spid="_x0000_s105494" name="Equation" r:id="rId18" imgW="380880" imgH="190440" progId="Equation.3">
                <p:embed/>
              </p:oleObj>
            </a:graphicData>
          </a:graphic>
        </p:graphicFrame>
      </p:grpSp>
      <p:sp>
        <p:nvSpPr>
          <p:cNvPr id="94" name="Down Arrow 93"/>
          <p:cNvSpPr/>
          <p:nvPr/>
        </p:nvSpPr>
        <p:spPr>
          <a:xfrm>
            <a:off x="656768" y="2780928"/>
            <a:ext cx="450110" cy="6318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99"/>
          <p:cNvGrpSpPr/>
          <p:nvPr/>
        </p:nvGrpSpPr>
        <p:grpSpPr>
          <a:xfrm>
            <a:off x="7275935" y="3807270"/>
            <a:ext cx="1422052" cy="929383"/>
            <a:chOff x="2261516" y="3953296"/>
            <a:chExt cx="1422052" cy="929383"/>
          </a:xfrm>
        </p:grpSpPr>
        <p:sp>
          <p:nvSpPr>
            <p:cNvPr id="101" name="Cloud 100"/>
            <p:cNvSpPr/>
            <p:nvPr/>
          </p:nvSpPr>
          <p:spPr bwMode="auto">
            <a:xfrm>
              <a:off x="2261516" y="3953296"/>
              <a:ext cx="1422052" cy="92938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02" name="Object 25"/>
            <p:cNvGraphicFramePr>
              <a:graphicFrameLocks noChangeAspect="1"/>
            </p:cNvGraphicFramePr>
            <p:nvPr/>
          </p:nvGraphicFramePr>
          <p:xfrm>
            <a:off x="2459432" y="4153694"/>
            <a:ext cx="1016595" cy="447675"/>
          </p:xfrm>
          <a:graphic>
            <a:graphicData uri="http://schemas.openxmlformats.org/presentationml/2006/ole">
              <p:oleObj spid="_x0000_s105498" name="Equation" r:id="rId19" imgW="393480" imgH="190440" progId="Equation.3">
                <p:embed/>
              </p:oleObj>
            </a:graphicData>
          </a:graphic>
        </p:graphicFrame>
      </p:grpSp>
      <p:grpSp>
        <p:nvGrpSpPr>
          <p:cNvPr id="26" name="Group 102"/>
          <p:cNvGrpSpPr/>
          <p:nvPr/>
        </p:nvGrpSpPr>
        <p:grpSpPr>
          <a:xfrm>
            <a:off x="7837997" y="4455343"/>
            <a:ext cx="997074" cy="629841"/>
            <a:chOff x="4006974" y="3927648"/>
            <a:chExt cx="997074" cy="629841"/>
          </a:xfrm>
        </p:grpSpPr>
        <p:sp>
          <p:nvSpPr>
            <p:cNvPr id="104" name="Cloud 103"/>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05" name="Object 33"/>
            <p:cNvGraphicFramePr>
              <a:graphicFrameLocks noChangeAspect="1"/>
            </p:cNvGraphicFramePr>
            <p:nvPr/>
          </p:nvGraphicFramePr>
          <p:xfrm>
            <a:off x="4035847" y="4049216"/>
            <a:ext cx="866775" cy="381000"/>
          </p:xfrm>
          <a:graphic>
            <a:graphicData uri="http://schemas.openxmlformats.org/presentationml/2006/ole">
              <p:oleObj spid="_x0000_s105499" name="Equation" r:id="rId20" imgW="393480" imgH="190440" progId="Equation.3">
                <p:embed/>
              </p:oleObj>
            </a:graphicData>
          </a:graphic>
        </p:graphicFrame>
      </p:grpSp>
      <p:grpSp>
        <p:nvGrpSpPr>
          <p:cNvPr id="28" name="Group 105"/>
          <p:cNvGrpSpPr/>
          <p:nvPr/>
        </p:nvGrpSpPr>
        <p:grpSpPr>
          <a:xfrm>
            <a:off x="7214470" y="3401293"/>
            <a:ext cx="1020638" cy="646707"/>
            <a:chOff x="1403648" y="3789040"/>
            <a:chExt cx="1020638" cy="646707"/>
          </a:xfrm>
        </p:grpSpPr>
        <p:sp>
          <p:nvSpPr>
            <p:cNvPr id="107" name="Cloud 106"/>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08" name="Object 18"/>
            <p:cNvGraphicFramePr>
              <a:graphicFrameLocks noChangeAspect="1"/>
            </p:cNvGraphicFramePr>
            <p:nvPr/>
          </p:nvGraphicFramePr>
          <p:xfrm>
            <a:off x="1521247" y="3927698"/>
            <a:ext cx="836613" cy="381000"/>
          </p:xfrm>
          <a:graphic>
            <a:graphicData uri="http://schemas.openxmlformats.org/presentationml/2006/ole">
              <p:oleObj spid="_x0000_s105500" name="Equation" r:id="rId21" imgW="380880" imgH="190440" progId="Equation.3">
                <p:embed/>
              </p:oleObj>
            </a:graphicData>
          </a:graphic>
        </p:graphicFrame>
      </p:grpSp>
      <p:graphicFrame>
        <p:nvGraphicFramePr>
          <p:cNvPr id="73" name="Object 18"/>
          <p:cNvGraphicFramePr>
            <a:graphicFrameLocks noChangeAspect="1"/>
          </p:cNvGraphicFramePr>
          <p:nvPr/>
        </p:nvGraphicFramePr>
        <p:xfrm>
          <a:off x="1162050" y="2781300"/>
          <a:ext cx="1116013" cy="601663"/>
        </p:xfrm>
        <a:graphic>
          <a:graphicData uri="http://schemas.openxmlformats.org/presentationml/2006/ole">
            <p:oleObj spid="_x0000_s105501" name="Equation" r:id="rId22" imgW="279360" imgH="164880" progId="Equation.3">
              <p:embed/>
            </p:oleObj>
          </a:graphicData>
        </a:graphic>
      </p:graphicFrame>
      <p:grpSp>
        <p:nvGrpSpPr>
          <p:cNvPr id="103" name="Group 102"/>
          <p:cNvGrpSpPr/>
          <p:nvPr/>
        </p:nvGrpSpPr>
        <p:grpSpPr>
          <a:xfrm>
            <a:off x="122103" y="3905447"/>
            <a:ext cx="1696470" cy="1209378"/>
            <a:chOff x="395536" y="3905447"/>
            <a:chExt cx="1696470" cy="1209378"/>
          </a:xfrm>
        </p:grpSpPr>
        <p:sp>
          <p:nvSpPr>
            <p:cNvPr id="79" name="Cloud 78"/>
            <p:cNvSpPr/>
            <p:nvPr/>
          </p:nvSpPr>
          <p:spPr bwMode="auto">
            <a:xfrm>
              <a:off x="395536" y="3905447"/>
              <a:ext cx="1696470" cy="1209378"/>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80" name="Object 25"/>
            <p:cNvGraphicFramePr>
              <a:graphicFrameLocks noChangeAspect="1"/>
            </p:cNvGraphicFramePr>
            <p:nvPr/>
          </p:nvGraphicFramePr>
          <p:xfrm>
            <a:off x="530608" y="4113213"/>
            <a:ext cx="671513" cy="355600"/>
          </p:xfrm>
          <a:graphic>
            <a:graphicData uri="http://schemas.openxmlformats.org/presentationml/2006/ole">
              <p:oleObj spid="_x0000_s105502" name="Equation" r:id="rId23" imgW="304560" imgH="177480" progId="Equation.3">
                <p:embed/>
              </p:oleObj>
            </a:graphicData>
          </a:graphic>
        </p:graphicFrame>
        <p:graphicFrame>
          <p:nvGraphicFramePr>
            <p:cNvPr id="81" name="Object 27"/>
            <p:cNvGraphicFramePr>
              <a:graphicFrameLocks noChangeAspect="1"/>
            </p:cNvGraphicFramePr>
            <p:nvPr/>
          </p:nvGraphicFramePr>
          <p:xfrm>
            <a:off x="1310990" y="4494386"/>
            <a:ext cx="668338" cy="355600"/>
          </p:xfrm>
          <a:graphic>
            <a:graphicData uri="http://schemas.openxmlformats.org/presentationml/2006/ole">
              <p:oleObj spid="_x0000_s105503" name="Equation" r:id="rId24" imgW="304560" imgH="177480" progId="Equation.3">
                <p:embed/>
              </p:oleObj>
            </a:graphicData>
          </a:graphic>
        </p:graphicFrame>
        <p:graphicFrame>
          <p:nvGraphicFramePr>
            <p:cNvPr id="82" name="Object 31"/>
            <p:cNvGraphicFramePr>
              <a:graphicFrameLocks noChangeAspect="1"/>
            </p:cNvGraphicFramePr>
            <p:nvPr/>
          </p:nvGraphicFramePr>
          <p:xfrm>
            <a:off x="1224346" y="3917950"/>
            <a:ext cx="696912" cy="355600"/>
          </p:xfrm>
          <a:graphic>
            <a:graphicData uri="http://schemas.openxmlformats.org/presentationml/2006/ole">
              <p:oleObj spid="_x0000_s105504" name="Equation" r:id="rId25" imgW="317160" imgH="177480" progId="Equation.3">
                <p:embed/>
              </p:oleObj>
            </a:graphicData>
          </a:graphic>
        </p:graphicFrame>
        <p:graphicFrame>
          <p:nvGraphicFramePr>
            <p:cNvPr id="83" name="Object 32"/>
            <p:cNvGraphicFramePr>
              <a:graphicFrameLocks noChangeAspect="1"/>
            </p:cNvGraphicFramePr>
            <p:nvPr/>
          </p:nvGraphicFramePr>
          <p:xfrm>
            <a:off x="576646" y="4551363"/>
            <a:ext cx="698500" cy="355600"/>
          </p:xfrm>
          <a:graphic>
            <a:graphicData uri="http://schemas.openxmlformats.org/presentationml/2006/ole">
              <p:oleObj spid="_x0000_s105505" name="Equation" r:id="rId26" imgW="317160" imgH="177480" progId="Equation.3">
                <p:embed/>
              </p:oleObj>
            </a:graphicData>
          </a:graphic>
        </p:graphicFrame>
      </p:grpSp>
      <p:grpSp>
        <p:nvGrpSpPr>
          <p:cNvPr id="84" name="Group 60"/>
          <p:cNvGrpSpPr/>
          <p:nvPr/>
        </p:nvGrpSpPr>
        <p:grpSpPr>
          <a:xfrm>
            <a:off x="497260" y="4815383"/>
            <a:ext cx="997074" cy="629841"/>
            <a:chOff x="4006974" y="3927648"/>
            <a:chExt cx="997074" cy="629841"/>
          </a:xfrm>
        </p:grpSpPr>
        <p:sp>
          <p:nvSpPr>
            <p:cNvPr id="85" name="Cloud 84"/>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86" name="Object 33"/>
            <p:cNvGraphicFramePr>
              <a:graphicFrameLocks noChangeAspect="1"/>
            </p:cNvGraphicFramePr>
            <p:nvPr/>
          </p:nvGraphicFramePr>
          <p:xfrm>
            <a:off x="4120902" y="4062090"/>
            <a:ext cx="698500" cy="355600"/>
          </p:xfrm>
          <a:graphic>
            <a:graphicData uri="http://schemas.openxmlformats.org/presentationml/2006/ole">
              <p:oleObj spid="_x0000_s105506" name="Equation" r:id="rId27" imgW="317160" imgH="177480" progId="Equation.3">
                <p:embed/>
              </p:oleObj>
            </a:graphicData>
          </a:graphic>
        </p:graphicFrame>
      </p:grpSp>
      <p:grpSp>
        <p:nvGrpSpPr>
          <p:cNvPr id="87" name="Group 63"/>
          <p:cNvGrpSpPr/>
          <p:nvPr/>
        </p:nvGrpSpPr>
        <p:grpSpPr>
          <a:xfrm>
            <a:off x="165967" y="3454598"/>
            <a:ext cx="1020638" cy="646707"/>
            <a:chOff x="1403648" y="3789040"/>
            <a:chExt cx="1020638" cy="646707"/>
          </a:xfrm>
        </p:grpSpPr>
        <p:sp>
          <p:nvSpPr>
            <p:cNvPr id="88" name="Cloud 87"/>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89" name="Object 18"/>
            <p:cNvGraphicFramePr>
              <a:graphicFrameLocks noChangeAspect="1"/>
            </p:cNvGraphicFramePr>
            <p:nvPr/>
          </p:nvGraphicFramePr>
          <p:xfrm>
            <a:off x="1591694" y="3939655"/>
            <a:ext cx="696912" cy="355600"/>
          </p:xfrm>
          <a:graphic>
            <a:graphicData uri="http://schemas.openxmlformats.org/presentationml/2006/ole">
              <p:oleObj spid="_x0000_s105507" name="Equation" r:id="rId28" imgW="317160" imgH="177480" progId="Equation.3">
                <p:embed/>
              </p:oleObj>
            </a:graphicData>
          </a:graphic>
        </p:graphicFrame>
      </p:grpSp>
      <p:sp>
        <p:nvSpPr>
          <p:cNvPr id="90" name="Down Arrow 89"/>
          <p:cNvSpPr/>
          <p:nvPr/>
        </p:nvSpPr>
        <p:spPr>
          <a:xfrm rot="16200000">
            <a:off x="1989233" y="4039110"/>
            <a:ext cx="450110" cy="66454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Down Arrow 90"/>
          <p:cNvSpPr/>
          <p:nvPr/>
        </p:nvSpPr>
        <p:spPr>
          <a:xfrm rot="16200000">
            <a:off x="4477791" y="4039110"/>
            <a:ext cx="450110" cy="66454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Down Arrow 105"/>
          <p:cNvSpPr/>
          <p:nvPr/>
        </p:nvSpPr>
        <p:spPr>
          <a:xfrm rot="16200000">
            <a:off x="6710039" y="3978062"/>
            <a:ext cx="450110" cy="66454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5508" name="Object 36"/>
          <p:cNvGraphicFramePr>
            <a:graphicFrameLocks noChangeAspect="1"/>
          </p:cNvGraphicFramePr>
          <p:nvPr/>
        </p:nvGraphicFramePr>
        <p:xfrm>
          <a:off x="4067944" y="3533379"/>
          <a:ext cx="1239775" cy="543694"/>
        </p:xfrm>
        <a:graphic>
          <a:graphicData uri="http://schemas.openxmlformats.org/presentationml/2006/ole">
            <p:oleObj spid="_x0000_s105508" name="Equation" r:id="rId29" imgW="317160" imgH="152280" progId="Equation.3">
              <p:embed/>
            </p:oleObj>
          </a:graphicData>
        </a:graphic>
      </p:graphicFrame>
      <p:sp>
        <p:nvSpPr>
          <p:cNvPr id="115" name="TextBox 114"/>
          <p:cNvSpPr txBox="1"/>
          <p:nvPr/>
        </p:nvSpPr>
        <p:spPr>
          <a:xfrm>
            <a:off x="2718607" y="5373216"/>
            <a:ext cx="1382494" cy="646331"/>
          </a:xfrm>
          <a:prstGeom prst="rect">
            <a:avLst/>
          </a:prstGeom>
          <a:noFill/>
        </p:spPr>
        <p:txBody>
          <a:bodyPr wrap="none" rtlCol="0">
            <a:spAutoFit/>
          </a:bodyPr>
          <a:lstStyle/>
          <a:p>
            <a:pPr algn="ctr"/>
            <a:r>
              <a:rPr lang="en-US" b="1" dirty="0" smtClean="0"/>
              <a:t>Instance</a:t>
            </a:r>
          </a:p>
          <a:p>
            <a:pPr algn="ctr"/>
            <a:r>
              <a:rPr lang="en-US" b="1" dirty="0" smtClean="0"/>
              <a:t>Probabilities</a:t>
            </a:r>
            <a:endParaRPr lang="en-US" b="1" dirty="0"/>
          </a:p>
        </p:txBody>
      </p:sp>
      <p:sp>
        <p:nvSpPr>
          <p:cNvPr id="116" name="TextBox 115"/>
          <p:cNvSpPr txBox="1"/>
          <p:nvPr/>
        </p:nvSpPr>
        <p:spPr>
          <a:xfrm>
            <a:off x="5349213" y="5237584"/>
            <a:ext cx="1382494" cy="646331"/>
          </a:xfrm>
          <a:prstGeom prst="rect">
            <a:avLst/>
          </a:prstGeom>
          <a:noFill/>
        </p:spPr>
        <p:txBody>
          <a:bodyPr wrap="none" rtlCol="0">
            <a:spAutoFit/>
          </a:bodyPr>
          <a:lstStyle/>
          <a:p>
            <a:pPr algn="ctr"/>
            <a:r>
              <a:rPr lang="en-US" b="1" dirty="0" smtClean="0"/>
              <a:t>Bag</a:t>
            </a:r>
          </a:p>
          <a:p>
            <a:pPr algn="ctr"/>
            <a:r>
              <a:rPr lang="en-US" b="1" dirty="0" smtClean="0"/>
              <a:t>Probabilities</a:t>
            </a:r>
            <a:endParaRPr lang="en-US" b="1" dirty="0"/>
          </a:p>
        </p:txBody>
      </p:sp>
      <p:sp>
        <p:nvSpPr>
          <p:cNvPr id="118" name="TextBox 117"/>
          <p:cNvSpPr txBox="1"/>
          <p:nvPr/>
        </p:nvSpPr>
        <p:spPr>
          <a:xfrm>
            <a:off x="1165763" y="908720"/>
            <a:ext cx="945195" cy="646331"/>
          </a:xfrm>
          <a:prstGeom prst="rect">
            <a:avLst/>
          </a:prstGeom>
          <a:noFill/>
        </p:spPr>
        <p:txBody>
          <a:bodyPr wrap="none" rtlCol="0">
            <a:spAutoFit/>
          </a:bodyPr>
          <a:lstStyle/>
          <a:p>
            <a:pPr algn="ctr"/>
            <a:r>
              <a:rPr lang="en-US" b="1" dirty="0" smtClean="0"/>
              <a:t>Training</a:t>
            </a:r>
          </a:p>
          <a:p>
            <a:pPr algn="ctr"/>
            <a:r>
              <a:rPr lang="en-US" b="1" dirty="0" smtClean="0"/>
              <a:t>Bags</a:t>
            </a:r>
            <a:endParaRPr lang="en-US" b="1" dirty="0"/>
          </a:p>
        </p:txBody>
      </p:sp>
      <p:sp>
        <p:nvSpPr>
          <p:cNvPr id="119" name="TextBox 118"/>
          <p:cNvSpPr txBox="1"/>
          <p:nvPr/>
        </p:nvSpPr>
        <p:spPr>
          <a:xfrm>
            <a:off x="1970094" y="2336007"/>
            <a:ext cx="1042273" cy="646331"/>
          </a:xfrm>
          <a:prstGeom prst="rect">
            <a:avLst/>
          </a:prstGeom>
          <a:noFill/>
        </p:spPr>
        <p:txBody>
          <a:bodyPr wrap="none" rtlCol="0">
            <a:spAutoFit/>
          </a:bodyPr>
          <a:lstStyle/>
          <a:p>
            <a:pPr algn="ctr"/>
            <a:r>
              <a:rPr lang="en-US" b="1" dirty="0" smtClean="0"/>
              <a:t>Instance</a:t>
            </a:r>
          </a:p>
          <a:p>
            <a:pPr algn="ctr"/>
            <a:r>
              <a:rPr lang="en-US" b="1" dirty="0" smtClean="0"/>
              <a:t>Classifier</a:t>
            </a:r>
            <a:endParaRPr lang="en-US" b="1" dirty="0"/>
          </a:p>
        </p:txBody>
      </p:sp>
      <p:sp>
        <p:nvSpPr>
          <p:cNvPr id="123" name="Freeform 122"/>
          <p:cNvSpPr/>
          <p:nvPr/>
        </p:nvSpPr>
        <p:spPr>
          <a:xfrm>
            <a:off x="1979712" y="1678238"/>
            <a:ext cx="5434486" cy="1784555"/>
          </a:xfrm>
          <a:custGeom>
            <a:avLst/>
            <a:gdLst>
              <a:gd name="connsiteX0" fmla="*/ 0 w 3141406"/>
              <a:gd name="connsiteY0" fmla="*/ 0 h 1784555"/>
              <a:gd name="connsiteX1" fmla="*/ 811161 w 3141406"/>
              <a:gd name="connsiteY1" fmla="*/ 44245 h 1784555"/>
              <a:gd name="connsiteX2" fmla="*/ 1548580 w 3141406"/>
              <a:gd name="connsiteY2" fmla="*/ 235974 h 1784555"/>
              <a:gd name="connsiteX3" fmla="*/ 2241754 w 3141406"/>
              <a:gd name="connsiteY3" fmla="*/ 604684 h 1784555"/>
              <a:gd name="connsiteX4" fmla="*/ 2802193 w 3141406"/>
              <a:gd name="connsiteY4" fmla="*/ 1150374 h 1784555"/>
              <a:gd name="connsiteX5" fmla="*/ 3141406 w 3141406"/>
              <a:gd name="connsiteY5" fmla="*/ 1784555 h 1784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1406" h="1784555">
                <a:moveTo>
                  <a:pt x="0" y="0"/>
                </a:moveTo>
                <a:cubicBezTo>
                  <a:pt x="276532" y="2458"/>
                  <a:pt x="553065" y="4916"/>
                  <a:pt x="811161" y="44245"/>
                </a:cubicBezTo>
                <a:cubicBezTo>
                  <a:pt x="1069257" y="83574"/>
                  <a:pt x="1310148" y="142568"/>
                  <a:pt x="1548580" y="235974"/>
                </a:cubicBezTo>
                <a:cubicBezTo>
                  <a:pt x="1787012" y="329380"/>
                  <a:pt x="2032819" y="452284"/>
                  <a:pt x="2241754" y="604684"/>
                </a:cubicBezTo>
                <a:cubicBezTo>
                  <a:pt x="2450689" y="757084"/>
                  <a:pt x="2652251" y="953729"/>
                  <a:pt x="2802193" y="1150374"/>
                </a:cubicBezTo>
                <a:cubicBezTo>
                  <a:pt x="2952135" y="1347019"/>
                  <a:pt x="3046770" y="1565787"/>
                  <a:pt x="3141406" y="1784555"/>
                </a:cubicBezTo>
              </a:path>
            </a:pathLst>
          </a:custGeom>
          <a:ln w="238125">
            <a:gradFill>
              <a:gsLst>
                <a:gs pos="0">
                  <a:srgbClr val="5E9EFF"/>
                </a:gs>
                <a:gs pos="39999">
                  <a:srgbClr val="85C2FF"/>
                </a:gs>
                <a:gs pos="70000">
                  <a:srgbClr val="C4D6EB"/>
                </a:gs>
                <a:gs pos="100000">
                  <a:srgbClr val="FFEBFA"/>
                </a:gs>
              </a:gsLst>
              <a:lin ang="5400000" scaled="0"/>
            </a:gra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05509" name="Object 37"/>
          <p:cNvGraphicFramePr>
            <a:graphicFrameLocks noChangeAspect="1"/>
          </p:cNvGraphicFramePr>
          <p:nvPr/>
        </p:nvGraphicFramePr>
        <p:xfrm>
          <a:off x="4406900" y="1257300"/>
          <a:ext cx="1419225" cy="647700"/>
        </p:xfrm>
        <a:graphic>
          <a:graphicData uri="http://schemas.openxmlformats.org/presentationml/2006/ole">
            <p:oleObj spid="_x0000_s105509" name="Equation" r:id="rId30" imgW="355320" imgH="177480" progId="Equation.3">
              <p:embed/>
            </p:oleObj>
          </a:graphicData>
        </a:graphic>
      </p:graphicFrame>
      <p:sp>
        <p:nvSpPr>
          <p:cNvPr id="124" name="TextBox 123"/>
          <p:cNvSpPr txBox="1"/>
          <p:nvPr/>
        </p:nvSpPr>
        <p:spPr>
          <a:xfrm>
            <a:off x="5680272" y="1258644"/>
            <a:ext cx="1042273" cy="646331"/>
          </a:xfrm>
          <a:prstGeom prst="rect">
            <a:avLst/>
          </a:prstGeom>
          <a:noFill/>
        </p:spPr>
        <p:txBody>
          <a:bodyPr wrap="none" rtlCol="0">
            <a:spAutoFit/>
          </a:bodyPr>
          <a:lstStyle/>
          <a:p>
            <a:pPr algn="ctr"/>
            <a:r>
              <a:rPr lang="en-US" b="1" dirty="0" smtClean="0"/>
              <a:t>Bag</a:t>
            </a:r>
          </a:p>
          <a:p>
            <a:pPr algn="ctr"/>
            <a:r>
              <a:rPr lang="en-US" b="1" dirty="0" smtClean="0"/>
              <a:t>Classifier</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MIRealBoost</a:t>
            </a:r>
            <a:endParaRPr lang="en-US" dirty="0"/>
          </a:p>
        </p:txBody>
      </p:sp>
      <p:sp>
        <p:nvSpPr>
          <p:cNvPr id="3" name="Content Placeholder 2"/>
          <p:cNvSpPr>
            <a:spLocks noGrp="1"/>
          </p:cNvSpPr>
          <p:nvPr>
            <p:ph idx="1"/>
          </p:nvPr>
        </p:nvSpPr>
        <p:spPr/>
        <p:txBody>
          <a:bodyPr/>
          <a:lstStyle/>
          <a:p>
            <a:r>
              <a:rPr lang="en-US" dirty="0" smtClean="0"/>
              <a:t>MIL training input:</a:t>
            </a:r>
          </a:p>
          <a:p>
            <a:endParaRPr lang="en-US" dirty="0" smtClean="0"/>
          </a:p>
          <a:p>
            <a:endParaRPr lang="en-US" dirty="0" smtClean="0"/>
          </a:p>
          <a:p>
            <a:endParaRPr lang="en-US" dirty="0" smtClean="0"/>
          </a:p>
          <a:p>
            <a:r>
              <a:rPr lang="en-US" dirty="0" smtClean="0"/>
              <a:t>Objective to find the bag classifier:</a:t>
            </a:r>
          </a:p>
          <a:p>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16</a:t>
            </a:fld>
            <a:endParaRPr lang="en-US"/>
          </a:p>
        </p:txBody>
      </p:sp>
      <p:graphicFrame>
        <p:nvGraphicFramePr>
          <p:cNvPr id="6146" name="Object 2"/>
          <p:cNvGraphicFramePr>
            <a:graphicFrameLocks noChangeAspect="1"/>
          </p:cNvGraphicFramePr>
          <p:nvPr/>
        </p:nvGraphicFramePr>
        <p:xfrm>
          <a:off x="739775" y="4658965"/>
          <a:ext cx="2927350" cy="930275"/>
        </p:xfrm>
        <a:graphic>
          <a:graphicData uri="http://schemas.openxmlformats.org/presentationml/2006/ole">
            <p:oleObj spid="_x0000_s6146" name="Equation" r:id="rId3" imgW="1054080" imgH="368280" progId="Equation.3">
              <p:embed/>
            </p:oleObj>
          </a:graphicData>
        </a:graphic>
      </p:graphicFrame>
      <p:graphicFrame>
        <p:nvGraphicFramePr>
          <p:cNvPr id="6147" name="Object 3"/>
          <p:cNvGraphicFramePr>
            <a:graphicFrameLocks noChangeAspect="1"/>
          </p:cNvGraphicFramePr>
          <p:nvPr/>
        </p:nvGraphicFramePr>
        <p:xfrm>
          <a:off x="3204815" y="5171727"/>
          <a:ext cx="3527425" cy="417513"/>
        </p:xfrm>
        <a:graphic>
          <a:graphicData uri="http://schemas.openxmlformats.org/presentationml/2006/ole">
            <p:oleObj spid="_x0000_s6147" name="Equation" r:id="rId4" imgW="1269720" imgH="164880" progId="Equation.3">
              <p:embed/>
            </p:oleObj>
          </a:graphicData>
        </a:graphic>
      </p:graphicFrame>
      <p:graphicFrame>
        <p:nvGraphicFramePr>
          <p:cNvPr id="6148" name="Object 4"/>
          <p:cNvGraphicFramePr>
            <a:graphicFrameLocks noChangeAspect="1"/>
          </p:cNvGraphicFramePr>
          <p:nvPr/>
        </p:nvGraphicFramePr>
        <p:xfrm>
          <a:off x="596900" y="2405063"/>
          <a:ext cx="3844925" cy="450850"/>
        </p:xfrm>
        <a:graphic>
          <a:graphicData uri="http://schemas.openxmlformats.org/presentationml/2006/ole">
            <p:oleObj spid="_x0000_s6148" name="Equation" r:id="rId5" imgW="1384200" imgH="177480" progId="Equation.3">
              <p:embed/>
            </p:oleObj>
          </a:graphicData>
        </a:graphic>
      </p:graphicFrame>
      <p:graphicFrame>
        <p:nvGraphicFramePr>
          <p:cNvPr id="6149" name="Object 5"/>
          <p:cNvGraphicFramePr>
            <a:graphicFrameLocks noChangeAspect="1"/>
          </p:cNvGraphicFramePr>
          <p:nvPr/>
        </p:nvGraphicFramePr>
        <p:xfrm>
          <a:off x="1743968" y="2924944"/>
          <a:ext cx="2540000" cy="450850"/>
        </p:xfrm>
        <a:graphic>
          <a:graphicData uri="http://schemas.openxmlformats.org/presentationml/2006/ole">
            <p:oleObj spid="_x0000_s6149" name="Equation" r:id="rId6" imgW="914400" imgH="177480" progId="Equation.3">
              <p:embed/>
            </p:oleObj>
          </a:graphicData>
        </a:graphic>
      </p:graphicFrame>
      <p:graphicFrame>
        <p:nvGraphicFramePr>
          <p:cNvPr id="6150" name="Object 6"/>
          <p:cNvGraphicFramePr>
            <a:graphicFrameLocks noChangeAspect="1"/>
          </p:cNvGraphicFramePr>
          <p:nvPr/>
        </p:nvGraphicFramePr>
        <p:xfrm>
          <a:off x="1791990" y="3429000"/>
          <a:ext cx="1339850" cy="450850"/>
        </p:xfrm>
        <a:graphic>
          <a:graphicData uri="http://schemas.openxmlformats.org/presentationml/2006/ole">
            <p:oleObj spid="_x0000_s6150" name="Equation" r:id="rId7" imgW="48240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blinds(horizontal)">
                                      <p:cBhvr>
                                        <p:cTn id="10" dur="500"/>
                                        <p:tgtEl>
                                          <p:spTgt spid="6146"/>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blinds(horizontal)">
                                      <p:cBhvr>
                                        <p:cTn id="13"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MIRealBoost</a:t>
            </a:r>
            <a:r>
              <a:rPr lang="en-US" dirty="0" smtClean="0"/>
              <a:t>: Learning Bag Classifier</a:t>
            </a:r>
            <a:endParaRPr lang="en-US" dirty="0"/>
          </a:p>
        </p:txBody>
      </p:sp>
      <p:sp>
        <p:nvSpPr>
          <p:cNvPr id="3" name="Content Placeholder 2"/>
          <p:cNvSpPr>
            <a:spLocks noGrp="1"/>
          </p:cNvSpPr>
          <p:nvPr>
            <p:ph idx="1"/>
          </p:nvPr>
        </p:nvSpPr>
        <p:spPr>
          <a:xfrm>
            <a:off x="457200" y="1600201"/>
            <a:ext cx="8229600" cy="992884"/>
          </a:xfrm>
        </p:spPr>
        <p:txBody>
          <a:bodyPr>
            <a:noAutofit/>
          </a:bodyPr>
          <a:lstStyle/>
          <a:p>
            <a:r>
              <a:rPr lang="en-US" sz="2800" dirty="0" smtClean="0">
                <a:cs typeface="Times New Roman" pitchFamily="18" charset="0"/>
              </a:rPr>
              <a:t>Objective: Maximize the </a:t>
            </a:r>
            <a:r>
              <a:rPr lang="en-US" sz="2800" b="1" dirty="0" smtClean="0">
                <a:solidFill>
                  <a:srgbClr val="FF0000"/>
                </a:solidFill>
                <a:cs typeface="Times New Roman" pitchFamily="18" charset="0"/>
              </a:rPr>
              <a:t>Expected Binomial Log-Likelihood</a:t>
            </a:r>
            <a:r>
              <a:rPr lang="en-US" sz="2800" dirty="0" smtClean="0">
                <a:cs typeface="Times New Roman" pitchFamily="18" charset="0"/>
              </a:rPr>
              <a:t>:</a:t>
            </a:r>
          </a:p>
        </p:txBody>
      </p:sp>
      <p:sp>
        <p:nvSpPr>
          <p:cNvPr id="4" name="Slide Number Placeholder 3"/>
          <p:cNvSpPr>
            <a:spLocks noGrp="1"/>
          </p:cNvSpPr>
          <p:nvPr>
            <p:ph type="sldNum" sz="quarter" idx="12"/>
          </p:nvPr>
        </p:nvSpPr>
        <p:spPr/>
        <p:txBody>
          <a:bodyPr/>
          <a:lstStyle/>
          <a:p>
            <a:fld id="{9991E6E0-EFD9-6042-8124-EDE44B40163E}" type="slidenum">
              <a:rPr lang="en-US" smtClean="0"/>
              <a:pPr/>
              <a:t>17</a:t>
            </a:fld>
            <a:endParaRPr lang="en-US"/>
          </a:p>
        </p:txBody>
      </p:sp>
      <p:graphicFrame>
        <p:nvGraphicFramePr>
          <p:cNvPr id="7171" name="Object 3"/>
          <p:cNvGraphicFramePr>
            <a:graphicFrameLocks noChangeAspect="1"/>
          </p:cNvGraphicFramePr>
          <p:nvPr/>
        </p:nvGraphicFramePr>
        <p:xfrm>
          <a:off x="674192" y="3356992"/>
          <a:ext cx="3177728" cy="907923"/>
        </p:xfrm>
        <a:graphic>
          <a:graphicData uri="http://schemas.openxmlformats.org/presentationml/2006/ole">
            <p:oleObj spid="_x0000_s71683" name="Equation" r:id="rId4" imgW="1091880" imgH="342720" progId="Equation.3">
              <p:embed/>
            </p:oleObj>
          </a:graphicData>
        </a:graphic>
      </p:graphicFrame>
      <p:graphicFrame>
        <p:nvGraphicFramePr>
          <p:cNvPr id="7172" name="Object 4"/>
          <p:cNvGraphicFramePr>
            <a:graphicFrameLocks noChangeAspect="1"/>
          </p:cNvGraphicFramePr>
          <p:nvPr/>
        </p:nvGraphicFramePr>
        <p:xfrm>
          <a:off x="646113" y="2836863"/>
          <a:ext cx="8005762" cy="628650"/>
        </p:xfrm>
        <a:graphic>
          <a:graphicData uri="http://schemas.openxmlformats.org/presentationml/2006/ole">
            <p:oleObj spid="_x0000_s71684" name="Equation" r:id="rId5" imgW="2654280" imgH="228600" progId="Equation.3">
              <p:embed/>
            </p:oleObj>
          </a:graphicData>
        </a:graphic>
      </p:graphicFrame>
      <p:graphicFrame>
        <p:nvGraphicFramePr>
          <p:cNvPr id="7174" name="Object 6"/>
          <p:cNvGraphicFramePr>
            <a:graphicFrameLocks noChangeAspect="1"/>
          </p:cNvGraphicFramePr>
          <p:nvPr/>
        </p:nvGraphicFramePr>
        <p:xfrm>
          <a:off x="2195736" y="5373216"/>
          <a:ext cx="4518418" cy="934787"/>
        </p:xfrm>
        <a:graphic>
          <a:graphicData uri="http://schemas.openxmlformats.org/presentationml/2006/ole">
            <p:oleObj spid="_x0000_s71686" name="Equation" r:id="rId6" imgW="1511280" imgH="342720" progId="Equation.3">
              <p:embed/>
            </p:oleObj>
          </a:graphicData>
        </a:graphic>
      </p:graphicFrame>
      <p:sp>
        <p:nvSpPr>
          <p:cNvPr id="10" name="Content Placeholder 2"/>
          <p:cNvSpPr txBox="1">
            <a:spLocks/>
          </p:cNvSpPr>
          <p:nvPr/>
        </p:nvSpPr>
        <p:spPr>
          <a:xfrm>
            <a:off x="457200" y="4741296"/>
            <a:ext cx="7490792" cy="680267"/>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smtClean="0">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cs typeface="Times New Roman" pitchFamily="18" charset="0"/>
              </a:rPr>
              <a:t>roved:</a:t>
            </a:r>
          </a:p>
        </p:txBody>
      </p:sp>
      <p:sp>
        <p:nvSpPr>
          <p:cNvPr id="11" name="Oval 10"/>
          <p:cNvSpPr/>
          <p:nvPr/>
        </p:nvSpPr>
        <p:spPr>
          <a:xfrm>
            <a:off x="4427984" y="5301208"/>
            <a:ext cx="2286170" cy="576064"/>
          </a:xfrm>
          <a:prstGeom prst="ellipse">
            <a:avLst/>
          </a:prstGeom>
          <a:gradFill flip="none" rotWithShape="1">
            <a:gsLst>
              <a:gs pos="65000">
                <a:srgbClr val="FF0000">
                  <a:alpha val="0"/>
                </a:srgbClr>
              </a:gs>
              <a:gs pos="100000">
                <a:schemeClr val="accent1">
                  <a:tint val="50000"/>
                  <a:shade val="100000"/>
                  <a:satMod val="350000"/>
                </a:schemeClr>
              </a:gs>
            </a:gsLst>
            <a:path path="circle">
              <a:fillToRect l="50000" t="50000" r="50000" b="50000"/>
            </a:path>
            <a:tileRect/>
          </a:gra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Callout 11"/>
          <p:cNvSpPr/>
          <p:nvPr/>
        </p:nvSpPr>
        <p:spPr>
          <a:xfrm>
            <a:off x="6228184" y="4264915"/>
            <a:ext cx="1080120" cy="1036293"/>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solidFill>
                  <a:srgbClr val="FF0000"/>
                </a:solidFill>
              </a:rPr>
              <a:t>?</a:t>
            </a:r>
            <a:endParaRPr lang="en-US" sz="6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gtEl>
                                        <p:attrNameLst>
                                          <p:attrName>style.visibility</p:attrName>
                                        </p:attrNameLst>
                                      </p:cBhvr>
                                      <p:to>
                                        <p:strVal val="visible"/>
                                      </p:to>
                                    </p:set>
                                    <p:animEffect transition="in" filter="blinds(horizontal)">
                                      <p:cBhvr>
                                        <p:cTn id="15" dur="500"/>
                                        <p:tgtEl>
                                          <p:spTgt spid="71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par>
                                <p:cTn id="21" presetID="3" presetClass="entr" presetSubtype="10" fill="hold" nodeType="withEffect">
                                  <p:stCondLst>
                                    <p:cond delay="0"/>
                                  </p:stCondLst>
                                  <p:childTnLst>
                                    <p:set>
                                      <p:cBhvr>
                                        <p:cTn id="22" dur="1" fill="hold">
                                          <p:stCondLst>
                                            <p:cond delay="0"/>
                                          </p:stCondLst>
                                        </p:cTn>
                                        <p:tgtEl>
                                          <p:spTgt spid="7174"/>
                                        </p:tgtEl>
                                        <p:attrNameLst>
                                          <p:attrName>style.visibility</p:attrName>
                                        </p:attrNameLst>
                                      </p:cBhvr>
                                      <p:to>
                                        <p:strVal val="visible"/>
                                      </p:to>
                                    </p:set>
                                    <p:animEffect transition="in" filter="blinds(horizontal)">
                                      <p:cBhvr>
                                        <p:cTn id="23" dur="500"/>
                                        <p:tgtEl>
                                          <p:spTgt spid="71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MIRealBoost</a:t>
            </a:r>
            <a:r>
              <a:rPr lang="en-US" dirty="0" smtClean="0"/>
              <a:t>: Estimate Bag Prob.</a:t>
            </a:r>
            <a:endParaRPr lang="en-US" dirty="0"/>
          </a:p>
        </p:txBody>
      </p:sp>
      <p:sp>
        <p:nvSpPr>
          <p:cNvPr id="3" name="Content Placeholder 2"/>
          <p:cNvSpPr>
            <a:spLocks noGrp="1"/>
          </p:cNvSpPr>
          <p:nvPr>
            <p:ph idx="1"/>
          </p:nvPr>
        </p:nvSpPr>
        <p:spPr>
          <a:xfrm>
            <a:off x="5813548" y="4469060"/>
            <a:ext cx="2873251" cy="188729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991E6E0-EFD9-6042-8124-EDE44B40163E}" type="slidenum">
              <a:rPr lang="en-US" smtClean="0"/>
              <a:pPr/>
              <a:t>18</a:t>
            </a:fld>
            <a:endParaRPr lang="en-US"/>
          </a:p>
        </p:txBody>
      </p:sp>
      <p:graphicFrame>
        <p:nvGraphicFramePr>
          <p:cNvPr id="72708" name="Object 4"/>
          <p:cNvGraphicFramePr>
            <a:graphicFrameLocks noChangeAspect="1"/>
          </p:cNvGraphicFramePr>
          <p:nvPr/>
        </p:nvGraphicFramePr>
        <p:xfrm>
          <a:off x="2743116" y="1456184"/>
          <a:ext cx="3773100" cy="676672"/>
        </p:xfrm>
        <a:graphic>
          <a:graphicData uri="http://schemas.openxmlformats.org/presentationml/2006/ole">
            <p:oleObj spid="_x0000_s72708" name="Equation" r:id="rId4" imgW="838080" imgH="164880" progId="Equation.3">
              <p:embed/>
            </p:oleObj>
          </a:graphicData>
        </a:graphic>
      </p:graphicFrame>
      <p:grpSp>
        <p:nvGrpSpPr>
          <p:cNvPr id="11" name="Group 33"/>
          <p:cNvGrpSpPr/>
          <p:nvPr/>
        </p:nvGrpSpPr>
        <p:grpSpPr>
          <a:xfrm>
            <a:off x="35497" y="2338439"/>
            <a:ext cx="2419588" cy="1460426"/>
            <a:chOff x="6372200" y="3810000"/>
            <a:chExt cx="1270472" cy="987153"/>
          </a:xfrm>
        </p:grpSpPr>
        <p:sp>
          <p:nvSpPr>
            <p:cNvPr id="12" name="Cloud 11"/>
            <p:cNvSpPr/>
            <p:nvPr/>
          </p:nvSpPr>
          <p:spPr bwMode="auto">
            <a:xfrm>
              <a:off x="6372200" y="3810000"/>
              <a:ext cx="1270472" cy="98715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3" name="Object 22"/>
            <p:cNvGraphicFramePr>
              <a:graphicFrameLocks noChangeAspect="1"/>
            </p:cNvGraphicFramePr>
            <p:nvPr/>
          </p:nvGraphicFramePr>
          <p:xfrm>
            <a:off x="6588224" y="4275883"/>
            <a:ext cx="387350" cy="449262"/>
          </p:xfrm>
          <a:graphic>
            <a:graphicData uri="http://schemas.openxmlformats.org/presentationml/2006/ole">
              <p:oleObj spid="_x0000_s72716" name="Equation" r:id="rId5" imgW="139680" imgH="177480" progId="Equation.3">
                <p:embed/>
              </p:oleObj>
            </a:graphicData>
          </a:graphic>
        </p:graphicFrame>
        <p:graphicFrame>
          <p:nvGraphicFramePr>
            <p:cNvPr id="14" name="Object 23"/>
            <p:cNvGraphicFramePr>
              <a:graphicFrameLocks noChangeAspect="1"/>
            </p:cNvGraphicFramePr>
            <p:nvPr/>
          </p:nvGraphicFramePr>
          <p:xfrm>
            <a:off x="6924199" y="3810106"/>
            <a:ext cx="353097" cy="450421"/>
          </p:xfrm>
          <a:graphic>
            <a:graphicData uri="http://schemas.openxmlformats.org/presentationml/2006/ole">
              <p:oleObj spid="_x0000_s72717" name="Equation" r:id="rId6" imgW="126720" imgH="177480" progId="Equation.3">
                <p:embed/>
              </p:oleObj>
            </a:graphicData>
          </a:graphic>
        </p:graphicFrame>
        <p:graphicFrame>
          <p:nvGraphicFramePr>
            <p:cNvPr id="15" name="Object 24"/>
            <p:cNvGraphicFramePr>
              <a:graphicFrameLocks noChangeAspect="1"/>
            </p:cNvGraphicFramePr>
            <p:nvPr/>
          </p:nvGraphicFramePr>
          <p:xfrm>
            <a:off x="7046043" y="4138817"/>
            <a:ext cx="391225" cy="451380"/>
          </p:xfrm>
          <a:graphic>
            <a:graphicData uri="http://schemas.openxmlformats.org/presentationml/2006/ole">
              <p:oleObj spid="_x0000_s72718" name="Equation" r:id="rId7" imgW="139680" imgH="177480" progId="Equation.3">
                <p:embed/>
              </p:oleObj>
            </a:graphicData>
          </a:graphic>
        </p:graphicFrame>
        <p:graphicFrame>
          <p:nvGraphicFramePr>
            <p:cNvPr id="16" name="Object 25"/>
            <p:cNvGraphicFramePr>
              <a:graphicFrameLocks noChangeAspect="1"/>
            </p:cNvGraphicFramePr>
            <p:nvPr/>
          </p:nvGraphicFramePr>
          <p:xfrm>
            <a:off x="6608401" y="3915523"/>
            <a:ext cx="391225" cy="451379"/>
          </p:xfrm>
          <a:graphic>
            <a:graphicData uri="http://schemas.openxmlformats.org/presentationml/2006/ole">
              <p:oleObj spid="_x0000_s72719" name="Equation" r:id="rId8" imgW="139680" imgH="177480" progId="Equation.3">
                <p:embed/>
              </p:oleObj>
            </a:graphicData>
          </a:graphic>
        </p:graphicFrame>
      </p:grpSp>
      <p:grpSp>
        <p:nvGrpSpPr>
          <p:cNvPr id="39" name="Group 38"/>
          <p:cNvGrpSpPr/>
          <p:nvPr/>
        </p:nvGrpSpPr>
        <p:grpSpPr>
          <a:xfrm>
            <a:off x="3523977" y="2204864"/>
            <a:ext cx="2704207" cy="1810025"/>
            <a:chOff x="3211339" y="3059135"/>
            <a:chExt cx="2704207" cy="1810025"/>
          </a:xfrm>
        </p:grpSpPr>
        <p:sp>
          <p:nvSpPr>
            <p:cNvPr id="27" name="Cloud 26"/>
            <p:cNvSpPr/>
            <p:nvPr/>
          </p:nvSpPr>
          <p:spPr bwMode="auto">
            <a:xfrm>
              <a:off x="3211339" y="3059135"/>
              <a:ext cx="2704207" cy="1810025"/>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31" name="Object 25"/>
            <p:cNvGraphicFramePr>
              <a:graphicFrameLocks noChangeAspect="1"/>
            </p:cNvGraphicFramePr>
            <p:nvPr/>
          </p:nvGraphicFramePr>
          <p:xfrm>
            <a:off x="3307953" y="3619051"/>
            <a:ext cx="1146175" cy="369888"/>
          </p:xfrm>
          <a:graphic>
            <a:graphicData uri="http://schemas.openxmlformats.org/presentationml/2006/ole">
              <p:oleObj spid="_x0000_s72723" name="Equation" r:id="rId9" imgW="431640" imgH="177480" progId="Equation.3">
                <p:embed/>
              </p:oleObj>
            </a:graphicData>
          </a:graphic>
        </p:graphicFrame>
        <p:graphicFrame>
          <p:nvGraphicFramePr>
            <p:cNvPr id="72724" name="Object 20"/>
            <p:cNvGraphicFramePr>
              <a:graphicFrameLocks noChangeAspect="1"/>
            </p:cNvGraphicFramePr>
            <p:nvPr/>
          </p:nvGraphicFramePr>
          <p:xfrm>
            <a:off x="3542333" y="4254052"/>
            <a:ext cx="1147762" cy="368300"/>
          </p:xfrm>
          <a:graphic>
            <a:graphicData uri="http://schemas.openxmlformats.org/presentationml/2006/ole">
              <p:oleObj spid="_x0000_s72724" name="Equation" r:id="rId10" imgW="431640" imgH="177480" progId="Equation.3">
                <p:embed/>
              </p:oleObj>
            </a:graphicData>
          </a:graphic>
        </p:graphicFrame>
        <p:graphicFrame>
          <p:nvGraphicFramePr>
            <p:cNvPr id="72725" name="Object 21"/>
            <p:cNvGraphicFramePr>
              <a:graphicFrameLocks noChangeAspect="1"/>
            </p:cNvGraphicFramePr>
            <p:nvPr/>
          </p:nvGraphicFramePr>
          <p:xfrm>
            <a:off x="4388073" y="3268214"/>
            <a:ext cx="1112838" cy="369888"/>
          </p:xfrm>
          <a:graphic>
            <a:graphicData uri="http://schemas.openxmlformats.org/presentationml/2006/ole">
              <p:oleObj spid="_x0000_s72725" name="Equation" r:id="rId11" imgW="419040" imgH="177480" progId="Equation.3">
                <p:embed/>
              </p:oleObj>
            </a:graphicData>
          </a:graphic>
        </p:graphicFrame>
        <p:graphicFrame>
          <p:nvGraphicFramePr>
            <p:cNvPr id="72726" name="Object 22"/>
            <p:cNvGraphicFramePr>
              <a:graphicFrameLocks noChangeAspect="1"/>
            </p:cNvGraphicFramePr>
            <p:nvPr/>
          </p:nvGraphicFramePr>
          <p:xfrm>
            <a:off x="4504358" y="3844923"/>
            <a:ext cx="1147762" cy="369887"/>
          </p:xfrm>
          <a:graphic>
            <a:graphicData uri="http://schemas.openxmlformats.org/presentationml/2006/ole">
              <p:oleObj spid="_x0000_s72726" name="Equation" r:id="rId12" imgW="431640" imgH="177480" progId="Equation.3">
                <p:embed/>
              </p:oleObj>
            </a:graphicData>
          </a:graphic>
        </p:graphicFrame>
      </p:grpSp>
      <p:sp>
        <p:nvSpPr>
          <p:cNvPr id="36" name="Cloud 35"/>
          <p:cNvSpPr/>
          <p:nvPr/>
        </p:nvSpPr>
        <p:spPr bwMode="auto">
          <a:xfrm>
            <a:off x="7268393" y="2239387"/>
            <a:ext cx="1768103" cy="1487470"/>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ight Arrow 36"/>
          <p:cNvSpPr/>
          <p:nvPr/>
        </p:nvSpPr>
        <p:spPr>
          <a:xfrm>
            <a:off x="2591610" y="2790753"/>
            <a:ext cx="756254" cy="535638"/>
          </a:xfrm>
          <a:prstGeom prst="rightArrow">
            <a:avLst/>
          </a:prstGeom>
          <a:gradFill>
            <a:gsLst>
              <a:gs pos="0">
                <a:srgbClr val="DDEBCF"/>
              </a:gs>
              <a:gs pos="50000">
                <a:srgbClr val="9CB86E"/>
              </a:gs>
              <a:gs pos="100000">
                <a:srgbClr val="156B13"/>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Arrow 37"/>
          <p:cNvSpPr/>
          <p:nvPr/>
        </p:nvSpPr>
        <p:spPr>
          <a:xfrm>
            <a:off x="6408034" y="2764780"/>
            <a:ext cx="756254" cy="535638"/>
          </a:xfrm>
          <a:prstGeom prst="rightArrow">
            <a:avLst/>
          </a:prstGeom>
          <a:gradFill>
            <a:gsLst>
              <a:gs pos="0">
                <a:srgbClr val="DDEBCF"/>
              </a:gs>
              <a:gs pos="50000">
                <a:srgbClr val="9CB86E"/>
              </a:gs>
              <a:gs pos="100000">
                <a:srgbClr val="156B13"/>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2727" name="Object 23"/>
          <p:cNvGraphicFramePr>
            <a:graphicFrameLocks noChangeAspect="1"/>
          </p:cNvGraphicFramePr>
          <p:nvPr/>
        </p:nvGraphicFramePr>
        <p:xfrm>
          <a:off x="7518202" y="2764780"/>
          <a:ext cx="1302270" cy="440291"/>
        </p:xfrm>
        <a:graphic>
          <a:graphicData uri="http://schemas.openxmlformats.org/presentationml/2006/ole">
            <p:oleObj spid="_x0000_s72727" name="Equation" r:id="rId13" imgW="444240" imgH="164880" progId="Equation.3">
              <p:embed/>
            </p:oleObj>
          </a:graphicData>
        </a:graphic>
      </p:graphicFrame>
      <p:sp>
        <p:nvSpPr>
          <p:cNvPr id="41" name="TextBox 40"/>
          <p:cNvSpPr txBox="1"/>
          <p:nvPr/>
        </p:nvSpPr>
        <p:spPr>
          <a:xfrm>
            <a:off x="1691680" y="3501008"/>
            <a:ext cx="2308710"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Estimate probability of each instance</a:t>
            </a:r>
            <a:endParaRPr lang="en-US" b="1" dirty="0">
              <a:latin typeface="Times New Roman" pitchFamily="18" charset="0"/>
              <a:cs typeface="Times New Roman" pitchFamily="18" charset="0"/>
            </a:endParaRPr>
          </a:p>
        </p:txBody>
      </p:sp>
      <p:sp>
        <p:nvSpPr>
          <p:cNvPr id="42" name="TextBox 41"/>
          <p:cNvSpPr txBox="1"/>
          <p:nvPr/>
        </p:nvSpPr>
        <p:spPr>
          <a:xfrm>
            <a:off x="6030105" y="3356992"/>
            <a:ext cx="1422215"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Aggregate</a:t>
            </a:r>
            <a:endParaRPr lang="en-US" sz="2000" b="1" dirty="0">
              <a:latin typeface="Times New Roman" pitchFamily="18" charset="0"/>
              <a:cs typeface="Times New Roman" pitchFamily="18" charset="0"/>
            </a:endParaRPr>
          </a:p>
        </p:txBody>
      </p:sp>
      <p:sp>
        <p:nvSpPr>
          <p:cNvPr id="43" name="Content Placeholder 2"/>
          <p:cNvSpPr txBox="1">
            <a:spLocks/>
          </p:cNvSpPr>
          <p:nvPr/>
        </p:nvSpPr>
        <p:spPr>
          <a:xfrm>
            <a:off x="432048" y="4469060"/>
            <a:ext cx="8388424" cy="1887290"/>
          </a:xfrm>
          <a:prstGeom prst="rect">
            <a:avLst/>
          </a:prstGeom>
        </p:spPr>
        <p:txBody>
          <a:bodyPr vert="horz" lIns="91440" tIns="45720" rIns="91440" bIns="45720" rtlCol="0">
            <a:normAutofit fontScale="92500" lnSpcReduction="20000"/>
          </a:bodyPr>
          <a:lstStyle/>
          <a:p>
            <a:pPr marL="342900" lvl="0" indent="-342900">
              <a:spcBef>
                <a:spcPct val="20000"/>
              </a:spcBef>
              <a:buFont typeface="Arial"/>
              <a:buChar char="•"/>
              <a:defRPr/>
            </a:pPr>
            <a:r>
              <a:rPr lang="en-US" sz="2800" dirty="0" smtClean="0">
                <a:cs typeface="Times New Roman" pitchFamily="18" charset="0"/>
              </a:rPr>
              <a:t>Aggregation functions</a:t>
            </a:r>
            <a:r>
              <a:rPr kumimoji="0" lang="en-US" sz="2600" b="0" i="0" u="none" strike="noStrike" kern="1200" cap="none" spc="0" normalizeH="0" baseline="0" noProof="0" dirty="0" smtClean="0">
                <a:ln>
                  <a:noFill/>
                </a:ln>
                <a:solidFill>
                  <a:schemeClr val="tx1"/>
                </a:solidFill>
                <a:effectLst/>
                <a:uLnTx/>
                <a:uFillTx/>
                <a:cs typeface="Times New Roman" pitchFamily="18" charset="0"/>
              </a:rPr>
              <a:t>:</a:t>
            </a:r>
          </a:p>
          <a:p>
            <a:pPr marL="800100" lvl="1" indent="-342900">
              <a:spcBef>
                <a:spcPct val="20000"/>
              </a:spcBef>
              <a:buFont typeface="Arial"/>
              <a:buChar char="•"/>
              <a:defRPr/>
            </a:pPr>
            <a:r>
              <a:rPr lang="en-US" sz="2400" dirty="0" smtClean="0">
                <a:cs typeface="Times New Roman" pitchFamily="18" charset="0"/>
              </a:rPr>
              <a:t>Noisy-OR</a:t>
            </a:r>
          </a:p>
          <a:p>
            <a:pPr marL="800100" lvl="1" indent="-342900">
              <a:spcBef>
                <a:spcPct val="20000"/>
              </a:spcBef>
              <a:buFont typeface="Arial"/>
              <a:buChar char="•"/>
              <a:defRPr/>
            </a:pPr>
            <a:endParaRPr kumimoji="0" lang="en-US" sz="2600" b="0" i="0" u="none" strike="noStrike" kern="1200" cap="none" spc="0" normalizeH="0" baseline="0" noProof="0" dirty="0" smtClean="0">
              <a:ln>
                <a:noFill/>
              </a:ln>
              <a:solidFill>
                <a:schemeClr val="tx1"/>
              </a:solidFill>
              <a:effectLst/>
              <a:uLnTx/>
              <a:uFillTx/>
              <a:cs typeface="Times New Roman" pitchFamily="18" charset="0"/>
            </a:endParaRPr>
          </a:p>
          <a:p>
            <a:pPr marL="800100" lvl="1" indent="-342900">
              <a:spcBef>
                <a:spcPct val="20000"/>
              </a:spcBef>
              <a:buFont typeface="Arial"/>
              <a:buChar char="•"/>
              <a:defRPr/>
            </a:pPr>
            <a:endParaRPr lang="en-US" sz="2600" dirty="0" smtClean="0">
              <a:cs typeface="Times New Roman" pitchFamily="18" charset="0"/>
            </a:endParaRPr>
          </a:p>
          <a:p>
            <a:pPr marL="800100" lvl="1" indent="-342900">
              <a:spcBef>
                <a:spcPct val="20000"/>
              </a:spcBef>
              <a:buFont typeface="Arial"/>
              <a:buChar char="•"/>
              <a:defRPr/>
            </a:pPr>
            <a:r>
              <a:rPr lang="en-US" sz="2400" dirty="0" smtClean="0">
                <a:cs typeface="Times New Roman" pitchFamily="18" charset="0"/>
              </a:rPr>
              <a:t>OWA</a:t>
            </a:r>
            <a:endParaRPr kumimoji="0" lang="en-US" sz="2400" b="0" i="0" u="none" strike="noStrike" kern="1200" cap="none" spc="0" normalizeH="0" baseline="0" noProof="0" dirty="0" smtClean="0">
              <a:ln>
                <a:noFill/>
              </a:ln>
              <a:solidFill>
                <a:schemeClr val="tx1"/>
              </a:solidFill>
              <a:effectLst/>
              <a:uLnTx/>
              <a:uFillTx/>
              <a:cs typeface="Times New Roman" pitchFamily="18" charset="0"/>
            </a:endParaRPr>
          </a:p>
        </p:txBody>
      </p:sp>
      <p:graphicFrame>
        <p:nvGraphicFramePr>
          <p:cNvPr id="72728" name="Object 24"/>
          <p:cNvGraphicFramePr>
            <a:graphicFrameLocks noChangeAspect="1"/>
          </p:cNvGraphicFramePr>
          <p:nvPr/>
        </p:nvGraphicFramePr>
        <p:xfrm>
          <a:off x="2095500" y="5013325"/>
          <a:ext cx="5378450" cy="928688"/>
        </p:xfrm>
        <a:graphic>
          <a:graphicData uri="http://schemas.openxmlformats.org/presentationml/2006/ole">
            <p:oleObj spid="_x0000_s72728" name="Equation" r:id="rId14" imgW="2311200" imgH="419040" progId="Equation.3">
              <p:embed/>
            </p:oleObj>
          </a:graphicData>
        </a:graphic>
      </p:graphicFrame>
      <p:sp>
        <p:nvSpPr>
          <p:cNvPr id="45" name="Cloud Callout 44"/>
          <p:cNvSpPr/>
          <p:nvPr/>
        </p:nvSpPr>
        <p:spPr>
          <a:xfrm>
            <a:off x="4932040" y="3832867"/>
            <a:ext cx="1080120" cy="1036293"/>
          </a:xfrm>
          <a:prstGeom prst="cloudCallout">
            <a:avLst>
              <a:gd name="adj1" fmla="val -45411"/>
              <a:gd name="adj2" fmla="val -7554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solidFill>
                  <a:srgbClr val="FF0000"/>
                </a:solidFill>
              </a:rPr>
              <a:t>?</a:t>
            </a:r>
            <a:endParaRPr lang="en-US" sz="6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linds(horizontal)">
                                      <p:cBhvr>
                                        <p:cTn id="16" dur="500"/>
                                        <p:tgtEl>
                                          <p:spTgt spid="3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par>
                                <p:cTn id="20" presetID="3" presetClass="entr" presetSubtype="10" fill="hold" nodeType="withEffect">
                                  <p:stCondLst>
                                    <p:cond delay="0"/>
                                  </p:stCondLst>
                                  <p:childTnLst>
                                    <p:set>
                                      <p:cBhvr>
                                        <p:cTn id="21" dur="1" fill="hold">
                                          <p:stCondLst>
                                            <p:cond delay="0"/>
                                          </p:stCondLst>
                                        </p:cTn>
                                        <p:tgtEl>
                                          <p:spTgt spid="72727"/>
                                        </p:tgtEl>
                                        <p:attrNameLst>
                                          <p:attrName>style.visibility</p:attrName>
                                        </p:attrNameLst>
                                      </p:cBhvr>
                                      <p:to>
                                        <p:strVal val="visible"/>
                                      </p:to>
                                    </p:set>
                                    <p:animEffect transition="in" filter="blinds(horizontal)">
                                      <p:cBhvr>
                                        <p:cTn id="22" dur="500"/>
                                        <p:tgtEl>
                                          <p:spTgt spid="7272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linds(horizontal)">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blinds(horizontal)">
                                      <p:cBhvr>
                                        <p:cTn id="33" dur="500"/>
                                        <p:tgtEl>
                                          <p:spTgt spid="43"/>
                                        </p:tgtEl>
                                      </p:cBhvr>
                                    </p:animEffect>
                                  </p:childTnLst>
                                </p:cTn>
                              </p:par>
                              <p:par>
                                <p:cTn id="34" presetID="3" presetClass="entr" presetSubtype="10" fill="hold" nodeType="withEffect">
                                  <p:stCondLst>
                                    <p:cond delay="0"/>
                                  </p:stCondLst>
                                  <p:childTnLst>
                                    <p:set>
                                      <p:cBhvr>
                                        <p:cTn id="35" dur="1" fill="hold">
                                          <p:stCondLst>
                                            <p:cond delay="0"/>
                                          </p:stCondLst>
                                        </p:cTn>
                                        <p:tgtEl>
                                          <p:spTgt spid="72728"/>
                                        </p:tgtEl>
                                        <p:attrNameLst>
                                          <p:attrName>style.visibility</p:attrName>
                                        </p:attrNameLst>
                                      </p:cBhvr>
                                      <p:to>
                                        <p:strVal val="visible"/>
                                      </p:to>
                                    </p:set>
                                    <p:animEffect transition="in" filter="blinds(horizontal)">
                                      <p:cBhvr>
                                        <p:cTn id="36" dur="500"/>
                                        <p:tgtEl>
                                          <p:spTgt spid="7272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blinds(horizontal)">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41" grpId="0"/>
      <p:bldP spid="42" grpId="0"/>
      <p:bldP spid="43" grpId="0"/>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MIRealBoost</a:t>
            </a:r>
            <a:r>
              <a:rPr lang="en-US" dirty="0" smtClean="0"/>
              <a:t>: Estimate Instance Prob.</a:t>
            </a:r>
            <a:endParaRPr lang="en-US" dirty="0"/>
          </a:p>
        </p:txBody>
      </p:sp>
      <p:sp>
        <p:nvSpPr>
          <p:cNvPr id="3" name="Content Placeholder 2"/>
          <p:cNvSpPr>
            <a:spLocks noGrp="1"/>
          </p:cNvSpPr>
          <p:nvPr>
            <p:ph idx="1"/>
          </p:nvPr>
        </p:nvSpPr>
        <p:spPr>
          <a:xfrm>
            <a:off x="457200" y="2284413"/>
            <a:ext cx="8229600" cy="1144587"/>
          </a:xfrm>
        </p:spPr>
        <p:txBody>
          <a:bodyPr>
            <a:normAutofit/>
          </a:bodyPr>
          <a:lstStyle/>
          <a:p>
            <a:r>
              <a:rPr lang="en-US" sz="2800" dirty="0" smtClean="0">
                <a:cs typeface="Times New Roman" pitchFamily="18" charset="0"/>
              </a:rPr>
              <a:t>Estimate Instance Probabilities by training the standard </a:t>
            </a:r>
            <a:r>
              <a:rPr lang="en-US" sz="2800" dirty="0" err="1" smtClean="0">
                <a:cs typeface="Times New Roman" pitchFamily="18" charset="0"/>
              </a:rPr>
              <a:t>RealBoost</a:t>
            </a:r>
            <a:r>
              <a:rPr lang="en-US" sz="2800" dirty="0" smtClean="0">
                <a:cs typeface="Times New Roman" pitchFamily="18" charset="0"/>
              </a:rPr>
              <a:t> classifier:</a:t>
            </a:r>
          </a:p>
        </p:txBody>
      </p:sp>
      <p:sp>
        <p:nvSpPr>
          <p:cNvPr id="4" name="Slide Number Placeholder 3"/>
          <p:cNvSpPr>
            <a:spLocks noGrp="1"/>
          </p:cNvSpPr>
          <p:nvPr>
            <p:ph type="sldNum" sz="quarter" idx="12"/>
          </p:nvPr>
        </p:nvSpPr>
        <p:spPr/>
        <p:txBody>
          <a:bodyPr/>
          <a:lstStyle/>
          <a:p>
            <a:fld id="{9991E6E0-EFD9-6042-8124-EDE44B40163E}" type="slidenum">
              <a:rPr lang="en-US" smtClean="0"/>
              <a:pPr/>
              <a:t>19</a:t>
            </a:fld>
            <a:endParaRPr lang="en-US"/>
          </a:p>
        </p:txBody>
      </p:sp>
      <p:graphicFrame>
        <p:nvGraphicFramePr>
          <p:cNvPr id="9218" name="Object 2"/>
          <p:cNvGraphicFramePr>
            <a:graphicFrameLocks noChangeAspect="1"/>
          </p:cNvGraphicFramePr>
          <p:nvPr/>
        </p:nvGraphicFramePr>
        <p:xfrm>
          <a:off x="3278832" y="3429000"/>
          <a:ext cx="2517304" cy="444715"/>
        </p:xfrm>
        <a:graphic>
          <a:graphicData uri="http://schemas.openxmlformats.org/presentationml/2006/ole">
            <p:oleObj spid="_x0000_s73730" name="Equation" r:id="rId3" imgW="888840" imgH="164880" progId="Equation.3">
              <p:embed/>
            </p:oleObj>
          </a:graphicData>
        </a:graphic>
      </p:graphicFrame>
      <p:graphicFrame>
        <p:nvGraphicFramePr>
          <p:cNvPr id="9219" name="Object 3"/>
          <p:cNvGraphicFramePr>
            <a:graphicFrameLocks noChangeAspect="1"/>
          </p:cNvGraphicFramePr>
          <p:nvPr/>
        </p:nvGraphicFramePr>
        <p:xfrm>
          <a:off x="3328839" y="3861048"/>
          <a:ext cx="2395289" cy="1004650"/>
        </p:xfrm>
        <a:graphic>
          <a:graphicData uri="http://schemas.openxmlformats.org/presentationml/2006/ole">
            <p:oleObj spid="_x0000_s73731" name="Equation" r:id="rId4" imgW="863280" imgH="380880" progId="Equation.3">
              <p:embed/>
            </p:oleObj>
          </a:graphicData>
        </a:graphic>
      </p:graphicFrame>
      <p:graphicFrame>
        <p:nvGraphicFramePr>
          <p:cNvPr id="9220" name="Object 4"/>
          <p:cNvGraphicFramePr>
            <a:graphicFrameLocks noChangeAspect="1"/>
          </p:cNvGraphicFramePr>
          <p:nvPr/>
        </p:nvGraphicFramePr>
        <p:xfrm>
          <a:off x="2606997" y="5229200"/>
          <a:ext cx="3837211" cy="912817"/>
        </p:xfrm>
        <a:graphic>
          <a:graphicData uri="http://schemas.openxmlformats.org/presentationml/2006/ole">
            <p:oleObj spid="_x0000_s73732" name="Equation" r:id="rId5" imgW="1320480" imgH="330120" progId="Equation.3">
              <p:embed/>
            </p:oleObj>
          </a:graphicData>
        </a:graphic>
      </p:graphicFrame>
      <p:graphicFrame>
        <p:nvGraphicFramePr>
          <p:cNvPr id="73733" name="Object 5"/>
          <p:cNvGraphicFramePr>
            <a:graphicFrameLocks noChangeAspect="1"/>
          </p:cNvGraphicFramePr>
          <p:nvPr/>
        </p:nvGraphicFramePr>
        <p:xfrm>
          <a:off x="3165351" y="1556792"/>
          <a:ext cx="2630785" cy="525792"/>
        </p:xfrm>
        <a:graphic>
          <a:graphicData uri="http://schemas.openxmlformats.org/presentationml/2006/ole">
            <p:oleObj spid="_x0000_s73733" name="Equation" r:id="rId6" imgW="787320" imgH="164880" progId="Equation.3">
              <p:embed/>
            </p:oleObj>
          </a:graphicData>
        </a:graphic>
      </p:graphicFrame>
      <p:sp>
        <p:nvSpPr>
          <p:cNvPr id="9" name="Content Placeholder 2"/>
          <p:cNvSpPr txBox="1">
            <a:spLocks/>
          </p:cNvSpPr>
          <p:nvPr/>
        </p:nvSpPr>
        <p:spPr>
          <a:xfrm>
            <a:off x="609600" y="4948709"/>
            <a:ext cx="8229600" cy="56852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ea typeface="+mn-ea"/>
                <a:cs typeface="Times New Roman" pitchFamily="18" charset="0"/>
              </a:rPr>
              <a:t>Then: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par>
                                <p:cTn id="8" presetID="3" presetClass="entr" presetSubtype="1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blinds(horizontal)">
                                      <p:cBhvr>
                                        <p:cTn id="10" dur="500"/>
                                        <p:tgtEl>
                                          <p:spTgt spid="92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9220"/>
                                        </p:tgtEl>
                                        <p:attrNameLst>
                                          <p:attrName>style.visibility</p:attrName>
                                        </p:attrNameLst>
                                      </p:cBhvr>
                                      <p:to>
                                        <p:strVal val="visible"/>
                                      </p:to>
                                    </p:set>
                                    <p:animEffect transition="in" filter="blinds(horizontal)">
                                      <p:cBhvr>
                                        <p:cTn id="21"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Instance Learning</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2</a:t>
            </a:fld>
            <a:endParaRPr lang="en-US"/>
          </a:p>
        </p:txBody>
      </p:sp>
      <p:sp>
        <p:nvSpPr>
          <p:cNvPr id="6" name="Content Placeholder 2"/>
          <p:cNvSpPr txBox="1">
            <a:spLocks/>
          </p:cNvSpPr>
          <p:nvPr/>
        </p:nvSpPr>
        <p:spPr>
          <a:xfrm>
            <a:off x="457200" y="1556792"/>
            <a:ext cx="5554960" cy="1008112"/>
          </a:xfrm>
          <a:prstGeom prst="rect">
            <a:avLst/>
          </a:prstGeom>
        </p:spPr>
        <p:txBody>
          <a:bodyPr vert="horz" lIns="91440" tIns="45720" rIns="91440" bIns="45720" rtlCol="0">
            <a:normAutofit fontScale="92500"/>
          </a:bodyPr>
          <a:lstStyle/>
          <a:p>
            <a:pPr marL="342900" lvl="0" indent="-342900">
              <a:spcBef>
                <a:spcPct val="20000"/>
              </a:spcBef>
              <a:buFont typeface="Arial"/>
              <a:buChar char="•"/>
            </a:pPr>
            <a:r>
              <a:rPr lang="en-US" sz="3200" dirty="0" smtClean="0"/>
              <a:t>Traditional supervised learning gets </a:t>
            </a:r>
            <a:r>
              <a:rPr lang="en-US" sz="3200" b="1" dirty="0" smtClean="0"/>
              <a:t>Instance/label</a:t>
            </a:r>
            <a:r>
              <a:rPr lang="en-US" sz="3200" dirty="0" smtClean="0"/>
              <a:t> pairs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457200" y="4149080"/>
            <a:ext cx="6203032" cy="864096"/>
          </a:xfrm>
          <a:prstGeom prst="rect">
            <a:avLst/>
          </a:prstGeom>
        </p:spPr>
        <p:txBody>
          <a:bodyPr vert="horz" lIns="91440" tIns="45720" rIns="91440" bIns="45720" rtlCol="0">
            <a:normAutofit fontScale="92500" lnSpcReduction="20000"/>
          </a:bodyPr>
          <a:lstStyle/>
          <a:p>
            <a:pPr marL="342900" lvl="0" indent="-342900">
              <a:spcBef>
                <a:spcPct val="20000"/>
              </a:spcBef>
              <a:buFont typeface="Arial"/>
              <a:buChar char="•"/>
            </a:pPr>
            <a:r>
              <a:rPr lang="en-US" sz="3200" dirty="0" smtClean="0"/>
              <a:t>A kind of </a:t>
            </a:r>
            <a:r>
              <a:rPr lang="en-US" sz="3200" b="1" dirty="0" smtClean="0"/>
              <a:t>weak learning</a:t>
            </a:r>
            <a:r>
              <a:rPr lang="en-US" sz="3200" dirty="0" smtClean="0"/>
              <a:t> to handle </a:t>
            </a:r>
            <a:r>
              <a:rPr lang="en-US" sz="3200" b="1" dirty="0" smtClean="0"/>
              <a:t>ambiguity in training data</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2"/>
          <p:cNvSpPr>
            <a:spLocks noGrp="1"/>
          </p:cNvSpPr>
          <p:nvPr>
            <p:ph idx="1"/>
          </p:nvPr>
        </p:nvSpPr>
        <p:spPr>
          <a:xfrm>
            <a:off x="467544" y="5048448"/>
            <a:ext cx="8092082" cy="1307902"/>
          </a:xfrm>
        </p:spPr>
        <p:txBody>
          <a:bodyPr>
            <a:normAutofit fontScale="92500" lnSpcReduction="20000"/>
          </a:bodyPr>
          <a:lstStyle/>
          <a:p>
            <a:r>
              <a:rPr lang="en-US" dirty="0" smtClean="0"/>
              <a:t>Standard Definitions:</a:t>
            </a:r>
          </a:p>
          <a:p>
            <a:pPr lvl="1"/>
            <a:r>
              <a:rPr lang="en-US" dirty="0" smtClean="0"/>
              <a:t>Positive Bag: At least one of the instances is positive</a:t>
            </a:r>
          </a:p>
          <a:p>
            <a:pPr lvl="1"/>
            <a:r>
              <a:rPr lang="en-US" dirty="0" smtClean="0"/>
              <a:t>Negative Bag: All the instances are negative</a:t>
            </a:r>
            <a:endParaRPr lang="en-US" dirty="0"/>
          </a:p>
        </p:txBody>
      </p:sp>
      <p:grpSp>
        <p:nvGrpSpPr>
          <p:cNvPr id="37" name="Group 36"/>
          <p:cNvGrpSpPr/>
          <p:nvPr/>
        </p:nvGrpSpPr>
        <p:grpSpPr>
          <a:xfrm>
            <a:off x="6516688" y="1484784"/>
            <a:ext cx="2179637" cy="1295400"/>
            <a:chOff x="6516688" y="1484784"/>
            <a:chExt cx="2179637" cy="1295400"/>
          </a:xfrm>
        </p:grpSpPr>
        <p:graphicFrame>
          <p:nvGraphicFramePr>
            <p:cNvPr id="14338" name="Object 2"/>
            <p:cNvGraphicFramePr>
              <a:graphicFrameLocks noChangeAspect="1"/>
            </p:cNvGraphicFramePr>
            <p:nvPr/>
          </p:nvGraphicFramePr>
          <p:xfrm>
            <a:off x="6875463" y="1484784"/>
            <a:ext cx="387350" cy="449262"/>
          </p:xfrm>
          <a:graphic>
            <a:graphicData uri="http://schemas.openxmlformats.org/presentationml/2006/ole">
              <p:oleObj spid="_x0000_s14338" name="Equation" r:id="rId4" imgW="139680" imgH="177480" progId="Equation.3">
                <p:embed/>
              </p:oleObj>
            </a:graphicData>
          </a:graphic>
        </p:graphicFrame>
        <p:graphicFrame>
          <p:nvGraphicFramePr>
            <p:cNvPr id="14339" name="Object 3"/>
            <p:cNvGraphicFramePr>
              <a:graphicFrameLocks noChangeAspect="1"/>
            </p:cNvGraphicFramePr>
            <p:nvPr/>
          </p:nvGraphicFramePr>
          <p:xfrm>
            <a:off x="6516688" y="1751484"/>
            <a:ext cx="352425" cy="449262"/>
          </p:xfrm>
          <a:graphic>
            <a:graphicData uri="http://schemas.openxmlformats.org/presentationml/2006/ole">
              <p:oleObj spid="_x0000_s14339" name="Equation" r:id="rId5" imgW="126720" imgH="177480" progId="Equation.3">
                <p:embed/>
              </p:oleObj>
            </a:graphicData>
          </a:graphic>
        </p:graphicFrame>
        <p:graphicFrame>
          <p:nvGraphicFramePr>
            <p:cNvPr id="14340" name="Object 4"/>
            <p:cNvGraphicFramePr>
              <a:graphicFrameLocks noChangeAspect="1"/>
            </p:cNvGraphicFramePr>
            <p:nvPr/>
          </p:nvGraphicFramePr>
          <p:xfrm>
            <a:off x="7258050" y="2175346"/>
            <a:ext cx="388938" cy="449263"/>
          </p:xfrm>
          <a:graphic>
            <a:graphicData uri="http://schemas.openxmlformats.org/presentationml/2006/ole">
              <p:oleObj spid="_x0000_s14340" name="Equation" r:id="rId6" imgW="139680" imgH="177480" progId="Equation.3">
                <p:embed/>
              </p:oleObj>
            </a:graphicData>
          </a:graphic>
        </p:graphicFrame>
        <p:graphicFrame>
          <p:nvGraphicFramePr>
            <p:cNvPr id="14341" name="Object 5"/>
            <p:cNvGraphicFramePr>
              <a:graphicFrameLocks noChangeAspect="1"/>
            </p:cNvGraphicFramePr>
            <p:nvPr/>
          </p:nvGraphicFramePr>
          <p:xfrm>
            <a:off x="6858000" y="2259484"/>
            <a:ext cx="387350" cy="449262"/>
          </p:xfrm>
          <a:graphic>
            <a:graphicData uri="http://schemas.openxmlformats.org/presentationml/2006/ole">
              <p:oleObj spid="_x0000_s14341" name="Equation" r:id="rId7" imgW="139680" imgH="177480" progId="Equation.3">
                <p:embed/>
              </p:oleObj>
            </a:graphicData>
          </a:graphic>
        </p:graphicFrame>
        <p:graphicFrame>
          <p:nvGraphicFramePr>
            <p:cNvPr id="14342" name="Object 6"/>
            <p:cNvGraphicFramePr>
              <a:graphicFrameLocks noChangeAspect="1"/>
            </p:cNvGraphicFramePr>
            <p:nvPr/>
          </p:nvGraphicFramePr>
          <p:xfrm>
            <a:off x="7258050" y="1751484"/>
            <a:ext cx="388938" cy="450850"/>
          </p:xfrm>
          <a:graphic>
            <a:graphicData uri="http://schemas.openxmlformats.org/presentationml/2006/ole">
              <p:oleObj spid="_x0000_s14342" name="Equation" r:id="rId8" imgW="139680" imgH="177480" progId="Equation.3">
                <p:embed/>
              </p:oleObj>
            </a:graphicData>
          </a:graphic>
        </p:graphicFrame>
        <p:graphicFrame>
          <p:nvGraphicFramePr>
            <p:cNvPr id="14343" name="Object 7"/>
            <p:cNvGraphicFramePr>
              <a:graphicFrameLocks noChangeAspect="1"/>
            </p:cNvGraphicFramePr>
            <p:nvPr/>
          </p:nvGraphicFramePr>
          <p:xfrm>
            <a:off x="7786688" y="1949921"/>
            <a:ext cx="387350" cy="449263"/>
          </p:xfrm>
          <a:graphic>
            <a:graphicData uri="http://schemas.openxmlformats.org/presentationml/2006/ole">
              <p:oleObj spid="_x0000_s14343" name="Equation" r:id="rId9" imgW="139680" imgH="177480" progId="Equation.3">
                <p:embed/>
              </p:oleObj>
            </a:graphicData>
          </a:graphic>
        </p:graphicFrame>
        <p:graphicFrame>
          <p:nvGraphicFramePr>
            <p:cNvPr id="14344" name="Object 8"/>
            <p:cNvGraphicFramePr>
              <a:graphicFrameLocks noChangeAspect="1"/>
            </p:cNvGraphicFramePr>
            <p:nvPr/>
          </p:nvGraphicFramePr>
          <p:xfrm>
            <a:off x="8002588" y="2330921"/>
            <a:ext cx="387350" cy="449263"/>
          </p:xfrm>
          <a:graphic>
            <a:graphicData uri="http://schemas.openxmlformats.org/presentationml/2006/ole">
              <p:oleObj spid="_x0000_s14344" name="Equation" r:id="rId10" imgW="139680" imgH="177480" progId="Equation.3">
                <p:embed/>
              </p:oleObj>
            </a:graphicData>
          </a:graphic>
        </p:graphicFrame>
        <p:graphicFrame>
          <p:nvGraphicFramePr>
            <p:cNvPr id="14345" name="Object 9"/>
            <p:cNvGraphicFramePr>
              <a:graphicFrameLocks noChangeAspect="1"/>
            </p:cNvGraphicFramePr>
            <p:nvPr/>
          </p:nvGraphicFramePr>
          <p:xfrm>
            <a:off x="8305800" y="1988021"/>
            <a:ext cx="390525" cy="449263"/>
          </p:xfrm>
          <a:graphic>
            <a:graphicData uri="http://schemas.openxmlformats.org/presentationml/2006/ole">
              <p:oleObj spid="_x0000_s14345" name="Equation" r:id="rId11" imgW="139680" imgH="177480" progId="Equation.3">
                <p:embed/>
              </p:oleObj>
            </a:graphicData>
          </a:graphic>
        </p:graphicFrame>
        <p:graphicFrame>
          <p:nvGraphicFramePr>
            <p:cNvPr id="14346" name="Object 10"/>
            <p:cNvGraphicFramePr>
              <a:graphicFrameLocks noChangeAspect="1"/>
            </p:cNvGraphicFramePr>
            <p:nvPr/>
          </p:nvGraphicFramePr>
          <p:xfrm>
            <a:off x="8072438" y="1484784"/>
            <a:ext cx="387350" cy="449262"/>
          </p:xfrm>
          <a:graphic>
            <a:graphicData uri="http://schemas.openxmlformats.org/presentationml/2006/ole">
              <p:oleObj spid="_x0000_s14346" name="Equation" r:id="rId12" imgW="139680" imgH="177480" progId="Equation.3">
                <p:embed/>
              </p:oleObj>
            </a:graphicData>
          </a:graphic>
        </p:graphicFrame>
      </p:grpSp>
      <p:grpSp>
        <p:nvGrpSpPr>
          <p:cNvPr id="39" name="Group 38"/>
          <p:cNvGrpSpPr/>
          <p:nvPr/>
        </p:nvGrpSpPr>
        <p:grpSpPr>
          <a:xfrm>
            <a:off x="6487318" y="2852936"/>
            <a:ext cx="2621186" cy="1707233"/>
            <a:chOff x="6487318" y="2852936"/>
            <a:chExt cx="2621186" cy="1707233"/>
          </a:xfrm>
        </p:grpSpPr>
        <p:grpSp>
          <p:nvGrpSpPr>
            <p:cNvPr id="35" name="Group 34"/>
            <p:cNvGrpSpPr/>
            <p:nvPr/>
          </p:nvGrpSpPr>
          <p:grpSpPr>
            <a:xfrm>
              <a:off x="6487318" y="2852936"/>
              <a:ext cx="1037010" cy="987153"/>
              <a:chOff x="6415310" y="2996952"/>
              <a:chExt cx="1037010" cy="987153"/>
            </a:xfrm>
          </p:grpSpPr>
          <p:sp>
            <p:nvSpPr>
              <p:cNvPr id="20" name="Cloud 19"/>
              <p:cNvSpPr/>
              <p:nvPr/>
            </p:nvSpPr>
            <p:spPr bwMode="auto">
              <a:xfrm>
                <a:off x="6415310" y="2996952"/>
                <a:ext cx="1037010" cy="98715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1" name="Object 13"/>
              <p:cNvGraphicFramePr>
                <a:graphicFrameLocks noChangeAspect="1"/>
              </p:cNvGraphicFramePr>
              <p:nvPr/>
            </p:nvGraphicFramePr>
            <p:xfrm>
              <a:off x="6516216" y="3068961"/>
              <a:ext cx="352425" cy="449262"/>
            </p:xfrm>
            <a:graphic>
              <a:graphicData uri="http://schemas.openxmlformats.org/presentationml/2006/ole">
                <p:oleObj spid="_x0000_s14347" name="Equation" r:id="rId13" imgW="126720" imgH="177480" progId="Equation.3">
                  <p:embed/>
                </p:oleObj>
              </a:graphicData>
            </a:graphic>
          </p:graphicFrame>
          <p:graphicFrame>
            <p:nvGraphicFramePr>
              <p:cNvPr id="22" name="Object 15"/>
              <p:cNvGraphicFramePr>
                <a:graphicFrameLocks noChangeAspect="1"/>
              </p:cNvGraphicFramePr>
              <p:nvPr/>
            </p:nvGraphicFramePr>
            <p:xfrm>
              <a:off x="6732240" y="3356993"/>
              <a:ext cx="457200" cy="449262"/>
            </p:xfrm>
            <a:graphic>
              <a:graphicData uri="http://schemas.openxmlformats.org/presentationml/2006/ole">
                <p:oleObj spid="_x0000_s14348" name="Equation" r:id="rId14" imgW="164880" imgH="177480" progId="Equation.3">
                  <p:embed/>
                </p:oleObj>
              </a:graphicData>
            </a:graphic>
          </p:graphicFrame>
          <p:graphicFrame>
            <p:nvGraphicFramePr>
              <p:cNvPr id="23" name="Object 16"/>
              <p:cNvGraphicFramePr>
                <a:graphicFrameLocks noChangeAspect="1"/>
              </p:cNvGraphicFramePr>
              <p:nvPr/>
            </p:nvGraphicFramePr>
            <p:xfrm>
              <a:off x="6948264" y="2996953"/>
              <a:ext cx="388938" cy="450850"/>
            </p:xfrm>
            <a:graphic>
              <a:graphicData uri="http://schemas.openxmlformats.org/presentationml/2006/ole">
                <p:oleObj spid="_x0000_s14349" name="Equation" r:id="rId15" imgW="139680" imgH="177480" progId="Equation.3">
                  <p:embed/>
                </p:oleObj>
              </a:graphicData>
            </a:graphic>
          </p:graphicFrame>
        </p:grpSp>
        <p:grpSp>
          <p:nvGrpSpPr>
            <p:cNvPr id="36" name="Group 35"/>
            <p:cNvGrpSpPr/>
            <p:nvPr/>
          </p:nvGrpSpPr>
          <p:grpSpPr>
            <a:xfrm>
              <a:off x="7786688" y="3102795"/>
              <a:ext cx="1321816" cy="1097334"/>
              <a:chOff x="7786688" y="3411786"/>
              <a:chExt cx="1321816" cy="1097334"/>
            </a:xfrm>
          </p:grpSpPr>
          <p:sp>
            <p:nvSpPr>
              <p:cNvPr id="24" name="Cloud 23"/>
              <p:cNvSpPr/>
              <p:nvPr/>
            </p:nvSpPr>
            <p:spPr bwMode="auto">
              <a:xfrm>
                <a:off x="7786688" y="3411786"/>
                <a:ext cx="1321816" cy="1097333"/>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5" name="Object 18"/>
              <p:cNvGraphicFramePr>
                <a:graphicFrameLocks noChangeAspect="1"/>
              </p:cNvGraphicFramePr>
              <p:nvPr/>
            </p:nvGraphicFramePr>
            <p:xfrm>
              <a:off x="7956376" y="3678857"/>
              <a:ext cx="387350" cy="449263"/>
            </p:xfrm>
            <a:graphic>
              <a:graphicData uri="http://schemas.openxmlformats.org/presentationml/2006/ole">
                <p:oleObj spid="_x0000_s14350" name="Equation" r:id="rId16" imgW="139680" imgH="177480" progId="Equation.3">
                  <p:embed/>
                </p:oleObj>
              </a:graphicData>
            </a:graphic>
          </p:graphicFrame>
          <p:graphicFrame>
            <p:nvGraphicFramePr>
              <p:cNvPr id="26" name="Object 19"/>
              <p:cNvGraphicFramePr>
                <a:graphicFrameLocks noChangeAspect="1"/>
              </p:cNvGraphicFramePr>
              <p:nvPr/>
            </p:nvGraphicFramePr>
            <p:xfrm>
              <a:off x="8172276" y="4059857"/>
              <a:ext cx="387350" cy="449263"/>
            </p:xfrm>
            <a:graphic>
              <a:graphicData uri="http://schemas.openxmlformats.org/presentationml/2006/ole">
                <p:oleObj spid="_x0000_s14351" name="Equation" r:id="rId17" imgW="139680" imgH="177480" progId="Equation.3">
                  <p:embed/>
                </p:oleObj>
              </a:graphicData>
            </a:graphic>
          </p:graphicFrame>
          <p:graphicFrame>
            <p:nvGraphicFramePr>
              <p:cNvPr id="27" name="Object 20"/>
              <p:cNvGraphicFramePr>
                <a:graphicFrameLocks noChangeAspect="1"/>
              </p:cNvGraphicFramePr>
              <p:nvPr/>
            </p:nvGraphicFramePr>
            <p:xfrm>
              <a:off x="8475488" y="3716957"/>
              <a:ext cx="390525" cy="449263"/>
            </p:xfrm>
            <a:graphic>
              <a:graphicData uri="http://schemas.openxmlformats.org/presentationml/2006/ole">
                <p:oleObj spid="_x0000_s14352" name="Equation" r:id="rId18" imgW="139680" imgH="177480" progId="Equation.3">
                  <p:embed/>
                </p:oleObj>
              </a:graphicData>
            </a:graphic>
          </p:graphicFrame>
          <p:graphicFrame>
            <p:nvGraphicFramePr>
              <p:cNvPr id="28" name="Object 21"/>
              <p:cNvGraphicFramePr>
                <a:graphicFrameLocks noChangeAspect="1"/>
              </p:cNvGraphicFramePr>
              <p:nvPr/>
            </p:nvGraphicFramePr>
            <p:xfrm>
              <a:off x="8242126" y="3411786"/>
              <a:ext cx="387350" cy="449262"/>
            </p:xfrm>
            <a:graphic>
              <a:graphicData uri="http://schemas.openxmlformats.org/presentationml/2006/ole">
                <p:oleObj spid="_x0000_s14353" name="Equation" r:id="rId19" imgW="139680" imgH="177480" progId="Equation.3">
                  <p:embed/>
                </p:oleObj>
              </a:graphicData>
            </a:graphic>
          </p:graphicFrame>
        </p:grpSp>
        <p:grpSp>
          <p:nvGrpSpPr>
            <p:cNvPr id="34" name="Group 33"/>
            <p:cNvGrpSpPr/>
            <p:nvPr/>
          </p:nvGrpSpPr>
          <p:grpSpPr>
            <a:xfrm>
              <a:off x="6516216" y="3573016"/>
              <a:ext cx="1270472" cy="987153"/>
              <a:chOff x="6372200" y="3810000"/>
              <a:chExt cx="1270472" cy="987153"/>
            </a:xfrm>
          </p:grpSpPr>
          <p:sp>
            <p:nvSpPr>
              <p:cNvPr id="29" name="Cloud 28"/>
              <p:cNvSpPr/>
              <p:nvPr/>
            </p:nvSpPr>
            <p:spPr bwMode="auto">
              <a:xfrm>
                <a:off x="6372200" y="3810000"/>
                <a:ext cx="1270472" cy="98715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30" name="Object 22"/>
              <p:cNvGraphicFramePr>
                <a:graphicFrameLocks noChangeAspect="1"/>
              </p:cNvGraphicFramePr>
              <p:nvPr/>
            </p:nvGraphicFramePr>
            <p:xfrm>
              <a:off x="6588224" y="4275883"/>
              <a:ext cx="387350" cy="449262"/>
            </p:xfrm>
            <a:graphic>
              <a:graphicData uri="http://schemas.openxmlformats.org/presentationml/2006/ole">
                <p:oleObj spid="_x0000_s14354" name="Equation" r:id="rId20" imgW="139680" imgH="177480" progId="Equation.3">
                  <p:embed/>
                </p:oleObj>
              </a:graphicData>
            </a:graphic>
          </p:graphicFrame>
          <p:graphicFrame>
            <p:nvGraphicFramePr>
              <p:cNvPr id="31" name="Object 23"/>
              <p:cNvGraphicFramePr>
                <a:graphicFrameLocks noChangeAspect="1"/>
              </p:cNvGraphicFramePr>
              <p:nvPr/>
            </p:nvGraphicFramePr>
            <p:xfrm>
              <a:off x="6906865" y="3810000"/>
              <a:ext cx="388938" cy="450850"/>
            </p:xfrm>
            <a:graphic>
              <a:graphicData uri="http://schemas.openxmlformats.org/presentationml/2006/ole">
                <p:oleObj spid="_x0000_s14355" name="Equation" r:id="rId21" imgW="139680" imgH="177480" progId="Equation.3">
                  <p:embed/>
                </p:oleObj>
              </a:graphicData>
            </a:graphic>
          </p:graphicFrame>
          <p:graphicFrame>
            <p:nvGraphicFramePr>
              <p:cNvPr id="32" name="Object 24"/>
              <p:cNvGraphicFramePr>
                <a:graphicFrameLocks noChangeAspect="1"/>
              </p:cNvGraphicFramePr>
              <p:nvPr/>
            </p:nvGraphicFramePr>
            <p:xfrm>
              <a:off x="7010847" y="4139060"/>
              <a:ext cx="461962" cy="450850"/>
            </p:xfrm>
            <a:graphic>
              <a:graphicData uri="http://schemas.openxmlformats.org/presentationml/2006/ole">
                <p:oleObj spid="_x0000_s14356" name="Equation" r:id="rId22" imgW="164880" imgH="177480" progId="Equation.3">
                  <p:embed/>
                </p:oleObj>
              </a:graphicData>
            </a:graphic>
          </p:graphicFrame>
          <p:graphicFrame>
            <p:nvGraphicFramePr>
              <p:cNvPr id="33" name="Object 25"/>
              <p:cNvGraphicFramePr>
                <a:graphicFrameLocks noChangeAspect="1"/>
              </p:cNvGraphicFramePr>
              <p:nvPr/>
            </p:nvGraphicFramePr>
            <p:xfrm>
              <a:off x="6573267" y="3915842"/>
              <a:ext cx="461962" cy="450850"/>
            </p:xfrm>
            <a:graphic>
              <a:graphicData uri="http://schemas.openxmlformats.org/presentationml/2006/ole">
                <p:oleObj spid="_x0000_s14357" name="Equation" r:id="rId23" imgW="164880" imgH="177480" progId="Equation.3">
                  <p:embed/>
                </p:oleObj>
              </a:graphicData>
            </a:graphic>
          </p:graphicFrame>
        </p:grpSp>
      </p:grpSp>
      <p:sp>
        <p:nvSpPr>
          <p:cNvPr id="38" name="Content Placeholder 2"/>
          <p:cNvSpPr txBox="1">
            <a:spLocks/>
          </p:cNvSpPr>
          <p:nvPr/>
        </p:nvSpPr>
        <p:spPr>
          <a:xfrm>
            <a:off x="467544" y="2996953"/>
            <a:ext cx="5832648" cy="864095"/>
          </a:xfrm>
          <a:prstGeom prst="rect">
            <a:avLst/>
          </a:prstGeom>
        </p:spPr>
        <p:txBody>
          <a:bodyPr vert="horz" lIns="91440" tIns="45720" rIns="91440" bIns="45720" rtlCol="0">
            <a:normAutofit fontScale="92500" lnSpcReduction="20000"/>
          </a:bodyPr>
          <a:lstStyle/>
          <a:p>
            <a:pPr marL="342900" lvl="0" indent="-342900">
              <a:spcBef>
                <a:spcPct val="20000"/>
              </a:spcBef>
              <a:buFont typeface="Arial"/>
              <a:buChar char="•"/>
            </a:pPr>
            <a:r>
              <a:rPr lang="en-US" sz="3200" dirty="0" smtClean="0"/>
              <a:t>Multiple Instance Learning (MIL) gets </a:t>
            </a:r>
            <a:r>
              <a:rPr lang="en-US" sz="3200" b="1" dirty="0" smtClean="0"/>
              <a:t>bag of instances/label</a:t>
            </a:r>
            <a:r>
              <a:rPr lang="en-US" sz="3200" dirty="0" smtClean="0"/>
              <a:t> pairs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blinds(horizontal)">
                                      <p:cBhvr>
                                        <p:cTn id="18" dur="500"/>
                                        <p:tgtEl>
                                          <p:spTgt spid="10">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blinds(horizontal)">
                                      <p:cBhvr>
                                        <p:cTn id="21" dur="500"/>
                                        <p:tgtEl>
                                          <p:spTgt spid="10">
                                            <p:txEl>
                                              <p:pRg st="1" end="1"/>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blinds(horizontal)">
                                      <p:cBhvr>
                                        <p:cTn id="2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err="1" smtClean="0"/>
              <a:t>MIRealBoost</a:t>
            </a:r>
            <a:r>
              <a:rPr lang="en-US" sz="3800" dirty="0" smtClean="0"/>
              <a:t>: Learning Instance Classifier</a:t>
            </a:r>
            <a:endParaRPr lang="en-US" sz="3800" dirty="0"/>
          </a:p>
        </p:txBody>
      </p:sp>
      <p:sp>
        <p:nvSpPr>
          <p:cNvPr id="3" name="Content Placeholder 2"/>
          <p:cNvSpPr>
            <a:spLocks noGrp="1"/>
          </p:cNvSpPr>
          <p:nvPr>
            <p:ph idx="1"/>
          </p:nvPr>
        </p:nvSpPr>
        <p:spPr>
          <a:xfrm>
            <a:off x="457200" y="1412776"/>
            <a:ext cx="8149208" cy="820687"/>
          </a:xfrm>
        </p:spPr>
        <p:txBody>
          <a:bodyPr>
            <a:noAutofit/>
          </a:bodyPr>
          <a:lstStyle/>
          <a:p>
            <a:r>
              <a:rPr lang="en-US" sz="2600" dirty="0" err="1" smtClean="0"/>
              <a:t>RealBoost</a:t>
            </a:r>
            <a:r>
              <a:rPr lang="en-US" sz="2600" dirty="0" smtClean="0"/>
              <a:t> classifier :</a:t>
            </a:r>
          </a:p>
        </p:txBody>
      </p:sp>
      <p:sp>
        <p:nvSpPr>
          <p:cNvPr id="4" name="Slide Number Placeholder 3"/>
          <p:cNvSpPr>
            <a:spLocks noGrp="1"/>
          </p:cNvSpPr>
          <p:nvPr>
            <p:ph type="sldNum" sz="quarter" idx="12"/>
          </p:nvPr>
        </p:nvSpPr>
        <p:spPr/>
        <p:txBody>
          <a:bodyPr/>
          <a:lstStyle/>
          <a:p>
            <a:fld id="{9991E6E0-EFD9-6042-8124-EDE44B40163E}" type="slidenum">
              <a:rPr lang="en-US" smtClean="0"/>
              <a:pPr/>
              <a:t>20</a:t>
            </a:fld>
            <a:endParaRPr lang="en-US"/>
          </a:p>
        </p:txBody>
      </p:sp>
      <p:graphicFrame>
        <p:nvGraphicFramePr>
          <p:cNvPr id="10242" name="Object 2"/>
          <p:cNvGraphicFramePr>
            <a:graphicFrameLocks noChangeAspect="1"/>
          </p:cNvGraphicFramePr>
          <p:nvPr/>
        </p:nvGraphicFramePr>
        <p:xfrm>
          <a:off x="2441575" y="2060575"/>
          <a:ext cx="3426569" cy="860578"/>
        </p:xfrm>
        <a:graphic>
          <a:graphicData uri="http://schemas.openxmlformats.org/presentationml/2006/ole">
            <p:oleObj spid="_x0000_s74754" name="Equation" r:id="rId4" imgW="914400" imgH="241200" progId="Equation.3">
              <p:embed/>
            </p:oleObj>
          </a:graphicData>
        </a:graphic>
      </p:graphicFrame>
      <p:graphicFrame>
        <p:nvGraphicFramePr>
          <p:cNvPr id="10245" name="Object 5"/>
          <p:cNvGraphicFramePr>
            <a:graphicFrameLocks noChangeAspect="1"/>
          </p:cNvGraphicFramePr>
          <p:nvPr/>
        </p:nvGraphicFramePr>
        <p:xfrm>
          <a:off x="2771800" y="4691062"/>
          <a:ext cx="3672408" cy="892361"/>
        </p:xfrm>
        <a:graphic>
          <a:graphicData uri="http://schemas.openxmlformats.org/presentationml/2006/ole">
            <p:oleObj spid="_x0000_s74756" name="Equation" r:id="rId5" imgW="1384200" imgH="368280" progId="Equation.3">
              <p:embed/>
            </p:oleObj>
          </a:graphicData>
        </a:graphic>
      </p:graphicFrame>
      <p:graphicFrame>
        <p:nvGraphicFramePr>
          <p:cNvPr id="10246" name="Object 6"/>
          <p:cNvGraphicFramePr>
            <a:graphicFrameLocks noChangeAspect="1"/>
          </p:cNvGraphicFramePr>
          <p:nvPr/>
        </p:nvGraphicFramePr>
        <p:xfrm>
          <a:off x="2658219" y="3561367"/>
          <a:ext cx="3713981" cy="889004"/>
        </p:xfrm>
        <a:graphic>
          <a:graphicData uri="http://schemas.openxmlformats.org/presentationml/2006/ole">
            <p:oleObj spid="_x0000_s74757" name="Equation" r:id="rId6" imgW="1307880" imgH="342720" progId="Equation.3">
              <p:embed/>
            </p:oleObj>
          </a:graphicData>
        </a:graphic>
      </p:graphicFrame>
      <p:sp>
        <p:nvSpPr>
          <p:cNvPr id="9" name="Content Placeholder 2"/>
          <p:cNvSpPr txBox="1">
            <a:spLocks/>
          </p:cNvSpPr>
          <p:nvPr/>
        </p:nvSpPr>
        <p:spPr>
          <a:xfrm>
            <a:off x="432048" y="3172916"/>
            <a:ext cx="8388424" cy="616124"/>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Proved:</a:t>
            </a:r>
          </a:p>
        </p:txBody>
      </p:sp>
      <p:sp>
        <p:nvSpPr>
          <p:cNvPr id="11" name="Cloud Callout 10"/>
          <p:cNvSpPr/>
          <p:nvPr/>
        </p:nvSpPr>
        <p:spPr>
          <a:xfrm>
            <a:off x="1578099" y="5320057"/>
            <a:ext cx="1080120" cy="1036293"/>
          </a:xfrm>
          <a:prstGeom prst="cloudCallout">
            <a:avLst>
              <a:gd name="adj1" fmla="val 65190"/>
              <a:gd name="adj2" fmla="val -798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solidFill>
                  <a:srgbClr val="FF0000"/>
                </a:solidFill>
              </a:rPr>
              <a:t>?</a:t>
            </a:r>
            <a:endParaRPr lang="en-US" sz="6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246"/>
                                        </p:tgtEl>
                                        <p:attrNameLst>
                                          <p:attrName>style.visibility</p:attrName>
                                        </p:attrNameLst>
                                      </p:cBhvr>
                                      <p:to>
                                        <p:strVal val="visible"/>
                                      </p:to>
                                    </p:set>
                                    <p:animEffect transition="in" filter="blinds(horizontal)">
                                      <p:cBhvr>
                                        <p:cTn id="10" dur="500"/>
                                        <p:tgtEl>
                                          <p:spTgt spid="10246"/>
                                        </p:tgtEl>
                                      </p:cBhvr>
                                    </p:animEffect>
                                  </p:childTnLst>
                                </p:cTn>
                              </p:par>
                              <p:par>
                                <p:cTn id="11" presetID="3" presetClass="entr" presetSubtype="10" fill="hold" nodeType="with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blinds(horizontal)">
                                      <p:cBhvr>
                                        <p:cTn id="13" dur="500"/>
                                        <p:tgtEl>
                                          <p:spTgt spid="1024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MIRealBoost</a:t>
            </a:r>
            <a:r>
              <a:rPr lang="en-US" dirty="0" smtClean="0"/>
              <a:t>: Estimate Weak Classifiers</a:t>
            </a:r>
            <a:endParaRPr lang="en-US" dirty="0"/>
          </a:p>
        </p:txBody>
      </p:sp>
      <p:graphicFrame>
        <p:nvGraphicFramePr>
          <p:cNvPr id="75782" name="Object 6"/>
          <p:cNvGraphicFramePr>
            <a:graphicFrameLocks noChangeAspect="1"/>
          </p:cNvGraphicFramePr>
          <p:nvPr/>
        </p:nvGraphicFramePr>
        <p:xfrm>
          <a:off x="741388" y="1724422"/>
          <a:ext cx="2030412" cy="552450"/>
        </p:xfrm>
        <a:graphic>
          <a:graphicData uri="http://schemas.openxmlformats.org/presentationml/2006/ole">
            <p:oleObj spid="_x0000_s75782" name="Equation" r:id="rId4" imgW="596880" imgH="177480" progId="Equation.3">
              <p:embed/>
            </p:oleObj>
          </a:graphicData>
        </a:graphic>
      </p:graphicFrame>
      <p:graphicFrame>
        <p:nvGraphicFramePr>
          <p:cNvPr id="75783" name="Object 7"/>
          <p:cNvGraphicFramePr>
            <a:graphicFrameLocks noChangeAspect="1"/>
          </p:cNvGraphicFramePr>
          <p:nvPr/>
        </p:nvGraphicFramePr>
        <p:xfrm>
          <a:off x="755576" y="2564004"/>
          <a:ext cx="3947145" cy="720980"/>
        </p:xfrm>
        <a:graphic>
          <a:graphicData uri="http://schemas.openxmlformats.org/presentationml/2006/ole">
            <p:oleObj spid="_x0000_s75783" name="Equation" r:id="rId5" imgW="1143000" imgH="228600" progId="Equation.3">
              <p:embed/>
            </p:oleObj>
          </a:graphicData>
        </a:graphic>
      </p:graphicFrame>
      <p:grpSp>
        <p:nvGrpSpPr>
          <p:cNvPr id="26" name="Group 25"/>
          <p:cNvGrpSpPr/>
          <p:nvPr/>
        </p:nvGrpSpPr>
        <p:grpSpPr>
          <a:xfrm>
            <a:off x="1902296" y="4221832"/>
            <a:ext cx="5334000" cy="1295400"/>
            <a:chOff x="1902296" y="4221832"/>
            <a:chExt cx="5334000" cy="1295400"/>
          </a:xfrm>
        </p:grpSpPr>
        <p:cxnSp>
          <p:nvCxnSpPr>
            <p:cNvPr id="17" name="Straight Arrow Connector 16"/>
            <p:cNvCxnSpPr/>
            <p:nvPr/>
          </p:nvCxnSpPr>
          <p:spPr>
            <a:xfrm rot="5400000" flipH="1" flipV="1">
              <a:off x="1597497" y="4829844"/>
              <a:ext cx="1219200" cy="3175"/>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902296" y="5363244"/>
              <a:ext cx="5334000" cy="158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2207096" y="4725144"/>
              <a:ext cx="2692400" cy="680963"/>
            </a:xfrm>
            <a:custGeom>
              <a:avLst/>
              <a:gdLst>
                <a:gd name="connsiteX0" fmla="*/ 0 w 2692400"/>
                <a:gd name="connsiteY0" fmla="*/ 728133 h 770466"/>
                <a:gd name="connsiteX1" fmla="*/ 635000 w 2692400"/>
                <a:gd name="connsiteY1" fmla="*/ 626533 h 770466"/>
                <a:gd name="connsiteX2" fmla="*/ 1422400 w 2692400"/>
                <a:gd name="connsiteY2" fmla="*/ 4233 h 770466"/>
                <a:gd name="connsiteX3" fmla="*/ 2273300 w 2692400"/>
                <a:gd name="connsiteY3" fmla="*/ 651933 h 770466"/>
                <a:gd name="connsiteX4" fmla="*/ 2692400 w 2692400"/>
                <a:gd name="connsiteY4" fmla="*/ 715433 h 77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400" h="770466">
                  <a:moveTo>
                    <a:pt x="0" y="728133"/>
                  </a:moveTo>
                  <a:cubicBezTo>
                    <a:pt x="198966" y="737658"/>
                    <a:pt x="397933" y="747183"/>
                    <a:pt x="635000" y="626533"/>
                  </a:cubicBezTo>
                  <a:cubicBezTo>
                    <a:pt x="872067" y="505883"/>
                    <a:pt x="1149350" y="0"/>
                    <a:pt x="1422400" y="4233"/>
                  </a:cubicBezTo>
                  <a:cubicBezTo>
                    <a:pt x="1695450" y="8466"/>
                    <a:pt x="2061633" y="533400"/>
                    <a:pt x="2273300" y="651933"/>
                  </a:cubicBezTo>
                  <a:cubicBezTo>
                    <a:pt x="2484967" y="770466"/>
                    <a:pt x="2588683" y="742949"/>
                    <a:pt x="2692400" y="715433"/>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 name="Freeform 19"/>
            <p:cNvSpPr/>
            <p:nvPr/>
          </p:nvSpPr>
          <p:spPr>
            <a:xfrm>
              <a:off x="3477096" y="4450431"/>
              <a:ext cx="2692400" cy="946151"/>
            </a:xfrm>
            <a:custGeom>
              <a:avLst/>
              <a:gdLst>
                <a:gd name="connsiteX0" fmla="*/ 0 w 2692400"/>
                <a:gd name="connsiteY0" fmla="*/ 728133 h 770466"/>
                <a:gd name="connsiteX1" fmla="*/ 635000 w 2692400"/>
                <a:gd name="connsiteY1" fmla="*/ 626533 h 770466"/>
                <a:gd name="connsiteX2" fmla="*/ 1422400 w 2692400"/>
                <a:gd name="connsiteY2" fmla="*/ 4233 h 770466"/>
                <a:gd name="connsiteX3" fmla="*/ 2273300 w 2692400"/>
                <a:gd name="connsiteY3" fmla="*/ 651933 h 770466"/>
                <a:gd name="connsiteX4" fmla="*/ 2692400 w 2692400"/>
                <a:gd name="connsiteY4" fmla="*/ 715433 h 77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400" h="770466">
                  <a:moveTo>
                    <a:pt x="0" y="728133"/>
                  </a:moveTo>
                  <a:cubicBezTo>
                    <a:pt x="198966" y="737658"/>
                    <a:pt x="397933" y="747183"/>
                    <a:pt x="635000" y="626533"/>
                  </a:cubicBezTo>
                  <a:cubicBezTo>
                    <a:pt x="872067" y="505883"/>
                    <a:pt x="1149350" y="0"/>
                    <a:pt x="1422400" y="4233"/>
                  </a:cubicBezTo>
                  <a:cubicBezTo>
                    <a:pt x="1695450" y="8466"/>
                    <a:pt x="2061633" y="533400"/>
                    <a:pt x="2273300" y="651933"/>
                  </a:cubicBezTo>
                  <a:cubicBezTo>
                    <a:pt x="2484967" y="770466"/>
                    <a:pt x="2588683" y="742949"/>
                    <a:pt x="2692400" y="715433"/>
                  </a:cubicBezTo>
                </a:path>
              </a:pathLst>
            </a:custGeom>
            <a:ln w="1905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21" name="Straight Connector 20"/>
            <p:cNvCxnSpPr/>
            <p:nvPr/>
          </p:nvCxnSpPr>
          <p:spPr>
            <a:xfrm rot="5400000">
              <a:off x="3731097" y="4982244"/>
              <a:ext cx="1066800" cy="3175"/>
            </a:xfrm>
            <a:prstGeom prst="line">
              <a:avLst/>
            </a:prstGeom>
            <a:ln w="476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aphicFrame>
        <p:nvGraphicFramePr>
          <p:cNvPr id="75786" name="Object 10"/>
          <p:cNvGraphicFramePr>
            <a:graphicFrameLocks noChangeAspect="1"/>
          </p:cNvGraphicFramePr>
          <p:nvPr/>
        </p:nvGraphicFramePr>
        <p:xfrm>
          <a:off x="5250185" y="4541258"/>
          <a:ext cx="1626071" cy="399910"/>
        </p:xfrm>
        <a:graphic>
          <a:graphicData uri="http://schemas.openxmlformats.org/presentationml/2006/ole">
            <p:oleObj spid="_x0000_s75786" name="Equation" r:id="rId6" imgW="660240" imgH="177480" progId="Equation.3">
              <p:embed/>
            </p:oleObj>
          </a:graphicData>
        </a:graphic>
      </p:graphicFrame>
      <p:graphicFrame>
        <p:nvGraphicFramePr>
          <p:cNvPr id="75788" name="Object 12"/>
          <p:cNvGraphicFramePr>
            <a:graphicFrameLocks noChangeAspect="1"/>
          </p:cNvGraphicFramePr>
          <p:nvPr/>
        </p:nvGraphicFramePr>
        <p:xfrm>
          <a:off x="2008708" y="4470698"/>
          <a:ext cx="1627188" cy="398462"/>
        </p:xfrm>
        <a:graphic>
          <a:graphicData uri="http://schemas.openxmlformats.org/presentationml/2006/ole">
            <p:oleObj spid="_x0000_s75788" name="Equation" r:id="rId7" imgW="66024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blinds(horizontal)">
                                      <p:cBhvr>
                                        <p:cTn id="7" dur="500"/>
                                        <p:tgtEl>
                                          <p:spTgt spid="75783"/>
                                        </p:tgtEl>
                                      </p:cBhvr>
                                    </p:animEffect>
                                  </p:childTnLst>
                                </p:cTn>
                              </p:par>
                              <p:par>
                                <p:cTn id="8" presetID="3" presetClass="entr" presetSubtype="10" fill="hold" nodeType="withEffect">
                                  <p:stCondLst>
                                    <p:cond delay="0"/>
                                  </p:stCondLst>
                                  <p:childTnLst>
                                    <p:set>
                                      <p:cBhvr>
                                        <p:cTn id="9" dur="1" fill="hold">
                                          <p:stCondLst>
                                            <p:cond delay="0"/>
                                          </p:stCondLst>
                                        </p:cTn>
                                        <p:tgtEl>
                                          <p:spTgt spid="75786"/>
                                        </p:tgtEl>
                                        <p:attrNameLst>
                                          <p:attrName>style.visibility</p:attrName>
                                        </p:attrNameLst>
                                      </p:cBhvr>
                                      <p:to>
                                        <p:strVal val="visible"/>
                                      </p:to>
                                    </p:set>
                                    <p:animEffect transition="in" filter="blinds(horizontal)">
                                      <p:cBhvr>
                                        <p:cTn id="10" dur="500"/>
                                        <p:tgtEl>
                                          <p:spTgt spid="75786"/>
                                        </p:tgtEl>
                                      </p:cBhvr>
                                    </p:animEffect>
                                  </p:childTnLst>
                                </p:cTn>
                              </p:par>
                              <p:par>
                                <p:cTn id="11" presetID="3" presetClass="entr" presetSubtype="10" fill="hold" nodeType="withEffect">
                                  <p:stCondLst>
                                    <p:cond delay="0"/>
                                  </p:stCondLst>
                                  <p:childTnLst>
                                    <p:set>
                                      <p:cBhvr>
                                        <p:cTn id="12" dur="1" fill="hold">
                                          <p:stCondLst>
                                            <p:cond delay="0"/>
                                          </p:stCondLst>
                                        </p:cTn>
                                        <p:tgtEl>
                                          <p:spTgt spid="75788"/>
                                        </p:tgtEl>
                                        <p:attrNameLst>
                                          <p:attrName>style.visibility</p:attrName>
                                        </p:attrNameLst>
                                      </p:cBhvr>
                                      <p:to>
                                        <p:strVal val="visible"/>
                                      </p:to>
                                    </p:set>
                                    <p:animEffect transition="in" filter="blinds(horizontal)">
                                      <p:cBhvr>
                                        <p:cTn id="13" dur="500"/>
                                        <p:tgtEl>
                                          <p:spTgt spid="75788"/>
                                        </p:tgtEl>
                                      </p:cBhvr>
                                    </p:animEffect>
                                  </p:childTnLst>
                                </p:cTn>
                              </p:par>
                              <p:par>
                                <p:cTn id="14" presetID="3" presetClass="entr" presetSubtype="1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MIRealBoost</a:t>
            </a:r>
            <a:r>
              <a:rPr lang="en-US" dirty="0" smtClean="0"/>
              <a:t>: Estimate Weak Classifiers</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22</a:t>
            </a:fld>
            <a:endParaRPr lang="en-US"/>
          </a:p>
        </p:txBody>
      </p:sp>
      <p:graphicFrame>
        <p:nvGraphicFramePr>
          <p:cNvPr id="11267" name="Object 3"/>
          <p:cNvGraphicFramePr>
            <a:graphicFrameLocks noChangeAspect="1"/>
          </p:cNvGraphicFramePr>
          <p:nvPr/>
        </p:nvGraphicFramePr>
        <p:xfrm>
          <a:off x="6299993" y="3572322"/>
          <a:ext cx="1069975" cy="555625"/>
        </p:xfrm>
        <a:graphic>
          <a:graphicData uri="http://schemas.openxmlformats.org/presentationml/2006/ole">
            <p:oleObj spid="_x0000_s76802" name="Equation" r:id="rId4" imgW="355320" imgH="203040" progId="Equation.3">
              <p:embed/>
            </p:oleObj>
          </a:graphicData>
        </a:graphic>
      </p:graphicFrame>
      <p:graphicFrame>
        <p:nvGraphicFramePr>
          <p:cNvPr id="11268" name="Object 4"/>
          <p:cNvGraphicFramePr>
            <a:graphicFrameLocks noChangeAspect="1"/>
          </p:cNvGraphicFramePr>
          <p:nvPr/>
        </p:nvGraphicFramePr>
        <p:xfrm>
          <a:off x="6361856" y="4220394"/>
          <a:ext cx="1944216" cy="601875"/>
        </p:xfrm>
        <a:graphic>
          <a:graphicData uri="http://schemas.openxmlformats.org/presentationml/2006/ole">
            <p:oleObj spid="_x0000_s76803" name="Equation" r:id="rId5" imgW="634680" imgH="215640" progId="Equation.3">
              <p:embed/>
            </p:oleObj>
          </a:graphicData>
        </a:graphic>
      </p:graphicFrame>
      <p:graphicFrame>
        <p:nvGraphicFramePr>
          <p:cNvPr id="11269" name="Object 5"/>
          <p:cNvGraphicFramePr>
            <a:graphicFrameLocks noChangeAspect="1"/>
          </p:cNvGraphicFramePr>
          <p:nvPr/>
        </p:nvGraphicFramePr>
        <p:xfrm>
          <a:off x="2483768" y="5139732"/>
          <a:ext cx="4224983" cy="1169588"/>
        </p:xfrm>
        <a:graphic>
          <a:graphicData uri="http://schemas.openxmlformats.org/presentationml/2006/ole">
            <p:oleObj spid="_x0000_s76804" name="Equation" r:id="rId6" imgW="1549080" imgH="469800" progId="Equation.3">
              <p:embed/>
            </p:oleObj>
          </a:graphicData>
        </a:graphic>
      </p:graphicFrame>
      <p:sp>
        <p:nvSpPr>
          <p:cNvPr id="9" name="Content Placeholder 2"/>
          <p:cNvSpPr txBox="1">
            <a:spLocks/>
          </p:cNvSpPr>
          <p:nvPr/>
        </p:nvSpPr>
        <p:spPr>
          <a:xfrm>
            <a:off x="601216" y="2699079"/>
            <a:ext cx="7931224" cy="65721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600" b="0" i="0" u="none" strike="noStrike" kern="1200" cap="none" spc="0" normalizeH="0" baseline="0" noProof="0" dirty="0" smtClean="0">
                <a:ln>
                  <a:noFill/>
                </a:ln>
                <a:solidFill>
                  <a:schemeClr val="tx1"/>
                </a:solidFill>
                <a:effectLst/>
                <a:uLnTx/>
                <a:uFillTx/>
                <a:cs typeface="Times New Roman" pitchFamily="18" charset="0"/>
              </a:rPr>
              <a:t>We do not know true instance labels.</a:t>
            </a:r>
          </a:p>
        </p:txBody>
      </p:sp>
      <p:sp>
        <p:nvSpPr>
          <p:cNvPr id="12" name="Content Placeholder 2"/>
          <p:cNvSpPr txBox="1">
            <a:spLocks/>
          </p:cNvSpPr>
          <p:nvPr/>
        </p:nvSpPr>
        <p:spPr>
          <a:xfrm>
            <a:off x="590871" y="3500314"/>
            <a:ext cx="5181602" cy="1370781"/>
          </a:xfrm>
          <a:prstGeom prst="rect">
            <a:avLst/>
          </a:prstGeom>
        </p:spPr>
        <p:txBody>
          <a:bodyPr vert="horz" lIns="91440" tIns="45720" rIns="91440" bIns="45720" rtlCol="0">
            <a:normAutofit lnSpcReduction="10000"/>
          </a:bodyPr>
          <a:lstStyle/>
          <a:p>
            <a:pPr marL="342900" lvl="0" indent="-342900">
              <a:spcBef>
                <a:spcPct val="20000"/>
              </a:spcBef>
              <a:buFont typeface="Arial"/>
              <a:buChar char="•"/>
            </a:pPr>
            <a:r>
              <a:rPr lang="en-US" sz="2800" dirty="0" smtClean="0">
                <a:cs typeface="Times New Roman" pitchFamily="18" charset="0"/>
              </a:rPr>
              <a:t>Estimate the instance label by the bag label, </a:t>
            </a:r>
          </a:p>
          <a:p>
            <a:pPr marL="342900" lvl="0" indent="-342900">
              <a:spcBef>
                <a:spcPct val="20000"/>
              </a:spcBef>
            </a:pPr>
            <a:r>
              <a:rPr lang="en-US" sz="2800" dirty="0" smtClean="0">
                <a:cs typeface="Times New Roman" pitchFamily="18" charset="0"/>
              </a:rPr>
              <a:t>	weighted by the bag confidence</a:t>
            </a:r>
            <a:endParaRPr kumimoji="0" lang="en-US" sz="2800" b="0" i="0" u="none" strike="noStrike" kern="1200" cap="none" spc="0" normalizeH="0" baseline="0" noProof="0" dirty="0" smtClean="0">
              <a:ln>
                <a:noFill/>
              </a:ln>
              <a:solidFill>
                <a:schemeClr val="tx1"/>
              </a:solidFill>
              <a:effectLst/>
              <a:uLnTx/>
              <a:uFillTx/>
              <a:cs typeface="Times New Roman" pitchFamily="18" charset="0"/>
            </a:endParaRPr>
          </a:p>
          <a:p>
            <a:pPr marL="342900" marR="0" lvl="0" indent="-342900" algn="l" defTabSz="4572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cs typeface="Times New Roman" pitchFamily="18" charset="0"/>
            </a:endParaRPr>
          </a:p>
        </p:txBody>
      </p:sp>
      <p:graphicFrame>
        <p:nvGraphicFramePr>
          <p:cNvPr id="75783" name="Object 7"/>
          <p:cNvGraphicFramePr>
            <a:graphicFrameLocks noChangeAspect="1"/>
          </p:cNvGraphicFramePr>
          <p:nvPr/>
        </p:nvGraphicFramePr>
        <p:xfrm>
          <a:off x="684213" y="1700213"/>
          <a:ext cx="2233612" cy="720725"/>
        </p:xfrm>
        <a:graphic>
          <a:graphicData uri="http://schemas.openxmlformats.org/presentationml/2006/ole">
            <p:oleObj spid="_x0000_s76806" name="Equation" r:id="rId7" imgW="647640" imgH="228600" progId="Equation.3">
              <p:embed/>
            </p:oleObj>
          </a:graphicData>
        </a:graphic>
      </p:graphicFrame>
      <p:graphicFrame>
        <p:nvGraphicFramePr>
          <p:cNvPr id="75785" name="Object 9"/>
          <p:cNvGraphicFramePr>
            <a:graphicFrameLocks noChangeAspect="1"/>
          </p:cNvGraphicFramePr>
          <p:nvPr/>
        </p:nvGraphicFramePr>
        <p:xfrm>
          <a:off x="6259659" y="2636912"/>
          <a:ext cx="1254325" cy="657218"/>
        </p:xfrm>
        <a:graphic>
          <a:graphicData uri="http://schemas.openxmlformats.org/presentationml/2006/ole">
            <p:oleObj spid="_x0000_s76807" name="Equation" r:id="rId8" imgW="330120" imgH="190440" progId="Equation.3">
              <p:embed/>
            </p:oleObj>
          </a:graphicData>
        </a:graphic>
      </p:graphicFrame>
      <p:sp>
        <p:nvSpPr>
          <p:cNvPr id="22" name="TextBox 21"/>
          <p:cNvSpPr txBox="1"/>
          <p:nvPr/>
        </p:nvSpPr>
        <p:spPr>
          <a:xfrm>
            <a:off x="3059832" y="1700808"/>
            <a:ext cx="375424" cy="584775"/>
          </a:xfrm>
          <a:prstGeom prst="rect">
            <a:avLst/>
          </a:prstGeom>
          <a:noFill/>
        </p:spPr>
        <p:txBody>
          <a:bodyPr wrap="none" rtlCol="0">
            <a:spAutoFit/>
          </a:bodyPr>
          <a:lstStyle/>
          <a:p>
            <a:r>
              <a:rPr lang="en-US" sz="3200" b="1" dirty="0" smtClean="0"/>
              <a:t>?</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75785"/>
                                        </p:tgtEl>
                                        <p:attrNameLst>
                                          <p:attrName>style.visibility</p:attrName>
                                        </p:attrNameLst>
                                      </p:cBhvr>
                                      <p:to>
                                        <p:strVal val="visible"/>
                                      </p:to>
                                    </p:set>
                                    <p:animEffect transition="in" filter="blinds(horizontal)">
                                      <p:cBhvr>
                                        <p:cTn id="10" dur="500"/>
                                        <p:tgtEl>
                                          <p:spTgt spid="7578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nodeType="withEffect">
                                  <p:stCondLst>
                                    <p:cond delay="0"/>
                                  </p:stCondLst>
                                  <p:childTnLst>
                                    <p:set>
                                      <p:cBhvr>
                                        <p:cTn id="17" dur="1" fill="hold">
                                          <p:stCondLst>
                                            <p:cond delay="0"/>
                                          </p:stCondLst>
                                        </p:cTn>
                                        <p:tgtEl>
                                          <p:spTgt spid="11267"/>
                                        </p:tgtEl>
                                        <p:attrNameLst>
                                          <p:attrName>style.visibility</p:attrName>
                                        </p:attrNameLst>
                                      </p:cBhvr>
                                      <p:to>
                                        <p:strVal val="visible"/>
                                      </p:to>
                                    </p:set>
                                    <p:animEffect transition="in" filter="blinds(horizontal)">
                                      <p:cBhvr>
                                        <p:cTn id="18" dur="500"/>
                                        <p:tgtEl>
                                          <p:spTgt spid="11267"/>
                                        </p:tgtEl>
                                      </p:cBhvr>
                                    </p:animEffect>
                                  </p:childTnLst>
                                </p:cTn>
                              </p:par>
                              <p:par>
                                <p:cTn id="19" presetID="3" presetClass="entr" presetSubtype="10" fill="hold" nodeType="withEffect">
                                  <p:stCondLst>
                                    <p:cond delay="0"/>
                                  </p:stCondLst>
                                  <p:childTnLst>
                                    <p:set>
                                      <p:cBhvr>
                                        <p:cTn id="20" dur="1" fill="hold">
                                          <p:stCondLst>
                                            <p:cond delay="0"/>
                                          </p:stCondLst>
                                        </p:cTn>
                                        <p:tgtEl>
                                          <p:spTgt spid="11268"/>
                                        </p:tgtEl>
                                        <p:attrNameLst>
                                          <p:attrName>style.visibility</p:attrName>
                                        </p:attrNameLst>
                                      </p:cBhvr>
                                      <p:to>
                                        <p:strVal val="visible"/>
                                      </p:to>
                                    </p:set>
                                    <p:animEffect transition="in" filter="blinds(horizontal)">
                                      <p:cBhvr>
                                        <p:cTn id="21" dur="500"/>
                                        <p:tgtEl>
                                          <p:spTgt spid="1126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269"/>
                                        </p:tgtEl>
                                        <p:attrNameLst>
                                          <p:attrName>style.visibility</p:attrName>
                                        </p:attrNameLst>
                                      </p:cBhvr>
                                      <p:to>
                                        <p:strVal val="visible"/>
                                      </p:to>
                                    </p:set>
                                    <p:animEffect transition="in" filter="blinds(horizontal)">
                                      <p:cBhvr>
                                        <p:cTn id="26"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6084169" y="2738661"/>
            <a:ext cx="1381522" cy="834355"/>
          </a:xfrm>
          <a:prstGeom prst="roundRect">
            <a:avLst/>
          </a:prstGeom>
          <a:gradFill>
            <a:gsLst>
              <a:gs pos="0">
                <a:srgbClr val="03D4A8"/>
              </a:gs>
              <a:gs pos="25000">
                <a:srgbClr val="21D6E0"/>
              </a:gs>
              <a:gs pos="75000">
                <a:srgbClr val="0087E6"/>
              </a:gs>
              <a:gs pos="100000">
                <a:srgbClr val="005CB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MIRealBoost</a:t>
            </a:r>
            <a:r>
              <a:rPr lang="en-US" dirty="0" smtClean="0"/>
              <a:t> Algorithm</a:t>
            </a:r>
            <a:endParaRPr lang="en-US" dirty="0"/>
          </a:p>
        </p:txBody>
      </p:sp>
      <p:sp>
        <p:nvSpPr>
          <p:cNvPr id="3" name="Slide Number Placeholder 2"/>
          <p:cNvSpPr>
            <a:spLocks noGrp="1"/>
          </p:cNvSpPr>
          <p:nvPr>
            <p:ph type="sldNum" sz="quarter" idx="12"/>
          </p:nvPr>
        </p:nvSpPr>
        <p:spPr/>
        <p:txBody>
          <a:bodyPr/>
          <a:lstStyle/>
          <a:p>
            <a:fld id="{9991E6E0-EFD9-6042-8124-EDE44B40163E}" type="slidenum">
              <a:rPr lang="en-US" smtClean="0"/>
              <a:pPr/>
              <a:t>23</a:t>
            </a:fld>
            <a:endParaRPr lang="en-US"/>
          </a:p>
        </p:txBody>
      </p:sp>
      <p:grpSp>
        <p:nvGrpSpPr>
          <p:cNvPr id="7" name="Group 33"/>
          <p:cNvGrpSpPr/>
          <p:nvPr/>
        </p:nvGrpSpPr>
        <p:grpSpPr>
          <a:xfrm>
            <a:off x="1379313" y="1361727"/>
            <a:ext cx="1270472" cy="987153"/>
            <a:chOff x="6372200" y="3810000"/>
            <a:chExt cx="1270472" cy="987153"/>
          </a:xfrm>
        </p:grpSpPr>
        <p:sp>
          <p:nvSpPr>
            <p:cNvPr id="8" name="Cloud 7"/>
            <p:cNvSpPr/>
            <p:nvPr/>
          </p:nvSpPr>
          <p:spPr bwMode="auto">
            <a:xfrm>
              <a:off x="6372200" y="3810000"/>
              <a:ext cx="1270472" cy="98715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9" name="Object 22"/>
            <p:cNvGraphicFramePr>
              <a:graphicFrameLocks noChangeAspect="1"/>
            </p:cNvGraphicFramePr>
            <p:nvPr/>
          </p:nvGraphicFramePr>
          <p:xfrm>
            <a:off x="6588224" y="4275883"/>
            <a:ext cx="387350" cy="449262"/>
          </p:xfrm>
          <a:graphic>
            <a:graphicData uri="http://schemas.openxmlformats.org/presentationml/2006/ole">
              <p:oleObj spid="_x0000_s83977" name="Equation" r:id="rId4" imgW="139680" imgH="177480" progId="Equation.3">
                <p:embed/>
              </p:oleObj>
            </a:graphicData>
          </a:graphic>
        </p:graphicFrame>
        <p:graphicFrame>
          <p:nvGraphicFramePr>
            <p:cNvPr id="10" name="Object 23"/>
            <p:cNvGraphicFramePr>
              <a:graphicFrameLocks noChangeAspect="1"/>
            </p:cNvGraphicFramePr>
            <p:nvPr/>
          </p:nvGraphicFramePr>
          <p:xfrm>
            <a:off x="6906865" y="3810000"/>
            <a:ext cx="388938" cy="450850"/>
          </p:xfrm>
          <a:graphic>
            <a:graphicData uri="http://schemas.openxmlformats.org/presentationml/2006/ole">
              <p:oleObj spid="_x0000_s83978" name="Equation" r:id="rId5" imgW="139680" imgH="177480" progId="Equation.3">
                <p:embed/>
              </p:oleObj>
            </a:graphicData>
          </a:graphic>
        </p:graphicFrame>
        <p:graphicFrame>
          <p:nvGraphicFramePr>
            <p:cNvPr id="11" name="Object 24"/>
            <p:cNvGraphicFramePr>
              <a:graphicFrameLocks noChangeAspect="1"/>
            </p:cNvGraphicFramePr>
            <p:nvPr/>
          </p:nvGraphicFramePr>
          <p:xfrm>
            <a:off x="7045772" y="4139108"/>
            <a:ext cx="390525" cy="450850"/>
          </p:xfrm>
          <a:graphic>
            <a:graphicData uri="http://schemas.openxmlformats.org/presentationml/2006/ole">
              <p:oleObj spid="_x0000_s83979" name="Equation" r:id="rId6" imgW="139680" imgH="177480" progId="Equation.3">
                <p:embed/>
              </p:oleObj>
            </a:graphicData>
          </a:graphic>
        </p:graphicFrame>
        <p:graphicFrame>
          <p:nvGraphicFramePr>
            <p:cNvPr id="12" name="Object 25"/>
            <p:cNvGraphicFramePr>
              <a:graphicFrameLocks noChangeAspect="1"/>
            </p:cNvGraphicFramePr>
            <p:nvPr/>
          </p:nvGraphicFramePr>
          <p:xfrm>
            <a:off x="6625085" y="3915271"/>
            <a:ext cx="355600" cy="450850"/>
          </p:xfrm>
          <a:graphic>
            <a:graphicData uri="http://schemas.openxmlformats.org/presentationml/2006/ole">
              <p:oleObj spid="_x0000_s83980" name="Equation" r:id="rId7" imgW="126720" imgH="177480" progId="Equation.3">
                <p:embed/>
              </p:oleObj>
            </a:graphicData>
          </a:graphic>
        </p:graphicFrame>
      </p:grpSp>
      <p:grpSp>
        <p:nvGrpSpPr>
          <p:cNvPr id="22" name="Group 21"/>
          <p:cNvGrpSpPr/>
          <p:nvPr/>
        </p:nvGrpSpPr>
        <p:grpSpPr>
          <a:xfrm>
            <a:off x="2479923" y="1535831"/>
            <a:ext cx="732606" cy="635199"/>
            <a:chOff x="3335338" y="4017937"/>
            <a:chExt cx="732606" cy="635199"/>
          </a:xfrm>
        </p:grpSpPr>
        <p:sp>
          <p:nvSpPr>
            <p:cNvPr id="13" name="Cloud 12"/>
            <p:cNvSpPr/>
            <p:nvPr/>
          </p:nvSpPr>
          <p:spPr bwMode="auto">
            <a:xfrm>
              <a:off x="3335338" y="4017937"/>
              <a:ext cx="732606" cy="635199"/>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4" name="Object 18"/>
            <p:cNvGraphicFramePr>
              <a:graphicFrameLocks noChangeAspect="1"/>
            </p:cNvGraphicFramePr>
            <p:nvPr/>
          </p:nvGraphicFramePr>
          <p:xfrm>
            <a:off x="3505025" y="4059857"/>
            <a:ext cx="387350" cy="449263"/>
          </p:xfrm>
          <a:graphic>
            <a:graphicData uri="http://schemas.openxmlformats.org/presentationml/2006/ole">
              <p:oleObj spid="_x0000_s83973" name="Equation" r:id="rId8" imgW="139680" imgH="177480" progId="Equation.3">
                <p:embed/>
              </p:oleObj>
            </a:graphicData>
          </a:graphic>
        </p:graphicFrame>
      </p:grpSp>
      <p:grpSp>
        <p:nvGrpSpPr>
          <p:cNvPr id="23" name="Group 22"/>
          <p:cNvGrpSpPr/>
          <p:nvPr/>
        </p:nvGrpSpPr>
        <p:grpSpPr>
          <a:xfrm>
            <a:off x="899592" y="1373235"/>
            <a:ext cx="732606" cy="635199"/>
            <a:chOff x="3335338" y="4017937"/>
            <a:chExt cx="732606" cy="635199"/>
          </a:xfrm>
        </p:grpSpPr>
        <p:sp>
          <p:nvSpPr>
            <p:cNvPr id="24" name="Cloud 23"/>
            <p:cNvSpPr/>
            <p:nvPr/>
          </p:nvSpPr>
          <p:spPr bwMode="auto">
            <a:xfrm>
              <a:off x="3335338" y="4017937"/>
              <a:ext cx="732606" cy="635199"/>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5" name="Object 18"/>
            <p:cNvGraphicFramePr>
              <a:graphicFrameLocks noChangeAspect="1"/>
            </p:cNvGraphicFramePr>
            <p:nvPr/>
          </p:nvGraphicFramePr>
          <p:xfrm>
            <a:off x="3505025" y="4059857"/>
            <a:ext cx="387350" cy="449263"/>
          </p:xfrm>
          <a:graphic>
            <a:graphicData uri="http://schemas.openxmlformats.org/presentationml/2006/ole">
              <p:oleObj spid="_x0000_s83981" name="Equation" r:id="rId9" imgW="139680" imgH="177480" progId="Equation.3">
                <p:embed/>
              </p:oleObj>
            </a:graphicData>
          </a:graphic>
        </p:graphicFrame>
      </p:grpSp>
      <p:grpSp>
        <p:nvGrpSpPr>
          <p:cNvPr id="54" name="Group 53"/>
          <p:cNvGrpSpPr/>
          <p:nvPr/>
        </p:nvGrpSpPr>
        <p:grpSpPr>
          <a:xfrm>
            <a:off x="1247822" y="2924944"/>
            <a:ext cx="1896544" cy="1209378"/>
            <a:chOff x="2171400" y="3731790"/>
            <a:chExt cx="1896544" cy="1209378"/>
          </a:xfrm>
        </p:grpSpPr>
        <p:sp>
          <p:nvSpPr>
            <p:cNvPr id="30" name="Cloud 29"/>
            <p:cNvSpPr/>
            <p:nvPr/>
          </p:nvSpPr>
          <p:spPr bwMode="auto">
            <a:xfrm>
              <a:off x="2171400" y="3731790"/>
              <a:ext cx="1896544" cy="1209378"/>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83993" name="Object 25"/>
            <p:cNvGraphicFramePr>
              <a:graphicFrameLocks noChangeAspect="1"/>
            </p:cNvGraphicFramePr>
            <p:nvPr/>
          </p:nvGraphicFramePr>
          <p:xfrm>
            <a:off x="2377777" y="3927648"/>
            <a:ext cx="754063" cy="381000"/>
          </p:xfrm>
          <a:graphic>
            <a:graphicData uri="http://schemas.openxmlformats.org/presentationml/2006/ole">
              <p:oleObj spid="_x0000_s83993" name="Equation" r:id="rId10" imgW="342720" imgH="190440" progId="Equation.3">
                <p:embed/>
              </p:oleObj>
            </a:graphicData>
          </a:graphic>
        </p:graphicFrame>
        <p:graphicFrame>
          <p:nvGraphicFramePr>
            <p:cNvPr id="83995" name="Object 27"/>
            <p:cNvGraphicFramePr>
              <a:graphicFrameLocks noChangeAspect="1"/>
            </p:cNvGraphicFramePr>
            <p:nvPr/>
          </p:nvGraphicFramePr>
          <p:xfrm>
            <a:off x="3142878" y="4308648"/>
            <a:ext cx="781050" cy="381000"/>
          </p:xfrm>
          <a:graphic>
            <a:graphicData uri="http://schemas.openxmlformats.org/presentationml/2006/ole">
              <p:oleObj spid="_x0000_s83995" name="Equation" r:id="rId11" imgW="355320" imgH="190440" progId="Equation.3">
                <p:embed/>
              </p:oleObj>
            </a:graphicData>
          </a:graphic>
        </p:graphicFrame>
        <p:graphicFrame>
          <p:nvGraphicFramePr>
            <p:cNvPr id="83999" name="Object 31"/>
            <p:cNvGraphicFramePr>
              <a:graphicFrameLocks noChangeAspect="1"/>
            </p:cNvGraphicFramePr>
            <p:nvPr/>
          </p:nvGraphicFramePr>
          <p:xfrm>
            <a:off x="3070870" y="3731790"/>
            <a:ext cx="781050" cy="381000"/>
          </p:xfrm>
          <a:graphic>
            <a:graphicData uri="http://schemas.openxmlformats.org/presentationml/2006/ole">
              <p:oleObj spid="_x0000_s83999" name="Equation" r:id="rId12" imgW="355320" imgH="190440" progId="Equation.3">
                <p:embed/>
              </p:oleObj>
            </a:graphicData>
          </a:graphic>
        </p:graphicFrame>
        <p:graphicFrame>
          <p:nvGraphicFramePr>
            <p:cNvPr id="84000" name="Object 32"/>
            <p:cNvGraphicFramePr>
              <a:graphicFrameLocks noChangeAspect="1"/>
            </p:cNvGraphicFramePr>
            <p:nvPr/>
          </p:nvGraphicFramePr>
          <p:xfrm>
            <a:off x="2422798" y="4365104"/>
            <a:ext cx="781050" cy="381000"/>
          </p:xfrm>
          <a:graphic>
            <a:graphicData uri="http://schemas.openxmlformats.org/presentationml/2006/ole">
              <p:oleObj spid="_x0000_s84000" name="Equation" r:id="rId13" imgW="355320" imgH="190440" progId="Equation.3">
                <p:embed/>
              </p:oleObj>
            </a:graphicData>
          </a:graphic>
        </p:graphicFrame>
      </p:grpSp>
      <p:grpSp>
        <p:nvGrpSpPr>
          <p:cNvPr id="53" name="Group 52"/>
          <p:cNvGrpSpPr/>
          <p:nvPr/>
        </p:nvGrpSpPr>
        <p:grpSpPr>
          <a:xfrm>
            <a:off x="395536" y="3054202"/>
            <a:ext cx="1020638" cy="646707"/>
            <a:chOff x="1403648" y="3789040"/>
            <a:chExt cx="1020638" cy="646707"/>
          </a:xfrm>
        </p:grpSpPr>
        <p:sp>
          <p:nvSpPr>
            <p:cNvPr id="36" name="Cloud 35"/>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37" name="Object 18"/>
            <p:cNvGraphicFramePr>
              <a:graphicFrameLocks noChangeAspect="1"/>
            </p:cNvGraphicFramePr>
            <p:nvPr/>
          </p:nvGraphicFramePr>
          <p:xfrm>
            <a:off x="1547664" y="3927648"/>
            <a:ext cx="780858" cy="380999"/>
          </p:xfrm>
          <a:graphic>
            <a:graphicData uri="http://schemas.openxmlformats.org/presentationml/2006/ole">
              <p:oleObj spid="_x0000_s83987" name="Equation" r:id="rId14" imgW="355320" imgH="190440" progId="Equation.3">
                <p:embed/>
              </p:oleObj>
            </a:graphicData>
          </a:graphic>
        </p:graphicFrame>
      </p:grpSp>
      <p:grpSp>
        <p:nvGrpSpPr>
          <p:cNvPr id="52" name="Group 51"/>
          <p:cNvGrpSpPr/>
          <p:nvPr/>
        </p:nvGrpSpPr>
        <p:grpSpPr>
          <a:xfrm>
            <a:off x="3011388" y="3144441"/>
            <a:ext cx="997074" cy="629841"/>
            <a:chOff x="4006974" y="3927648"/>
            <a:chExt cx="997074" cy="629841"/>
          </a:xfrm>
        </p:grpSpPr>
        <p:sp>
          <p:nvSpPr>
            <p:cNvPr id="27" name="Cloud 26"/>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84001" name="Object 33"/>
            <p:cNvGraphicFramePr>
              <a:graphicFrameLocks noChangeAspect="1"/>
            </p:cNvGraphicFramePr>
            <p:nvPr/>
          </p:nvGraphicFramePr>
          <p:xfrm>
            <a:off x="4078982" y="4049390"/>
            <a:ext cx="781050" cy="381000"/>
          </p:xfrm>
          <a:graphic>
            <a:graphicData uri="http://schemas.openxmlformats.org/presentationml/2006/ole">
              <p:oleObj spid="_x0000_s84001" name="Equation" r:id="rId15" imgW="355320" imgH="190440" progId="Equation.3">
                <p:embed/>
              </p:oleObj>
            </a:graphicData>
          </a:graphic>
        </p:graphicFrame>
      </p:grpSp>
      <p:grpSp>
        <p:nvGrpSpPr>
          <p:cNvPr id="55" name="Group 54"/>
          <p:cNvGrpSpPr/>
          <p:nvPr/>
        </p:nvGrpSpPr>
        <p:grpSpPr>
          <a:xfrm>
            <a:off x="1331640" y="4653136"/>
            <a:ext cx="1896544" cy="1209378"/>
            <a:chOff x="2171400" y="3731790"/>
            <a:chExt cx="1896544" cy="1209378"/>
          </a:xfrm>
        </p:grpSpPr>
        <p:sp>
          <p:nvSpPr>
            <p:cNvPr id="56" name="Cloud 55"/>
            <p:cNvSpPr/>
            <p:nvPr/>
          </p:nvSpPr>
          <p:spPr bwMode="auto">
            <a:xfrm>
              <a:off x="2171400" y="3731790"/>
              <a:ext cx="1896544" cy="1209378"/>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57" name="Object 25"/>
            <p:cNvGraphicFramePr>
              <a:graphicFrameLocks noChangeAspect="1"/>
            </p:cNvGraphicFramePr>
            <p:nvPr/>
          </p:nvGraphicFramePr>
          <p:xfrm>
            <a:off x="2377777" y="3927648"/>
            <a:ext cx="754063" cy="381000"/>
          </p:xfrm>
          <a:graphic>
            <a:graphicData uri="http://schemas.openxmlformats.org/presentationml/2006/ole">
              <p:oleObj spid="_x0000_s84002" name="Equation" r:id="rId16" imgW="342720" imgH="190440" progId="Equation.3">
                <p:embed/>
              </p:oleObj>
            </a:graphicData>
          </a:graphic>
        </p:graphicFrame>
        <p:graphicFrame>
          <p:nvGraphicFramePr>
            <p:cNvPr id="58" name="Object 27"/>
            <p:cNvGraphicFramePr>
              <a:graphicFrameLocks noChangeAspect="1"/>
            </p:cNvGraphicFramePr>
            <p:nvPr/>
          </p:nvGraphicFramePr>
          <p:xfrm>
            <a:off x="3157772" y="4308574"/>
            <a:ext cx="752475" cy="381000"/>
          </p:xfrm>
          <a:graphic>
            <a:graphicData uri="http://schemas.openxmlformats.org/presentationml/2006/ole">
              <p:oleObj spid="_x0000_s84003" name="Equation" r:id="rId17" imgW="342720" imgH="190440" progId="Equation.3">
                <p:embed/>
              </p:oleObj>
            </a:graphicData>
          </a:graphic>
        </p:graphicFrame>
        <p:graphicFrame>
          <p:nvGraphicFramePr>
            <p:cNvPr id="59" name="Object 31"/>
            <p:cNvGraphicFramePr>
              <a:graphicFrameLocks noChangeAspect="1"/>
            </p:cNvGraphicFramePr>
            <p:nvPr/>
          </p:nvGraphicFramePr>
          <p:xfrm>
            <a:off x="3070870" y="3731790"/>
            <a:ext cx="781050" cy="381000"/>
          </p:xfrm>
          <a:graphic>
            <a:graphicData uri="http://schemas.openxmlformats.org/presentationml/2006/ole">
              <p:oleObj spid="_x0000_s84004" name="Equation" r:id="rId18" imgW="355320" imgH="190440" progId="Equation.3">
                <p:embed/>
              </p:oleObj>
            </a:graphicData>
          </a:graphic>
        </p:graphicFrame>
        <p:graphicFrame>
          <p:nvGraphicFramePr>
            <p:cNvPr id="60" name="Object 32"/>
            <p:cNvGraphicFramePr>
              <a:graphicFrameLocks noChangeAspect="1"/>
            </p:cNvGraphicFramePr>
            <p:nvPr/>
          </p:nvGraphicFramePr>
          <p:xfrm>
            <a:off x="2422798" y="4365104"/>
            <a:ext cx="781050" cy="381000"/>
          </p:xfrm>
          <a:graphic>
            <a:graphicData uri="http://schemas.openxmlformats.org/presentationml/2006/ole">
              <p:oleObj spid="_x0000_s84005" name="Equation" r:id="rId19" imgW="355320" imgH="190440" progId="Equation.3">
                <p:embed/>
              </p:oleObj>
            </a:graphicData>
          </a:graphic>
        </p:graphicFrame>
      </p:grpSp>
      <p:grpSp>
        <p:nvGrpSpPr>
          <p:cNvPr id="61" name="Group 60"/>
          <p:cNvGrpSpPr/>
          <p:nvPr/>
        </p:nvGrpSpPr>
        <p:grpSpPr>
          <a:xfrm>
            <a:off x="3059832" y="4848994"/>
            <a:ext cx="997074" cy="629841"/>
            <a:chOff x="4006974" y="3927648"/>
            <a:chExt cx="997074" cy="629841"/>
          </a:xfrm>
        </p:grpSpPr>
        <p:sp>
          <p:nvSpPr>
            <p:cNvPr id="62" name="Cloud 61"/>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3" name="Object 33"/>
            <p:cNvGraphicFramePr>
              <a:graphicFrameLocks noChangeAspect="1"/>
            </p:cNvGraphicFramePr>
            <p:nvPr/>
          </p:nvGraphicFramePr>
          <p:xfrm>
            <a:off x="4078982" y="4049390"/>
            <a:ext cx="781050" cy="381000"/>
          </p:xfrm>
          <a:graphic>
            <a:graphicData uri="http://schemas.openxmlformats.org/presentationml/2006/ole">
              <p:oleObj spid="_x0000_s84006" name="Equation" r:id="rId20" imgW="355320" imgH="190440" progId="Equation.3">
                <p:embed/>
              </p:oleObj>
            </a:graphicData>
          </a:graphic>
        </p:graphicFrame>
      </p:grpSp>
      <p:grpSp>
        <p:nvGrpSpPr>
          <p:cNvPr id="64" name="Group 63"/>
          <p:cNvGrpSpPr/>
          <p:nvPr/>
        </p:nvGrpSpPr>
        <p:grpSpPr>
          <a:xfrm>
            <a:off x="467544" y="4855767"/>
            <a:ext cx="1020638" cy="646707"/>
            <a:chOff x="1403648" y="3789040"/>
            <a:chExt cx="1020638" cy="646707"/>
          </a:xfrm>
        </p:grpSpPr>
        <p:sp>
          <p:nvSpPr>
            <p:cNvPr id="65" name="Cloud 64"/>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6" name="Object 18"/>
            <p:cNvGraphicFramePr>
              <a:graphicFrameLocks noChangeAspect="1"/>
            </p:cNvGraphicFramePr>
            <p:nvPr/>
          </p:nvGraphicFramePr>
          <p:xfrm>
            <a:off x="1547664" y="3927648"/>
            <a:ext cx="780858" cy="380999"/>
          </p:xfrm>
          <a:graphic>
            <a:graphicData uri="http://schemas.openxmlformats.org/presentationml/2006/ole">
              <p:oleObj spid="_x0000_s84007" name="Equation" r:id="rId21" imgW="355320" imgH="190440" progId="Equation.3">
                <p:embed/>
              </p:oleObj>
            </a:graphicData>
          </a:graphic>
        </p:graphicFrame>
      </p:grpSp>
      <p:grpSp>
        <p:nvGrpSpPr>
          <p:cNvPr id="67" name="Group 66"/>
          <p:cNvGrpSpPr/>
          <p:nvPr/>
        </p:nvGrpSpPr>
        <p:grpSpPr>
          <a:xfrm>
            <a:off x="6098779" y="1359643"/>
            <a:ext cx="1422052" cy="929383"/>
            <a:chOff x="2261516" y="3953296"/>
            <a:chExt cx="1422052" cy="929383"/>
          </a:xfrm>
        </p:grpSpPr>
        <p:sp>
          <p:nvSpPr>
            <p:cNvPr id="68" name="Cloud 67"/>
            <p:cNvSpPr/>
            <p:nvPr/>
          </p:nvSpPr>
          <p:spPr bwMode="auto">
            <a:xfrm>
              <a:off x="2261516" y="3953296"/>
              <a:ext cx="1422052" cy="92938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9" name="Object 25"/>
            <p:cNvGraphicFramePr>
              <a:graphicFrameLocks noChangeAspect="1"/>
            </p:cNvGraphicFramePr>
            <p:nvPr/>
          </p:nvGraphicFramePr>
          <p:xfrm>
            <a:off x="2459432" y="4153694"/>
            <a:ext cx="1016595" cy="447675"/>
          </p:xfrm>
          <a:graphic>
            <a:graphicData uri="http://schemas.openxmlformats.org/presentationml/2006/ole">
              <p:oleObj spid="_x0000_s84020" name="Equation" r:id="rId22" imgW="393480" imgH="190440" progId="Equation.3">
                <p:embed/>
              </p:oleObj>
            </a:graphicData>
          </a:graphic>
        </p:graphicFrame>
      </p:grpSp>
      <p:grpSp>
        <p:nvGrpSpPr>
          <p:cNvPr id="73" name="Group 72"/>
          <p:cNvGrpSpPr/>
          <p:nvPr/>
        </p:nvGrpSpPr>
        <p:grpSpPr>
          <a:xfrm>
            <a:off x="7376815" y="1431652"/>
            <a:ext cx="997074" cy="629841"/>
            <a:chOff x="4006974" y="3927648"/>
            <a:chExt cx="997074" cy="629841"/>
          </a:xfrm>
        </p:grpSpPr>
        <p:sp>
          <p:nvSpPr>
            <p:cNvPr id="74" name="Cloud 73"/>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75" name="Object 33"/>
            <p:cNvGraphicFramePr>
              <a:graphicFrameLocks noChangeAspect="1"/>
            </p:cNvGraphicFramePr>
            <p:nvPr/>
          </p:nvGraphicFramePr>
          <p:xfrm>
            <a:off x="4050060" y="4049267"/>
            <a:ext cx="838200" cy="381000"/>
          </p:xfrm>
          <a:graphic>
            <a:graphicData uri="http://schemas.openxmlformats.org/presentationml/2006/ole">
              <p:oleObj spid="_x0000_s84024" name="Equation" r:id="rId23" imgW="380880" imgH="190440" progId="Equation.3">
                <p:embed/>
              </p:oleObj>
            </a:graphicData>
          </a:graphic>
        </p:graphicFrame>
      </p:grpSp>
      <p:grpSp>
        <p:nvGrpSpPr>
          <p:cNvPr id="76" name="Group 75"/>
          <p:cNvGrpSpPr/>
          <p:nvPr/>
        </p:nvGrpSpPr>
        <p:grpSpPr>
          <a:xfrm>
            <a:off x="5204049" y="1340768"/>
            <a:ext cx="1020638" cy="646707"/>
            <a:chOff x="1403648" y="3789040"/>
            <a:chExt cx="1020638" cy="646707"/>
          </a:xfrm>
        </p:grpSpPr>
        <p:sp>
          <p:nvSpPr>
            <p:cNvPr id="77" name="Cloud 76"/>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78" name="Object 18"/>
            <p:cNvGraphicFramePr>
              <a:graphicFrameLocks noChangeAspect="1"/>
            </p:cNvGraphicFramePr>
            <p:nvPr/>
          </p:nvGraphicFramePr>
          <p:xfrm>
            <a:off x="1521247" y="3927698"/>
            <a:ext cx="836613" cy="381000"/>
          </p:xfrm>
          <a:graphic>
            <a:graphicData uri="http://schemas.openxmlformats.org/presentationml/2006/ole">
              <p:oleObj spid="_x0000_s84025" name="Equation" r:id="rId24" imgW="380880" imgH="190440" progId="Equation.3">
                <p:embed/>
              </p:oleObj>
            </a:graphicData>
          </a:graphic>
        </p:graphicFrame>
      </p:grpSp>
      <p:graphicFrame>
        <p:nvGraphicFramePr>
          <p:cNvPr id="92" name="Object 18"/>
          <p:cNvGraphicFramePr>
            <a:graphicFrameLocks noChangeAspect="1"/>
          </p:cNvGraphicFramePr>
          <p:nvPr/>
        </p:nvGraphicFramePr>
        <p:xfrm>
          <a:off x="6538466" y="2834442"/>
          <a:ext cx="625822" cy="674553"/>
        </p:xfrm>
        <a:graphic>
          <a:graphicData uri="http://schemas.openxmlformats.org/presentationml/2006/ole">
            <p:oleObj spid="_x0000_s84026" name="Equation" r:id="rId25" imgW="139680" imgH="164880" progId="Equation.3">
              <p:embed/>
            </p:oleObj>
          </a:graphicData>
        </a:graphic>
      </p:graphicFrame>
      <p:graphicFrame>
        <p:nvGraphicFramePr>
          <p:cNvPr id="84028" name="Object 60"/>
          <p:cNvGraphicFramePr>
            <a:graphicFrameLocks noChangeAspect="1"/>
          </p:cNvGraphicFramePr>
          <p:nvPr/>
        </p:nvGraphicFramePr>
        <p:xfrm>
          <a:off x="4601740" y="3645024"/>
          <a:ext cx="2125663" cy="484187"/>
        </p:xfrm>
        <a:graphic>
          <a:graphicData uri="http://schemas.openxmlformats.org/presentationml/2006/ole">
            <p:oleObj spid="_x0000_s84028" name="Equation" r:id="rId26" imgW="711000" imgH="177480" progId="Equation.3">
              <p:embed/>
            </p:oleObj>
          </a:graphicData>
        </a:graphic>
      </p:graphicFrame>
      <p:sp>
        <p:nvSpPr>
          <p:cNvPr id="93" name="Down Arrow 92"/>
          <p:cNvSpPr/>
          <p:nvPr/>
        </p:nvSpPr>
        <p:spPr>
          <a:xfrm>
            <a:off x="1913978" y="2348880"/>
            <a:ext cx="450110" cy="5760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Down Arrow 93"/>
          <p:cNvSpPr/>
          <p:nvPr/>
        </p:nvSpPr>
        <p:spPr>
          <a:xfrm>
            <a:off x="1987798" y="4141093"/>
            <a:ext cx="450110" cy="5760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Bent Arrow 94"/>
          <p:cNvSpPr/>
          <p:nvPr/>
        </p:nvSpPr>
        <p:spPr>
          <a:xfrm rot="5400000" flipH="1">
            <a:off x="1418011" y="3198613"/>
            <a:ext cx="4079478" cy="2235995"/>
          </a:xfrm>
          <a:prstGeom prst="bentArrow">
            <a:avLst>
              <a:gd name="adj1" fmla="val 14258"/>
              <a:gd name="adj2" fmla="val 9182"/>
              <a:gd name="adj3" fmla="val 0"/>
              <a:gd name="adj4" fmla="val 43750"/>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8" name="Bent Arrow 97"/>
          <p:cNvSpPr/>
          <p:nvPr/>
        </p:nvSpPr>
        <p:spPr>
          <a:xfrm>
            <a:off x="4208463" y="1466997"/>
            <a:ext cx="833437" cy="809873"/>
          </a:xfrm>
          <a:prstGeom prst="bentArrow">
            <a:avLst>
              <a:gd name="adj1" fmla="val 37910"/>
              <a:gd name="adj2" fmla="val 30212"/>
              <a:gd name="adj3" fmla="val 25000"/>
              <a:gd name="adj4" fmla="val 43750"/>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00" name="Group 99"/>
          <p:cNvGrpSpPr/>
          <p:nvPr/>
        </p:nvGrpSpPr>
        <p:grpSpPr>
          <a:xfrm>
            <a:off x="6251179" y="5248075"/>
            <a:ext cx="1422052" cy="929383"/>
            <a:chOff x="2261516" y="3953296"/>
            <a:chExt cx="1422052" cy="929383"/>
          </a:xfrm>
        </p:grpSpPr>
        <p:sp>
          <p:nvSpPr>
            <p:cNvPr id="101" name="Cloud 100"/>
            <p:cNvSpPr/>
            <p:nvPr/>
          </p:nvSpPr>
          <p:spPr bwMode="auto">
            <a:xfrm>
              <a:off x="2261516" y="3953296"/>
              <a:ext cx="1422052" cy="929383"/>
            </a:xfrm>
            <a:prstGeom prst="cloud">
              <a:avLst/>
            </a:prstGeom>
            <a:solidFill>
              <a:schemeClr val="accent3">
                <a:lumMod val="20000"/>
                <a:lumOff val="80000"/>
              </a:schemeClr>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02" name="Object 25"/>
            <p:cNvGraphicFramePr>
              <a:graphicFrameLocks noChangeAspect="1"/>
            </p:cNvGraphicFramePr>
            <p:nvPr/>
          </p:nvGraphicFramePr>
          <p:xfrm>
            <a:off x="2459432" y="4153694"/>
            <a:ext cx="1016595" cy="447675"/>
          </p:xfrm>
          <a:graphic>
            <a:graphicData uri="http://schemas.openxmlformats.org/presentationml/2006/ole">
              <p:oleObj spid="_x0000_s84029" name="Equation" r:id="rId27" imgW="393480" imgH="190440" progId="Equation.3">
                <p:embed/>
              </p:oleObj>
            </a:graphicData>
          </a:graphic>
        </p:graphicFrame>
      </p:grpSp>
      <p:grpSp>
        <p:nvGrpSpPr>
          <p:cNvPr id="103" name="Group 102"/>
          <p:cNvGrpSpPr/>
          <p:nvPr/>
        </p:nvGrpSpPr>
        <p:grpSpPr>
          <a:xfrm>
            <a:off x="7529215" y="5320084"/>
            <a:ext cx="997074" cy="629841"/>
            <a:chOff x="4006974" y="3927648"/>
            <a:chExt cx="997074" cy="629841"/>
          </a:xfrm>
        </p:grpSpPr>
        <p:sp>
          <p:nvSpPr>
            <p:cNvPr id="104" name="Cloud 103"/>
            <p:cNvSpPr/>
            <p:nvPr/>
          </p:nvSpPr>
          <p:spPr bwMode="auto">
            <a:xfrm>
              <a:off x="4006974" y="3927648"/>
              <a:ext cx="997074" cy="629841"/>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05" name="Object 33"/>
            <p:cNvGraphicFramePr>
              <a:graphicFrameLocks noChangeAspect="1"/>
            </p:cNvGraphicFramePr>
            <p:nvPr/>
          </p:nvGraphicFramePr>
          <p:xfrm>
            <a:off x="4035847" y="4049216"/>
            <a:ext cx="866775" cy="381000"/>
          </p:xfrm>
          <a:graphic>
            <a:graphicData uri="http://schemas.openxmlformats.org/presentationml/2006/ole">
              <p:oleObj spid="_x0000_s84030" name="Equation" r:id="rId28" imgW="393480" imgH="190440" progId="Equation.3">
                <p:embed/>
              </p:oleObj>
            </a:graphicData>
          </a:graphic>
        </p:graphicFrame>
      </p:grpSp>
      <p:grpSp>
        <p:nvGrpSpPr>
          <p:cNvPr id="106" name="Group 105"/>
          <p:cNvGrpSpPr/>
          <p:nvPr/>
        </p:nvGrpSpPr>
        <p:grpSpPr>
          <a:xfrm>
            <a:off x="5356449" y="5229200"/>
            <a:ext cx="1020638" cy="646707"/>
            <a:chOff x="1403648" y="3789040"/>
            <a:chExt cx="1020638" cy="646707"/>
          </a:xfrm>
        </p:grpSpPr>
        <p:sp>
          <p:nvSpPr>
            <p:cNvPr id="107" name="Cloud 106"/>
            <p:cNvSpPr/>
            <p:nvPr/>
          </p:nvSpPr>
          <p:spPr bwMode="auto">
            <a:xfrm>
              <a:off x="1403648" y="3789040"/>
              <a:ext cx="1020638" cy="646707"/>
            </a:xfrm>
            <a:prstGeom prst="cloud">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108" name="Object 18"/>
            <p:cNvGraphicFramePr>
              <a:graphicFrameLocks noChangeAspect="1"/>
            </p:cNvGraphicFramePr>
            <p:nvPr/>
          </p:nvGraphicFramePr>
          <p:xfrm>
            <a:off x="1521247" y="3927698"/>
            <a:ext cx="836613" cy="381000"/>
          </p:xfrm>
          <a:graphic>
            <a:graphicData uri="http://schemas.openxmlformats.org/presentationml/2006/ole">
              <p:oleObj spid="_x0000_s84031" name="Equation" r:id="rId29" imgW="380880" imgH="190440" progId="Equation.3">
                <p:embed/>
              </p:oleObj>
            </a:graphicData>
          </a:graphic>
        </p:graphicFrame>
      </p:grpSp>
      <p:sp>
        <p:nvSpPr>
          <p:cNvPr id="109" name="TextBox 108"/>
          <p:cNvSpPr txBox="1"/>
          <p:nvPr/>
        </p:nvSpPr>
        <p:spPr>
          <a:xfrm>
            <a:off x="0" y="2132856"/>
            <a:ext cx="1913978" cy="923330"/>
          </a:xfrm>
          <a:prstGeom prst="rect">
            <a:avLst/>
          </a:prstGeom>
          <a:noFill/>
        </p:spPr>
        <p:txBody>
          <a:bodyPr wrap="square" rtlCol="0">
            <a:spAutoFit/>
          </a:bodyPr>
          <a:lstStyle/>
          <a:p>
            <a:r>
              <a:rPr lang="en-US" dirty="0" smtClean="0"/>
              <a:t>For each feature k=1:K, compute the weak classifier</a:t>
            </a:r>
            <a:endParaRPr lang="en-US" dirty="0"/>
          </a:p>
        </p:txBody>
      </p:sp>
      <p:sp>
        <p:nvSpPr>
          <p:cNvPr id="110" name="TextBox 109"/>
          <p:cNvSpPr txBox="1"/>
          <p:nvPr/>
        </p:nvSpPr>
        <p:spPr>
          <a:xfrm>
            <a:off x="112290" y="3793827"/>
            <a:ext cx="1913978" cy="923330"/>
          </a:xfrm>
          <a:prstGeom prst="rect">
            <a:avLst/>
          </a:prstGeom>
          <a:noFill/>
        </p:spPr>
        <p:txBody>
          <a:bodyPr wrap="square" rtlCol="0">
            <a:spAutoFit/>
          </a:bodyPr>
          <a:lstStyle/>
          <a:p>
            <a:r>
              <a:rPr lang="en-US" dirty="0" smtClean="0"/>
              <a:t>Compute the instance probabilities</a:t>
            </a:r>
            <a:endParaRPr lang="en-US" dirty="0"/>
          </a:p>
        </p:txBody>
      </p:sp>
      <p:sp>
        <p:nvSpPr>
          <p:cNvPr id="111" name="TextBox 110"/>
          <p:cNvSpPr txBox="1"/>
          <p:nvPr/>
        </p:nvSpPr>
        <p:spPr>
          <a:xfrm>
            <a:off x="2302916" y="6075144"/>
            <a:ext cx="3759027" cy="646331"/>
          </a:xfrm>
          <a:prstGeom prst="rect">
            <a:avLst/>
          </a:prstGeom>
          <a:noFill/>
        </p:spPr>
        <p:txBody>
          <a:bodyPr wrap="square" rtlCol="0">
            <a:spAutoFit/>
          </a:bodyPr>
          <a:lstStyle/>
          <a:p>
            <a:r>
              <a:rPr lang="en-US" dirty="0" smtClean="0"/>
              <a:t>Aggregate the instance probabilities to find bag probabilities</a:t>
            </a:r>
            <a:endParaRPr lang="en-US" dirty="0"/>
          </a:p>
        </p:txBody>
      </p:sp>
      <p:sp>
        <p:nvSpPr>
          <p:cNvPr id="112" name="TextBox 111"/>
          <p:cNvSpPr txBox="1"/>
          <p:nvPr/>
        </p:nvSpPr>
        <p:spPr>
          <a:xfrm>
            <a:off x="7410550" y="2171030"/>
            <a:ext cx="1913978" cy="923330"/>
          </a:xfrm>
          <a:prstGeom prst="rect">
            <a:avLst/>
          </a:prstGeom>
          <a:noFill/>
        </p:spPr>
        <p:txBody>
          <a:bodyPr wrap="square" rtlCol="0">
            <a:spAutoFit/>
          </a:bodyPr>
          <a:lstStyle/>
          <a:p>
            <a:r>
              <a:rPr lang="en-US" dirty="0" smtClean="0"/>
              <a:t>Compute the experimental log likelihood</a:t>
            </a:r>
            <a:endParaRPr lang="en-US" dirty="0"/>
          </a:p>
        </p:txBody>
      </p:sp>
      <p:sp>
        <p:nvSpPr>
          <p:cNvPr id="113" name="Down Arrow 112"/>
          <p:cNvSpPr/>
          <p:nvPr/>
        </p:nvSpPr>
        <p:spPr>
          <a:xfrm>
            <a:off x="6570162" y="2276870"/>
            <a:ext cx="450110" cy="453407"/>
          </a:xfrm>
          <a:prstGeom prst="downArrow">
            <a:avLst/>
          </a:prstGeom>
          <a:gradFill>
            <a:gsLst>
              <a:gs pos="0">
                <a:schemeClr val="accent1">
                  <a:tint val="100000"/>
                  <a:shade val="100000"/>
                  <a:satMod val="130000"/>
                  <a:alpha val="2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Down Arrow 113"/>
          <p:cNvSpPr/>
          <p:nvPr/>
        </p:nvSpPr>
        <p:spPr>
          <a:xfrm>
            <a:off x="6502348" y="3651225"/>
            <a:ext cx="557959" cy="1577975"/>
          </a:xfrm>
          <a:prstGeom prst="downArrow">
            <a:avLst/>
          </a:prstGeom>
          <a:gradFill>
            <a:gsLst>
              <a:gs pos="0">
                <a:schemeClr val="accent1">
                  <a:tint val="100000"/>
                  <a:shade val="100000"/>
                  <a:satMod val="130000"/>
                  <a:alpha val="22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4027" name="Object 59"/>
          <p:cNvGraphicFramePr>
            <a:graphicFrameLocks noChangeAspect="1"/>
          </p:cNvGraphicFramePr>
          <p:nvPr/>
        </p:nvGraphicFramePr>
        <p:xfrm>
          <a:off x="4644008" y="3933056"/>
          <a:ext cx="3644900" cy="1003300"/>
        </p:xfrm>
        <a:graphic>
          <a:graphicData uri="http://schemas.openxmlformats.org/presentationml/2006/ole">
            <p:oleObj spid="_x0000_s84027" name="Equation" r:id="rId30" imgW="1218960" imgH="36828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Popular MIL datasets:</a:t>
            </a:r>
          </a:p>
          <a:p>
            <a:pPr lvl="1"/>
            <a:r>
              <a:rPr lang="en-US" dirty="0" smtClean="0"/>
              <a:t>Image categorization: Elephant, Fox, and Tiger</a:t>
            </a:r>
          </a:p>
          <a:p>
            <a:pPr lvl="1"/>
            <a:r>
              <a:rPr lang="en-US" dirty="0" smtClean="0"/>
              <a:t>Drug activity prediction: Musk1 and Musk2</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err="1" smtClean="0"/>
              <a:t>MIRealBoost</a:t>
            </a:r>
            <a:r>
              <a:rPr lang="en-US" dirty="0" smtClean="0"/>
              <a:t> classification accuracy with Different Aggregation functions</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25</a:t>
            </a:fld>
            <a:endParaRPr lang="en-US"/>
          </a:p>
        </p:txBody>
      </p:sp>
      <p:graphicFrame>
        <p:nvGraphicFramePr>
          <p:cNvPr id="5" name="Table 4"/>
          <p:cNvGraphicFramePr>
            <a:graphicFrameLocks noGrp="1"/>
          </p:cNvGraphicFramePr>
          <p:nvPr/>
        </p:nvGraphicFramePr>
        <p:xfrm>
          <a:off x="1524000" y="3018790"/>
          <a:ext cx="6096000" cy="3337560"/>
        </p:xfrm>
        <a:graphic>
          <a:graphicData uri="http://schemas.openxmlformats.org/drawingml/2006/table">
            <a:tbl>
              <a:tblPr firstRow="1" bandRow="1">
                <a:tableStyleId>{5C22544A-7EE6-4342-B048-85BDC9FD1C3A}</a:tableStyleId>
              </a:tblPr>
              <a:tblGrid>
                <a:gridCol w="1016000"/>
                <a:gridCol w="1167904"/>
                <a:gridCol w="864096"/>
                <a:gridCol w="1016000"/>
                <a:gridCol w="1016000"/>
                <a:gridCol w="1016000"/>
              </a:tblGrid>
              <a:tr h="370840">
                <a:tc>
                  <a:txBody>
                    <a:bodyPr/>
                    <a:lstStyle/>
                    <a:p>
                      <a:r>
                        <a:rPr lang="en-US" dirty="0" err="1" smtClean="0"/>
                        <a:t>agg</a:t>
                      </a:r>
                      <a:endParaRPr lang="en-US" dirty="0"/>
                    </a:p>
                  </a:txBody>
                  <a:tcPr/>
                </a:tc>
                <a:tc>
                  <a:txBody>
                    <a:bodyPr/>
                    <a:lstStyle/>
                    <a:p>
                      <a:r>
                        <a:rPr lang="en-US" dirty="0" smtClean="0"/>
                        <a:t>Elephant</a:t>
                      </a:r>
                      <a:endParaRPr lang="en-US" dirty="0"/>
                    </a:p>
                  </a:txBody>
                  <a:tcPr/>
                </a:tc>
                <a:tc>
                  <a:txBody>
                    <a:bodyPr/>
                    <a:lstStyle/>
                    <a:p>
                      <a:r>
                        <a:rPr lang="en-US" dirty="0" smtClean="0"/>
                        <a:t>Fox</a:t>
                      </a:r>
                      <a:endParaRPr lang="en-US" dirty="0"/>
                    </a:p>
                  </a:txBody>
                  <a:tcPr/>
                </a:tc>
                <a:tc>
                  <a:txBody>
                    <a:bodyPr/>
                    <a:lstStyle/>
                    <a:p>
                      <a:r>
                        <a:rPr lang="en-US" dirty="0" smtClean="0"/>
                        <a:t>Tiger</a:t>
                      </a:r>
                      <a:endParaRPr lang="en-US" dirty="0"/>
                    </a:p>
                  </a:txBody>
                  <a:tcPr/>
                </a:tc>
                <a:tc>
                  <a:txBody>
                    <a:bodyPr/>
                    <a:lstStyle/>
                    <a:p>
                      <a:r>
                        <a:rPr lang="en-US" dirty="0" smtClean="0"/>
                        <a:t>Musk1</a:t>
                      </a:r>
                      <a:endParaRPr lang="en-US" dirty="0"/>
                    </a:p>
                  </a:txBody>
                  <a:tcPr/>
                </a:tc>
                <a:tc>
                  <a:txBody>
                    <a:bodyPr/>
                    <a:lstStyle/>
                    <a:p>
                      <a:r>
                        <a:rPr lang="en-US" dirty="0" smtClean="0"/>
                        <a:t>Musk2</a:t>
                      </a:r>
                      <a:endParaRPr lang="en-US" dirty="0"/>
                    </a:p>
                  </a:txBody>
                  <a:tcPr/>
                </a:tc>
              </a:tr>
              <a:tr h="370840">
                <a:tc>
                  <a:txBody>
                    <a:bodyPr/>
                    <a:lstStyle/>
                    <a:p>
                      <a:r>
                        <a:rPr lang="en-US" dirty="0" smtClean="0"/>
                        <a:t>NOR</a:t>
                      </a:r>
                      <a:endParaRPr lang="en-US" dirty="0"/>
                    </a:p>
                  </a:txBody>
                  <a:tcPr/>
                </a:tc>
                <a:tc>
                  <a:txBody>
                    <a:bodyPr/>
                    <a:lstStyle/>
                    <a:p>
                      <a:r>
                        <a:rPr lang="en-US" b="1" dirty="0" smtClean="0"/>
                        <a:t>83</a:t>
                      </a:r>
                      <a:endParaRPr lang="en-US" b="1" dirty="0"/>
                    </a:p>
                  </a:txBody>
                  <a:tcPr/>
                </a:tc>
                <a:tc>
                  <a:txBody>
                    <a:bodyPr/>
                    <a:lstStyle/>
                    <a:p>
                      <a:r>
                        <a:rPr lang="en-US" b="1" dirty="0" smtClean="0"/>
                        <a:t>63</a:t>
                      </a:r>
                      <a:endParaRPr lang="en-US" b="1" dirty="0"/>
                    </a:p>
                  </a:txBody>
                  <a:tcPr/>
                </a:tc>
                <a:tc>
                  <a:txBody>
                    <a:bodyPr/>
                    <a:lstStyle/>
                    <a:p>
                      <a:r>
                        <a:rPr lang="en-US" dirty="0" smtClean="0"/>
                        <a:t>72</a:t>
                      </a:r>
                      <a:endParaRPr lang="en-US" dirty="0"/>
                    </a:p>
                  </a:txBody>
                  <a:tcPr/>
                </a:tc>
                <a:tc>
                  <a:txBody>
                    <a:bodyPr/>
                    <a:lstStyle/>
                    <a:p>
                      <a:r>
                        <a:rPr lang="en-US" dirty="0" smtClean="0"/>
                        <a:t>85</a:t>
                      </a:r>
                      <a:endParaRPr lang="en-US" dirty="0"/>
                    </a:p>
                  </a:txBody>
                  <a:tcPr/>
                </a:tc>
                <a:tc>
                  <a:txBody>
                    <a:bodyPr/>
                    <a:lstStyle/>
                    <a:p>
                      <a:r>
                        <a:rPr lang="en-US" dirty="0" smtClean="0"/>
                        <a:t>74</a:t>
                      </a:r>
                      <a:endParaRPr lang="en-US" dirty="0"/>
                    </a:p>
                  </a:txBody>
                  <a:tcPr/>
                </a:tc>
              </a:tr>
              <a:tr h="370840">
                <a:tc>
                  <a:txBody>
                    <a:bodyPr/>
                    <a:lstStyle/>
                    <a:p>
                      <a:r>
                        <a:rPr lang="en-US" dirty="0" smtClean="0"/>
                        <a:t>Max</a:t>
                      </a:r>
                      <a:endParaRPr lang="en-US" dirty="0"/>
                    </a:p>
                  </a:txBody>
                  <a:tcPr/>
                </a:tc>
                <a:tc>
                  <a:txBody>
                    <a:bodyPr/>
                    <a:lstStyle/>
                    <a:p>
                      <a:r>
                        <a:rPr lang="en-US" dirty="0" smtClean="0"/>
                        <a:t>77</a:t>
                      </a:r>
                      <a:endParaRPr lang="en-US" dirty="0"/>
                    </a:p>
                  </a:txBody>
                  <a:tcPr/>
                </a:tc>
                <a:tc>
                  <a:txBody>
                    <a:bodyPr/>
                    <a:lstStyle/>
                    <a:p>
                      <a:r>
                        <a:rPr lang="en-US" dirty="0" smtClean="0"/>
                        <a:t>58</a:t>
                      </a:r>
                      <a:endParaRPr lang="en-US" dirty="0"/>
                    </a:p>
                  </a:txBody>
                  <a:tcPr/>
                </a:tc>
                <a:tc>
                  <a:txBody>
                    <a:bodyPr/>
                    <a:lstStyle/>
                    <a:p>
                      <a:r>
                        <a:rPr lang="en-US" dirty="0" smtClean="0"/>
                        <a:t>68</a:t>
                      </a:r>
                      <a:endParaRPr lang="en-US" dirty="0"/>
                    </a:p>
                  </a:txBody>
                  <a:tcPr/>
                </a:tc>
                <a:tc>
                  <a:txBody>
                    <a:bodyPr/>
                    <a:lstStyle/>
                    <a:p>
                      <a:r>
                        <a:rPr lang="en-US" dirty="0" smtClean="0"/>
                        <a:t>85</a:t>
                      </a:r>
                      <a:endParaRPr lang="en-US" dirty="0"/>
                    </a:p>
                  </a:txBody>
                  <a:tcPr/>
                </a:tc>
                <a:tc>
                  <a:txBody>
                    <a:bodyPr/>
                    <a:lstStyle/>
                    <a:p>
                      <a:r>
                        <a:rPr lang="en-US" dirty="0" smtClean="0"/>
                        <a:t>74</a:t>
                      </a:r>
                      <a:endParaRPr lang="en-US" dirty="0"/>
                    </a:p>
                  </a:txBody>
                  <a:tcPr/>
                </a:tc>
              </a:tr>
              <a:tr h="370840">
                <a:tc>
                  <a:txBody>
                    <a:bodyPr/>
                    <a:lstStyle/>
                    <a:p>
                      <a:r>
                        <a:rPr lang="en-US" dirty="0" smtClean="0"/>
                        <a:t>Few</a:t>
                      </a:r>
                      <a:endParaRPr lang="en-US" dirty="0"/>
                    </a:p>
                  </a:txBody>
                  <a:tcPr/>
                </a:tc>
                <a:tc>
                  <a:txBody>
                    <a:bodyPr/>
                    <a:lstStyle/>
                    <a:p>
                      <a:r>
                        <a:rPr lang="en-US" dirty="0" smtClean="0"/>
                        <a:t>75</a:t>
                      </a:r>
                      <a:endParaRPr lang="en-US" dirty="0"/>
                    </a:p>
                  </a:txBody>
                  <a:tcPr/>
                </a:tc>
                <a:tc>
                  <a:txBody>
                    <a:bodyPr/>
                    <a:lstStyle/>
                    <a:p>
                      <a:r>
                        <a:rPr lang="en-US" dirty="0" smtClean="0"/>
                        <a:t>58</a:t>
                      </a:r>
                      <a:endParaRPr lang="en-US" dirty="0"/>
                    </a:p>
                  </a:txBody>
                  <a:tcPr/>
                </a:tc>
                <a:tc>
                  <a:txBody>
                    <a:bodyPr/>
                    <a:lstStyle/>
                    <a:p>
                      <a:r>
                        <a:rPr lang="en-US" dirty="0" smtClean="0"/>
                        <a:t>70</a:t>
                      </a:r>
                      <a:endParaRPr lang="en-US" dirty="0"/>
                    </a:p>
                  </a:txBody>
                  <a:tcPr/>
                </a:tc>
                <a:tc>
                  <a:txBody>
                    <a:bodyPr/>
                    <a:lstStyle/>
                    <a:p>
                      <a:r>
                        <a:rPr lang="en-US" dirty="0" smtClean="0"/>
                        <a:t>83</a:t>
                      </a:r>
                      <a:endParaRPr lang="en-US" dirty="0"/>
                    </a:p>
                  </a:txBody>
                  <a:tcPr/>
                </a:tc>
                <a:tc>
                  <a:txBody>
                    <a:bodyPr/>
                    <a:lstStyle/>
                    <a:p>
                      <a:r>
                        <a:rPr lang="en-US" dirty="0" smtClean="0"/>
                        <a:t>72</a:t>
                      </a:r>
                      <a:endParaRPr lang="en-US" dirty="0"/>
                    </a:p>
                  </a:txBody>
                  <a:tcPr/>
                </a:tc>
              </a:tr>
              <a:tr h="370840">
                <a:tc>
                  <a:txBody>
                    <a:bodyPr/>
                    <a:lstStyle/>
                    <a:p>
                      <a:r>
                        <a:rPr lang="en-US" dirty="0" smtClean="0"/>
                        <a:t>Some</a:t>
                      </a:r>
                      <a:endParaRPr lang="en-US" dirty="0"/>
                    </a:p>
                  </a:txBody>
                  <a:tcPr/>
                </a:tc>
                <a:tc>
                  <a:txBody>
                    <a:bodyPr/>
                    <a:lstStyle/>
                    <a:p>
                      <a:r>
                        <a:rPr lang="en-US" dirty="0" smtClean="0"/>
                        <a:t>75</a:t>
                      </a:r>
                      <a:endParaRPr lang="en-US" dirty="0"/>
                    </a:p>
                  </a:txBody>
                  <a:tcPr/>
                </a:tc>
                <a:tc>
                  <a:txBody>
                    <a:bodyPr/>
                    <a:lstStyle/>
                    <a:p>
                      <a:r>
                        <a:rPr lang="en-US" dirty="0" smtClean="0"/>
                        <a:t>57</a:t>
                      </a:r>
                      <a:endParaRPr lang="en-US" dirty="0"/>
                    </a:p>
                  </a:txBody>
                  <a:tcPr/>
                </a:tc>
                <a:tc>
                  <a:txBody>
                    <a:bodyPr/>
                    <a:lstStyle/>
                    <a:p>
                      <a:r>
                        <a:rPr lang="en-US" b="1" dirty="0" smtClean="0"/>
                        <a:t>73</a:t>
                      </a:r>
                      <a:endParaRPr lang="en-US" b="1" dirty="0"/>
                    </a:p>
                  </a:txBody>
                  <a:tcPr/>
                </a:tc>
                <a:tc>
                  <a:txBody>
                    <a:bodyPr/>
                    <a:lstStyle/>
                    <a:p>
                      <a:r>
                        <a:rPr lang="en-US" dirty="0" smtClean="0"/>
                        <a:t>85</a:t>
                      </a:r>
                      <a:endParaRPr lang="en-US" dirty="0"/>
                    </a:p>
                  </a:txBody>
                  <a:tcPr/>
                </a:tc>
                <a:tc>
                  <a:txBody>
                    <a:bodyPr/>
                    <a:lstStyle/>
                    <a:p>
                      <a:r>
                        <a:rPr lang="en-US" dirty="0" smtClean="0"/>
                        <a:t>75</a:t>
                      </a:r>
                      <a:endParaRPr lang="en-US" dirty="0"/>
                    </a:p>
                  </a:txBody>
                  <a:tcPr/>
                </a:tc>
              </a:tr>
              <a:tr h="370840">
                <a:tc>
                  <a:txBody>
                    <a:bodyPr/>
                    <a:lstStyle/>
                    <a:p>
                      <a:r>
                        <a:rPr lang="en-US" dirty="0" smtClean="0"/>
                        <a:t>Half</a:t>
                      </a:r>
                      <a:endParaRPr lang="en-US" dirty="0"/>
                    </a:p>
                  </a:txBody>
                  <a:tcPr/>
                </a:tc>
                <a:tc>
                  <a:txBody>
                    <a:bodyPr/>
                    <a:lstStyle/>
                    <a:p>
                      <a:r>
                        <a:rPr lang="en-US" dirty="0" smtClean="0"/>
                        <a:t>72</a:t>
                      </a:r>
                      <a:endParaRPr lang="en-US" dirty="0"/>
                    </a:p>
                  </a:txBody>
                  <a:tcPr/>
                </a:tc>
                <a:tc>
                  <a:txBody>
                    <a:bodyPr/>
                    <a:lstStyle/>
                    <a:p>
                      <a:r>
                        <a:rPr lang="en-US" dirty="0" smtClean="0"/>
                        <a:t>54</a:t>
                      </a:r>
                      <a:endParaRPr lang="en-US" dirty="0"/>
                    </a:p>
                  </a:txBody>
                  <a:tcPr/>
                </a:tc>
                <a:tc>
                  <a:txBody>
                    <a:bodyPr/>
                    <a:lstStyle/>
                    <a:p>
                      <a:r>
                        <a:rPr lang="en-US" dirty="0" smtClean="0"/>
                        <a:t>70</a:t>
                      </a:r>
                      <a:endParaRPr lang="en-US" dirty="0"/>
                    </a:p>
                  </a:txBody>
                  <a:tcPr/>
                </a:tc>
                <a:tc>
                  <a:txBody>
                    <a:bodyPr/>
                    <a:lstStyle/>
                    <a:p>
                      <a:r>
                        <a:rPr lang="en-US" dirty="0" smtClean="0"/>
                        <a:t>90</a:t>
                      </a:r>
                      <a:endParaRPr lang="en-US" dirty="0"/>
                    </a:p>
                  </a:txBody>
                  <a:tcPr/>
                </a:tc>
                <a:tc>
                  <a:txBody>
                    <a:bodyPr/>
                    <a:lstStyle/>
                    <a:p>
                      <a:r>
                        <a:rPr lang="en-US" b="1" dirty="0" smtClean="0"/>
                        <a:t>77</a:t>
                      </a:r>
                      <a:endParaRPr lang="en-US" b="1" dirty="0"/>
                    </a:p>
                  </a:txBody>
                  <a:tcPr/>
                </a:tc>
              </a:tr>
              <a:tr h="370840">
                <a:tc>
                  <a:txBody>
                    <a:bodyPr/>
                    <a:lstStyle/>
                    <a:p>
                      <a:r>
                        <a:rPr lang="en-US" dirty="0" smtClean="0"/>
                        <a:t>Many</a:t>
                      </a:r>
                      <a:endParaRPr lang="en-US" dirty="0"/>
                    </a:p>
                  </a:txBody>
                  <a:tcPr/>
                </a:tc>
                <a:tc>
                  <a:txBody>
                    <a:bodyPr/>
                    <a:lstStyle/>
                    <a:p>
                      <a:r>
                        <a:rPr lang="en-US" dirty="0" smtClean="0"/>
                        <a:t>67</a:t>
                      </a:r>
                      <a:endParaRPr lang="en-US" dirty="0"/>
                    </a:p>
                  </a:txBody>
                  <a:tcPr/>
                </a:tc>
                <a:tc>
                  <a:txBody>
                    <a:bodyPr/>
                    <a:lstStyle/>
                    <a:p>
                      <a:r>
                        <a:rPr lang="en-US" dirty="0" smtClean="0"/>
                        <a:t>52</a:t>
                      </a:r>
                      <a:endParaRPr lang="en-US" dirty="0"/>
                    </a:p>
                  </a:txBody>
                  <a:tcPr/>
                </a:tc>
                <a:tc>
                  <a:txBody>
                    <a:bodyPr/>
                    <a:lstStyle/>
                    <a:p>
                      <a:r>
                        <a:rPr lang="en-US" dirty="0" smtClean="0"/>
                        <a:t>67</a:t>
                      </a:r>
                      <a:endParaRPr lang="en-US" dirty="0"/>
                    </a:p>
                  </a:txBody>
                  <a:tcPr/>
                </a:tc>
                <a:tc>
                  <a:txBody>
                    <a:bodyPr/>
                    <a:lstStyle/>
                    <a:p>
                      <a:r>
                        <a:rPr lang="en-US" b="1" dirty="0" smtClean="0"/>
                        <a:t>91</a:t>
                      </a:r>
                      <a:endParaRPr lang="en-US" b="1" dirty="0"/>
                    </a:p>
                  </a:txBody>
                  <a:tcPr/>
                </a:tc>
                <a:tc>
                  <a:txBody>
                    <a:bodyPr/>
                    <a:lstStyle/>
                    <a:p>
                      <a:r>
                        <a:rPr lang="en-US" dirty="0" smtClean="0"/>
                        <a:t>75</a:t>
                      </a:r>
                      <a:endParaRPr lang="en-US" dirty="0"/>
                    </a:p>
                  </a:txBody>
                  <a:tcPr/>
                </a:tc>
              </a:tr>
              <a:tr h="370840">
                <a:tc>
                  <a:txBody>
                    <a:bodyPr/>
                    <a:lstStyle/>
                    <a:p>
                      <a:r>
                        <a:rPr lang="en-US" dirty="0" smtClean="0"/>
                        <a:t>Most</a:t>
                      </a:r>
                      <a:endParaRPr lang="en-US" dirty="0"/>
                    </a:p>
                  </a:txBody>
                  <a:tcPr/>
                </a:tc>
                <a:tc>
                  <a:txBody>
                    <a:bodyPr/>
                    <a:lstStyle/>
                    <a:p>
                      <a:r>
                        <a:rPr lang="en-US" dirty="0" smtClean="0"/>
                        <a:t>54</a:t>
                      </a:r>
                      <a:endParaRPr lang="en-US" dirty="0"/>
                    </a:p>
                  </a:txBody>
                  <a:tcPr/>
                </a:tc>
                <a:tc>
                  <a:txBody>
                    <a:bodyPr/>
                    <a:lstStyle/>
                    <a:p>
                      <a:r>
                        <a:rPr lang="en-US" dirty="0" smtClean="0"/>
                        <a:t>50</a:t>
                      </a:r>
                      <a:endParaRPr lang="en-US" dirty="0"/>
                    </a:p>
                  </a:txBody>
                  <a:tcPr/>
                </a:tc>
                <a:tc>
                  <a:txBody>
                    <a:bodyPr/>
                    <a:lstStyle/>
                    <a:p>
                      <a:r>
                        <a:rPr lang="en-US" dirty="0" smtClean="0"/>
                        <a:t>51</a:t>
                      </a:r>
                      <a:endParaRPr lang="en-US" dirty="0"/>
                    </a:p>
                  </a:txBody>
                  <a:tcPr/>
                </a:tc>
                <a:tc>
                  <a:txBody>
                    <a:bodyPr/>
                    <a:lstStyle/>
                    <a:p>
                      <a:r>
                        <a:rPr lang="en-US" dirty="0" smtClean="0"/>
                        <a:t>83</a:t>
                      </a:r>
                      <a:endParaRPr lang="en-US" dirty="0"/>
                    </a:p>
                  </a:txBody>
                  <a:tcPr/>
                </a:tc>
                <a:tc>
                  <a:txBody>
                    <a:bodyPr/>
                    <a:lstStyle/>
                    <a:p>
                      <a:r>
                        <a:rPr lang="en-US" dirty="0" smtClean="0"/>
                        <a:t>69</a:t>
                      </a:r>
                      <a:endParaRPr lang="en-US" dirty="0"/>
                    </a:p>
                  </a:txBody>
                  <a:tcPr/>
                </a:tc>
              </a:tr>
              <a:tr h="370840">
                <a:tc>
                  <a:txBody>
                    <a:bodyPr/>
                    <a:lstStyle/>
                    <a:p>
                      <a:r>
                        <a:rPr lang="en-US" dirty="0" smtClean="0"/>
                        <a:t>All</a:t>
                      </a:r>
                      <a:endParaRPr lang="en-US" dirty="0"/>
                    </a:p>
                  </a:txBody>
                  <a:tcPr/>
                </a:tc>
                <a:tc>
                  <a:txBody>
                    <a:bodyPr/>
                    <a:lstStyle/>
                    <a:p>
                      <a:r>
                        <a:rPr lang="en-US" dirty="0" smtClean="0"/>
                        <a:t>50</a:t>
                      </a:r>
                      <a:endParaRPr lang="en-US" dirty="0"/>
                    </a:p>
                  </a:txBody>
                  <a:tcPr/>
                </a:tc>
                <a:tc>
                  <a:txBody>
                    <a:bodyPr/>
                    <a:lstStyle/>
                    <a:p>
                      <a:r>
                        <a:rPr lang="en-US" dirty="0" smtClean="0"/>
                        <a:t>50</a:t>
                      </a:r>
                      <a:endParaRPr lang="en-US" dirty="0"/>
                    </a:p>
                  </a:txBody>
                  <a:tcPr/>
                </a:tc>
                <a:tc>
                  <a:txBody>
                    <a:bodyPr/>
                    <a:lstStyle/>
                    <a:p>
                      <a:r>
                        <a:rPr lang="en-US" dirty="0" smtClean="0"/>
                        <a:t>50</a:t>
                      </a:r>
                      <a:endParaRPr lang="en-US" dirty="0"/>
                    </a:p>
                  </a:txBody>
                  <a:tcPr/>
                </a:tc>
                <a:tc>
                  <a:txBody>
                    <a:bodyPr/>
                    <a:lstStyle/>
                    <a:p>
                      <a:r>
                        <a:rPr lang="en-US" dirty="0" smtClean="0"/>
                        <a:t>84</a:t>
                      </a:r>
                      <a:endParaRPr lang="en-US" dirty="0"/>
                    </a:p>
                  </a:txBody>
                  <a:tcPr/>
                </a:tc>
                <a:tc>
                  <a:txBody>
                    <a:bodyPr/>
                    <a:lstStyle/>
                    <a:p>
                      <a:r>
                        <a:rPr lang="en-US" dirty="0" smtClean="0"/>
                        <a:t>69</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Comparison with </a:t>
            </a:r>
            <a:r>
              <a:rPr lang="en-US" dirty="0" err="1" smtClean="0"/>
              <a:t>MILBoost</a:t>
            </a:r>
            <a:r>
              <a:rPr lang="en-US" dirty="0" smtClean="0"/>
              <a:t> Algorithm</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26</a:t>
            </a:fld>
            <a:endParaRPr lang="en-US" dirty="0"/>
          </a:p>
        </p:txBody>
      </p:sp>
      <p:graphicFrame>
        <p:nvGraphicFramePr>
          <p:cNvPr id="5" name="Table 4"/>
          <p:cNvGraphicFramePr>
            <a:graphicFrameLocks noGrp="1"/>
          </p:cNvGraphicFramePr>
          <p:nvPr/>
        </p:nvGraphicFramePr>
        <p:xfrm>
          <a:off x="625897" y="2780929"/>
          <a:ext cx="7762527" cy="1368153"/>
        </p:xfrm>
        <a:graphic>
          <a:graphicData uri="http://schemas.openxmlformats.org/drawingml/2006/table">
            <a:tbl>
              <a:tblPr firstRow="1" bandRow="1">
                <a:tableStyleId>{5C22544A-7EE6-4342-B048-85BDC9FD1C3A}</a:tableStyleId>
              </a:tblPr>
              <a:tblGrid>
                <a:gridCol w="1635739"/>
                <a:gridCol w="1326933"/>
                <a:gridCol w="918593"/>
                <a:gridCol w="1293754"/>
                <a:gridCol w="1293754"/>
                <a:gridCol w="1293754"/>
              </a:tblGrid>
              <a:tr h="456051">
                <a:tc>
                  <a:txBody>
                    <a:bodyPr/>
                    <a:lstStyle/>
                    <a:p>
                      <a:r>
                        <a:rPr lang="en-US" dirty="0" smtClean="0"/>
                        <a:t>Method</a:t>
                      </a:r>
                      <a:endParaRPr lang="en-US" dirty="0"/>
                    </a:p>
                  </a:txBody>
                  <a:tcPr/>
                </a:tc>
                <a:tc>
                  <a:txBody>
                    <a:bodyPr/>
                    <a:lstStyle/>
                    <a:p>
                      <a:pPr algn="ctr"/>
                      <a:r>
                        <a:rPr lang="en-US" dirty="0" smtClean="0"/>
                        <a:t>Elephant</a:t>
                      </a:r>
                      <a:endParaRPr lang="en-US" dirty="0"/>
                    </a:p>
                  </a:txBody>
                  <a:tcPr/>
                </a:tc>
                <a:tc>
                  <a:txBody>
                    <a:bodyPr/>
                    <a:lstStyle/>
                    <a:p>
                      <a:pPr algn="ctr"/>
                      <a:r>
                        <a:rPr lang="en-US" dirty="0" smtClean="0"/>
                        <a:t>Fox</a:t>
                      </a:r>
                      <a:endParaRPr lang="en-US" dirty="0"/>
                    </a:p>
                  </a:txBody>
                  <a:tcPr/>
                </a:tc>
                <a:tc>
                  <a:txBody>
                    <a:bodyPr/>
                    <a:lstStyle/>
                    <a:p>
                      <a:pPr algn="ctr"/>
                      <a:r>
                        <a:rPr lang="en-US" dirty="0" smtClean="0"/>
                        <a:t>Tiger</a:t>
                      </a:r>
                      <a:endParaRPr lang="en-US" dirty="0"/>
                    </a:p>
                  </a:txBody>
                  <a:tcPr/>
                </a:tc>
                <a:tc>
                  <a:txBody>
                    <a:bodyPr/>
                    <a:lstStyle/>
                    <a:p>
                      <a:pPr algn="ctr"/>
                      <a:r>
                        <a:rPr lang="en-US" dirty="0" smtClean="0"/>
                        <a:t>Musk1</a:t>
                      </a:r>
                      <a:endParaRPr lang="en-US" dirty="0"/>
                    </a:p>
                  </a:txBody>
                  <a:tcPr/>
                </a:tc>
                <a:tc>
                  <a:txBody>
                    <a:bodyPr/>
                    <a:lstStyle/>
                    <a:p>
                      <a:pPr algn="ctr"/>
                      <a:r>
                        <a:rPr lang="en-US" dirty="0" smtClean="0"/>
                        <a:t>Musk2</a:t>
                      </a:r>
                      <a:endParaRPr lang="en-US" dirty="0"/>
                    </a:p>
                  </a:txBody>
                  <a:tcPr/>
                </a:tc>
              </a:tr>
              <a:tr h="456051">
                <a:tc>
                  <a:txBody>
                    <a:bodyPr/>
                    <a:lstStyle/>
                    <a:p>
                      <a:r>
                        <a:rPr lang="en-US" dirty="0" err="1" smtClean="0"/>
                        <a:t>MIRealBoost</a:t>
                      </a:r>
                      <a:endParaRPr lang="en-US" dirty="0"/>
                    </a:p>
                  </a:txBody>
                  <a:tcPr/>
                </a:tc>
                <a:tc>
                  <a:txBody>
                    <a:bodyPr/>
                    <a:lstStyle/>
                    <a:p>
                      <a:pPr algn="ctr"/>
                      <a:r>
                        <a:rPr lang="en-US" dirty="0" smtClean="0"/>
                        <a:t>83</a:t>
                      </a:r>
                      <a:endParaRPr lang="en-US" dirty="0"/>
                    </a:p>
                  </a:txBody>
                  <a:tcPr/>
                </a:tc>
                <a:tc>
                  <a:txBody>
                    <a:bodyPr/>
                    <a:lstStyle/>
                    <a:p>
                      <a:pPr algn="ctr"/>
                      <a:r>
                        <a:rPr lang="en-US" dirty="0" smtClean="0"/>
                        <a:t>63</a:t>
                      </a:r>
                      <a:endParaRPr lang="en-US" dirty="0"/>
                    </a:p>
                  </a:txBody>
                  <a:tcPr/>
                </a:tc>
                <a:tc>
                  <a:txBody>
                    <a:bodyPr/>
                    <a:lstStyle/>
                    <a:p>
                      <a:pPr algn="ctr"/>
                      <a:r>
                        <a:rPr lang="en-US" dirty="0" smtClean="0"/>
                        <a:t>73</a:t>
                      </a:r>
                      <a:endParaRPr lang="en-US" dirty="0"/>
                    </a:p>
                  </a:txBody>
                  <a:tcPr/>
                </a:tc>
                <a:tc>
                  <a:txBody>
                    <a:bodyPr/>
                    <a:lstStyle/>
                    <a:p>
                      <a:pPr algn="ctr"/>
                      <a:r>
                        <a:rPr lang="en-US" dirty="0" smtClean="0"/>
                        <a:t>91</a:t>
                      </a:r>
                      <a:endParaRPr lang="en-US" dirty="0"/>
                    </a:p>
                  </a:txBody>
                  <a:tcPr/>
                </a:tc>
                <a:tc>
                  <a:txBody>
                    <a:bodyPr/>
                    <a:lstStyle/>
                    <a:p>
                      <a:pPr algn="ctr"/>
                      <a:r>
                        <a:rPr lang="en-US" dirty="0" smtClean="0"/>
                        <a:t>77</a:t>
                      </a:r>
                      <a:endParaRPr lang="en-US" dirty="0"/>
                    </a:p>
                  </a:txBody>
                  <a:tcPr/>
                </a:tc>
              </a:tr>
              <a:tr h="456051">
                <a:tc>
                  <a:txBody>
                    <a:bodyPr/>
                    <a:lstStyle/>
                    <a:p>
                      <a:r>
                        <a:rPr lang="en-US" dirty="0" err="1" smtClean="0"/>
                        <a:t>MILBoost</a:t>
                      </a:r>
                      <a:endParaRPr lang="en-US" dirty="0"/>
                    </a:p>
                  </a:txBody>
                  <a:tcPr/>
                </a:tc>
                <a:tc>
                  <a:txBody>
                    <a:bodyPr/>
                    <a:lstStyle/>
                    <a:p>
                      <a:pPr algn="ctr"/>
                      <a:r>
                        <a:rPr lang="en-US" dirty="0" smtClean="0"/>
                        <a:t>73</a:t>
                      </a:r>
                      <a:endParaRPr lang="en-US" dirty="0"/>
                    </a:p>
                  </a:txBody>
                  <a:tcPr/>
                </a:tc>
                <a:tc>
                  <a:txBody>
                    <a:bodyPr/>
                    <a:lstStyle/>
                    <a:p>
                      <a:pPr algn="ctr"/>
                      <a:r>
                        <a:rPr lang="en-US" dirty="0" smtClean="0"/>
                        <a:t>58</a:t>
                      </a:r>
                      <a:endParaRPr lang="en-US" dirty="0"/>
                    </a:p>
                  </a:txBody>
                  <a:tcPr/>
                </a:tc>
                <a:tc>
                  <a:txBody>
                    <a:bodyPr/>
                    <a:lstStyle/>
                    <a:p>
                      <a:pPr algn="ctr"/>
                      <a:r>
                        <a:rPr lang="en-US" dirty="0" smtClean="0"/>
                        <a:t>56</a:t>
                      </a:r>
                      <a:endParaRPr lang="en-US" dirty="0"/>
                    </a:p>
                  </a:txBody>
                  <a:tcPr/>
                </a:tc>
                <a:tc>
                  <a:txBody>
                    <a:bodyPr/>
                    <a:lstStyle/>
                    <a:p>
                      <a:pPr algn="ctr"/>
                      <a:r>
                        <a:rPr lang="en-US" dirty="0" smtClean="0"/>
                        <a:t>71</a:t>
                      </a:r>
                      <a:endParaRPr lang="en-US" dirty="0"/>
                    </a:p>
                  </a:txBody>
                  <a:tcPr/>
                </a:tc>
                <a:tc>
                  <a:txBody>
                    <a:bodyPr/>
                    <a:lstStyle/>
                    <a:p>
                      <a:pPr algn="ctr"/>
                      <a:r>
                        <a:rPr lang="en-US" dirty="0" smtClean="0"/>
                        <a:t>61</a:t>
                      </a:r>
                      <a:endParaRPr lang="en-US" dirty="0"/>
                    </a:p>
                  </a:txBody>
                  <a:tcPr/>
                </a:tc>
              </a:tr>
            </a:tbl>
          </a:graphicData>
        </a:graphic>
      </p:graphicFrame>
      <p:sp>
        <p:nvSpPr>
          <p:cNvPr id="6" name="TextBox 5"/>
          <p:cNvSpPr txBox="1"/>
          <p:nvPr/>
        </p:nvSpPr>
        <p:spPr>
          <a:xfrm>
            <a:off x="697759" y="4797152"/>
            <a:ext cx="5585888" cy="369332"/>
          </a:xfrm>
          <a:prstGeom prst="rect">
            <a:avLst/>
          </a:prstGeom>
          <a:noFill/>
        </p:spPr>
        <p:txBody>
          <a:bodyPr wrap="none" rtlCol="0">
            <a:spAutoFit/>
          </a:bodyPr>
          <a:lstStyle/>
          <a:p>
            <a:r>
              <a:rPr lang="en-US" dirty="0" err="1" smtClean="0"/>
              <a:t>MILBoost</a:t>
            </a:r>
            <a:r>
              <a:rPr lang="en-US" dirty="0" smtClean="0"/>
              <a:t> results are reported from </a:t>
            </a:r>
            <a:r>
              <a:rPr lang="en-US" dirty="0" err="1" smtClean="0"/>
              <a:t>Leistner</a:t>
            </a:r>
            <a:r>
              <a:rPr lang="en-US" dirty="0" smtClean="0"/>
              <a:t> et al. ECCV10</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sz="2800" dirty="0" smtClean="0"/>
              <a:t>Comparison between state-of-the-art MIL methods</a:t>
            </a:r>
            <a:endParaRPr lang="en-US" sz="2800"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27</a:t>
            </a:fld>
            <a:endParaRPr lang="en-US"/>
          </a:p>
        </p:txBody>
      </p:sp>
      <p:graphicFrame>
        <p:nvGraphicFramePr>
          <p:cNvPr id="6" name="Picture Placeholder 5"/>
          <p:cNvGraphicFramePr>
            <a:graphicFrameLocks/>
          </p:cNvGraphicFramePr>
          <p:nvPr/>
        </p:nvGraphicFramePr>
        <p:xfrm>
          <a:off x="1163960" y="2280240"/>
          <a:ext cx="6432376" cy="4389120"/>
        </p:xfrm>
        <a:graphic>
          <a:graphicData uri="http://schemas.openxmlformats.org/drawingml/2006/table">
            <a:tbl>
              <a:tblPr firstRow="1" bandRow="1">
                <a:tableStyleId>{5C22544A-7EE6-4342-B048-85BDC9FD1C3A}</a:tableStyleId>
              </a:tblPr>
              <a:tblGrid>
                <a:gridCol w="1367254"/>
                <a:gridCol w="1034640"/>
                <a:gridCol w="814293"/>
                <a:gridCol w="1072063"/>
                <a:gridCol w="1072063"/>
                <a:gridCol w="1072063"/>
              </a:tblGrid>
              <a:tr h="323956">
                <a:tc>
                  <a:txBody>
                    <a:bodyPr/>
                    <a:lstStyle/>
                    <a:p>
                      <a:r>
                        <a:rPr lang="en-US" dirty="0" smtClean="0"/>
                        <a:t>Method</a:t>
                      </a:r>
                      <a:endParaRPr lang="en-US" dirty="0"/>
                    </a:p>
                  </a:txBody>
                  <a:tcPr/>
                </a:tc>
                <a:tc>
                  <a:txBody>
                    <a:bodyPr/>
                    <a:lstStyle/>
                    <a:p>
                      <a:pPr algn="ctr"/>
                      <a:r>
                        <a:rPr lang="en-US" dirty="0" smtClean="0"/>
                        <a:t>Elephant</a:t>
                      </a:r>
                      <a:endParaRPr lang="en-US" dirty="0"/>
                    </a:p>
                  </a:txBody>
                  <a:tcPr/>
                </a:tc>
                <a:tc>
                  <a:txBody>
                    <a:bodyPr/>
                    <a:lstStyle/>
                    <a:p>
                      <a:pPr algn="ctr"/>
                      <a:r>
                        <a:rPr lang="en-US" dirty="0" smtClean="0"/>
                        <a:t>Fox</a:t>
                      </a:r>
                      <a:endParaRPr lang="en-US" dirty="0"/>
                    </a:p>
                  </a:txBody>
                  <a:tcPr/>
                </a:tc>
                <a:tc>
                  <a:txBody>
                    <a:bodyPr/>
                    <a:lstStyle/>
                    <a:p>
                      <a:pPr algn="ctr"/>
                      <a:r>
                        <a:rPr lang="en-US" dirty="0" smtClean="0"/>
                        <a:t>Tiger</a:t>
                      </a:r>
                      <a:endParaRPr lang="en-US" dirty="0"/>
                    </a:p>
                  </a:txBody>
                  <a:tcPr/>
                </a:tc>
                <a:tc>
                  <a:txBody>
                    <a:bodyPr/>
                    <a:lstStyle/>
                    <a:p>
                      <a:pPr algn="ctr"/>
                      <a:r>
                        <a:rPr lang="en-US" dirty="0" smtClean="0"/>
                        <a:t>Musk1</a:t>
                      </a:r>
                      <a:endParaRPr lang="en-US" dirty="0"/>
                    </a:p>
                  </a:txBody>
                  <a:tcPr/>
                </a:tc>
                <a:tc>
                  <a:txBody>
                    <a:bodyPr/>
                    <a:lstStyle/>
                    <a:p>
                      <a:pPr algn="ctr"/>
                      <a:r>
                        <a:rPr lang="en-US" dirty="0" smtClean="0"/>
                        <a:t>Musk2</a:t>
                      </a:r>
                      <a:endParaRPr lang="en-US" dirty="0"/>
                    </a:p>
                  </a:txBody>
                  <a:tcPr/>
                </a:tc>
              </a:tr>
              <a:tr h="323956">
                <a:tc>
                  <a:txBody>
                    <a:bodyPr/>
                    <a:lstStyle/>
                    <a:p>
                      <a:r>
                        <a:rPr lang="en-US" dirty="0" err="1" smtClean="0">
                          <a:solidFill>
                            <a:srgbClr val="FF0000"/>
                          </a:solidFill>
                        </a:rPr>
                        <a:t>MIRealBoost</a:t>
                      </a:r>
                      <a:endParaRPr lang="en-US" dirty="0">
                        <a:solidFill>
                          <a:srgbClr val="FF0000"/>
                        </a:solidFill>
                      </a:endParaRPr>
                    </a:p>
                  </a:txBody>
                  <a:tcPr/>
                </a:tc>
                <a:tc>
                  <a:txBody>
                    <a:bodyPr/>
                    <a:lstStyle/>
                    <a:p>
                      <a:pPr algn="ctr"/>
                      <a:r>
                        <a:rPr lang="en-US" dirty="0" smtClean="0"/>
                        <a:t>83</a:t>
                      </a:r>
                      <a:endParaRPr lang="en-US" dirty="0"/>
                    </a:p>
                  </a:txBody>
                  <a:tcPr/>
                </a:tc>
                <a:tc>
                  <a:txBody>
                    <a:bodyPr/>
                    <a:lstStyle/>
                    <a:p>
                      <a:pPr algn="ctr"/>
                      <a:r>
                        <a:rPr lang="en-US" dirty="0" smtClean="0"/>
                        <a:t>63</a:t>
                      </a:r>
                      <a:endParaRPr lang="en-US" dirty="0"/>
                    </a:p>
                  </a:txBody>
                  <a:tcPr/>
                </a:tc>
                <a:tc>
                  <a:txBody>
                    <a:bodyPr/>
                    <a:lstStyle/>
                    <a:p>
                      <a:pPr algn="ctr"/>
                      <a:r>
                        <a:rPr lang="en-US" dirty="0" smtClean="0"/>
                        <a:t>73</a:t>
                      </a:r>
                      <a:endParaRPr lang="en-US" dirty="0"/>
                    </a:p>
                  </a:txBody>
                  <a:tcPr/>
                </a:tc>
                <a:tc>
                  <a:txBody>
                    <a:bodyPr/>
                    <a:lstStyle/>
                    <a:p>
                      <a:pPr algn="ctr"/>
                      <a:r>
                        <a:rPr lang="en-US" b="1" dirty="0" smtClean="0"/>
                        <a:t>91</a:t>
                      </a:r>
                      <a:endParaRPr lang="en-US" b="1" dirty="0"/>
                    </a:p>
                  </a:txBody>
                  <a:tcPr/>
                </a:tc>
                <a:tc>
                  <a:txBody>
                    <a:bodyPr/>
                    <a:lstStyle/>
                    <a:p>
                      <a:pPr algn="ctr"/>
                      <a:r>
                        <a:rPr lang="en-US" dirty="0" smtClean="0"/>
                        <a:t>77</a:t>
                      </a:r>
                      <a:endParaRPr lang="en-US" dirty="0"/>
                    </a:p>
                  </a:txBody>
                  <a:tcPr/>
                </a:tc>
              </a:tr>
              <a:tr h="323956">
                <a:tc>
                  <a:txBody>
                    <a:bodyPr/>
                    <a:lstStyle/>
                    <a:p>
                      <a:r>
                        <a:rPr lang="en-US" dirty="0" err="1" smtClean="0"/>
                        <a:t>MIForest</a:t>
                      </a:r>
                      <a:endParaRPr lang="en-US" dirty="0"/>
                    </a:p>
                  </a:txBody>
                  <a:tcPr/>
                </a:tc>
                <a:tc>
                  <a:txBody>
                    <a:bodyPr/>
                    <a:lstStyle/>
                    <a:p>
                      <a:pPr algn="ctr"/>
                      <a:r>
                        <a:rPr lang="en-US" dirty="0" smtClean="0"/>
                        <a:t>84</a:t>
                      </a:r>
                      <a:endParaRPr lang="en-US" dirty="0"/>
                    </a:p>
                  </a:txBody>
                  <a:tcPr/>
                </a:tc>
                <a:tc>
                  <a:txBody>
                    <a:bodyPr/>
                    <a:lstStyle/>
                    <a:p>
                      <a:pPr algn="ctr"/>
                      <a:r>
                        <a:rPr lang="en-US" b="1" dirty="0" smtClean="0"/>
                        <a:t>64</a:t>
                      </a:r>
                      <a:endParaRPr lang="en-US" b="1" dirty="0"/>
                    </a:p>
                  </a:txBody>
                  <a:tcPr/>
                </a:tc>
                <a:tc>
                  <a:txBody>
                    <a:bodyPr/>
                    <a:lstStyle/>
                    <a:p>
                      <a:pPr algn="ctr"/>
                      <a:r>
                        <a:rPr lang="en-US" dirty="0" smtClean="0"/>
                        <a:t>82</a:t>
                      </a:r>
                      <a:endParaRPr lang="en-US" dirty="0"/>
                    </a:p>
                  </a:txBody>
                  <a:tcPr/>
                </a:tc>
                <a:tc>
                  <a:txBody>
                    <a:bodyPr/>
                    <a:lstStyle/>
                    <a:p>
                      <a:pPr algn="ctr"/>
                      <a:r>
                        <a:rPr lang="en-US" dirty="0" smtClean="0"/>
                        <a:t>85</a:t>
                      </a:r>
                      <a:endParaRPr lang="en-US" dirty="0"/>
                    </a:p>
                  </a:txBody>
                  <a:tcPr/>
                </a:tc>
                <a:tc>
                  <a:txBody>
                    <a:bodyPr/>
                    <a:lstStyle/>
                    <a:p>
                      <a:pPr algn="ctr"/>
                      <a:r>
                        <a:rPr lang="en-US" dirty="0" smtClean="0"/>
                        <a:t>82</a:t>
                      </a:r>
                      <a:endParaRPr lang="en-US" dirty="0"/>
                    </a:p>
                  </a:txBody>
                  <a:tcPr/>
                </a:tc>
              </a:tr>
              <a:tr h="323956">
                <a:tc>
                  <a:txBody>
                    <a:bodyPr/>
                    <a:lstStyle/>
                    <a:p>
                      <a:r>
                        <a:rPr lang="en-US" dirty="0" smtClean="0"/>
                        <a:t>MI-Kernel</a:t>
                      </a:r>
                      <a:endParaRPr lang="en-US" dirty="0"/>
                    </a:p>
                  </a:txBody>
                  <a:tcPr/>
                </a:tc>
                <a:tc>
                  <a:txBody>
                    <a:bodyPr/>
                    <a:lstStyle/>
                    <a:p>
                      <a:pPr algn="ctr"/>
                      <a:r>
                        <a:rPr lang="en-US" dirty="0" smtClean="0"/>
                        <a:t>84</a:t>
                      </a:r>
                      <a:endParaRPr lang="en-US" dirty="0"/>
                    </a:p>
                  </a:txBody>
                  <a:tcPr/>
                </a:tc>
                <a:tc>
                  <a:txBody>
                    <a:bodyPr/>
                    <a:lstStyle/>
                    <a:p>
                      <a:pPr algn="ctr"/>
                      <a:r>
                        <a:rPr lang="en-US" dirty="0" smtClean="0"/>
                        <a:t>60</a:t>
                      </a:r>
                      <a:endParaRPr lang="en-US" dirty="0"/>
                    </a:p>
                  </a:txBody>
                  <a:tcPr/>
                </a:tc>
                <a:tc>
                  <a:txBody>
                    <a:bodyPr/>
                    <a:lstStyle/>
                    <a:p>
                      <a:pPr algn="ctr"/>
                      <a:r>
                        <a:rPr lang="en-US" dirty="0" smtClean="0"/>
                        <a:t>84</a:t>
                      </a:r>
                      <a:endParaRPr lang="en-US" dirty="0"/>
                    </a:p>
                  </a:txBody>
                  <a:tcPr/>
                </a:tc>
                <a:tc>
                  <a:txBody>
                    <a:bodyPr/>
                    <a:lstStyle/>
                    <a:p>
                      <a:pPr algn="ctr"/>
                      <a:r>
                        <a:rPr lang="en-US" dirty="0" smtClean="0"/>
                        <a:t>88</a:t>
                      </a:r>
                      <a:endParaRPr lang="en-US" dirty="0"/>
                    </a:p>
                  </a:txBody>
                  <a:tcPr/>
                </a:tc>
                <a:tc>
                  <a:txBody>
                    <a:bodyPr/>
                    <a:lstStyle/>
                    <a:p>
                      <a:pPr algn="ctr"/>
                      <a:r>
                        <a:rPr lang="en-US" dirty="0" smtClean="0"/>
                        <a:t>89</a:t>
                      </a:r>
                      <a:endParaRPr lang="en-US" dirty="0"/>
                    </a:p>
                  </a:txBody>
                  <a:tcPr/>
                </a:tc>
              </a:tr>
              <a:tr h="323956">
                <a:tc>
                  <a:txBody>
                    <a:bodyPr/>
                    <a:lstStyle/>
                    <a:p>
                      <a:r>
                        <a:rPr lang="en-US" dirty="0" smtClean="0"/>
                        <a:t>MI-SVM</a:t>
                      </a:r>
                      <a:endParaRPr lang="en-US" dirty="0"/>
                    </a:p>
                  </a:txBody>
                  <a:tcPr/>
                </a:tc>
                <a:tc>
                  <a:txBody>
                    <a:bodyPr/>
                    <a:lstStyle/>
                    <a:p>
                      <a:pPr algn="ctr"/>
                      <a:r>
                        <a:rPr lang="en-US" dirty="0" smtClean="0"/>
                        <a:t>81</a:t>
                      </a:r>
                      <a:endParaRPr lang="en-US" dirty="0"/>
                    </a:p>
                  </a:txBody>
                  <a:tcPr/>
                </a:tc>
                <a:tc>
                  <a:txBody>
                    <a:bodyPr/>
                    <a:lstStyle/>
                    <a:p>
                      <a:pPr algn="ctr"/>
                      <a:r>
                        <a:rPr lang="en-US" dirty="0" smtClean="0"/>
                        <a:t>59</a:t>
                      </a:r>
                      <a:endParaRPr lang="en-US" dirty="0"/>
                    </a:p>
                  </a:txBody>
                  <a:tcPr/>
                </a:tc>
                <a:tc>
                  <a:txBody>
                    <a:bodyPr/>
                    <a:lstStyle/>
                    <a:p>
                      <a:pPr algn="ctr"/>
                      <a:r>
                        <a:rPr lang="en-US" dirty="0" smtClean="0"/>
                        <a:t>84</a:t>
                      </a:r>
                      <a:endParaRPr lang="en-US" dirty="0"/>
                    </a:p>
                  </a:txBody>
                  <a:tcPr/>
                </a:tc>
                <a:tc>
                  <a:txBody>
                    <a:bodyPr/>
                    <a:lstStyle/>
                    <a:p>
                      <a:pPr algn="ctr"/>
                      <a:r>
                        <a:rPr lang="en-US" dirty="0" smtClean="0"/>
                        <a:t>78</a:t>
                      </a:r>
                      <a:endParaRPr lang="en-US" dirty="0"/>
                    </a:p>
                  </a:txBody>
                  <a:tcPr/>
                </a:tc>
                <a:tc>
                  <a:txBody>
                    <a:bodyPr/>
                    <a:lstStyle/>
                    <a:p>
                      <a:pPr algn="ctr"/>
                      <a:r>
                        <a:rPr lang="en-US" dirty="0" smtClean="0"/>
                        <a:t>84</a:t>
                      </a:r>
                      <a:endParaRPr lang="en-US" dirty="0"/>
                    </a:p>
                  </a:txBody>
                  <a:tcPr/>
                </a:tc>
              </a:tr>
              <a:tr h="323956">
                <a:tc>
                  <a:txBody>
                    <a:bodyPr/>
                    <a:lstStyle/>
                    <a:p>
                      <a:r>
                        <a:rPr lang="en-US" dirty="0" smtClean="0"/>
                        <a:t>mi-SVM</a:t>
                      </a:r>
                      <a:endParaRPr lang="en-US" dirty="0"/>
                    </a:p>
                  </a:txBody>
                  <a:tcPr/>
                </a:tc>
                <a:tc>
                  <a:txBody>
                    <a:bodyPr/>
                    <a:lstStyle/>
                    <a:p>
                      <a:pPr algn="ctr"/>
                      <a:r>
                        <a:rPr lang="en-US" dirty="0" smtClean="0"/>
                        <a:t>82</a:t>
                      </a:r>
                      <a:endParaRPr lang="en-US" dirty="0"/>
                    </a:p>
                  </a:txBody>
                  <a:tcPr/>
                </a:tc>
                <a:tc>
                  <a:txBody>
                    <a:bodyPr/>
                    <a:lstStyle/>
                    <a:p>
                      <a:pPr algn="ctr"/>
                      <a:r>
                        <a:rPr lang="en-US" dirty="0" smtClean="0"/>
                        <a:t>58</a:t>
                      </a:r>
                      <a:endParaRPr lang="en-US" dirty="0"/>
                    </a:p>
                  </a:txBody>
                  <a:tcPr/>
                </a:tc>
                <a:tc>
                  <a:txBody>
                    <a:bodyPr/>
                    <a:lstStyle/>
                    <a:p>
                      <a:pPr algn="ctr"/>
                      <a:r>
                        <a:rPr lang="en-US" dirty="0" smtClean="0"/>
                        <a:t>79</a:t>
                      </a:r>
                      <a:endParaRPr lang="en-US" dirty="0"/>
                    </a:p>
                  </a:txBody>
                  <a:tcPr/>
                </a:tc>
                <a:tc>
                  <a:txBody>
                    <a:bodyPr/>
                    <a:lstStyle/>
                    <a:p>
                      <a:pPr algn="ctr"/>
                      <a:r>
                        <a:rPr lang="en-US" dirty="0" smtClean="0"/>
                        <a:t>87</a:t>
                      </a:r>
                      <a:endParaRPr lang="en-US" dirty="0"/>
                    </a:p>
                  </a:txBody>
                  <a:tcPr/>
                </a:tc>
                <a:tc>
                  <a:txBody>
                    <a:bodyPr/>
                    <a:lstStyle/>
                    <a:p>
                      <a:pPr algn="ctr"/>
                      <a:r>
                        <a:rPr lang="en-US" dirty="0" smtClean="0"/>
                        <a:t>84</a:t>
                      </a:r>
                      <a:endParaRPr lang="en-US" dirty="0"/>
                    </a:p>
                  </a:txBody>
                  <a:tcPr/>
                </a:tc>
              </a:tr>
              <a:tr h="323956">
                <a:tc>
                  <a:txBody>
                    <a:bodyPr/>
                    <a:lstStyle/>
                    <a:p>
                      <a:r>
                        <a:rPr lang="en-US" dirty="0" smtClean="0"/>
                        <a:t>MILES</a:t>
                      </a:r>
                      <a:endParaRPr lang="en-US" dirty="0"/>
                    </a:p>
                  </a:txBody>
                  <a:tcPr/>
                </a:tc>
                <a:tc>
                  <a:txBody>
                    <a:bodyPr/>
                    <a:lstStyle/>
                    <a:p>
                      <a:pPr algn="ctr"/>
                      <a:r>
                        <a:rPr lang="en-US" dirty="0" smtClean="0"/>
                        <a:t>81</a:t>
                      </a:r>
                      <a:endParaRPr lang="en-US" dirty="0"/>
                    </a:p>
                  </a:txBody>
                  <a:tcPr/>
                </a:tc>
                <a:tc>
                  <a:txBody>
                    <a:bodyPr/>
                    <a:lstStyle/>
                    <a:p>
                      <a:pPr algn="ctr"/>
                      <a:r>
                        <a:rPr lang="en-US" dirty="0" smtClean="0"/>
                        <a:t>62</a:t>
                      </a:r>
                      <a:endParaRPr lang="en-US" dirty="0"/>
                    </a:p>
                  </a:txBody>
                  <a:tcPr/>
                </a:tc>
                <a:tc>
                  <a:txBody>
                    <a:bodyPr/>
                    <a:lstStyle/>
                    <a:p>
                      <a:pPr algn="ctr"/>
                      <a:r>
                        <a:rPr lang="en-US" dirty="0" smtClean="0"/>
                        <a:t>80</a:t>
                      </a:r>
                      <a:endParaRPr lang="en-US" dirty="0"/>
                    </a:p>
                  </a:txBody>
                  <a:tcPr/>
                </a:tc>
                <a:tc>
                  <a:txBody>
                    <a:bodyPr/>
                    <a:lstStyle/>
                    <a:p>
                      <a:pPr algn="ctr"/>
                      <a:r>
                        <a:rPr lang="en-US" dirty="0" smtClean="0"/>
                        <a:t>88</a:t>
                      </a:r>
                      <a:endParaRPr lang="en-US" dirty="0"/>
                    </a:p>
                  </a:txBody>
                  <a:tcPr/>
                </a:tc>
                <a:tc>
                  <a:txBody>
                    <a:bodyPr/>
                    <a:lstStyle/>
                    <a:p>
                      <a:pPr algn="ctr"/>
                      <a:r>
                        <a:rPr lang="en-US" dirty="0" smtClean="0"/>
                        <a:t>83</a:t>
                      </a:r>
                      <a:endParaRPr lang="en-US" dirty="0"/>
                    </a:p>
                  </a:txBody>
                  <a:tcPr/>
                </a:tc>
              </a:tr>
              <a:tr h="323956">
                <a:tc>
                  <a:txBody>
                    <a:bodyPr/>
                    <a:lstStyle/>
                    <a:p>
                      <a:r>
                        <a:rPr lang="en-US" dirty="0" smtClean="0"/>
                        <a:t>AW-SVM</a:t>
                      </a:r>
                      <a:endParaRPr lang="en-US" dirty="0"/>
                    </a:p>
                  </a:txBody>
                  <a:tcPr/>
                </a:tc>
                <a:tc>
                  <a:txBody>
                    <a:bodyPr/>
                    <a:lstStyle/>
                    <a:p>
                      <a:pPr algn="ctr"/>
                      <a:r>
                        <a:rPr lang="en-US" dirty="0" smtClean="0"/>
                        <a:t>82</a:t>
                      </a:r>
                      <a:endParaRPr lang="en-US" dirty="0"/>
                    </a:p>
                  </a:txBody>
                  <a:tcPr/>
                </a:tc>
                <a:tc>
                  <a:txBody>
                    <a:bodyPr/>
                    <a:lstStyle/>
                    <a:p>
                      <a:pPr algn="ctr"/>
                      <a:r>
                        <a:rPr lang="en-US" b="1" dirty="0" smtClean="0"/>
                        <a:t>64</a:t>
                      </a:r>
                      <a:endParaRPr lang="en-US" b="1" dirty="0"/>
                    </a:p>
                  </a:txBody>
                  <a:tcPr/>
                </a:tc>
                <a:tc>
                  <a:txBody>
                    <a:bodyPr/>
                    <a:lstStyle/>
                    <a:p>
                      <a:pPr algn="ctr"/>
                      <a:r>
                        <a:rPr lang="en-US" dirty="0" smtClean="0"/>
                        <a:t>83</a:t>
                      </a:r>
                      <a:endParaRPr lang="en-US" dirty="0"/>
                    </a:p>
                  </a:txBody>
                  <a:tcPr/>
                </a:tc>
                <a:tc>
                  <a:txBody>
                    <a:bodyPr/>
                    <a:lstStyle/>
                    <a:p>
                      <a:pPr algn="ctr"/>
                      <a:r>
                        <a:rPr lang="en-US" dirty="0" smtClean="0"/>
                        <a:t>86</a:t>
                      </a:r>
                      <a:endParaRPr lang="en-US" dirty="0"/>
                    </a:p>
                  </a:txBody>
                  <a:tcPr/>
                </a:tc>
                <a:tc>
                  <a:txBody>
                    <a:bodyPr/>
                    <a:lstStyle/>
                    <a:p>
                      <a:pPr algn="ctr"/>
                      <a:r>
                        <a:rPr lang="en-US" dirty="0" smtClean="0"/>
                        <a:t>84</a:t>
                      </a:r>
                      <a:endParaRPr lang="en-US" dirty="0"/>
                    </a:p>
                  </a:txBody>
                  <a:tcPr/>
                </a:tc>
              </a:tr>
              <a:tr h="323956">
                <a:tc>
                  <a:txBody>
                    <a:bodyPr/>
                    <a:lstStyle/>
                    <a:p>
                      <a:r>
                        <a:rPr lang="en-US" dirty="0" smtClean="0"/>
                        <a:t>AL-SVM</a:t>
                      </a:r>
                      <a:endParaRPr lang="en-US" dirty="0"/>
                    </a:p>
                  </a:txBody>
                  <a:tcPr/>
                </a:tc>
                <a:tc>
                  <a:txBody>
                    <a:bodyPr/>
                    <a:lstStyle/>
                    <a:p>
                      <a:pPr algn="ctr"/>
                      <a:r>
                        <a:rPr lang="en-US" dirty="0" smtClean="0"/>
                        <a:t>79</a:t>
                      </a:r>
                      <a:endParaRPr lang="en-US" dirty="0"/>
                    </a:p>
                  </a:txBody>
                  <a:tcPr/>
                </a:tc>
                <a:tc>
                  <a:txBody>
                    <a:bodyPr/>
                    <a:lstStyle/>
                    <a:p>
                      <a:pPr algn="ctr"/>
                      <a:r>
                        <a:rPr lang="en-US" dirty="0" smtClean="0"/>
                        <a:t>63</a:t>
                      </a:r>
                      <a:endParaRPr lang="en-US" dirty="0"/>
                    </a:p>
                  </a:txBody>
                  <a:tcPr/>
                </a:tc>
                <a:tc>
                  <a:txBody>
                    <a:bodyPr/>
                    <a:lstStyle/>
                    <a:p>
                      <a:pPr algn="ctr"/>
                      <a:r>
                        <a:rPr lang="en-US" dirty="0" smtClean="0"/>
                        <a:t>78</a:t>
                      </a:r>
                      <a:endParaRPr lang="en-US" dirty="0"/>
                    </a:p>
                  </a:txBody>
                  <a:tcPr/>
                </a:tc>
                <a:tc>
                  <a:txBody>
                    <a:bodyPr/>
                    <a:lstStyle/>
                    <a:p>
                      <a:pPr algn="ctr"/>
                      <a:r>
                        <a:rPr lang="en-US" dirty="0" smtClean="0"/>
                        <a:t>86</a:t>
                      </a:r>
                      <a:endParaRPr lang="en-US" dirty="0"/>
                    </a:p>
                  </a:txBody>
                  <a:tcPr/>
                </a:tc>
                <a:tc>
                  <a:txBody>
                    <a:bodyPr/>
                    <a:lstStyle/>
                    <a:p>
                      <a:pPr algn="ctr"/>
                      <a:r>
                        <a:rPr lang="en-US" dirty="0" smtClean="0"/>
                        <a:t>83</a:t>
                      </a:r>
                      <a:endParaRPr lang="en-US" dirty="0"/>
                    </a:p>
                  </a:txBody>
                  <a:tcPr/>
                </a:tc>
              </a:tr>
              <a:tr h="323956">
                <a:tc>
                  <a:txBody>
                    <a:bodyPr/>
                    <a:lstStyle/>
                    <a:p>
                      <a:r>
                        <a:rPr lang="en-US" dirty="0" smtClean="0"/>
                        <a:t>EM-DD</a:t>
                      </a:r>
                      <a:endParaRPr lang="en-US" dirty="0"/>
                    </a:p>
                  </a:txBody>
                  <a:tcPr/>
                </a:tc>
                <a:tc>
                  <a:txBody>
                    <a:bodyPr/>
                    <a:lstStyle/>
                    <a:p>
                      <a:pPr algn="ctr"/>
                      <a:r>
                        <a:rPr lang="en-US" dirty="0" smtClean="0"/>
                        <a:t>78</a:t>
                      </a:r>
                      <a:endParaRPr lang="en-US" dirty="0"/>
                    </a:p>
                  </a:txBody>
                  <a:tcPr/>
                </a:tc>
                <a:tc>
                  <a:txBody>
                    <a:bodyPr/>
                    <a:lstStyle/>
                    <a:p>
                      <a:pPr algn="ctr"/>
                      <a:r>
                        <a:rPr lang="en-US" dirty="0" smtClean="0"/>
                        <a:t>56</a:t>
                      </a:r>
                      <a:endParaRPr lang="en-US" dirty="0"/>
                    </a:p>
                  </a:txBody>
                  <a:tcPr/>
                </a:tc>
                <a:tc>
                  <a:txBody>
                    <a:bodyPr/>
                    <a:lstStyle/>
                    <a:p>
                      <a:pPr algn="ctr"/>
                      <a:r>
                        <a:rPr lang="en-US" dirty="0" smtClean="0"/>
                        <a:t>72</a:t>
                      </a:r>
                      <a:endParaRPr lang="en-US" dirty="0"/>
                    </a:p>
                  </a:txBody>
                  <a:tcPr/>
                </a:tc>
                <a:tc>
                  <a:txBody>
                    <a:bodyPr/>
                    <a:lstStyle/>
                    <a:p>
                      <a:pPr algn="ctr"/>
                      <a:r>
                        <a:rPr lang="en-US" dirty="0" smtClean="0"/>
                        <a:t>85</a:t>
                      </a:r>
                      <a:endParaRPr lang="en-US" dirty="0"/>
                    </a:p>
                  </a:txBody>
                  <a:tcPr/>
                </a:tc>
                <a:tc>
                  <a:txBody>
                    <a:bodyPr/>
                    <a:lstStyle/>
                    <a:p>
                      <a:pPr algn="ctr"/>
                      <a:r>
                        <a:rPr lang="en-US" dirty="0" smtClean="0"/>
                        <a:t>85</a:t>
                      </a:r>
                      <a:endParaRPr lang="en-US" dirty="0"/>
                    </a:p>
                  </a:txBody>
                  <a:tcPr/>
                </a:tc>
              </a:tr>
              <a:tr h="323956">
                <a:tc>
                  <a:txBody>
                    <a:bodyPr/>
                    <a:lstStyle/>
                    <a:p>
                      <a:r>
                        <a:rPr lang="en-US" dirty="0" err="1" smtClean="0"/>
                        <a:t>MIGraph</a:t>
                      </a:r>
                      <a:endParaRPr lang="en-US" dirty="0"/>
                    </a:p>
                  </a:txBody>
                  <a:tcPr/>
                </a:tc>
                <a:tc>
                  <a:txBody>
                    <a:bodyPr/>
                    <a:lstStyle/>
                    <a:p>
                      <a:pPr algn="ctr"/>
                      <a:r>
                        <a:rPr lang="en-US" dirty="0" smtClean="0"/>
                        <a:t>85</a:t>
                      </a:r>
                      <a:endParaRPr lang="en-US" dirty="0"/>
                    </a:p>
                  </a:txBody>
                  <a:tcPr/>
                </a:tc>
                <a:tc>
                  <a:txBody>
                    <a:bodyPr/>
                    <a:lstStyle/>
                    <a:p>
                      <a:pPr algn="ctr"/>
                      <a:r>
                        <a:rPr lang="en-US" dirty="0" smtClean="0"/>
                        <a:t>61</a:t>
                      </a:r>
                      <a:endParaRPr lang="en-US" dirty="0"/>
                    </a:p>
                  </a:txBody>
                  <a:tcPr/>
                </a:tc>
                <a:tc>
                  <a:txBody>
                    <a:bodyPr/>
                    <a:lstStyle/>
                    <a:p>
                      <a:pPr algn="ctr"/>
                      <a:r>
                        <a:rPr lang="en-US" dirty="0" smtClean="0"/>
                        <a:t>82</a:t>
                      </a:r>
                      <a:endParaRPr lang="en-US" dirty="0"/>
                    </a:p>
                  </a:txBody>
                  <a:tcPr/>
                </a:tc>
                <a:tc>
                  <a:txBody>
                    <a:bodyPr/>
                    <a:lstStyle/>
                    <a:p>
                      <a:pPr algn="ctr"/>
                      <a:r>
                        <a:rPr lang="en-US" dirty="0" smtClean="0"/>
                        <a:t>90</a:t>
                      </a:r>
                      <a:endParaRPr lang="en-US" dirty="0"/>
                    </a:p>
                  </a:txBody>
                  <a:tcPr/>
                </a:tc>
                <a:tc>
                  <a:txBody>
                    <a:bodyPr/>
                    <a:lstStyle/>
                    <a:p>
                      <a:pPr algn="ctr"/>
                      <a:r>
                        <a:rPr lang="en-US" b="1" dirty="0" smtClean="0"/>
                        <a:t>90</a:t>
                      </a:r>
                      <a:endParaRPr lang="en-US" b="1" dirty="0"/>
                    </a:p>
                  </a:txBody>
                  <a:tcPr/>
                </a:tc>
              </a:tr>
              <a:tr h="323956">
                <a:tc>
                  <a:txBody>
                    <a:bodyPr/>
                    <a:lstStyle/>
                    <a:p>
                      <a:r>
                        <a:rPr lang="en-US" dirty="0" err="1" smtClean="0"/>
                        <a:t>miGraph</a:t>
                      </a:r>
                      <a:endParaRPr lang="en-US" dirty="0"/>
                    </a:p>
                  </a:txBody>
                  <a:tcPr/>
                </a:tc>
                <a:tc>
                  <a:txBody>
                    <a:bodyPr/>
                    <a:lstStyle/>
                    <a:p>
                      <a:pPr algn="ctr"/>
                      <a:r>
                        <a:rPr lang="en-US" b="1" dirty="0" smtClean="0"/>
                        <a:t>87</a:t>
                      </a:r>
                      <a:endParaRPr lang="en-US" b="1" dirty="0"/>
                    </a:p>
                  </a:txBody>
                  <a:tcPr/>
                </a:tc>
                <a:tc>
                  <a:txBody>
                    <a:bodyPr/>
                    <a:lstStyle/>
                    <a:p>
                      <a:pPr algn="ctr"/>
                      <a:r>
                        <a:rPr lang="en-US" dirty="0" smtClean="0"/>
                        <a:t>62</a:t>
                      </a:r>
                      <a:endParaRPr lang="en-US" dirty="0"/>
                    </a:p>
                  </a:txBody>
                  <a:tcPr/>
                </a:tc>
                <a:tc>
                  <a:txBody>
                    <a:bodyPr/>
                    <a:lstStyle/>
                    <a:p>
                      <a:pPr algn="ctr"/>
                      <a:r>
                        <a:rPr lang="en-US" b="1" dirty="0" smtClean="0"/>
                        <a:t>86</a:t>
                      </a:r>
                      <a:endParaRPr lang="en-US" b="1" dirty="0"/>
                    </a:p>
                  </a:txBody>
                  <a:tcPr/>
                </a:tc>
                <a:tc>
                  <a:txBody>
                    <a:bodyPr/>
                    <a:lstStyle/>
                    <a:p>
                      <a:pPr algn="ctr"/>
                      <a:r>
                        <a:rPr lang="en-US" dirty="0" smtClean="0"/>
                        <a:t>90</a:t>
                      </a:r>
                      <a:endParaRPr lang="en-US" dirty="0"/>
                    </a:p>
                  </a:txBody>
                  <a:tcPr/>
                </a:tc>
                <a:tc>
                  <a:txBody>
                    <a:bodyPr/>
                    <a:lstStyle/>
                    <a:p>
                      <a:pPr algn="ctr"/>
                      <a:r>
                        <a:rPr lang="en-US" b="1" dirty="0" smtClean="0"/>
                        <a:t>90</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cs typeface="Times New Roman" pitchFamily="18" charset="0"/>
              </a:rPr>
              <a:t>Proposed </a:t>
            </a:r>
            <a:r>
              <a:rPr lang="en-US" dirty="0" err="1" smtClean="0">
                <a:cs typeface="Times New Roman" pitchFamily="18" charset="0"/>
              </a:rPr>
              <a:t>MIRealBoost</a:t>
            </a:r>
            <a:r>
              <a:rPr lang="en-US" dirty="0" smtClean="0">
                <a:cs typeface="Times New Roman" pitchFamily="18" charset="0"/>
              </a:rPr>
              <a:t> algorithm</a:t>
            </a:r>
          </a:p>
          <a:p>
            <a:endParaRPr lang="en-US" dirty="0" smtClean="0">
              <a:cs typeface="Times New Roman" pitchFamily="18" charset="0"/>
            </a:endParaRPr>
          </a:p>
          <a:p>
            <a:r>
              <a:rPr lang="en-US" dirty="0" smtClean="0">
                <a:cs typeface="Times New Roman" pitchFamily="18" charset="0"/>
              </a:rPr>
              <a:t>Modeling different levels of ambiguity in data</a:t>
            </a:r>
          </a:p>
          <a:p>
            <a:pPr lvl="1"/>
            <a:r>
              <a:rPr lang="en-US" dirty="0" smtClean="0">
                <a:cs typeface="Times New Roman" pitchFamily="18" charset="0"/>
              </a:rPr>
              <a:t>Using OWA aggregation functions which can realize a wide range of </a:t>
            </a:r>
            <a:r>
              <a:rPr lang="en-US" dirty="0" err="1" smtClean="0">
                <a:cs typeface="Times New Roman" pitchFamily="18" charset="0"/>
              </a:rPr>
              <a:t>orness</a:t>
            </a:r>
            <a:r>
              <a:rPr lang="en-US" dirty="0" smtClean="0">
                <a:cs typeface="Times New Roman" pitchFamily="18" charset="0"/>
              </a:rPr>
              <a:t> in aggregation</a:t>
            </a:r>
          </a:p>
          <a:p>
            <a:pPr lvl="1"/>
            <a:endParaRPr lang="en-US" dirty="0" smtClean="0">
              <a:cs typeface="Times New Roman" pitchFamily="18" charset="0"/>
            </a:endParaRPr>
          </a:p>
          <a:p>
            <a:r>
              <a:rPr lang="en-US" dirty="0" smtClean="0">
                <a:cs typeface="Times New Roman" pitchFamily="18" charset="0"/>
              </a:rPr>
              <a:t>Experimental results showed:</a:t>
            </a:r>
          </a:p>
          <a:p>
            <a:pPr lvl="1"/>
            <a:r>
              <a:rPr lang="en-CA" dirty="0" smtClean="0">
                <a:cs typeface="Times New Roman" pitchFamily="18" charset="0"/>
              </a:rPr>
              <a:t>encoding degree of ambiguity can improve the accuracy</a:t>
            </a:r>
          </a:p>
          <a:p>
            <a:pPr lvl="1"/>
            <a:r>
              <a:rPr lang="en-CA" dirty="0" err="1" smtClean="0">
                <a:cs typeface="Times New Roman" pitchFamily="18" charset="0"/>
              </a:rPr>
              <a:t>MIRealBoost</a:t>
            </a:r>
            <a:r>
              <a:rPr lang="en-CA" dirty="0" smtClean="0">
                <a:cs typeface="Times New Roman" pitchFamily="18" charset="0"/>
              </a:rPr>
              <a:t> outperforms </a:t>
            </a:r>
            <a:r>
              <a:rPr lang="en-CA" dirty="0" err="1" smtClean="0">
                <a:cs typeface="Times New Roman" pitchFamily="18" charset="0"/>
              </a:rPr>
              <a:t>MILBoost</a:t>
            </a:r>
            <a:r>
              <a:rPr lang="en-CA" dirty="0" smtClean="0">
                <a:cs typeface="Times New Roman" pitchFamily="18" charset="0"/>
              </a:rPr>
              <a:t> and comparable with state-of-the art </a:t>
            </a:r>
            <a:r>
              <a:rPr lang="en-CA" dirty="0" err="1" smtClean="0">
                <a:cs typeface="Times New Roman" pitchFamily="18" charset="0"/>
              </a:rPr>
              <a:t>methds</a:t>
            </a:r>
            <a:endParaRPr lang="en-US" dirty="0" smtClean="0">
              <a:cs typeface="Times New Roman" pitchFamily="18" charset="0"/>
            </a:endParaRPr>
          </a:p>
        </p:txBody>
      </p:sp>
      <p:sp>
        <p:nvSpPr>
          <p:cNvPr id="4" name="Slide Number Placeholder 3"/>
          <p:cNvSpPr>
            <a:spLocks noGrp="1"/>
          </p:cNvSpPr>
          <p:nvPr>
            <p:ph type="sldNum" sz="quarter" idx="12"/>
          </p:nvPr>
        </p:nvSpPr>
        <p:spPr/>
        <p:txBody>
          <a:bodyPr/>
          <a:lstStyle/>
          <a:p>
            <a:fld id="{9991E6E0-EFD9-6042-8124-EDE44B40163E}"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CA" dirty="0" smtClean="0"/>
              <a:t>supported by grants from the Natural Sciences and Engineering Research Council of Canada (NSERC).</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MIL</a:t>
            </a:r>
            <a:endParaRPr lang="en-US" dirty="0"/>
          </a:p>
        </p:txBody>
      </p:sp>
      <p:sp>
        <p:nvSpPr>
          <p:cNvPr id="3" name="Content Placeholder 2"/>
          <p:cNvSpPr>
            <a:spLocks noGrp="1"/>
          </p:cNvSpPr>
          <p:nvPr>
            <p:ph idx="1"/>
          </p:nvPr>
        </p:nvSpPr>
        <p:spPr>
          <a:xfrm>
            <a:off x="457201" y="1600200"/>
            <a:ext cx="6059016" cy="4525963"/>
          </a:xfrm>
        </p:spPr>
        <p:txBody>
          <a:bodyPr>
            <a:normAutofit/>
          </a:bodyPr>
          <a:lstStyle/>
          <a:p>
            <a:r>
              <a:rPr lang="en-US" dirty="0" smtClean="0"/>
              <a:t>Image Categorization</a:t>
            </a:r>
          </a:p>
          <a:p>
            <a:pPr lvl="1"/>
            <a:r>
              <a:rPr lang="en-US" dirty="0" smtClean="0"/>
              <a:t>[e.g., </a:t>
            </a:r>
            <a:r>
              <a:rPr lang="en-US" dirty="0" err="1" smtClean="0"/>
              <a:t>chen</a:t>
            </a:r>
            <a:r>
              <a:rPr lang="en-US" dirty="0" smtClean="0"/>
              <a:t> et al., IEEE-TPAMI 2006]</a:t>
            </a:r>
          </a:p>
          <a:p>
            <a:pPr>
              <a:buNone/>
            </a:pPr>
            <a:endParaRPr lang="en-US" dirty="0" smtClean="0"/>
          </a:p>
          <a:p>
            <a:r>
              <a:rPr lang="en-US" dirty="0" smtClean="0"/>
              <a:t>Content-Based Image Retrieval</a:t>
            </a:r>
          </a:p>
          <a:p>
            <a:pPr lvl="1"/>
            <a:r>
              <a:rPr lang="en-US" dirty="0" smtClean="0"/>
              <a:t>[e.g., Li et al., ICCV11]</a:t>
            </a:r>
          </a:p>
          <a:p>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3</a:t>
            </a:fld>
            <a:endParaRPr lang="en-US"/>
          </a:p>
        </p:txBody>
      </p:sp>
      <p:pic>
        <p:nvPicPr>
          <p:cNvPr id="2052" name="Picture 4" descr="H:\Research\SFU\research\publications\icpr\presentation\examples\Li-image-retrieval.jpg"/>
          <p:cNvPicPr>
            <a:picLocks noChangeAspect="1" noChangeArrowheads="1"/>
          </p:cNvPicPr>
          <p:nvPr/>
        </p:nvPicPr>
        <p:blipFill>
          <a:blip r:embed="rId3"/>
          <a:srcRect/>
          <a:stretch>
            <a:fillRect/>
          </a:stretch>
        </p:blipFill>
        <p:spPr bwMode="auto">
          <a:xfrm>
            <a:off x="1598154" y="4437112"/>
            <a:ext cx="5566134" cy="2348880"/>
          </a:xfrm>
          <a:prstGeom prst="rect">
            <a:avLst/>
          </a:prstGeom>
          <a:noFill/>
        </p:spPr>
      </p:pic>
      <p:pic>
        <p:nvPicPr>
          <p:cNvPr id="28" name="Picture 2"/>
          <p:cNvPicPr>
            <a:picLocks noChangeAspect="1" noChangeArrowheads="1"/>
          </p:cNvPicPr>
          <p:nvPr/>
        </p:nvPicPr>
        <p:blipFill>
          <a:blip r:embed="rId4"/>
          <a:srcRect/>
          <a:stretch>
            <a:fillRect/>
          </a:stretch>
        </p:blipFill>
        <p:spPr bwMode="auto">
          <a:xfrm>
            <a:off x="6237287" y="1196752"/>
            <a:ext cx="2943225"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MIRealBoost</a:t>
            </a:r>
            <a:r>
              <a:rPr lang="en-US" dirty="0" smtClean="0"/>
              <a:t>: Learning Instance Classifier</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Implementation details:</a:t>
            </a:r>
          </a:p>
          <a:p>
            <a:pPr lvl="1"/>
            <a:r>
              <a:rPr lang="en-US" dirty="0" smtClean="0"/>
              <a:t>Each weak classifier is a stump (i.e., built from only one feature).</a:t>
            </a:r>
          </a:p>
          <a:p>
            <a:pPr lvl="1"/>
            <a:endParaRPr lang="en-US" dirty="0" smtClean="0"/>
          </a:p>
          <a:p>
            <a:pPr lvl="1"/>
            <a:endParaRPr lang="en-US" dirty="0" smtClean="0"/>
          </a:p>
          <a:p>
            <a:pPr lvl="1"/>
            <a:endParaRPr lang="en-US" dirty="0" smtClean="0"/>
          </a:p>
          <a:p>
            <a:pPr lvl="1"/>
            <a:endParaRPr lang="en-US" dirty="0" smtClean="0"/>
          </a:p>
          <a:p>
            <a:pPr lvl="1"/>
            <a:r>
              <a:rPr lang="en-US" dirty="0" smtClean="0"/>
              <a:t>At each step, the best feature is selected as the feature which leads to the bag probabilities, which maximize the empirical log-likelihood of the bags.</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30</a:t>
            </a:fld>
            <a:endParaRPr lang="en-US"/>
          </a:p>
        </p:txBody>
      </p:sp>
      <p:graphicFrame>
        <p:nvGraphicFramePr>
          <p:cNvPr id="12290" name="Object 2"/>
          <p:cNvGraphicFramePr>
            <a:graphicFrameLocks noChangeAspect="1"/>
          </p:cNvGraphicFramePr>
          <p:nvPr/>
        </p:nvGraphicFramePr>
        <p:xfrm>
          <a:off x="1993900" y="3033713"/>
          <a:ext cx="5876925" cy="1312862"/>
        </p:xfrm>
        <a:graphic>
          <a:graphicData uri="http://schemas.openxmlformats.org/presentationml/2006/ole">
            <p:oleObj spid="_x0000_s82946" name="Equation" r:id="rId4" imgW="1765080" imgH="43164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MIL</a:t>
            </a:r>
            <a:endParaRPr lang="en-US" dirty="0"/>
          </a:p>
        </p:txBody>
      </p:sp>
      <p:sp>
        <p:nvSpPr>
          <p:cNvPr id="3" name="Content Placeholder 2"/>
          <p:cNvSpPr>
            <a:spLocks noGrp="1"/>
          </p:cNvSpPr>
          <p:nvPr>
            <p:ph idx="1"/>
          </p:nvPr>
        </p:nvSpPr>
        <p:spPr>
          <a:xfrm>
            <a:off x="457200" y="1600200"/>
            <a:ext cx="6534472" cy="4525963"/>
          </a:xfrm>
        </p:spPr>
        <p:txBody>
          <a:bodyPr>
            <a:normAutofit/>
          </a:bodyPr>
          <a:lstStyle/>
          <a:p>
            <a:r>
              <a:rPr lang="en-US" dirty="0" smtClean="0"/>
              <a:t>Text Categorization</a:t>
            </a:r>
          </a:p>
          <a:p>
            <a:pPr lvl="1"/>
            <a:r>
              <a:rPr lang="en-US" dirty="0" smtClean="0"/>
              <a:t>[e.g., Andrews et al., NIPS02]</a:t>
            </a:r>
          </a:p>
          <a:p>
            <a:endParaRPr lang="en-US" dirty="0" smtClean="0"/>
          </a:p>
          <a:p>
            <a:pPr>
              <a:buNone/>
            </a:pPr>
            <a:endParaRPr lang="en-US" dirty="0" smtClean="0"/>
          </a:p>
          <a:p>
            <a:r>
              <a:rPr lang="en-US" dirty="0" smtClean="0"/>
              <a:t>Object Tracking</a:t>
            </a:r>
          </a:p>
          <a:p>
            <a:pPr lvl="1"/>
            <a:r>
              <a:rPr lang="en-US" dirty="0" smtClean="0"/>
              <a:t>[e.g., </a:t>
            </a:r>
            <a:r>
              <a:rPr lang="en-US" dirty="0" err="1" smtClean="0"/>
              <a:t>Babenko</a:t>
            </a:r>
            <a:r>
              <a:rPr lang="en-US" dirty="0" smtClean="0"/>
              <a:t> et al., IEEE-TPAMI 2011]</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4</a:t>
            </a:fld>
            <a:endParaRPr lang="en-US"/>
          </a:p>
        </p:txBody>
      </p:sp>
      <p:grpSp>
        <p:nvGrpSpPr>
          <p:cNvPr id="5" name="Group 11"/>
          <p:cNvGrpSpPr/>
          <p:nvPr/>
        </p:nvGrpSpPr>
        <p:grpSpPr>
          <a:xfrm>
            <a:off x="6991672" y="4721696"/>
            <a:ext cx="1828800" cy="1371600"/>
            <a:chOff x="6991672" y="4721696"/>
            <a:chExt cx="1828800" cy="1371600"/>
          </a:xfrm>
        </p:grpSpPr>
        <p:pic>
          <p:nvPicPr>
            <p:cNvPr id="6" name="Picture 2" descr="F:\code\boost_track\data\ivt\david\img00067.png"/>
            <p:cNvPicPr>
              <a:picLocks noChangeAspect="1" noChangeArrowheads="1"/>
            </p:cNvPicPr>
            <p:nvPr/>
          </p:nvPicPr>
          <p:blipFill>
            <a:blip r:embed="rId3"/>
            <a:srcRect/>
            <a:stretch>
              <a:fillRect/>
            </a:stretch>
          </p:blipFill>
          <p:spPr bwMode="auto">
            <a:xfrm>
              <a:off x="6991672" y="4721696"/>
              <a:ext cx="1828800" cy="1371600"/>
            </a:xfrm>
            <a:prstGeom prst="rect">
              <a:avLst/>
            </a:prstGeom>
            <a:noFill/>
            <a:ln w="12700">
              <a:solidFill>
                <a:schemeClr val="tx1"/>
              </a:solidFill>
            </a:ln>
            <a:effectLst>
              <a:outerShdw blurRad="50800" dist="38100" dir="8100000" algn="tr" rotWithShape="0">
                <a:prstClr val="black">
                  <a:alpha val="40000"/>
                </a:prstClr>
              </a:outerShdw>
            </a:effectLst>
          </p:spPr>
        </p:pic>
        <p:sp>
          <p:nvSpPr>
            <p:cNvPr id="7" name="Rectangle 6"/>
            <p:cNvSpPr/>
            <p:nvPr/>
          </p:nvSpPr>
          <p:spPr bwMode="auto">
            <a:xfrm>
              <a:off x="7494909" y="5423371"/>
              <a:ext cx="398463"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auto">
            <a:xfrm>
              <a:off x="8242622" y="5513859"/>
              <a:ext cx="40005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742559" y="4847109"/>
              <a:ext cx="457200" cy="609600"/>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7894959" y="4923309"/>
              <a:ext cx="457200" cy="609600"/>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8047359" y="4770909"/>
              <a:ext cx="457200" cy="609600"/>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8" name="Group 17"/>
          <p:cNvGrpSpPr/>
          <p:nvPr/>
        </p:nvGrpSpPr>
        <p:grpSpPr>
          <a:xfrm>
            <a:off x="6754688" y="1772816"/>
            <a:ext cx="2209800" cy="1676400"/>
            <a:chOff x="6754688" y="1772816"/>
            <a:chExt cx="2209800" cy="1676400"/>
          </a:xfrm>
        </p:grpSpPr>
        <p:pic>
          <p:nvPicPr>
            <p:cNvPr id="14" name="Picture 2"/>
            <p:cNvPicPr>
              <a:picLocks noChangeAspect="1" noChangeArrowheads="1"/>
            </p:cNvPicPr>
            <p:nvPr/>
          </p:nvPicPr>
          <p:blipFill>
            <a:blip r:embed="rId4"/>
            <a:srcRect b="53786"/>
            <a:stretch>
              <a:fillRect/>
            </a:stretch>
          </p:blipFill>
          <p:spPr bwMode="auto">
            <a:xfrm>
              <a:off x="6754688" y="1772816"/>
              <a:ext cx="1689100" cy="1676400"/>
            </a:xfrm>
            <a:prstGeom prst="rect">
              <a:avLst/>
            </a:prstGeom>
            <a:noFill/>
            <a:ln w="9525">
              <a:noFill/>
              <a:miter lim="800000"/>
              <a:headEnd/>
              <a:tailEnd/>
            </a:ln>
          </p:spPr>
        </p:pic>
        <p:sp>
          <p:nvSpPr>
            <p:cNvPr id="15" name="Right Brace 14"/>
            <p:cNvSpPr/>
            <p:nvPr/>
          </p:nvSpPr>
          <p:spPr>
            <a:xfrm>
              <a:off x="8431088" y="1772816"/>
              <a:ext cx="381000" cy="609600"/>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6" name="Right Brace 15"/>
            <p:cNvSpPr/>
            <p:nvPr/>
          </p:nvSpPr>
          <p:spPr>
            <a:xfrm>
              <a:off x="8507288" y="2153816"/>
              <a:ext cx="381000" cy="914400"/>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 name="Right Brace 16"/>
            <p:cNvSpPr/>
            <p:nvPr/>
          </p:nvSpPr>
          <p:spPr>
            <a:xfrm>
              <a:off x="8583488" y="2687216"/>
              <a:ext cx="381000" cy="762000"/>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&amp; Objective</a:t>
            </a:r>
            <a:endParaRPr lang="en-US" dirty="0"/>
          </a:p>
        </p:txBody>
      </p:sp>
      <p:sp>
        <p:nvSpPr>
          <p:cNvPr id="3" name="Content Placeholder 2"/>
          <p:cNvSpPr>
            <a:spLocks noGrp="1"/>
          </p:cNvSpPr>
          <p:nvPr>
            <p:ph idx="1"/>
          </p:nvPr>
        </p:nvSpPr>
        <p:spPr/>
        <p:txBody>
          <a:bodyPr>
            <a:normAutofit/>
          </a:bodyPr>
          <a:lstStyle/>
          <a:p>
            <a:r>
              <a:rPr lang="en-US" dirty="0" smtClean="0"/>
              <a:t>The information “At least one of the instances is positive” is very weak and ambiguous.</a:t>
            </a:r>
          </a:p>
          <a:p>
            <a:pPr lvl="1"/>
            <a:r>
              <a:rPr lang="en-US" dirty="0" smtClean="0"/>
              <a:t>There are examples of MIL datasets where most instances in the positive bags are positive. </a:t>
            </a:r>
          </a:p>
          <a:p>
            <a:r>
              <a:rPr lang="en-US" dirty="0" smtClean="0"/>
              <a:t>We aim to mine through different levels of ambiguity in the data:</a:t>
            </a:r>
          </a:p>
          <a:p>
            <a:pPr lvl="1"/>
            <a:r>
              <a:rPr lang="en-US" dirty="0" smtClean="0"/>
              <a:t>For example: </a:t>
            </a:r>
            <a:r>
              <a:rPr lang="en-US" b="1" dirty="0" smtClean="0"/>
              <a:t>a few</a:t>
            </a:r>
            <a:r>
              <a:rPr lang="en-US" dirty="0" smtClean="0"/>
              <a:t> instances are positive, </a:t>
            </a:r>
            <a:r>
              <a:rPr lang="en-US" b="1" dirty="0" smtClean="0"/>
              <a:t>some</a:t>
            </a:r>
            <a:r>
              <a:rPr lang="en-US" dirty="0" smtClean="0"/>
              <a:t> instances are positive, </a:t>
            </a:r>
            <a:r>
              <a:rPr lang="en-US" b="1" dirty="0" smtClean="0"/>
              <a:t>many</a:t>
            </a:r>
            <a:r>
              <a:rPr lang="en-US" dirty="0" smtClean="0"/>
              <a:t> instances are positive, </a:t>
            </a:r>
            <a:r>
              <a:rPr lang="en-US" b="1" dirty="0" smtClean="0"/>
              <a:t>most</a:t>
            </a:r>
            <a:r>
              <a:rPr lang="en-US" dirty="0" smtClean="0"/>
              <a:t> instances are positive, …</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ideas in Boosting:</a:t>
            </a:r>
          </a:p>
          <a:p>
            <a:pPr lvl="1"/>
            <a:r>
              <a:rPr lang="en-US" dirty="0" smtClean="0"/>
              <a:t>Finding a </a:t>
            </a:r>
            <a:r>
              <a:rPr lang="en-US" b="1" dirty="0" smtClean="0"/>
              <a:t>bag-level classifier </a:t>
            </a:r>
            <a:r>
              <a:rPr lang="en-US" dirty="0" smtClean="0"/>
              <a:t>by </a:t>
            </a:r>
            <a:r>
              <a:rPr lang="en-US" b="1" dirty="0" smtClean="0"/>
              <a:t>maximizing the expected log-likelihood </a:t>
            </a:r>
            <a:r>
              <a:rPr lang="en-US" dirty="0" smtClean="0"/>
              <a:t>of the training bags</a:t>
            </a:r>
          </a:p>
          <a:p>
            <a:pPr lvl="1"/>
            <a:r>
              <a:rPr lang="en-US" dirty="0" smtClean="0"/>
              <a:t>Finding an </a:t>
            </a:r>
            <a:r>
              <a:rPr lang="en-US" b="1" dirty="0" smtClean="0"/>
              <a:t>instance-level strong classifier</a:t>
            </a:r>
            <a:r>
              <a:rPr lang="en-US" dirty="0" smtClean="0"/>
              <a:t> as a </a:t>
            </a:r>
            <a:r>
              <a:rPr lang="en-US" b="1" dirty="0" smtClean="0"/>
              <a:t>combination of weak classifiers </a:t>
            </a:r>
            <a:r>
              <a:rPr lang="en-US" dirty="0" smtClean="0"/>
              <a:t>like </a:t>
            </a:r>
            <a:r>
              <a:rPr lang="en-US" dirty="0" err="1" smtClean="0"/>
              <a:t>RealBoost</a:t>
            </a:r>
            <a:r>
              <a:rPr lang="en-US" dirty="0" smtClean="0"/>
              <a:t> Algorithm (Friedman et al. 2000), modified by the information from the bag-level classifier</a:t>
            </a:r>
          </a:p>
          <a:p>
            <a:r>
              <a:rPr lang="en-US" dirty="0" smtClean="0"/>
              <a:t>Using aggregation functions with different degrees of or-</a:t>
            </a:r>
            <a:r>
              <a:rPr lang="en-US" dirty="0" err="1" smtClean="0"/>
              <a:t>ness</a:t>
            </a:r>
            <a:r>
              <a:rPr lang="en-US" dirty="0" smtClean="0"/>
              <a:t>:</a:t>
            </a:r>
          </a:p>
          <a:p>
            <a:pPr lvl="1"/>
            <a:r>
              <a:rPr lang="en-US" dirty="0" smtClean="0"/>
              <a:t>Aggregate the probability of instances to define probability of a bag be positive</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Ordered Weighted Averaging (OWA)</a:t>
            </a:r>
            <a:endParaRPr lang="en-US" dirty="0"/>
          </a:p>
        </p:txBody>
      </p:sp>
      <p:sp>
        <p:nvSpPr>
          <p:cNvPr id="3" name="Content Placeholder 2"/>
          <p:cNvSpPr>
            <a:spLocks noGrp="1"/>
          </p:cNvSpPr>
          <p:nvPr>
            <p:ph idx="1"/>
          </p:nvPr>
        </p:nvSpPr>
        <p:spPr>
          <a:xfrm>
            <a:off x="457200" y="1600200"/>
            <a:ext cx="8229600" cy="2908919"/>
          </a:xfrm>
        </p:spPr>
        <p:txBody>
          <a:bodyPr>
            <a:normAutofit/>
          </a:bodyPr>
          <a:lstStyle/>
          <a:p>
            <a:r>
              <a:rPr lang="en-US" dirty="0" smtClean="0"/>
              <a:t>OWA is an aggregation function:</a:t>
            </a:r>
          </a:p>
        </p:txBody>
      </p:sp>
      <p:sp>
        <p:nvSpPr>
          <p:cNvPr id="4" name="Slide Number Placeholder 3"/>
          <p:cNvSpPr>
            <a:spLocks noGrp="1"/>
          </p:cNvSpPr>
          <p:nvPr>
            <p:ph type="sldNum" sz="quarter" idx="12"/>
          </p:nvPr>
        </p:nvSpPr>
        <p:spPr/>
        <p:txBody>
          <a:bodyPr/>
          <a:lstStyle/>
          <a:p>
            <a:fld id="{9991E6E0-EFD9-6042-8124-EDE44B40163E}" type="slidenum">
              <a:rPr lang="en-US" smtClean="0"/>
              <a:pPr/>
              <a:t>7</a:t>
            </a:fld>
            <a:endParaRPr lang="en-US"/>
          </a:p>
        </p:txBody>
      </p:sp>
      <p:graphicFrame>
        <p:nvGraphicFramePr>
          <p:cNvPr id="4098" name="Object 2"/>
          <p:cNvGraphicFramePr>
            <a:graphicFrameLocks noChangeAspect="1"/>
          </p:cNvGraphicFramePr>
          <p:nvPr/>
        </p:nvGraphicFramePr>
        <p:xfrm>
          <a:off x="827584" y="2276872"/>
          <a:ext cx="2880320" cy="517215"/>
        </p:xfrm>
        <a:graphic>
          <a:graphicData uri="http://schemas.openxmlformats.org/presentationml/2006/ole">
            <p:oleObj spid="_x0000_s16386" name="Equation" r:id="rId4" imgW="901440" imgH="177480" progId="Equation.3">
              <p:embed/>
            </p:oleObj>
          </a:graphicData>
        </a:graphic>
      </p:graphicFrame>
      <p:graphicFrame>
        <p:nvGraphicFramePr>
          <p:cNvPr id="4099" name="Object 3"/>
          <p:cNvGraphicFramePr>
            <a:graphicFrameLocks noChangeAspect="1"/>
          </p:cNvGraphicFramePr>
          <p:nvPr/>
        </p:nvGraphicFramePr>
        <p:xfrm>
          <a:off x="827584" y="2740642"/>
          <a:ext cx="4104456" cy="1120406"/>
        </p:xfrm>
        <a:graphic>
          <a:graphicData uri="http://schemas.openxmlformats.org/presentationml/2006/ole">
            <p:oleObj spid="_x0000_s16387" name="Equation" r:id="rId5" imgW="1269720" imgH="380880" progId="Equation.3">
              <p:embed/>
            </p:oleObj>
          </a:graphicData>
        </a:graphic>
      </p:graphicFrame>
      <p:graphicFrame>
        <p:nvGraphicFramePr>
          <p:cNvPr id="4100" name="Object 4"/>
          <p:cNvGraphicFramePr>
            <a:graphicFrameLocks noChangeAspect="1"/>
          </p:cNvGraphicFramePr>
          <p:nvPr/>
        </p:nvGraphicFramePr>
        <p:xfrm>
          <a:off x="1497906" y="3717032"/>
          <a:ext cx="3161774" cy="799902"/>
        </p:xfrm>
        <a:graphic>
          <a:graphicData uri="http://schemas.openxmlformats.org/presentationml/2006/ole">
            <p:oleObj spid="_x0000_s16388" name="Equation" r:id="rId6" imgW="1002960" imgH="279360" progId="Equation.3">
              <p:embed/>
            </p:oleObj>
          </a:graphicData>
        </a:graphic>
      </p:graphicFrame>
      <p:graphicFrame>
        <p:nvGraphicFramePr>
          <p:cNvPr id="4101" name="Object 5"/>
          <p:cNvGraphicFramePr>
            <a:graphicFrameLocks noChangeAspect="1"/>
          </p:cNvGraphicFramePr>
          <p:nvPr/>
        </p:nvGraphicFramePr>
        <p:xfrm>
          <a:off x="1547664" y="4653136"/>
          <a:ext cx="3384376" cy="530504"/>
        </p:xfrm>
        <a:graphic>
          <a:graphicData uri="http://schemas.openxmlformats.org/presentationml/2006/ole">
            <p:oleObj spid="_x0000_s16389" name="Equation" r:id="rId7" imgW="1104840" imgH="190440" progId="Equation.3">
              <p:embed/>
            </p:oleObj>
          </a:graphicData>
        </a:graphic>
      </p:graphicFrame>
      <p:sp>
        <p:nvSpPr>
          <p:cNvPr id="14" name="TextBox 13"/>
          <p:cNvSpPr txBox="1"/>
          <p:nvPr/>
        </p:nvSpPr>
        <p:spPr>
          <a:xfrm>
            <a:off x="3166124" y="6011996"/>
            <a:ext cx="2846036" cy="369332"/>
          </a:xfrm>
          <a:prstGeom prst="rect">
            <a:avLst/>
          </a:prstGeom>
          <a:noFill/>
        </p:spPr>
        <p:txBody>
          <a:bodyPr wrap="none" rtlCol="0">
            <a:spAutoFit/>
          </a:bodyPr>
          <a:lstStyle/>
          <a:p>
            <a:r>
              <a:rPr lang="en-US" dirty="0" err="1" smtClean="0"/>
              <a:t>Yager</a:t>
            </a:r>
            <a:r>
              <a:rPr lang="en-US" dirty="0" smtClean="0"/>
              <a:t> et al. IEEE-TSMC, 1988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par>
                                <p:cTn id="8" presetID="3" presetClass="entr" presetSubtype="1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blinds(horizontal)">
                                      <p:cBhvr>
                                        <p:cTn id="10" dur="500"/>
                                        <p:tgtEl>
                                          <p:spTgt spid="4100"/>
                                        </p:tgtEl>
                                      </p:cBhvr>
                                    </p:animEffect>
                                  </p:childTnLst>
                                </p:cTn>
                              </p:par>
                              <p:par>
                                <p:cTn id="11" presetID="3" presetClass="entr" presetSubtype="10" fill="hold" nodeType="withEffect">
                                  <p:stCondLst>
                                    <p:cond delay="0"/>
                                  </p:stCondLst>
                                  <p:childTnLst>
                                    <p:set>
                                      <p:cBhvr>
                                        <p:cTn id="12" dur="1" fill="hold">
                                          <p:stCondLst>
                                            <p:cond delay="0"/>
                                          </p:stCondLst>
                                        </p:cTn>
                                        <p:tgtEl>
                                          <p:spTgt spid="4101"/>
                                        </p:tgtEl>
                                        <p:attrNameLst>
                                          <p:attrName>style.visibility</p:attrName>
                                        </p:attrNameLst>
                                      </p:cBhvr>
                                      <p:to>
                                        <p:strVal val="visible"/>
                                      </p:to>
                                    </p:set>
                                    <p:animEffect transition="in" filter="blinds(horizontal)">
                                      <p:cBhvr>
                                        <p:cTn id="13"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 Example</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8</a:t>
            </a:fld>
            <a:endParaRPr lang="en-US"/>
          </a:p>
        </p:txBody>
      </p:sp>
      <p:graphicFrame>
        <p:nvGraphicFramePr>
          <p:cNvPr id="64514" name="Object 2"/>
          <p:cNvGraphicFramePr>
            <a:graphicFrameLocks noChangeAspect="1"/>
          </p:cNvGraphicFramePr>
          <p:nvPr/>
        </p:nvGraphicFramePr>
        <p:xfrm>
          <a:off x="1017195" y="1628800"/>
          <a:ext cx="4922957" cy="662608"/>
        </p:xfrm>
        <a:graphic>
          <a:graphicData uri="http://schemas.openxmlformats.org/presentationml/2006/ole">
            <p:oleObj spid="_x0000_s64514" name="Equation" r:id="rId3" imgW="1117440" imgH="164880" progId="Equation.3">
              <p:embed/>
            </p:oleObj>
          </a:graphicData>
        </a:graphic>
      </p:graphicFrame>
      <p:sp>
        <p:nvSpPr>
          <p:cNvPr id="6" name="TextBox 5"/>
          <p:cNvSpPr txBox="1"/>
          <p:nvPr/>
        </p:nvSpPr>
        <p:spPr>
          <a:xfrm>
            <a:off x="1115616" y="2420888"/>
            <a:ext cx="2980303" cy="954107"/>
          </a:xfrm>
          <a:prstGeom prst="rect">
            <a:avLst/>
          </a:prstGeom>
          <a:noFill/>
        </p:spPr>
        <p:txBody>
          <a:bodyPr wrap="none" rtlCol="0">
            <a:spAutoFit/>
          </a:bodyPr>
          <a:lstStyle/>
          <a:p>
            <a:pPr marL="514350" indent="-514350">
              <a:buFont typeface="+mj-lt"/>
              <a:buAutoNum type="arabicParenR"/>
            </a:pPr>
            <a:r>
              <a:rPr lang="en-US" sz="2800" dirty="0" smtClean="0">
                <a:cs typeface="Times New Roman" pitchFamily="18" charset="0"/>
              </a:rPr>
              <a:t>Sort the values:</a:t>
            </a:r>
          </a:p>
          <a:p>
            <a:pPr marL="971550" lvl="1" indent="-514350"/>
            <a:r>
              <a:rPr lang="en-US" sz="2800" dirty="0" smtClean="0">
                <a:cs typeface="Times New Roman" pitchFamily="18" charset="0"/>
              </a:rPr>
              <a:t>0.9, 0.6, 0.5, 0.1</a:t>
            </a:r>
          </a:p>
        </p:txBody>
      </p:sp>
      <p:graphicFrame>
        <p:nvGraphicFramePr>
          <p:cNvPr id="64515" name="Object 3"/>
          <p:cNvGraphicFramePr>
            <a:graphicFrameLocks noChangeAspect="1"/>
          </p:cNvGraphicFramePr>
          <p:nvPr/>
        </p:nvGraphicFramePr>
        <p:xfrm>
          <a:off x="1638870" y="4293096"/>
          <a:ext cx="4373290" cy="506814"/>
        </p:xfrm>
        <a:graphic>
          <a:graphicData uri="http://schemas.openxmlformats.org/presentationml/2006/ole">
            <p:oleObj spid="_x0000_s64515" name="Equation" r:id="rId4" imgW="1396800" imgH="177480" progId="Equation.3">
              <p:embed/>
            </p:oleObj>
          </a:graphicData>
        </a:graphic>
      </p:graphicFrame>
      <p:sp>
        <p:nvSpPr>
          <p:cNvPr id="8" name="TextBox 7"/>
          <p:cNvSpPr txBox="1"/>
          <p:nvPr/>
        </p:nvSpPr>
        <p:spPr>
          <a:xfrm>
            <a:off x="1205653" y="4986809"/>
            <a:ext cx="4878515" cy="523220"/>
          </a:xfrm>
          <a:prstGeom prst="rect">
            <a:avLst/>
          </a:prstGeom>
          <a:noFill/>
        </p:spPr>
        <p:txBody>
          <a:bodyPr wrap="none" rtlCol="0">
            <a:spAutoFit/>
          </a:bodyPr>
          <a:lstStyle/>
          <a:p>
            <a:r>
              <a:rPr lang="en-US" sz="2800" dirty="0" smtClean="0">
                <a:cs typeface="Times New Roman" pitchFamily="18" charset="0"/>
              </a:rPr>
              <a:t>Ex: uniform aggregation (mean):</a:t>
            </a:r>
          </a:p>
        </p:txBody>
      </p:sp>
      <p:graphicFrame>
        <p:nvGraphicFramePr>
          <p:cNvPr id="64516" name="Object 4"/>
          <p:cNvGraphicFramePr>
            <a:graphicFrameLocks noChangeAspect="1"/>
          </p:cNvGraphicFramePr>
          <p:nvPr/>
        </p:nvGraphicFramePr>
        <p:xfrm>
          <a:off x="1689100" y="5583232"/>
          <a:ext cx="4266559" cy="942112"/>
        </p:xfrm>
        <a:graphic>
          <a:graphicData uri="http://schemas.openxmlformats.org/presentationml/2006/ole">
            <p:oleObj spid="_x0000_s64516" name="Equation" r:id="rId5" imgW="1307880" imgH="317160" progId="Equation.3">
              <p:embed/>
            </p:oleObj>
          </a:graphicData>
        </a:graphic>
      </p:graphicFrame>
      <p:sp>
        <p:nvSpPr>
          <p:cNvPr id="10" name="TextBox 9"/>
          <p:cNvSpPr txBox="1"/>
          <p:nvPr/>
        </p:nvSpPr>
        <p:spPr>
          <a:xfrm>
            <a:off x="1187624" y="3645024"/>
            <a:ext cx="4840043" cy="523220"/>
          </a:xfrm>
          <a:prstGeom prst="rect">
            <a:avLst/>
          </a:prstGeom>
          <a:noFill/>
        </p:spPr>
        <p:txBody>
          <a:bodyPr wrap="none" rtlCol="0">
            <a:spAutoFit/>
          </a:bodyPr>
          <a:lstStyle/>
          <a:p>
            <a:pPr marL="514350" indent="-514350">
              <a:buFont typeface="+mj-lt"/>
              <a:buAutoNum type="arabicParenR" startAt="2"/>
            </a:pPr>
            <a:r>
              <a:rPr lang="en-US" sz="2800" dirty="0" smtClean="0">
                <a:cs typeface="Times New Roman" pitchFamily="18" charset="0"/>
              </a:rPr>
              <a:t>Compute the weighted sum: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blinds(horizontal)">
                                      <p:cBhvr>
                                        <p:cTn id="12" dur="500"/>
                                        <p:tgtEl>
                                          <p:spTgt spid="645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4516"/>
                                        </p:tgtEl>
                                        <p:attrNameLst>
                                          <p:attrName>style.visibility</p:attrName>
                                        </p:attrNameLst>
                                      </p:cBhvr>
                                      <p:to>
                                        <p:strVal val="visible"/>
                                      </p:to>
                                    </p:set>
                                    <p:animEffect transition="in" filter="blinds(horizontal)">
                                      <p:cBhvr>
                                        <p:cTn id="20" dur="500"/>
                                        <p:tgtEl>
                                          <p:spTgt spid="645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OWA: Linguistic Quantifiers</a:t>
            </a:r>
            <a:endParaRPr lang="en-US" dirty="0"/>
          </a:p>
        </p:txBody>
      </p:sp>
      <p:sp>
        <p:nvSpPr>
          <p:cNvPr id="3" name="Content Placeholder 2"/>
          <p:cNvSpPr>
            <a:spLocks noGrp="1"/>
          </p:cNvSpPr>
          <p:nvPr>
            <p:ph idx="1"/>
          </p:nvPr>
        </p:nvSpPr>
        <p:spPr/>
        <p:txBody>
          <a:bodyPr/>
          <a:lstStyle/>
          <a:p>
            <a:r>
              <a:rPr lang="en-US" dirty="0" smtClean="0"/>
              <a:t>Regular Increasing Monotonic  (RIM) Quantifiers</a:t>
            </a:r>
          </a:p>
          <a:p>
            <a:pPr lvl="1"/>
            <a:r>
              <a:rPr lang="en-US" dirty="0" smtClean="0"/>
              <a:t>All, Many, Half, Some, At Least One, …</a:t>
            </a:r>
            <a:endParaRPr lang="en-US" dirty="0"/>
          </a:p>
        </p:txBody>
      </p:sp>
      <p:sp>
        <p:nvSpPr>
          <p:cNvPr id="4" name="Slide Number Placeholder 3"/>
          <p:cNvSpPr>
            <a:spLocks noGrp="1"/>
          </p:cNvSpPr>
          <p:nvPr>
            <p:ph type="sldNum" sz="quarter" idx="12"/>
          </p:nvPr>
        </p:nvSpPr>
        <p:spPr/>
        <p:txBody>
          <a:bodyPr/>
          <a:lstStyle/>
          <a:p>
            <a:fld id="{9991E6E0-EFD9-6042-8124-EDE44B40163E}" type="slidenum">
              <a:rPr lang="en-US" smtClean="0"/>
              <a:pPr/>
              <a:t>9</a:t>
            </a:fld>
            <a:endParaRPr lang="en-US"/>
          </a:p>
        </p:txBody>
      </p:sp>
      <p:graphicFrame>
        <p:nvGraphicFramePr>
          <p:cNvPr id="65538" name="Object 2"/>
          <p:cNvGraphicFramePr>
            <a:graphicFrameLocks noChangeAspect="1"/>
          </p:cNvGraphicFramePr>
          <p:nvPr/>
        </p:nvGraphicFramePr>
        <p:xfrm>
          <a:off x="1331640" y="3501007"/>
          <a:ext cx="3384376" cy="986215"/>
        </p:xfrm>
        <a:graphic>
          <a:graphicData uri="http://schemas.openxmlformats.org/presentationml/2006/ole">
            <p:oleObj spid="_x0000_s65538" name="Equation" r:id="rId4" imgW="990360" imgH="317160" progId="Equation.3">
              <p:embed/>
            </p:oleObj>
          </a:graphicData>
        </a:graphic>
      </p:graphicFrame>
      <p:graphicFrame>
        <p:nvGraphicFramePr>
          <p:cNvPr id="65539" name="Object 3"/>
          <p:cNvGraphicFramePr>
            <a:graphicFrameLocks noChangeAspect="1"/>
          </p:cNvGraphicFramePr>
          <p:nvPr/>
        </p:nvGraphicFramePr>
        <p:xfrm>
          <a:off x="2130996" y="4509120"/>
          <a:ext cx="1720924" cy="534602"/>
        </p:xfrm>
        <a:graphic>
          <a:graphicData uri="http://schemas.openxmlformats.org/presentationml/2006/ole">
            <p:oleObj spid="_x0000_s65539" name="Equation" r:id="rId5" imgW="520560" imgH="177480" progId="Equation.3">
              <p:embed/>
            </p:oleObj>
          </a:graphicData>
        </a:graphic>
      </p:graphicFrame>
      <p:pic>
        <p:nvPicPr>
          <p:cNvPr id="7" name="Picture 8" descr="H:\Research\SFU\research\publications\icpr\presentation\examples\RIM.jpg"/>
          <p:cNvPicPr>
            <a:picLocks noChangeAspect="1" noChangeArrowheads="1"/>
          </p:cNvPicPr>
          <p:nvPr/>
        </p:nvPicPr>
        <p:blipFill>
          <a:blip r:embed="rId6"/>
          <a:srcRect/>
          <a:stretch>
            <a:fillRect/>
          </a:stretch>
        </p:blipFill>
        <p:spPr bwMode="auto">
          <a:xfrm>
            <a:off x="5220072" y="3068960"/>
            <a:ext cx="3672408" cy="307457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9989</TotalTime>
  <Words>1994</Words>
  <Application>Microsoft Office PowerPoint</Application>
  <PresentationFormat>On-screen Show (4:3)</PresentationFormat>
  <Paragraphs>432</Paragraphs>
  <Slides>30</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Multiple Instance Real Boosting with Aggregation Functions</vt:lpstr>
      <vt:lpstr>Multiple Instance Learning</vt:lpstr>
      <vt:lpstr>Applications of MIL</vt:lpstr>
      <vt:lpstr>Applications of MIL</vt:lpstr>
      <vt:lpstr>Problem &amp; Objective</vt:lpstr>
      <vt:lpstr>Approach</vt:lpstr>
      <vt:lpstr>Ordered Weighted Averaging (OWA)</vt:lpstr>
      <vt:lpstr>OWA: Example</vt:lpstr>
      <vt:lpstr>OWA: Linguistic Quantifiers</vt:lpstr>
      <vt:lpstr>OWA: RIM Quantifiers</vt:lpstr>
      <vt:lpstr>OWA: RIM Quantifiers</vt:lpstr>
      <vt:lpstr>OWA: RIM Quantifiers</vt:lpstr>
      <vt:lpstr>OWA: RIM Quantifiers</vt:lpstr>
      <vt:lpstr>OWA: Linguistic Quantifiers </vt:lpstr>
      <vt:lpstr>MIRealBoost</vt:lpstr>
      <vt:lpstr>MIRealBoost</vt:lpstr>
      <vt:lpstr>MIRealBoost: Learning Bag Classifier</vt:lpstr>
      <vt:lpstr>MIRealBoost: Estimate Bag Prob.</vt:lpstr>
      <vt:lpstr>MIRealBoost: Estimate Instance Prob.</vt:lpstr>
      <vt:lpstr>MIRealBoost: Learning Instance Classifier</vt:lpstr>
      <vt:lpstr>MIRealBoost: Estimate Weak Classifiers</vt:lpstr>
      <vt:lpstr>MIRealBoost: Estimate Weak Classifiers</vt:lpstr>
      <vt:lpstr>MIRealBoost Algorithm</vt:lpstr>
      <vt:lpstr>Experiments</vt:lpstr>
      <vt:lpstr>Results</vt:lpstr>
      <vt:lpstr>Results</vt:lpstr>
      <vt:lpstr>Results</vt:lpstr>
      <vt:lpstr>Conclusion</vt:lpstr>
      <vt:lpstr>Thanks!</vt:lpstr>
      <vt:lpstr>MIRealBoost: Learning Instance Classifier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Human Actions from Video Data</dc:title>
  <dc:creator>Greg Mori</dc:creator>
  <cp:lastModifiedBy>hossaint</cp:lastModifiedBy>
  <cp:revision>270</cp:revision>
  <dcterms:created xsi:type="dcterms:W3CDTF">2011-06-27T17:47:35Z</dcterms:created>
  <dcterms:modified xsi:type="dcterms:W3CDTF">2013-05-08T02:34:21Z</dcterms:modified>
</cp:coreProperties>
</file>