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62" r:id="rId5"/>
    <p:sldId id="263" r:id="rId6"/>
    <p:sldId id="267"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ssein abdolmotalebi" initials="ha" lastIdx="1" clrIdx="0">
    <p:extLst>
      <p:ext uri="{19B8F6BF-5375-455C-9EA6-DF929625EA0E}">
        <p15:presenceInfo xmlns:p15="http://schemas.microsoft.com/office/powerpoint/2012/main" userId="b40eaeccfa0255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20" autoAdjust="0"/>
  </p:normalViewPr>
  <p:slideViewPr>
    <p:cSldViewPr snapToGrid="0">
      <p:cViewPr varScale="1">
        <p:scale>
          <a:sx n="108" d="100"/>
          <a:sy n="108" d="100"/>
        </p:scale>
        <p:origin x="23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fr-FR" sz="8000" dirty="0"/>
              <a:t>Projet </a:t>
            </a:r>
            <a:r>
              <a:rPr lang="fr-FR" dirty="0"/>
              <a:t>Blackjack</a:t>
            </a:r>
            <a:br>
              <a:rPr lang="fr-FR"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fr-FR" dirty="0">
                <a:solidFill>
                  <a:schemeClr val="tx1">
                    <a:lumMod val="85000"/>
                    <a:lumOff val="15000"/>
                  </a:schemeClr>
                </a:solidFill>
              </a:rPr>
              <a:t>F</a:t>
            </a:r>
            <a:r>
              <a:rPr lang="en-US" dirty="0">
                <a:solidFill>
                  <a:schemeClr val="tx1">
                    <a:lumMod val="85000"/>
                    <a:lumOff val="15000"/>
                  </a:schemeClr>
                </a:solidFill>
              </a:rPr>
              <a:t>EIZABADI   </a:t>
            </a:r>
          </a:p>
          <a:p>
            <a:r>
              <a:rPr lang="en-US" sz="2400" dirty="0" err="1">
                <a:solidFill>
                  <a:schemeClr val="tx1">
                    <a:lumMod val="85000"/>
                    <a:lumOff val="15000"/>
                  </a:schemeClr>
                </a:solidFill>
              </a:rPr>
              <a:t>aBDOLMOTALLEBI</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968F-8B39-4374-85D5-5F95BEE31D44}"/>
              </a:ext>
            </a:extLst>
          </p:cNvPr>
          <p:cNvSpPr>
            <a:spLocks noGrp="1"/>
          </p:cNvSpPr>
          <p:nvPr>
            <p:ph type="title"/>
          </p:nvPr>
        </p:nvSpPr>
        <p:spPr>
          <a:xfrm>
            <a:off x="1097280" y="117220"/>
            <a:ext cx="10058400" cy="705740"/>
          </a:xfrm>
        </p:spPr>
        <p:txBody>
          <a:bodyPr>
            <a:normAutofit fontScale="90000"/>
          </a:bodyPr>
          <a:lstStyle/>
          <a:p>
            <a:r>
              <a:rPr lang="fr-FR" dirty="0"/>
              <a:t>VERSIONS</a:t>
            </a:r>
            <a:endParaRPr lang="en-US" dirty="0"/>
          </a:p>
        </p:txBody>
      </p:sp>
      <p:sp>
        <p:nvSpPr>
          <p:cNvPr id="3" name="Content Placeholder 2">
            <a:extLst>
              <a:ext uri="{FF2B5EF4-FFF2-40B4-BE49-F238E27FC236}">
                <a16:creationId xmlns:a16="http://schemas.microsoft.com/office/drawing/2014/main" id="{7125F8C6-3774-4E07-BCEF-94E06E69AA3C}"/>
              </a:ext>
            </a:extLst>
          </p:cNvPr>
          <p:cNvSpPr>
            <a:spLocks noGrp="1"/>
          </p:cNvSpPr>
          <p:nvPr>
            <p:ph idx="1"/>
          </p:nvPr>
        </p:nvSpPr>
        <p:spPr>
          <a:xfrm>
            <a:off x="1382416" y="3566163"/>
            <a:ext cx="10058400" cy="3760891"/>
          </a:xfrm>
        </p:spPr>
        <p:txBody>
          <a:bodyPr/>
          <a:lstStyle/>
          <a:p>
            <a:r>
              <a:rPr lang="fr-FR" dirty="0"/>
              <a:t>Ce projet consiste à trois version différentes du jeu blackjack, en effet la premier est pour les débutants afin de  comprendre les règles et comment jouer ce jeu.</a:t>
            </a:r>
          </a:p>
          <a:p>
            <a:r>
              <a:rPr lang="fr-FR" dirty="0"/>
              <a:t>Mais on avance un peu dans la deuxième version et on ajoute les mises ,</a:t>
            </a:r>
          </a:p>
          <a:p>
            <a:r>
              <a:rPr lang="fr-FR" dirty="0"/>
              <a:t>En fin on montre un peu la puissance de l’informatique en ajoutant les bots qui jouent au lieu des utilisateurs.</a:t>
            </a:r>
            <a:endParaRPr lang="en-US" dirty="0"/>
          </a:p>
          <a:p>
            <a:endParaRPr lang="en-US" dirty="0"/>
          </a:p>
        </p:txBody>
      </p:sp>
      <p:sp>
        <p:nvSpPr>
          <p:cNvPr id="4" name="Oval 3">
            <a:extLst>
              <a:ext uri="{FF2B5EF4-FFF2-40B4-BE49-F238E27FC236}">
                <a16:creationId xmlns:a16="http://schemas.microsoft.com/office/drawing/2014/main" id="{1AE334A2-1D1D-4146-A777-0A65CE35996B}"/>
              </a:ext>
            </a:extLst>
          </p:cNvPr>
          <p:cNvSpPr/>
          <p:nvPr/>
        </p:nvSpPr>
        <p:spPr>
          <a:xfrm>
            <a:off x="1382416" y="908673"/>
            <a:ext cx="2323751" cy="21895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AVEC LES MISES ET CROUPIER</a:t>
            </a:r>
            <a:endParaRPr lang="en-US" dirty="0"/>
          </a:p>
        </p:txBody>
      </p:sp>
      <p:sp>
        <p:nvSpPr>
          <p:cNvPr id="5" name="Oval 4">
            <a:extLst>
              <a:ext uri="{FF2B5EF4-FFF2-40B4-BE49-F238E27FC236}">
                <a16:creationId xmlns:a16="http://schemas.microsoft.com/office/drawing/2014/main" id="{6025797F-ED74-4E65-94A1-F51C7F33FD9F}"/>
              </a:ext>
            </a:extLst>
          </p:cNvPr>
          <p:cNvSpPr/>
          <p:nvPr/>
        </p:nvSpPr>
        <p:spPr>
          <a:xfrm>
            <a:off x="4747693" y="908673"/>
            <a:ext cx="2323751" cy="218952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AVEC LES MISES</a:t>
            </a:r>
            <a:endParaRPr lang="en-US" dirty="0"/>
          </a:p>
        </p:txBody>
      </p:sp>
      <p:sp>
        <p:nvSpPr>
          <p:cNvPr id="6" name="Oval 5">
            <a:extLst>
              <a:ext uri="{FF2B5EF4-FFF2-40B4-BE49-F238E27FC236}">
                <a16:creationId xmlns:a16="http://schemas.microsoft.com/office/drawing/2014/main" id="{0B8C8110-52C3-4CC7-B15F-BB5610C728C8}"/>
              </a:ext>
            </a:extLst>
          </p:cNvPr>
          <p:cNvSpPr/>
          <p:nvPr/>
        </p:nvSpPr>
        <p:spPr>
          <a:xfrm>
            <a:off x="8112970" y="883332"/>
            <a:ext cx="2323751" cy="2189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SILMPLE</a:t>
            </a:r>
            <a:endParaRPr lang="en-US" dirty="0"/>
          </a:p>
        </p:txBody>
      </p:sp>
    </p:spTree>
    <p:extLst>
      <p:ext uri="{BB962C8B-B14F-4D97-AF65-F5344CB8AC3E}">
        <p14:creationId xmlns:p14="http://schemas.microsoft.com/office/powerpoint/2010/main" val="79613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8670-53C4-4109-B00D-48729868C174}"/>
              </a:ext>
            </a:extLst>
          </p:cNvPr>
          <p:cNvSpPr>
            <a:spLocks noGrp="1"/>
          </p:cNvSpPr>
          <p:nvPr>
            <p:ph type="title"/>
          </p:nvPr>
        </p:nvSpPr>
        <p:spPr/>
        <p:txBody>
          <a:bodyPr/>
          <a:lstStyle/>
          <a:p>
            <a:r>
              <a:rPr lang="fr-FR" dirty="0"/>
              <a:t>Structure de programme(p.1)</a:t>
            </a:r>
            <a:endParaRPr lang="en-US" dirty="0"/>
          </a:p>
        </p:txBody>
      </p:sp>
      <p:sp>
        <p:nvSpPr>
          <p:cNvPr id="3" name="Content Placeholder 2">
            <a:extLst>
              <a:ext uri="{FF2B5EF4-FFF2-40B4-BE49-F238E27FC236}">
                <a16:creationId xmlns:a16="http://schemas.microsoft.com/office/drawing/2014/main" id="{A0C0A62E-B5F8-4263-85A4-213E65EB2A71}"/>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7EF2081-46B9-4EAC-ABAD-E8FE0FC14EC9}"/>
              </a:ext>
            </a:extLst>
          </p:cNvPr>
          <p:cNvSpPr/>
          <p:nvPr/>
        </p:nvSpPr>
        <p:spPr>
          <a:xfrm>
            <a:off x="3567838" y="2890499"/>
            <a:ext cx="1490723" cy="18061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0942A7F-3834-4AFE-8370-D790255ABD45}"/>
              </a:ext>
            </a:extLst>
          </p:cNvPr>
          <p:cNvSpPr/>
          <p:nvPr/>
        </p:nvSpPr>
        <p:spPr>
          <a:xfrm>
            <a:off x="1476462" y="2558642"/>
            <a:ext cx="847288" cy="612397"/>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7900BD-1475-4B7C-97E0-9C3FD44C8C9E}"/>
              </a:ext>
            </a:extLst>
          </p:cNvPr>
          <p:cNvSpPr/>
          <p:nvPr/>
        </p:nvSpPr>
        <p:spPr>
          <a:xfrm>
            <a:off x="1476462" y="3487352"/>
            <a:ext cx="847288" cy="612397"/>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53C4B7A-F25E-41B5-A50B-6E3888712217}"/>
              </a:ext>
            </a:extLst>
          </p:cNvPr>
          <p:cNvSpPr/>
          <p:nvPr/>
        </p:nvSpPr>
        <p:spPr>
          <a:xfrm>
            <a:off x="1476462" y="4416062"/>
            <a:ext cx="847288" cy="704675"/>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60523BF-8756-446F-B21E-ACE129FB7289}"/>
              </a:ext>
            </a:extLst>
          </p:cNvPr>
          <p:cNvSpPr/>
          <p:nvPr/>
        </p:nvSpPr>
        <p:spPr>
          <a:xfrm>
            <a:off x="9656847" y="2593749"/>
            <a:ext cx="1053098" cy="61239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E1FACAE-6D14-4EC7-879A-4CD28FE25886}"/>
              </a:ext>
            </a:extLst>
          </p:cNvPr>
          <p:cNvSpPr/>
          <p:nvPr/>
        </p:nvSpPr>
        <p:spPr>
          <a:xfrm>
            <a:off x="9656847" y="3376249"/>
            <a:ext cx="1053098" cy="61239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A594CAB-A3AF-45BB-B6A7-A3C21C5EA490}"/>
              </a:ext>
            </a:extLst>
          </p:cNvPr>
          <p:cNvSpPr/>
          <p:nvPr/>
        </p:nvSpPr>
        <p:spPr>
          <a:xfrm>
            <a:off x="9656847" y="4125946"/>
            <a:ext cx="1053098" cy="61239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F8FC105-86BC-4779-8F94-2083FB513A7E}"/>
              </a:ext>
            </a:extLst>
          </p:cNvPr>
          <p:cNvSpPr/>
          <p:nvPr/>
        </p:nvSpPr>
        <p:spPr>
          <a:xfrm>
            <a:off x="6455885" y="2890499"/>
            <a:ext cx="1227591" cy="1806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EF2F9A6-BA0F-436D-A13E-8A51A03EABF4}"/>
              </a:ext>
            </a:extLst>
          </p:cNvPr>
          <p:cNvSpPr txBox="1"/>
          <p:nvPr/>
        </p:nvSpPr>
        <p:spPr>
          <a:xfrm>
            <a:off x="1291903" y="5310248"/>
            <a:ext cx="1493241" cy="369332"/>
          </a:xfrm>
          <a:prstGeom prst="rect">
            <a:avLst/>
          </a:prstGeom>
          <a:noFill/>
        </p:spPr>
        <p:txBody>
          <a:bodyPr wrap="square" rtlCol="0">
            <a:spAutoFit/>
          </a:bodyPr>
          <a:lstStyle/>
          <a:p>
            <a:r>
              <a:rPr lang="fr-FR" dirty="0"/>
              <a:t>utilisateurs</a:t>
            </a:r>
            <a:endParaRPr lang="en-US" dirty="0"/>
          </a:p>
        </p:txBody>
      </p:sp>
      <p:sp>
        <p:nvSpPr>
          <p:cNvPr id="19" name="TextBox 18">
            <a:extLst>
              <a:ext uri="{FF2B5EF4-FFF2-40B4-BE49-F238E27FC236}">
                <a16:creationId xmlns:a16="http://schemas.microsoft.com/office/drawing/2014/main" id="{E7720B87-5CA9-4424-9CE7-B8043C10AA3D}"/>
              </a:ext>
            </a:extLst>
          </p:cNvPr>
          <p:cNvSpPr txBox="1"/>
          <p:nvPr/>
        </p:nvSpPr>
        <p:spPr>
          <a:xfrm>
            <a:off x="3453884" y="3682447"/>
            <a:ext cx="1928210" cy="369332"/>
          </a:xfrm>
          <a:prstGeom prst="rect">
            <a:avLst/>
          </a:prstGeom>
          <a:noFill/>
        </p:spPr>
        <p:txBody>
          <a:bodyPr wrap="square" rtlCol="0">
            <a:spAutoFit/>
          </a:bodyPr>
          <a:lstStyle/>
          <a:p>
            <a:r>
              <a:rPr lang="fr-FR" dirty="0"/>
              <a:t>      Interface </a:t>
            </a:r>
          </a:p>
        </p:txBody>
      </p:sp>
      <p:sp>
        <p:nvSpPr>
          <p:cNvPr id="20" name="TextBox 19">
            <a:extLst>
              <a:ext uri="{FF2B5EF4-FFF2-40B4-BE49-F238E27FC236}">
                <a16:creationId xmlns:a16="http://schemas.microsoft.com/office/drawing/2014/main" id="{5D4C503C-9988-485F-933E-9FAD8926D4CF}"/>
              </a:ext>
            </a:extLst>
          </p:cNvPr>
          <p:cNvSpPr txBox="1"/>
          <p:nvPr/>
        </p:nvSpPr>
        <p:spPr>
          <a:xfrm>
            <a:off x="6455885" y="3608644"/>
            <a:ext cx="2257201" cy="369332"/>
          </a:xfrm>
          <a:prstGeom prst="rect">
            <a:avLst/>
          </a:prstGeom>
          <a:noFill/>
        </p:spPr>
        <p:txBody>
          <a:bodyPr wrap="square" rtlCol="0">
            <a:spAutoFit/>
          </a:bodyPr>
          <a:lstStyle/>
          <a:p>
            <a:r>
              <a:rPr lang="fr-FR" dirty="0"/>
              <a:t>Le principe </a:t>
            </a:r>
          </a:p>
        </p:txBody>
      </p:sp>
      <p:sp>
        <p:nvSpPr>
          <p:cNvPr id="22" name="TextBox 21">
            <a:extLst>
              <a:ext uri="{FF2B5EF4-FFF2-40B4-BE49-F238E27FC236}">
                <a16:creationId xmlns:a16="http://schemas.microsoft.com/office/drawing/2014/main" id="{6FF5FC5F-1BC3-4619-9EB8-445BD7368401}"/>
              </a:ext>
            </a:extLst>
          </p:cNvPr>
          <p:cNvSpPr txBox="1"/>
          <p:nvPr/>
        </p:nvSpPr>
        <p:spPr>
          <a:xfrm>
            <a:off x="9446004" y="4945762"/>
            <a:ext cx="1776787" cy="923330"/>
          </a:xfrm>
          <a:prstGeom prst="rect">
            <a:avLst/>
          </a:prstGeom>
          <a:noFill/>
        </p:spPr>
        <p:txBody>
          <a:bodyPr wrap="square" rtlCol="0">
            <a:spAutoFit/>
          </a:bodyPr>
          <a:lstStyle/>
          <a:p>
            <a:r>
              <a:rPr lang="fr-FR" dirty="0"/>
              <a:t>Les fonctionnement du jeu</a:t>
            </a:r>
            <a:endParaRPr lang="en-US" dirty="0"/>
          </a:p>
        </p:txBody>
      </p:sp>
      <p:cxnSp>
        <p:nvCxnSpPr>
          <p:cNvPr id="26" name="Straight Arrow Connector 25">
            <a:extLst>
              <a:ext uri="{FF2B5EF4-FFF2-40B4-BE49-F238E27FC236}">
                <a16:creationId xmlns:a16="http://schemas.microsoft.com/office/drawing/2014/main" id="{1357E9B1-6CBE-40F2-8DA6-F0C416B1CA1A}"/>
              </a:ext>
            </a:extLst>
          </p:cNvPr>
          <p:cNvCxnSpPr/>
          <p:nvPr/>
        </p:nvCxnSpPr>
        <p:spPr>
          <a:xfrm>
            <a:off x="2416029" y="3988646"/>
            <a:ext cx="1065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8" name="Straight Arrow Connector 27">
            <a:extLst>
              <a:ext uri="{FF2B5EF4-FFF2-40B4-BE49-F238E27FC236}">
                <a16:creationId xmlns:a16="http://schemas.microsoft.com/office/drawing/2014/main" id="{CB8DD797-41A6-42A7-9AD8-A049939043F7}"/>
              </a:ext>
            </a:extLst>
          </p:cNvPr>
          <p:cNvCxnSpPr/>
          <p:nvPr/>
        </p:nvCxnSpPr>
        <p:spPr>
          <a:xfrm flipH="1">
            <a:off x="2416029" y="3793549"/>
            <a:ext cx="1065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Straight Arrow Connector 29">
            <a:extLst>
              <a:ext uri="{FF2B5EF4-FFF2-40B4-BE49-F238E27FC236}">
                <a16:creationId xmlns:a16="http://schemas.microsoft.com/office/drawing/2014/main" id="{64C2533A-1990-4A20-B6C2-ABA23FC6D61B}"/>
              </a:ext>
            </a:extLst>
          </p:cNvPr>
          <p:cNvCxnSpPr/>
          <p:nvPr/>
        </p:nvCxnSpPr>
        <p:spPr>
          <a:xfrm>
            <a:off x="5134062" y="4099749"/>
            <a:ext cx="1208015"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Straight Arrow Connector 31">
            <a:extLst>
              <a:ext uri="{FF2B5EF4-FFF2-40B4-BE49-F238E27FC236}">
                <a16:creationId xmlns:a16="http://schemas.microsoft.com/office/drawing/2014/main" id="{18BBB125-6AD9-4DCF-97E6-CDBB01A23F26}"/>
              </a:ext>
            </a:extLst>
          </p:cNvPr>
          <p:cNvCxnSpPr/>
          <p:nvPr/>
        </p:nvCxnSpPr>
        <p:spPr>
          <a:xfrm flipH="1">
            <a:off x="5134062" y="3812052"/>
            <a:ext cx="11785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4" name="Straight Arrow Connector 33">
            <a:extLst>
              <a:ext uri="{FF2B5EF4-FFF2-40B4-BE49-F238E27FC236}">
                <a16:creationId xmlns:a16="http://schemas.microsoft.com/office/drawing/2014/main" id="{BA334D28-E3AA-4EFE-BE33-40A947AF02C5}"/>
              </a:ext>
            </a:extLst>
          </p:cNvPr>
          <p:cNvCxnSpPr>
            <a:cxnSpLocks/>
          </p:cNvCxnSpPr>
          <p:nvPr/>
        </p:nvCxnSpPr>
        <p:spPr>
          <a:xfrm flipV="1">
            <a:off x="7776594" y="2932750"/>
            <a:ext cx="1669410" cy="74969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7" name="Straight Arrow Connector 36">
            <a:extLst>
              <a:ext uri="{FF2B5EF4-FFF2-40B4-BE49-F238E27FC236}">
                <a16:creationId xmlns:a16="http://schemas.microsoft.com/office/drawing/2014/main" id="{97237177-3C08-4713-AF46-9772A97C6B1A}"/>
              </a:ext>
            </a:extLst>
          </p:cNvPr>
          <p:cNvCxnSpPr/>
          <p:nvPr/>
        </p:nvCxnSpPr>
        <p:spPr>
          <a:xfrm flipH="1">
            <a:off x="7885651" y="3061982"/>
            <a:ext cx="1560353" cy="73156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9" name="Straight Arrow Connector 38">
            <a:extLst>
              <a:ext uri="{FF2B5EF4-FFF2-40B4-BE49-F238E27FC236}">
                <a16:creationId xmlns:a16="http://schemas.microsoft.com/office/drawing/2014/main" id="{30E69CD5-A32B-45C6-82A3-30BB0211B5E4}"/>
              </a:ext>
            </a:extLst>
          </p:cNvPr>
          <p:cNvCxnSpPr/>
          <p:nvPr/>
        </p:nvCxnSpPr>
        <p:spPr>
          <a:xfrm>
            <a:off x="7725700" y="4000910"/>
            <a:ext cx="188025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BF66B791-0F02-43DE-8141-A662CA571140}"/>
              </a:ext>
            </a:extLst>
          </p:cNvPr>
          <p:cNvCxnSpPr/>
          <p:nvPr/>
        </p:nvCxnSpPr>
        <p:spPr>
          <a:xfrm flipH="1">
            <a:off x="7776594" y="3884103"/>
            <a:ext cx="182935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Straight Arrow Connector 42">
            <a:extLst>
              <a:ext uri="{FF2B5EF4-FFF2-40B4-BE49-F238E27FC236}">
                <a16:creationId xmlns:a16="http://schemas.microsoft.com/office/drawing/2014/main" id="{10B72BC1-1926-4A5D-9047-5735F6F954D2}"/>
              </a:ext>
            </a:extLst>
          </p:cNvPr>
          <p:cNvCxnSpPr/>
          <p:nvPr/>
        </p:nvCxnSpPr>
        <p:spPr>
          <a:xfrm flipH="1" flipV="1">
            <a:off x="7725700" y="4099749"/>
            <a:ext cx="1880253" cy="33239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5" name="Straight Arrow Connector 44">
            <a:extLst>
              <a:ext uri="{FF2B5EF4-FFF2-40B4-BE49-F238E27FC236}">
                <a16:creationId xmlns:a16="http://schemas.microsoft.com/office/drawing/2014/main" id="{5DC20950-E4E4-428C-9FAE-319FB5AC0EE5}"/>
              </a:ext>
            </a:extLst>
          </p:cNvPr>
          <p:cNvCxnSpPr/>
          <p:nvPr/>
        </p:nvCxnSpPr>
        <p:spPr>
          <a:xfrm>
            <a:off x="7683476" y="4202884"/>
            <a:ext cx="1922477" cy="4026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6" name="TextBox 45">
            <a:extLst>
              <a:ext uri="{FF2B5EF4-FFF2-40B4-BE49-F238E27FC236}">
                <a16:creationId xmlns:a16="http://schemas.microsoft.com/office/drawing/2014/main" id="{5C918624-47A6-47CD-8FD0-C2A6AF4FE7E6}"/>
              </a:ext>
            </a:extLst>
          </p:cNvPr>
          <p:cNvSpPr txBox="1"/>
          <p:nvPr/>
        </p:nvSpPr>
        <p:spPr>
          <a:xfrm>
            <a:off x="2502293" y="3099542"/>
            <a:ext cx="914400" cy="646331"/>
          </a:xfrm>
          <a:prstGeom prst="rect">
            <a:avLst/>
          </a:prstGeom>
          <a:noFill/>
        </p:spPr>
        <p:txBody>
          <a:bodyPr wrap="square" rtlCol="0">
            <a:spAutoFit/>
          </a:bodyPr>
          <a:lstStyle/>
          <a:p>
            <a:r>
              <a:rPr lang="fr-FR" sz="1200" dirty="0"/>
              <a:t>Interagir avec l’utilisateur</a:t>
            </a:r>
          </a:p>
        </p:txBody>
      </p:sp>
      <p:sp>
        <p:nvSpPr>
          <p:cNvPr id="49" name="TextBox 48">
            <a:extLst>
              <a:ext uri="{FF2B5EF4-FFF2-40B4-BE49-F238E27FC236}">
                <a16:creationId xmlns:a16="http://schemas.microsoft.com/office/drawing/2014/main" id="{11C8F2DC-9249-466B-BD01-3374F3DDA9FB}"/>
              </a:ext>
            </a:extLst>
          </p:cNvPr>
          <p:cNvSpPr txBox="1"/>
          <p:nvPr/>
        </p:nvSpPr>
        <p:spPr>
          <a:xfrm>
            <a:off x="5213192" y="3139346"/>
            <a:ext cx="1338610" cy="523220"/>
          </a:xfrm>
          <a:prstGeom prst="rect">
            <a:avLst/>
          </a:prstGeom>
          <a:noFill/>
        </p:spPr>
        <p:txBody>
          <a:bodyPr wrap="square" rtlCol="0">
            <a:spAutoFit/>
          </a:bodyPr>
          <a:lstStyle/>
          <a:p>
            <a:r>
              <a:rPr lang="fr-FR" sz="1400" dirty="0"/>
              <a:t>Transférer les infos</a:t>
            </a:r>
            <a:endParaRPr lang="en-US" sz="1400" dirty="0"/>
          </a:p>
        </p:txBody>
      </p:sp>
      <p:sp>
        <p:nvSpPr>
          <p:cNvPr id="51" name="TextBox 50">
            <a:extLst>
              <a:ext uri="{FF2B5EF4-FFF2-40B4-BE49-F238E27FC236}">
                <a16:creationId xmlns:a16="http://schemas.microsoft.com/office/drawing/2014/main" id="{AE244C5C-9558-4D74-9A81-B9FCD88D2ED9}"/>
              </a:ext>
            </a:extLst>
          </p:cNvPr>
          <p:cNvSpPr txBox="1"/>
          <p:nvPr/>
        </p:nvSpPr>
        <p:spPr>
          <a:xfrm flipH="1">
            <a:off x="7595952" y="2158692"/>
            <a:ext cx="1850052" cy="523220"/>
          </a:xfrm>
          <a:prstGeom prst="rect">
            <a:avLst/>
          </a:prstGeom>
          <a:noFill/>
        </p:spPr>
        <p:txBody>
          <a:bodyPr wrap="square" rtlCol="0">
            <a:spAutoFit/>
          </a:bodyPr>
          <a:lstStyle/>
          <a:p>
            <a:r>
              <a:rPr lang="fr-FR" sz="1400" dirty="0"/>
              <a:t>Appeler la fonction qu’il a besoin</a:t>
            </a:r>
            <a:endParaRPr lang="en-US" sz="1400" dirty="0"/>
          </a:p>
        </p:txBody>
      </p:sp>
    </p:spTree>
    <p:extLst>
      <p:ext uri="{BB962C8B-B14F-4D97-AF65-F5344CB8AC3E}">
        <p14:creationId xmlns:p14="http://schemas.microsoft.com/office/powerpoint/2010/main" val="393860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8670-53C4-4109-B00D-48729868C174}"/>
              </a:ext>
            </a:extLst>
          </p:cNvPr>
          <p:cNvSpPr>
            <a:spLocks noGrp="1"/>
          </p:cNvSpPr>
          <p:nvPr>
            <p:ph type="title"/>
          </p:nvPr>
        </p:nvSpPr>
        <p:spPr/>
        <p:txBody>
          <a:bodyPr/>
          <a:lstStyle/>
          <a:p>
            <a:r>
              <a:rPr lang="fr-FR" dirty="0"/>
              <a:t>Structure de programme(p.2)</a:t>
            </a:r>
            <a:endParaRPr lang="en-US" dirty="0"/>
          </a:p>
        </p:txBody>
      </p:sp>
      <p:sp>
        <p:nvSpPr>
          <p:cNvPr id="3" name="Content Placeholder 2">
            <a:extLst>
              <a:ext uri="{FF2B5EF4-FFF2-40B4-BE49-F238E27FC236}">
                <a16:creationId xmlns:a16="http://schemas.microsoft.com/office/drawing/2014/main" id="{A0C0A62E-B5F8-4263-85A4-213E65EB2A71}"/>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7EF2081-46B9-4EAC-ABAD-E8FE0FC14EC9}"/>
              </a:ext>
            </a:extLst>
          </p:cNvPr>
          <p:cNvSpPr/>
          <p:nvPr/>
        </p:nvSpPr>
        <p:spPr>
          <a:xfrm>
            <a:off x="3567838" y="2890499"/>
            <a:ext cx="1490723" cy="18061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0942A7F-3834-4AFE-8370-D790255ABD45}"/>
              </a:ext>
            </a:extLst>
          </p:cNvPr>
          <p:cNvSpPr/>
          <p:nvPr/>
        </p:nvSpPr>
        <p:spPr>
          <a:xfrm>
            <a:off x="1476462" y="2558642"/>
            <a:ext cx="847288" cy="612397"/>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AE7900BD-1475-4B7C-97E0-9C3FD44C8C9E}"/>
              </a:ext>
            </a:extLst>
          </p:cNvPr>
          <p:cNvSpPr/>
          <p:nvPr/>
        </p:nvSpPr>
        <p:spPr>
          <a:xfrm>
            <a:off x="1476462" y="3487352"/>
            <a:ext cx="847288" cy="612397"/>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53C4B7A-F25E-41B5-A50B-6E3888712217}"/>
              </a:ext>
            </a:extLst>
          </p:cNvPr>
          <p:cNvSpPr/>
          <p:nvPr/>
        </p:nvSpPr>
        <p:spPr>
          <a:xfrm>
            <a:off x="1476462" y="4416062"/>
            <a:ext cx="847288" cy="704675"/>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60523BF-8756-446F-B21E-ACE129FB7289}"/>
              </a:ext>
            </a:extLst>
          </p:cNvPr>
          <p:cNvSpPr/>
          <p:nvPr/>
        </p:nvSpPr>
        <p:spPr>
          <a:xfrm>
            <a:off x="9656847" y="2593749"/>
            <a:ext cx="1053098" cy="61239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E1FACAE-6D14-4EC7-879A-4CD28FE25886}"/>
              </a:ext>
            </a:extLst>
          </p:cNvPr>
          <p:cNvSpPr/>
          <p:nvPr/>
        </p:nvSpPr>
        <p:spPr>
          <a:xfrm>
            <a:off x="9656847" y="3376249"/>
            <a:ext cx="1053098" cy="61239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A594CAB-A3AF-45BB-B6A7-A3C21C5EA490}"/>
              </a:ext>
            </a:extLst>
          </p:cNvPr>
          <p:cNvSpPr/>
          <p:nvPr/>
        </p:nvSpPr>
        <p:spPr>
          <a:xfrm>
            <a:off x="9656847" y="4125946"/>
            <a:ext cx="1053098" cy="61239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F8FC105-86BC-4779-8F94-2083FB513A7E}"/>
              </a:ext>
            </a:extLst>
          </p:cNvPr>
          <p:cNvSpPr/>
          <p:nvPr/>
        </p:nvSpPr>
        <p:spPr>
          <a:xfrm>
            <a:off x="6455885" y="2890499"/>
            <a:ext cx="1227591" cy="1806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EF2F9A6-BA0F-436D-A13E-8A51A03EABF4}"/>
              </a:ext>
            </a:extLst>
          </p:cNvPr>
          <p:cNvSpPr txBox="1"/>
          <p:nvPr/>
        </p:nvSpPr>
        <p:spPr>
          <a:xfrm>
            <a:off x="1291903" y="5310248"/>
            <a:ext cx="1493241" cy="369332"/>
          </a:xfrm>
          <a:prstGeom prst="rect">
            <a:avLst/>
          </a:prstGeom>
          <a:noFill/>
        </p:spPr>
        <p:txBody>
          <a:bodyPr wrap="square" rtlCol="0">
            <a:spAutoFit/>
          </a:bodyPr>
          <a:lstStyle/>
          <a:p>
            <a:r>
              <a:rPr lang="fr-FR" dirty="0"/>
              <a:t>utilisateurs</a:t>
            </a:r>
            <a:endParaRPr lang="en-US" dirty="0"/>
          </a:p>
        </p:txBody>
      </p:sp>
      <p:sp>
        <p:nvSpPr>
          <p:cNvPr id="19" name="TextBox 18">
            <a:extLst>
              <a:ext uri="{FF2B5EF4-FFF2-40B4-BE49-F238E27FC236}">
                <a16:creationId xmlns:a16="http://schemas.microsoft.com/office/drawing/2014/main" id="{E7720B87-5CA9-4424-9CE7-B8043C10AA3D}"/>
              </a:ext>
            </a:extLst>
          </p:cNvPr>
          <p:cNvSpPr txBox="1"/>
          <p:nvPr/>
        </p:nvSpPr>
        <p:spPr>
          <a:xfrm>
            <a:off x="3453884" y="3682447"/>
            <a:ext cx="1928210" cy="369332"/>
          </a:xfrm>
          <a:prstGeom prst="rect">
            <a:avLst/>
          </a:prstGeom>
          <a:noFill/>
        </p:spPr>
        <p:txBody>
          <a:bodyPr wrap="square" rtlCol="0">
            <a:spAutoFit/>
          </a:bodyPr>
          <a:lstStyle/>
          <a:p>
            <a:r>
              <a:rPr lang="fr-FR" dirty="0"/>
              <a:t>      Interface </a:t>
            </a:r>
          </a:p>
        </p:txBody>
      </p:sp>
      <p:sp>
        <p:nvSpPr>
          <p:cNvPr id="20" name="TextBox 19">
            <a:extLst>
              <a:ext uri="{FF2B5EF4-FFF2-40B4-BE49-F238E27FC236}">
                <a16:creationId xmlns:a16="http://schemas.microsoft.com/office/drawing/2014/main" id="{5D4C503C-9988-485F-933E-9FAD8926D4CF}"/>
              </a:ext>
            </a:extLst>
          </p:cNvPr>
          <p:cNvSpPr txBox="1"/>
          <p:nvPr/>
        </p:nvSpPr>
        <p:spPr>
          <a:xfrm>
            <a:off x="6455885" y="3608644"/>
            <a:ext cx="2257201" cy="369332"/>
          </a:xfrm>
          <a:prstGeom prst="rect">
            <a:avLst/>
          </a:prstGeom>
          <a:noFill/>
        </p:spPr>
        <p:txBody>
          <a:bodyPr wrap="square" rtlCol="0">
            <a:spAutoFit/>
          </a:bodyPr>
          <a:lstStyle/>
          <a:p>
            <a:r>
              <a:rPr lang="fr-FR" dirty="0"/>
              <a:t>Le principe </a:t>
            </a:r>
          </a:p>
        </p:txBody>
      </p:sp>
      <p:sp>
        <p:nvSpPr>
          <p:cNvPr id="22" name="TextBox 21">
            <a:extLst>
              <a:ext uri="{FF2B5EF4-FFF2-40B4-BE49-F238E27FC236}">
                <a16:creationId xmlns:a16="http://schemas.microsoft.com/office/drawing/2014/main" id="{6FF5FC5F-1BC3-4619-9EB8-445BD7368401}"/>
              </a:ext>
            </a:extLst>
          </p:cNvPr>
          <p:cNvSpPr txBox="1"/>
          <p:nvPr/>
        </p:nvSpPr>
        <p:spPr>
          <a:xfrm>
            <a:off x="9446004" y="4945762"/>
            <a:ext cx="1776787" cy="923330"/>
          </a:xfrm>
          <a:prstGeom prst="rect">
            <a:avLst/>
          </a:prstGeom>
          <a:noFill/>
        </p:spPr>
        <p:txBody>
          <a:bodyPr wrap="square" rtlCol="0">
            <a:spAutoFit/>
          </a:bodyPr>
          <a:lstStyle/>
          <a:p>
            <a:r>
              <a:rPr lang="fr-FR" dirty="0"/>
              <a:t>Les fonctionnement du jeu</a:t>
            </a:r>
            <a:endParaRPr lang="en-US" dirty="0"/>
          </a:p>
        </p:txBody>
      </p:sp>
      <p:cxnSp>
        <p:nvCxnSpPr>
          <p:cNvPr id="26" name="Straight Arrow Connector 25">
            <a:extLst>
              <a:ext uri="{FF2B5EF4-FFF2-40B4-BE49-F238E27FC236}">
                <a16:creationId xmlns:a16="http://schemas.microsoft.com/office/drawing/2014/main" id="{1357E9B1-6CBE-40F2-8DA6-F0C416B1CA1A}"/>
              </a:ext>
            </a:extLst>
          </p:cNvPr>
          <p:cNvCxnSpPr/>
          <p:nvPr/>
        </p:nvCxnSpPr>
        <p:spPr>
          <a:xfrm>
            <a:off x="2416029" y="3988646"/>
            <a:ext cx="1065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8" name="Straight Arrow Connector 27">
            <a:extLst>
              <a:ext uri="{FF2B5EF4-FFF2-40B4-BE49-F238E27FC236}">
                <a16:creationId xmlns:a16="http://schemas.microsoft.com/office/drawing/2014/main" id="{CB8DD797-41A6-42A7-9AD8-A049939043F7}"/>
              </a:ext>
            </a:extLst>
          </p:cNvPr>
          <p:cNvCxnSpPr/>
          <p:nvPr/>
        </p:nvCxnSpPr>
        <p:spPr>
          <a:xfrm flipH="1">
            <a:off x="2416029" y="3793549"/>
            <a:ext cx="1065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Straight Arrow Connector 29">
            <a:extLst>
              <a:ext uri="{FF2B5EF4-FFF2-40B4-BE49-F238E27FC236}">
                <a16:creationId xmlns:a16="http://schemas.microsoft.com/office/drawing/2014/main" id="{64C2533A-1990-4A20-B6C2-ABA23FC6D61B}"/>
              </a:ext>
            </a:extLst>
          </p:cNvPr>
          <p:cNvCxnSpPr/>
          <p:nvPr/>
        </p:nvCxnSpPr>
        <p:spPr>
          <a:xfrm>
            <a:off x="5134062" y="4099749"/>
            <a:ext cx="1208015"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Straight Arrow Connector 31">
            <a:extLst>
              <a:ext uri="{FF2B5EF4-FFF2-40B4-BE49-F238E27FC236}">
                <a16:creationId xmlns:a16="http://schemas.microsoft.com/office/drawing/2014/main" id="{18BBB125-6AD9-4DCF-97E6-CDBB01A23F26}"/>
              </a:ext>
            </a:extLst>
          </p:cNvPr>
          <p:cNvCxnSpPr/>
          <p:nvPr/>
        </p:nvCxnSpPr>
        <p:spPr>
          <a:xfrm flipH="1">
            <a:off x="5134062" y="3812052"/>
            <a:ext cx="11785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4" name="Straight Arrow Connector 33">
            <a:extLst>
              <a:ext uri="{FF2B5EF4-FFF2-40B4-BE49-F238E27FC236}">
                <a16:creationId xmlns:a16="http://schemas.microsoft.com/office/drawing/2014/main" id="{BA334D28-E3AA-4EFE-BE33-40A947AF02C5}"/>
              </a:ext>
            </a:extLst>
          </p:cNvPr>
          <p:cNvCxnSpPr>
            <a:cxnSpLocks/>
          </p:cNvCxnSpPr>
          <p:nvPr/>
        </p:nvCxnSpPr>
        <p:spPr>
          <a:xfrm flipV="1">
            <a:off x="7776594" y="2932750"/>
            <a:ext cx="1669410" cy="74969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7" name="Straight Arrow Connector 36">
            <a:extLst>
              <a:ext uri="{FF2B5EF4-FFF2-40B4-BE49-F238E27FC236}">
                <a16:creationId xmlns:a16="http://schemas.microsoft.com/office/drawing/2014/main" id="{97237177-3C08-4713-AF46-9772A97C6B1A}"/>
              </a:ext>
            </a:extLst>
          </p:cNvPr>
          <p:cNvCxnSpPr/>
          <p:nvPr/>
        </p:nvCxnSpPr>
        <p:spPr>
          <a:xfrm flipH="1">
            <a:off x="7885651" y="3061982"/>
            <a:ext cx="1560353" cy="73156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9" name="Straight Arrow Connector 38">
            <a:extLst>
              <a:ext uri="{FF2B5EF4-FFF2-40B4-BE49-F238E27FC236}">
                <a16:creationId xmlns:a16="http://schemas.microsoft.com/office/drawing/2014/main" id="{30E69CD5-A32B-45C6-82A3-30BB0211B5E4}"/>
              </a:ext>
            </a:extLst>
          </p:cNvPr>
          <p:cNvCxnSpPr/>
          <p:nvPr/>
        </p:nvCxnSpPr>
        <p:spPr>
          <a:xfrm>
            <a:off x="7725700" y="4000910"/>
            <a:ext cx="188025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BF66B791-0F02-43DE-8141-A662CA571140}"/>
              </a:ext>
            </a:extLst>
          </p:cNvPr>
          <p:cNvCxnSpPr/>
          <p:nvPr/>
        </p:nvCxnSpPr>
        <p:spPr>
          <a:xfrm flipH="1">
            <a:off x="7776594" y="3884103"/>
            <a:ext cx="182935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Straight Arrow Connector 42">
            <a:extLst>
              <a:ext uri="{FF2B5EF4-FFF2-40B4-BE49-F238E27FC236}">
                <a16:creationId xmlns:a16="http://schemas.microsoft.com/office/drawing/2014/main" id="{10B72BC1-1926-4A5D-9047-5735F6F954D2}"/>
              </a:ext>
            </a:extLst>
          </p:cNvPr>
          <p:cNvCxnSpPr/>
          <p:nvPr/>
        </p:nvCxnSpPr>
        <p:spPr>
          <a:xfrm flipH="1" flipV="1">
            <a:off x="7725700" y="4099749"/>
            <a:ext cx="1880253" cy="33239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5" name="Straight Arrow Connector 44">
            <a:extLst>
              <a:ext uri="{FF2B5EF4-FFF2-40B4-BE49-F238E27FC236}">
                <a16:creationId xmlns:a16="http://schemas.microsoft.com/office/drawing/2014/main" id="{5DC20950-E4E4-428C-9FAE-319FB5AC0EE5}"/>
              </a:ext>
            </a:extLst>
          </p:cNvPr>
          <p:cNvCxnSpPr/>
          <p:nvPr/>
        </p:nvCxnSpPr>
        <p:spPr>
          <a:xfrm>
            <a:off x="7683476" y="4202884"/>
            <a:ext cx="1922477" cy="4026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6" name="TextBox 45">
            <a:extLst>
              <a:ext uri="{FF2B5EF4-FFF2-40B4-BE49-F238E27FC236}">
                <a16:creationId xmlns:a16="http://schemas.microsoft.com/office/drawing/2014/main" id="{5C918624-47A6-47CD-8FD0-C2A6AF4FE7E6}"/>
              </a:ext>
            </a:extLst>
          </p:cNvPr>
          <p:cNvSpPr txBox="1"/>
          <p:nvPr/>
        </p:nvSpPr>
        <p:spPr>
          <a:xfrm>
            <a:off x="2502293" y="3099542"/>
            <a:ext cx="914400" cy="646331"/>
          </a:xfrm>
          <a:prstGeom prst="rect">
            <a:avLst/>
          </a:prstGeom>
          <a:noFill/>
        </p:spPr>
        <p:txBody>
          <a:bodyPr wrap="square" rtlCol="0">
            <a:spAutoFit/>
          </a:bodyPr>
          <a:lstStyle/>
          <a:p>
            <a:r>
              <a:rPr lang="fr-FR" sz="1200" dirty="0"/>
              <a:t>Interagir avec l’utilisateur</a:t>
            </a:r>
          </a:p>
        </p:txBody>
      </p:sp>
      <p:sp>
        <p:nvSpPr>
          <p:cNvPr id="49" name="TextBox 48">
            <a:extLst>
              <a:ext uri="{FF2B5EF4-FFF2-40B4-BE49-F238E27FC236}">
                <a16:creationId xmlns:a16="http://schemas.microsoft.com/office/drawing/2014/main" id="{11C8F2DC-9249-466B-BD01-3374F3DDA9FB}"/>
              </a:ext>
            </a:extLst>
          </p:cNvPr>
          <p:cNvSpPr txBox="1"/>
          <p:nvPr/>
        </p:nvSpPr>
        <p:spPr>
          <a:xfrm>
            <a:off x="5213192" y="3139346"/>
            <a:ext cx="1338610" cy="523220"/>
          </a:xfrm>
          <a:prstGeom prst="rect">
            <a:avLst/>
          </a:prstGeom>
          <a:noFill/>
        </p:spPr>
        <p:txBody>
          <a:bodyPr wrap="square" rtlCol="0">
            <a:spAutoFit/>
          </a:bodyPr>
          <a:lstStyle/>
          <a:p>
            <a:r>
              <a:rPr lang="fr-FR" sz="1400" dirty="0"/>
              <a:t>Transférer les infos</a:t>
            </a:r>
            <a:endParaRPr lang="en-US" sz="1400" dirty="0"/>
          </a:p>
        </p:txBody>
      </p:sp>
      <p:sp>
        <p:nvSpPr>
          <p:cNvPr id="51" name="TextBox 50">
            <a:extLst>
              <a:ext uri="{FF2B5EF4-FFF2-40B4-BE49-F238E27FC236}">
                <a16:creationId xmlns:a16="http://schemas.microsoft.com/office/drawing/2014/main" id="{AE244C5C-9558-4D74-9A81-B9FCD88D2ED9}"/>
              </a:ext>
            </a:extLst>
          </p:cNvPr>
          <p:cNvSpPr txBox="1"/>
          <p:nvPr/>
        </p:nvSpPr>
        <p:spPr>
          <a:xfrm flipH="1">
            <a:off x="7725700" y="2174881"/>
            <a:ext cx="1850052" cy="523220"/>
          </a:xfrm>
          <a:prstGeom prst="rect">
            <a:avLst/>
          </a:prstGeom>
          <a:noFill/>
        </p:spPr>
        <p:txBody>
          <a:bodyPr wrap="square" rtlCol="0">
            <a:spAutoFit/>
          </a:bodyPr>
          <a:lstStyle/>
          <a:p>
            <a:r>
              <a:rPr lang="fr-FR" sz="1400" dirty="0"/>
              <a:t>Appeler la fonction qu’il a besoin</a:t>
            </a:r>
            <a:endParaRPr lang="en-US" sz="1400" dirty="0"/>
          </a:p>
        </p:txBody>
      </p:sp>
      <p:sp>
        <p:nvSpPr>
          <p:cNvPr id="5" name="Oval 4">
            <a:extLst>
              <a:ext uri="{FF2B5EF4-FFF2-40B4-BE49-F238E27FC236}">
                <a16:creationId xmlns:a16="http://schemas.microsoft.com/office/drawing/2014/main" id="{00528D23-58AF-4024-A796-2EBA7BF437EC}"/>
              </a:ext>
            </a:extLst>
          </p:cNvPr>
          <p:cNvSpPr/>
          <p:nvPr/>
        </p:nvSpPr>
        <p:spPr>
          <a:xfrm>
            <a:off x="9894765" y="2652428"/>
            <a:ext cx="568171" cy="486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5E25D40-EE01-47AD-9AFB-A5483759E354}"/>
              </a:ext>
            </a:extLst>
          </p:cNvPr>
          <p:cNvSpPr/>
          <p:nvPr/>
        </p:nvSpPr>
        <p:spPr>
          <a:xfrm>
            <a:off x="9894765" y="3437135"/>
            <a:ext cx="568171" cy="490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CCE619-500E-43AB-A625-C085DA8B1867}"/>
              </a:ext>
            </a:extLst>
          </p:cNvPr>
          <p:cNvSpPr/>
          <p:nvPr/>
        </p:nvSpPr>
        <p:spPr>
          <a:xfrm>
            <a:off x="9894765" y="4196065"/>
            <a:ext cx="568171" cy="490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16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F44C-B62A-4D91-951A-F0E5FE92F74A}"/>
              </a:ext>
            </a:extLst>
          </p:cNvPr>
          <p:cNvSpPr>
            <a:spLocks noGrp="1"/>
          </p:cNvSpPr>
          <p:nvPr>
            <p:ph type="title"/>
          </p:nvPr>
        </p:nvSpPr>
        <p:spPr/>
        <p:txBody>
          <a:bodyPr/>
          <a:lstStyle/>
          <a:p>
            <a:r>
              <a:rPr lang="fr-FR" dirty="0"/>
              <a:t>Structure de programme(p.3)</a:t>
            </a:r>
            <a:endParaRPr lang="en-US" dirty="0"/>
          </a:p>
        </p:txBody>
      </p:sp>
      <p:pic>
        <p:nvPicPr>
          <p:cNvPr id="16" name="Content Placeholder 15">
            <a:extLst>
              <a:ext uri="{FF2B5EF4-FFF2-40B4-BE49-F238E27FC236}">
                <a16:creationId xmlns:a16="http://schemas.microsoft.com/office/drawing/2014/main" id="{B1722A9B-8E85-4FAB-8133-83150D56F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754" y="4304599"/>
            <a:ext cx="2273007" cy="1260271"/>
          </a:xfrm>
        </p:spPr>
      </p:pic>
      <p:sp>
        <p:nvSpPr>
          <p:cNvPr id="4" name="Rectangle 3">
            <a:extLst>
              <a:ext uri="{FF2B5EF4-FFF2-40B4-BE49-F238E27FC236}">
                <a16:creationId xmlns:a16="http://schemas.microsoft.com/office/drawing/2014/main" id="{C49C01B4-1692-4626-850F-F156D391615A}"/>
              </a:ext>
            </a:extLst>
          </p:cNvPr>
          <p:cNvSpPr/>
          <p:nvPr/>
        </p:nvSpPr>
        <p:spPr>
          <a:xfrm>
            <a:off x="3258105" y="2346276"/>
            <a:ext cx="1455938" cy="134940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interface</a:t>
            </a:r>
            <a:endParaRPr lang="en-US" dirty="0">
              <a:solidFill>
                <a:schemeClr val="tx1"/>
              </a:solidFill>
            </a:endParaRPr>
          </a:p>
        </p:txBody>
      </p:sp>
      <p:sp>
        <p:nvSpPr>
          <p:cNvPr id="5" name="Rectangle 4">
            <a:extLst>
              <a:ext uri="{FF2B5EF4-FFF2-40B4-BE49-F238E27FC236}">
                <a16:creationId xmlns:a16="http://schemas.microsoft.com/office/drawing/2014/main" id="{C18DE502-0AE7-434C-B75D-F5E75DAE9A81}"/>
              </a:ext>
            </a:extLst>
          </p:cNvPr>
          <p:cNvSpPr/>
          <p:nvPr/>
        </p:nvSpPr>
        <p:spPr>
          <a:xfrm>
            <a:off x="1313895" y="2246050"/>
            <a:ext cx="701336" cy="461639"/>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42ADFE-966E-4606-9578-6A7DE22B8EF5}"/>
              </a:ext>
            </a:extLst>
          </p:cNvPr>
          <p:cNvSpPr/>
          <p:nvPr/>
        </p:nvSpPr>
        <p:spPr>
          <a:xfrm>
            <a:off x="1313895" y="2787588"/>
            <a:ext cx="701336" cy="461639"/>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FA2E73D-1D7E-4F18-A17F-8933FC6209D1}"/>
              </a:ext>
            </a:extLst>
          </p:cNvPr>
          <p:cNvSpPr/>
          <p:nvPr/>
        </p:nvSpPr>
        <p:spPr>
          <a:xfrm>
            <a:off x="1313895" y="3355759"/>
            <a:ext cx="701336" cy="461639"/>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E004588-AB39-4AB3-844E-BC0F0BECC90E}"/>
              </a:ext>
            </a:extLst>
          </p:cNvPr>
          <p:cNvSpPr/>
          <p:nvPr/>
        </p:nvSpPr>
        <p:spPr>
          <a:xfrm>
            <a:off x="1313895" y="3930786"/>
            <a:ext cx="701336" cy="399495"/>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75C8925-C646-49FC-8691-B104C5B1C85D}"/>
              </a:ext>
            </a:extLst>
          </p:cNvPr>
          <p:cNvSpPr/>
          <p:nvPr/>
        </p:nvSpPr>
        <p:spPr>
          <a:xfrm>
            <a:off x="2015231" y="4721146"/>
            <a:ext cx="532660"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B28AEE5-1300-48F0-A086-26275C2215B1}"/>
              </a:ext>
            </a:extLst>
          </p:cNvPr>
          <p:cNvSpPr/>
          <p:nvPr/>
        </p:nvSpPr>
        <p:spPr>
          <a:xfrm>
            <a:off x="2015231" y="5365122"/>
            <a:ext cx="532660"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8625524-7166-4064-9F9B-BEACD68AB0AA}"/>
              </a:ext>
            </a:extLst>
          </p:cNvPr>
          <p:cNvSpPr/>
          <p:nvPr/>
        </p:nvSpPr>
        <p:spPr>
          <a:xfrm>
            <a:off x="2547891" y="5733545"/>
            <a:ext cx="532660"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921D852-5817-47E9-9066-26E27C4107C3}"/>
              </a:ext>
            </a:extLst>
          </p:cNvPr>
          <p:cNvSpPr/>
          <p:nvPr/>
        </p:nvSpPr>
        <p:spPr>
          <a:xfrm>
            <a:off x="3258105" y="5764617"/>
            <a:ext cx="532660"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D62E27B-9BDC-46D6-87AD-3C0656995816}"/>
              </a:ext>
            </a:extLst>
          </p:cNvPr>
          <p:cNvSpPr/>
          <p:nvPr/>
        </p:nvSpPr>
        <p:spPr>
          <a:xfrm>
            <a:off x="3968319" y="5749870"/>
            <a:ext cx="532660"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C09484C9-23AC-4721-A022-6A5E78A65945}"/>
              </a:ext>
            </a:extLst>
          </p:cNvPr>
          <p:cNvSpPr/>
          <p:nvPr/>
        </p:nvSpPr>
        <p:spPr>
          <a:xfrm>
            <a:off x="648070" y="5299969"/>
            <a:ext cx="1189608" cy="532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t>Algorithmes de décision</a:t>
            </a:r>
            <a:endParaRPr lang="en-US" sz="900" dirty="0"/>
          </a:p>
        </p:txBody>
      </p:sp>
      <p:sp>
        <p:nvSpPr>
          <p:cNvPr id="24" name="TextBox 23">
            <a:extLst>
              <a:ext uri="{FF2B5EF4-FFF2-40B4-BE49-F238E27FC236}">
                <a16:creationId xmlns:a16="http://schemas.microsoft.com/office/drawing/2014/main" id="{48F0AA44-0811-4882-AAFD-DEB489E80B17}"/>
              </a:ext>
            </a:extLst>
          </p:cNvPr>
          <p:cNvSpPr txBox="1"/>
          <p:nvPr/>
        </p:nvSpPr>
        <p:spPr>
          <a:xfrm>
            <a:off x="800470" y="5079507"/>
            <a:ext cx="449210" cy="369332"/>
          </a:xfrm>
          <a:prstGeom prst="rect">
            <a:avLst/>
          </a:prstGeom>
          <a:noFill/>
        </p:spPr>
        <p:txBody>
          <a:bodyPr wrap="square" rtlCol="0">
            <a:spAutoFit/>
          </a:bodyPr>
          <a:lstStyle/>
          <a:p>
            <a:endParaRPr lang="en-US" dirty="0"/>
          </a:p>
        </p:txBody>
      </p:sp>
      <p:sp>
        <p:nvSpPr>
          <p:cNvPr id="25" name="TextBox 24">
            <a:extLst>
              <a:ext uri="{FF2B5EF4-FFF2-40B4-BE49-F238E27FC236}">
                <a16:creationId xmlns:a16="http://schemas.microsoft.com/office/drawing/2014/main" id="{1D68B66E-6BED-4C13-9EBD-260F63C1307A}"/>
              </a:ext>
            </a:extLst>
          </p:cNvPr>
          <p:cNvSpPr txBox="1"/>
          <p:nvPr/>
        </p:nvSpPr>
        <p:spPr>
          <a:xfrm>
            <a:off x="575865" y="4449309"/>
            <a:ext cx="449210" cy="369332"/>
          </a:xfrm>
          <a:prstGeom prst="rect">
            <a:avLst/>
          </a:prstGeom>
          <a:noFill/>
        </p:spPr>
        <p:txBody>
          <a:bodyPr wrap="square" rtlCol="0">
            <a:spAutoFit/>
          </a:bodyPr>
          <a:lstStyle/>
          <a:p>
            <a:endParaRPr lang="en-US" dirty="0"/>
          </a:p>
        </p:txBody>
      </p:sp>
      <p:sp>
        <p:nvSpPr>
          <p:cNvPr id="26" name="Rectangle: Rounded Corners 25">
            <a:extLst>
              <a:ext uri="{FF2B5EF4-FFF2-40B4-BE49-F238E27FC236}">
                <a16:creationId xmlns:a16="http://schemas.microsoft.com/office/drawing/2014/main" id="{54CBCAB7-2033-42C7-B018-8C85A240D624}"/>
              </a:ext>
            </a:extLst>
          </p:cNvPr>
          <p:cNvSpPr/>
          <p:nvPr/>
        </p:nvSpPr>
        <p:spPr>
          <a:xfrm>
            <a:off x="9809825" y="2246050"/>
            <a:ext cx="941033" cy="6835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81CA0E6-89F2-4CB6-A6AA-9A60AADD0B72}"/>
              </a:ext>
            </a:extLst>
          </p:cNvPr>
          <p:cNvSpPr/>
          <p:nvPr/>
        </p:nvSpPr>
        <p:spPr>
          <a:xfrm>
            <a:off x="9809824" y="3096530"/>
            <a:ext cx="941033" cy="6835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8EB507F-BBB3-4F36-916C-A670BDBC84B0}"/>
              </a:ext>
            </a:extLst>
          </p:cNvPr>
          <p:cNvSpPr/>
          <p:nvPr/>
        </p:nvSpPr>
        <p:spPr>
          <a:xfrm>
            <a:off x="9809824" y="3950394"/>
            <a:ext cx="941033" cy="6835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E453239-26EF-4B12-BE18-09350BE08281}"/>
              </a:ext>
            </a:extLst>
          </p:cNvPr>
          <p:cNvSpPr/>
          <p:nvPr/>
        </p:nvSpPr>
        <p:spPr>
          <a:xfrm>
            <a:off x="9809824" y="4807987"/>
            <a:ext cx="941033" cy="6835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3C0E00E-49A1-41F6-A5C1-50C51F4F09B9}"/>
              </a:ext>
            </a:extLst>
          </p:cNvPr>
          <p:cNvSpPr/>
          <p:nvPr/>
        </p:nvSpPr>
        <p:spPr>
          <a:xfrm>
            <a:off x="10049519" y="2297854"/>
            <a:ext cx="497150" cy="579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C45C51F-1C35-42C6-A4A2-0DF618B9EF84}"/>
              </a:ext>
            </a:extLst>
          </p:cNvPr>
          <p:cNvSpPr/>
          <p:nvPr/>
        </p:nvSpPr>
        <p:spPr>
          <a:xfrm>
            <a:off x="10071714" y="3118448"/>
            <a:ext cx="497150" cy="579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A8BEDF1-A443-4385-A46D-E6C510B2630D}"/>
              </a:ext>
            </a:extLst>
          </p:cNvPr>
          <p:cNvSpPr/>
          <p:nvPr/>
        </p:nvSpPr>
        <p:spPr>
          <a:xfrm>
            <a:off x="10071714" y="3998815"/>
            <a:ext cx="497150" cy="579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D0C3614-AB6E-4231-AE2E-C44A8182BF5D}"/>
              </a:ext>
            </a:extLst>
          </p:cNvPr>
          <p:cNvSpPr/>
          <p:nvPr/>
        </p:nvSpPr>
        <p:spPr>
          <a:xfrm>
            <a:off x="10049519" y="4859791"/>
            <a:ext cx="497150" cy="579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E67E40E-000F-4F1F-AF0A-14EBBD4B0B57}"/>
              </a:ext>
            </a:extLst>
          </p:cNvPr>
          <p:cNvSpPr/>
          <p:nvPr/>
        </p:nvSpPr>
        <p:spPr>
          <a:xfrm>
            <a:off x="6925324" y="2297854"/>
            <a:ext cx="1624613" cy="2691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Le principe</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FB3C1CF0-2611-497C-93AA-F16558D12F93}"/>
              </a:ext>
            </a:extLst>
          </p:cNvPr>
          <p:cNvCxnSpPr/>
          <p:nvPr/>
        </p:nvCxnSpPr>
        <p:spPr>
          <a:xfrm>
            <a:off x="4752513" y="2707689"/>
            <a:ext cx="2157274" cy="6840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8" name="Straight Arrow Connector 37">
            <a:extLst>
              <a:ext uri="{FF2B5EF4-FFF2-40B4-BE49-F238E27FC236}">
                <a16:creationId xmlns:a16="http://schemas.microsoft.com/office/drawing/2014/main" id="{5CB6D5A8-D5DC-4C0B-A56A-2898D607279C}"/>
              </a:ext>
            </a:extLst>
          </p:cNvPr>
          <p:cNvCxnSpPr/>
          <p:nvPr/>
        </p:nvCxnSpPr>
        <p:spPr>
          <a:xfrm flipH="1" flipV="1">
            <a:off x="4752513" y="2877825"/>
            <a:ext cx="2157274" cy="70875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9" name="Straight Arrow Connector 38">
            <a:extLst>
              <a:ext uri="{FF2B5EF4-FFF2-40B4-BE49-F238E27FC236}">
                <a16:creationId xmlns:a16="http://schemas.microsoft.com/office/drawing/2014/main" id="{A56B8CD3-8A2E-49D8-82CA-CFDE5F209367}"/>
              </a:ext>
            </a:extLst>
          </p:cNvPr>
          <p:cNvCxnSpPr>
            <a:cxnSpLocks/>
          </p:cNvCxnSpPr>
          <p:nvPr/>
        </p:nvCxnSpPr>
        <p:spPr>
          <a:xfrm flipH="1" flipV="1">
            <a:off x="2077375" y="2785016"/>
            <a:ext cx="1139301" cy="25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BEB8EB3F-7679-4DF4-A7DF-9F6B94620BB8}"/>
              </a:ext>
            </a:extLst>
          </p:cNvPr>
          <p:cNvCxnSpPr>
            <a:cxnSpLocks/>
          </p:cNvCxnSpPr>
          <p:nvPr/>
        </p:nvCxnSpPr>
        <p:spPr>
          <a:xfrm>
            <a:off x="2077375" y="2956263"/>
            <a:ext cx="115187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6" name="Straight Arrow Connector 45">
            <a:extLst>
              <a:ext uri="{FF2B5EF4-FFF2-40B4-BE49-F238E27FC236}">
                <a16:creationId xmlns:a16="http://schemas.microsoft.com/office/drawing/2014/main" id="{222694EC-08A5-4EFC-BD18-155A07C63F46}"/>
              </a:ext>
            </a:extLst>
          </p:cNvPr>
          <p:cNvCxnSpPr>
            <a:cxnSpLocks/>
          </p:cNvCxnSpPr>
          <p:nvPr/>
        </p:nvCxnSpPr>
        <p:spPr>
          <a:xfrm flipH="1">
            <a:off x="8551416" y="2461438"/>
            <a:ext cx="1191087" cy="81123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8" name="Straight Arrow Connector 47">
            <a:extLst>
              <a:ext uri="{FF2B5EF4-FFF2-40B4-BE49-F238E27FC236}">
                <a16:creationId xmlns:a16="http://schemas.microsoft.com/office/drawing/2014/main" id="{DFED063C-6EEE-4452-B9AE-41EBC11EB797}"/>
              </a:ext>
            </a:extLst>
          </p:cNvPr>
          <p:cNvCxnSpPr>
            <a:cxnSpLocks/>
          </p:cNvCxnSpPr>
          <p:nvPr/>
        </p:nvCxnSpPr>
        <p:spPr>
          <a:xfrm flipV="1">
            <a:off x="8643150" y="2571249"/>
            <a:ext cx="1144112" cy="78451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Straight Arrow Connector 50">
            <a:extLst>
              <a:ext uri="{FF2B5EF4-FFF2-40B4-BE49-F238E27FC236}">
                <a16:creationId xmlns:a16="http://schemas.microsoft.com/office/drawing/2014/main" id="{30D2571E-8FF7-40E6-A9A1-D88B3FD36194}"/>
              </a:ext>
            </a:extLst>
          </p:cNvPr>
          <p:cNvCxnSpPr>
            <a:cxnSpLocks/>
          </p:cNvCxnSpPr>
          <p:nvPr/>
        </p:nvCxnSpPr>
        <p:spPr>
          <a:xfrm flipH="1">
            <a:off x="8598392" y="3412228"/>
            <a:ext cx="1144111"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A3A39AC7-06F8-4A2E-B095-48113BBCBE82}"/>
              </a:ext>
            </a:extLst>
          </p:cNvPr>
          <p:cNvCxnSpPr>
            <a:cxnSpLocks/>
          </p:cNvCxnSpPr>
          <p:nvPr/>
        </p:nvCxnSpPr>
        <p:spPr>
          <a:xfrm>
            <a:off x="8617258" y="3528873"/>
            <a:ext cx="1178510"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6" name="Straight Arrow Connector 55">
            <a:extLst>
              <a:ext uri="{FF2B5EF4-FFF2-40B4-BE49-F238E27FC236}">
                <a16:creationId xmlns:a16="http://schemas.microsoft.com/office/drawing/2014/main" id="{E9D13CD7-EB00-45B7-9E4A-A725B6B7764B}"/>
              </a:ext>
            </a:extLst>
          </p:cNvPr>
          <p:cNvCxnSpPr>
            <a:cxnSpLocks/>
          </p:cNvCxnSpPr>
          <p:nvPr/>
        </p:nvCxnSpPr>
        <p:spPr>
          <a:xfrm>
            <a:off x="8628355" y="3636291"/>
            <a:ext cx="1114148" cy="55335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8" name="Straight Arrow Connector 57">
            <a:extLst>
              <a:ext uri="{FF2B5EF4-FFF2-40B4-BE49-F238E27FC236}">
                <a16:creationId xmlns:a16="http://schemas.microsoft.com/office/drawing/2014/main" id="{1E82536A-0E72-4FD4-B4DF-52A33EB47189}"/>
              </a:ext>
            </a:extLst>
          </p:cNvPr>
          <p:cNvCxnSpPr>
            <a:cxnSpLocks/>
          </p:cNvCxnSpPr>
          <p:nvPr/>
        </p:nvCxnSpPr>
        <p:spPr>
          <a:xfrm flipH="1" flipV="1">
            <a:off x="8677553" y="3827895"/>
            <a:ext cx="1030547" cy="5061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Straight Arrow Connector 60">
            <a:extLst>
              <a:ext uri="{FF2B5EF4-FFF2-40B4-BE49-F238E27FC236}">
                <a16:creationId xmlns:a16="http://schemas.microsoft.com/office/drawing/2014/main" id="{C8AAC1EF-C1F9-4AAA-82D9-7D501967A648}"/>
              </a:ext>
            </a:extLst>
          </p:cNvPr>
          <p:cNvCxnSpPr>
            <a:cxnSpLocks/>
          </p:cNvCxnSpPr>
          <p:nvPr/>
        </p:nvCxnSpPr>
        <p:spPr>
          <a:xfrm flipH="1" flipV="1">
            <a:off x="8628355" y="4080984"/>
            <a:ext cx="1079746" cy="9832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5" name="Straight Arrow Connector 64">
            <a:extLst>
              <a:ext uri="{FF2B5EF4-FFF2-40B4-BE49-F238E27FC236}">
                <a16:creationId xmlns:a16="http://schemas.microsoft.com/office/drawing/2014/main" id="{AEB6F5B8-AEFB-4C77-82F6-F985B21E468F}"/>
              </a:ext>
            </a:extLst>
          </p:cNvPr>
          <p:cNvCxnSpPr>
            <a:cxnSpLocks/>
          </p:cNvCxnSpPr>
          <p:nvPr/>
        </p:nvCxnSpPr>
        <p:spPr>
          <a:xfrm>
            <a:off x="8617258" y="4288800"/>
            <a:ext cx="1010573" cy="9149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1" name="Straight Arrow Connector 70">
            <a:extLst>
              <a:ext uri="{FF2B5EF4-FFF2-40B4-BE49-F238E27FC236}">
                <a16:creationId xmlns:a16="http://schemas.microsoft.com/office/drawing/2014/main" id="{45F9819F-DFDD-42E6-9D87-9A34667175F3}"/>
              </a:ext>
            </a:extLst>
          </p:cNvPr>
          <p:cNvCxnSpPr/>
          <p:nvPr/>
        </p:nvCxnSpPr>
        <p:spPr>
          <a:xfrm flipV="1">
            <a:off x="4847208" y="5079507"/>
            <a:ext cx="4163627" cy="88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18E57485-D3CE-467B-81B5-09D5A2B361F3}"/>
              </a:ext>
            </a:extLst>
          </p:cNvPr>
          <p:cNvCxnSpPr/>
          <p:nvPr/>
        </p:nvCxnSpPr>
        <p:spPr>
          <a:xfrm flipH="1">
            <a:off x="4847208" y="5203742"/>
            <a:ext cx="4163627" cy="859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1F283964-2B19-478E-80D1-B2B1397E737F}"/>
              </a:ext>
            </a:extLst>
          </p:cNvPr>
          <p:cNvSpPr txBox="1"/>
          <p:nvPr/>
        </p:nvSpPr>
        <p:spPr>
          <a:xfrm>
            <a:off x="2063318" y="2186800"/>
            <a:ext cx="1211801" cy="523220"/>
          </a:xfrm>
          <a:prstGeom prst="rect">
            <a:avLst/>
          </a:prstGeom>
          <a:noFill/>
        </p:spPr>
        <p:txBody>
          <a:bodyPr wrap="square" rtlCol="0">
            <a:spAutoFit/>
          </a:bodyPr>
          <a:lstStyle/>
          <a:p>
            <a:r>
              <a:rPr lang="fr-FR" sz="1400" dirty="0"/>
              <a:t>Interagir avec l’utilisateur</a:t>
            </a:r>
          </a:p>
        </p:txBody>
      </p:sp>
      <p:sp>
        <p:nvSpPr>
          <p:cNvPr id="75" name="TextBox 74">
            <a:extLst>
              <a:ext uri="{FF2B5EF4-FFF2-40B4-BE49-F238E27FC236}">
                <a16:creationId xmlns:a16="http://schemas.microsoft.com/office/drawing/2014/main" id="{3017DB0A-475E-4546-BAA6-C94A93063482}"/>
              </a:ext>
            </a:extLst>
          </p:cNvPr>
          <p:cNvSpPr txBox="1"/>
          <p:nvPr/>
        </p:nvSpPr>
        <p:spPr>
          <a:xfrm>
            <a:off x="5131293" y="2346276"/>
            <a:ext cx="1715613" cy="584775"/>
          </a:xfrm>
          <a:prstGeom prst="rect">
            <a:avLst/>
          </a:prstGeom>
          <a:noFill/>
        </p:spPr>
        <p:txBody>
          <a:bodyPr wrap="square" rtlCol="0">
            <a:spAutoFit/>
          </a:bodyPr>
          <a:lstStyle/>
          <a:p>
            <a:r>
              <a:rPr lang="fr-FR" sz="1400" dirty="0"/>
              <a:t>Transférer les infos</a:t>
            </a:r>
            <a:endParaRPr lang="en-US" sz="1400" dirty="0"/>
          </a:p>
          <a:p>
            <a:endParaRPr lang="en-US" dirty="0"/>
          </a:p>
        </p:txBody>
      </p:sp>
      <p:sp>
        <p:nvSpPr>
          <p:cNvPr id="76" name="TextBox 75">
            <a:extLst>
              <a:ext uri="{FF2B5EF4-FFF2-40B4-BE49-F238E27FC236}">
                <a16:creationId xmlns:a16="http://schemas.microsoft.com/office/drawing/2014/main" id="{AFF93318-FFF2-40B1-BC13-0DC0DC6AF001}"/>
              </a:ext>
            </a:extLst>
          </p:cNvPr>
          <p:cNvSpPr txBox="1"/>
          <p:nvPr/>
        </p:nvSpPr>
        <p:spPr>
          <a:xfrm>
            <a:off x="8217212" y="2113888"/>
            <a:ext cx="1593910" cy="800219"/>
          </a:xfrm>
          <a:prstGeom prst="rect">
            <a:avLst/>
          </a:prstGeom>
          <a:noFill/>
        </p:spPr>
        <p:txBody>
          <a:bodyPr wrap="square" rtlCol="0">
            <a:spAutoFit/>
          </a:bodyPr>
          <a:lstStyle/>
          <a:p>
            <a:r>
              <a:rPr lang="fr-FR" sz="1400" dirty="0"/>
              <a:t>Appeler la fonction qu’il a besoin</a:t>
            </a:r>
            <a:endParaRPr lang="en-US" sz="1400" dirty="0"/>
          </a:p>
          <a:p>
            <a:endParaRPr lang="en-US" dirty="0"/>
          </a:p>
        </p:txBody>
      </p:sp>
      <p:sp>
        <p:nvSpPr>
          <p:cNvPr id="77" name="TextBox 76">
            <a:extLst>
              <a:ext uri="{FF2B5EF4-FFF2-40B4-BE49-F238E27FC236}">
                <a16:creationId xmlns:a16="http://schemas.microsoft.com/office/drawing/2014/main" id="{80DC689E-2746-4EFE-8959-B4C52292A1CC}"/>
              </a:ext>
            </a:extLst>
          </p:cNvPr>
          <p:cNvSpPr txBox="1"/>
          <p:nvPr/>
        </p:nvSpPr>
        <p:spPr>
          <a:xfrm>
            <a:off x="6077694" y="5878783"/>
            <a:ext cx="2459115" cy="369332"/>
          </a:xfrm>
          <a:prstGeom prst="rect">
            <a:avLst/>
          </a:prstGeom>
          <a:noFill/>
        </p:spPr>
        <p:txBody>
          <a:bodyPr wrap="square" rtlCol="0">
            <a:spAutoFit/>
          </a:bodyPr>
          <a:lstStyle/>
          <a:p>
            <a:r>
              <a:rPr lang="fr-FR" dirty="0"/>
              <a:t>Interagir avec les bots</a:t>
            </a:r>
            <a:endParaRPr lang="en-US" dirty="0"/>
          </a:p>
        </p:txBody>
      </p:sp>
      <p:sp>
        <p:nvSpPr>
          <p:cNvPr id="78" name="Oval 77">
            <a:extLst>
              <a:ext uri="{FF2B5EF4-FFF2-40B4-BE49-F238E27FC236}">
                <a16:creationId xmlns:a16="http://schemas.microsoft.com/office/drawing/2014/main" id="{FF8124E0-C990-4F9D-B3EB-8737A419A488}"/>
              </a:ext>
            </a:extLst>
          </p:cNvPr>
          <p:cNvSpPr/>
          <p:nvPr/>
        </p:nvSpPr>
        <p:spPr>
          <a:xfrm>
            <a:off x="7334521" y="2532483"/>
            <a:ext cx="785123" cy="716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050" dirty="0"/>
              <a:t>Statut des joueur</a:t>
            </a:r>
            <a:endParaRPr lang="en-US" sz="1050" dirty="0"/>
          </a:p>
        </p:txBody>
      </p:sp>
    </p:spTree>
    <p:extLst>
      <p:ext uri="{BB962C8B-B14F-4D97-AF65-F5344CB8AC3E}">
        <p14:creationId xmlns:p14="http://schemas.microsoft.com/office/powerpoint/2010/main" val="314336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6BBAC5-4EF1-495D-BD12-5BBAA61914E0}"/>
              </a:ext>
            </a:extLst>
          </p:cNvPr>
          <p:cNvPicPr>
            <a:picLocks noChangeAspect="1"/>
          </p:cNvPicPr>
          <p:nvPr/>
        </p:nvPicPr>
        <p:blipFill rotWithShape="1">
          <a:blip r:embed="rId2"/>
          <a:srcRect r="11190"/>
          <a:stretch/>
        </p:blipFill>
        <p:spPr>
          <a:xfrm>
            <a:off x="607097" y="71021"/>
            <a:ext cx="7871078" cy="2972215"/>
          </a:xfrm>
          <a:prstGeom prst="rect">
            <a:avLst/>
          </a:prstGeom>
        </p:spPr>
      </p:pic>
      <p:pic>
        <p:nvPicPr>
          <p:cNvPr id="9" name="Picture 8">
            <a:extLst>
              <a:ext uri="{FF2B5EF4-FFF2-40B4-BE49-F238E27FC236}">
                <a16:creationId xmlns:a16="http://schemas.microsoft.com/office/drawing/2014/main" id="{8F35386D-EC7D-4CED-B417-02D6939D62E9}"/>
              </a:ext>
            </a:extLst>
          </p:cNvPr>
          <p:cNvPicPr>
            <a:picLocks noChangeAspect="1"/>
          </p:cNvPicPr>
          <p:nvPr/>
        </p:nvPicPr>
        <p:blipFill rotWithShape="1">
          <a:blip r:embed="rId3"/>
          <a:srcRect r="11190"/>
          <a:stretch/>
        </p:blipFill>
        <p:spPr>
          <a:xfrm>
            <a:off x="607098" y="3133817"/>
            <a:ext cx="7871078" cy="3417904"/>
          </a:xfrm>
          <a:prstGeom prst="rect">
            <a:avLst/>
          </a:prstGeom>
        </p:spPr>
      </p:pic>
      <p:sp>
        <p:nvSpPr>
          <p:cNvPr id="16" name="Arrow: Curved Left 15">
            <a:extLst>
              <a:ext uri="{FF2B5EF4-FFF2-40B4-BE49-F238E27FC236}">
                <a16:creationId xmlns:a16="http://schemas.microsoft.com/office/drawing/2014/main" id="{C4738381-22C9-4C1A-AF80-342762278B32}"/>
              </a:ext>
            </a:extLst>
          </p:cNvPr>
          <p:cNvSpPr/>
          <p:nvPr/>
        </p:nvSpPr>
        <p:spPr>
          <a:xfrm>
            <a:off x="8534018" y="1334284"/>
            <a:ext cx="597380" cy="34179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E66A9B93-B4E5-474D-9A84-00F72D3E2BEB}"/>
              </a:ext>
            </a:extLst>
          </p:cNvPr>
          <p:cNvSpPr txBox="1"/>
          <p:nvPr/>
        </p:nvSpPr>
        <p:spPr>
          <a:xfrm>
            <a:off x="9141334" y="2413337"/>
            <a:ext cx="3050666" cy="1569660"/>
          </a:xfrm>
          <a:prstGeom prst="rect">
            <a:avLst/>
          </a:prstGeom>
          <a:noFill/>
        </p:spPr>
        <p:txBody>
          <a:bodyPr wrap="square" rtlCol="0">
            <a:spAutoFit/>
          </a:bodyPr>
          <a:lstStyle/>
          <a:p>
            <a:pPr algn="ctr"/>
            <a:r>
              <a:rPr lang="fr-FR" sz="1200" b="1" dirty="0">
                <a:latin typeface="Arial Narrow" panose="020B0606020202030204" pitchFamily="34" charset="0"/>
              </a:rPr>
              <a:t>Mis à jour:</a:t>
            </a:r>
            <a:endParaRPr lang="fr-FR" sz="1200" b="1" dirty="0">
              <a:effectLst/>
              <a:latin typeface="Arial Narrow" panose="020B0606020202030204" pitchFamily="34" charset="0"/>
            </a:endParaRPr>
          </a:p>
          <a:p>
            <a:pPr marL="171450" indent="-171450">
              <a:buFont typeface="Arial" panose="020B0604020202020204" pitchFamily="34" charset="0"/>
              <a:buChar char="•"/>
            </a:pPr>
            <a:r>
              <a:rPr lang="fr-FR" sz="1400" b="0" dirty="0">
                <a:effectLst/>
                <a:latin typeface="Arial Narrow" panose="020B0606020202030204" pitchFamily="34" charset="0"/>
              </a:rPr>
              <a:t>Il choisi le montant de kopek</a:t>
            </a:r>
            <a:r>
              <a:rPr lang="fr-FR" sz="1400" dirty="0">
                <a:latin typeface="Arial Narrow" panose="020B0606020202030204" pitchFamily="34" charset="0"/>
              </a:rPr>
              <a:t> </a:t>
            </a:r>
            <a:r>
              <a:rPr lang="fr-FR" sz="1400" b="0" dirty="0">
                <a:effectLst/>
                <a:latin typeface="Arial Narrow" panose="020B0606020202030204" pitchFamily="34" charset="0"/>
              </a:rPr>
              <a:t>aléatoirement mais entre un intervalle spécifié </a:t>
            </a:r>
          </a:p>
          <a:p>
            <a:pPr marL="171450" indent="-171450">
              <a:buFont typeface="Arial" panose="020B0604020202020204" pitchFamily="34" charset="0"/>
              <a:buChar char="•"/>
            </a:pPr>
            <a:r>
              <a:rPr lang="fr-FR" sz="1400" b="0" dirty="0">
                <a:effectLst/>
                <a:latin typeface="Arial Narrow" panose="020B0606020202030204" pitchFamily="34" charset="0"/>
              </a:rPr>
              <a:t>il choisi valeur de as avec plus de prudent ( si le écarte et moins de 11point il ne choisi pas par hasard, il choisi 1)</a:t>
            </a:r>
          </a:p>
        </p:txBody>
      </p:sp>
    </p:spTree>
    <p:extLst>
      <p:ext uri="{BB962C8B-B14F-4D97-AF65-F5344CB8AC3E}">
        <p14:creationId xmlns:p14="http://schemas.microsoft.com/office/powerpoint/2010/main" val="287139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F8B669-4F3F-4DBC-BA3F-240925288D34}"/>
              </a:ext>
            </a:extLst>
          </p:cNvPr>
          <p:cNvPicPr>
            <a:picLocks noChangeAspect="1"/>
          </p:cNvPicPr>
          <p:nvPr/>
        </p:nvPicPr>
        <p:blipFill rotWithShape="1">
          <a:blip r:embed="rId2"/>
          <a:srcRect r="32610"/>
          <a:stretch/>
        </p:blipFill>
        <p:spPr>
          <a:xfrm>
            <a:off x="290943" y="719998"/>
            <a:ext cx="7920902" cy="4757523"/>
          </a:xfrm>
          <a:prstGeom prst="rect">
            <a:avLst/>
          </a:prstGeom>
        </p:spPr>
      </p:pic>
      <p:sp>
        <p:nvSpPr>
          <p:cNvPr id="4" name="Arrow: Curved Left 3">
            <a:extLst>
              <a:ext uri="{FF2B5EF4-FFF2-40B4-BE49-F238E27FC236}">
                <a16:creationId xmlns:a16="http://schemas.microsoft.com/office/drawing/2014/main" id="{F6C208A6-EA36-4D89-94CE-51BB24424A31}"/>
              </a:ext>
            </a:extLst>
          </p:cNvPr>
          <p:cNvSpPr/>
          <p:nvPr/>
        </p:nvSpPr>
        <p:spPr>
          <a:xfrm>
            <a:off x="8211845" y="-585926"/>
            <a:ext cx="683580" cy="33380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DB913FBE-E31E-4219-872B-490494B9CA00}"/>
              </a:ext>
            </a:extLst>
          </p:cNvPr>
          <p:cNvSpPr txBox="1"/>
          <p:nvPr/>
        </p:nvSpPr>
        <p:spPr>
          <a:xfrm>
            <a:off x="8895425" y="1484336"/>
            <a:ext cx="3190042" cy="2369880"/>
          </a:xfrm>
          <a:prstGeom prst="rect">
            <a:avLst/>
          </a:prstGeom>
          <a:noFill/>
        </p:spPr>
        <p:txBody>
          <a:bodyPr wrap="square" rtlCol="0">
            <a:spAutoFit/>
          </a:bodyPr>
          <a:lstStyle/>
          <a:p>
            <a:pPr algn="ctr"/>
            <a:r>
              <a:rPr lang="fr-FR" b="1" dirty="0"/>
              <a:t>Mis à jour:</a:t>
            </a:r>
          </a:p>
          <a:p>
            <a:pPr marL="285750" indent="-285750">
              <a:buFont typeface="Arial" panose="020B0604020202020204" pitchFamily="34" charset="0"/>
              <a:buChar char="•"/>
            </a:pPr>
            <a:r>
              <a:rPr lang="fr-FR" sz="1600" b="0" dirty="0">
                <a:effectLst/>
                <a:latin typeface="Arial Narrow" panose="020B0606020202030204" pitchFamily="34" charset="0"/>
              </a:rPr>
              <a:t>sauf il a une bonne point de carte il met petite montant de kopek.</a:t>
            </a:r>
          </a:p>
          <a:p>
            <a:pPr marL="285750" indent="-285750">
              <a:buFont typeface="Arial" panose="020B0604020202020204" pitchFamily="34" charset="0"/>
              <a:buChar char="•"/>
            </a:pPr>
            <a:r>
              <a:rPr lang="fr-FR" sz="1600" b="0" dirty="0">
                <a:effectLst/>
                <a:latin typeface="Arial Narrow" panose="020B0606020202030204" pitchFamily="34" charset="0"/>
              </a:rPr>
              <a:t>pour savoir qu'il continue ou pas</a:t>
            </a:r>
            <a:r>
              <a:rPr lang="fr-FR" sz="1600" dirty="0">
                <a:latin typeface="Arial Narrow" panose="020B0606020202030204" pitchFamily="34" charset="0"/>
              </a:rPr>
              <a:t> </a:t>
            </a:r>
            <a:r>
              <a:rPr lang="fr-FR" sz="1600" b="0" dirty="0">
                <a:effectLst/>
                <a:latin typeface="Arial Narrow" panose="020B0606020202030204" pitchFamily="34" charset="0"/>
              </a:rPr>
              <a:t>il choisi de continuer</a:t>
            </a:r>
            <a:r>
              <a:rPr lang="fr-FR" sz="1600" dirty="0">
                <a:latin typeface="Arial Narrow" panose="020B0606020202030204" pitchFamily="34" charset="0"/>
              </a:rPr>
              <a:t> </a:t>
            </a:r>
            <a:r>
              <a:rPr lang="fr-FR" sz="1600" b="0" dirty="0">
                <a:effectLst/>
                <a:latin typeface="Arial Narrow" panose="020B0606020202030204" pitchFamily="34" charset="0"/>
              </a:rPr>
              <a:t>en utilisant probabilité.</a:t>
            </a:r>
          </a:p>
          <a:p>
            <a:pPr marL="285750" indent="-285750">
              <a:buFont typeface="Arial" panose="020B0604020202020204" pitchFamily="34" charset="0"/>
              <a:buChar char="•"/>
            </a:pPr>
            <a:r>
              <a:rPr lang="fr-FR" sz="1600" b="0" dirty="0">
                <a:effectLst/>
                <a:latin typeface="Arial Narrow" panose="020B0606020202030204" pitchFamily="34" charset="0"/>
              </a:rPr>
              <a:t>Et il ne choisi plus as par hasard il fait du calcul</a:t>
            </a:r>
          </a:p>
          <a:p>
            <a:endParaRPr lang="en-US" dirty="0"/>
          </a:p>
        </p:txBody>
      </p:sp>
    </p:spTree>
    <p:extLst>
      <p:ext uri="{BB962C8B-B14F-4D97-AF65-F5344CB8AC3E}">
        <p14:creationId xmlns:p14="http://schemas.microsoft.com/office/powerpoint/2010/main" val="346556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5210B2-E78F-4258-83B2-171C06274471}"/>
              </a:ext>
            </a:extLst>
          </p:cNvPr>
          <p:cNvPicPr>
            <a:picLocks noChangeAspect="1"/>
          </p:cNvPicPr>
          <p:nvPr/>
        </p:nvPicPr>
        <p:blipFill rotWithShape="1">
          <a:blip r:embed="rId2"/>
          <a:srcRect r="30675"/>
          <a:stretch/>
        </p:blipFill>
        <p:spPr>
          <a:xfrm>
            <a:off x="323045" y="137653"/>
            <a:ext cx="8004210" cy="6582694"/>
          </a:xfrm>
          <a:prstGeom prst="rect">
            <a:avLst/>
          </a:prstGeom>
        </p:spPr>
      </p:pic>
      <p:sp>
        <p:nvSpPr>
          <p:cNvPr id="4" name="Arrow: Curved Left 3">
            <a:extLst>
              <a:ext uri="{FF2B5EF4-FFF2-40B4-BE49-F238E27FC236}">
                <a16:creationId xmlns:a16="http://schemas.microsoft.com/office/drawing/2014/main" id="{B410115C-1C91-4650-A535-6097195CF5CA}"/>
              </a:ext>
            </a:extLst>
          </p:cNvPr>
          <p:cNvSpPr/>
          <p:nvPr/>
        </p:nvSpPr>
        <p:spPr>
          <a:xfrm>
            <a:off x="8327255" y="-621437"/>
            <a:ext cx="585926" cy="271656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5D5921-44E7-4F46-8634-26160F1513AF}"/>
              </a:ext>
            </a:extLst>
          </p:cNvPr>
          <p:cNvSpPr txBox="1"/>
          <p:nvPr/>
        </p:nvSpPr>
        <p:spPr>
          <a:xfrm>
            <a:off x="9015906" y="600111"/>
            <a:ext cx="3167216" cy="6186309"/>
          </a:xfrm>
          <a:prstGeom prst="rect">
            <a:avLst/>
          </a:prstGeom>
          <a:noFill/>
        </p:spPr>
        <p:txBody>
          <a:bodyPr wrap="square" rtlCol="0">
            <a:spAutoFit/>
          </a:bodyPr>
          <a:lstStyle/>
          <a:p>
            <a:pPr algn="ctr"/>
            <a:r>
              <a:rPr lang="fr-FR" b="1" dirty="0"/>
              <a:t>Mis à jour:</a:t>
            </a:r>
          </a:p>
          <a:p>
            <a:r>
              <a:rPr lang="fr-FR" dirty="0">
                <a:latin typeface="Bahnschrift SemiBold Condensed" panose="020B0502040204020203" pitchFamily="34" charset="0"/>
              </a:rPr>
              <a:t>A ce point là le croupier a accès à point des autre joueurs et il a accès à des cartes qui sont déjà piochée,</a:t>
            </a:r>
          </a:p>
          <a:p>
            <a:endParaRPr lang="fr-FR" dirty="0">
              <a:latin typeface="Arial Narrow" panose="020B0606020202030204" pitchFamily="34" charset="0"/>
            </a:endParaRPr>
          </a:p>
          <a:p>
            <a:r>
              <a:rPr lang="fr-FR" dirty="0">
                <a:latin typeface="Arial Narrow" panose="020B0606020202030204" pitchFamily="34" charset="0"/>
                <a:cs typeface="Andalus" panose="02020603050405020304" pitchFamily="18" charset="-78"/>
              </a:rPr>
              <a:t>-Pour qu’il décide il mise combien</a:t>
            </a:r>
          </a:p>
          <a:p>
            <a:r>
              <a:rPr lang="fr-FR" dirty="0">
                <a:latin typeface="Arial Narrow" panose="020B0606020202030204" pitchFamily="34" charset="0"/>
                <a:cs typeface="Andalus" panose="02020603050405020304" pitchFamily="18" charset="-78"/>
              </a:rPr>
              <a:t>Il fait calcul et s'il a un avantage sur les autres il met un montant élevé si non il met petite quantité (le minimum au cas ou il n’a pas de la chance compare les autre.</a:t>
            </a:r>
          </a:p>
          <a:p>
            <a:endParaRPr lang="fr-FR" dirty="0">
              <a:latin typeface="Arial Narrow" panose="020B0606020202030204" pitchFamily="34" charset="0"/>
              <a:cs typeface="Andalus" panose="02020603050405020304" pitchFamily="18" charset="-78"/>
            </a:endParaRPr>
          </a:p>
          <a:p>
            <a:r>
              <a:rPr lang="fr-FR" dirty="0">
                <a:latin typeface="Arial Narrow" panose="020B0606020202030204" pitchFamily="34" charset="0"/>
                <a:cs typeface="Andalus" panose="02020603050405020304" pitchFamily="18" charset="-78"/>
              </a:rPr>
              <a:t>-Pour qu’il décide il continue ou pas il regarde à des carte déjà piochée et s’il reste plus des grande cartes dans le pioché il prend moins de Risk ,en plus il regarde d'autres points et si il n’est pas le premier ou égale à qqn il ne s’arrête pas</a:t>
            </a:r>
          </a:p>
          <a:p>
            <a:endParaRPr lang="fr-FR" dirty="0">
              <a:latin typeface="Arial Narrow" panose="020B0606020202030204" pitchFamily="34" charset="0"/>
            </a:endParaRPr>
          </a:p>
          <a:p>
            <a:r>
              <a:rPr lang="fr-FR" dirty="0"/>
              <a:t> </a:t>
            </a:r>
          </a:p>
          <a:p>
            <a:endParaRPr lang="en-US" dirty="0"/>
          </a:p>
        </p:txBody>
      </p:sp>
    </p:spTree>
    <p:extLst>
      <p:ext uri="{BB962C8B-B14F-4D97-AF65-F5344CB8AC3E}">
        <p14:creationId xmlns:p14="http://schemas.microsoft.com/office/powerpoint/2010/main" val="182493280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{6F02961D-022A-47AA-AE64-0A5D784A2D1E}tf56160789_win32</Template>
  <TotalTime>881</TotalTime>
  <Words>389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Narrow</vt:lpstr>
      <vt:lpstr>Bahnschrift SemiBold Condensed</vt:lpstr>
      <vt:lpstr>Bookman Old Style</vt:lpstr>
      <vt:lpstr>Calibri</vt:lpstr>
      <vt:lpstr>Franklin Gothic Book</vt:lpstr>
      <vt:lpstr>1_RetrospectVTI</vt:lpstr>
      <vt:lpstr>Projet Blackjack </vt:lpstr>
      <vt:lpstr>VERSIONS</vt:lpstr>
      <vt:lpstr>Structure de programme(p.1)</vt:lpstr>
      <vt:lpstr>Structure de programme(p.2)</vt:lpstr>
      <vt:lpstr>Structure de programme(p.3)</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Blackjack </dc:title>
  <dc:creator>hossein abdolmotalebi</dc:creator>
  <cp:lastModifiedBy>hossein abdolmotalebi</cp:lastModifiedBy>
  <cp:revision>3</cp:revision>
  <dcterms:created xsi:type="dcterms:W3CDTF">2021-12-13T18:02:53Z</dcterms:created>
  <dcterms:modified xsi:type="dcterms:W3CDTF">2021-12-14T08:44:27Z</dcterms:modified>
</cp:coreProperties>
</file>