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813" r:id="rId1"/>
  </p:sldMasterIdLst>
  <p:sldIdLst>
    <p:sldId id="257" r:id="rId2"/>
    <p:sldId id="258" r:id="rId3"/>
    <p:sldId id="265" r:id="rId4"/>
    <p:sldId id="259" r:id="rId5"/>
    <p:sldId id="260" r:id="rId6"/>
    <p:sldId id="272" r:id="rId7"/>
    <p:sldId id="261" r:id="rId8"/>
    <p:sldId id="266" r:id="rId9"/>
    <p:sldId id="267" r:id="rId10"/>
    <p:sldId id="268"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26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p:scale>
          <a:sx n="75" d="100"/>
          <a:sy n="75" d="100"/>
        </p:scale>
        <p:origin x="1086" y="4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E315BA-4421-4181-8EA6-A0381BE397E9}" type="datetimeFigureOut">
              <a:rPr lang="en-US" smtClean="0"/>
              <a:pPr/>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192977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315BA-4421-4181-8EA6-A0381BE397E9}" type="datetimeFigureOut">
              <a:rPr lang="en-US" smtClean="0"/>
              <a:pPr/>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140940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315BA-4421-4181-8EA6-A0381BE397E9}" type="datetimeFigureOut">
              <a:rPr lang="en-US" smtClean="0"/>
              <a:pPr/>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23467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315BA-4421-4181-8EA6-A0381BE397E9}" type="datetimeFigureOut">
              <a:rPr lang="en-US" smtClean="0"/>
              <a:pPr/>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1D7E1-9CAB-4D73-A71F-BFAD7C9C7309}"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906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315BA-4421-4181-8EA6-A0381BE397E9}" type="datetimeFigureOut">
              <a:rPr lang="en-US" smtClean="0"/>
              <a:pPr/>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172031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FE315BA-4421-4181-8EA6-A0381BE397E9}" type="datetimeFigureOut">
              <a:rPr lang="en-US" smtClean="0"/>
              <a:pPr/>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405050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FE315BA-4421-4181-8EA6-A0381BE397E9}" type="datetimeFigureOut">
              <a:rPr lang="en-US" smtClean="0"/>
              <a:pPr/>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53706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E315BA-4421-4181-8EA6-A0381BE397E9}" type="datetimeFigureOut">
              <a:rPr lang="en-US" smtClean="0"/>
              <a:pPr/>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50928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E315BA-4421-4181-8EA6-A0381BE397E9}" type="datetimeFigureOut">
              <a:rPr lang="en-US" smtClean="0"/>
              <a:pPr/>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81467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E315BA-4421-4181-8EA6-A0381BE397E9}" type="datetimeFigureOut">
              <a:rPr lang="en-US" smtClean="0"/>
              <a:pPr/>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220692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E315BA-4421-4181-8EA6-A0381BE397E9}" type="datetimeFigureOut">
              <a:rPr lang="en-US" smtClean="0"/>
              <a:pPr/>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293643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E315BA-4421-4181-8EA6-A0381BE397E9}" type="datetimeFigureOut">
              <a:rPr lang="en-US" smtClean="0"/>
              <a:pPr/>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236570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E315BA-4421-4181-8EA6-A0381BE397E9}" type="datetimeFigureOut">
              <a:rPr lang="en-US" smtClean="0"/>
              <a:pPr/>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344537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E315BA-4421-4181-8EA6-A0381BE397E9}" type="datetimeFigureOut">
              <a:rPr lang="en-US" smtClean="0"/>
              <a:pPr/>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103779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315BA-4421-4181-8EA6-A0381BE397E9}" type="datetimeFigureOut">
              <a:rPr lang="en-US" smtClean="0"/>
              <a:pPr/>
              <a:t>9/7/2021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190263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315BA-4421-4181-8EA6-A0381BE397E9}" type="datetimeFigureOut">
              <a:rPr lang="en-US" smtClean="0"/>
              <a:pPr/>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206026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315BA-4421-4181-8EA6-A0381BE397E9}" type="datetimeFigureOut">
              <a:rPr lang="en-US" smtClean="0"/>
              <a:pPr/>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1D7E1-9CAB-4D73-A71F-BFAD7C9C7309}" type="slidenum">
              <a:rPr lang="en-US" smtClean="0"/>
              <a:pPr/>
              <a:t>‹#›</a:t>
            </a:fld>
            <a:endParaRPr lang="en-US"/>
          </a:p>
        </p:txBody>
      </p:sp>
    </p:spTree>
    <p:extLst>
      <p:ext uri="{BB962C8B-B14F-4D97-AF65-F5344CB8AC3E}">
        <p14:creationId xmlns:p14="http://schemas.microsoft.com/office/powerpoint/2010/main" val="339147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FE315BA-4421-4181-8EA6-A0381BE397E9}" type="datetimeFigureOut">
              <a:rPr lang="en-US" smtClean="0"/>
              <a:pPr/>
              <a:t>9/7/2021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791D7E1-9CAB-4D73-A71F-BFAD7C9C7309}" type="slidenum">
              <a:rPr lang="en-US" smtClean="0"/>
              <a:pPr/>
              <a:t>‹#›</a:t>
            </a:fld>
            <a:endParaRPr lang="en-US"/>
          </a:p>
        </p:txBody>
      </p:sp>
    </p:spTree>
    <p:extLst>
      <p:ext uri="{BB962C8B-B14F-4D97-AF65-F5344CB8AC3E}">
        <p14:creationId xmlns:p14="http://schemas.microsoft.com/office/powerpoint/2010/main" val="1337826166"/>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link.springer.com/" TargetMode="External"/><Relationship Id="rId2" Type="http://schemas.openxmlformats.org/officeDocument/2006/relationships/hyperlink" Target="https://ieeexplore.ieee.org/" TargetMode="External"/><Relationship Id="rId1" Type="http://schemas.openxmlformats.org/officeDocument/2006/relationships/slideLayout" Target="../slideLayouts/slideLayout7.xml"/><Relationship Id="rId4" Type="http://schemas.openxmlformats.org/officeDocument/2006/relationships/hyperlink" Target="https://freepaper.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14711" y="703380"/>
            <a:ext cx="4741415" cy="5227158"/>
          </a:xfrm>
          <a:prstGeom prst="rect">
            <a:avLst/>
          </a:prstGeom>
          <a:solidFill>
            <a:srgbClr val="FFFFFF">
              <a:shade val="85000"/>
            </a:srgbClr>
          </a:solidFill>
          <a:ln w="1905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4" name="Rectangle 3"/>
          <p:cNvSpPr/>
          <p:nvPr/>
        </p:nvSpPr>
        <p:spPr>
          <a:xfrm>
            <a:off x="-1" y="1005840"/>
            <a:ext cx="6852214"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smtClean="0">
                <a:cs typeface="B Titr" pitchFamily="2" charset="-78"/>
              </a:rPr>
              <a:t>موضوع:  </a:t>
            </a:r>
            <a:r>
              <a:rPr lang="fa-IR" b="1" dirty="0"/>
              <a:t>یک </a:t>
            </a:r>
            <a:r>
              <a:rPr lang="fa-IR" b="1" dirty="0" smtClean="0"/>
              <a:t>روش </a:t>
            </a:r>
            <a:r>
              <a:rPr lang="en-US" b="1" dirty="0" smtClean="0"/>
              <a:t>(</a:t>
            </a:r>
            <a:r>
              <a:rPr lang="en-US" b="1" dirty="0"/>
              <a:t>IOT) </a:t>
            </a:r>
            <a:r>
              <a:rPr lang="fa-IR" b="1" dirty="0" smtClean="0"/>
              <a:t> برای </a:t>
            </a:r>
            <a:r>
              <a:rPr lang="fa-IR" b="1" dirty="0"/>
              <a:t>پیش بینی وضعیت سلامت در مراقبت های بهداشتی </a:t>
            </a:r>
            <a:endParaRPr lang="en-US" dirty="0">
              <a:cs typeface="B Titr" pitchFamily="2" charset="-78"/>
            </a:endParaRPr>
          </a:p>
        </p:txBody>
      </p:sp>
      <p:sp>
        <p:nvSpPr>
          <p:cNvPr id="5" name="Rectangle 4"/>
          <p:cNvSpPr/>
          <p:nvPr/>
        </p:nvSpPr>
        <p:spPr>
          <a:xfrm>
            <a:off x="558800" y="2830574"/>
            <a:ext cx="4411072" cy="76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a-IR" dirty="0" smtClean="0">
                <a:cs typeface="B Titr" pitchFamily="2" charset="-78"/>
              </a:rPr>
              <a:t>استاد </a:t>
            </a:r>
            <a:r>
              <a:rPr lang="fa-IR" dirty="0" smtClean="0">
                <a:cs typeface="B Titr" pitchFamily="2" charset="-78"/>
              </a:rPr>
              <a:t>ارجمند : آقای دکترسید علی رضوی ابراهیمی </a:t>
            </a:r>
            <a:endParaRPr lang="fa-IR" dirty="0" smtClean="0">
              <a:cs typeface="B Titr" pitchFamily="2" charset="-78"/>
            </a:endParaRPr>
          </a:p>
        </p:txBody>
      </p:sp>
      <p:sp>
        <p:nvSpPr>
          <p:cNvPr id="6" name="Rectangle 5"/>
          <p:cNvSpPr/>
          <p:nvPr/>
        </p:nvSpPr>
        <p:spPr>
          <a:xfrm>
            <a:off x="1180618" y="4768770"/>
            <a:ext cx="3770204" cy="904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fa-IR" dirty="0" smtClean="0">
                <a:cs typeface="B Titr" pitchFamily="2" charset="-78"/>
              </a:rPr>
              <a:t>دانشجو:     حسین   رحمانی     </a:t>
            </a:r>
          </a:p>
          <a:p>
            <a:pPr algn="r">
              <a:lnSpc>
                <a:spcPct val="150000"/>
              </a:lnSpc>
            </a:pPr>
            <a:r>
              <a:rPr lang="fa-IR" dirty="0" smtClean="0">
                <a:cs typeface="B Titr" pitchFamily="2" charset="-78"/>
              </a:rPr>
              <a:t>شماره دانشجویی: 980199426              </a:t>
            </a:r>
          </a:p>
        </p:txBody>
      </p:sp>
      <p:sp>
        <p:nvSpPr>
          <p:cNvPr id="7" name="Rectangle 6"/>
          <p:cNvSpPr/>
          <p:nvPr/>
        </p:nvSpPr>
        <p:spPr>
          <a:xfrm>
            <a:off x="1892300" y="3935393"/>
            <a:ext cx="3058522" cy="48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fa-IR" b="1" dirty="0"/>
              <a:t> درس </a:t>
            </a:r>
            <a:r>
              <a:rPr lang="fa-IR" b="1" dirty="0" smtClean="0"/>
              <a:t>: سمینار تحقیق و تتبع نظری </a:t>
            </a:r>
            <a:endParaRPr lang="en-US" dirty="0"/>
          </a:p>
        </p:txBody>
      </p:sp>
    </p:spTree>
    <p:extLst>
      <p:ext uri="{BB962C8B-B14F-4D97-AF65-F5344CB8AC3E}">
        <p14:creationId xmlns:p14="http://schemas.microsoft.com/office/powerpoint/2010/main" val="230732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56032" y="41452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200000"/>
              </a:lnSpc>
            </a:pPr>
            <a:r>
              <a:rPr lang="fa-IR" sz="1600" b="1" dirty="0">
                <a:cs typeface="2  Homa" panose="00000400000000000000" pitchFamily="2" charset="-78"/>
              </a:rPr>
              <a:t>1-2 معماری سیستم مراقبت های بهداشتی</a:t>
            </a:r>
            <a:endParaRPr lang="en-US" sz="1600" dirty="0">
              <a:cs typeface="2  Homa" panose="00000400000000000000" pitchFamily="2" charset="-78"/>
            </a:endParaRPr>
          </a:p>
          <a:p>
            <a:pPr algn="r" rtl="1">
              <a:lnSpc>
                <a:spcPct val="200000"/>
              </a:lnSpc>
            </a:pPr>
            <a:r>
              <a:rPr lang="en-US" sz="1600" dirty="0" err="1">
                <a:cs typeface="2  Homa" panose="00000400000000000000" pitchFamily="2" charset="-78"/>
              </a:rPr>
              <a:t>Dohr</a:t>
            </a:r>
            <a:r>
              <a:rPr lang="en-US" sz="1600" dirty="0">
                <a:cs typeface="2  Homa" panose="00000400000000000000" pitchFamily="2" charset="-78"/>
              </a:rPr>
              <a:t> et al.  (2010) </a:t>
            </a:r>
            <a:r>
              <a:rPr lang="en-US" sz="1600" dirty="0" err="1">
                <a:cs typeface="2  Homa" panose="00000400000000000000" pitchFamily="2" charset="-78"/>
              </a:rPr>
              <a:t>MobiCare</a:t>
            </a:r>
            <a:r>
              <a:rPr lang="en-US" sz="1600" dirty="0">
                <a:cs typeface="2  Homa" panose="00000400000000000000" pitchFamily="2" charset="-78"/>
              </a:rPr>
              <a:t> </a:t>
            </a:r>
            <a:r>
              <a:rPr lang="ar-SA" sz="1600" dirty="0">
                <a:cs typeface="2  Homa" panose="00000400000000000000" pitchFamily="2" charset="-78"/>
              </a:rPr>
              <a:t>، معماری را برای یک سیستم مراقبت </a:t>
            </a:r>
            <a:r>
              <a:rPr lang="ar-SA" sz="1600" dirty="0" smtClean="0">
                <a:cs typeface="2  Homa" panose="00000400000000000000" pitchFamily="2" charset="-78"/>
              </a:rPr>
              <a:t>های </a:t>
            </a:r>
            <a:r>
              <a:rPr lang="ar-SA" sz="1600" dirty="0">
                <a:cs typeface="2  Homa" panose="00000400000000000000" pitchFamily="2" charset="-78"/>
              </a:rPr>
              <a:t>بهداشتی ارائه کرد که طیف گسترده ای از خدمات مرتبط با بهداشت را برای مراقبت های بهداشتی کارآمد از بیماران </a:t>
            </a:r>
            <a:r>
              <a:rPr lang="ar-SA" sz="1600" dirty="0" smtClean="0">
                <a:cs typeface="2  Homa" panose="00000400000000000000" pitchFamily="2" charset="-78"/>
              </a:rPr>
              <a:t>همراه فراهم </a:t>
            </a:r>
            <a:r>
              <a:rPr lang="ar-SA" sz="1600" dirty="0">
                <a:cs typeface="2  Homa" panose="00000400000000000000" pitchFamily="2" charset="-78"/>
              </a:rPr>
              <a:t>می کند. این خدمات عبارتند از: </a:t>
            </a:r>
            <a:endParaRPr lang="en-US" sz="1600" dirty="0">
              <a:cs typeface="2  Homa" panose="00000400000000000000" pitchFamily="2" charset="-78"/>
            </a:endParaRPr>
          </a:p>
          <a:p>
            <a:pPr algn="r" rtl="1">
              <a:lnSpc>
                <a:spcPct val="200000"/>
              </a:lnSpc>
            </a:pPr>
            <a:r>
              <a:rPr lang="ar-SA" sz="1600" dirty="0">
                <a:cs typeface="2  Homa" panose="00000400000000000000" pitchFamily="2" charset="-78"/>
              </a:rPr>
              <a:t>(1) خدمات مرتبط با سلامتی در دستگاههای پزشکی و سنسورهای مربوط به نصب از راه دور ، خود فعال سازی ، تنظیم مجدد یا حتی خود ترمیم با خدمات و برنامه های جدید بهداشتی. (2) سرویس های ارتقاء یا به روزرسانی نرم افزارهای پویا امن و قابل اعتماد و اعمال شده بر روی کد بومی یک دستگاه کلینیکی  (3) ثبت نام از راه دور و پیکربندی مجدد سنسورهای بدنه و خدمات داده سلامت از راه دور ، مانند بارگیری گزارش های مربوط به سلامت بیمار و بارگذاری داده های تشخیص با سرورهای ارائه دهنده. با این حال ، این سیستم فقط بر روی خدمات وب متمرکز شده است و قابلیت پیش بینی کاری ندارد.</a:t>
            </a:r>
            <a:endParaRPr lang="en-US" sz="1600" dirty="0">
              <a:cs typeface="2  Homa" panose="00000400000000000000" pitchFamily="2" charset="-78"/>
            </a:endParaRPr>
          </a:p>
          <a:p>
            <a:pPr algn="r" rtl="1">
              <a:lnSpc>
                <a:spcPct val="200000"/>
              </a:lnSpc>
            </a:pPr>
            <a:r>
              <a:rPr lang="ar-SA" sz="1600" dirty="0">
                <a:cs typeface="2  Homa" panose="00000400000000000000" pitchFamily="2" charset="-78"/>
              </a:rPr>
              <a:t>دو روش یادگیری</a:t>
            </a:r>
            <a:r>
              <a:rPr lang="ar-SA" sz="1600" b="1" dirty="0">
                <a:cs typeface="2  Homa" panose="00000400000000000000" pitchFamily="2" charset="-78"/>
              </a:rPr>
              <a:t>، </a:t>
            </a:r>
            <a:r>
              <a:rPr lang="ar-SA" sz="1600" dirty="0">
                <a:cs typeface="2  Homa" panose="00000400000000000000" pitchFamily="2" charset="-78"/>
              </a:rPr>
              <a:t>یکی برای تشخیص و طبقه بندی فعالیت و دیگری برای استخراج قوانینی که نشان دهنده ارتباط این عوامل و ناهنجاری وضعیت است. بنابراین ، سربار در این روش قابل توجه است. علاوه بر این ، آنها از داده های </a:t>
            </a:r>
            <a:r>
              <a:rPr lang="en-US" sz="1600" dirty="0" err="1">
                <a:cs typeface="2  Homa" panose="00000400000000000000" pitchFamily="2" charset="-78"/>
              </a:rPr>
              <a:t>ECG</a:t>
            </a:r>
            <a:r>
              <a:rPr lang="ar-SA" sz="1600" dirty="0">
                <a:cs typeface="2  Homa" panose="00000400000000000000" pitchFamily="2" charset="-78"/>
              </a:rPr>
              <a:t> ، که در سیستم های مراقبت های بهداشتی </a:t>
            </a:r>
            <a:r>
              <a:rPr lang="en-US" sz="1600" dirty="0" err="1">
                <a:cs typeface="2  Homa" panose="00000400000000000000" pitchFamily="2" charset="-78"/>
              </a:rPr>
              <a:t>IOT</a:t>
            </a:r>
            <a:r>
              <a:rPr lang="en-US" sz="1600" dirty="0">
                <a:cs typeface="2  Homa" panose="00000400000000000000" pitchFamily="2" charset="-78"/>
              </a:rPr>
              <a:t> </a:t>
            </a:r>
            <a:r>
              <a:rPr lang="ar-SA" sz="1600" dirty="0">
                <a:cs typeface="2  Homa" panose="00000400000000000000" pitchFamily="2" charset="-78"/>
              </a:rPr>
              <a:t>استفاده می شود ، استفاده نمی کنند. </a:t>
            </a:r>
            <a:r>
              <a:rPr lang="en-US" sz="1600" dirty="0" err="1">
                <a:cs typeface="2  Homa" panose="00000400000000000000" pitchFamily="2" charset="-78"/>
              </a:rPr>
              <a:t>Shaji</a:t>
            </a:r>
            <a:r>
              <a:rPr lang="en-US" sz="1600" dirty="0">
                <a:cs typeface="2  Homa" panose="00000400000000000000" pitchFamily="2" charset="-78"/>
              </a:rPr>
              <a:t> et al. (2016)</a:t>
            </a:r>
          </a:p>
        </p:txBody>
      </p:sp>
      <p:sp>
        <p:nvSpPr>
          <p:cNvPr id="11" name="Rectangle 10"/>
          <p:cNvSpPr/>
          <p:nvPr/>
        </p:nvSpPr>
        <p:spPr>
          <a:xfrm>
            <a:off x="162046" y="5940987"/>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9</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r>
              <a:rPr lang="fa-IR" sz="1600" dirty="0">
                <a:cs typeface="2  Homa" panose="00000400000000000000" pitchFamily="2" charset="-78"/>
              </a:rPr>
              <a:t>2-3 کاربردها و تعاریف </a:t>
            </a:r>
            <a:endParaRPr lang="en-US" sz="1600" dirty="0">
              <a:cs typeface="2  Homa" panose="00000400000000000000" pitchFamily="2" charset="-78"/>
            </a:endParaRPr>
          </a:p>
        </p:txBody>
      </p:sp>
      <p:sp>
        <p:nvSpPr>
          <p:cNvPr id="18" name="Rounded Rectangle 17"/>
          <p:cNvSpPr/>
          <p:nvPr/>
        </p:nvSpPr>
        <p:spPr>
          <a:xfrm>
            <a:off x="9643872" y="121005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19" name="Rounded Rectangle 18"/>
          <p:cNvSpPr/>
          <p:nvPr/>
        </p:nvSpPr>
        <p:spPr>
          <a:xfrm>
            <a:off x="9643872" y="23256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7-1 ساختار گزارش سمینار </a:t>
            </a:r>
            <a:endParaRPr lang="en-US" sz="1600" dirty="0">
              <a:cs typeface="2  Homa" panose="00000400000000000000" pitchFamily="2" charset="-78"/>
            </a:endParaRPr>
          </a:p>
        </p:txBody>
      </p:sp>
      <p:sp>
        <p:nvSpPr>
          <p:cNvPr id="20" name="Rounded Rectangle 19"/>
          <p:cNvSpPr/>
          <p:nvPr/>
        </p:nvSpPr>
        <p:spPr>
          <a:xfrm>
            <a:off x="9643872" y="766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9643872" y="345141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B Titr" panose="00000700000000000000" pitchFamily="2" charset="-78"/>
              </a:rPr>
              <a:t>1-2 معماری سیستم مراقبت های بهداشتی</a:t>
            </a:r>
            <a:endParaRPr lang="en-US" sz="1600" dirty="0">
              <a:cs typeface="B Titr" panose="00000700000000000000" pitchFamily="2" charset="-78"/>
            </a:endParaRPr>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9643872" y="455324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ar-SA" sz="1600" dirty="0">
                <a:cs typeface="2  Homa" panose="00000400000000000000" pitchFamily="2" charset="-78"/>
              </a:rPr>
              <a:t>2-2 مقایسه روش ها و تحلیلی بر آنها</a:t>
            </a:r>
            <a:endParaRPr lang="en-US" sz="1600" dirty="0">
              <a:cs typeface="2  Homa" panose="00000400000000000000" pitchFamily="2" charset="-78"/>
            </a:endParaRPr>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9643872" y="121767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27" name="Rounded Rectangle 26"/>
          <p:cNvSpPr/>
          <p:nvPr/>
        </p:nvSpPr>
        <p:spPr>
          <a:xfrm>
            <a:off x="9643872" y="8426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4958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7-1 ساختار گزارش سمینار </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9643872" y="347537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B Titr" panose="00000700000000000000" pitchFamily="2" charset="-78"/>
              </a:rPr>
              <a:t>1-2 معماری سیستم مراقبت های بهداشتی</a:t>
            </a:r>
            <a:endParaRPr lang="en-US" sz="1600" dirty="0">
              <a:cs typeface="B Titr" panose="00000700000000000000" pitchFamily="2" charset="-78"/>
            </a:endParaRPr>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9643872" y="457720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ar-SA" sz="1600" dirty="0">
                <a:cs typeface="2  Homa" panose="00000400000000000000" pitchFamily="2" charset="-78"/>
              </a:rPr>
              <a:t>2-2 مقایسه روش ها و تحلیلی بر آنها</a:t>
            </a:r>
            <a:endParaRPr lang="en-US" sz="1600" dirty="0">
              <a:cs typeface="2  Homa" panose="00000400000000000000" pitchFamily="2" charset="-78"/>
            </a:endParaRPr>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4163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36" name="Rounded Rectangle 35"/>
          <p:cNvSpPr/>
          <p:nvPr/>
        </p:nvSpPr>
        <p:spPr>
          <a:xfrm>
            <a:off x="9643872" y="1082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Tree>
    <p:extLst>
      <p:ext uri="{BB962C8B-B14F-4D97-AF65-F5344CB8AC3E}">
        <p14:creationId xmlns:p14="http://schemas.microsoft.com/office/powerpoint/2010/main" val="226180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6817" y="173312"/>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ar-SA" sz="1600" b="1" dirty="0">
                <a:cs typeface="2  Homa" panose="00000400000000000000" pitchFamily="2" charset="-78"/>
              </a:rPr>
              <a:t>2-2 مقایسه روش ها و تحلیلی بر آنها</a:t>
            </a:r>
            <a:endParaRPr lang="en-US" sz="1600" dirty="0">
              <a:cs typeface="2  Homa" panose="00000400000000000000" pitchFamily="2" charset="-78"/>
            </a:endParaRPr>
          </a:p>
          <a:p>
            <a:pPr algn="r" rtl="1">
              <a:lnSpc>
                <a:spcPct val="150000"/>
              </a:lnSpc>
            </a:pPr>
            <a:r>
              <a:rPr lang="ar-SA" sz="1600" dirty="0" smtClean="0">
                <a:cs typeface="2  Homa" panose="00000400000000000000" pitchFamily="2" charset="-78"/>
              </a:rPr>
              <a:t>جمع </a:t>
            </a:r>
            <a:r>
              <a:rPr lang="ar-SA" sz="1600" dirty="0">
                <a:cs typeface="2  Homa" panose="00000400000000000000" pitchFamily="2" charset="-78"/>
              </a:rPr>
              <a:t>آوری داده های فعالیت بدن ، طبقه بندی و استفاده از آن در رابطه با داده های </a:t>
            </a:r>
            <a:r>
              <a:rPr lang="en-US" sz="1600" dirty="0" err="1">
                <a:cs typeface="2  Homa" panose="00000400000000000000" pitchFamily="2" charset="-78"/>
              </a:rPr>
              <a:t>ECG</a:t>
            </a:r>
            <a:r>
              <a:rPr lang="ar-SA" sz="1600" dirty="0">
                <a:cs typeface="2  Homa" panose="00000400000000000000" pitchFamily="2" charset="-78"/>
              </a:rPr>
              <a:t> برای تشخیص وضعیت غیر طبیعی بیمار، آنها ادعا می کنند که فعالیت یک بیمار این وضعیت را نشان می دهد. با این حال ، روش آنها ایجاب می کند که بیمار برای تشخیص فعالیت از چهار سنسور اضافی استفاده کند ، که ممکن است آزار دهنده باشد</a:t>
            </a:r>
            <a:r>
              <a:rPr lang="fa-IR" sz="1600" dirty="0">
                <a:cs typeface="2  Homa" panose="00000400000000000000" pitchFamily="2" charset="-78"/>
              </a:rPr>
              <a:t>. </a:t>
            </a:r>
            <a:endParaRPr lang="en-US" sz="1600" dirty="0">
              <a:cs typeface="2  Homa" panose="00000400000000000000" pitchFamily="2" charset="-78"/>
            </a:endParaRPr>
          </a:p>
          <a:p>
            <a:pPr algn="r" rtl="1">
              <a:lnSpc>
                <a:spcPct val="150000"/>
              </a:lnSpc>
            </a:pPr>
            <a:r>
              <a:rPr lang="ar-SA" sz="1600" dirty="0">
                <a:cs typeface="2  Homa" panose="00000400000000000000" pitchFamily="2" charset="-78"/>
              </a:rPr>
              <a:t>اگرچه پیش بینی آنلاین از وضعیت سلامتی یک بیمار بر اساس تکنیک های تشخیص فعالیت می توان بدست آورد. برای ثبت وضعیت بدنی به تعداد حسگرهای قابل ملاحظه ای نیاز دارد</a:t>
            </a:r>
            <a:r>
              <a:rPr lang="en-US" sz="1600" dirty="0">
                <a:cs typeface="2  Homa" panose="00000400000000000000" pitchFamily="2" charset="-78"/>
              </a:rPr>
              <a:t>.</a:t>
            </a:r>
            <a:r>
              <a:rPr lang="ar-SA" sz="1600" dirty="0">
                <a:cs typeface="2  Homa" panose="00000400000000000000" pitchFamily="2" charset="-78"/>
              </a:rPr>
              <a:t>    </a:t>
            </a:r>
            <a:endParaRPr lang="en-US" sz="1600" dirty="0">
              <a:cs typeface="2  Homa" panose="00000400000000000000" pitchFamily="2" charset="-78"/>
            </a:endParaRPr>
          </a:p>
          <a:p>
            <a:pPr algn="r" rtl="1" fontAlgn="t">
              <a:lnSpc>
                <a:spcPct val="150000"/>
              </a:lnSpc>
            </a:pPr>
            <a:r>
              <a:rPr lang="fa-IR" sz="1600" dirty="0">
                <a:cs typeface="2  Homa" panose="00000400000000000000" pitchFamily="2" charset="-78"/>
              </a:rPr>
              <a:t> </a:t>
            </a:r>
            <a:r>
              <a:rPr lang="en-US" sz="1600" dirty="0">
                <a:cs typeface="2  Homa" panose="00000400000000000000" pitchFamily="2" charset="-78"/>
              </a:rPr>
              <a:t>(</a:t>
            </a:r>
            <a:r>
              <a:rPr lang="en-US" sz="1600" dirty="0" err="1">
                <a:cs typeface="2  Homa" panose="00000400000000000000" pitchFamily="2" charset="-78"/>
              </a:rPr>
              <a:t>Avci</a:t>
            </a:r>
            <a:r>
              <a:rPr lang="en-US" sz="1600" dirty="0">
                <a:cs typeface="2  Homa" panose="00000400000000000000" pitchFamily="2" charset="-78"/>
              </a:rPr>
              <a:t> et al., 2010; Choudhury et al., 2008; </a:t>
            </a:r>
            <a:r>
              <a:rPr lang="en-US" sz="1600" dirty="0" err="1">
                <a:cs typeface="2  Homa" panose="00000400000000000000" pitchFamily="2" charset="-78"/>
              </a:rPr>
              <a:t>Shaji</a:t>
            </a:r>
            <a:r>
              <a:rPr lang="en-US" sz="1600" dirty="0">
                <a:cs typeface="2  Homa" panose="00000400000000000000" pitchFamily="2" charset="-78"/>
              </a:rPr>
              <a:t> et al., 2016; </a:t>
            </a:r>
            <a:r>
              <a:rPr lang="en-US" sz="1600" dirty="0" err="1">
                <a:cs typeface="2  Homa" panose="00000400000000000000" pitchFamily="2" charset="-78"/>
              </a:rPr>
              <a:t>Peri</a:t>
            </a:r>
            <a:r>
              <a:rPr lang="en-US" sz="1600" dirty="0">
                <a:cs typeface="2  Homa" panose="00000400000000000000" pitchFamily="2" charset="-78"/>
              </a:rPr>
              <a:t>, 2014) </a:t>
            </a:r>
            <a:endParaRPr lang="fa-IR" sz="1600" dirty="0" smtClean="0">
              <a:cs typeface="2  Homa" panose="00000400000000000000" pitchFamily="2" charset="-78"/>
            </a:endParaRPr>
          </a:p>
          <a:p>
            <a:pPr algn="r" rtl="1" fontAlgn="t">
              <a:lnSpc>
                <a:spcPct val="150000"/>
              </a:lnSpc>
            </a:pPr>
            <a:r>
              <a:rPr lang="ar-SA" sz="1600" dirty="0" smtClean="0">
                <a:cs typeface="2  Homa" panose="00000400000000000000" pitchFamily="2" charset="-78"/>
              </a:rPr>
              <a:t>همچنین </a:t>
            </a:r>
            <a:r>
              <a:rPr lang="ar-SA" sz="1600" dirty="0">
                <a:cs typeface="2  Homa" panose="00000400000000000000" pitchFamily="2" charset="-78"/>
              </a:rPr>
              <a:t>پوشیدن تعداد زیادی سنسور برای بیماران و به خصوص افراد مسن ضروری نیست</a:t>
            </a:r>
            <a:r>
              <a:rPr lang="en-US" sz="1600" dirty="0">
                <a:cs typeface="2  Homa" panose="00000400000000000000" pitchFamily="2" charset="-78"/>
              </a:rPr>
              <a:t>. </a:t>
            </a:r>
          </a:p>
          <a:p>
            <a:pPr algn="r" rtl="1" fontAlgn="t">
              <a:lnSpc>
                <a:spcPct val="150000"/>
              </a:lnSpc>
            </a:pPr>
            <a:r>
              <a:rPr lang="fa-IR" sz="1600" dirty="0">
                <a:cs typeface="2  Homa" panose="00000400000000000000" pitchFamily="2" charset="-78"/>
              </a:rPr>
              <a:t>در کار قبلی ما با استفاده از برنامه ریزی یک طرحواره را معرفی کردیم</a:t>
            </a:r>
            <a:r>
              <a:rPr lang="ar-SA" sz="1600" dirty="0">
                <a:cs typeface="2  Homa" panose="00000400000000000000" pitchFamily="2" charset="-78"/>
              </a:rPr>
              <a:t>. </a:t>
            </a:r>
            <a:r>
              <a:rPr lang="en-US" sz="1600" dirty="0" err="1">
                <a:cs typeface="2  Homa" panose="00000400000000000000" pitchFamily="2" charset="-78"/>
              </a:rPr>
              <a:t>HSMM</a:t>
            </a:r>
            <a:r>
              <a:rPr lang="en-US" sz="1600" dirty="0">
                <a:cs typeface="2  Homa" panose="00000400000000000000" pitchFamily="2" charset="-78"/>
              </a:rPr>
              <a:t> </a:t>
            </a:r>
            <a:r>
              <a:rPr lang="fa-IR" sz="1600" dirty="0" smtClean="0">
                <a:cs typeface="2  Homa" panose="00000400000000000000" pitchFamily="2" charset="-78"/>
              </a:rPr>
              <a:t> برای </a:t>
            </a:r>
            <a:r>
              <a:rPr lang="fa-IR" sz="1600" dirty="0">
                <a:cs typeface="2  Homa" panose="00000400000000000000" pitchFamily="2" charset="-78"/>
              </a:rPr>
              <a:t>پیش بینی جهت تحرک بیمار در برنامه های مراقبت های بهداشتی برای کاهش هزینه های دریافتی، ما نشان دادیم که پیش بینی جهت حرکت در کاهش هزینه های خاموش در شبکه های حسگر تلفن همراه مبتنی بر </a:t>
            </a:r>
            <a:r>
              <a:rPr lang="en-US" sz="1600" dirty="0">
                <a:cs typeface="2  Homa" panose="00000400000000000000" pitchFamily="2" charset="-78"/>
              </a:rPr>
              <a:t>IP</a:t>
            </a:r>
            <a:r>
              <a:rPr lang="fa-IR" sz="1600" dirty="0">
                <a:cs typeface="2  Homa" panose="00000400000000000000" pitchFamily="2" charset="-78"/>
              </a:rPr>
              <a:t> کمک می کند. در مطالعه حاضر ، ما از همان طرحواره برای پیش بینی وضعیت سلامتی بیمار با کمک داده های </a:t>
            </a:r>
            <a:r>
              <a:rPr lang="en-US" sz="1600" dirty="0" err="1">
                <a:cs typeface="2  Homa" panose="00000400000000000000" pitchFamily="2" charset="-78"/>
              </a:rPr>
              <a:t>ECG</a:t>
            </a:r>
            <a:r>
              <a:rPr lang="fa-IR" sz="1600" dirty="0">
                <a:cs typeface="2  Homa" panose="00000400000000000000" pitchFamily="2" charset="-78"/>
              </a:rPr>
              <a:t> استفاده می کنیم. (زمانی فر و همکاران 2016 ،2017 ) سهم این مقاله به شرح زیر است:</a:t>
            </a:r>
            <a:endParaRPr lang="en-US" sz="1600" dirty="0">
              <a:cs typeface="2  Homa" panose="00000400000000000000" pitchFamily="2" charset="-78"/>
            </a:endParaRPr>
          </a:p>
          <a:p>
            <a:pPr algn="r" rtl="1" fontAlgn="t">
              <a:lnSpc>
                <a:spcPct val="150000"/>
              </a:lnSpc>
            </a:pPr>
            <a:r>
              <a:rPr lang="fa-IR" sz="1600" dirty="0">
                <a:cs typeface="2  Homa" panose="00000400000000000000" pitchFamily="2" charset="-78"/>
              </a:rPr>
              <a:t>1. ما با الگوسازی داده های حسگر </a:t>
            </a:r>
            <a:r>
              <a:rPr lang="en-US" sz="1600" dirty="0" err="1">
                <a:cs typeface="2  Homa" panose="00000400000000000000" pitchFamily="2" charset="-78"/>
              </a:rPr>
              <a:t>ECG</a:t>
            </a:r>
            <a:r>
              <a:rPr lang="fa-IR" sz="1600" dirty="0">
                <a:cs typeface="2  Homa" panose="00000400000000000000" pitchFamily="2" charset="-78"/>
              </a:rPr>
              <a:t> (سیگنال موج) جمع آوری شده از حسگرهای تلفن همراه متصل به بدن بیمار و همچنین زمان ، مکان و مدت زمان ماندن در سلول ، وضعیت غیر طبیعی یک بیمار را از داده های </a:t>
            </a:r>
            <a:r>
              <a:rPr lang="en-US" sz="1600" dirty="0" err="1">
                <a:latin typeface="Times New Roman" panose="02020603050405020304" pitchFamily="18" charset="0"/>
                <a:cs typeface="Times New Roman" panose="02020603050405020304" pitchFamily="18" charset="0"/>
              </a:rPr>
              <a:t>ECG</a:t>
            </a:r>
            <a:r>
              <a:rPr lang="en-US" sz="1600" dirty="0">
                <a:cs typeface="2  Homa" panose="00000400000000000000" pitchFamily="2" charset="-78"/>
              </a:rPr>
              <a:t>  </a:t>
            </a:r>
            <a:r>
              <a:rPr lang="fa-IR" sz="1600" dirty="0" smtClean="0">
                <a:cs typeface="2  Homa" panose="00000400000000000000" pitchFamily="2" charset="-78"/>
              </a:rPr>
              <a:t> پیش </a:t>
            </a:r>
            <a:r>
              <a:rPr lang="fa-IR" sz="1600" dirty="0">
                <a:cs typeface="2  Homa" panose="00000400000000000000" pitchFamily="2" charset="-78"/>
              </a:rPr>
              <a:t>بینی می کنیم.</a:t>
            </a:r>
            <a:endParaRPr lang="en-US" sz="1600" dirty="0">
              <a:cs typeface="2  Homa" panose="00000400000000000000" pitchFamily="2" charset="-78"/>
            </a:endParaRPr>
          </a:p>
          <a:p>
            <a:pPr algn="r" rtl="1" fontAlgn="t">
              <a:lnSpc>
                <a:spcPct val="150000"/>
              </a:lnSpc>
            </a:pPr>
            <a:r>
              <a:rPr lang="fa-IR" sz="1600" dirty="0">
                <a:cs typeface="2  Homa" panose="00000400000000000000" pitchFamily="2" charset="-78"/>
              </a:rPr>
              <a:t>2. راه حل ما به هیچ سنسور اضافی که ضرورتی برای پوشیدن بیماران باشد نیست</a:t>
            </a:r>
            <a:r>
              <a:rPr lang="fa-IR" sz="1600" dirty="0" smtClean="0">
                <a:cs typeface="2  Homa" panose="00000400000000000000" pitchFamily="2" charset="-78"/>
              </a:rPr>
              <a:t>.</a:t>
            </a:r>
            <a:endParaRPr lang="en-US" sz="1600" dirty="0">
              <a:cs typeface="2  Homa" panose="00000400000000000000" pitchFamily="2" charset="-78"/>
            </a:endParaRPr>
          </a:p>
        </p:txBody>
      </p:sp>
      <p:sp>
        <p:nvSpPr>
          <p:cNvPr id="11" name="Rectangle 10"/>
          <p:cNvSpPr/>
          <p:nvPr/>
        </p:nvSpPr>
        <p:spPr>
          <a:xfrm>
            <a:off x="130338" y="5679729"/>
            <a:ext cx="726189"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10</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r>
              <a:rPr lang="fa-IR" sz="1600" dirty="0">
                <a:cs typeface="2  Homa" panose="00000400000000000000" pitchFamily="2" charset="-78"/>
              </a:rPr>
              <a:t>2-3 کاربردها و تعاریف </a:t>
            </a:r>
            <a:endParaRPr lang="en-US" sz="1600" dirty="0">
              <a:cs typeface="2  Homa" panose="00000400000000000000" pitchFamily="2" charset="-78"/>
            </a:endParaRPr>
          </a:p>
        </p:txBody>
      </p:sp>
      <p:sp>
        <p:nvSpPr>
          <p:cNvPr id="18" name="Rounded Rectangle 17"/>
          <p:cNvSpPr/>
          <p:nvPr/>
        </p:nvSpPr>
        <p:spPr>
          <a:xfrm>
            <a:off x="9643872" y="121005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19" name="Rounded Rectangle 18"/>
          <p:cNvSpPr/>
          <p:nvPr/>
        </p:nvSpPr>
        <p:spPr>
          <a:xfrm>
            <a:off x="9643872" y="23256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7-1 ساختار گزارش سمینار </a:t>
            </a:r>
            <a:endParaRPr lang="en-US" sz="1600" dirty="0">
              <a:cs typeface="2  Homa" panose="00000400000000000000" pitchFamily="2" charset="-78"/>
            </a:endParaRPr>
          </a:p>
        </p:txBody>
      </p:sp>
      <p:sp>
        <p:nvSpPr>
          <p:cNvPr id="20" name="Rounded Rectangle 19"/>
          <p:cNvSpPr/>
          <p:nvPr/>
        </p:nvSpPr>
        <p:spPr>
          <a:xfrm>
            <a:off x="9643872" y="766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9643872" y="345141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B Titr" panose="00000700000000000000" pitchFamily="2" charset="-78"/>
              </a:rPr>
              <a:t>1-2 معماری سیستم مراقبت های بهداشتی</a:t>
            </a:r>
            <a:endParaRPr lang="en-US" sz="1600" dirty="0">
              <a:cs typeface="B Titr" panose="00000700000000000000" pitchFamily="2" charset="-78"/>
            </a:endParaRPr>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9643872" y="455324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ar-SA" sz="1600" dirty="0">
                <a:cs typeface="2  Homa" panose="00000400000000000000" pitchFamily="2" charset="-78"/>
              </a:rPr>
              <a:t>2-2 مقایسه روش ها و تحلیلی بر آنها</a:t>
            </a:r>
            <a:endParaRPr lang="en-US" sz="1600" dirty="0">
              <a:cs typeface="2  Homa" panose="00000400000000000000" pitchFamily="2" charset="-78"/>
            </a:endParaRPr>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9643872" y="121767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27" name="Rounded Rectangle 26"/>
          <p:cNvSpPr/>
          <p:nvPr/>
        </p:nvSpPr>
        <p:spPr>
          <a:xfrm>
            <a:off x="9643872" y="8426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4958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7-1 ساختار گزارش سمینار </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9643872" y="347537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1-2 معماری سیستم مراقبت های بهداشتی</a:t>
            </a:r>
            <a:endParaRPr lang="en-US" sz="1600" dirty="0">
              <a:cs typeface="2  Homa" panose="00000400000000000000" pitchFamily="2" charset="-78"/>
            </a:endParaRPr>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9643872" y="4577208"/>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B Titr" panose="00000700000000000000" pitchFamily="2" charset="-78"/>
              </a:rPr>
              <a:t>2-2 مقایسه روش ها و تحلیلی بر آنها</a:t>
            </a:r>
            <a:endParaRPr lang="en-US" sz="1600" dirty="0">
              <a:cs typeface="B Titr" panose="00000700000000000000" pitchFamily="2" charset="-78"/>
            </a:endParaRPr>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4163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36" name="Rounded Rectangle 35"/>
          <p:cNvSpPr/>
          <p:nvPr/>
        </p:nvSpPr>
        <p:spPr>
          <a:xfrm>
            <a:off x="9643872" y="1082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Tree>
    <p:extLst>
      <p:ext uri="{BB962C8B-B14F-4D97-AF65-F5344CB8AC3E}">
        <p14:creationId xmlns:p14="http://schemas.microsoft.com/office/powerpoint/2010/main" val="186593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6817" y="14919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fontAlgn="t"/>
            <a:endParaRPr lang="fa-IR" sz="1600" dirty="0" smtClean="0">
              <a:cs typeface="2  Homa" panose="00000400000000000000" pitchFamily="2" charset="-78"/>
            </a:endParaRPr>
          </a:p>
          <a:p>
            <a:pPr algn="r" rtl="1" fontAlgn="t"/>
            <a:r>
              <a:rPr lang="fa-IR" sz="1600" dirty="0" smtClean="0">
                <a:cs typeface="2  Homa" panose="00000400000000000000" pitchFamily="2" charset="-78"/>
              </a:rPr>
              <a:t>3</a:t>
            </a:r>
            <a:r>
              <a:rPr lang="fa-IR" sz="1600" dirty="0">
                <a:cs typeface="2  Homa" panose="00000400000000000000" pitchFamily="2" charset="-78"/>
              </a:rPr>
              <a:t>. روش پیشنهادی ما همچنین بدون استفاده از سنسورهای اضافی می تواند فعالیت را بطور ضمنی تشخیص دهد، همچنین می تواند در برنامه های تشخیص فعالیت نیز مورد استفاده قرار گیرد</a:t>
            </a:r>
            <a:r>
              <a:rPr lang="fa-IR" sz="1600" dirty="0" smtClean="0">
                <a:cs typeface="2  Homa" panose="00000400000000000000" pitchFamily="2" charset="-78"/>
              </a:rPr>
              <a:t>.</a:t>
            </a:r>
            <a:endParaRPr lang="en-US" sz="1600" dirty="0" smtClean="0">
              <a:cs typeface="2  Homa" panose="00000400000000000000" pitchFamily="2" charset="-78"/>
            </a:endParaRPr>
          </a:p>
          <a:p>
            <a:pPr algn="r" rtl="1" fontAlgn="t">
              <a:lnSpc>
                <a:spcPct val="150000"/>
              </a:lnSpc>
            </a:pPr>
            <a:r>
              <a:rPr lang="fa-IR" sz="1600" dirty="0" smtClean="0">
                <a:cs typeface="2  Homa" panose="00000400000000000000" pitchFamily="2" charset="-78"/>
              </a:rPr>
              <a:t>4. </a:t>
            </a:r>
            <a:r>
              <a:rPr lang="fa-IR" sz="1600" dirty="0">
                <a:cs typeface="2  Homa" panose="00000400000000000000" pitchFamily="2" charset="-78"/>
              </a:rPr>
              <a:t>به دانش ما ، این اولین بار است که یک روش و یک طرح شبکه برای پیش بینی وضعیت غیر طبیعی برای افراد مبتنی بر حسگرهای </a:t>
            </a:r>
            <a:r>
              <a:rPr lang="en-US" sz="1600" dirty="0" err="1">
                <a:cs typeface="2  Homa" panose="00000400000000000000" pitchFamily="2" charset="-78"/>
              </a:rPr>
              <a:t>ECG</a:t>
            </a:r>
            <a:r>
              <a:rPr lang="fa-IR" sz="1600" dirty="0">
                <a:cs typeface="2  Homa" panose="00000400000000000000" pitchFamily="2" charset="-78"/>
              </a:rPr>
              <a:t> و بدون استفاده از یک روش تشخیص فعالیت ارائه شده است.</a:t>
            </a:r>
            <a:endParaRPr lang="en-US" sz="1600" dirty="0">
              <a:cs typeface="2  Homa" panose="00000400000000000000" pitchFamily="2" charset="-78"/>
            </a:endParaRPr>
          </a:p>
          <a:p>
            <a:pPr algn="r" rtl="1" fontAlgn="t">
              <a:lnSpc>
                <a:spcPct val="150000"/>
              </a:lnSpc>
            </a:pPr>
            <a:r>
              <a:rPr lang="fa-IR" sz="1600" dirty="0">
                <a:cs typeface="2  Homa" panose="00000400000000000000" pitchFamily="2" charset="-78"/>
              </a:rPr>
              <a:t> </a:t>
            </a:r>
            <a:endParaRPr lang="en-US" sz="1600" dirty="0">
              <a:cs typeface="2  Homa" panose="00000400000000000000" pitchFamily="2" charset="-78"/>
            </a:endParaRPr>
          </a:p>
          <a:p>
            <a:pPr algn="r" rtl="1" fontAlgn="t">
              <a:lnSpc>
                <a:spcPct val="150000"/>
              </a:lnSpc>
            </a:pPr>
            <a:r>
              <a:rPr lang="fa-IR" sz="1600" dirty="0">
                <a:cs typeface="2  Homa" panose="00000400000000000000" pitchFamily="2" charset="-78"/>
              </a:rPr>
              <a:t>رویکردهای تشخیص فعالیت به سنسورهای بی شماری برای نظارت بر وضعیت جسمی بیمار و همچنین اطلاعات متنی نیاز دارند و این کار را به یک کار پرهزینه تبدیل می کند. علاوه بر این ، پوشیدن پنج یا شش سنسور بدن برای بیمار راحت نیست. اگرچه کارهای قبلی برای افزایش دقت داده های گره تلفن همراه (مانند سیگنال های موج </a:t>
            </a:r>
            <a:r>
              <a:rPr lang="en-US" sz="1600" dirty="0" err="1">
                <a:cs typeface="2  Homa" panose="00000400000000000000" pitchFamily="2" charset="-78"/>
              </a:rPr>
              <a:t>ECG</a:t>
            </a:r>
            <a:r>
              <a:rPr lang="fa-IR" sz="1600" dirty="0">
                <a:cs typeface="2  Homa" panose="00000400000000000000" pitchFamily="2" charset="-78"/>
              </a:rPr>
              <a:t>) و برای تشخیص وضعیت سلامتی غیر طبیعی بیمار متکی به روش های تشخیص فعالیت هستند ، اما به دلیل نیاز بسیاری از سنسورهای مختلف ، اجرای آنها گران و برای بیمار راحت نیست. </a:t>
            </a:r>
            <a:r>
              <a:rPr lang="en-US" sz="1600" dirty="0" err="1">
                <a:cs typeface="2  Homa" panose="00000400000000000000" pitchFamily="2" charset="-78"/>
              </a:rPr>
              <a:t>Gayathri</a:t>
            </a:r>
            <a:r>
              <a:rPr lang="en-US" sz="1600" dirty="0">
                <a:cs typeface="2  Homa" panose="00000400000000000000" pitchFamily="2" charset="-78"/>
              </a:rPr>
              <a:t> et al., 2015)</a:t>
            </a:r>
            <a:r>
              <a:rPr lang="ar-SA" sz="1600" dirty="0">
                <a:cs typeface="2  Homa" panose="00000400000000000000" pitchFamily="2" charset="-78"/>
              </a:rPr>
              <a:t>) </a:t>
            </a:r>
            <a:r>
              <a:rPr lang="fa-IR" sz="1600" dirty="0">
                <a:cs typeface="2  Homa" panose="00000400000000000000" pitchFamily="2" charset="-78"/>
              </a:rPr>
              <a:t>برای برطرف کردن این مشکلات ، روش پیش بینی وضعیت سلامت آنلاین در این مقاله ارائه شده است که به استفاده از سنسورهای تشخیص فعالیت متکی نیست. رویکرد پیش بینی وضعیت بهداشتی توزیع شده مبتنی بر </a:t>
            </a:r>
            <a:r>
              <a:rPr lang="en-US" sz="1600" dirty="0" err="1">
                <a:cs typeface="2  Homa" panose="00000400000000000000" pitchFamily="2" charset="-78"/>
              </a:rPr>
              <a:t>IoT</a:t>
            </a:r>
            <a:r>
              <a:rPr lang="en-US" sz="1600" dirty="0">
                <a:cs typeface="2  Homa" panose="00000400000000000000" pitchFamily="2" charset="-78"/>
              </a:rPr>
              <a:t> (</a:t>
            </a:r>
            <a:r>
              <a:rPr lang="en-US" sz="1600" dirty="0" err="1">
                <a:cs typeface="2  Homa" panose="00000400000000000000" pitchFamily="2" charset="-78"/>
              </a:rPr>
              <a:t>DHSP</a:t>
            </a:r>
            <a:r>
              <a:rPr lang="en-US" sz="1600" dirty="0">
                <a:cs typeface="2  Homa" panose="00000400000000000000" pitchFamily="2" charset="-78"/>
              </a:rPr>
              <a:t>) </a:t>
            </a:r>
            <a:r>
              <a:rPr lang="fa-IR" sz="1600" dirty="0">
                <a:cs typeface="2  Homa" panose="00000400000000000000" pitchFamily="2" charset="-78"/>
              </a:rPr>
              <a:t> </a:t>
            </a:r>
            <a:r>
              <a:rPr lang="fa-IR" sz="1600" dirty="0" smtClean="0">
                <a:cs typeface="2  Homa" panose="00000400000000000000" pitchFamily="2" charset="-78"/>
              </a:rPr>
              <a:t> رویکرد </a:t>
            </a:r>
            <a:r>
              <a:rPr lang="fa-IR" sz="1600" dirty="0">
                <a:cs typeface="2  Homa" panose="00000400000000000000" pitchFamily="2" charset="-78"/>
              </a:rPr>
              <a:t>پیش بینی داده های حسگر موبایل، آینده را با استفاده از نسخه سفارشی شده </a:t>
            </a:r>
            <a:r>
              <a:rPr lang="en-US" sz="1600" dirty="0" err="1">
                <a:cs typeface="2  Homa" panose="00000400000000000000" pitchFamily="2" charset="-78"/>
              </a:rPr>
              <a:t>HSMM</a:t>
            </a:r>
            <a:r>
              <a:rPr lang="fa-IR" sz="1600" dirty="0">
                <a:cs typeface="2  Homa" panose="00000400000000000000" pitchFamily="2" charset="-78"/>
              </a:rPr>
              <a:t> با دو خروجی پیش بینی می کند. </a:t>
            </a:r>
            <a:endParaRPr lang="en-US" sz="1600" dirty="0">
              <a:cs typeface="2  Homa" panose="00000400000000000000" pitchFamily="2" charset="-78"/>
            </a:endParaRPr>
          </a:p>
        </p:txBody>
      </p:sp>
      <p:sp>
        <p:nvSpPr>
          <p:cNvPr id="11" name="Rectangle 10"/>
          <p:cNvSpPr/>
          <p:nvPr/>
        </p:nvSpPr>
        <p:spPr>
          <a:xfrm>
            <a:off x="130338" y="563009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11</a:t>
            </a:r>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r>
              <a:rPr lang="fa-IR" sz="1600" dirty="0">
                <a:cs typeface="2  Homa" panose="00000400000000000000" pitchFamily="2" charset="-78"/>
              </a:rPr>
              <a:t>2-3 کاربردها و تعاریف </a:t>
            </a:r>
            <a:endParaRPr lang="en-US" sz="1600" dirty="0">
              <a:cs typeface="2  Homa" panose="00000400000000000000" pitchFamily="2" charset="-78"/>
            </a:endParaRPr>
          </a:p>
        </p:txBody>
      </p:sp>
      <p:sp>
        <p:nvSpPr>
          <p:cNvPr id="18" name="Rounded Rectangle 17"/>
          <p:cNvSpPr/>
          <p:nvPr/>
        </p:nvSpPr>
        <p:spPr>
          <a:xfrm>
            <a:off x="9643872" y="121005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19" name="Rounded Rectangle 18"/>
          <p:cNvSpPr/>
          <p:nvPr/>
        </p:nvSpPr>
        <p:spPr>
          <a:xfrm>
            <a:off x="9643872" y="23256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7-1 ساختار گزارش سمینار </a:t>
            </a:r>
            <a:endParaRPr lang="en-US" sz="1600" dirty="0">
              <a:cs typeface="2  Homa" panose="00000400000000000000" pitchFamily="2" charset="-78"/>
            </a:endParaRPr>
          </a:p>
        </p:txBody>
      </p:sp>
      <p:sp>
        <p:nvSpPr>
          <p:cNvPr id="20" name="Rounded Rectangle 19"/>
          <p:cNvSpPr/>
          <p:nvPr/>
        </p:nvSpPr>
        <p:spPr>
          <a:xfrm>
            <a:off x="9643872" y="766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9643872" y="345141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B Titr" panose="00000700000000000000" pitchFamily="2" charset="-78"/>
              </a:rPr>
              <a:t>1-2 معماری سیستم مراقبت های بهداشتی</a:t>
            </a:r>
            <a:endParaRPr lang="en-US" sz="1600" dirty="0">
              <a:cs typeface="B Titr" panose="00000700000000000000" pitchFamily="2" charset="-78"/>
            </a:endParaRPr>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9643872" y="455324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ar-SA" sz="1600" dirty="0">
                <a:cs typeface="2  Homa" panose="00000400000000000000" pitchFamily="2" charset="-78"/>
              </a:rPr>
              <a:t>2-2 مقایسه روش ها و تحلیلی بر آنها</a:t>
            </a:r>
            <a:endParaRPr lang="en-US" sz="1600" dirty="0">
              <a:cs typeface="2  Homa" panose="00000400000000000000" pitchFamily="2" charset="-78"/>
            </a:endParaRPr>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9643872" y="121767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27" name="Rounded Rectangle 26"/>
          <p:cNvSpPr/>
          <p:nvPr/>
        </p:nvSpPr>
        <p:spPr>
          <a:xfrm>
            <a:off x="9643872" y="8426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4958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7-1 ساختار گزارش سمینار </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9643872" y="347537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1-2 معماری سیستم مراقبت های بهداشتی</a:t>
            </a:r>
            <a:endParaRPr lang="en-US" sz="1600" dirty="0">
              <a:cs typeface="2  Homa" panose="00000400000000000000" pitchFamily="2" charset="-78"/>
            </a:endParaRPr>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9643872" y="4577208"/>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B Titr" panose="00000700000000000000" pitchFamily="2" charset="-78"/>
              </a:rPr>
              <a:t>2-2 مقایسه روش ها و تحلیلی بر آنها</a:t>
            </a:r>
            <a:endParaRPr lang="en-US" sz="1600" dirty="0">
              <a:cs typeface="B Titr" panose="00000700000000000000" pitchFamily="2" charset="-78"/>
            </a:endParaRPr>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4163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36" name="Rounded Rectangle 35"/>
          <p:cNvSpPr/>
          <p:nvPr/>
        </p:nvSpPr>
        <p:spPr>
          <a:xfrm>
            <a:off x="9643872" y="1082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Tree>
    <p:extLst>
      <p:ext uri="{BB962C8B-B14F-4D97-AF65-F5344CB8AC3E}">
        <p14:creationId xmlns:p14="http://schemas.microsoft.com/office/powerpoint/2010/main" val="169388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6817" y="14919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fontAlgn="t">
              <a:lnSpc>
                <a:spcPct val="150000"/>
              </a:lnSpc>
            </a:pPr>
            <a:endParaRPr lang="en-US" sz="1600" b="1" dirty="0">
              <a:cs typeface="2  Homa" panose="00000400000000000000" pitchFamily="2" charset="-78"/>
            </a:endParaRPr>
          </a:p>
          <a:p>
            <a:pPr algn="r" rtl="1" fontAlgn="t">
              <a:lnSpc>
                <a:spcPct val="150000"/>
              </a:lnSpc>
            </a:pPr>
            <a:r>
              <a:rPr lang="fa-IR" sz="1600" b="1" dirty="0" smtClean="0">
                <a:cs typeface="2  Homa" panose="00000400000000000000" pitchFamily="2" charset="-78"/>
              </a:rPr>
              <a:t> کاربردها و تعاریف </a:t>
            </a:r>
            <a:endParaRPr lang="en-US" sz="1600" dirty="0" smtClean="0">
              <a:cs typeface="2  Homa" panose="00000400000000000000" pitchFamily="2" charset="-78"/>
            </a:endParaRPr>
          </a:p>
          <a:p>
            <a:pPr algn="r" rtl="1" fontAlgn="t">
              <a:lnSpc>
                <a:spcPct val="150000"/>
              </a:lnSpc>
            </a:pPr>
            <a:r>
              <a:rPr lang="fa-IR" sz="1600" dirty="0" smtClean="0">
                <a:cs typeface="2  Homa" panose="00000400000000000000" pitchFamily="2" charset="-78"/>
              </a:rPr>
              <a:t>در </a:t>
            </a:r>
            <a:r>
              <a:rPr lang="fa-IR" sz="1600" dirty="0">
                <a:cs typeface="2  Homa" panose="00000400000000000000" pitchFamily="2" charset="-78"/>
              </a:rPr>
              <a:t>این مقاله ، یک سیگنال موج مداوم </a:t>
            </a:r>
            <a:r>
              <a:rPr lang="en-US" sz="1600" dirty="0" err="1">
                <a:cs typeface="2  Homa" panose="00000400000000000000" pitchFamily="2" charset="-78"/>
              </a:rPr>
              <a:t>ECG</a:t>
            </a:r>
            <a:r>
              <a:rPr lang="fa-IR" sz="1600" dirty="0">
                <a:cs typeface="2  Homa" panose="00000400000000000000" pitchFamily="2" charset="-78"/>
              </a:rPr>
              <a:t> داده گره تلفن همراه را ارائه می دهد. برای دستیابی به یک توانایی پیش بینی وضعیت سلامت ، منطقه نظارت به عنوان سلولهایی با اندازه مساوی با یک گره ایستا در مرکز هر یک ، همانطور که در کار قبلی ما شرح داده شده است مدل سازی می شود. (زمانی فر و همکاران ،2016 ،2017 )  ما نشان داده ایم که هر بخش (متشکل از سلول ها) در یک زمان به طور ضمنی یک فعالیت را نشان می دهد. این شبکه به گونه ای ساخته شده است که می توانیم الگوی زمانی داده های </a:t>
            </a:r>
            <a:r>
              <a:rPr lang="en-US" sz="1600" dirty="0" err="1">
                <a:cs typeface="2  Homa" panose="00000400000000000000" pitchFamily="2" charset="-78"/>
              </a:rPr>
              <a:t>ECG</a:t>
            </a:r>
            <a:r>
              <a:rPr lang="fa-IR" sz="1600" dirty="0">
                <a:cs typeface="2  Homa" panose="00000400000000000000" pitchFamily="2" charset="-78"/>
              </a:rPr>
              <a:t> بیمار را در هر سلول و همچنین زمان ورود بیمار و مدت زمان احتمالی ماندن در آن سلول استخراج کنیم. شبکه ساختار درختی مبتنی بر شبکه دارای مزایای زیر است:</a:t>
            </a:r>
            <a:endParaRPr lang="en-US" sz="1600" dirty="0">
              <a:cs typeface="2  Homa" panose="00000400000000000000" pitchFamily="2" charset="-78"/>
            </a:endParaRPr>
          </a:p>
          <a:p>
            <a:pPr algn="r" rtl="1" fontAlgn="t">
              <a:lnSpc>
                <a:spcPct val="150000"/>
              </a:lnSpc>
            </a:pPr>
            <a:r>
              <a:rPr lang="fa-IR" sz="1600" dirty="0">
                <a:cs typeface="2  Homa" panose="00000400000000000000" pitchFamily="2" charset="-78"/>
              </a:rPr>
              <a:t> </a:t>
            </a:r>
            <a:endParaRPr lang="en-US" sz="1600" dirty="0">
              <a:cs typeface="2  Homa" panose="00000400000000000000" pitchFamily="2" charset="-78"/>
            </a:endParaRPr>
          </a:p>
          <a:p>
            <a:pPr lvl="0" algn="r" rtl="1" fontAlgn="t">
              <a:lnSpc>
                <a:spcPct val="150000"/>
              </a:lnSpc>
            </a:pPr>
            <a:r>
              <a:rPr lang="fa-IR" sz="1600" dirty="0">
                <a:cs typeface="2  Homa" panose="00000400000000000000" pitchFamily="2" charset="-78"/>
              </a:rPr>
              <a:t>باعث می شود سربار ارتباطات هنگام جمع آوری داده ها در گره های تلفن همراه کاهش یابد.</a:t>
            </a:r>
            <a:endParaRPr lang="en-US" sz="1600" dirty="0">
              <a:cs typeface="2  Homa" panose="00000400000000000000" pitchFamily="2" charset="-78"/>
            </a:endParaRPr>
          </a:p>
          <a:p>
            <a:pPr algn="r" rtl="1" fontAlgn="t">
              <a:lnSpc>
                <a:spcPct val="150000"/>
              </a:lnSpc>
            </a:pPr>
            <a:r>
              <a:rPr lang="fa-IR" sz="1600" dirty="0">
                <a:cs typeface="2  Homa" panose="00000400000000000000" pitchFamily="2" charset="-78"/>
              </a:rPr>
              <a:t>2. توزیع مدل ساخته شده را به عنوان زیرمجموعه های مربوطه بر روی گره های ایستا مستقر تسهیل می کند. همچنین در مراحل پیش بینی مزیت آن بسیار مفید است. در حالی که بیمار در حال ماندن و حرکت است.</a:t>
            </a:r>
            <a:endParaRPr lang="en-US" sz="1600" dirty="0">
              <a:cs typeface="2  Homa" panose="00000400000000000000" pitchFamily="2" charset="-78"/>
            </a:endParaRPr>
          </a:p>
          <a:p>
            <a:pPr algn="r" rtl="1" fontAlgn="t">
              <a:lnSpc>
                <a:spcPct val="150000"/>
              </a:lnSpc>
            </a:pPr>
            <a:endParaRPr lang="fa-IR" sz="1600" dirty="0" smtClean="0">
              <a:cs typeface="2  Homa" panose="00000400000000000000" pitchFamily="2" charset="-78"/>
            </a:endParaRPr>
          </a:p>
        </p:txBody>
      </p:sp>
      <p:sp>
        <p:nvSpPr>
          <p:cNvPr id="11" name="Rectangle 10"/>
          <p:cNvSpPr/>
          <p:nvPr/>
        </p:nvSpPr>
        <p:spPr>
          <a:xfrm>
            <a:off x="130338" y="563009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12</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B Titr" panose="00000700000000000000" pitchFamily="2" charset="-78"/>
              </a:rPr>
              <a:t>2-3 کاربردها و تعاریف </a:t>
            </a:r>
            <a:endParaRPr lang="en-US" sz="1600" dirty="0">
              <a:cs typeface="B Titr" panose="00000700000000000000" pitchFamily="2" charset="-78"/>
            </a:endParaRPr>
          </a:p>
        </p:txBody>
      </p:sp>
      <p:sp>
        <p:nvSpPr>
          <p:cNvPr id="18" name="Rounded Rectangle 17"/>
          <p:cNvSpPr/>
          <p:nvPr/>
        </p:nvSpPr>
        <p:spPr>
          <a:xfrm>
            <a:off x="9643872" y="121005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19" name="Rounded Rectangle 18"/>
          <p:cNvSpPr/>
          <p:nvPr/>
        </p:nvSpPr>
        <p:spPr>
          <a:xfrm>
            <a:off x="9643872" y="23256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7-1 ساختار گزارش سمینار </a:t>
            </a:r>
            <a:endParaRPr lang="en-US" sz="1600" dirty="0">
              <a:cs typeface="2  Homa" panose="00000400000000000000" pitchFamily="2" charset="-78"/>
            </a:endParaRPr>
          </a:p>
        </p:txBody>
      </p:sp>
      <p:sp>
        <p:nvSpPr>
          <p:cNvPr id="20" name="Rounded Rectangle 19"/>
          <p:cNvSpPr/>
          <p:nvPr/>
        </p:nvSpPr>
        <p:spPr>
          <a:xfrm>
            <a:off x="9643872" y="766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9643872" y="345141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B Titr" panose="00000700000000000000" pitchFamily="2" charset="-78"/>
              </a:rPr>
              <a:t>1-2 معماری سیستم مراقبت های بهداشتی</a:t>
            </a:r>
            <a:endParaRPr lang="en-US" sz="1600" dirty="0">
              <a:cs typeface="B Titr" panose="00000700000000000000" pitchFamily="2" charset="-78"/>
            </a:endParaRPr>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9643872" y="455324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ar-SA" sz="1600" dirty="0">
                <a:cs typeface="2  Homa" panose="00000400000000000000" pitchFamily="2" charset="-78"/>
              </a:rPr>
              <a:t>2-2 مقایسه روش ها و تحلیلی بر آنها</a:t>
            </a:r>
            <a:endParaRPr lang="en-US" sz="1600" dirty="0">
              <a:cs typeface="2  Homa" panose="00000400000000000000" pitchFamily="2" charset="-78"/>
            </a:endParaRPr>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9643872" y="121767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27" name="Rounded Rectangle 26"/>
          <p:cNvSpPr/>
          <p:nvPr/>
        </p:nvSpPr>
        <p:spPr>
          <a:xfrm>
            <a:off x="9643872" y="8426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4958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7-1 ساختار گزارش سمینار </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9643872" y="347537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1-2 معماری سیستم مراقبت های بهداشتی</a:t>
            </a:r>
            <a:endParaRPr lang="en-US" sz="1600" dirty="0">
              <a:cs typeface="2  Homa" panose="00000400000000000000" pitchFamily="2" charset="-78"/>
            </a:endParaRPr>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9643872" y="457720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ar-SA" sz="1600" dirty="0">
                <a:cs typeface="2  Homa" panose="00000400000000000000" pitchFamily="2" charset="-78"/>
              </a:rPr>
              <a:t>2-2 مقایسه روش ها و تحلیلی بر آنها</a:t>
            </a:r>
            <a:endParaRPr lang="en-US" sz="1600" dirty="0">
              <a:cs typeface="2  Homa" panose="00000400000000000000" pitchFamily="2" charset="-78"/>
            </a:endParaRPr>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4163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36" name="Rounded Rectangle 35"/>
          <p:cNvSpPr/>
          <p:nvPr/>
        </p:nvSpPr>
        <p:spPr>
          <a:xfrm>
            <a:off x="9643872" y="1082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Tree>
    <p:extLst>
      <p:ext uri="{BB962C8B-B14F-4D97-AF65-F5344CB8AC3E}">
        <p14:creationId xmlns:p14="http://schemas.microsoft.com/office/powerpoint/2010/main" val="407849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6817" y="14919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fontAlgn="t">
              <a:lnSpc>
                <a:spcPct val="150000"/>
              </a:lnSpc>
            </a:pPr>
            <a:endParaRPr lang="en-US" sz="1600" b="1" dirty="0" smtClean="0">
              <a:cs typeface="2  Homa" panose="00000400000000000000" pitchFamily="2" charset="-78"/>
            </a:endParaRPr>
          </a:p>
          <a:p>
            <a:pPr algn="r" rtl="1" fontAlgn="t">
              <a:lnSpc>
                <a:spcPct val="150000"/>
              </a:lnSpc>
            </a:pPr>
            <a:r>
              <a:rPr lang="fa-IR" sz="1600" b="1" dirty="0" smtClean="0">
                <a:cs typeface="2  Homa" panose="00000400000000000000" pitchFamily="2" charset="-78"/>
              </a:rPr>
              <a:t>درخت شبکه</a:t>
            </a:r>
            <a:endParaRPr lang="en-US" sz="1600" dirty="0" smtClean="0">
              <a:cs typeface="2  Homa" panose="00000400000000000000" pitchFamily="2" charset="-78"/>
            </a:endParaRPr>
          </a:p>
          <a:p>
            <a:pPr algn="r" rtl="1" fontAlgn="t">
              <a:lnSpc>
                <a:spcPct val="150000"/>
              </a:lnSpc>
            </a:pPr>
            <a:r>
              <a:rPr lang="ar-SA" sz="1600" dirty="0">
                <a:cs typeface="2  Homa" panose="00000400000000000000" pitchFamily="2" charset="-78"/>
              </a:rPr>
              <a:t>بین مکانهای مختلف در هر منطقه نظارت برای ساختن مدل پیش بینی ، سیاهه های مربوط به داده های </a:t>
            </a:r>
            <a:r>
              <a:rPr lang="en-US" sz="1600" dirty="0" err="1">
                <a:cs typeface="2  Homa" panose="00000400000000000000" pitchFamily="2" charset="-78"/>
              </a:rPr>
              <a:t>ECG</a:t>
            </a:r>
            <a:r>
              <a:rPr lang="en-US" sz="1600" dirty="0">
                <a:cs typeface="2  Homa" panose="00000400000000000000" pitchFamily="2" charset="-78"/>
              </a:rPr>
              <a:t> </a:t>
            </a:r>
            <a:r>
              <a:rPr lang="ar-SA" sz="1600" dirty="0">
                <a:cs typeface="2  Homa" panose="00000400000000000000" pitchFamily="2" charset="-78"/>
              </a:rPr>
              <a:t>و اطلاعات بیمار ردیابی محل توسط گره های برگ ساکن در طی یک دوره خاص جمع آوری می شود. برگها داده های جمع آوری شده خود را از طریق گره های واسطه ای درخت شبکه به دروازه می فرستند </a:t>
            </a:r>
            <a:r>
              <a:rPr lang="fa-IR" sz="1600" dirty="0">
                <a:cs typeface="2  Homa" panose="00000400000000000000" pitchFamily="2" charset="-78"/>
              </a:rPr>
              <a:t>(زمانی فر و همکاران  ،2017 )  </a:t>
            </a:r>
            <a:r>
              <a:rPr lang="ar-SA" sz="1600" dirty="0">
                <a:cs typeface="2  Homa" panose="00000400000000000000" pitchFamily="2" charset="-78"/>
              </a:rPr>
              <a:t>پس از این ، یک مدل پیش بینی در دروازه ساخته شده و به زیر مدل های مناسب تقسیم می شود ، که از طریق طرح شبکه به گره های برگ مربوطه منتقل می شوند. بنابراین ، هر گره برگ استاتیک علاوه بر حداکثر و حداقل آستانه برای داده گره سنسور موبایل ، مدل داده های مربوطه را نیز در خود جای می دهد. می توان نشان داد که مکان بیمار </a:t>
            </a:r>
            <a:r>
              <a:rPr lang="fa-IR" sz="1600" dirty="0">
                <a:cs typeface="2  Homa" panose="00000400000000000000" pitchFamily="2" charset="-78"/>
              </a:rPr>
              <a:t>و </a:t>
            </a:r>
            <a:r>
              <a:rPr lang="ar-SA" sz="1600" dirty="0">
                <a:cs typeface="2  Homa" panose="00000400000000000000" pitchFamily="2" charset="-78"/>
              </a:rPr>
              <a:t>مدت زمان صرف شده در یک مکان معین و داده های </a:t>
            </a:r>
            <a:r>
              <a:rPr lang="en-US" sz="1600" dirty="0" err="1">
                <a:cs typeface="2  Homa" panose="00000400000000000000" pitchFamily="2" charset="-78"/>
              </a:rPr>
              <a:t>ECG</a:t>
            </a:r>
            <a:r>
              <a:rPr lang="en-US" sz="1600" dirty="0">
                <a:cs typeface="2  Homa" panose="00000400000000000000" pitchFamily="2" charset="-78"/>
              </a:rPr>
              <a:t> </a:t>
            </a:r>
            <a:r>
              <a:rPr lang="ar-SA" sz="1600" dirty="0">
                <a:cs typeface="2  Homa" panose="00000400000000000000" pitchFamily="2" charset="-78"/>
              </a:rPr>
              <a:t>با یکدیگر در ارتباط هستند. مدل ساخته شده به گونه ای ساخته شده است که ارتباط این عوامل را در نظر می گیرد. به عبارت دیگر ، اطلاعات مکانی و زمانی یک بیمار ممکن است تأثیر مستقیمی بر پارامترهای حیاتی وی در محیط هایی مانند خانه مراقبت داشته باشد ، جایی که بیمار برنامه ریزی روزمره ای دارد. یک سیگنال </a:t>
            </a:r>
            <a:r>
              <a:rPr lang="en-US" sz="1600" dirty="0" err="1">
                <a:cs typeface="2  Homa" panose="00000400000000000000" pitchFamily="2" charset="-78"/>
              </a:rPr>
              <a:t>ECG</a:t>
            </a:r>
            <a:r>
              <a:rPr lang="en-US" sz="1600" dirty="0">
                <a:cs typeface="2  Homa" panose="00000400000000000000" pitchFamily="2" charset="-78"/>
              </a:rPr>
              <a:t> </a:t>
            </a:r>
            <a:r>
              <a:rPr lang="ar-SA" sz="1600" dirty="0">
                <a:cs typeface="2  Homa" panose="00000400000000000000" pitchFamily="2" charset="-78"/>
              </a:rPr>
              <a:t>طبیعی به زمان روز و فعالیت بیمار مرتبط است</a:t>
            </a:r>
            <a:r>
              <a:rPr lang="en-US" sz="1600" dirty="0" smtClean="0">
                <a:cs typeface="2  Homa" panose="00000400000000000000" pitchFamily="2" charset="-78"/>
              </a:rPr>
              <a:t>.</a:t>
            </a:r>
            <a:endParaRPr lang="fa-IR" sz="1600" dirty="0" smtClean="0">
              <a:cs typeface="2  Homa" panose="00000400000000000000" pitchFamily="2" charset="-78"/>
            </a:endParaRPr>
          </a:p>
          <a:p>
            <a:pPr algn="r" rtl="1" fontAlgn="t">
              <a:lnSpc>
                <a:spcPct val="150000"/>
              </a:lnSpc>
            </a:pPr>
            <a:endParaRPr lang="en-US" sz="1600" dirty="0">
              <a:cs typeface="2  Homa" panose="00000400000000000000" pitchFamily="2" charset="-78"/>
            </a:endParaRPr>
          </a:p>
          <a:p>
            <a:pPr algn="r" rtl="1">
              <a:lnSpc>
                <a:spcPct val="150000"/>
              </a:lnSpc>
            </a:pPr>
            <a:r>
              <a:rPr lang="ar-SA" sz="1600" b="1" dirty="0">
                <a:cs typeface="2  Homa" panose="00000400000000000000" pitchFamily="2" charset="-78"/>
              </a:rPr>
              <a:t>به عنوان مثال:</a:t>
            </a:r>
            <a:r>
              <a:rPr lang="ar-SA" sz="1600" dirty="0">
                <a:cs typeface="2  Homa" panose="00000400000000000000" pitchFamily="2" charset="-78"/>
              </a:rPr>
              <a:t> بین ساعت 11 صبح تا 7 صبح وقتی بیمار در رختخواب خوابیده است سیگنال </a:t>
            </a:r>
            <a:r>
              <a:rPr lang="en-US" sz="1600" dirty="0" err="1">
                <a:cs typeface="2  Homa" panose="00000400000000000000" pitchFamily="2" charset="-78"/>
              </a:rPr>
              <a:t>ECG</a:t>
            </a:r>
            <a:r>
              <a:rPr lang="en-US" sz="1600" dirty="0">
                <a:cs typeface="2  Homa" panose="00000400000000000000" pitchFamily="2" charset="-78"/>
              </a:rPr>
              <a:t> </a:t>
            </a:r>
            <a:r>
              <a:rPr lang="ar-SA" sz="1600" dirty="0">
                <a:cs typeface="2  Homa" panose="00000400000000000000" pitchFamily="2" charset="-78"/>
              </a:rPr>
              <a:t>با زمانی که بیمار در حال قدم زدن به آشپزخانه برای تهیه صبحانه است متفاوت است و بین ساعت 8 تا 9 صبح فعالیت بیمار با آن مرتبط است. محل ، به ویژه در یک مرکز مراقبت از سالخوردگان با برنامه ریزی فعالیت های از پیش تعریف شده می باشد.</a:t>
            </a:r>
            <a:endParaRPr lang="en-US" sz="1600" dirty="0">
              <a:cs typeface="2  Homa" panose="00000400000000000000" pitchFamily="2" charset="-78"/>
            </a:endParaRPr>
          </a:p>
          <a:p>
            <a:pPr algn="r" rtl="1" fontAlgn="t">
              <a:lnSpc>
                <a:spcPct val="150000"/>
              </a:lnSpc>
            </a:pPr>
            <a:endParaRPr lang="fa-IR" sz="1600" dirty="0" smtClean="0">
              <a:cs typeface="2  Homa" panose="00000400000000000000" pitchFamily="2" charset="-78"/>
            </a:endParaRPr>
          </a:p>
        </p:txBody>
      </p:sp>
      <p:sp>
        <p:nvSpPr>
          <p:cNvPr id="11" name="Rectangle 10"/>
          <p:cNvSpPr/>
          <p:nvPr/>
        </p:nvSpPr>
        <p:spPr>
          <a:xfrm>
            <a:off x="130338" y="563009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13</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3-1 ساخت مدل پیش بینی وضعیت سلامت</a:t>
            </a:r>
            <a:endParaRPr lang="en-US" b="1" dirty="0"/>
          </a:p>
        </p:txBody>
      </p:sp>
      <p:sp>
        <p:nvSpPr>
          <p:cNvPr id="18" name="Rounded Rectangle 17"/>
          <p:cNvSpPr/>
          <p:nvPr/>
        </p:nvSpPr>
        <p:spPr>
          <a:xfrm>
            <a:off x="9643872" y="121005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20" name="Rounded Rectangle 19"/>
          <p:cNvSpPr/>
          <p:nvPr/>
        </p:nvSpPr>
        <p:spPr>
          <a:xfrm>
            <a:off x="9643872" y="766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9643872" y="121767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27" name="Rounded Rectangle 26"/>
          <p:cNvSpPr/>
          <p:nvPr/>
        </p:nvSpPr>
        <p:spPr>
          <a:xfrm>
            <a:off x="9643872" y="8426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7506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2-6 رویکرد پیشنهادی</a:t>
            </a:r>
            <a:endParaRPr lang="en-US"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4163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0822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r>
              <a:rPr lang="ar-SA" b="1" dirty="0">
                <a:cs typeface="2  Homa" panose="00000400000000000000" pitchFamily="2" charset="-78"/>
              </a:rPr>
              <a:t>4-2 درخت شبکه</a:t>
            </a:r>
            <a:r>
              <a:rPr lang="ar-SA" dirty="0">
                <a:cs typeface="2  Homa" panose="00000400000000000000" pitchFamily="2" charset="-78"/>
              </a:rPr>
              <a:t>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b="1" dirty="0">
                <a:cs typeface="2  Homa" panose="00000400000000000000" pitchFamily="2" charset="-78"/>
              </a:rPr>
              <a:t>ساخت و ساز </a:t>
            </a:r>
            <a:r>
              <a:rPr lang="ar-SA" sz="1600" b="1" dirty="0" smtClean="0">
                <a:cs typeface="2  Homa" panose="00000400000000000000" pitchFamily="2" charset="-78"/>
              </a:rPr>
              <a:t>درخت</a:t>
            </a:r>
            <a:r>
              <a:rPr lang="en-US" sz="1600" b="1" dirty="0" smtClean="0">
                <a:cs typeface="2  Homa" panose="00000400000000000000" pitchFamily="2" charset="-78"/>
              </a:rPr>
              <a:t> </a:t>
            </a:r>
            <a:r>
              <a:rPr lang="fa-IR" sz="1600" b="1" dirty="0" smtClean="0">
                <a:cs typeface="2  Homa" panose="00000400000000000000" pitchFamily="2" charset="-78"/>
              </a:rPr>
              <a:t> </a:t>
            </a:r>
            <a:r>
              <a:rPr lang="en-US" dirty="0" err="1"/>
              <a:t>DHSP</a:t>
            </a:r>
            <a:r>
              <a:rPr lang="ar-SA" sz="1600" dirty="0" smtClean="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57720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داده های گره موبایل و پیش بینی مکان</a:t>
            </a:r>
            <a:endParaRPr lang="en-US" sz="1600" dirty="0">
              <a:cs typeface="2  Homa" panose="00000400000000000000" pitchFamily="2" charset="-78"/>
            </a:endParaRPr>
          </a:p>
        </p:txBody>
      </p:sp>
    </p:spTree>
    <p:extLst>
      <p:ext uri="{BB962C8B-B14F-4D97-AF65-F5344CB8AC3E}">
        <p14:creationId xmlns:p14="http://schemas.microsoft.com/office/powerpoint/2010/main" val="282847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6817" y="14919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fontAlgn="t">
              <a:lnSpc>
                <a:spcPct val="150000"/>
              </a:lnSpc>
            </a:pPr>
            <a:endParaRPr lang="en-US" sz="1600" b="1" dirty="0" smtClean="0">
              <a:cs typeface="2  Homa" panose="00000400000000000000" pitchFamily="2" charset="-78"/>
            </a:endParaRPr>
          </a:p>
          <a:p>
            <a:pPr algn="r" rtl="1">
              <a:lnSpc>
                <a:spcPct val="150000"/>
              </a:lnSpc>
            </a:pPr>
            <a:r>
              <a:rPr lang="ar-SA" sz="1600" b="1" dirty="0">
                <a:cs typeface="2  Homa" panose="00000400000000000000" pitchFamily="2" charset="-78"/>
              </a:rPr>
              <a:t> فرآیند تشخیص وضعیت غیر طبیعی بیمار</a:t>
            </a:r>
            <a:endParaRPr lang="en-US" sz="1600" dirty="0">
              <a:cs typeface="2  Homa" panose="00000400000000000000" pitchFamily="2" charset="-78"/>
            </a:endParaRPr>
          </a:p>
          <a:p>
            <a:pPr algn="r" rtl="1">
              <a:lnSpc>
                <a:spcPct val="150000"/>
              </a:lnSpc>
            </a:pPr>
            <a:r>
              <a:rPr lang="ar-SA" sz="1600" dirty="0">
                <a:cs typeface="2  Homa" panose="00000400000000000000" pitchFamily="2" charset="-78"/>
              </a:rPr>
              <a:t> بدیهی است که یک سیگنال استاندارد </a:t>
            </a:r>
            <a:r>
              <a:rPr lang="en-US" sz="1600" dirty="0" err="1">
                <a:cs typeface="2  Homa" panose="00000400000000000000" pitchFamily="2" charset="-78"/>
              </a:rPr>
              <a:t>ECG</a:t>
            </a:r>
            <a:r>
              <a:rPr lang="en-US" sz="1600" dirty="0">
                <a:cs typeface="2  Homa" panose="00000400000000000000" pitchFamily="2" charset="-78"/>
              </a:rPr>
              <a:t> </a:t>
            </a:r>
            <a:r>
              <a:rPr lang="fa-IR" sz="1600" dirty="0" smtClean="0">
                <a:cs typeface="2  Homa" panose="00000400000000000000" pitchFamily="2" charset="-78"/>
              </a:rPr>
              <a:t> </a:t>
            </a:r>
            <a:r>
              <a:rPr lang="ar-SA" sz="1600" dirty="0" smtClean="0">
                <a:cs typeface="2  Homa" panose="00000400000000000000" pitchFamily="2" charset="-78"/>
              </a:rPr>
              <a:t>برای </a:t>
            </a:r>
            <a:r>
              <a:rPr lang="ar-SA" sz="1600" dirty="0">
                <a:cs typeface="2  Homa" panose="00000400000000000000" pitchFamily="2" charset="-78"/>
              </a:rPr>
              <a:t>فعالیتهای بعد از ظهر در ساعات استراحت طبیعی نیست. بنابراین ، تعیین وضعیت غیر طبیعی برای بیمار تنها از طریق نظارت بر حسگر </a:t>
            </a:r>
            <a:r>
              <a:rPr lang="en-US" sz="1600" dirty="0" err="1">
                <a:cs typeface="2  Homa" panose="00000400000000000000" pitchFamily="2" charset="-78"/>
              </a:rPr>
              <a:t>ECG</a:t>
            </a:r>
            <a:r>
              <a:rPr lang="en-US" sz="1600" dirty="0">
                <a:cs typeface="2  Homa" panose="00000400000000000000" pitchFamily="2" charset="-78"/>
              </a:rPr>
              <a:t> </a:t>
            </a:r>
            <a:r>
              <a:rPr lang="fa-IR" sz="1600" dirty="0" smtClean="0">
                <a:cs typeface="2  Homa" panose="00000400000000000000" pitchFamily="2" charset="-78"/>
              </a:rPr>
              <a:t> </a:t>
            </a:r>
            <a:r>
              <a:rPr lang="ar-SA" sz="1600" dirty="0" smtClean="0">
                <a:cs typeface="2  Homa" panose="00000400000000000000" pitchFamily="2" charset="-78"/>
              </a:rPr>
              <a:t>دقیق </a:t>
            </a:r>
            <a:r>
              <a:rPr lang="ar-SA" sz="1600" dirty="0">
                <a:cs typeface="2  Homa" panose="00000400000000000000" pitchFamily="2" charset="-78"/>
              </a:rPr>
              <a:t>نیست </a:t>
            </a:r>
            <a:r>
              <a:rPr lang="en-US" sz="1600" dirty="0">
                <a:cs typeface="2  Homa" panose="00000400000000000000" pitchFamily="2" charset="-78"/>
              </a:rPr>
              <a:t>(</a:t>
            </a:r>
            <a:r>
              <a:rPr lang="en-US" sz="1600" dirty="0" err="1">
                <a:cs typeface="2  Homa" panose="00000400000000000000" pitchFamily="2" charset="-78"/>
              </a:rPr>
              <a:t>Shaji</a:t>
            </a:r>
            <a:r>
              <a:rPr lang="en-US" sz="1600" dirty="0">
                <a:cs typeface="2  Homa" panose="00000400000000000000" pitchFamily="2" charset="-78"/>
              </a:rPr>
              <a:t> et al., 2016)  </a:t>
            </a:r>
            <a:r>
              <a:rPr lang="fa-IR" sz="1600" dirty="0" smtClean="0">
                <a:cs typeface="2  Homa" panose="00000400000000000000" pitchFamily="2" charset="-78"/>
              </a:rPr>
              <a:t> </a:t>
            </a:r>
            <a:r>
              <a:rPr lang="ar-SA" sz="1600" dirty="0" smtClean="0">
                <a:cs typeface="2  Homa" panose="00000400000000000000" pitchFamily="2" charset="-78"/>
              </a:rPr>
              <a:t>به </a:t>
            </a:r>
            <a:r>
              <a:rPr lang="ar-SA" sz="1600" dirty="0">
                <a:cs typeface="2  Homa" panose="00000400000000000000" pitchFamily="2" charset="-78"/>
              </a:rPr>
              <a:t>عنوان نمونه سناریویی را در نظر بگیرید که در آن مدت زمان حضور بیمار در یک مکان معین در خانه با مدل پیش بینی مطابقت نداشته باشد. به عنوان مثال ، حضور مریم در سلول 1 بیش از 3 دقیقه به طول می انجامد ، یا حضور مری در سلول 2 (دستشویی) برای ساعت 10:00 با روال او مطابقت ندارد و داده های </a:t>
            </a:r>
            <a:r>
              <a:rPr lang="en-US" sz="1600" dirty="0" err="1">
                <a:cs typeface="2  Homa" panose="00000400000000000000" pitchFamily="2" charset="-78"/>
              </a:rPr>
              <a:t>ECG</a:t>
            </a:r>
            <a:r>
              <a:rPr lang="en-US" sz="1600" dirty="0">
                <a:cs typeface="2  Homa" panose="00000400000000000000" pitchFamily="2" charset="-78"/>
              </a:rPr>
              <a:t> </a:t>
            </a:r>
            <a:r>
              <a:rPr lang="fa-IR" sz="1600" dirty="0" smtClean="0">
                <a:cs typeface="2  Homa" panose="00000400000000000000" pitchFamily="2" charset="-78"/>
              </a:rPr>
              <a:t>  </a:t>
            </a:r>
            <a:r>
              <a:rPr lang="ar-SA" sz="1600" dirty="0" smtClean="0">
                <a:cs typeface="2  Homa" panose="00000400000000000000" pitchFamily="2" charset="-78"/>
              </a:rPr>
              <a:t>او </a:t>
            </a:r>
            <a:r>
              <a:rPr lang="ar-SA" sz="1600" dirty="0">
                <a:cs typeface="2  Homa" panose="00000400000000000000" pitchFamily="2" charset="-78"/>
              </a:rPr>
              <a:t>شبیه به الگوی آموزش دیده او در آن زمان نیست. در این شرایط یک هشدار به سرور مربوطه ارسال می شود که نشان دهنده رفتار غیر طبیعی برای بیمار است و پاسخ مناسبی در انتظار است. ضربان قلب غیر طبیعی یا هر سقوط به عنوان وضعیت غیر طبیعی در نظر گرفته می شود</a:t>
            </a:r>
            <a:r>
              <a:rPr lang="ar-SA" sz="1600" dirty="0" smtClean="0">
                <a:cs typeface="2  Homa" panose="00000400000000000000" pitchFamily="2" charset="-78"/>
              </a:rPr>
              <a:t>.</a:t>
            </a:r>
            <a:endParaRPr lang="fa-IR" sz="1600" dirty="0" smtClean="0">
              <a:cs typeface="2  Homa" panose="00000400000000000000" pitchFamily="2" charset="-78"/>
            </a:endParaRPr>
          </a:p>
          <a:p>
            <a:pPr algn="r" rtl="1">
              <a:lnSpc>
                <a:spcPct val="150000"/>
              </a:lnSpc>
            </a:pPr>
            <a:endParaRPr lang="en-US" sz="1600" dirty="0">
              <a:cs typeface="2  Homa" panose="00000400000000000000" pitchFamily="2" charset="-78"/>
            </a:endParaRPr>
          </a:p>
          <a:p>
            <a:pPr algn="r" rtl="1">
              <a:lnSpc>
                <a:spcPct val="150000"/>
              </a:lnSpc>
            </a:pPr>
            <a:r>
              <a:rPr lang="ar-SA" sz="1600" b="1" dirty="0">
                <a:cs typeface="2  Homa" panose="00000400000000000000" pitchFamily="2" charset="-78"/>
              </a:rPr>
              <a:t>رفتار غیر طبیعی با ترکیبی از این عوامل اتفاق می افتد.</a:t>
            </a:r>
            <a:endParaRPr lang="en-US" sz="1600" dirty="0">
              <a:cs typeface="2  Homa" panose="00000400000000000000" pitchFamily="2" charset="-78"/>
            </a:endParaRPr>
          </a:p>
          <a:p>
            <a:pPr algn="r" rtl="1">
              <a:lnSpc>
                <a:spcPct val="150000"/>
              </a:lnSpc>
            </a:pPr>
            <a:r>
              <a:rPr lang="ar-SA" sz="1600" dirty="0">
                <a:cs typeface="2  Homa" panose="00000400000000000000" pitchFamily="2" charset="-78"/>
              </a:rPr>
              <a:t>1. بیمار بیش از آنچه انتظار می رود در سلول بماند.</a:t>
            </a:r>
            <a:endParaRPr lang="en-US" sz="1600" dirty="0">
              <a:cs typeface="2  Homa" panose="00000400000000000000" pitchFamily="2" charset="-78"/>
            </a:endParaRPr>
          </a:p>
          <a:p>
            <a:pPr algn="r" rtl="1">
              <a:lnSpc>
                <a:spcPct val="150000"/>
              </a:lnSpc>
            </a:pPr>
            <a:r>
              <a:rPr lang="ar-SA" sz="1600" dirty="0">
                <a:cs typeface="2  Homa" panose="00000400000000000000" pitchFamily="2" charset="-78"/>
              </a:rPr>
              <a:t>2. ضربان قلب بیمار بالاتر از حد انتظار در سلول است.</a:t>
            </a:r>
            <a:endParaRPr lang="en-US" sz="1600" dirty="0">
              <a:cs typeface="2  Homa" panose="00000400000000000000" pitchFamily="2" charset="-78"/>
            </a:endParaRPr>
          </a:p>
          <a:p>
            <a:pPr algn="r" rtl="1">
              <a:lnSpc>
                <a:spcPct val="150000"/>
              </a:lnSpc>
            </a:pPr>
            <a:r>
              <a:rPr lang="ar-SA" sz="1600" dirty="0">
                <a:cs typeface="2  Homa" panose="00000400000000000000" pitchFamily="2" charset="-78"/>
              </a:rPr>
              <a:t>3. بیمار از سلول فعلی به سلول غیر منتظره منتقل می شود.</a:t>
            </a:r>
            <a:endParaRPr lang="en-US" sz="1600" dirty="0">
              <a:cs typeface="2  Homa" panose="00000400000000000000" pitchFamily="2" charset="-78"/>
            </a:endParaRPr>
          </a:p>
          <a:p>
            <a:pPr algn="r" rtl="1">
              <a:lnSpc>
                <a:spcPct val="150000"/>
              </a:lnSpc>
            </a:pPr>
            <a:r>
              <a:rPr lang="ar-SA" sz="1600" dirty="0">
                <a:cs typeface="2  Homa" panose="00000400000000000000" pitchFamily="2" charset="-78"/>
              </a:rPr>
              <a:t>راه حل ما همچنین می تواند فعالیت بیمار را با سنسورهای کمتری ، هزینه کمتری و به شکلی راحت تر تشخیص دهد ، همچنین </a:t>
            </a:r>
            <a:r>
              <a:rPr lang="fa-IR" sz="1600" dirty="0" smtClean="0">
                <a:cs typeface="2  Homa" panose="00000400000000000000" pitchFamily="2" charset="-78"/>
              </a:rPr>
              <a:t>  </a:t>
            </a:r>
            <a:r>
              <a:rPr lang="ar-SA" sz="1600" dirty="0" smtClean="0">
                <a:cs typeface="2  Homa" panose="00000400000000000000" pitchFamily="2" charset="-78"/>
              </a:rPr>
              <a:t>می </a:t>
            </a:r>
            <a:r>
              <a:rPr lang="ar-SA" sz="1600" dirty="0">
                <a:cs typeface="2  Homa" panose="00000400000000000000" pitchFamily="2" charset="-78"/>
              </a:rPr>
              <a:t>تواند به افزایش دقت فعالیت بیمار کمک کند ، همانطور که در بخش ارزیابی نشان داده شده است.</a:t>
            </a:r>
            <a:endParaRPr lang="fa-IR" sz="1400" dirty="0" smtClean="0">
              <a:cs typeface="2  Homa" panose="00000400000000000000" pitchFamily="2" charset="-78"/>
            </a:endParaRPr>
          </a:p>
        </p:txBody>
      </p:sp>
      <p:sp>
        <p:nvSpPr>
          <p:cNvPr id="11" name="Rectangle 10"/>
          <p:cNvSpPr/>
          <p:nvPr/>
        </p:nvSpPr>
        <p:spPr>
          <a:xfrm>
            <a:off x="130338" y="5679729"/>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14</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3-1 ساخت مدل پیش بینی وضعیت سلامت</a:t>
            </a:r>
            <a:endParaRPr lang="en-US" b="1" dirty="0"/>
          </a:p>
        </p:txBody>
      </p:sp>
      <p:sp>
        <p:nvSpPr>
          <p:cNvPr id="18" name="Rounded Rectangle 17"/>
          <p:cNvSpPr/>
          <p:nvPr/>
        </p:nvSpPr>
        <p:spPr>
          <a:xfrm>
            <a:off x="9643872" y="121005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20" name="Rounded Rectangle 19"/>
          <p:cNvSpPr/>
          <p:nvPr/>
        </p:nvSpPr>
        <p:spPr>
          <a:xfrm>
            <a:off x="9643872" y="766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9643872" y="121767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6-1 مراحل انجام تحقیق</a:t>
            </a:r>
            <a:endParaRPr lang="en-US" sz="1600" dirty="0">
              <a:cs typeface="2  Homa" panose="00000400000000000000" pitchFamily="2" charset="-78"/>
            </a:endParaRPr>
          </a:p>
        </p:txBody>
      </p:sp>
      <p:sp>
        <p:nvSpPr>
          <p:cNvPr id="27" name="Rounded Rectangle 26"/>
          <p:cNvSpPr/>
          <p:nvPr/>
        </p:nvSpPr>
        <p:spPr>
          <a:xfrm>
            <a:off x="9643872" y="8426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600" dirty="0">
                <a:cs typeface="2  Homa" panose="00000400000000000000" pitchFamily="2" charset="-78"/>
              </a:rPr>
              <a:t>5</a:t>
            </a:r>
            <a:r>
              <a:rPr lang="ar-SA" sz="1600" dirty="0">
                <a:cs typeface="2  Homa" panose="00000400000000000000" pitchFamily="2" charset="-78"/>
              </a:rPr>
              <a:t>-</a:t>
            </a:r>
            <a:r>
              <a:rPr lang="fa-IR" sz="1600" dirty="0">
                <a:cs typeface="2  Homa" panose="00000400000000000000" pitchFamily="2" charset="-78"/>
              </a:rPr>
              <a:t>1</a:t>
            </a:r>
            <a:r>
              <a:rPr lang="ar-SA" sz="1600" dirty="0">
                <a:cs typeface="2  Homa" panose="00000400000000000000" pitchFamily="2" charset="-78"/>
              </a:rPr>
              <a:t> </a:t>
            </a:r>
            <a:r>
              <a:rPr lang="fa-IR" sz="1600" dirty="0">
                <a:cs typeface="2  Homa" panose="00000400000000000000" pitchFamily="2" charset="-78"/>
              </a:rPr>
              <a:t>روش انجام تحقیق</a:t>
            </a:r>
            <a:endParaRPr lang="en-US" sz="1600" dirty="0">
              <a:cs typeface="2  Homa" panose="00000400000000000000" pitchFamily="2" charset="-78"/>
            </a:endParaRPr>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7506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2-6 رویکرد پیشنهادی</a:t>
            </a:r>
            <a:endParaRPr lang="en-US"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4163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082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b="1" dirty="0">
                <a:cs typeface="2  Homa" panose="00000400000000000000" pitchFamily="2" charset="-78"/>
              </a:rPr>
              <a:t>ساخت و ساز </a:t>
            </a:r>
            <a:r>
              <a:rPr lang="ar-SA" sz="1600" b="1" dirty="0" smtClean="0">
                <a:cs typeface="2  Homa" panose="00000400000000000000" pitchFamily="2" charset="-78"/>
              </a:rPr>
              <a:t>درخت</a:t>
            </a:r>
            <a:r>
              <a:rPr lang="en-US" sz="1600" b="1" dirty="0" smtClean="0">
                <a:cs typeface="2  Homa" panose="00000400000000000000" pitchFamily="2" charset="-78"/>
              </a:rPr>
              <a:t> </a:t>
            </a:r>
            <a:r>
              <a:rPr lang="fa-IR" sz="1600" b="1" dirty="0" smtClean="0">
                <a:cs typeface="2  Homa" panose="00000400000000000000" pitchFamily="2" charset="-78"/>
              </a:rPr>
              <a:t> </a:t>
            </a:r>
            <a:r>
              <a:rPr lang="en-US" dirty="0" err="1"/>
              <a:t>DHSP</a:t>
            </a:r>
            <a:r>
              <a:rPr lang="ar-SA" sz="1600" dirty="0" smtClean="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57720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داده های گره موبایل و پیش بینی مکان</a:t>
            </a:r>
            <a:endParaRPr lang="en-US" sz="1600" dirty="0">
              <a:cs typeface="2  Homa" panose="00000400000000000000" pitchFamily="2" charset="-78"/>
            </a:endParaRPr>
          </a:p>
        </p:txBody>
      </p:sp>
    </p:spTree>
    <p:extLst>
      <p:ext uri="{BB962C8B-B14F-4D97-AF65-F5344CB8AC3E}">
        <p14:creationId xmlns:p14="http://schemas.microsoft.com/office/powerpoint/2010/main" val="266663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p:cNvSpPr txBox="1"/>
              <p:nvPr/>
            </p:nvSpPr>
            <p:spPr>
              <a:xfrm>
                <a:off x="296817" y="14919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fontAlgn="t">
                  <a:lnSpc>
                    <a:spcPct val="150000"/>
                  </a:lnSpc>
                </a:pPr>
                <a:endParaRPr lang="en-US" sz="1600" b="1" dirty="0" smtClean="0">
                  <a:cs typeface="2  Homa" panose="00000400000000000000" pitchFamily="2" charset="-78"/>
                </a:endParaRPr>
              </a:p>
              <a:p>
                <a:pPr algn="r" rtl="1">
                  <a:lnSpc>
                    <a:spcPct val="150000"/>
                  </a:lnSpc>
                </a:pPr>
                <a:r>
                  <a:rPr lang="ar-SA" sz="1600" b="1" dirty="0">
                    <a:cs typeface="2  Homa" panose="00000400000000000000" pitchFamily="2" charset="-78"/>
                  </a:rPr>
                  <a:t> </a:t>
                </a:r>
                <a:r>
                  <a:rPr lang="ar-SA" dirty="0">
                    <a:cs typeface="2  Homa" panose="00000400000000000000" pitchFamily="2" charset="-78"/>
                  </a:rPr>
                  <a:t>در یک منطقه نظارتی ، مانند یک مرکز مراقبت از سالمندان ، ما یک مورد را در نظر می گیریم</a:t>
                </a:r>
                <a:r>
                  <a:rPr lang="en-US" dirty="0" err="1">
                    <a:cs typeface="2  Homa" panose="00000400000000000000" pitchFamily="2" charset="-78"/>
                  </a:rPr>
                  <a:t>WSN</a:t>
                </a:r>
                <a:r>
                  <a:rPr lang="en-US" dirty="0">
                    <a:cs typeface="2  Homa" panose="00000400000000000000" pitchFamily="2" charset="-78"/>
                  </a:rPr>
                  <a:t> </a:t>
                </a:r>
                <a:r>
                  <a:rPr lang="ar-SA" dirty="0">
                    <a:cs typeface="2  Homa" panose="00000400000000000000" pitchFamily="2" charset="-78"/>
                  </a:rPr>
                  <a:t> مبتنی بر </a:t>
                </a:r>
                <a:r>
                  <a:rPr lang="en-US" dirty="0">
                    <a:cs typeface="2  Homa" panose="00000400000000000000" pitchFamily="2" charset="-78"/>
                  </a:rPr>
                  <a:t>IP</a:t>
                </a:r>
                <a:r>
                  <a:rPr lang="ar-SA" dirty="0">
                    <a:cs typeface="2  Homa" panose="00000400000000000000" pitchFamily="2" charset="-78"/>
                  </a:rPr>
                  <a:t> با گره های تلفن همراه و سنسورهای استاتیک </a:t>
                </a:r>
                <a:r>
                  <a:rPr lang="en-US" dirty="0">
                    <a:cs typeface="2  Homa" panose="00000400000000000000" pitchFamily="2" charset="-78"/>
                  </a:rPr>
                  <a:t>m</a:t>
                </a:r>
                <a:r>
                  <a:rPr lang="ar-SA" dirty="0">
                    <a:cs typeface="2  Homa" panose="00000400000000000000" pitchFamily="2" charset="-78"/>
                  </a:rPr>
                  <a:t>. طرح شبکه همان برنامه ای است که در کارهای قبلی ما استفاده شده است</a:t>
                </a:r>
                <a:r>
                  <a:rPr lang="fa-IR" dirty="0">
                    <a:cs typeface="2  Homa" panose="00000400000000000000" pitchFamily="2" charset="-78"/>
                  </a:rPr>
                  <a:t>. </a:t>
                </a:r>
                <a:endParaRPr lang="en-US" dirty="0">
                  <a:cs typeface="2  Homa" panose="00000400000000000000" pitchFamily="2" charset="-78"/>
                </a:endParaRPr>
              </a:p>
              <a:p>
                <a:pPr algn="r" rtl="1">
                  <a:lnSpc>
                    <a:spcPct val="150000"/>
                  </a:lnSpc>
                </a:pPr>
                <a:r>
                  <a:rPr lang="ar-SA" dirty="0">
                    <a:cs typeface="2  Homa" panose="00000400000000000000" pitchFamily="2" charset="-78"/>
                  </a:rPr>
                  <a:t>(زمانی فر و همکاران ،2017 ) که در آن ما از همان طرح برای کاهش هزینه های تسویه حساب در یک برنامه مراقبت های بهداشتی </a:t>
                </a:r>
                <a:r>
                  <a:rPr lang="en-US" dirty="0" err="1">
                    <a:cs typeface="2  Homa" panose="00000400000000000000" pitchFamily="2" charset="-78"/>
                  </a:rPr>
                  <a:t>IoT</a:t>
                </a:r>
                <a:r>
                  <a:rPr lang="en-US" dirty="0">
                    <a:cs typeface="2  Homa" panose="00000400000000000000" pitchFamily="2" charset="-78"/>
                  </a:rPr>
                  <a:t> </a:t>
                </a:r>
                <a:r>
                  <a:rPr lang="fa-IR" dirty="0" smtClean="0">
                    <a:cs typeface="2  Homa" panose="00000400000000000000" pitchFamily="2" charset="-78"/>
                  </a:rPr>
                  <a:t> </a:t>
                </a:r>
                <a:r>
                  <a:rPr lang="ar-SA" dirty="0" smtClean="0">
                    <a:cs typeface="2  Homa" panose="00000400000000000000" pitchFamily="2" charset="-78"/>
                  </a:rPr>
                  <a:t>استفاده </a:t>
                </a:r>
                <a:r>
                  <a:rPr lang="ar-SA" dirty="0">
                    <a:cs typeface="2  Homa" panose="00000400000000000000" pitchFamily="2" charset="-78"/>
                  </a:rPr>
                  <a:t>کردیم.</a:t>
                </a:r>
                <a:endParaRPr lang="en-US" dirty="0">
                  <a:cs typeface="2  Homa" panose="00000400000000000000" pitchFamily="2" charset="-78"/>
                </a:endParaRPr>
              </a:p>
              <a:p>
                <a:pPr algn="r" rtl="1">
                  <a:lnSpc>
                    <a:spcPct val="150000"/>
                  </a:lnSpc>
                </a:pPr>
                <a:r>
                  <a:rPr lang="ar-SA" dirty="0">
                    <a:cs typeface="2  Homa" panose="00000400000000000000" pitchFamily="2" charset="-78"/>
                  </a:rPr>
                  <a:t>کل منطقه به مناطق مساوی (سلولهای فیزیکی یا تخیلی) تقسیم می شود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𝑚</m:t>
                        </m:r>
                      </m:num>
                      <m:den>
                        <m:r>
                          <a:rPr lang="en-US" i="1">
                            <a:latin typeface="Cambria Math" panose="02040503050406030204" pitchFamily="18" charset="0"/>
                          </a:rPr>
                          <m:t>3</m:t>
                        </m:r>
                      </m:den>
                    </m:f>
                    <m:r>
                      <a:rPr lang="en-US" i="1">
                        <a:latin typeface="Cambria Math" panose="02040503050406030204" pitchFamily="18" charset="0"/>
                      </a:rPr>
                      <m:t>)</m:t>
                    </m:r>
                  </m:oMath>
                </a14:m>
                <a:r>
                  <a:rPr lang="en-US" dirty="0">
                    <a:cs typeface="2  Homa" panose="00000400000000000000" pitchFamily="2" charset="-78"/>
                  </a:rPr>
                  <a:t> </a:t>
                </a:r>
                <a:r>
                  <a:rPr lang="fa-IR" dirty="0" smtClean="0">
                    <a:cs typeface="2  Homa" panose="00000400000000000000" pitchFamily="2" charset="-78"/>
                  </a:rPr>
                  <a:t> </a:t>
                </a:r>
                <a:r>
                  <a:rPr lang="ar-SA" dirty="0" smtClean="0">
                    <a:cs typeface="2  Homa" panose="00000400000000000000" pitchFamily="2" charset="-78"/>
                  </a:rPr>
                  <a:t>که </a:t>
                </a:r>
                <a:r>
                  <a:rPr lang="ar-SA" dirty="0">
                    <a:cs typeface="2  Homa" panose="00000400000000000000" pitchFamily="2" charset="-78"/>
                  </a:rPr>
                  <a:t>یک گره ایستا در مرکز هر سلول قرار دارد. این گره ها به عنوان برگهای طرحواره پیشنهادی درختان خدمت می کنند. سایر گره های ایستا بین سلولها مستقر شده و مانند گره های میانی رفتار می کنند. هر گره استاتیک فقط با والدین و فرزندان خود ارتباط برقرار می کند. هر گره تلفن همراه داده های خود را از طریق نزدیکترین گره ایستا ، معروف به گره نامزد ، به دروازه ، که ریشه درخت است ، می فرستد. گره نامزد به صورت دوره ای گره موبایل را بررسی می کند تا اطلاعاتی در مورد حرکت آن بدست آورد. هدف اول </a:t>
                </a:r>
                <a:r>
                  <a:rPr lang="en-US" dirty="0" err="1">
                    <a:cs typeface="2  Homa" panose="00000400000000000000" pitchFamily="2" charset="-78"/>
                  </a:rPr>
                  <a:t>DHSP</a:t>
                </a:r>
                <a:r>
                  <a:rPr lang="ar-SA" dirty="0">
                    <a:cs typeface="2  Homa" panose="00000400000000000000" pitchFamily="2" charset="-78"/>
                  </a:rPr>
                  <a:t> پیش بینی داده گره تلفن همراه (سیگنال </a:t>
                </a:r>
                <a:r>
                  <a:rPr lang="en-US" dirty="0" err="1">
                    <a:cs typeface="2  Homa" panose="00000400000000000000" pitchFamily="2" charset="-78"/>
                  </a:rPr>
                  <a:t>ECG</a:t>
                </a:r>
                <a:r>
                  <a:rPr lang="ar-SA" dirty="0">
                    <a:cs typeface="2  Homa" panose="00000400000000000000" pitchFamily="2" charset="-78"/>
                  </a:rPr>
                  <a:t>) در صورت عدم موفقیت است. دومین و مهمترین هدف ، پیش بینی وضعیت سلامتی بیمار با کمک داده های مکانی و زمانی بیمار براساس طرح شبکه ارائه شده است ، بنابراین امکان پیش بینی آنلاین را فراهم می کند.</a:t>
                </a:r>
                <a:endParaRPr lang="en-US" dirty="0">
                  <a:cs typeface="2  Homa" panose="00000400000000000000" pitchFamily="2" charset="-78"/>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96817" y="149198"/>
                <a:ext cx="9180576" cy="6266688"/>
              </a:xfrm>
              <a:prstGeom prst="rect">
                <a:avLst/>
              </a:prstGeom>
              <a:blipFill>
                <a:blip r:embed="rId2"/>
                <a:stretch>
                  <a:fillRect l="-994" r="-398"/>
                </a:stretch>
              </a:blipFill>
            </p:spPr>
            <p:txBody>
              <a:bodyPr/>
              <a:lstStyle/>
              <a:p>
                <a:r>
                  <a:rPr lang="en-US">
                    <a:noFill/>
                  </a:rPr>
                  <a:t> </a:t>
                </a:r>
              </a:p>
            </p:txBody>
          </p:sp>
        </mc:Fallback>
      </mc:AlternateContent>
      <p:sp>
        <p:nvSpPr>
          <p:cNvPr id="11" name="Rectangle 10"/>
          <p:cNvSpPr/>
          <p:nvPr/>
        </p:nvSpPr>
        <p:spPr>
          <a:xfrm>
            <a:off x="130338" y="5679729"/>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15</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3-1 ساخت مدل پیش بینی وضعیت سلامت</a:t>
            </a:r>
            <a:endParaRPr lang="en-US" b="1" dirty="0"/>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84812"/>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0188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375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9907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b="1" dirty="0">
                <a:cs typeface="2  Homa" panose="00000400000000000000" pitchFamily="2" charset="-78"/>
              </a:rPr>
              <a:t>ساخت و ساز </a:t>
            </a:r>
            <a:r>
              <a:rPr lang="ar-SA" sz="1600" b="1" dirty="0" smtClean="0">
                <a:cs typeface="2  Homa" panose="00000400000000000000" pitchFamily="2" charset="-78"/>
              </a:rPr>
              <a:t>درخت</a:t>
            </a:r>
            <a:r>
              <a:rPr lang="en-US" sz="1600" b="1" dirty="0" smtClean="0">
                <a:cs typeface="2  Homa" panose="00000400000000000000" pitchFamily="2" charset="-78"/>
              </a:rPr>
              <a:t> </a:t>
            </a:r>
            <a:r>
              <a:rPr lang="fa-IR" sz="1600" b="1" dirty="0" smtClean="0">
                <a:cs typeface="2  Homa" panose="00000400000000000000" pitchFamily="2" charset="-78"/>
              </a:rPr>
              <a:t> </a:t>
            </a:r>
            <a:r>
              <a:rPr lang="en-US" dirty="0" err="1"/>
              <a:t>DHSP</a:t>
            </a:r>
            <a:r>
              <a:rPr lang="ar-SA" sz="1600" dirty="0" smtClean="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57720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داده های گره موبایل و پیش بینی مکان</a:t>
            </a:r>
            <a:endParaRPr lang="en-US" sz="1600" dirty="0">
              <a:cs typeface="2  Homa" panose="00000400000000000000" pitchFamily="2" charset="-78"/>
            </a:endParaRPr>
          </a:p>
        </p:txBody>
      </p:sp>
    </p:spTree>
    <p:extLst>
      <p:ext uri="{BB962C8B-B14F-4D97-AF65-F5344CB8AC3E}">
        <p14:creationId xmlns:p14="http://schemas.microsoft.com/office/powerpoint/2010/main" val="295799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6817" y="14919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fontAlgn="t">
              <a:lnSpc>
                <a:spcPct val="150000"/>
              </a:lnSpc>
            </a:pPr>
            <a:endParaRPr lang="en-US" sz="1600" b="1" dirty="0" smtClean="0">
              <a:cs typeface="2  Homa" panose="00000400000000000000" pitchFamily="2" charset="-78"/>
            </a:endParaRPr>
          </a:p>
          <a:p>
            <a:pPr algn="r" rtl="1">
              <a:lnSpc>
                <a:spcPct val="150000"/>
              </a:lnSpc>
            </a:pPr>
            <a:r>
              <a:rPr lang="ar-SA" sz="1600" b="1" dirty="0">
                <a:cs typeface="2  Homa" panose="00000400000000000000" pitchFamily="2" charset="-78"/>
              </a:rPr>
              <a:t> </a:t>
            </a:r>
            <a:endParaRPr lang="en-US" dirty="0">
              <a:cs typeface="2  Homa" panose="00000400000000000000" pitchFamily="2" charset="-78"/>
            </a:endParaRPr>
          </a:p>
        </p:txBody>
      </p:sp>
      <p:sp>
        <p:nvSpPr>
          <p:cNvPr id="11" name="Rectangle 10"/>
          <p:cNvSpPr/>
          <p:nvPr/>
        </p:nvSpPr>
        <p:spPr>
          <a:xfrm>
            <a:off x="124610" y="563009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16</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3-1 ساخت مدل پیش بینی وضعیت سلامت</a:t>
            </a:r>
            <a:endParaRPr lang="en-US" b="1" dirty="0"/>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87818"/>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08022"/>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dirty="0">
                <a:cs typeface="2  Homa" panose="00000400000000000000" pitchFamily="2" charset="-78"/>
              </a:rPr>
              <a:t>2-5</a:t>
            </a:r>
            <a:r>
              <a:rPr lang="ar-SA" dirty="0">
                <a:cs typeface="2  Homa" panose="00000400000000000000" pitchFamily="2" charset="-78"/>
              </a:rPr>
              <a:t>  فرآیند تشخیص وضعیت غیر طبیعی بیمار</a:t>
            </a:r>
            <a:endParaRPr lang="en-US" dirty="0">
              <a:cs typeface="2  Homa" panose="00000400000000000000" pitchFamily="2" charset="-78"/>
            </a:endParaRPr>
          </a:p>
        </p:txBody>
      </p:sp>
      <p:sp>
        <p:nvSpPr>
          <p:cNvPr id="36" name="Rounded Rectangle 35"/>
          <p:cNvSpPr/>
          <p:nvPr/>
        </p:nvSpPr>
        <p:spPr>
          <a:xfrm>
            <a:off x="9638144" y="125831"/>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52936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b="1" dirty="0">
                <a:cs typeface="2  Homa" panose="00000400000000000000" pitchFamily="2" charset="-78"/>
              </a:rPr>
              <a:t>ساخت و ساز </a:t>
            </a:r>
            <a:r>
              <a:rPr lang="ar-SA" sz="1600" b="1" dirty="0" smtClean="0">
                <a:cs typeface="2  Homa" panose="00000400000000000000" pitchFamily="2" charset="-78"/>
              </a:rPr>
              <a:t>درخت</a:t>
            </a:r>
            <a:r>
              <a:rPr lang="en-US" sz="1600" b="1" dirty="0" smtClean="0">
                <a:cs typeface="2  Homa" panose="00000400000000000000" pitchFamily="2" charset="-78"/>
              </a:rPr>
              <a:t> </a:t>
            </a:r>
            <a:r>
              <a:rPr lang="fa-IR" sz="1600" b="1" dirty="0" smtClean="0">
                <a:cs typeface="2  Homa" panose="00000400000000000000" pitchFamily="2" charset="-78"/>
              </a:rPr>
              <a:t> </a:t>
            </a:r>
            <a:r>
              <a:rPr lang="en-US" dirty="0" err="1"/>
              <a:t>DHSP</a:t>
            </a:r>
            <a:r>
              <a:rPr lang="ar-SA" sz="1600" dirty="0" smtClean="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57720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داده های گره موبایل و پیش بینی مکان</a:t>
            </a:r>
            <a:endParaRPr lang="en-US" sz="1600" dirty="0">
              <a:cs typeface="2  Homa" panose="000004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711" y="370423"/>
            <a:ext cx="7305675" cy="5619750"/>
          </a:xfrm>
          <a:prstGeom prst="rect">
            <a:avLst/>
          </a:prstGeom>
        </p:spPr>
      </p:pic>
    </p:spTree>
    <p:extLst>
      <p:ext uri="{BB962C8B-B14F-4D97-AF65-F5344CB8AC3E}">
        <p14:creationId xmlns:p14="http://schemas.microsoft.com/office/powerpoint/2010/main" val="303162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6817" y="14919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fontAlgn="t">
              <a:lnSpc>
                <a:spcPct val="150000"/>
              </a:lnSpc>
            </a:pPr>
            <a:r>
              <a:rPr lang="ar-SA" dirty="0">
                <a:cs typeface="2  Homa" panose="00000400000000000000" pitchFamily="2" charset="-78"/>
              </a:rPr>
              <a:t>شکل1) سناریوی کلی رویکرد پیشنهادی را نشان می دهد. در راه اندازی اولیه سیستم مقداری آستانه برای تعیین وضعیت سلامت غیرطبیعی محاسبه می شود و به هر سلول ارسال می شود. با حرکت بیمار ، سنسورها اطلاعات ردیابی را به دروازه می فرستند. بنابراین ، هنگامی که بیمار از سلول به سلول دیگر منتقل می شود ، زمان ، مدت ماندن در یک سلول و داده های </a:t>
            </a:r>
            <a:r>
              <a:rPr lang="en-US" dirty="0" err="1">
                <a:cs typeface="2  Homa" panose="00000400000000000000" pitchFamily="2" charset="-78"/>
              </a:rPr>
              <a:t>ECG</a:t>
            </a:r>
            <a:r>
              <a:rPr lang="ar-SA" dirty="0">
                <a:cs typeface="2  Homa" panose="00000400000000000000" pitchFamily="2" charset="-78"/>
              </a:rPr>
              <a:t> به دروازه ارسال می شود. این مدل در دروازه ساخته شده است و نتیجه آنالیز مربوطه از طریق گره های میانی در مسیر به گره ایستا در مرکز هر سلول ارسال می شود. ما هر چهار سلول (یک درخت فرعی با چهار برگ) را به عنوان یک وضعیت پنهان واحد در نظر می گیریم ، بر اساس این واقعیت که در یک مرکز مراقبت از بزرگان ، هر قسمت از ساختمان مربوط به فعالیت های فردی ساکنان است و این یک تأثیر مستقیم بر داده های گره تلفن همراه. آزمایش های ما برای یافتن حالت بهینه پنهان بر روی سلول هایی با اندازه های مختلف انجام می شود و ما مشاهده می کنیم که یک درخت زیر چهار برگ دارای بهترین دقت است. در </a:t>
            </a:r>
            <a:r>
              <a:rPr lang="en-US" dirty="0" err="1">
                <a:cs typeface="2  Homa" panose="00000400000000000000" pitchFamily="2" charset="-78"/>
              </a:rPr>
              <a:t>HSMM</a:t>
            </a:r>
            <a:r>
              <a:rPr lang="en-US" dirty="0">
                <a:cs typeface="2  Homa" panose="00000400000000000000" pitchFamily="2" charset="-78"/>
              </a:rPr>
              <a:t> </a:t>
            </a:r>
            <a:r>
              <a:rPr lang="ar-SA" dirty="0">
                <a:cs typeface="2  Homa" panose="00000400000000000000" pitchFamily="2" charset="-78"/>
              </a:rPr>
              <a:t>، یک حالت مخفی می تواند دو خروجی داشته باشد. اولین خروجی سلول بعدی است که بیمار خواهد رفت (سلول پیش بینی شده بعدی). خروجی دوم داده های </a:t>
            </a:r>
            <a:r>
              <a:rPr lang="en-US" dirty="0" err="1">
                <a:cs typeface="2  Homa" panose="00000400000000000000" pitchFamily="2" charset="-78"/>
              </a:rPr>
              <a:t>ECG</a:t>
            </a:r>
            <a:r>
              <a:rPr lang="ar-SA" dirty="0">
                <a:cs typeface="2  Homa" panose="00000400000000000000" pitchFamily="2" charset="-78"/>
              </a:rPr>
              <a:t> بعدی (پیش بینی شده) است. در یک مرکز مراقبت از سالخوردگان ، هر قسمت از منطقه نظارت مربوط به فعالیتی است که بر روی داده های </a:t>
            </a:r>
            <a:r>
              <a:rPr lang="en-US" dirty="0" err="1">
                <a:cs typeface="2  Homa" panose="00000400000000000000" pitchFamily="2" charset="-78"/>
              </a:rPr>
              <a:t>ECG</a:t>
            </a:r>
            <a:r>
              <a:rPr lang="ar-SA" dirty="0">
                <a:cs typeface="2  Homa" panose="00000400000000000000" pitchFamily="2" charset="-78"/>
              </a:rPr>
              <a:t> تأثیر می گذارد.</a:t>
            </a:r>
            <a:endParaRPr lang="en-US" dirty="0">
              <a:cs typeface="2  Homa" panose="00000400000000000000" pitchFamily="2" charset="-78"/>
            </a:endParaRPr>
          </a:p>
          <a:p>
            <a:pPr algn="r" rtl="1" fontAlgn="t">
              <a:lnSpc>
                <a:spcPct val="150000"/>
              </a:lnSpc>
            </a:pPr>
            <a:endParaRPr lang="en-US" dirty="0">
              <a:cs typeface="2  Homa" panose="00000400000000000000" pitchFamily="2" charset="-78"/>
            </a:endParaRPr>
          </a:p>
        </p:txBody>
      </p:sp>
      <p:sp>
        <p:nvSpPr>
          <p:cNvPr id="11" name="Rectangle 10"/>
          <p:cNvSpPr/>
          <p:nvPr/>
        </p:nvSpPr>
        <p:spPr>
          <a:xfrm>
            <a:off x="130338" y="563009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17</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3-1 ساخت مدل پیش بینی وضعیت سلامت</a:t>
            </a:r>
            <a:endParaRPr lang="en-US" b="1" dirty="0"/>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b="1" dirty="0">
                <a:cs typeface="2  Homa" panose="00000400000000000000" pitchFamily="2" charset="-78"/>
              </a:rPr>
              <a:t>ساخت و ساز </a:t>
            </a:r>
            <a:r>
              <a:rPr lang="ar-SA" sz="1600" b="1" dirty="0" smtClean="0">
                <a:cs typeface="2  Homa" panose="00000400000000000000" pitchFamily="2" charset="-78"/>
              </a:rPr>
              <a:t>درخت</a:t>
            </a:r>
            <a:r>
              <a:rPr lang="en-US" sz="1600" b="1" dirty="0" smtClean="0">
                <a:cs typeface="2  Homa" panose="00000400000000000000" pitchFamily="2" charset="-78"/>
              </a:rPr>
              <a:t> </a:t>
            </a:r>
            <a:r>
              <a:rPr lang="fa-IR" sz="1600" b="1" dirty="0" smtClean="0">
                <a:cs typeface="2  Homa" panose="00000400000000000000" pitchFamily="2" charset="-78"/>
              </a:rPr>
              <a:t> </a:t>
            </a:r>
            <a:r>
              <a:rPr lang="en-US" dirty="0" err="1"/>
              <a:t>DHSP</a:t>
            </a:r>
            <a:r>
              <a:rPr lang="ar-SA" sz="1600" dirty="0" smtClean="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59047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داده های گره موبایل و پیش بینی مکان</a:t>
            </a:r>
            <a:endParaRPr lang="en-US" sz="1600" dirty="0">
              <a:cs typeface="2  Homa" panose="00000400000000000000" pitchFamily="2" charset="-78"/>
            </a:endParaRPr>
          </a:p>
        </p:txBody>
      </p:sp>
    </p:spTree>
    <p:extLst>
      <p:ext uri="{BB962C8B-B14F-4D97-AF65-F5344CB8AC3E}">
        <p14:creationId xmlns:p14="http://schemas.microsoft.com/office/powerpoint/2010/main" val="368358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6817" y="14919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fontAlgn="t">
              <a:lnSpc>
                <a:spcPct val="150000"/>
              </a:lnSpc>
            </a:pPr>
            <a:endParaRPr lang="en-US" dirty="0">
              <a:cs typeface="2  Homa" panose="00000400000000000000" pitchFamily="2" charset="-78"/>
            </a:endParaRPr>
          </a:p>
        </p:txBody>
      </p:sp>
      <p:sp>
        <p:nvSpPr>
          <p:cNvPr id="11" name="Rectangle 10"/>
          <p:cNvSpPr/>
          <p:nvPr/>
        </p:nvSpPr>
        <p:spPr>
          <a:xfrm>
            <a:off x="130338" y="5679729"/>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18</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3-1 ساخت مدل پیش بینی وضعیت سلامت</a:t>
            </a:r>
            <a:endParaRPr lang="en-US" b="1" dirty="0"/>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b="1" dirty="0">
                <a:cs typeface="2  Homa" panose="00000400000000000000" pitchFamily="2" charset="-78"/>
              </a:rPr>
              <a:t>ساخت و ساز </a:t>
            </a:r>
            <a:r>
              <a:rPr lang="ar-SA" sz="1600" b="1" dirty="0" smtClean="0">
                <a:cs typeface="2  Homa" panose="00000400000000000000" pitchFamily="2" charset="-78"/>
              </a:rPr>
              <a:t>درخت</a:t>
            </a:r>
            <a:r>
              <a:rPr lang="en-US" sz="1600" b="1" dirty="0" smtClean="0">
                <a:cs typeface="2  Homa" panose="00000400000000000000" pitchFamily="2" charset="-78"/>
              </a:rPr>
              <a:t> </a:t>
            </a:r>
            <a:r>
              <a:rPr lang="fa-IR" sz="1600" b="1" dirty="0" smtClean="0">
                <a:cs typeface="2  Homa" panose="00000400000000000000" pitchFamily="2" charset="-78"/>
              </a:rPr>
              <a:t> </a:t>
            </a:r>
            <a:r>
              <a:rPr lang="en-US" dirty="0" err="1"/>
              <a:t>DHSP</a:t>
            </a:r>
            <a:r>
              <a:rPr lang="ar-SA" sz="1600" dirty="0" smtClean="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59047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داده های گره موبایل و پیش بینی مکان</a:t>
            </a:r>
            <a:endParaRPr lang="en-US" sz="1600" dirty="0">
              <a:cs typeface="2  Homa" panose="00000400000000000000" pitchFamily="2"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83" y="264482"/>
            <a:ext cx="8132844" cy="5410200"/>
          </a:xfrm>
          <a:prstGeom prst="rect">
            <a:avLst/>
          </a:prstGeom>
        </p:spPr>
      </p:pic>
    </p:spTree>
    <p:extLst>
      <p:ext uri="{BB962C8B-B14F-4D97-AF65-F5344CB8AC3E}">
        <p14:creationId xmlns:p14="http://schemas.microsoft.com/office/powerpoint/2010/main" val="2728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6032" y="316992"/>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justLow" rtl="1">
              <a:lnSpc>
                <a:spcPct val="200000"/>
              </a:lnSpc>
            </a:pPr>
            <a:r>
              <a:rPr lang="fa-IR" sz="1600" dirty="0">
                <a:cs typeface="2  Homa" panose="00000400000000000000" pitchFamily="2" charset="-78"/>
              </a:rPr>
              <a:t>اینترنت اشیا به معنی تولید فن آوری اطلاعات است. نظارت بر علائم حیاتی بیماران و در نتیجه پیش بینی وضعیت سلامتی یک بیمار در برنامه های بهداشتی اینترنت اشیاء </a:t>
            </a:r>
            <a:r>
              <a:rPr lang="en-US" sz="1600" dirty="0">
                <a:cs typeface="2  Homa" panose="00000400000000000000" pitchFamily="2" charset="-78"/>
              </a:rPr>
              <a:t> (</a:t>
            </a:r>
            <a:r>
              <a:rPr lang="en-US" sz="1600" dirty="0" err="1">
                <a:cs typeface="2  Homa" panose="00000400000000000000" pitchFamily="2" charset="-78"/>
              </a:rPr>
              <a:t>IoT</a:t>
            </a:r>
            <a:r>
              <a:rPr lang="en-US" sz="1600" dirty="0">
                <a:cs typeface="2  Homa" panose="00000400000000000000" pitchFamily="2" charset="-78"/>
              </a:rPr>
              <a:t>) </a:t>
            </a:r>
            <a:r>
              <a:rPr lang="fa-IR" sz="1600" dirty="0">
                <a:cs typeface="2  Homa" panose="00000400000000000000" pitchFamily="2" charset="-78"/>
              </a:rPr>
              <a:t>هدف اصلی سیستم های مراقبت های بهداشتی است. یکی از رویکردهای رایج در این آثار ، تشخیص فعالیت بیمار (تشخیص فعالیت) بر اساس حسگرها در محیط است. با این حال ، این روش برای ضبط وضعیت بیمار به سنسورهای زیادی نیاز دارد ، که می تواند پرهزینه و ناخوشایند باشد. این روشها نمی توانند وضعیت سلامتی یک بیمار را پیش بینی کنند و فقط می توانند رفتارهای غیر طبیعی فعلی را تشخیص دهند. در این مقاله ، برای اولین بار روشی را برای پیش بینی داده های حسگر </a:t>
            </a:r>
            <a:r>
              <a:rPr lang="en-US" sz="1600" dirty="0" err="1">
                <a:cs typeface="2  Homa" panose="00000400000000000000" pitchFamily="2" charset="-78"/>
              </a:rPr>
              <a:t>ECG</a:t>
            </a:r>
            <a:r>
              <a:rPr lang="en-US" sz="1600" dirty="0">
                <a:cs typeface="2  Homa" panose="00000400000000000000" pitchFamily="2" charset="-78"/>
              </a:rPr>
              <a:t> </a:t>
            </a:r>
            <a:r>
              <a:rPr lang="fa-IR" sz="1600" dirty="0">
                <a:cs typeface="2  Homa" panose="00000400000000000000" pitchFamily="2" charset="-78"/>
              </a:rPr>
              <a:t>  و هم به احتمال زیاد وضعیت سلامتی بیمار پیشنهاد می کنیم که نیازی به یک روش تشخیص فعالیت مشترک برای پیش بینی وضعیت سلامتی بیمار ندارد. روش پیشنهادی داده های حسگر موبایل، آینده و وضعیت سلامت کلی بیمار را با استفاده از یک مدل پنهان نیمه مارکوف</a:t>
            </a:r>
            <a:r>
              <a:rPr lang="en-US" sz="1600" dirty="0">
                <a:cs typeface="2  Homa" panose="00000400000000000000" pitchFamily="2" charset="-78"/>
              </a:rPr>
              <a:t>  (</a:t>
            </a:r>
            <a:r>
              <a:rPr lang="en-US" sz="1600" dirty="0" err="1">
                <a:cs typeface="2  Homa" panose="00000400000000000000" pitchFamily="2" charset="-78"/>
              </a:rPr>
              <a:t>HSMM</a:t>
            </a:r>
            <a:r>
              <a:rPr lang="en-US" sz="1600" dirty="0">
                <a:cs typeface="2  Homa" panose="00000400000000000000" pitchFamily="2" charset="-78"/>
              </a:rPr>
              <a:t>) </a:t>
            </a:r>
            <a:r>
              <a:rPr lang="fa-IR" sz="1600" dirty="0">
                <a:cs typeface="2  Homa" panose="00000400000000000000" pitchFamily="2" charset="-78"/>
              </a:rPr>
              <a:t> با دو خروجی پیش بینی می کند</a:t>
            </a:r>
            <a:r>
              <a:rPr lang="en-US" sz="1600" dirty="0">
                <a:cs typeface="2  Homa" panose="00000400000000000000" pitchFamily="2" charset="-78"/>
              </a:rPr>
              <a:t>. </a:t>
            </a:r>
            <a:r>
              <a:rPr lang="fa-IR" sz="1600" dirty="0">
                <a:cs typeface="2  Homa" panose="00000400000000000000" pitchFamily="2" charset="-78"/>
              </a:rPr>
              <a:t>ما در پیش بینی وضعیت سلامتی بیمار به طور متوسط به 83٪ دقت دست می یابیم. علاوه بر این ، رویکرد ما نیازی به استقرار سنسورهای زیادی برای نظارت بر رفتار بیمار ندارد و برای بیماران راحت تر است. </a:t>
            </a:r>
            <a:endParaRPr lang="en-US" sz="1600" dirty="0">
              <a:cs typeface="2  Homa" panose="00000400000000000000" pitchFamily="2" charset="-78"/>
            </a:endParaRPr>
          </a:p>
        </p:txBody>
      </p:sp>
      <p:sp>
        <p:nvSpPr>
          <p:cNvPr id="6" name="Rectangle 5"/>
          <p:cNvSpPr/>
          <p:nvPr/>
        </p:nvSpPr>
        <p:spPr>
          <a:xfrm>
            <a:off x="48768" y="5641666"/>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Rounded Rectangle 11"/>
          <p:cNvSpPr/>
          <p:nvPr/>
        </p:nvSpPr>
        <p:spPr>
          <a:xfrm>
            <a:off x="9643872" y="853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smtClean="0">
                <a:cs typeface="B Titr" panose="00000700000000000000" pitchFamily="2" charset="-78"/>
              </a:rPr>
              <a:t>چکیده</a:t>
            </a:r>
            <a:endParaRPr lang="en-US" dirty="0">
              <a:cs typeface="B Titr" panose="00000700000000000000" pitchFamily="2" charset="-78"/>
            </a:endParaRPr>
          </a:p>
        </p:txBody>
      </p:sp>
    </p:spTree>
    <p:extLst>
      <p:ext uri="{BB962C8B-B14F-4D97-AF65-F5344CB8AC3E}">
        <p14:creationId xmlns:p14="http://schemas.microsoft.com/office/powerpoint/2010/main" val="40823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6817" y="14919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fontAlgn="t">
              <a:lnSpc>
                <a:spcPct val="150000"/>
              </a:lnSpc>
            </a:pPr>
            <a:r>
              <a:rPr lang="ar-SA" dirty="0">
                <a:cs typeface="2  Homa" panose="00000400000000000000" pitchFamily="2" charset="-78"/>
              </a:rPr>
              <a:t>همانطورکه در شکل2 نشان داده شده است، وظایف اصلی </a:t>
            </a:r>
            <a:r>
              <a:rPr lang="en-US" dirty="0" err="1" smtClean="0">
                <a:cs typeface="2  Homa" panose="00000400000000000000" pitchFamily="2" charset="-78"/>
              </a:rPr>
              <a:t>DHSP</a:t>
            </a:r>
            <a:r>
              <a:rPr lang="fa-IR" dirty="0" smtClean="0">
                <a:cs typeface="2  Homa" panose="00000400000000000000" pitchFamily="2" charset="-78"/>
              </a:rPr>
              <a:t> </a:t>
            </a:r>
            <a:r>
              <a:rPr lang="ar-SA" dirty="0" smtClean="0">
                <a:cs typeface="2  Homa" panose="00000400000000000000" pitchFamily="2" charset="-78"/>
              </a:rPr>
              <a:t>تنظیم </a:t>
            </a:r>
            <a:r>
              <a:rPr lang="ar-SA" dirty="0">
                <a:cs typeface="2  Homa" panose="00000400000000000000" pitchFamily="2" charset="-78"/>
              </a:rPr>
              <a:t>اولیه شبکه (زمانی فر و همکاران ،2017 ) داده های حسگر تلفن همراه و مکان است</a:t>
            </a:r>
            <a:r>
              <a:rPr lang="en-US" dirty="0">
                <a:cs typeface="2  Homa" panose="00000400000000000000" pitchFamily="2" charset="-78"/>
              </a:rPr>
              <a:t>. </a:t>
            </a:r>
            <a:r>
              <a:rPr lang="ar-SA" dirty="0">
                <a:cs typeface="2  Homa" panose="00000400000000000000" pitchFamily="2" charset="-78"/>
              </a:rPr>
              <a:t>پیش بینی راه اندازی شبکه اولیه شامل قرار دادن گره های استاتیک و ساخت درخت گره های استاتیک است. سپس ، ما شروع به جمع آوری داده ها</a:t>
            </a:r>
            <a:r>
              <a:rPr lang="en-US" dirty="0">
                <a:cs typeface="2  Homa" panose="00000400000000000000" pitchFamily="2" charset="-78"/>
              </a:rPr>
              <a:t> (</a:t>
            </a:r>
            <a:r>
              <a:rPr lang="ar-SA" dirty="0">
                <a:cs typeface="2  Homa" panose="00000400000000000000" pitchFamily="2" charset="-78"/>
              </a:rPr>
              <a:t>ردیابی ، زمان ، مدت زمان و داده های </a:t>
            </a:r>
            <a:r>
              <a:rPr lang="en-US" dirty="0" err="1">
                <a:cs typeface="2  Homa" panose="00000400000000000000" pitchFamily="2" charset="-78"/>
              </a:rPr>
              <a:t>ECG</a:t>
            </a:r>
            <a:r>
              <a:rPr lang="en-US" dirty="0">
                <a:cs typeface="2  Homa" panose="00000400000000000000" pitchFamily="2" charset="-78"/>
              </a:rPr>
              <a:t> </a:t>
            </a:r>
            <a:r>
              <a:rPr lang="fa-IR" dirty="0">
                <a:cs typeface="2  Homa" panose="00000400000000000000" pitchFamily="2" charset="-78"/>
              </a:rPr>
              <a:t> </a:t>
            </a:r>
            <a:r>
              <a:rPr lang="ar-SA" dirty="0" smtClean="0">
                <a:cs typeface="2  Homa" panose="00000400000000000000" pitchFamily="2" charset="-78"/>
              </a:rPr>
              <a:t>از </a:t>
            </a:r>
            <a:r>
              <a:rPr lang="ar-SA" dirty="0">
                <a:cs typeface="2  Homa" panose="00000400000000000000" pitchFamily="2" charset="-78"/>
              </a:rPr>
              <a:t>شبکه</a:t>
            </a:r>
            <a:r>
              <a:rPr lang="en-US" dirty="0">
                <a:cs typeface="2  Homa" panose="00000400000000000000" pitchFamily="2" charset="-78"/>
              </a:rPr>
              <a:t>) </a:t>
            </a:r>
            <a:r>
              <a:rPr lang="ar-SA" dirty="0">
                <a:cs typeface="2  Homa" panose="00000400000000000000" pitchFamily="2" charset="-78"/>
              </a:rPr>
              <a:t>می کنیم. داده های مجموعه شده در رویکرد ما شامل ردیابی داده ها ،اطلاعات کلی بیماران و داده های </a:t>
            </a:r>
            <a:r>
              <a:rPr lang="en-US" dirty="0" err="1">
                <a:cs typeface="2  Homa" panose="00000400000000000000" pitchFamily="2" charset="-78"/>
              </a:rPr>
              <a:t>ECG</a:t>
            </a:r>
            <a:r>
              <a:rPr lang="en-US" dirty="0">
                <a:cs typeface="2  Homa" panose="00000400000000000000" pitchFamily="2" charset="-78"/>
              </a:rPr>
              <a:t> </a:t>
            </a:r>
            <a:r>
              <a:rPr lang="fa-IR" dirty="0" smtClean="0">
                <a:cs typeface="2  Homa" panose="00000400000000000000" pitchFamily="2" charset="-78"/>
              </a:rPr>
              <a:t> </a:t>
            </a:r>
            <a:r>
              <a:rPr lang="ar-SA" dirty="0" smtClean="0">
                <a:cs typeface="2  Homa" panose="00000400000000000000" pitchFamily="2" charset="-78"/>
              </a:rPr>
              <a:t>موبایل </a:t>
            </a:r>
            <a:r>
              <a:rPr lang="ar-SA" dirty="0">
                <a:cs typeface="2  Homa" panose="00000400000000000000" pitchFamily="2" charset="-78"/>
              </a:rPr>
              <a:t>است. در مرحله بعد با ساخت مدل داده پیش بینی در دروازه انجام می شود. سپس نتیجه پیش بینی در کل شبکه ها از طریق گره های میانی توزیع می شود. وضعیت بهداشت و پیش بینی داده های گره تلفن همراه با مدل سازی داده های گره موبایل جمع آوری شده از سنسورهای ایستا در مرحله آموزش ارائه می شود. بر اساس داده های دریافت شده ، مدت کل ماندن بیمار در هر مکان مشخص می شود ، که در پیش بینی موقعیت های غیر طبیعی مفید است. به عنوان مثال ، در مرحله پیش بینی ، اگر یک گره برگ استاتیک با پاسخگویی به اتاق که در آن بیمار قرار دارد ، متوجه شود که مقدار داده های سنسور تلفن همراه بیمار غیر طبیعی است یا مدت زمان اقامت بیمار بالاتر یا پایین تر از مقدار مشخص شده است. آستانه ، گره استاتیک یک هشدار مناسب به دروازه می فرستد. گره استاتیک به نوبه خود اعلان هایی را برای کاربران مجاز ارسال می کند (به عنوان مثال پزشکان ، پرستاران ، بستگان ، متخصصان و غیره)</a:t>
            </a:r>
            <a:endParaRPr lang="en-US" dirty="0">
              <a:cs typeface="2  Homa" panose="00000400000000000000" pitchFamily="2" charset="-78"/>
            </a:endParaRPr>
          </a:p>
          <a:p>
            <a:pPr algn="r" rtl="1" fontAlgn="t">
              <a:lnSpc>
                <a:spcPct val="150000"/>
              </a:lnSpc>
            </a:pPr>
            <a:endParaRPr lang="en-US" dirty="0">
              <a:cs typeface="2  Homa" panose="00000400000000000000" pitchFamily="2" charset="-78"/>
            </a:endParaRPr>
          </a:p>
        </p:txBody>
      </p:sp>
      <p:sp>
        <p:nvSpPr>
          <p:cNvPr id="11" name="Rectangle 10"/>
          <p:cNvSpPr/>
          <p:nvPr/>
        </p:nvSpPr>
        <p:spPr>
          <a:xfrm>
            <a:off x="130338" y="559854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19</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3-1 ساخت مدل پیش بینی وضعیت سلامت</a:t>
            </a:r>
            <a:endParaRPr lang="en-US" b="1" dirty="0"/>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2-6 رویکرد پیشنهادی</a:t>
            </a:r>
            <a:endParaRPr lang="en-US"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b="1" dirty="0">
                <a:cs typeface="2  Homa" panose="00000400000000000000" pitchFamily="2" charset="-78"/>
              </a:rPr>
              <a:t>ساخت و ساز </a:t>
            </a:r>
            <a:r>
              <a:rPr lang="ar-SA" sz="1600" b="1" dirty="0" smtClean="0">
                <a:cs typeface="2  Homa" panose="00000400000000000000" pitchFamily="2" charset="-78"/>
              </a:rPr>
              <a:t>درخت</a:t>
            </a:r>
            <a:r>
              <a:rPr lang="en-US" sz="1600" b="1" dirty="0" smtClean="0">
                <a:cs typeface="2  Homa" panose="00000400000000000000" pitchFamily="2" charset="-78"/>
              </a:rPr>
              <a:t> </a:t>
            </a:r>
            <a:r>
              <a:rPr lang="fa-IR" sz="1600" b="1" dirty="0" smtClean="0">
                <a:cs typeface="2  Homa" panose="00000400000000000000" pitchFamily="2" charset="-78"/>
              </a:rPr>
              <a:t> </a:t>
            </a:r>
            <a:r>
              <a:rPr lang="en-US" dirty="0" err="1"/>
              <a:t>DHSP</a:t>
            </a:r>
            <a:r>
              <a:rPr lang="ar-SA" sz="1600" dirty="0" smtClean="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59047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داده های گره موبایل و پیش بینی مکان</a:t>
            </a:r>
            <a:endParaRPr lang="en-US" sz="1600" dirty="0">
              <a:cs typeface="2  Homa" panose="00000400000000000000" pitchFamily="2" charset="-78"/>
            </a:endParaRPr>
          </a:p>
        </p:txBody>
      </p:sp>
    </p:spTree>
    <p:extLst>
      <p:ext uri="{BB962C8B-B14F-4D97-AF65-F5344CB8AC3E}">
        <p14:creationId xmlns:p14="http://schemas.microsoft.com/office/powerpoint/2010/main" val="206418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6817" y="14919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lvl="2" algn="r" rtl="1">
              <a:lnSpc>
                <a:spcPct val="150000"/>
              </a:lnSpc>
            </a:pPr>
            <a:r>
              <a:rPr lang="ar-SA" sz="1600" b="1" dirty="0">
                <a:cs typeface="2  Homa" panose="00000400000000000000" pitchFamily="2" charset="-78"/>
              </a:rPr>
              <a:t>ساخت و ساز درخت</a:t>
            </a:r>
            <a:r>
              <a:rPr lang="ar-SA" sz="1600" dirty="0">
                <a:cs typeface="2  Homa" panose="00000400000000000000" pitchFamily="2" charset="-78"/>
              </a:rPr>
              <a:t> </a:t>
            </a:r>
            <a:r>
              <a:rPr lang="en-US" sz="1600" dirty="0" err="1" smtClean="0">
                <a:cs typeface="2  Homa" panose="00000400000000000000" pitchFamily="2" charset="-78"/>
              </a:rPr>
              <a:t>DHSP</a:t>
            </a:r>
            <a:endParaRPr lang="en-US" sz="1600" dirty="0" smtClean="0">
              <a:cs typeface="2  Homa" panose="00000400000000000000" pitchFamily="2" charset="-78"/>
            </a:endParaRPr>
          </a:p>
          <a:p>
            <a:pPr lvl="2" algn="r" rtl="1">
              <a:lnSpc>
                <a:spcPct val="150000"/>
              </a:lnSpc>
            </a:pPr>
            <a:endParaRPr lang="en-US" sz="1100" dirty="0">
              <a:cs typeface="2  Homa" panose="00000400000000000000" pitchFamily="2" charset="-78"/>
            </a:endParaRPr>
          </a:p>
          <a:p>
            <a:pPr algn="r" rtl="1">
              <a:lnSpc>
                <a:spcPct val="150000"/>
              </a:lnSpc>
            </a:pPr>
            <a:r>
              <a:rPr lang="ar-SA" sz="1600" dirty="0">
                <a:cs typeface="2  Homa" panose="00000400000000000000" pitchFamily="2" charset="-78"/>
              </a:rPr>
              <a:t>ما به یک طرحواره نیاز داریم که به ما کمک می کند تا داده های بیمار را به صورت توزیع و کارآمد جمع آوری کنیم. این طرح باید داده های بیمار را بطور مداوم جمع کند و این داده ها را به روشی توزیع شده ارسال کند. بنابراین ، یک ساختار عالی یک راه حل خوب است. ما یک گره ایستا در مرکز هر سلول قرار می دهیم. ما آنها را گره نامزد می نامیم. گره های استاتیک دیگری نیز وجود دارد (گره های میانی) که در محل تقاطع چهار سلول همسایه قرار می گیرند. در جدول 1 ساختار آدرس گره ایستا و موبایل نشان داده شده است</a:t>
            </a:r>
            <a:r>
              <a:rPr lang="en-US" sz="1600" dirty="0">
                <a:cs typeface="2  Homa" panose="00000400000000000000" pitchFamily="2" charset="-78"/>
              </a:rPr>
              <a:t>.</a:t>
            </a:r>
          </a:p>
          <a:p>
            <a:pPr algn="r" rtl="1">
              <a:lnSpc>
                <a:spcPct val="150000"/>
              </a:lnSpc>
            </a:pPr>
            <a:r>
              <a:rPr lang="ar-SA" sz="1600" dirty="0" smtClean="0">
                <a:cs typeface="2  Homa" panose="00000400000000000000" pitchFamily="2" charset="-78"/>
              </a:rPr>
              <a:t>هرگره </a:t>
            </a:r>
            <a:r>
              <a:rPr lang="ar-SA" sz="1600" dirty="0">
                <a:cs typeface="2  Homa" panose="00000400000000000000" pitchFamily="2" charset="-78"/>
              </a:rPr>
              <a:t>تلفن همراه دارای یک آدرس </a:t>
            </a:r>
            <a:r>
              <a:rPr lang="en-US" sz="1600" dirty="0" err="1">
                <a:cs typeface="2  Homa" panose="00000400000000000000" pitchFamily="2" charset="-78"/>
              </a:rPr>
              <a:t>IPV6</a:t>
            </a:r>
            <a:r>
              <a:rPr lang="en-US" sz="1600" dirty="0">
                <a:cs typeface="2  Homa" panose="00000400000000000000" pitchFamily="2" charset="-78"/>
              </a:rPr>
              <a:t> </a:t>
            </a:r>
            <a:r>
              <a:rPr lang="fa-IR" sz="1600" dirty="0">
                <a:cs typeface="2  Homa" panose="00000400000000000000" pitchFamily="2" charset="-78"/>
              </a:rPr>
              <a:t> </a:t>
            </a:r>
            <a:r>
              <a:rPr lang="ar-SA" sz="1600" dirty="0" smtClean="0">
                <a:cs typeface="2  Homa" panose="00000400000000000000" pitchFamily="2" charset="-78"/>
              </a:rPr>
              <a:t>است </a:t>
            </a:r>
            <a:r>
              <a:rPr lang="ar-SA" sz="1600" dirty="0">
                <a:cs typeface="2  Homa" panose="00000400000000000000" pitchFamily="2" charset="-78"/>
              </a:rPr>
              <a:t>که حتی در هنگام حرکت گره تلفن همراه بین </a:t>
            </a:r>
            <a:r>
              <a:rPr lang="en-US" sz="1600" dirty="0">
                <a:cs typeface="2  Homa" panose="00000400000000000000" pitchFamily="2" charset="-78"/>
              </a:rPr>
              <a:t>PAN </a:t>
            </a:r>
            <a:r>
              <a:rPr lang="ar-SA" sz="1600" dirty="0">
                <a:cs typeface="2  Homa" panose="00000400000000000000" pitchFamily="2" charset="-78"/>
              </a:rPr>
              <a:t>ها تغییر نمی کند. یک آدرس گره موبایل یک بار در تنظیم اولیه شبکه تنظیم می شود. آدرس گره تلفن همراه از آدرس نزدیکترین گره میانی آن ( قسمت درختی آدرس در جدول 1) تشکیل شده است که والد اولین گره نامزد آن است که به دنبال آن شناسه گره نامزد آن و سپس شناسه منحصر به فرد در سلول (قسمت </a:t>
            </a:r>
            <a:r>
              <a:rPr lang="en-US" sz="1600" dirty="0">
                <a:cs typeface="2  Homa" panose="00000400000000000000" pitchFamily="2" charset="-78"/>
              </a:rPr>
              <a:t>Node ID  </a:t>
            </a:r>
            <a:r>
              <a:rPr lang="fa-IR" sz="1600" dirty="0" smtClean="0">
                <a:cs typeface="2  Homa" panose="00000400000000000000" pitchFamily="2" charset="-78"/>
              </a:rPr>
              <a:t> </a:t>
            </a:r>
            <a:r>
              <a:rPr lang="ar-SA" sz="1600" dirty="0" smtClean="0">
                <a:cs typeface="2  Homa" panose="00000400000000000000" pitchFamily="2" charset="-78"/>
              </a:rPr>
              <a:t>آدرس </a:t>
            </a:r>
            <a:r>
              <a:rPr lang="ar-SA" sz="1600" dirty="0">
                <a:cs typeface="2  Homa" panose="00000400000000000000" pitchFamily="2" charset="-78"/>
              </a:rPr>
              <a:t>در جدول 1) (زمانی فر و همکاران ،2017 )</a:t>
            </a:r>
            <a:endParaRPr lang="en-US" sz="1600" dirty="0">
              <a:cs typeface="2  Homa" panose="00000400000000000000" pitchFamily="2" charset="-78"/>
            </a:endParaRPr>
          </a:p>
          <a:p>
            <a:pPr algn="r" rtl="1" fontAlgn="t">
              <a:lnSpc>
                <a:spcPct val="150000"/>
              </a:lnSpc>
            </a:pPr>
            <a:endParaRPr lang="en-US" dirty="0">
              <a:cs typeface="2  Homa" panose="00000400000000000000" pitchFamily="2" charset="-78"/>
            </a:endParaRPr>
          </a:p>
        </p:txBody>
      </p:sp>
      <p:sp>
        <p:nvSpPr>
          <p:cNvPr id="11" name="Rectangle 10"/>
          <p:cNvSpPr/>
          <p:nvPr/>
        </p:nvSpPr>
        <p:spPr>
          <a:xfrm>
            <a:off x="130338" y="563009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20</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3-1 ساخت مدل پیش بینی وضعیت سلامت</a:t>
            </a:r>
            <a:endParaRPr lang="en-US" b="1" dirty="0"/>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59047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داده های گره موبایل و پیش بینی مکان</a:t>
            </a:r>
            <a:endParaRPr lang="en-US" sz="1600" dirty="0">
              <a:cs typeface="2  Homa" panose="000004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439" y="4260216"/>
            <a:ext cx="7969359" cy="1790700"/>
          </a:xfrm>
          <a:prstGeom prst="rect">
            <a:avLst/>
          </a:prstGeom>
        </p:spPr>
      </p:pic>
    </p:spTree>
    <p:extLst>
      <p:ext uri="{BB962C8B-B14F-4D97-AF65-F5344CB8AC3E}">
        <p14:creationId xmlns:p14="http://schemas.microsoft.com/office/powerpoint/2010/main" val="336055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6817" y="14919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endParaRPr lang="fa-IR" dirty="0" smtClean="0">
              <a:cs typeface="2  Homa" panose="00000400000000000000" pitchFamily="2" charset="-78"/>
            </a:endParaRPr>
          </a:p>
          <a:p>
            <a:pPr algn="r" rtl="1">
              <a:lnSpc>
                <a:spcPct val="150000"/>
              </a:lnSpc>
            </a:pPr>
            <a:endParaRPr lang="fa-IR" dirty="0">
              <a:cs typeface="2  Homa" panose="00000400000000000000" pitchFamily="2" charset="-78"/>
            </a:endParaRPr>
          </a:p>
          <a:p>
            <a:pPr algn="r" rtl="1">
              <a:lnSpc>
                <a:spcPct val="150000"/>
              </a:lnSpc>
            </a:pPr>
            <a:endParaRPr lang="fa-IR" dirty="0" smtClean="0">
              <a:cs typeface="2  Homa" panose="00000400000000000000" pitchFamily="2" charset="-78"/>
            </a:endParaRPr>
          </a:p>
          <a:p>
            <a:pPr algn="r" rtl="1">
              <a:lnSpc>
                <a:spcPct val="150000"/>
              </a:lnSpc>
            </a:pPr>
            <a:endParaRPr lang="fa-IR" dirty="0">
              <a:cs typeface="2  Homa" panose="00000400000000000000" pitchFamily="2" charset="-78"/>
            </a:endParaRPr>
          </a:p>
          <a:p>
            <a:pPr algn="r" rtl="1">
              <a:lnSpc>
                <a:spcPct val="150000"/>
              </a:lnSpc>
            </a:pPr>
            <a:endParaRPr lang="fa-IR" dirty="0" smtClean="0">
              <a:cs typeface="2  Homa" panose="00000400000000000000" pitchFamily="2" charset="-78"/>
            </a:endParaRPr>
          </a:p>
          <a:p>
            <a:pPr algn="r" rtl="1">
              <a:lnSpc>
                <a:spcPct val="150000"/>
              </a:lnSpc>
            </a:pPr>
            <a:endParaRPr lang="fa-IR" dirty="0">
              <a:cs typeface="2  Homa" panose="00000400000000000000" pitchFamily="2" charset="-78"/>
            </a:endParaRPr>
          </a:p>
          <a:p>
            <a:pPr algn="r" rtl="1">
              <a:lnSpc>
                <a:spcPct val="150000"/>
              </a:lnSpc>
            </a:pPr>
            <a:endParaRPr lang="fa-IR" dirty="0" smtClean="0">
              <a:cs typeface="2  Homa" panose="00000400000000000000" pitchFamily="2" charset="-78"/>
            </a:endParaRPr>
          </a:p>
          <a:p>
            <a:pPr algn="r" rtl="1">
              <a:lnSpc>
                <a:spcPct val="150000"/>
              </a:lnSpc>
            </a:pPr>
            <a:endParaRPr lang="fa-IR" dirty="0">
              <a:cs typeface="2  Homa" panose="00000400000000000000" pitchFamily="2" charset="-78"/>
            </a:endParaRPr>
          </a:p>
          <a:p>
            <a:pPr algn="r" rtl="1">
              <a:lnSpc>
                <a:spcPct val="150000"/>
              </a:lnSpc>
            </a:pPr>
            <a:endParaRPr lang="fa-IR" dirty="0" smtClean="0">
              <a:cs typeface="2  Homa" panose="00000400000000000000" pitchFamily="2" charset="-78"/>
            </a:endParaRPr>
          </a:p>
          <a:p>
            <a:pPr algn="r" rtl="1">
              <a:lnSpc>
                <a:spcPct val="150000"/>
              </a:lnSpc>
            </a:pPr>
            <a:endParaRPr lang="fa-IR" dirty="0">
              <a:cs typeface="2  Homa" panose="00000400000000000000" pitchFamily="2" charset="-78"/>
            </a:endParaRPr>
          </a:p>
          <a:p>
            <a:pPr algn="r" rtl="1">
              <a:lnSpc>
                <a:spcPct val="150000"/>
              </a:lnSpc>
            </a:pPr>
            <a:r>
              <a:rPr lang="ar-SA" dirty="0" smtClean="0">
                <a:cs typeface="2  Homa" panose="00000400000000000000" pitchFamily="2" charset="-78"/>
              </a:rPr>
              <a:t>در </a:t>
            </a:r>
            <a:r>
              <a:rPr lang="ar-SA" dirty="0">
                <a:cs typeface="2  Homa" panose="00000400000000000000" pitchFamily="2" charset="-78"/>
              </a:rPr>
              <a:t>شکل3 وقتی گره موبایل در سلول </a:t>
            </a:r>
            <a:r>
              <a:rPr lang="en-US" dirty="0">
                <a:cs typeface="2  Homa" panose="00000400000000000000" pitchFamily="2" charset="-78"/>
              </a:rPr>
              <a:t>A </a:t>
            </a:r>
            <a:r>
              <a:rPr lang="ar-SA" dirty="0">
                <a:cs typeface="2  Homa" panose="00000400000000000000" pitchFamily="2" charset="-78"/>
              </a:rPr>
              <a:t>قرار دارد ، گره استاتیک </a:t>
            </a:r>
            <a:r>
              <a:rPr lang="en-US" dirty="0">
                <a:cs typeface="2  Homa" panose="00000400000000000000" pitchFamily="2" charset="-78"/>
              </a:rPr>
              <a:t>A </a:t>
            </a:r>
            <a:r>
              <a:rPr lang="ar-SA" dirty="0">
                <a:cs typeface="2  Homa" panose="00000400000000000000" pitchFamily="2" charset="-78"/>
              </a:rPr>
              <a:t>داده های گره موبایل را به گره 16 محصور می کند</a:t>
            </a:r>
            <a:r>
              <a:rPr lang="ar-SA" dirty="0" smtClean="0">
                <a:cs typeface="2  Homa" panose="00000400000000000000" pitchFamily="2" charset="-78"/>
              </a:rPr>
              <a:t>،</a:t>
            </a:r>
            <a:r>
              <a:rPr lang="fa-IR" dirty="0" smtClean="0">
                <a:cs typeface="2  Homa" panose="00000400000000000000" pitchFamily="2" charset="-78"/>
              </a:rPr>
              <a:t> </a:t>
            </a:r>
            <a:r>
              <a:rPr lang="ar-SA" dirty="0" smtClean="0">
                <a:cs typeface="2  Homa" panose="00000400000000000000" pitchFamily="2" charset="-78"/>
              </a:rPr>
              <a:t>که </a:t>
            </a:r>
            <a:r>
              <a:rPr lang="ar-SA" dirty="0">
                <a:cs typeface="2  Homa" panose="00000400000000000000" pitchFamily="2" charset="-78"/>
              </a:rPr>
              <a:t>به نوبه خود آن را به گره 8 می فرستد. سپس به گره 4 فرستاده می شود ، که آن را به گره 2 هدایت می کند ، و سپس به ریشه درخت ارسال می شود. </a:t>
            </a:r>
            <a:r>
              <a:rPr lang="en-US" dirty="0" err="1">
                <a:cs typeface="2  Homa" panose="00000400000000000000" pitchFamily="2" charset="-78"/>
              </a:rPr>
              <a:t>DHSP</a:t>
            </a:r>
            <a:r>
              <a:rPr lang="en-US" dirty="0">
                <a:cs typeface="2  Homa" panose="00000400000000000000" pitchFamily="2" charset="-78"/>
              </a:rPr>
              <a:t>-Tree </a:t>
            </a:r>
            <a:r>
              <a:rPr lang="ar-SA" dirty="0">
                <a:cs typeface="2  Homa" panose="00000400000000000000" pitchFamily="2" charset="-78"/>
              </a:rPr>
              <a:t>شکل 3 در شکل 4 به تصویر کشیده شده است</a:t>
            </a:r>
            <a:r>
              <a:rPr lang="fa-IR" dirty="0">
                <a:cs typeface="2  Homa" panose="00000400000000000000" pitchFamily="2" charset="-78"/>
              </a:rPr>
              <a:t>.</a:t>
            </a:r>
            <a:endParaRPr lang="en-US" dirty="0">
              <a:cs typeface="2  Homa" panose="00000400000000000000" pitchFamily="2" charset="-78"/>
            </a:endParaRPr>
          </a:p>
        </p:txBody>
      </p:sp>
      <p:sp>
        <p:nvSpPr>
          <p:cNvPr id="11" name="Rectangle 10"/>
          <p:cNvSpPr/>
          <p:nvPr/>
        </p:nvSpPr>
        <p:spPr>
          <a:xfrm>
            <a:off x="130338" y="563009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21</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3-1 ساخت مدل پیش بینی وضعیت سلامت</a:t>
            </a:r>
            <a:endParaRPr lang="en-US" b="1" dirty="0"/>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59047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داده های گره موبایل و پیش بینی مکان</a:t>
            </a:r>
            <a:endParaRPr lang="en-US" sz="1600" dirty="0">
              <a:cs typeface="2  Homa" panose="00000400000000000000" pitchFamily="2"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468" y="222145"/>
            <a:ext cx="7156999" cy="3893013"/>
          </a:xfrm>
          <a:prstGeom prst="rect">
            <a:avLst/>
          </a:prstGeom>
        </p:spPr>
      </p:pic>
    </p:spTree>
    <p:extLst>
      <p:ext uri="{BB962C8B-B14F-4D97-AF65-F5344CB8AC3E}">
        <p14:creationId xmlns:p14="http://schemas.microsoft.com/office/powerpoint/2010/main" val="376479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9967" y="127369"/>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ar-SA" sz="1600" dirty="0" smtClean="0">
                <a:cs typeface="2  Homa" panose="00000400000000000000" pitchFamily="2" charset="-78"/>
              </a:rPr>
              <a:t>داده </a:t>
            </a:r>
            <a:r>
              <a:rPr lang="ar-SA" sz="1600" dirty="0">
                <a:cs typeface="2  Homa" panose="00000400000000000000" pitchFamily="2" charset="-78"/>
              </a:rPr>
              <a:t>های جمع آوری شده شامل موارد زیر است: داده های یک سنسور تلفن همراه متصل به بیمار. زمان روز؛ روز هفته؛ مدت حضور بیمار در یک سلول؛ و شناسه سنسور استاتیک واقع در مرکز سلول که در آن بیمار قرار دارد. شایان ذکر است که بر اساس نوع سنسور موبایل ، داده های گره موبایل در بازه های زمانی مشخص ارسال می شوند. هر سنسور یک پارامتر خاص از بدن بیمار را کنترل می کند. براساس نوع پارامتر مورد بررسی و وضعیت سلامت عمومی بیمار ، روند نظارت باید در فواصل مختلف تکرار شود. به عنوان مثال ، داده های </a:t>
            </a:r>
            <a:r>
              <a:rPr lang="en-US" sz="1600" dirty="0" err="1">
                <a:cs typeface="2  Homa" panose="00000400000000000000" pitchFamily="2" charset="-78"/>
              </a:rPr>
              <a:t>ECG</a:t>
            </a:r>
            <a:r>
              <a:rPr lang="en-US" sz="1600" dirty="0">
                <a:cs typeface="2  Homa" panose="00000400000000000000" pitchFamily="2" charset="-78"/>
              </a:rPr>
              <a:t> </a:t>
            </a:r>
            <a:r>
              <a:rPr lang="fa-IR" sz="1600" dirty="0" smtClean="0">
                <a:cs typeface="2  Homa" panose="00000400000000000000" pitchFamily="2" charset="-78"/>
              </a:rPr>
              <a:t> </a:t>
            </a:r>
            <a:r>
              <a:rPr lang="ar-SA" sz="1600" dirty="0" smtClean="0">
                <a:cs typeface="2  Homa" panose="00000400000000000000" pitchFamily="2" charset="-78"/>
              </a:rPr>
              <a:t>ممکن </a:t>
            </a:r>
            <a:r>
              <a:rPr lang="ar-SA" sz="1600" dirty="0">
                <a:cs typeface="2  Homa" panose="00000400000000000000" pitchFamily="2" charset="-78"/>
              </a:rPr>
              <a:t>است هر 15 دقیقه بررسی شود ، در حالی که دمای اسکن سنسور هر 30 دقیقه تکرار می شود. همانطور که قبلاً ذکر شد، هر چهار سلول یک مدل پنهان واحد در مدل </a:t>
            </a:r>
            <a:r>
              <a:rPr lang="en-US" sz="1600" dirty="0" err="1">
                <a:cs typeface="2  Homa" panose="00000400000000000000" pitchFamily="2" charset="-78"/>
              </a:rPr>
              <a:t>HSMM</a:t>
            </a:r>
            <a:r>
              <a:rPr lang="en-US" sz="1600" dirty="0">
                <a:cs typeface="2  Homa" panose="00000400000000000000" pitchFamily="2" charset="-78"/>
              </a:rPr>
              <a:t> </a:t>
            </a:r>
            <a:r>
              <a:rPr lang="fa-IR" sz="1600" dirty="0" smtClean="0">
                <a:cs typeface="2  Homa" panose="00000400000000000000" pitchFamily="2" charset="-78"/>
              </a:rPr>
              <a:t> </a:t>
            </a:r>
            <a:r>
              <a:rPr lang="ar-SA" sz="1600" dirty="0" smtClean="0">
                <a:cs typeface="2  Homa" panose="00000400000000000000" pitchFamily="2" charset="-78"/>
              </a:rPr>
              <a:t>ساخته </a:t>
            </a:r>
            <a:r>
              <a:rPr lang="ar-SA" sz="1600" dirty="0">
                <a:cs typeface="2  Homa" panose="00000400000000000000" pitchFamily="2" charset="-78"/>
              </a:rPr>
              <a:t>شده در نظر گرفته می شوند.</a:t>
            </a:r>
            <a:endParaRPr lang="en-US" sz="1600" dirty="0">
              <a:cs typeface="2  Homa" panose="00000400000000000000" pitchFamily="2" charset="-78"/>
            </a:endParaRPr>
          </a:p>
        </p:txBody>
      </p:sp>
      <p:sp>
        <p:nvSpPr>
          <p:cNvPr id="11" name="Rectangle 10"/>
          <p:cNvSpPr/>
          <p:nvPr/>
        </p:nvSpPr>
        <p:spPr>
          <a:xfrm>
            <a:off x="176638" y="563009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22</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3-1 ساخت مدل پیش بینی وضعیت سلامت</a:t>
            </a:r>
            <a:endParaRPr lang="en-US" b="1" dirty="0"/>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59047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داده های گره موبایل و پیش بینی مکان</a:t>
            </a:r>
            <a:endParaRPr lang="en-US" sz="1600" dirty="0">
              <a:cs typeface="2  Homa"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162" y="2550626"/>
            <a:ext cx="8060561" cy="3467100"/>
          </a:xfrm>
          <a:prstGeom prst="rect">
            <a:avLst/>
          </a:prstGeom>
        </p:spPr>
      </p:pic>
    </p:spTree>
    <p:extLst>
      <p:ext uri="{BB962C8B-B14F-4D97-AF65-F5344CB8AC3E}">
        <p14:creationId xmlns:p14="http://schemas.microsoft.com/office/powerpoint/2010/main" val="248097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9967" y="127369"/>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endParaRPr lang="fa-IR" sz="1600" dirty="0" smtClean="0">
              <a:cs typeface="2  Homa" panose="00000400000000000000" pitchFamily="2" charset="-78"/>
            </a:endParaRPr>
          </a:p>
          <a:p>
            <a:pPr algn="r" rtl="1"/>
            <a:r>
              <a:rPr lang="ar-SA" sz="1600" b="1" dirty="0">
                <a:cs typeface="2  Homa" panose="00000400000000000000" pitchFamily="2" charset="-78"/>
              </a:rPr>
              <a:t>داده های گره موبایل و پیش بینی مکان</a:t>
            </a:r>
            <a:endParaRPr lang="en-US" sz="1600" dirty="0">
              <a:cs typeface="2  Homa" panose="00000400000000000000" pitchFamily="2" charset="-78"/>
            </a:endParaRPr>
          </a:p>
          <a:p>
            <a:pPr algn="r" rtl="1"/>
            <a:r>
              <a:rPr lang="ar-SA" sz="1600" dirty="0" smtClean="0">
                <a:cs typeface="2  Homa" panose="00000400000000000000" pitchFamily="2" charset="-78"/>
              </a:rPr>
              <a:t>مدل </a:t>
            </a:r>
            <a:r>
              <a:rPr lang="ar-SA" sz="1600" dirty="0">
                <a:cs typeface="2  Homa" panose="00000400000000000000" pitchFamily="2" charset="-78"/>
              </a:rPr>
              <a:t>پیش بینی وضعیت بهداشتی همانطور که در قسمت اول توضیح داده شده ساخته شده است. در بخش دوم ، نحوه توزیع مدل های تولید شده در برگ های درخت را شرح می دهیم.</a:t>
            </a:r>
            <a:endParaRPr lang="en-US" sz="1600" dirty="0">
              <a:cs typeface="2  Homa" panose="00000400000000000000" pitchFamily="2" charset="-78"/>
            </a:endParaRPr>
          </a:p>
          <a:p>
            <a:pPr algn="r" rtl="1"/>
            <a:r>
              <a:rPr lang="en-US" sz="1600" dirty="0">
                <a:cs typeface="2  Homa" panose="00000400000000000000" pitchFamily="2" charset="-78"/>
              </a:rPr>
              <a:t> </a:t>
            </a:r>
          </a:p>
          <a:p>
            <a:pPr algn="r" rtl="1"/>
            <a:r>
              <a:rPr lang="ar-SA" sz="1600" b="1" dirty="0">
                <a:cs typeface="2  Homa" panose="00000400000000000000" pitchFamily="2" charset="-78"/>
              </a:rPr>
              <a:t>3-2-1 ساخت مدل پیش بینی وضعیت سلامت</a:t>
            </a:r>
            <a:endParaRPr lang="en-US" sz="1600" dirty="0">
              <a:cs typeface="2  Homa" panose="00000400000000000000" pitchFamily="2" charset="-78"/>
            </a:endParaRPr>
          </a:p>
          <a:p>
            <a:pPr algn="r" rtl="1"/>
            <a:r>
              <a:rPr lang="en-US" sz="1600" dirty="0" err="1">
                <a:cs typeface="2  Homa" panose="00000400000000000000" pitchFamily="2" charset="-78"/>
              </a:rPr>
              <a:t>HSMM</a:t>
            </a:r>
            <a:r>
              <a:rPr lang="ar-SA" sz="1600" dirty="0">
                <a:cs typeface="2  Homa" panose="00000400000000000000" pitchFamily="2" charset="-78"/>
              </a:rPr>
              <a:t> با دو خروجی با اجازه دادن به فرآیند زمینه ای یک زنجیره نیمه مارکوف تعریف می شود (مورفی ، 2002). هر ایالت دارای مدت زمان متغیر است که با تعداد خروجی های تولید شده همراه است. مدت </a:t>
            </a:r>
            <a:r>
              <a:rPr lang="en-US" sz="1600" dirty="0">
                <a:cs typeface="2  Homa" panose="00000400000000000000" pitchFamily="2" charset="-78"/>
              </a:rPr>
              <a:t>d </a:t>
            </a:r>
            <a:r>
              <a:rPr lang="ar-SA" sz="1600" dirty="0">
                <a:cs typeface="2  Homa" panose="00000400000000000000" pitchFamily="2" charset="-78"/>
              </a:rPr>
              <a:t>یک کشور معین به طور صریح برای </a:t>
            </a:r>
            <a:r>
              <a:rPr lang="en-US" sz="1600" dirty="0" err="1">
                <a:cs typeface="2  Homa" panose="00000400000000000000" pitchFamily="2" charset="-78"/>
              </a:rPr>
              <a:t>HSMM</a:t>
            </a:r>
            <a:r>
              <a:rPr lang="ar-SA" sz="1600" dirty="0">
                <a:cs typeface="2  Homa" panose="00000400000000000000" pitchFamily="2" charset="-78"/>
              </a:rPr>
              <a:t> تعریف شده است. این در </a:t>
            </a:r>
            <a:r>
              <a:rPr lang="en-US" sz="1600" dirty="0">
                <a:cs typeface="2  Homa" panose="00000400000000000000" pitchFamily="2" charset="-78"/>
              </a:rPr>
              <a:t>HMM</a:t>
            </a:r>
            <a:r>
              <a:rPr lang="ar-SA" sz="1600" dirty="0">
                <a:cs typeface="2  Homa" panose="00000400000000000000" pitchFamily="2" charset="-78"/>
              </a:rPr>
              <a:t> وجود ندارد. مدت حالت یک متغیر تصادفی است و فرض می شود که یک مقدار عدد صحیح در مجموعه من </a:t>
            </a:r>
            <a:r>
              <a:rPr lang="en-US" sz="1600" dirty="0">
                <a:cs typeface="2  Homa" panose="00000400000000000000" pitchFamily="2" charset="-78"/>
              </a:rPr>
              <a:t>  </a:t>
            </a:r>
            <a:r>
              <a:rPr lang="en-US" sz="1600" i="1" dirty="0">
                <a:cs typeface="2  Homa" panose="00000400000000000000" pitchFamily="2" charset="-78"/>
              </a:rPr>
              <a:t>d</a:t>
            </a:r>
            <a:r>
              <a:rPr lang="en-US" sz="1600" dirty="0">
                <a:cs typeface="2  Homa" panose="00000400000000000000" pitchFamily="2" charset="-78"/>
              </a:rPr>
              <a:t> = 1, 2, …, </a:t>
            </a:r>
            <a:r>
              <a:rPr lang="ar-SA" sz="1600" dirty="0">
                <a:cs typeface="2  Homa" panose="00000400000000000000" pitchFamily="2" charset="-78"/>
              </a:rPr>
              <a:t>باشد ، </a:t>
            </a:r>
            <a:endParaRPr lang="en-US" sz="1600" dirty="0">
              <a:cs typeface="2  Homa" panose="00000400000000000000" pitchFamily="2" charset="-78"/>
            </a:endParaRPr>
          </a:p>
          <a:p>
            <a:pPr algn="r" rtl="1"/>
            <a:r>
              <a:rPr lang="en-US" sz="1600" dirty="0">
                <a:cs typeface="2  Homa" panose="00000400000000000000" pitchFamily="2" charset="-78"/>
              </a:rPr>
              <a:t> </a:t>
            </a:r>
          </a:p>
          <a:p>
            <a:pPr algn="r" rtl="1"/>
            <a:r>
              <a:rPr lang="ar-SA" sz="1600" dirty="0">
                <a:cs typeface="2  Homa" panose="00000400000000000000" pitchFamily="2" charset="-78"/>
              </a:rPr>
              <a:t>یعنی مدت زمان </a:t>
            </a:r>
            <a:r>
              <a:rPr lang="en-US" sz="1600" dirty="0">
                <a:cs typeface="2  Homa" panose="00000400000000000000" pitchFamily="2" charset="-78"/>
              </a:rPr>
              <a:t>d</a:t>
            </a:r>
            <a:r>
              <a:rPr lang="ar-SA" sz="1600" dirty="0">
                <a:cs typeface="2  Homa" panose="00000400000000000000" pitchFamily="2" charset="-78"/>
              </a:rPr>
              <a:t>. در بخش بعدی ، شخصی سازی </a:t>
            </a:r>
            <a:r>
              <a:rPr lang="en-US" sz="1600" dirty="0" err="1">
                <a:cs typeface="2  Homa" panose="00000400000000000000" pitchFamily="2" charset="-78"/>
              </a:rPr>
              <a:t>HSMM</a:t>
            </a:r>
            <a:r>
              <a:rPr lang="ar-SA" sz="1600" dirty="0">
                <a:cs typeface="2  Homa" panose="00000400000000000000" pitchFamily="2" charset="-78"/>
              </a:rPr>
              <a:t> با توجه به طرح شبکه پیشنهادی ما توضیح داده شده است.</a:t>
            </a:r>
            <a:endParaRPr lang="en-US" sz="1600" dirty="0">
              <a:cs typeface="2  Homa" panose="00000400000000000000" pitchFamily="2" charset="-78"/>
            </a:endParaRPr>
          </a:p>
          <a:p>
            <a:pPr algn="r"/>
            <a:r>
              <a:rPr lang="en-US" sz="1600" dirty="0">
                <a:cs typeface="2  Homa" panose="00000400000000000000" pitchFamily="2" charset="-78"/>
              </a:rPr>
              <a:t>hidden semi-Markov Model (</a:t>
            </a:r>
            <a:r>
              <a:rPr lang="en-US" sz="1600" dirty="0" err="1">
                <a:cs typeface="2  Homa" panose="00000400000000000000" pitchFamily="2" charset="-78"/>
              </a:rPr>
              <a:t>HSMM</a:t>
            </a:r>
            <a:r>
              <a:rPr lang="en-US" sz="1600" dirty="0">
                <a:cs typeface="2  Homa" panose="00000400000000000000" pitchFamily="2" charset="-78"/>
              </a:rPr>
              <a:t>)</a:t>
            </a:r>
          </a:p>
          <a:p>
            <a:pPr algn="r"/>
            <a:r>
              <a:rPr lang="fa-IR" sz="1600" dirty="0">
                <a:cs typeface="2  Homa" panose="00000400000000000000" pitchFamily="2" charset="-78"/>
              </a:rPr>
              <a:t> </a:t>
            </a:r>
            <a:endParaRPr lang="en-US" sz="1600" dirty="0" smtClean="0">
              <a:cs typeface="2  Homa" panose="00000400000000000000" pitchFamily="2" charset="-78"/>
            </a:endParaRPr>
          </a:p>
          <a:p>
            <a:pPr algn="r" rtl="1">
              <a:lnSpc>
                <a:spcPct val="150000"/>
              </a:lnSpc>
            </a:pPr>
            <a:r>
              <a:rPr lang="ar-SA" sz="1600" b="1" dirty="0">
                <a:cs typeface="2  Homa" panose="00000400000000000000" pitchFamily="2" charset="-78"/>
              </a:rPr>
              <a:t>در پایان مرحله آموزش، احتمال زیر مشخص می شود:</a:t>
            </a:r>
            <a:endParaRPr lang="en-US" sz="1600" b="1" dirty="0">
              <a:cs typeface="2  Homa" panose="00000400000000000000" pitchFamily="2" charset="-78"/>
            </a:endParaRPr>
          </a:p>
          <a:p>
            <a:pPr lvl="0" algn="r" rtl="1">
              <a:lnSpc>
                <a:spcPct val="150000"/>
              </a:lnSpc>
            </a:pPr>
            <a:r>
              <a:rPr lang="fa-IR" sz="1600" dirty="0">
                <a:cs typeface="2  Homa" panose="00000400000000000000" pitchFamily="2" charset="-78"/>
              </a:rPr>
              <a:t>1) </a:t>
            </a:r>
            <a:r>
              <a:rPr lang="ar-SA" sz="1600" dirty="0">
                <a:cs typeface="2  Homa" panose="00000400000000000000" pitchFamily="2" charset="-78"/>
              </a:rPr>
              <a:t>محتمل ترین مدت زمان هر حالت پنهان. 2) محتمل ترین انتقال از هر حالت مخفی 3) محتمل ترین دنباله از هر دو نوع مشاهدات در هر حالت مخفی. بنابراین ، می توان جهت حرکت از هر سلول را بر اساس وضعیت فعلی ، داده های قبلی گره موبایل و زمان سپری شده از زمان حضور بیمار در این حالت پیش بینی کرد. پس از مرحله آموزش ، به احتمال زیاد داده های گره موبایل در هر ایالت و سلول بعدی می تواند به سرعت تعیین شود.</a:t>
            </a:r>
            <a:endParaRPr lang="en-US" sz="1600" dirty="0">
              <a:cs typeface="2  Homa" panose="00000400000000000000" pitchFamily="2" charset="-78"/>
            </a:endParaRPr>
          </a:p>
          <a:p>
            <a:pPr algn="r"/>
            <a:endParaRPr lang="en-US" sz="1600" dirty="0">
              <a:cs typeface="2  Homa" panose="00000400000000000000" pitchFamily="2" charset="-78"/>
            </a:endParaRPr>
          </a:p>
        </p:txBody>
      </p:sp>
      <p:sp>
        <p:nvSpPr>
          <p:cNvPr id="11" name="Rectangle 10"/>
          <p:cNvSpPr/>
          <p:nvPr/>
        </p:nvSpPr>
        <p:spPr>
          <a:xfrm>
            <a:off x="176638" y="559854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23</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3-1 ساخت مدل پیش بینی وضعیت سلامت</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614433"/>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داده های گره موبایل و پیش بینی مکان</a:t>
            </a:r>
            <a:endParaRPr lang="en-US" sz="1600" dirty="0">
              <a:cs typeface="2  Homa" panose="00000400000000000000" pitchFamily="2" charset="-78"/>
            </a:endParaRPr>
          </a:p>
        </p:txBody>
      </p:sp>
    </p:spTree>
    <p:extLst>
      <p:ext uri="{BB962C8B-B14F-4D97-AF65-F5344CB8AC3E}">
        <p14:creationId xmlns:p14="http://schemas.microsoft.com/office/powerpoint/2010/main" val="284655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9967" y="127369"/>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rtl="1"/>
            <a:endParaRPr lang="fa-IR" b="1" dirty="0" smtClean="0"/>
          </a:p>
          <a:p>
            <a:pPr rtl="1"/>
            <a:endParaRPr lang="fa-IR" b="1" dirty="0"/>
          </a:p>
          <a:p>
            <a:pPr rtl="1"/>
            <a:endParaRPr lang="fa-IR" b="1" dirty="0" smtClean="0"/>
          </a:p>
          <a:p>
            <a:pPr rtl="1"/>
            <a:endParaRPr lang="fa-IR" b="1" dirty="0"/>
          </a:p>
          <a:p>
            <a:pPr rtl="1"/>
            <a:endParaRPr lang="fa-IR" b="1" dirty="0" smtClean="0"/>
          </a:p>
          <a:p>
            <a:pPr rtl="1"/>
            <a:endParaRPr lang="fa-IR" b="1" dirty="0"/>
          </a:p>
          <a:p>
            <a:pPr rtl="1"/>
            <a:endParaRPr lang="fa-IR" b="1" dirty="0" smtClean="0"/>
          </a:p>
          <a:p>
            <a:pPr rtl="1"/>
            <a:endParaRPr lang="fa-IR" b="1" dirty="0"/>
          </a:p>
          <a:p>
            <a:pPr rtl="1"/>
            <a:endParaRPr lang="fa-IR" b="1" dirty="0" smtClean="0"/>
          </a:p>
          <a:p>
            <a:pPr rtl="1"/>
            <a:endParaRPr lang="fa-IR" b="1" dirty="0"/>
          </a:p>
          <a:p>
            <a:pPr rtl="1"/>
            <a:endParaRPr lang="fa-IR" b="1" dirty="0" smtClean="0"/>
          </a:p>
          <a:p>
            <a:pPr rtl="1"/>
            <a:endParaRPr lang="fa-IR" b="1" dirty="0"/>
          </a:p>
          <a:p>
            <a:pPr algn="r" rtl="1"/>
            <a:endParaRPr lang="fa-IR" sz="1600" b="1" dirty="0" smtClean="0">
              <a:cs typeface="2  Homa" panose="00000400000000000000" pitchFamily="2" charset="-78"/>
            </a:endParaRPr>
          </a:p>
          <a:p>
            <a:pPr algn="r" rtl="1">
              <a:lnSpc>
                <a:spcPct val="150000"/>
              </a:lnSpc>
            </a:pPr>
            <a:endParaRPr lang="fa-IR" sz="1600" b="1" dirty="0" smtClean="0">
              <a:cs typeface="2  Homa" panose="00000400000000000000" pitchFamily="2" charset="-78"/>
            </a:endParaRPr>
          </a:p>
          <a:p>
            <a:pPr algn="r" rtl="1">
              <a:lnSpc>
                <a:spcPct val="150000"/>
              </a:lnSpc>
            </a:pPr>
            <a:r>
              <a:rPr lang="ar-SA" sz="1600" b="1" dirty="0" smtClean="0">
                <a:cs typeface="2  Homa" panose="00000400000000000000" pitchFamily="2" charset="-78"/>
              </a:rPr>
              <a:t>شکل5</a:t>
            </a:r>
            <a:r>
              <a:rPr lang="ar-SA" sz="1600" b="1" dirty="0">
                <a:cs typeface="2  Homa" panose="00000400000000000000" pitchFamily="2" charset="-78"/>
              </a:rPr>
              <a:t>)</a:t>
            </a:r>
            <a:r>
              <a:rPr lang="ar-SA" sz="1600" dirty="0">
                <a:cs typeface="2  Homa" panose="00000400000000000000" pitchFamily="2" charset="-78"/>
              </a:rPr>
              <a:t>  بخشی از مدل ساخته شده را به عنوان جدول نگهدارنده حسگر2 برای پیش بینی داده های گره تلفن همراه هنگام بیمار در سلول مربوطه نشان می دهد. همانطور که در شکل نشان داده شده است ، مدل دارای حالت های پنهان است. مدت زمان کل زمان مجاز حضور بیمار در سلول است که براساس وضعیت سلامتی بیمار در مجموعه داده های آموزش از مدل استخراج می شود. برای هر بار اسلات</a:t>
            </a:r>
            <a:r>
              <a:rPr lang="en-US" sz="1600" dirty="0">
                <a:cs typeface="2  Homa" panose="00000400000000000000" pitchFamily="2" charset="-78"/>
              </a:rPr>
              <a:t>t </a:t>
            </a:r>
            <a:r>
              <a:rPr lang="ar-SA" sz="1600" dirty="0">
                <a:cs typeface="2  Homa" panose="00000400000000000000" pitchFamily="2" charset="-78"/>
              </a:rPr>
              <a:t>، </a:t>
            </a:r>
            <a:r>
              <a:rPr lang="en-US" sz="1600" dirty="0">
                <a:cs typeface="2  Homa" panose="00000400000000000000" pitchFamily="2" charset="-78"/>
              </a:rPr>
              <a:t>Sn</a:t>
            </a:r>
            <a:r>
              <a:rPr lang="ar-SA" sz="1600" dirty="0">
                <a:cs typeface="2  Homa" panose="00000400000000000000" pitchFamily="2" charset="-78"/>
              </a:rPr>
              <a:t>وضعیت نهم پنهان (سلول) و </a:t>
            </a:r>
            <a:r>
              <a:rPr lang="en-US" sz="1600" dirty="0" err="1">
                <a:cs typeface="2  Homa" panose="00000400000000000000" pitchFamily="2" charset="-78"/>
              </a:rPr>
              <a:t>dSn</a:t>
            </a:r>
            <a:r>
              <a:rPr lang="en-US" sz="1600" dirty="0">
                <a:cs typeface="2  Homa" panose="00000400000000000000" pitchFamily="2" charset="-78"/>
              </a:rPr>
              <a:t> </a:t>
            </a:r>
            <a:r>
              <a:rPr lang="ar-SA" sz="1600" dirty="0">
                <a:cs typeface="2  Homa" panose="00000400000000000000" pitchFamily="2" charset="-78"/>
              </a:rPr>
              <a:t>داده گره موبایل (خروجی) است که در </a:t>
            </a:r>
            <a:r>
              <a:rPr lang="en-US" sz="1600" dirty="0">
                <a:cs typeface="2  Homa" panose="00000400000000000000" pitchFamily="2" charset="-78"/>
              </a:rPr>
              <a:t>Sn </a:t>
            </a:r>
            <a:r>
              <a:rPr lang="fa-IR" sz="1600" dirty="0" smtClean="0">
                <a:cs typeface="2  Homa" panose="00000400000000000000" pitchFamily="2" charset="-78"/>
              </a:rPr>
              <a:t> </a:t>
            </a:r>
            <a:r>
              <a:rPr lang="ar-SA" sz="1600" dirty="0" smtClean="0">
                <a:cs typeface="2  Homa" panose="00000400000000000000" pitchFamily="2" charset="-78"/>
              </a:rPr>
              <a:t>خوانده </a:t>
            </a:r>
            <a:r>
              <a:rPr lang="ar-SA" sz="1600" dirty="0">
                <a:cs typeface="2  Homa" panose="00000400000000000000" pitchFamily="2" charset="-78"/>
              </a:rPr>
              <a:t>می شود. </a:t>
            </a:r>
            <a:endParaRPr lang="en-US" dirty="0"/>
          </a:p>
        </p:txBody>
      </p:sp>
      <p:sp>
        <p:nvSpPr>
          <p:cNvPr id="11" name="Rectangle 10"/>
          <p:cNvSpPr/>
          <p:nvPr/>
        </p:nvSpPr>
        <p:spPr>
          <a:xfrm>
            <a:off x="153045" y="5679729"/>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24</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3-1 ساخت مدل پیش بینی وضعیت سلامت</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61443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داده های گره موبایل و پیش بینی مکان</a:t>
            </a:r>
            <a:endParaRPr lang="en-US" sz="1600" dirty="0">
              <a:cs typeface="2  Homa" panose="000004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005" y="228758"/>
            <a:ext cx="7304114" cy="3475141"/>
          </a:xfrm>
          <a:prstGeom prst="rect">
            <a:avLst/>
          </a:prstGeom>
        </p:spPr>
      </p:pic>
    </p:spTree>
    <p:extLst>
      <p:ext uri="{BB962C8B-B14F-4D97-AF65-F5344CB8AC3E}">
        <p14:creationId xmlns:p14="http://schemas.microsoft.com/office/powerpoint/2010/main" val="231771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9967" y="127369"/>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ar-SA" sz="1600" dirty="0">
                <a:cs typeface="2  Homa" panose="00000400000000000000" pitchFamily="2" charset="-78"/>
              </a:rPr>
              <a:t>در شکل 5 ، اگر بیمار در سلول با گره برگ استاتیک </a:t>
            </a:r>
            <a:r>
              <a:rPr lang="en-US" sz="1600" dirty="0" err="1">
                <a:cs typeface="2  Homa" panose="00000400000000000000" pitchFamily="2" charset="-78"/>
              </a:rPr>
              <a:t>Sensor2</a:t>
            </a:r>
            <a:r>
              <a:rPr lang="en-US" sz="1600" dirty="0">
                <a:cs typeface="2  Homa" panose="00000400000000000000" pitchFamily="2" charset="-78"/>
              </a:rPr>
              <a:t> </a:t>
            </a:r>
            <a:r>
              <a:rPr lang="fa-IR" sz="1600" dirty="0" smtClean="0">
                <a:cs typeface="2  Homa" panose="00000400000000000000" pitchFamily="2" charset="-78"/>
              </a:rPr>
              <a:t> </a:t>
            </a:r>
            <a:r>
              <a:rPr lang="ar-SA" sz="1600" dirty="0" smtClean="0">
                <a:cs typeface="2  Homa" panose="00000400000000000000" pitchFamily="2" charset="-78"/>
              </a:rPr>
              <a:t>باشد </a:t>
            </a:r>
            <a:r>
              <a:rPr lang="ar-SA" sz="1600" dirty="0">
                <a:cs typeface="2  Homa" panose="00000400000000000000" pitchFamily="2" charset="-78"/>
              </a:rPr>
              <a:t>، تعداد سلول 2 است. داده گره تلفن همراه بیمار در مرحله بعدی </a:t>
            </a:r>
            <a:r>
              <a:rPr lang="en-US" sz="1600" dirty="0">
                <a:cs typeface="2  Homa" panose="00000400000000000000" pitchFamily="2" charset="-78"/>
              </a:rPr>
              <a:t>D </a:t>
            </a:r>
            <a:r>
              <a:rPr lang="ar-SA" sz="1600" dirty="0">
                <a:cs typeface="2  Homa" panose="00000400000000000000" pitchFamily="2" charset="-78"/>
              </a:rPr>
              <a:t>، </a:t>
            </a:r>
            <a:r>
              <a:rPr lang="fa-IR" sz="1600" dirty="0">
                <a:cs typeface="2  Homa" panose="00000400000000000000" pitchFamily="2" charset="-78"/>
              </a:rPr>
              <a:t>در </a:t>
            </a:r>
            <a:r>
              <a:rPr lang="en-US" sz="1600" dirty="0">
                <a:cs typeface="2  Homa" panose="00000400000000000000" pitchFamily="2" charset="-78"/>
              </a:rPr>
              <a:t>Day of Week  =  3  </a:t>
            </a:r>
            <a:r>
              <a:rPr lang="fa-IR" sz="1600" dirty="0" smtClean="0">
                <a:cs typeface="2  Homa" panose="00000400000000000000" pitchFamily="2" charset="-78"/>
              </a:rPr>
              <a:t> و </a:t>
            </a:r>
            <a:r>
              <a:rPr lang="fa-IR" sz="1600" dirty="0">
                <a:cs typeface="2  Homa" panose="00000400000000000000" pitchFamily="2" charset="-78"/>
              </a:rPr>
              <a:t>سنسور بعدی 3 خواهد بود. </a:t>
            </a:r>
            <a:r>
              <a:rPr lang="ar-SA" sz="1600" dirty="0">
                <a:cs typeface="2  Homa" panose="00000400000000000000" pitchFamily="2" charset="-78"/>
              </a:rPr>
              <a:t>داده های گره تلفن همراه بعدی مربوط به سنسور موبایل مربوطه در دوره بعدی هستند. همانطور که گفته شد ، هر حسگر متصل به بدن بیمار ، بسته به نوع سنسور و وضعیت بیمار ، داده های خود را در فواصل مختلف ارسال می کند. با استفاده از الگوریتم </a:t>
            </a:r>
            <a:r>
              <a:rPr lang="en-US" sz="1600" dirty="0">
                <a:cs typeface="2  Homa" panose="00000400000000000000" pitchFamily="2" charset="-78"/>
              </a:rPr>
              <a:t>Baum-Welch </a:t>
            </a:r>
            <a:r>
              <a:rPr lang="ar-SA" sz="1600" dirty="0">
                <a:cs typeface="2  Homa" panose="00000400000000000000" pitchFamily="2" charset="-78"/>
              </a:rPr>
              <a:t>، که به عنوان الگوریتم رو به جلو نیز شناخته می شود ، پارامترهای یک </a:t>
            </a:r>
            <a:r>
              <a:rPr lang="en-US" sz="1600" dirty="0" err="1">
                <a:cs typeface="2  Homa" panose="00000400000000000000" pitchFamily="2" charset="-78"/>
              </a:rPr>
              <a:t>HSMM</a:t>
            </a:r>
            <a:r>
              <a:rPr lang="en-US" sz="1600" dirty="0">
                <a:cs typeface="2  Homa" panose="00000400000000000000" pitchFamily="2" charset="-78"/>
              </a:rPr>
              <a:t>  </a:t>
            </a:r>
            <a:r>
              <a:rPr lang="ar-SA" sz="1600" dirty="0">
                <a:cs typeface="2  Homa" panose="00000400000000000000" pitchFamily="2" charset="-78"/>
              </a:rPr>
              <a:t>تخمین زده می شود</a:t>
            </a:r>
            <a:r>
              <a:rPr lang="en-US" sz="1600" dirty="0" smtClean="0">
                <a:cs typeface="2  Homa" panose="00000400000000000000" pitchFamily="2" charset="-78"/>
              </a:rPr>
              <a:t>.</a:t>
            </a:r>
            <a:endParaRPr lang="fa-IR" sz="1600" dirty="0" smtClean="0">
              <a:cs typeface="2  Homa" panose="00000400000000000000" pitchFamily="2" charset="-78"/>
            </a:endParaRPr>
          </a:p>
          <a:p>
            <a:pPr algn="r" rtl="1">
              <a:lnSpc>
                <a:spcPct val="150000"/>
              </a:lnSpc>
            </a:pPr>
            <a:r>
              <a:rPr lang="fa-IR" sz="1600" dirty="0">
                <a:cs typeface="2  Homa" panose="00000400000000000000" pitchFamily="2" charset="-78"/>
              </a:rPr>
              <a:t>این کار با برآوردهای احتمالی اولیه</a:t>
            </a:r>
            <a:r>
              <a:rPr lang="en-US" sz="1600" dirty="0">
                <a:cs typeface="2  Homa" panose="00000400000000000000" pitchFamily="2" charset="-78"/>
              </a:rPr>
              <a:t> (𝜋) </a:t>
            </a:r>
            <a:r>
              <a:rPr lang="fa-IR" sz="1600" dirty="0">
                <a:cs typeface="2  Homa" panose="00000400000000000000" pitchFamily="2" charset="-78"/>
              </a:rPr>
              <a:t>شروع می شود ، انتظارات مربوط به اینکه چند بار از هر انتقال / انتشار استفاده می شود را محاسبه می کند ، و در نهایت احتمالات را بر اساس این انتظارات دوباره (براساس-و-) دوباره ارزیابی می کند. این مراحل تا رسیدن به همگرایی تکرار می شوند.  </a:t>
            </a:r>
            <a:r>
              <a:rPr lang="en-US" sz="1600" dirty="0">
                <a:cs typeface="2  Homa" panose="00000400000000000000" pitchFamily="2" charset="-78"/>
              </a:rPr>
              <a:t> (Huang et al., 1990)</a:t>
            </a:r>
            <a:r>
              <a:rPr lang="fa-IR" sz="1600" dirty="0">
                <a:cs typeface="2  Homa" panose="00000400000000000000" pitchFamily="2" charset="-78"/>
              </a:rPr>
              <a:t>  </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هدف دستیابی به یک مدل دقیق با احتمال انتشار دقیق است که می تواند بهترین داده های آینده یک گره موبایل را پیش بینی کند. در معادله </a:t>
            </a:r>
            <a:r>
              <a:rPr lang="en-US" sz="1600" i="1" dirty="0">
                <a:cs typeface="2  Homa" panose="00000400000000000000" pitchFamily="2" charset="-78"/>
              </a:rPr>
              <a:t>𝜋</a:t>
            </a:r>
            <a:r>
              <a:rPr lang="en-US" sz="1600" i="1" baseline="-25000" dirty="0">
                <a:cs typeface="2  Homa" panose="00000400000000000000" pitchFamily="2" charset="-78"/>
              </a:rPr>
              <a:t>m</a:t>
            </a:r>
            <a:r>
              <a:rPr lang="fa-IR" sz="1600" dirty="0">
                <a:cs typeface="2  Homa" panose="00000400000000000000" pitchFamily="2" charset="-78"/>
              </a:rPr>
              <a:t> (1) احتمال اولیه حضور در هر سلول با  </a:t>
            </a:r>
            <a:r>
              <a:rPr lang="en-US" sz="1600" dirty="0">
                <a:cs typeface="2  Homa" panose="00000400000000000000" pitchFamily="2" charset="-78"/>
              </a:rPr>
              <a:t>sensor ID = m </a:t>
            </a:r>
            <a:r>
              <a:rPr lang="fa-IR" sz="1600" dirty="0">
                <a:cs typeface="2  Homa" panose="00000400000000000000" pitchFamily="2" charset="-78"/>
              </a:rPr>
              <a:t>است. </a:t>
            </a:r>
            <a:r>
              <a:rPr lang="en-US" sz="1600" dirty="0" err="1">
                <a:cs typeface="2  Homa" panose="00000400000000000000" pitchFamily="2" charset="-78"/>
              </a:rPr>
              <a:t>Node</a:t>
            </a:r>
            <a:r>
              <a:rPr lang="en-US" sz="1600" baseline="-25000" dirty="0" err="1">
                <a:cs typeface="2  Homa" panose="00000400000000000000" pitchFamily="2" charset="-78"/>
              </a:rPr>
              <a:t>t</a:t>
            </a:r>
            <a:r>
              <a:rPr lang="en-US" sz="1600" dirty="0">
                <a:cs typeface="2  Homa" panose="00000400000000000000" pitchFamily="2" charset="-78"/>
              </a:rPr>
              <a:t> </a:t>
            </a:r>
            <a:r>
              <a:rPr lang="fa-IR" sz="1600" dirty="0">
                <a:cs typeface="2  Homa" panose="00000400000000000000" pitchFamily="2" charset="-78"/>
              </a:rPr>
              <a:t>شناسه گره استاتیک برگ است که در مرکز سلول که بیمار در آن زمان</a:t>
            </a:r>
            <a:r>
              <a:rPr lang="en-US" sz="1600" dirty="0">
                <a:cs typeface="2  Homa" panose="00000400000000000000" pitchFamily="2" charset="-78"/>
              </a:rPr>
              <a:t> t </a:t>
            </a:r>
            <a:r>
              <a:rPr lang="fa-IR" sz="1600" dirty="0">
                <a:cs typeface="2  Homa" panose="00000400000000000000" pitchFamily="2" charset="-78"/>
              </a:rPr>
              <a:t>قرار داشت ، قرار دارد. همانطور که در بالا ذکر شد ، ما هر درخت زیر چهار برگ را یک حالت پنهان در نظر می گیریم. بنابراین ، اگر مادربزرگ و مادربزرگ دو گره برابر نیستند ، به این معنی است که آنها متعلق به دو حالت پنهان مختلف هستند. آدرس پدربزرگ و مادربزرگ دو گره برابر است اگر قسمت درختي آدرس آنها </a:t>
            </a:r>
            <a:r>
              <a:rPr lang="en-US" sz="1600" dirty="0" err="1">
                <a:cs typeface="2  Homa" panose="00000400000000000000" pitchFamily="2" charset="-78"/>
              </a:rPr>
              <a:t>n2</a:t>
            </a:r>
            <a:r>
              <a:rPr lang="en-US" sz="1600" dirty="0">
                <a:cs typeface="2  Homa" panose="00000400000000000000" pitchFamily="2" charset="-78"/>
              </a:rPr>
              <a:t> </a:t>
            </a:r>
            <a:r>
              <a:rPr lang="fa-IR" sz="1600" dirty="0" smtClean="0">
                <a:cs typeface="2  Homa" panose="00000400000000000000" pitchFamily="2" charset="-78"/>
              </a:rPr>
              <a:t> بيت </a:t>
            </a:r>
            <a:r>
              <a:rPr lang="fa-IR" sz="1600" dirty="0">
                <a:cs typeface="2  Homa" panose="00000400000000000000" pitchFamily="2" charset="-78"/>
              </a:rPr>
              <a:t>مساوي داشته باشد</a:t>
            </a:r>
            <a:r>
              <a:rPr lang="en-US" sz="1600" dirty="0" smtClean="0">
                <a:cs typeface="2  Homa" panose="00000400000000000000" pitchFamily="2" charset="-78"/>
              </a:rPr>
              <a:t>.</a:t>
            </a:r>
            <a:endParaRPr lang="fa-IR" sz="1600" dirty="0" smtClean="0">
              <a:cs typeface="2  Homa" panose="00000400000000000000" pitchFamily="2" charset="-78"/>
            </a:endParaRPr>
          </a:p>
          <a:p>
            <a:pPr algn="l">
              <a:lnSpc>
                <a:spcPct val="150000"/>
              </a:lnSpc>
            </a:pPr>
            <a:r>
              <a:rPr lang="en-US" i="1" dirty="0"/>
              <a:t>𝜋</a:t>
            </a:r>
            <a:r>
              <a:rPr lang="en-US" i="1" baseline="-25000" dirty="0"/>
              <a:t>m</a:t>
            </a:r>
            <a:r>
              <a:rPr lang="en-US" dirty="0"/>
              <a:t> =</a:t>
            </a:r>
            <a:r>
              <a:rPr lang="en-US" i="1" dirty="0"/>
              <a:t> </a:t>
            </a:r>
            <a:r>
              <a:rPr lang="en-US" i="1" dirty="0" err="1"/>
              <a:t>pr</a:t>
            </a:r>
            <a:r>
              <a:rPr lang="en-US" i="1" dirty="0"/>
              <a:t> </a:t>
            </a:r>
            <a:r>
              <a:rPr lang="en-US" dirty="0"/>
              <a:t>(</a:t>
            </a:r>
            <a:r>
              <a:rPr lang="en-US" i="1" dirty="0" err="1"/>
              <a:t>s</a:t>
            </a:r>
            <a:r>
              <a:rPr lang="en-US" baseline="-25000" dirty="0" err="1"/>
              <a:t>0</a:t>
            </a:r>
            <a:r>
              <a:rPr lang="en-US" dirty="0"/>
              <a:t>  =</a:t>
            </a:r>
            <a:r>
              <a:rPr lang="en-US" i="1" dirty="0"/>
              <a:t> m</a:t>
            </a:r>
            <a:r>
              <a:rPr lang="en-US" dirty="0"/>
              <a:t>)</a:t>
            </a:r>
            <a:r>
              <a:rPr lang="en-US" i="1" dirty="0"/>
              <a:t>, m</a:t>
            </a:r>
            <a:r>
              <a:rPr lang="en-US" dirty="0"/>
              <a:t> =</a:t>
            </a:r>
            <a:r>
              <a:rPr lang="en-US" i="1" dirty="0"/>
              <a:t> grandparent </a:t>
            </a:r>
            <a:r>
              <a:rPr lang="en-US" dirty="0"/>
              <a:t>(</a:t>
            </a:r>
            <a:r>
              <a:rPr lang="en-US" i="1" dirty="0" err="1"/>
              <a:t>Node</a:t>
            </a:r>
            <a:r>
              <a:rPr lang="en-US" baseline="-25000" dirty="0" err="1"/>
              <a:t>0</a:t>
            </a:r>
            <a:r>
              <a:rPr lang="en-US" dirty="0"/>
              <a:t>)	                              </a:t>
            </a:r>
            <a:r>
              <a:rPr lang="ar-SA" dirty="0"/>
              <a:t>         </a:t>
            </a:r>
            <a:r>
              <a:rPr lang="en-US" dirty="0"/>
              <a:t>                    (1)</a:t>
            </a:r>
          </a:p>
          <a:p>
            <a:pPr algn="r" rtl="1">
              <a:lnSpc>
                <a:spcPct val="150000"/>
              </a:lnSpc>
            </a:pPr>
            <a:endParaRPr lang="en-US" sz="1600" dirty="0">
              <a:cs typeface="2  Homa" panose="00000400000000000000" pitchFamily="2" charset="-78"/>
            </a:endParaRPr>
          </a:p>
          <a:p>
            <a:pPr algn="r" rtl="1">
              <a:lnSpc>
                <a:spcPct val="150000"/>
              </a:lnSpc>
            </a:pPr>
            <a:endParaRPr lang="fa-IR" sz="1600" b="1" dirty="0">
              <a:cs typeface="2  Homa" panose="00000400000000000000" pitchFamily="2" charset="-78"/>
            </a:endParaRPr>
          </a:p>
        </p:txBody>
      </p:sp>
      <p:sp>
        <p:nvSpPr>
          <p:cNvPr id="11" name="Rectangle 10"/>
          <p:cNvSpPr/>
          <p:nvPr/>
        </p:nvSpPr>
        <p:spPr>
          <a:xfrm>
            <a:off x="176638" y="563009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25</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3-1 ساخت مدل پیش بینی وضعیت سلامت</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61443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داده های گره موبایل و پیش بینی مکان</a:t>
            </a:r>
            <a:endParaRPr lang="en-US" sz="1600" dirty="0">
              <a:cs typeface="2  Homa" panose="00000400000000000000" pitchFamily="2" charset="-78"/>
            </a:endParaRPr>
          </a:p>
        </p:txBody>
      </p:sp>
    </p:spTree>
    <p:extLst>
      <p:ext uri="{BB962C8B-B14F-4D97-AF65-F5344CB8AC3E}">
        <p14:creationId xmlns:p14="http://schemas.microsoft.com/office/powerpoint/2010/main" val="350871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9967" y="127369"/>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endParaRPr lang="fa-IR" sz="1600" dirty="0" smtClean="0">
              <a:cs typeface="2  Homa" panose="00000400000000000000" pitchFamily="2" charset="-78"/>
            </a:endParaRPr>
          </a:p>
          <a:p>
            <a:pPr algn="r" rtl="1">
              <a:lnSpc>
                <a:spcPct val="150000"/>
              </a:lnSpc>
            </a:pPr>
            <a:r>
              <a:rPr lang="fa-IR" sz="1600" dirty="0" smtClean="0">
                <a:cs typeface="2  Homa" panose="00000400000000000000" pitchFamily="2" charset="-78"/>
              </a:rPr>
              <a:t>معادله </a:t>
            </a:r>
            <a:r>
              <a:rPr lang="fa-IR" sz="1600" dirty="0">
                <a:cs typeface="2  Homa" panose="00000400000000000000" pitchFamily="2" charset="-78"/>
              </a:rPr>
              <a:t>(2) احتمال انتقال از سلول</a:t>
            </a:r>
            <a:r>
              <a:rPr lang="en-US" sz="1600" dirty="0">
                <a:cs typeface="2  Homa" panose="00000400000000000000" pitchFamily="2" charset="-78"/>
              </a:rPr>
              <a:t> (m) </a:t>
            </a:r>
            <a:r>
              <a:rPr lang="fa-IR" sz="1600" dirty="0">
                <a:cs typeface="2  Homa" panose="00000400000000000000" pitchFamily="2" charset="-78"/>
              </a:rPr>
              <a:t>به سلول</a:t>
            </a:r>
            <a:r>
              <a:rPr lang="en-US" sz="1600" dirty="0">
                <a:cs typeface="2  Homa" panose="00000400000000000000" pitchFamily="2" charset="-78"/>
              </a:rPr>
              <a:t> (n) </a:t>
            </a:r>
            <a:r>
              <a:rPr lang="fa-IR" sz="1600" dirty="0">
                <a:cs typeface="2  Homa" panose="00000400000000000000" pitchFamily="2" charset="-78"/>
              </a:rPr>
              <a:t>را در زمان</a:t>
            </a:r>
            <a:r>
              <a:rPr lang="en-US" sz="1600" dirty="0">
                <a:cs typeface="2  Homa" panose="00000400000000000000" pitchFamily="2" charset="-78"/>
              </a:rPr>
              <a:t> t </a:t>
            </a:r>
            <a:r>
              <a:rPr lang="fa-IR" sz="1600" dirty="0">
                <a:cs typeface="2  Homa" panose="00000400000000000000" pitchFamily="2" charset="-78"/>
              </a:rPr>
              <a:t>تعیین می کند.  </a:t>
            </a:r>
            <a:r>
              <a:rPr lang="en-US" sz="1600" dirty="0">
                <a:cs typeface="2  Homa" panose="00000400000000000000" pitchFamily="2" charset="-78"/>
              </a:rPr>
              <a:t>Cell (</a:t>
            </a:r>
            <a:r>
              <a:rPr lang="en-US" sz="1600" dirty="0" err="1">
                <a:cs typeface="2  Homa" panose="00000400000000000000" pitchFamily="2" charset="-78"/>
              </a:rPr>
              <a:t>Nodet</a:t>
            </a:r>
            <a:r>
              <a:rPr lang="en-US" sz="1600" dirty="0">
                <a:cs typeface="2  Homa" panose="00000400000000000000" pitchFamily="2" charset="-78"/>
              </a:rPr>
              <a:t>) </a:t>
            </a:r>
            <a:r>
              <a:rPr lang="fa-IR" sz="1600" dirty="0">
                <a:cs typeface="2  Homa" panose="00000400000000000000" pitchFamily="2" charset="-78"/>
              </a:rPr>
              <a:t>سلولی است که شامل گره برگ استاتیک </a:t>
            </a:r>
            <a:r>
              <a:rPr lang="en-US" sz="1600" dirty="0" err="1">
                <a:cs typeface="2  Homa" panose="00000400000000000000" pitchFamily="2" charset="-78"/>
              </a:rPr>
              <a:t>Nodet</a:t>
            </a:r>
            <a:r>
              <a:rPr lang="en-US" sz="1600" dirty="0">
                <a:cs typeface="2  Homa" panose="00000400000000000000" pitchFamily="2" charset="-78"/>
              </a:rPr>
              <a:t> </a:t>
            </a:r>
            <a:r>
              <a:rPr lang="fa-IR" sz="1600" dirty="0">
                <a:cs typeface="2  Homa" panose="00000400000000000000" pitchFamily="2" charset="-78"/>
              </a:rPr>
              <a:t>است.</a:t>
            </a:r>
            <a:endParaRPr lang="en-US" sz="1600" dirty="0">
              <a:cs typeface="2  Homa" panose="00000400000000000000" pitchFamily="2" charset="-78"/>
            </a:endParaRPr>
          </a:p>
          <a:p>
            <a:pPr rtl="1"/>
            <a:r>
              <a:rPr lang="ar-SA" i="1" dirty="0"/>
              <a:t> </a:t>
            </a:r>
            <a:endParaRPr lang="en-US" dirty="0"/>
          </a:p>
          <a:p>
            <a:r>
              <a:rPr lang="en-US" i="1" dirty="0" err="1"/>
              <a:t>a</a:t>
            </a:r>
            <a:r>
              <a:rPr lang="en-US" i="1" baseline="-25000" dirty="0" err="1"/>
              <a:t>mn</a:t>
            </a:r>
            <a:r>
              <a:rPr lang="en-US" dirty="0"/>
              <a:t> =</a:t>
            </a:r>
            <a:r>
              <a:rPr lang="en-US" i="1" dirty="0"/>
              <a:t> </a:t>
            </a:r>
            <a:r>
              <a:rPr lang="en-US" i="1" dirty="0" err="1"/>
              <a:t>pr</a:t>
            </a:r>
            <a:r>
              <a:rPr lang="en-US" dirty="0"/>
              <a:t>(</a:t>
            </a:r>
            <a:r>
              <a:rPr lang="en-US" i="1" dirty="0" err="1"/>
              <a:t>s</a:t>
            </a:r>
            <a:r>
              <a:rPr lang="en-US" i="1" baseline="-25000" dirty="0" err="1"/>
              <a:t>t</a:t>
            </a:r>
            <a:r>
              <a:rPr lang="en-US" dirty="0"/>
              <a:t> =</a:t>
            </a:r>
            <a:r>
              <a:rPr lang="en-US" i="1" dirty="0"/>
              <a:t> n</a:t>
            </a:r>
            <a:r>
              <a:rPr lang="en-US" dirty="0"/>
              <a:t> ∣</a:t>
            </a:r>
            <a:r>
              <a:rPr lang="en-US" i="1" dirty="0"/>
              <a:t> </a:t>
            </a:r>
            <a:r>
              <a:rPr lang="en-US" i="1" dirty="0" err="1"/>
              <a:t>s</a:t>
            </a:r>
            <a:r>
              <a:rPr lang="en-US" i="1" baseline="-25000" dirty="0" err="1"/>
              <a:t>t</a:t>
            </a:r>
            <a:r>
              <a:rPr lang="en-US" baseline="-25000" dirty="0"/>
              <a:t>−1</a:t>
            </a:r>
            <a:r>
              <a:rPr lang="en-US" dirty="0"/>
              <a:t> =</a:t>
            </a:r>
            <a:r>
              <a:rPr lang="en-US" i="1" dirty="0"/>
              <a:t> </a:t>
            </a:r>
            <a:r>
              <a:rPr lang="en-US" i="1" dirty="0" err="1"/>
              <a:t>m,m</a:t>
            </a:r>
            <a:r>
              <a:rPr lang="en-US" dirty="0"/>
              <a:t> ≠</a:t>
            </a:r>
            <a:r>
              <a:rPr lang="en-US" i="1" dirty="0"/>
              <a:t> n and Neighbor</a:t>
            </a:r>
            <a:r>
              <a:rPr lang="en-US" dirty="0"/>
              <a:t>(</a:t>
            </a:r>
            <a:r>
              <a:rPr lang="en-US" i="1" dirty="0"/>
              <a:t>n</a:t>
            </a:r>
            <a:r>
              <a:rPr lang="en-US" dirty="0"/>
              <a:t>) =</a:t>
            </a:r>
            <a:r>
              <a:rPr lang="en-US" i="1" dirty="0"/>
              <a:t> m, </a:t>
            </a:r>
            <a:r>
              <a:rPr lang="ar-SA" i="1" dirty="0"/>
              <a:t>    </a:t>
            </a:r>
            <a:r>
              <a:rPr lang="en-US" i="1" dirty="0"/>
              <a:t>grandparent</a:t>
            </a:r>
            <a:r>
              <a:rPr lang="en-US" dirty="0"/>
              <a:t>(</a:t>
            </a:r>
            <a:r>
              <a:rPr lang="en-US" i="1" dirty="0"/>
              <a:t>m</a:t>
            </a:r>
            <a:r>
              <a:rPr lang="en-US" dirty="0"/>
              <a:t>)</a:t>
            </a:r>
            <a:r>
              <a:rPr lang="en-US" i="1" dirty="0"/>
              <a:t> &lt;&gt; grandparent</a:t>
            </a:r>
            <a:r>
              <a:rPr lang="en-US" dirty="0"/>
              <a:t>(</a:t>
            </a:r>
            <a:r>
              <a:rPr lang="en-US" i="1" dirty="0"/>
              <a:t>n</a:t>
            </a:r>
            <a:r>
              <a:rPr lang="en-US" dirty="0"/>
              <a:t>)  (2)</a:t>
            </a:r>
          </a:p>
          <a:p>
            <a:r>
              <a:rPr lang="en-US" dirty="0"/>
              <a:t>	</a:t>
            </a:r>
          </a:p>
          <a:p>
            <a:pPr algn="r" rtl="1"/>
            <a:r>
              <a:rPr lang="ar-SA" i="1" dirty="0"/>
              <a:t>    </a:t>
            </a:r>
            <a:endParaRPr lang="en-US" dirty="0"/>
          </a:p>
          <a:p>
            <a:pPr algn="r" rtl="1">
              <a:lnSpc>
                <a:spcPct val="150000"/>
              </a:lnSpc>
            </a:pPr>
            <a:r>
              <a:rPr lang="fa-IR" sz="1600" dirty="0">
                <a:cs typeface="2  Homa" panose="00000400000000000000" pitchFamily="2" charset="-78"/>
              </a:rPr>
              <a:t>احتمال اینکه مقدار داده های گره موبایل (</a:t>
            </a:r>
            <a:r>
              <a:rPr lang="en-US" sz="1600" dirty="0">
                <a:cs typeface="2  Homa" panose="00000400000000000000" pitchFamily="2" charset="-78"/>
              </a:rPr>
              <a:t>𝜇</a:t>
            </a:r>
            <a:r>
              <a:rPr lang="fa-IR" sz="1600" dirty="0">
                <a:cs typeface="2  Homa" panose="00000400000000000000" pitchFamily="2" charset="-78"/>
              </a:rPr>
              <a:t> در زمان </a:t>
            </a:r>
            <a:r>
              <a:rPr lang="en-US" sz="1600" dirty="0">
                <a:cs typeface="2  Homa" panose="00000400000000000000" pitchFamily="2" charset="-78"/>
              </a:rPr>
              <a:t>t</a:t>
            </a:r>
            <a:r>
              <a:rPr lang="fa-IR" sz="1600" dirty="0">
                <a:cs typeface="2  Homa" panose="00000400000000000000" pitchFamily="2" charset="-78"/>
              </a:rPr>
              <a:t>) باشد و احتمال اینکه بیمار در زمان سلول در زمان </a:t>
            </a:r>
            <a:r>
              <a:rPr lang="en-US" sz="1600" dirty="0">
                <a:cs typeface="2  Homa" panose="00000400000000000000" pitchFamily="2" charset="-78"/>
              </a:rPr>
              <a:t>t + 𝜏</a:t>
            </a:r>
            <a:r>
              <a:rPr lang="fa-IR" sz="1600" dirty="0">
                <a:cs typeface="2  Homa" panose="00000400000000000000" pitchFamily="2" charset="-78"/>
              </a:rPr>
              <a:t> باشد می تواند با معادله (3) مشخص شود. فرض می کنیم که دو خروجی با </a:t>
            </a:r>
            <a:r>
              <a:rPr lang="en-US" sz="1600" dirty="0">
                <a:cs typeface="2  Homa" panose="00000400000000000000" pitchFamily="2" charset="-78"/>
              </a:rPr>
              <a:t>𝜏</a:t>
            </a:r>
            <a:r>
              <a:rPr lang="fa-IR" sz="1600" dirty="0">
                <a:cs typeface="2  Homa" panose="00000400000000000000" pitchFamily="2" charset="-78"/>
              </a:rPr>
              <a:t> تأخیر مشاهده می شود.</a:t>
            </a:r>
            <a:endParaRPr lang="en-US" sz="1600" dirty="0">
              <a:cs typeface="2  Homa" panose="00000400000000000000" pitchFamily="2" charset="-78"/>
            </a:endParaRPr>
          </a:p>
          <a:p>
            <a:r>
              <a:rPr lang="en-US" i="1" dirty="0"/>
              <a:t>c</a:t>
            </a:r>
            <a:r>
              <a:rPr lang="en-US" i="1" baseline="-25000" dirty="0"/>
              <a:t>m</a:t>
            </a:r>
            <a:r>
              <a:rPr lang="en-US" dirty="0"/>
              <a:t>(</a:t>
            </a:r>
            <a:r>
              <a:rPr lang="en-US" i="1" dirty="0"/>
              <a:t>l</a:t>
            </a:r>
            <a:r>
              <a:rPr lang="en-US" dirty="0"/>
              <a:t>) =</a:t>
            </a:r>
            <a:r>
              <a:rPr lang="en-US" i="1" dirty="0"/>
              <a:t> </a:t>
            </a:r>
            <a:r>
              <a:rPr lang="en-US" i="1" dirty="0" err="1"/>
              <a:t>pr</a:t>
            </a:r>
            <a:r>
              <a:rPr lang="en-US" dirty="0"/>
              <a:t> (</a:t>
            </a:r>
            <a:r>
              <a:rPr lang="en-US" i="1" dirty="0"/>
              <a:t>Data</a:t>
            </a:r>
            <a:r>
              <a:rPr lang="en-US" dirty="0"/>
              <a:t>(</a:t>
            </a:r>
            <a:r>
              <a:rPr lang="en-US" i="1" dirty="0"/>
              <a:t>𝜇</a:t>
            </a:r>
            <a:r>
              <a:rPr lang="en-US" i="1" baseline="-25000" dirty="0"/>
              <a:t>t</a:t>
            </a:r>
            <a:r>
              <a:rPr lang="en-US" dirty="0"/>
              <a:t>) =</a:t>
            </a:r>
            <a:r>
              <a:rPr lang="en-US" i="1" dirty="0"/>
              <a:t> l</a:t>
            </a:r>
            <a:r>
              <a:rPr lang="en-US" dirty="0"/>
              <a:t> ∣</a:t>
            </a:r>
            <a:r>
              <a:rPr lang="en-US" i="1" dirty="0"/>
              <a:t> </a:t>
            </a:r>
            <a:r>
              <a:rPr lang="en-US" i="1" dirty="0" err="1"/>
              <a:t>s</a:t>
            </a:r>
            <a:r>
              <a:rPr lang="en-US" i="1" baseline="-25000" dirty="0" err="1"/>
              <a:t>t</a:t>
            </a:r>
            <a:r>
              <a:rPr lang="en-US" dirty="0"/>
              <a:t> =</a:t>
            </a:r>
            <a:r>
              <a:rPr lang="en-US" i="1" dirty="0"/>
              <a:t> m</a:t>
            </a:r>
            <a:r>
              <a:rPr lang="en-US" dirty="0"/>
              <a:t>)</a:t>
            </a:r>
            <a:r>
              <a:rPr lang="en-US" i="1" dirty="0"/>
              <a:t>,</a:t>
            </a:r>
            <a:r>
              <a:rPr lang="en-US" i="1" dirty="0" err="1"/>
              <a:t>b</a:t>
            </a:r>
            <a:r>
              <a:rPr lang="en-US" i="1" baseline="-25000" dirty="0" err="1"/>
              <a:t>m</a:t>
            </a:r>
            <a:r>
              <a:rPr lang="en-US" dirty="0"/>
              <a:t> =</a:t>
            </a:r>
            <a:r>
              <a:rPr lang="en-US" i="1" dirty="0"/>
              <a:t> </a:t>
            </a:r>
            <a:r>
              <a:rPr lang="en-US" i="1" dirty="0" err="1"/>
              <a:t>pr</a:t>
            </a:r>
            <a:r>
              <a:rPr lang="en-US" dirty="0"/>
              <a:t> (</a:t>
            </a:r>
            <a:r>
              <a:rPr lang="en-US" i="1" dirty="0" err="1"/>
              <a:t>Node</a:t>
            </a:r>
            <a:r>
              <a:rPr lang="en-US" i="1" baseline="-25000" dirty="0" err="1"/>
              <a:t>t</a:t>
            </a:r>
            <a:r>
              <a:rPr lang="en-US" baseline="-25000" dirty="0"/>
              <a:t>+</a:t>
            </a:r>
            <a:r>
              <a:rPr lang="en-US" i="1" baseline="-25000" dirty="0"/>
              <a:t>𝜏</a:t>
            </a:r>
            <a:r>
              <a:rPr lang="en-US" dirty="0"/>
              <a:t> ∣</a:t>
            </a:r>
            <a:r>
              <a:rPr lang="en-US" i="1" dirty="0"/>
              <a:t> </a:t>
            </a:r>
            <a:r>
              <a:rPr lang="en-US" i="1" dirty="0" err="1"/>
              <a:t>s</a:t>
            </a:r>
            <a:r>
              <a:rPr lang="en-US" i="1" baseline="-25000" dirty="0" err="1"/>
              <a:t>t</a:t>
            </a:r>
            <a:r>
              <a:rPr lang="en-US" baseline="-25000" dirty="0"/>
              <a:t>+</a:t>
            </a:r>
            <a:r>
              <a:rPr lang="en-US" i="1" baseline="-25000" dirty="0"/>
              <a:t>𝜏</a:t>
            </a:r>
            <a:r>
              <a:rPr lang="en-US" dirty="0"/>
              <a:t> =</a:t>
            </a:r>
            <a:r>
              <a:rPr lang="en-US" i="1" dirty="0"/>
              <a:t> m</a:t>
            </a:r>
            <a:r>
              <a:rPr lang="en-US" dirty="0"/>
              <a:t>)                                         (3)	</a:t>
            </a:r>
          </a:p>
          <a:p>
            <a:pPr rtl="1">
              <a:lnSpc>
                <a:spcPct val="150000"/>
              </a:lnSpc>
            </a:pPr>
            <a:r>
              <a:rPr lang="fa-IR" sz="1600" dirty="0">
                <a:cs typeface="2  Homa" panose="00000400000000000000" pitchFamily="2" charset="-78"/>
              </a:rPr>
              <a:t> </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تعریف یک همسایه توسط معادله (4) آورده شده است. دو گره در محدوده یکدیگر با هم فاصله دارند.</a:t>
            </a:r>
            <a:endParaRPr lang="en-US" sz="1600" dirty="0">
              <a:cs typeface="2  Homa" panose="00000400000000000000" pitchFamily="2" charset="-78"/>
            </a:endParaRPr>
          </a:p>
          <a:p>
            <a:r>
              <a:rPr lang="en-US" i="1" dirty="0"/>
              <a:t>Neighbor </a:t>
            </a:r>
            <a:r>
              <a:rPr lang="en-US" dirty="0"/>
              <a:t>(</a:t>
            </a:r>
            <a:r>
              <a:rPr lang="en-US" i="1" dirty="0"/>
              <a:t>Cell </a:t>
            </a:r>
            <a:r>
              <a:rPr lang="en-US" dirty="0"/>
              <a:t>(</a:t>
            </a:r>
            <a:r>
              <a:rPr lang="en-US" i="1" dirty="0" err="1"/>
              <a:t>Node</a:t>
            </a:r>
            <a:r>
              <a:rPr lang="en-US" i="1" baseline="-25000" dirty="0" err="1"/>
              <a:t>t</a:t>
            </a:r>
            <a:r>
              <a:rPr lang="en-US" dirty="0"/>
              <a:t>)) =</a:t>
            </a:r>
            <a:r>
              <a:rPr lang="en-US" i="1" dirty="0"/>
              <a:t> Cell </a:t>
            </a:r>
            <a:r>
              <a:rPr lang="en-US" dirty="0"/>
              <a:t>(</a:t>
            </a:r>
            <a:r>
              <a:rPr lang="en-US" i="1" dirty="0" err="1"/>
              <a:t>Node</a:t>
            </a:r>
            <a:r>
              <a:rPr lang="en-US" i="1" baseline="-25000" dirty="0" err="1"/>
              <a:t>t</a:t>
            </a:r>
            <a:r>
              <a:rPr lang="en-US" baseline="-25000" dirty="0"/>
              <a:t>−1</a:t>
            </a:r>
            <a:r>
              <a:rPr lang="en-US" dirty="0"/>
              <a:t>)</a:t>
            </a:r>
            <a:r>
              <a:rPr lang="en-US" i="1" dirty="0"/>
              <a:t>,</a:t>
            </a:r>
            <a:r>
              <a:rPr lang="en-US" dirty="0"/>
              <a:t> ((</a:t>
            </a:r>
            <a:r>
              <a:rPr lang="en-US" i="1" dirty="0" err="1"/>
              <a:t>Node</a:t>
            </a:r>
            <a:r>
              <a:rPr lang="en-US" i="1" baseline="-25000" dirty="0" err="1"/>
              <a:t>t</a:t>
            </a:r>
            <a:r>
              <a:rPr lang="en-US" dirty="0"/>
              <a:t> ) ∈</a:t>
            </a:r>
            <a:r>
              <a:rPr lang="en-US" i="1" dirty="0"/>
              <a:t> </a:t>
            </a:r>
            <a:r>
              <a:rPr lang="en-US" i="1" dirty="0" smtClean="0"/>
              <a:t>Range</a:t>
            </a:r>
            <a:r>
              <a:rPr lang="fa-IR" i="1" dirty="0" smtClean="0"/>
              <a:t> </a:t>
            </a:r>
            <a:r>
              <a:rPr lang="en-US" dirty="0" smtClean="0"/>
              <a:t>(</a:t>
            </a:r>
            <a:r>
              <a:rPr lang="en-US" i="1" dirty="0" err="1" smtClean="0"/>
              <a:t>Node</a:t>
            </a:r>
            <a:r>
              <a:rPr lang="en-US" i="1" baseline="-25000" dirty="0" err="1" smtClean="0"/>
              <a:t>t</a:t>
            </a:r>
            <a:r>
              <a:rPr lang="en-US" baseline="-25000" dirty="0"/>
              <a:t>−1</a:t>
            </a:r>
            <a:r>
              <a:rPr lang="en-US" dirty="0"/>
              <a:t>)</a:t>
            </a:r>
            <a:r>
              <a:rPr lang="ar-SA" dirty="0"/>
              <a:t> </a:t>
            </a:r>
            <a:r>
              <a:rPr lang="fa-IR" dirty="0" smtClean="0"/>
              <a:t>                         </a:t>
            </a:r>
            <a:r>
              <a:rPr lang="en-US" dirty="0" smtClean="0"/>
              <a:t>(</a:t>
            </a:r>
            <a:r>
              <a:rPr lang="en-US" dirty="0"/>
              <a:t>4)</a:t>
            </a:r>
          </a:p>
          <a:p>
            <a:pPr algn="r" rtl="1">
              <a:lnSpc>
                <a:spcPct val="150000"/>
              </a:lnSpc>
            </a:pPr>
            <a:endParaRPr lang="en-US" sz="1600" dirty="0" smtClean="0">
              <a:cs typeface="2  Homa" panose="00000400000000000000" pitchFamily="2" charset="-78"/>
            </a:endParaRPr>
          </a:p>
          <a:p>
            <a:pPr algn="r" rtl="1">
              <a:lnSpc>
                <a:spcPct val="150000"/>
              </a:lnSpc>
            </a:pPr>
            <a:endParaRPr lang="fa-IR" sz="1600" b="1" dirty="0">
              <a:cs typeface="2  Homa" panose="00000400000000000000" pitchFamily="2" charset="-78"/>
            </a:endParaRPr>
          </a:p>
        </p:txBody>
      </p:sp>
      <p:sp>
        <p:nvSpPr>
          <p:cNvPr id="11" name="Rectangle 10"/>
          <p:cNvSpPr/>
          <p:nvPr/>
        </p:nvSpPr>
        <p:spPr>
          <a:xfrm>
            <a:off x="176638" y="563009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26</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3-1 ساخت مدل پیش بینی وضعیت سلامت</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61443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داده های گره موبایل و پیش بینی مکان</a:t>
            </a:r>
            <a:endParaRPr lang="en-US" sz="1600" dirty="0">
              <a:cs typeface="2  Homa" panose="00000400000000000000" pitchFamily="2" charset="-78"/>
            </a:endParaRPr>
          </a:p>
        </p:txBody>
      </p:sp>
    </p:spTree>
    <p:extLst>
      <p:ext uri="{BB962C8B-B14F-4D97-AF65-F5344CB8AC3E}">
        <p14:creationId xmlns:p14="http://schemas.microsoft.com/office/powerpoint/2010/main" val="198665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9967" y="127369"/>
            <a:ext cx="9180576" cy="660609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r>
              <a:rPr lang="fa-IR" sz="1600" dirty="0" smtClean="0">
                <a:cs typeface="2  Homa" panose="00000400000000000000" pitchFamily="2" charset="-78"/>
              </a:rPr>
              <a:t>مدل </a:t>
            </a:r>
            <a:r>
              <a:rPr lang="en-US" sz="1600" dirty="0" err="1">
                <a:cs typeface="2  Homa" panose="00000400000000000000" pitchFamily="2" charset="-78"/>
              </a:rPr>
              <a:t>HSMM</a:t>
            </a:r>
            <a:r>
              <a:rPr lang="fa-IR" sz="1600" dirty="0">
                <a:cs typeface="2  Homa" panose="00000400000000000000" pitchFamily="2" charset="-78"/>
              </a:rPr>
              <a:t> کامل با دو خروجی در معادله (5) مشخص می شود:</a:t>
            </a:r>
            <a:endParaRPr lang="en-US" sz="1600" dirty="0">
              <a:cs typeface="2  Homa" panose="00000400000000000000" pitchFamily="2" charset="-78"/>
            </a:endParaRPr>
          </a:p>
          <a:p>
            <a:r>
              <a:rPr lang="en-US" sz="1600" i="1" dirty="0"/>
              <a:t>𝜆</a:t>
            </a:r>
            <a:r>
              <a:rPr lang="en-US" sz="1600" dirty="0"/>
              <a:t> = (</a:t>
            </a:r>
            <a:r>
              <a:rPr lang="en-US" sz="1600" i="1" dirty="0"/>
              <a:t>A, B, C, P, 𝜋 </a:t>
            </a:r>
            <a:r>
              <a:rPr lang="en-US" sz="1600" dirty="0"/>
              <a:t>)</a:t>
            </a:r>
            <a:r>
              <a:rPr lang="ar-SA" sz="1600" dirty="0"/>
              <a:t> </a:t>
            </a:r>
            <a:r>
              <a:rPr lang="fa-IR" sz="1600" dirty="0" smtClean="0"/>
              <a:t>                                                                </a:t>
            </a:r>
            <a:r>
              <a:rPr lang="en-US" sz="1600" dirty="0" smtClean="0"/>
              <a:t>(</a:t>
            </a:r>
            <a:r>
              <a:rPr lang="en-US" sz="1600" dirty="0"/>
              <a:t>5)     </a:t>
            </a:r>
          </a:p>
          <a:p>
            <a:r>
              <a:rPr lang="en-US" sz="1600" dirty="0"/>
              <a:t>Here,</a:t>
            </a:r>
            <a:r>
              <a:rPr lang="en-US" sz="1600" i="1" dirty="0"/>
              <a:t> A</a:t>
            </a:r>
            <a:r>
              <a:rPr lang="en-US" sz="1600" dirty="0"/>
              <a:t> = [</a:t>
            </a:r>
            <a:r>
              <a:rPr lang="en-US" sz="1600" i="1" dirty="0" err="1"/>
              <a:t>a</a:t>
            </a:r>
            <a:r>
              <a:rPr lang="en-US" sz="1600" i="1" baseline="-25000" dirty="0" err="1"/>
              <a:t>m</a:t>
            </a:r>
            <a:r>
              <a:rPr lang="en-US" sz="1600" dirty="0" err="1"/>
              <a:t>′</a:t>
            </a:r>
            <a:r>
              <a:rPr lang="en-US" sz="1600" i="1" dirty="0" err="1"/>
              <a:t>m</a:t>
            </a:r>
            <a:r>
              <a:rPr lang="en-US" sz="1600" dirty="0"/>
              <a:t>]</a:t>
            </a:r>
            <a:r>
              <a:rPr lang="en-US" sz="1600" i="1" dirty="0" err="1"/>
              <a:t>M</a:t>
            </a:r>
            <a:r>
              <a:rPr lang="en-US" sz="1600" dirty="0" err="1"/>
              <a:t>×</a:t>
            </a:r>
            <a:r>
              <a:rPr lang="en-US" sz="1600" i="1" dirty="0" err="1"/>
              <a:t>M</a:t>
            </a:r>
            <a:r>
              <a:rPr lang="en-US" sz="1600" dirty="0"/>
              <a:t>  is the state transition probability .The parameter </a:t>
            </a:r>
            <a:r>
              <a:rPr lang="en-US" sz="1600" b="1" i="1" dirty="0"/>
              <a:t>C </a:t>
            </a:r>
            <a:r>
              <a:rPr lang="en-US" sz="1600" b="1" dirty="0"/>
              <a:t>= [</a:t>
            </a:r>
            <a:r>
              <a:rPr lang="en-US" sz="1600" b="1" i="1" dirty="0"/>
              <a:t>c</a:t>
            </a:r>
            <a:r>
              <a:rPr lang="en-US" sz="1600" b="1" i="1" baseline="-25000" dirty="0"/>
              <a:t>m</a:t>
            </a:r>
            <a:r>
              <a:rPr lang="en-US" sz="1600" b="1" dirty="0"/>
              <a:t>(</a:t>
            </a:r>
            <a:r>
              <a:rPr lang="en-US" sz="1600" b="1" i="1" dirty="0"/>
              <a:t>l</a:t>
            </a:r>
            <a:r>
              <a:rPr lang="en-US" sz="1600" b="1" dirty="0"/>
              <a:t>) ∶</a:t>
            </a:r>
            <a:r>
              <a:rPr lang="en-US" sz="1600" b="1" i="1" dirty="0"/>
              <a:t> m</a:t>
            </a:r>
            <a:r>
              <a:rPr lang="en-US" sz="1600" b="1" dirty="0"/>
              <a:t>  ∈</a:t>
            </a:r>
            <a:r>
              <a:rPr lang="en-US" sz="1600" b="1" i="1" dirty="0"/>
              <a:t> S</a:t>
            </a:r>
            <a:r>
              <a:rPr lang="en-US" sz="1600" b="1" dirty="0"/>
              <a:t>] with</a:t>
            </a:r>
            <a:r>
              <a:rPr lang="en-US" sz="1600" b="1" i="1" dirty="0"/>
              <a:t> c</a:t>
            </a:r>
            <a:r>
              <a:rPr lang="en-US" sz="1600" b="1" i="1" baseline="-25000" dirty="0"/>
              <a:t>m</a:t>
            </a:r>
            <a:r>
              <a:rPr lang="en-US" sz="1600" b="1" dirty="0"/>
              <a:t>(</a:t>
            </a:r>
            <a:r>
              <a:rPr lang="en-US" sz="1600" b="1" i="1" dirty="0"/>
              <a:t>l</a:t>
            </a:r>
            <a:r>
              <a:rPr lang="en-US" sz="1600" b="1" dirty="0"/>
              <a:t>) is the conditional probability of </a:t>
            </a:r>
            <a:r>
              <a:rPr lang="en-US" sz="1600" b="1" i="1" dirty="0"/>
              <a:t>Data</a:t>
            </a:r>
            <a:r>
              <a:rPr lang="en-US" sz="1600" b="1" dirty="0"/>
              <a:t>(</a:t>
            </a:r>
            <a:r>
              <a:rPr lang="en-US" sz="1600" b="1" i="1" dirty="0"/>
              <a:t>𝜇</a:t>
            </a:r>
            <a:r>
              <a:rPr lang="en-US" sz="1600" b="1" i="1" baseline="-25000" dirty="0"/>
              <a:t>t</a:t>
            </a:r>
            <a:r>
              <a:rPr lang="en-US" sz="1600" b="1" dirty="0"/>
              <a:t>)  =</a:t>
            </a:r>
            <a:r>
              <a:rPr lang="en-US" sz="1600" b="1" i="1" dirty="0"/>
              <a:t> l</a:t>
            </a:r>
            <a:r>
              <a:rPr lang="en-US" sz="1600" b="1" dirty="0"/>
              <a:t> indicating that the mobile node data is</a:t>
            </a:r>
            <a:r>
              <a:rPr lang="en-US" sz="1600" b="1" i="1" dirty="0"/>
              <a:t> l</a:t>
            </a:r>
            <a:r>
              <a:rPr lang="en-US" sz="1600" b="1" dirty="0"/>
              <a:t> at time</a:t>
            </a:r>
            <a:r>
              <a:rPr lang="en-US" sz="1600" b="1" i="1" dirty="0"/>
              <a:t> t</a:t>
            </a:r>
            <a:r>
              <a:rPr lang="en-US" sz="1600" b="1" dirty="0"/>
              <a:t>. the </a:t>
            </a:r>
            <a:r>
              <a:rPr lang="en-US" sz="1600" b="1" dirty="0" err="1"/>
              <a:t>parameter</a:t>
            </a:r>
            <a:r>
              <a:rPr lang="en-US" sz="1600" b="1" i="1" dirty="0" err="1"/>
              <a:t>B</a:t>
            </a:r>
            <a:r>
              <a:rPr lang="en-US" sz="1600" b="1" dirty="0"/>
              <a:t>  =  [</a:t>
            </a:r>
            <a:r>
              <a:rPr lang="en-US" sz="1600" b="1" i="1" dirty="0" err="1"/>
              <a:t>b</a:t>
            </a:r>
            <a:r>
              <a:rPr lang="en-US" sz="1600" b="1" i="1" baseline="-25000" dirty="0" err="1"/>
              <a:t>m</a:t>
            </a:r>
            <a:r>
              <a:rPr lang="en-US" sz="1600" b="1" dirty="0"/>
              <a:t>(</a:t>
            </a:r>
            <a:r>
              <a:rPr lang="en-US" sz="1600" b="1" i="1" dirty="0" err="1"/>
              <a:t>Node</a:t>
            </a:r>
            <a:r>
              <a:rPr lang="en-US" sz="1600" b="1" i="1" baseline="-25000" dirty="0" err="1"/>
              <a:t>t</a:t>
            </a:r>
            <a:r>
              <a:rPr lang="en-US" sz="1600" b="1" dirty="0"/>
              <a:t> ) ∶</a:t>
            </a:r>
            <a:r>
              <a:rPr lang="en-US" sz="1600" b="1" i="1" dirty="0"/>
              <a:t> m</a:t>
            </a:r>
            <a:r>
              <a:rPr lang="en-US" sz="1600" b="1" dirty="0"/>
              <a:t>  ∈</a:t>
            </a:r>
            <a:r>
              <a:rPr lang="en-US" sz="1600" b="1" i="1" dirty="0"/>
              <a:t>  S</a:t>
            </a:r>
            <a:r>
              <a:rPr lang="en-US" sz="1600" b="1" dirty="0"/>
              <a:t>] with</a:t>
            </a:r>
            <a:r>
              <a:rPr lang="en-US" sz="1600" b="1" i="1" dirty="0"/>
              <a:t>  </a:t>
            </a:r>
            <a:r>
              <a:rPr lang="en-US" sz="1600" b="1" i="1" dirty="0" err="1"/>
              <a:t>b</a:t>
            </a:r>
            <a:r>
              <a:rPr lang="en-US" sz="1600" b="1" i="1" baseline="-25000" dirty="0" err="1"/>
              <a:t>m</a:t>
            </a:r>
            <a:r>
              <a:rPr lang="en-US" sz="1600" b="1" dirty="0"/>
              <a:t>(</a:t>
            </a:r>
            <a:r>
              <a:rPr lang="en-US" sz="1600" b="1" i="1" dirty="0" err="1"/>
              <a:t>Node</a:t>
            </a:r>
            <a:r>
              <a:rPr lang="en-US" sz="1600" b="1" i="1" baseline="-25000" dirty="0" err="1"/>
              <a:t>t</a:t>
            </a:r>
            <a:r>
              <a:rPr lang="en-US" sz="1600" b="1" baseline="-25000" dirty="0"/>
              <a:t>+</a:t>
            </a:r>
            <a:r>
              <a:rPr lang="en-US" sz="1600" b="1" i="1" baseline="-25000" dirty="0"/>
              <a:t>𝜏</a:t>
            </a:r>
            <a:r>
              <a:rPr lang="en-US" sz="1600" b="1" dirty="0"/>
              <a:t> ) is  the conditional probability of</a:t>
            </a:r>
            <a:r>
              <a:rPr lang="en-US" sz="1600" b="1" i="1" dirty="0"/>
              <a:t> </a:t>
            </a:r>
            <a:r>
              <a:rPr lang="en-US" sz="1600" b="1" i="1" dirty="0" err="1"/>
              <a:t>Node</a:t>
            </a:r>
            <a:r>
              <a:rPr lang="en-US" sz="1600" b="1" i="1" baseline="-25000" dirty="0" err="1"/>
              <a:t>t</a:t>
            </a:r>
            <a:r>
              <a:rPr lang="en-US" sz="1600" b="1" i="1" baseline="-25000" dirty="0"/>
              <a:t>  </a:t>
            </a:r>
            <a:r>
              <a:rPr lang="en-US" sz="1600" b="1" dirty="0"/>
              <a:t>=</a:t>
            </a:r>
            <a:r>
              <a:rPr lang="en-US" sz="1600" b="1" i="1" dirty="0"/>
              <a:t> l </a:t>
            </a:r>
            <a:r>
              <a:rPr lang="en-US" sz="1600" b="1" dirty="0"/>
              <a:t>and indicates that the patient is located in a cell with central static sensor</a:t>
            </a:r>
            <a:r>
              <a:rPr lang="en-US" sz="1600" dirty="0"/>
              <a:t> ID of</a:t>
            </a:r>
            <a:r>
              <a:rPr lang="en-US" sz="1600" i="1" dirty="0"/>
              <a:t> l</a:t>
            </a:r>
            <a:r>
              <a:rPr lang="en-US" sz="1600" dirty="0"/>
              <a:t> at time</a:t>
            </a:r>
            <a:r>
              <a:rPr lang="en-US" sz="1600" i="1" dirty="0"/>
              <a:t> t</a:t>
            </a:r>
            <a:r>
              <a:rPr lang="en-US" sz="1600" dirty="0"/>
              <a:t>  +</a:t>
            </a:r>
            <a:r>
              <a:rPr lang="en-US" sz="1600" i="1" dirty="0"/>
              <a:t> 𝜏</a:t>
            </a:r>
            <a:r>
              <a:rPr lang="en-US" sz="1600" dirty="0"/>
              <a:t>.</a:t>
            </a:r>
            <a:r>
              <a:rPr lang="en-US" sz="1600" i="1" dirty="0"/>
              <a:t> P</a:t>
            </a:r>
            <a:r>
              <a:rPr lang="en-US" sz="1600" dirty="0"/>
              <a:t> = [</a:t>
            </a:r>
            <a:r>
              <a:rPr lang="en-US" sz="1600" i="1" dirty="0"/>
              <a:t>p</a:t>
            </a:r>
            <a:r>
              <a:rPr lang="en-US" sz="1600" i="1" baseline="-25000" dirty="0"/>
              <a:t>m</a:t>
            </a:r>
            <a:r>
              <a:rPr lang="en-US" sz="1600" dirty="0"/>
              <a:t>(</a:t>
            </a:r>
            <a:r>
              <a:rPr lang="en-US" sz="1600" i="1" dirty="0"/>
              <a:t>d</a:t>
            </a:r>
            <a:r>
              <a:rPr lang="en-US" sz="1600" dirty="0"/>
              <a:t>)]</a:t>
            </a:r>
            <a:r>
              <a:rPr lang="en-US" sz="1600" i="1" baseline="-25000" dirty="0" err="1"/>
              <a:t>M</a:t>
            </a:r>
            <a:r>
              <a:rPr lang="en-US" sz="1600" baseline="-25000" dirty="0" err="1"/>
              <a:t>×</a:t>
            </a:r>
            <a:r>
              <a:rPr lang="en-US" sz="1600" i="1" baseline="-25000" dirty="0" err="1"/>
              <a:t>D</a:t>
            </a:r>
            <a:r>
              <a:rPr lang="en-US" sz="1600" i="1" baseline="-25000" dirty="0"/>
              <a:t> </a:t>
            </a:r>
            <a:r>
              <a:rPr lang="en-US" sz="1600" dirty="0"/>
              <a:t>and</a:t>
            </a:r>
            <a:r>
              <a:rPr lang="en-US" sz="1600" i="1" dirty="0"/>
              <a:t> 𝜋</a:t>
            </a:r>
            <a:r>
              <a:rPr lang="en-US" sz="1600" dirty="0"/>
              <a:t> = [</a:t>
            </a:r>
            <a:r>
              <a:rPr lang="en-US" sz="1600" i="1" dirty="0"/>
              <a:t>𝜋</a:t>
            </a:r>
            <a:r>
              <a:rPr lang="en-US" sz="1600" i="1" baseline="-25000" dirty="0"/>
              <a:t>m</a:t>
            </a:r>
            <a:r>
              <a:rPr lang="en-US" sz="1600" dirty="0"/>
              <a:t>]</a:t>
            </a:r>
            <a:r>
              <a:rPr lang="en-US" sz="1600" i="1" baseline="-25000" dirty="0" err="1"/>
              <a:t>M</a:t>
            </a:r>
            <a:r>
              <a:rPr lang="en-US" sz="1600" baseline="-25000" dirty="0" err="1"/>
              <a:t>×1</a:t>
            </a:r>
            <a:endParaRPr lang="en-US" sz="1600" dirty="0"/>
          </a:p>
          <a:p>
            <a:pPr algn="r" rtl="1"/>
            <a:r>
              <a:rPr lang="fa-IR" sz="1600" dirty="0">
                <a:cs typeface="2  Homa" panose="00000400000000000000" pitchFamily="2" charset="-78"/>
              </a:rPr>
              <a:t> </a:t>
            </a:r>
            <a:endParaRPr lang="en-US" sz="1600" dirty="0">
              <a:cs typeface="2  Homa" panose="00000400000000000000" pitchFamily="2" charset="-78"/>
            </a:endParaRPr>
          </a:p>
          <a:p>
            <a:pPr algn="r" rtl="1"/>
            <a:r>
              <a:rPr lang="fa-IR" sz="1600" dirty="0">
                <a:cs typeface="2  Homa" panose="00000400000000000000" pitchFamily="2" charset="-78"/>
              </a:rPr>
              <a:t>به ترتیب مدت حالت و ماتریسهای احتمال اولیه حالت هستند. احتمال پیشروی </a:t>
            </a:r>
            <a:r>
              <a:rPr lang="en-US" sz="1600" dirty="0">
                <a:cs typeface="2  Homa" panose="00000400000000000000" pitchFamily="2" charset="-78"/>
              </a:rPr>
              <a:t>𝛼</a:t>
            </a:r>
            <a:r>
              <a:rPr lang="fa-IR" sz="1600" dirty="0">
                <a:cs typeface="2  Homa" panose="00000400000000000000" pitchFamily="2" charset="-78"/>
              </a:rPr>
              <a:t> مانند معادله (6) محاسبه می شود. </a:t>
            </a:r>
            <a:r>
              <a:rPr lang="en-US" sz="1600" dirty="0">
                <a:cs typeface="2  Homa" panose="00000400000000000000" pitchFamily="2" charset="-78"/>
              </a:rPr>
              <a:t>Pm (d)</a:t>
            </a:r>
            <a:r>
              <a:rPr lang="fa-IR" sz="1600" dirty="0">
                <a:cs typeface="2  Homa" panose="00000400000000000000" pitchFamily="2" charset="-78"/>
              </a:rPr>
              <a:t> این احتمال وجود دارد که بیمار در واحد زمان </a:t>
            </a:r>
            <a:r>
              <a:rPr lang="en-US" sz="1600" dirty="0">
                <a:cs typeface="2  Homa" panose="00000400000000000000" pitchFamily="2" charset="-78"/>
              </a:rPr>
              <a:t>d</a:t>
            </a:r>
            <a:r>
              <a:rPr lang="fa-IR" sz="1600" dirty="0">
                <a:cs typeface="2  Homa" panose="00000400000000000000" pitchFamily="2" charset="-78"/>
              </a:rPr>
              <a:t> در حالت </a:t>
            </a:r>
            <a:r>
              <a:rPr lang="en-US" sz="1600" dirty="0">
                <a:cs typeface="2  Homa" panose="00000400000000000000" pitchFamily="2" charset="-78"/>
              </a:rPr>
              <a:t>m</a:t>
            </a:r>
            <a:r>
              <a:rPr lang="fa-IR" sz="1600" dirty="0">
                <a:cs typeface="2  Homa" panose="00000400000000000000" pitchFamily="2" charset="-78"/>
              </a:rPr>
              <a:t> قرار داشته باشد.</a:t>
            </a:r>
            <a:endParaRPr lang="en-US" sz="1600" dirty="0">
              <a:cs typeface="2  Homa" panose="00000400000000000000" pitchFamily="2" charset="-78"/>
            </a:endParaRPr>
          </a:p>
          <a:p>
            <a:r>
              <a:rPr lang="en-US" sz="1600" i="1" dirty="0"/>
              <a:t>𝛼</a:t>
            </a:r>
            <a:r>
              <a:rPr lang="en-US" sz="1600" i="1" baseline="-25000" dirty="0"/>
              <a:t>t</a:t>
            </a:r>
            <a:r>
              <a:rPr lang="en-US" sz="1600" dirty="0"/>
              <a:t> (</a:t>
            </a:r>
            <a:r>
              <a:rPr lang="en-US" sz="1600" i="1" dirty="0"/>
              <a:t>m, 𝜏</a:t>
            </a:r>
            <a:r>
              <a:rPr lang="en-US" sz="1600" dirty="0"/>
              <a:t>) =</a:t>
            </a:r>
            <a:r>
              <a:rPr lang="en-US" sz="1600" i="1" dirty="0"/>
              <a:t> </a:t>
            </a:r>
            <a:r>
              <a:rPr lang="en-US" sz="1600" i="1" dirty="0" err="1"/>
              <a:t>pr</a:t>
            </a:r>
            <a:r>
              <a:rPr lang="en-US" sz="1600" i="1" dirty="0"/>
              <a:t> </a:t>
            </a:r>
            <a:r>
              <a:rPr lang="en-US" sz="1600" dirty="0"/>
              <a:t>[</a:t>
            </a:r>
            <a:r>
              <a:rPr lang="en-US" sz="1600" i="1" dirty="0"/>
              <a:t>Data</a:t>
            </a:r>
            <a:r>
              <a:rPr lang="en-US" sz="1600" dirty="0"/>
              <a:t>(</a:t>
            </a:r>
            <a:r>
              <a:rPr lang="en-US" sz="1600" i="1" dirty="0"/>
              <a:t>𝜇</a:t>
            </a:r>
            <a:r>
              <a:rPr lang="en-US" sz="1600" i="1" baseline="-25000" dirty="0"/>
              <a:t>t</a:t>
            </a:r>
            <a:r>
              <a:rPr lang="en-US" sz="1600" dirty="0"/>
              <a:t>) =</a:t>
            </a:r>
            <a:r>
              <a:rPr lang="en-US" sz="1600" i="1" dirty="0"/>
              <a:t> l, </a:t>
            </a:r>
            <a:r>
              <a:rPr lang="en-US" sz="1600" i="1" dirty="0" err="1"/>
              <a:t>pr</a:t>
            </a:r>
            <a:r>
              <a:rPr lang="en-US" sz="1600" i="1" dirty="0"/>
              <a:t> </a:t>
            </a:r>
            <a:r>
              <a:rPr lang="en-US" sz="1600" dirty="0"/>
              <a:t>(</a:t>
            </a:r>
            <a:r>
              <a:rPr lang="en-US" sz="1600" i="1" dirty="0" err="1"/>
              <a:t>Node</a:t>
            </a:r>
            <a:r>
              <a:rPr lang="en-US" sz="1600" i="1" baseline="-25000" dirty="0" err="1"/>
              <a:t>t</a:t>
            </a:r>
            <a:r>
              <a:rPr lang="en-US" sz="1600" dirty="0"/>
              <a:t> ) =</a:t>
            </a:r>
            <a:r>
              <a:rPr lang="en-US" sz="1600" i="1" dirty="0"/>
              <a:t> </a:t>
            </a:r>
            <a:r>
              <a:rPr lang="en-US" sz="1600" i="1" dirty="0" err="1"/>
              <a:t>l</a:t>
            </a:r>
            <a:r>
              <a:rPr lang="en-US" sz="1600" dirty="0" err="1"/>
              <a:t>2</a:t>
            </a:r>
            <a:r>
              <a:rPr lang="en-US" sz="1600" dirty="0"/>
              <a:t> ∣</a:t>
            </a:r>
            <a:r>
              <a:rPr lang="en-US" sz="1600" i="1" dirty="0"/>
              <a:t> Duration End</a:t>
            </a:r>
            <a:r>
              <a:rPr lang="en-US" sz="1600" dirty="0"/>
              <a:t>(</a:t>
            </a:r>
            <a:r>
              <a:rPr lang="en-US" sz="1600" i="1" dirty="0"/>
              <a:t>m</a:t>
            </a:r>
            <a:r>
              <a:rPr lang="en-US" sz="1600" dirty="0"/>
              <a:t>) =</a:t>
            </a:r>
            <a:r>
              <a:rPr lang="en-US" sz="1600" i="1" dirty="0"/>
              <a:t> t</a:t>
            </a:r>
            <a:r>
              <a:rPr lang="en-US" sz="1600" dirty="0"/>
              <a:t>]                      </a:t>
            </a:r>
            <a:r>
              <a:rPr lang="ar-SA" sz="1600" dirty="0"/>
              <a:t>    </a:t>
            </a:r>
            <a:r>
              <a:rPr lang="en-US" sz="1600" dirty="0"/>
              <a:t>          (6)</a:t>
            </a:r>
          </a:p>
          <a:p>
            <a:r>
              <a:rPr lang="en-US" sz="1600" dirty="0"/>
              <a:t>∑</a:t>
            </a:r>
          </a:p>
          <a:p>
            <a:r>
              <a:rPr lang="en-US" sz="1600" dirty="0"/>
              <a:t>=	</a:t>
            </a:r>
            <a:r>
              <a:rPr lang="en-US" sz="1600" i="1" dirty="0"/>
              <a:t>P</a:t>
            </a:r>
            <a:r>
              <a:rPr lang="en-US" sz="1600" i="1" baseline="-25000" dirty="0"/>
              <a:t>m</a:t>
            </a:r>
            <a:r>
              <a:rPr lang="en-US" sz="1600" dirty="0"/>
              <a:t>(</a:t>
            </a:r>
            <a:r>
              <a:rPr lang="en-US" sz="1600" i="1" dirty="0"/>
              <a:t>d</a:t>
            </a:r>
            <a:r>
              <a:rPr lang="en-US" sz="1600" dirty="0"/>
              <a:t>) </a:t>
            </a:r>
            <a:r>
              <a:rPr lang="en-US" sz="1600" i="1" dirty="0"/>
              <a:t>P </a:t>
            </a:r>
            <a:r>
              <a:rPr lang="en-US" sz="1600" dirty="0"/>
              <a:t>(</a:t>
            </a:r>
            <a:r>
              <a:rPr lang="en-US" sz="1600" i="1" dirty="0"/>
              <a:t>S</a:t>
            </a:r>
            <a:r>
              <a:rPr lang="en-US" sz="1600" i="1" baseline="-25000" dirty="0"/>
              <a:t>t</a:t>
            </a:r>
            <a:r>
              <a:rPr lang="en-US" sz="1600" baseline="-25000" dirty="0"/>
              <a:t>−</a:t>
            </a:r>
            <a:r>
              <a:rPr lang="en-US" sz="1600" i="1" baseline="-25000" dirty="0"/>
              <a:t>d</a:t>
            </a:r>
            <a:r>
              <a:rPr lang="en-US" sz="1600" dirty="0"/>
              <a:t> ∣</a:t>
            </a:r>
            <a:r>
              <a:rPr lang="en-US" sz="1600" i="1" dirty="0"/>
              <a:t> Data</a:t>
            </a:r>
            <a:r>
              <a:rPr lang="en-US" sz="1600" dirty="0"/>
              <a:t>(</a:t>
            </a:r>
            <a:r>
              <a:rPr lang="en-US" sz="1600" i="1" dirty="0"/>
              <a:t>𝜇</a:t>
            </a:r>
            <a:r>
              <a:rPr lang="en-US" sz="1600" i="1" baseline="-25000" dirty="0"/>
              <a:t>t</a:t>
            </a:r>
            <a:r>
              <a:rPr lang="en-US" sz="1600" baseline="-25000" dirty="0"/>
              <a:t>−</a:t>
            </a:r>
            <a:r>
              <a:rPr lang="en-US" sz="1600" i="1" baseline="-25000" dirty="0"/>
              <a:t>d</a:t>
            </a:r>
            <a:r>
              <a:rPr lang="en-US" sz="1600" dirty="0"/>
              <a:t>) =</a:t>
            </a:r>
            <a:r>
              <a:rPr lang="en-US" sz="1600" i="1" dirty="0"/>
              <a:t> l</a:t>
            </a:r>
            <a:r>
              <a:rPr lang="en-US" sz="1600" baseline="30000" dirty="0"/>
              <a:t>′ </a:t>
            </a:r>
            <a:r>
              <a:rPr lang="en-US" sz="1600" i="1" dirty="0"/>
              <a:t>,</a:t>
            </a:r>
            <a:r>
              <a:rPr lang="en-US" sz="1600" i="1" dirty="0" err="1"/>
              <a:t>Node</a:t>
            </a:r>
            <a:r>
              <a:rPr lang="en-US" sz="1600" i="1" baseline="-25000" dirty="0" err="1"/>
              <a:t>t</a:t>
            </a:r>
            <a:r>
              <a:rPr lang="en-US" sz="1600" baseline="-25000" dirty="0"/>
              <a:t>−</a:t>
            </a:r>
            <a:r>
              <a:rPr lang="en-US" sz="1600" i="1" baseline="-25000" dirty="0"/>
              <a:t>𝜏</a:t>
            </a:r>
            <a:r>
              <a:rPr lang="en-US" sz="1600" baseline="-25000" dirty="0"/>
              <a:t>−</a:t>
            </a:r>
            <a:r>
              <a:rPr lang="en-US" sz="1600" i="1" baseline="-25000" dirty="0"/>
              <a:t>d</a:t>
            </a:r>
            <a:r>
              <a:rPr lang="en-US" sz="1600" dirty="0"/>
              <a:t> =</a:t>
            </a:r>
            <a:r>
              <a:rPr lang="en-US" sz="1600" i="1" dirty="0"/>
              <a:t> l</a:t>
            </a:r>
            <a:r>
              <a:rPr lang="en-US" sz="1600" dirty="0"/>
              <a:t>”)</a:t>
            </a:r>
          </a:p>
          <a:p>
            <a:r>
              <a:rPr lang="en-US" sz="1600" i="1" dirty="0"/>
              <a:t>d</a:t>
            </a:r>
            <a:endParaRPr lang="en-US" sz="1600" dirty="0"/>
          </a:p>
          <a:p>
            <a:r>
              <a:rPr lang="en-US" sz="1600" dirty="0"/>
              <a:t>∏</a:t>
            </a:r>
          </a:p>
          <a:p>
            <a:r>
              <a:rPr lang="en-US" sz="1600" dirty="0"/>
              <a:t>× 	</a:t>
            </a:r>
            <a:r>
              <a:rPr lang="en-US" sz="1600" i="1" dirty="0"/>
              <a:t>c</a:t>
            </a:r>
            <a:r>
              <a:rPr lang="en-US" sz="1600" i="1" baseline="-25000" dirty="0"/>
              <a:t>m</a:t>
            </a:r>
            <a:r>
              <a:rPr lang="en-US" sz="1600" dirty="0"/>
              <a:t>(</a:t>
            </a:r>
            <a:r>
              <a:rPr lang="en-US" sz="1600" i="1" dirty="0"/>
              <a:t>l</a:t>
            </a:r>
            <a:r>
              <a:rPr lang="en-US" sz="1600" baseline="30000" dirty="0"/>
              <a:t>′</a:t>
            </a:r>
            <a:r>
              <a:rPr lang="en-US" sz="1600" dirty="0"/>
              <a:t>) </a:t>
            </a:r>
            <a:r>
              <a:rPr lang="en-US" sz="1600" i="1" dirty="0" err="1"/>
              <a:t>b</a:t>
            </a:r>
            <a:r>
              <a:rPr lang="en-US" sz="1600" i="1" baseline="-25000" dirty="0" err="1"/>
              <a:t>m</a:t>
            </a:r>
            <a:r>
              <a:rPr lang="en-US" sz="1600" dirty="0"/>
              <a:t>(</a:t>
            </a:r>
            <a:r>
              <a:rPr lang="en-US" sz="1600" i="1" dirty="0"/>
              <a:t>l</a:t>
            </a:r>
            <a:r>
              <a:rPr lang="en-US" sz="1600" dirty="0"/>
              <a:t>”)                                                                                                                                            </a:t>
            </a:r>
          </a:p>
          <a:p>
            <a:r>
              <a:rPr lang="en-US" sz="1600" i="1" dirty="0"/>
              <a:t>t</a:t>
            </a:r>
            <a:r>
              <a:rPr lang="en-US" sz="1600" dirty="0"/>
              <a:t>=</a:t>
            </a:r>
            <a:r>
              <a:rPr lang="en-US" sz="1600" i="1" dirty="0" err="1"/>
              <a:t>t</a:t>
            </a:r>
            <a:r>
              <a:rPr lang="en-US" sz="1600" dirty="0" err="1"/>
              <a:t>−</a:t>
            </a:r>
            <a:r>
              <a:rPr lang="en-US" sz="1600" i="1" dirty="0" err="1"/>
              <a:t>d</a:t>
            </a:r>
            <a:r>
              <a:rPr lang="en-US" sz="1600" dirty="0" err="1"/>
              <a:t>+1</a:t>
            </a:r>
            <a:endParaRPr lang="en-US" sz="1600" dirty="0"/>
          </a:p>
          <a:p>
            <a:pPr algn="r" rtl="1"/>
            <a:r>
              <a:rPr lang="en-US" sz="1600" dirty="0"/>
              <a:t> </a:t>
            </a:r>
          </a:p>
          <a:p>
            <a:pPr algn="r" rtl="1"/>
            <a:r>
              <a:rPr lang="fa-IR" sz="1600" dirty="0"/>
              <a:t>احتمال بخش قبل با معادله (7) محاسبه می شود. </a:t>
            </a:r>
            <a:r>
              <a:rPr lang="en-US" sz="1600" dirty="0"/>
              <a:t>Duration Start (m) = t</a:t>
            </a:r>
            <a:r>
              <a:rPr lang="fa-IR" sz="1600" dirty="0"/>
              <a:t> نشان می دهد که بیمار در زمان </a:t>
            </a:r>
            <a:r>
              <a:rPr lang="en-US" sz="1600" dirty="0"/>
              <a:t>t</a:t>
            </a:r>
            <a:r>
              <a:rPr lang="fa-IR" sz="1600" dirty="0"/>
              <a:t> دارای </a:t>
            </a:r>
            <a:r>
              <a:rPr lang="en-US" sz="1600" dirty="0"/>
              <a:t>sensor ID = m </a:t>
            </a:r>
            <a:r>
              <a:rPr lang="fa-IR" sz="1600" dirty="0"/>
              <a:t>در مرکز خود است.</a:t>
            </a:r>
            <a:endParaRPr lang="en-US" sz="1600" dirty="0"/>
          </a:p>
          <a:p>
            <a:r>
              <a:rPr lang="en-US" sz="1600" i="1" dirty="0"/>
              <a:t>𝛽</a:t>
            </a:r>
            <a:r>
              <a:rPr lang="en-US" sz="1600" i="1" baseline="-25000" dirty="0"/>
              <a:t>T</a:t>
            </a:r>
            <a:r>
              <a:rPr lang="en-US" sz="1600" dirty="0"/>
              <a:t> (</a:t>
            </a:r>
            <a:r>
              <a:rPr lang="en-US" sz="1600" i="1" dirty="0"/>
              <a:t>m, 𝜏</a:t>
            </a:r>
            <a:r>
              <a:rPr lang="en-US" sz="1600" dirty="0"/>
              <a:t>) =</a:t>
            </a:r>
            <a:r>
              <a:rPr lang="en-US" sz="1600" i="1" dirty="0"/>
              <a:t> </a:t>
            </a:r>
            <a:r>
              <a:rPr lang="en-US" sz="1600" i="1" dirty="0" err="1"/>
              <a:t>Pr</a:t>
            </a:r>
            <a:r>
              <a:rPr lang="en-US" sz="1600" i="1" dirty="0"/>
              <a:t> </a:t>
            </a:r>
            <a:r>
              <a:rPr lang="en-US" sz="1600" dirty="0"/>
              <a:t>[</a:t>
            </a:r>
            <a:r>
              <a:rPr lang="en-US" sz="1600" i="1" dirty="0"/>
              <a:t>Data</a:t>
            </a:r>
            <a:r>
              <a:rPr lang="en-US" sz="1600" dirty="0"/>
              <a:t>(</a:t>
            </a:r>
            <a:r>
              <a:rPr lang="en-US" sz="1600" i="1" dirty="0"/>
              <a:t>𝜇</a:t>
            </a:r>
            <a:r>
              <a:rPr lang="en-US" sz="1600" i="1" baseline="-25000" dirty="0"/>
              <a:t>t</a:t>
            </a:r>
            <a:r>
              <a:rPr lang="en-US" sz="1600" dirty="0"/>
              <a:t>)</a:t>
            </a:r>
            <a:r>
              <a:rPr lang="en-US" sz="1600" i="1" baseline="30000" dirty="0"/>
              <a:t>T  t</a:t>
            </a:r>
            <a:r>
              <a:rPr lang="en-US" sz="1600" i="1" dirty="0"/>
              <a:t> </a:t>
            </a:r>
            <a:r>
              <a:rPr lang="en-US" sz="1600" i="1" dirty="0" err="1"/>
              <a:t>N</a:t>
            </a:r>
            <a:r>
              <a:rPr lang="en-US" sz="1600" i="1" baseline="30000" dirty="0" err="1"/>
              <a:t>ode</a:t>
            </a:r>
            <a:r>
              <a:rPr lang="en-US" sz="1600" i="1" dirty="0" err="1"/>
              <a:t>t</a:t>
            </a:r>
            <a:r>
              <a:rPr lang="en-US" sz="1600" dirty="0"/>
              <a:t>+</a:t>
            </a:r>
            <a:r>
              <a:rPr lang="en-US" sz="1600" i="1" dirty="0"/>
              <a:t>𝜏</a:t>
            </a:r>
            <a:r>
              <a:rPr lang="en-US" sz="1600" dirty="0"/>
              <a:t> ∣</a:t>
            </a:r>
            <a:r>
              <a:rPr lang="en-US" sz="1600" baseline="30000" dirty="0" err="1"/>
              <a:t>DurationStart</a:t>
            </a:r>
            <a:r>
              <a:rPr lang="en-US" sz="1600" baseline="30000" dirty="0"/>
              <a:t>(m)=t]</a:t>
            </a:r>
            <a:endParaRPr lang="en-US" sz="1600" dirty="0"/>
          </a:p>
          <a:p>
            <a:r>
              <a:rPr lang="en-US" sz="1600" dirty="0"/>
              <a:t>∑</a:t>
            </a:r>
          </a:p>
          <a:p>
            <a:r>
              <a:rPr lang="en-US" sz="1600" dirty="0"/>
              <a:t>=	</a:t>
            </a:r>
            <a:r>
              <a:rPr lang="en-US" sz="1600" i="1" dirty="0" err="1"/>
              <a:t>Pr</a:t>
            </a:r>
            <a:r>
              <a:rPr lang="en-US" sz="1600" i="1" dirty="0"/>
              <a:t> </a:t>
            </a:r>
            <a:r>
              <a:rPr lang="en-US" sz="1600" dirty="0"/>
              <a:t>[(</a:t>
            </a:r>
            <a:r>
              <a:rPr lang="en-US" sz="1600" i="1" dirty="0"/>
              <a:t>Data</a:t>
            </a:r>
            <a:r>
              <a:rPr lang="en-US" sz="1600" dirty="0"/>
              <a:t>(</a:t>
            </a:r>
            <a:r>
              <a:rPr lang="en-US" sz="1600" i="1" dirty="0"/>
              <a:t>𝜇</a:t>
            </a:r>
            <a:r>
              <a:rPr lang="en-US" sz="1600" i="1" baseline="30000" dirty="0"/>
              <a:t>T  </a:t>
            </a:r>
            <a:r>
              <a:rPr lang="en-US" sz="1600" i="1" baseline="30000" dirty="0" err="1"/>
              <a:t>t</a:t>
            </a:r>
            <a:r>
              <a:rPr lang="en-US" sz="1600" dirty="0" err="1"/>
              <a:t>+</a:t>
            </a:r>
            <a:r>
              <a:rPr lang="en-US" sz="1600" i="1" dirty="0" err="1"/>
              <a:t>d</a:t>
            </a:r>
            <a:r>
              <a:rPr lang="en-US" sz="1600" dirty="0"/>
              <a:t>)</a:t>
            </a:r>
            <a:r>
              <a:rPr lang="en-US" sz="1600" i="1" baseline="30000" dirty="0" err="1"/>
              <a:t>pr</a:t>
            </a:r>
            <a:r>
              <a:rPr lang="en-US" sz="1600" baseline="30000" dirty="0"/>
              <a:t>(</a:t>
            </a:r>
            <a:r>
              <a:rPr lang="en-US" sz="1600" i="1" baseline="30000" dirty="0" err="1"/>
              <a:t>Node</a:t>
            </a:r>
            <a:r>
              <a:rPr lang="en-US" sz="1600" i="1" dirty="0" err="1"/>
              <a:t>t</a:t>
            </a:r>
            <a:r>
              <a:rPr lang="en-US" sz="1600" baseline="30000" dirty="0" err="1"/>
              <a:t>+</a:t>
            </a:r>
            <a:r>
              <a:rPr lang="en-US" sz="1600" i="1" dirty="0" err="1"/>
              <a:t>d</a:t>
            </a:r>
            <a:r>
              <a:rPr lang="en-US" sz="1600" baseline="30000" dirty="0"/>
              <a:t>+</a:t>
            </a:r>
            <a:r>
              <a:rPr lang="en-US" sz="1600" i="1" dirty="0"/>
              <a:t>𝜏</a:t>
            </a:r>
            <a:r>
              <a:rPr lang="en-US" sz="1600" dirty="0"/>
              <a:t> ∣</a:t>
            </a:r>
            <a:r>
              <a:rPr lang="en-US" sz="1600" i="1" baseline="30000" dirty="0"/>
              <a:t>Duration End</a:t>
            </a:r>
            <a:r>
              <a:rPr lang="en-US" sz="1600" baseline="30000" dirty="0"/>
              <a:t>(</a:t>
            </a:r>
            <a:r>
              <a:rPr lang="en-US" sz="1600" i="1" baseline="30000" dirty="0"/>
              <a:t>m</a:t>
            </a:r>
            <a:r>
              <a:rPr lang="en-US" sz="1600" baseline="30000" dirty="0"/>
              <a:t>)</a:t>
            </a:r>
            <a:endParaRPr lang="en-US" sz="1600" dirty="0"/>
          </a:p>
          <a:p>
            <a:pPr algn="r" rtl="1">
              <a:lnSpc>
                <a:spcPct val="150000"/>
              </a:lnSpc>
            </a:pPr>
            <a:endParaRPr lang="en-US" sz="1600" dirty="0" smtClean="0">
              <a:cs typeface="2  Homa" panose="00000400000000000000" pitchFamily="2" charset="-78"/>
            </a:endParaRPr>
          </a:p>
          <a:p>
            <a:pPr algn="r" rtl="1">
              <a:lnSpc>
                <a:spcPct val="150000"/>
              </a:lnSpc>
            </a:pPr>
            <a:endParaRPr lang="fa-IR" sz="1600" b="1" dirty="0">
              <a:cs typeface="2  Homa" panose="00000400000000000000" pitchFamily="2" charset="-78"/>
            </a:endParaRPr>
          </a:p>
        </p:txBody>
      </p:sp>
      <p:sp>
        <p:nvSpPr>
          <p:cNvPr id="11" name="Rectangle 10"/>
          <p:cNvSpPr/>
          <p:nvPr/>
        </p:nvSpPr>
        <p:spPr>
          <a:xfrm>
            <a:off x="176638" y="5940987"/>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27</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3-1 ساخت مدل پیش بینی وضعیت سلامت</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61443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داده های گره موبایل و پیش بینی مکان</a:t>
            </a:r>
            <a:endParaRPr lang="en-US" sz="1600" dirty="0">
              <a:cs typeface="2  Homa" panose="00000400000000000000" pitchFamily="2" charset="-78"/>
            </a:endParaRPr>
          </a:p>
        </p:txBody>
      </p:sp>
    </p:spTree>
    <p:extLst>
      <p:ext uri="{BB962C8B-B14F-4D97-AF65-F5344CB8AC3E}">
        <p14:creationId xmlns:p14="http://schemas.microsoft.com/office/powerpoint/2010/main" val="287027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p:cNvSpPr txBox="1"/>
              <p:nvPr/>
            </p:nvSpPr>
            <p:spPr>
              <a:xfrm>
                <a:off x="385136" y="127369"/>
                <a:ext cx="9180576" cy="660609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algn="r" rtl="1">
                  <a:lnSpc>
                    <a:spcPct val="150000"/>
                  </a:lnSpc>
                </a:pPr>
                <a:r>
                  <a:rPr lang="ar-SA" sz="1600" dirty="0" smtClean="0">
                    <a:cs typeface="2  Homa" panose="00000400000000000000" pitchFamily="2" charset="-78"/>
                  </a:rPr>
                  <a:t>پارامترهای </a:t>
                </a:r>
                <a:r>
                  <a:rPr lang="ar-SA" sz="1600" dirty="0">
                    <a:cs typeface="2  Homa" panose="00000400000000000000" pitchFamily="2" charset="-78"/>
                  </a:rPr>
                  <a:t>مدل برای به روزرسانی و بهبود پارامترهای مدل مجدداً تخمین زده می شوند. معادله (8) احتمال اولیه حضور بیمار در هر ایالت است </a:t>
                </a:r>
                <a:r>
                  <a:rPr lang="en-US" sz="1600" dirty="0">
                    <a:cs typeface="2  Homa" panose="00000400000000000000" pitchFamily="2" charset="-78"/>
                  </a:rPr>
                  <a:t>𝛽1 (m) </a:t>
                </a:r>
                <a:r>
                  <a:rPr lang="ar-SA" sz="1600" dirty="0">
                    <a:cs typeface="2  Homa" panose="00000400000000000000" pitchFamily="2" charset="-78"/>
                  </a:rPr>
                  <a:t>احتمال اولیه توالی خروجی است</a:t>
                </a:r>
                <a:r>
                  <a:rPr lang="en-US" sz="1600" dirty="0">
                    <a:cs typeface="2  Homa" panose="00000400000000000000" pitchFamily="2" charset="-78"/>
                  </a:rPr>
                  <a: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𝑚</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f>
                          <m:fPr>
                            <m:ctrlPr>
                              <a:rPr lang="en-US" i="1">
                                <a:latin typeface="Cambria Math" panose="02040503050406030204" pitchFamily="18" charset="0"/>
                              </a:rPr>
                            </m:ctrlPr>
                          </m:fPr>
                          <m:num>
                            <m:sSub>
                              <m:sSubPr>
                                <m:ctrlPr>
                                  <a:rPr lang="en-US" i="1" baseline="-25000">
                                    <a:latin typeface="Cambria Math" panose="02040503050406030204" pitchFamily="18" charset="0"/>
                                  </a:rPr>
                                </m:ctrlPr>
                              </m:sSubPr>
                              <m:e>
                                <m:r>
                                  <a:rPr lang="en-US" i="1" baseline="-25000">
                                    <a:latin typeface="Cambria Math" panose="02040503050406030204" pitchFamily="18" charset="0"/>
                                  </a:rPr>
                                  <m:t>𝜋</m:t>
                                </m:r>
                              </m:e>
                              <m:sub>
                                <m:r>
                                  <a:rPr lang="en-US" i="1" baseline="-25000">
                                    <a:latin typeface="Cambria Math" panose="02040503050406030204" pitchFamily="18" charset="0"/>
                                  </a:rPr>
                                  <m:t>𝑚</m:t>
                                </m:r>
                              </m:sub>
                            </m:sSub>
                            <m:sSub>
                              <m:sSubPr>
                                <m:ctrlPr>
                                  <a:rPr lang="en-US" i="1" baseline="-25000">
                                    <a:latin typeface="Cambria Math" panose="02040503050406030204" pitchFamily="18" charset="0"/>
                                  </a:rPr>
                                </m:ctrlPr>
                              </m:sSubPr>
                              <m:e>
                                <m:r>
                                  <a:rPr lang="en-US" i="1" baseline="-25000">
                                    <a:latin typeface="Cambria Math" panose="02040503050406030204" pitchFamily="18" charset="0"/>
                                  </a:rPr>
                                  <m:t>𝛽</m:t>
                                </m:r>
                              </m:e>
                              <m:sub>
                                <m:r>
                                  <a:rPr lang="en-US" i="1" baseline="-25000">
                                    <a:latin typeface="Cambria Math" panose="02040503050406030204" pitchFamily="18" charset="0"/>
                                  </a:rPr>
                                  <m:t>1</m:t>
                                </m:r>
                              </m:sub>
                            </m:sSub>
                            <m:r>
                              <a:rPr lang="en-US" i="1" baseline="-25000">
                                <a:latin typeface="Cambria Math" panose="02040503050406030204" pitchFamily="18" charset="0"/>
                              </a:rPr>
                              <m:t>(</m:t>
                            </m:r>
                            <m:r>
                              <a:rPr lang="en-US" i="1" baseline="-25000">
                                <a:latin typeface="Cambria Math" panose="02040503050406030204" pitchFamily="18" charset="0"/>
                              </a:rPr>
                              <m:t>𝑚</m:t>
                            </m:r>
                            <m:r>
                              <a:rPr lang="en-US" i="1" baseline="-25000">
                                <a:latin typeface="Cambria Math" panose="02040503050406030204" pitchFamily="18" charset="0"/>
                              </a:rPr>
                              <m:t>)</m:t>
                            </m:r>
                          </m:num>
                          <m:den>
                            <m:sSup>
                              <m:sSupPr>
                                <m:ctrlPr>
                                  <a:rPr lang="en-US" i="1">
                                    <a:latin typeface="Cambria Math" panose="02040503050406030204" pitchFamily="18" charset="0"/>
                                  </a:rPr>
                                </m:ctrlPr>
                              </m:sSupPr>
                              <m:e>
                                <m:r>
                                  <m:rPr>
                                    <m:sty m:val="p"/>
                                  </m:rPr>
                                  <a:rPr lang="en-US">
                                    <a:latin typeface="Cambria Math" panose="02040503050406030204" pitchFamily="18" charset="0"/>
                                  </a:rPr>
                                  <m:t>m</m:t>
                                </m:r>
                              </m:e>
                              <m:sup>
                                <m:sSub>
                                  <m:sSubPr>
                                    <m:ctrlPr>
                                      <a:rPr lang="en-US" i="1" baseline="-25000">
                                        <a:latin typeface="Cambria Math" panose="02040503050406030204" pitchFamily="18" charset="0"/>
                                      </a:rPr>
                                    </m:ctrlPr>
                                  </m:sSubPr>
                                  <m:e>
                                    <m:r>
                                      <m:rPr>
                                        <m:sty m:val="p"/>
                                      </m:rPr>
                                      <a:rPr lang="en-US" baseline="-25000">
                                        <a:latin typeface="Cambria Math" panose="02040503050406030204" pitchFamily="18" charset="0"/>
                                      </a:rPr>
                                      <m:t>π</m:t>
                                    </m:r>
                                  </m:e>
                                  <m:sub>
                                    <m:r>
                                      <m:rPr>
                                        <m:sty m:val="p"/>
                                      </m:rPr>
                                      <a:rPr lang="en-US" baseline="-25000">
                                        <a:latin typeface="Cambria Math" panose="02040503050406030204" pitchFamily="18" charset="0"/>
                                      </a:rPr>
                                      <m:t>m</m:t>
                                    </m:r>
                                  </m:sub>
                                </m:sSub>
                                <m:sSub>
                                  <m:sSubPr>
                                    <m:ctrlPr>
                                      <a:rPr lang="en-US" i="1" baseline="-25000">
                                        <a:latin typeface="Cambria Math" panose="02040503050406030204" pitchFamily="18" charset="0"/>
                                      </a:rPr>
                                    </m:ctrlPr>
                                  </m:sSubPr>
                                  <m:e>
                                    <m:r>
                                      <m:rPr>
                                        <m:sty m:val="p"/>
                                      </m:rPr>
                                      <a:rPr lang="en-US" baseline="-25000">
                                        <a:latin typeface="Cambria Math" panose="02040503050406030204" pitchFamily="18" charset="0"/>
                                      </a:rPr>
                                      <m:t>β</m:t>
                                    </m:r>
                                  </m:e>
                                  <m:sub>
                                    <m:r>
                                      <a:rPr lang="en-US" baseline="-25000">
                                        <a:latin typeface="Cambria Math" panose="02040503050406030204" pitchFamily="18" charset="0"/>
                                      </a:rPr>
                                      <m:t>1</m:t>
                                    </m:r>
                                  </m:sub>
                                </m:sSub>
                                <m:r>
                                  <a:rPr lang="en-US" baseline="-25000">
                                    <a:latin typeface="Cambria Math" panose="02040503050406030204" pitchFamily="18" charset="0"/>
                                  </a:rPr>
                                  <m:t>(</m:t>
                                </m:r>
                                <m:r>
                                  <m:rPr>
                                    <m:sty m:val="p"/>
                                  </m:rPr>
                                  <a:rPr lang="en-US" baseline="-25000">
                                    <a:latin typeface="Cambria Math" panose="02040503050406030204" pitchFamily="18" charset="0"/>
                                  </a:rPr>
                                  <m:t>m</m:t>
                                </m:r>
                                <m:r>
                                  <a:rPr lang="en-US" baseline="-25000">
                                    <a:latin typeface="Cambria Math" panose="02040503050406030204" pitchFamily="18" charset="0"/>
                                  </a:rPr>
                                  <m:t>)</m:t>
                                </m:r>
                              </m:sup>
                            </m:sSup>
                          </m:den>
                        </m:f>
                      </m:e>
                    </m:nary>
                  </m:oMath>
                </a14:m>
                <a:r>
                  <a:rPr lang="en-US" dirty="0"/>
                  <a:t>                                                  </a:t>
                </a:r>
                <a:r>
                  <a:rPr lang="fa-IR" dirty="0"/>
                  <a:t>        </a:t>
                </a:r>
                <a:r>
                  <a:rPr lang="en-US" dirty="0"/>
                  <a:t>                                        </a:t>
                </a:r>
                <a:r>
                  <a:rPr lang="fa-IR" dirty="0"/>
                  <a:t>  </a:t>
                </a:r>
                <a:r>
                  <a:rPr lang="en-US" dirty="0"/>
                  <a:t>            (8)</a:t>
                </a:r>
              </a:p>
            </p:txBody>
          </p:sp>
        </mc:Choice>
        <mc:Fallback xmlns="">
          <p:sp>
            <p:nvSpPr>
              <p:cNvPr id="12" name="TextBox 11"/>
              <p:cNvSpPr txBox="1">
                <a:spLocks noRot="1" noChangeAspect="1" noMove="1" noResize="1" noEditPoints="1" noAdjustHandles="1" noChangeArrowheads="1" noChangeShapeType="1" noTextEdit="1"/>
              </p:cNvSpPr>
              <p:nvPr/>
            </p:nvSpPr>
            <p:spPr>
              <a:xfrm>
                <a:off x="385136" y="127369"/>
                <a:ext cx="9180576" cy="6606098"/>
              </a:xfrm>
              <a:prstGeom prst="rect">
                <a:avLst/>
              </a:prstGeom>
              <a:blipFill>
                <a:blip r:embed="rId2"/>
                <a:stretch>
                  <a:fillRect l="-331" r="-265"/>
                </a:stretch>
              </a:blipFill>
            </p:spPr>
            <p:txBody>
              <a:bodyPr/>
              <a:lstStyle/>
              <a:p>
                <a:r>
                  <a:rPr lang="en-US">
                    <a:noFill/>
                  </a:rPr>
                  <a:t> </a:t>
                </a:r>
              </a:p>
            </p:txBody>
          </p:sp>
        </mc:Fallback>
      </mc:AlternateContent>
      <p:sp>
        <p:nvSpPr>
          <p:cNvPr id="11" name="Rectangle 10"/>
          <p:cNvSpPr/>
          <p:nvPr/>
        </p:nvSpPr>
        <p:spPr>
          <a:xfrm>
            <a:off x="176638" y="5940987"/>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28</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3-1 ساخت مدل پیش بینی وضعیت سلامت</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61443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داده های گره موبایل و پیش بینی مکان</a:t>
            </a:r>
            <a:endParaRPr lang="en-US" sz="1600" dirty="0">
              <a:cs typeface="2  Homa" panose="00000400000000000000" pitchFamily="2"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598" y="318212"/>
            <a:ext cx="8040230" cy="3486150"/>
          </a:xfrm>
          <a:prstGeom prst="rect">
            <a:avLst/>
          </a:prstGeom>
        </p:spPr>
      </p:pic>
    </p:spTree>
    <p:extLst>
      <p:ext uri="{BB962C8B-B14F-4D97-AF65-F5344CB8AC3E}">
        <p14:creationId xmlns:p14="http://schemas.microsoft.com/office/powerpoint/2010/main" val="55323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6032" y="41452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justLow" rtl="1">
              <a:lnSpc>
                <a:spcPct val="150000"/>
              </a:lnSpc>
            </a:pPr>
            <a:r>
              <a:rPr lang="fa-IR" sz="1600" dirty="0">
                <a:cs typeface="2  Homa" panose="00000400000000000000" pitchFamily="2" charset="-78"/>
              </a:rPr>
              <a:t>بهداشت و درمان یکی از شناخته شده ترین و محبوب ترین برنامه </a:t>
            </a:r>
            <a:r>
              <a:rPr lang="en-US" sz="1600" dirty="0">
                <a:cs typeface="2  Homa" panose="00000400000000000000" pitchFamily="2" charset="-78"/>
              </a:rPr>
              <a:t>(</a:t>
            </a:r>
            <a:r>
              <a:rPr lang="en-US" sz="1600" dirty="0" err="1">
                <a:cs typeface="2  Homa" panose="00000400000000000000" pitchFamily="2" charset="-78"/>
              </a:rPr>
              <a:t>IoT</a:t>
            </a:r>
            <a:r>
              <a:rPr lang="en-US" sz="1600" dirty="0">
                <a:cs typeface="2  Homa" panose="00000400000000000000" pitchFamily="2" charset="-78"/>
              </a:rPr>
              <a:t>) </a:t>
            </a:r>
            <a:r>
              <a:rPr lang="fa-IR" sz="1600" dirty="0" smtClean="0">
                <a:cs typeface="2  Homa" panose="00000400000000000000" pitchFamily="2" charset="-78"/>
              </a:rPr>
              <a:t> است</a:t>
            </a:r>
            <a:r>
              <a:rPr lang="fa-IR" sz="1600" dirty="0">
                <a:cs typeface="2  Homa" panose="00000400000000000000" pitchFamily="2" charset="-78"/>
              </a:rPr>
              <a:t>. اهداف و هدف این است که علائم حیاتی بیمار را به صورت 7/24 رصد کند ، نیاز به بستری شدن بیمار اگرچه سیستم های الکترونیکی سلامت (سلامت الکترونیکی) قبل از ظهور </a:t>
            </a:r>
            <a:r>
              <a:rPr lang="en-US" sz="1600" dirty="0">
                <a:cs typeface="2  Homa" panose="00000400000000000000" pitchFamily="2" charset="-78"/>
              </a:rPr>
              <a:t>(</a:t>
            </a:r>
            <a:r>
              <a:rPr lang="en-US" sz="1600" dirty="0" err="1">
                <a:cs typeface="2  Homa" panose="00000400000000000000" pitchFamily="2" charset="-78"/>
              </a:rPr>
              <a:t>IoT</a:t>
            </a:r>
            <a:r>
              <a:rPr lang="en-US" sz="1600" dirty="0">
                <a:cs typeface="2  Homa" panose="00000400000000000000" pitchFamily="2" charset="-78"/>
              </a:rPr>
              <a:t>) </a:t>
            </a:r>
            <a:r>
              <a:rPr lang="fa-IR" sz="1600" dirty="0" smtClean="0">
                <a:cs typeface="2  Homa" panose="00000400000000000000" pitchFamily="2" charset="-78"/>
              </a:rPr>
              <a:t> معرفی </a:t>
            </a:r>
            <a:r>
              <a:rPr lang="fa-IR" sz="1600" dirty="0">
                <a:cs typeface="2  Homa" panose="00000400000000000000" pitchFamily="2" charset="-78"/>
              </a:rPr>
              <a:t>شده بودند ، اما در برنامه های بهداشت و درمان سنتی ارتباط دو طرفه بین سنسورها و سرور از راه دور امکان پذیر نیست و یک سرور دروازه راه دور نمی تواند مستقیماً با گره های سنسور ارتباط برقرار کند. </a:t>
            </a:r>
            <a:r>
              <a:rPr lang="en-US" sz="1600" dirty="0">
                <a:cs typeface="2  Homa" panose="00000400000000000000" pitchFamily="2" charset="-78"/>
              </a:rPr>
              <a:t>(</a:t>
            </a:r>
            <a:r>
              <a:rPr lang="en-US" sz="1600" dirty="0" err="1">
                <a:cs typeface="2  Homa" panose="00000400000000000000" pitchFamily="2" charset="-78"/>
              </a:rPr>
              <a:t>IoT</a:t>
            </a:r>
            <a:r>
              <a:rPr lang="en-US" sz="1600" dirty="0">
                <a:cs typeface="2  Homa" panose="00000400000000000000" pitchFamily="2" charset="-78"/>
              </a:rPr>
              <a:t>) </a:t>
            </a:r>
            <a:r>
              <a:rPr lang="fa-IR" sz="1600" dirty="0" smtClean="0">
                <a:cs typeface="2  Homa" panose="00000400000000000000" pitchFamily="2" charset="-78"/>
              </a:rPr>
              <a:t> با </a:t>
            </a:r>
            <a:r>
              <a:rPr lang="fa-IR" sz="1600" dirty="0">
                <a:cs typeface="2  Homa" panose="00000400000000000000" pitchFamily="2" charset="-78"/>
              </a:rPr>
              <a:t>اعمال پروتکل های موجود اینترنت مانند </a:t>
            </a:r>
            <a:r>
              <a:rPr lang="en-US" sz="1600" dirty="0" err="1">
                <a:cs typeface="2  Homa" panose="00000400000000000000" pitchFamily="2" charset="-78"/>
              </a:rPr>
              <a:t>IPv6</a:t>
            </a:r>
            <a:r>
              <a:rPr lang="fa-IR" sz="1600" dirty="0">
                <a:cs typeface="2  Homa" panose="00000400000000000000" pitchFamily="2" charset="-78"/>
              </a:rPr>
              <a:t> ، امکان آدرس دهی مستقیم دستگاه ها و حسگرهای مختلف از طریق اینترنت، این امر را ممکن می سازد. </a:t>
            </a:r>
            <a:r>
              <a:rPr lang="en-US" sz="1600" dirty="0">
                <a:cs typeface="2  Homa" panose="00000400000000000000" pitchFamily="2" charset="-78"/>
              </a:rPr>
              <a:t>(Kulkarni and </a:t>
            </a:r>
            <a:r>
              <a:rPr lang="en-US" sz="1600" dirty="0" err="1">
                <a:cs typeface="2  Homa" panose="00000400000000000000" pitchFamily="2" charset="-78"/>
              </a:rPr>
              <a:t>Öztürk</a:t>
            </a:r>
            <a:r>
              <a:rPr lang="en-US" sz="1600" dirty="0">
                <a:cs typeface="2  Homa" panose="00000400000000000000" pitchFamily="2" charset="-78"/>
              </a:rPr>
              <a:t>, 2007) </a:t>
            </a:r>
          </a:p>
          <a:p>
            <a:pPr algn="justLow" rtl="1">
              <a:lnSpc>
                <a:spcPct val="150000"/>
              </a:lnSpc>
            </a:pPr>
            <a:r>
              <a:rPr lang="fa-IR" sz="1600" dirty="0">
                <a:cs typeface="2  Homa" panose="00000400000000000000" pitchFamily="2" charset="-78"/>
              </a:rPr>
              <a:t>در یک سیستم بهداشتی ، سنسورهای مختلفی برای نظارت بر سیگنالهای حیاتی بیمار (بازدید کنندگان) از جمله سنسورهای نظارت بر محیط زیست مستقر می شوند، که این گرایش ها برای بیمار دشواری و هزینه زیادی دارد.</a:t>
            </a:r>
            <a:endParaRPr lang="en-US" sz="1600" dirty="0">
              <a:cs typeface="2  Homa" panose="00000400000000000000" pitchFamily="2" charset="-78"/>
            </a:endParaRPr>
          </a:p>
          <a:p>
            <a:pPr algn="justLow" rtl="1">
              <a:lnSpc>
                <a:spcPct val="150000"/>
              </a:lnSpc>
            </a:pPr>
            <a:r>
              <a:rPr lang="fa-IR" sz="1600" dirty="0">
                <a:cs typeface="2  Homa" panose="00000400000000000000" pitchFamily="2" charset="-78"/>
              </a:rPr>
              <a:t>دو روش برای تشخیص و پیش بینی وضعیت سلامتی بیمار وجود دارد. یا با روشهای تشخیص فعالیت وعدم فعالیت، یا بدون روشهای تشخیص فعالیت وعدم فعالیت، روشهای شناسایی را بیشتر می توان به دو گروه تقسیم کرد ، یعنی روشهای متداول و روشهای مبتنی بر </a:t>
            </a:r>
            <a:r>
              <a:rPr lang="en-US" sz="1600" dirty="0">
                <a:cs typeface="2  Homa" panose="00000400000000000000" pitchFamily="2" charset="-78"/>
              </a:rPr>
              <a:t>(</a:t>
            </a:r>
            <a:r>
              <a:rPr lang="en-US" sz="1600" dirty="0" err="1">
                <a:cs typeface="2  Homa" panose="00000400000000000000" pitchFamily="2" charset="-78"/>
              </a:rPr>
              <a:t>IoT</a:t>
            </a:r>
            <a:r>
              <a:rPr lang="en-US" sz="1600" dirty="0">
                <a:cs typeface="2  Homa" panose="00000400000000000000" pitchFamily="2" charset="-78"/>
              </a:rPr>
              <a:t>)</a:t>
            </a:r>
            <a:r>
              <a:rPr lang="fa-IR" sz="1600" dirty="0">
                <a:cs typeface="2  Homa" panose="00000400000000000000" pitchFamily="2" charset="-78"/>
              </a:rPr>
              <a:t> .</a:t>
            </a:r>
            <a:endParaRPr lang="en-US" sz="1600" dirty="0">
              <a:cs typeface="2  Homa" panose="00000400000000000000" pitchFamily="2" charset="-78"/>
            </a:endParaRPr>
          </a:p>
          <a:p>
            <a:pPr algn="justLow" rtl="1">
              <a:lnSpc>
                <a:spcPct val="150000"/>
              </a:lnSpc>
            </a:pPr>
            <a:r>
              <a:rPr lang="fa-IR" sz="1600" dirty="0">
                <a:cs typeface="2  Homa" panose="00000400000000000000" pitchFamily="2" charset="-78"/>
              </a:rPr>
              <a:t>برای تشخیص مهمترین عوامل در بیماری ها روشهای متداولی وجود دارد ،اطلاعات بهداشتی یک بیمار معین ذخیره شده و توسط روشهای مختلف یادگیری تجزیه و تحلیل می شود. طبقه بندی گره های مختلف شامل رویکردهای مبتنی بر قانون</a:t>
            </a:r>
            <a:r>
              <a:rPr lang="ar-SA" sz="1600" dirty="0">
                <a:cs typeface="2  Homa" panose="00000400000000000000" pitchFamily="2" charset="-78"/>
              </a:rPr>
              <a:t>، درخت تصمیم، </a:t>
            </a:r>
            <a:r>
              <a:rPr lang="en-US" sz="1600" dirty="0">
                <a:cs typeface="2  Homa" panose="00000400000000000000" pitchFamily="2" charset="-78"/>
              </a:rPr>
              <a:t>(naive </a:t>
            </a:r>
            <a:r>
              <a:rPr lang="en-US" sz="1600" dirty="0" err="1">
                <a:cs typeface="2  Homa" panose="00000400000000000000" pitchFamily="2" charset="-78"/>
              </a:rPr>
              <a:t>bayes</a:t>
            </a:r>
            <a:r>
              <a:rPr lang="en-US" sz="1600" dirty="0">
                <a:cs typeface="2  Homa" panose="00000400000000000000" pitchFamily="2" charset="-78"/>
              </a:rPr>
              <a:t>) </a:t>
            </a:r>
            <a:r>
              <a:rPr lang="fa-IR" sz="1600" dirty="0" smtClean="0">
                <a:cs typeface="2  Homa" panose="00000400000000000000" pitchFamily="2" charset="-78"/>
              </a:rPr>
              <a:t> </a:t>
            </a:r>
            <a:r>
              <a:rPr lang="ar-SA" sz="1600" dirty="0" smtClean="0">
                <a:cs typeface="2  Homa" panose="00000400000000000000" pitchFamily="2" charset="-78"/>
              </a:rPr>
              <a:t>و </a:t>
            </a:r>
            <a:r>
              <a:rPr lang="ar-SA" sz="1600" dirty="0">
                <a:cs typeface="2  Homa" panose="00000400000000000000" pitchFamily="2" charset="-78"/>
              </a:rPr>
              <a:t>یک شبکه عصبی مصنوعی به یک مجموعه داده مراقبت های بهداشتی عظیم حاوی خصوصیات مربوط به حملات قلبی است.</a:t>
            </a:r>
            <a:r>
              <a:rPr lang="en-US" sz="1600" dirty="0">
                <a:cs typeface="2  Homa" panose="00000400000000000000" pitchFamily="2" charset="-78"/>
              </a:rPr>
              <a:t>(</a:t>
            </a:r>
            <a:r>
              <a:rPr lang="en-US" sz="1600" dirty="0" err="1">
                <a:cs typeface="2  Homa" panose="00000400000000000000" pitchFamily="2" charset="-78"/>
              </a:rPr>
              <a:t>Nahar</a:t>
            </a:r>
            <a:r>
              <a:rPr lang="en-US" sz="1600" dirty="0">
                <a:cs typeface="2  Homa" panose="00000400000000000000" pitchFamily="2" charset="-78"/>
              </a:rPr>
              <a:t> et al., 2013)  </a:t>
            </a:r>
            <a:r>
              <a:rPr lang="fa-IR" sz="1600" dirty="0">
                <a:cs typeface="2  Homa" panose="00000400000000000000" pitchFamily="2" charset="-78"/>
              </a:rPr>
              <a:t> </a:t>
            </a:r>
            <a:endParaRPr lang="en-US" sz="1600" dirty="0">
              <a:cs typeface="2  Homa" panose="00000400000000000000" pitchFamily="2" charset="-78"/>
            </a:endParaRPr>
          </a:p>
        </p:txBody>
      </p:sp>
      <p:sp>
        <p:nvSpPr>
          <p:cNvPr id="6" name="Rectangle 5"/>
          <p:cNvSpPr/>
          <p:nvPr/>
        </p:nvSpPr>
        <p:spPr>
          <a:xfrm>
            <a:off x="138896" y="5850010"/>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2</a:t>
            </a:r>
            <a:endParaRPr lang="en-US" dirty="0"/>
          </a:p>
        </p:txBody>
      </p:sp>
      <p:sp>
        <p:nvSpPr>
          <p:cNvPr id="13" name="Down Arrow 12"/>
          <p:cNvSpPr/>
          <p:nvPr/>
        </p:nvSpPr>
        <p:spPr>
          <a:xfrm>
            <a:off x="10332720" y="915924"/>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643872" y="853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smtClean="0">
                <a:cs typeface="B Titr" panose="00000700000000000000" pitchFamily="2" charset="-78"/>
              </a:rPr>
              <a:t>چکیده</a:t>
            </a:r>
            <a:endParaRPr lang="en-US" dirty="0">
              <a:cs typeface="B Titr" panose="00000700000000000000" pitchFamily="2" charset="-78"/>
            </a:endParaRPr>
          </a:p>
        </p:txBody>
      </p:sp>
      <p:sp>
        <p:nvSpPr>
          <p:cNvPr id="19" name="Rounded Rectangle 18"/>
          <p:cNvSpPr/>
          <p:nvPr/>
        </p:nvSpPr>
        <p:spPr>
          <a:xfrm>
            <a:off x="9643872" y="157581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a:cs typeface="B Titr" panose="00000700000000000000" pitchFamily="2" charset="-78"/>
              </a:rPr>
              <a:t>مقدمه</a:t>
            </a:r>
            <a:endParaRPr lang="en-US" dirty="0">
              <a:cs typeface="B Titr" panose="00000700000000000000" pitchFamily="2" charset="-78"/>
            </a:endParaRPr>
          </a:p>
        </p:txBody>
      </p:sp>
    </p:spTree>
    <p:extLst>
      <p:ext uri="{BB962C8B-B14F-4D97-AF65-F5344CB8AC3E}">
        <p14:creationId xmlns:p14="http://schemas.microsoft.com/office/powerpoint/2010/main" val="157131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p:cNvSpPr txBox="1"/>
              <p:nvPr/>
            </p:nvSpPr>
            <p:spPr>
              <a:xfrm>
                <a:off x="385136" y="127369"/>
                <a:ext cx="9180576" cy="660609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rtl="1">
                  <a:lnSpc>
                    <a:spcPct val="150000"/>
                  </a:lnSpc>
                </a:pPr>
                <a:endParaRPr lang="fa-IR" dirty="0" smtClean="0"/>
              </a:p>
              <a:p>
                <a:pPr algn="r" rtl="1">
                  <a:lnSpc>
                    <a:spcPct val="150000"/>
                  </a:lnSpc>
                </a:pPr>
                <a14:m>
                  <m:oMath xmlns:m="http://schemas.openxmlformats.org/officeDocument/2006/math">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𝑚𝑛</m:t>
                            </m:r>
                          </m:sub>
                        </m:sSub>
                      </m:e>
                    </m:acc>
                  </m:oMath>
                </a14:m>
                <a:r>
                  <a:rPr lang="en-US" sz="1600" dirty="0">
                    <a:cs typeface="2  Homa" panose="00000400000000000000" pitchFamily="2" charset="-78"/>
                  </a:rPr>
                  <a:t>  </a:t>
                </a:r>
                <a:r>
                  <a:rPr lang="fa-IR" sz="1600" dirty="0">
                    <a:cs typeface="2  Homa" panose="00000400000000000000" pitchFamily="2" charset="-78"/>
                  </a:rPr>
                  <a:t>در معادله (9) احتمال انتقال از سلول</a:t>
                </a:r>
                <a:r>
                  <a:rPr lang="en-US" sz="1600" dirty="0">
                    <a:cs typeface="2  Homa" panose="00000400000000000000" pitchFamily="2" charset="-78"/>
                  </a:rPr>
                  <a:t> (Si) </a:t>
                </a:r>
                <a:r>
                  <a:rPr lang="fa-IR" sz="1600" dirty="0">
                    <a:cs typeface="2  Homa" panose="00000400000000000000" pitchFamily="2" charset="-78"/>
                  </a:rPr>
                  <a:t>به سلول</a:t>
                </a:r>
                <a:r>
                  <a:rPr lang="en-US" sz="1600" dirty="0">
                    <a:cs typeface="2  Homa" panose="00000400000000000000" pitchFamily="2" charset="-78"/>
                  </a:rPr>
                  <a:t> (</a:t>
                </a:r>
                <a:r>
                  <a:rPr lang="en-US" sz="1600" dirty="0" err="1">
                    <a:cs typeface="2  Homa" panose="00000400000000000000" pitchFamily="2" charset="-78"/>
                  </a:rPr>
                  <a:t>Sj</a:t>
                </a:r>
                <a:r>
                  <a:rPr lang="en-US" sz="1600" dirty="0">
                    <a:cs typeface="2  Homa" panose="00000400000000000000" pitchFamily="2" charset="-78"/>
                  </a:rPr>
                  <a:t>) </a:t>
                </a:r>
                <a:r>
                  <a:rPr lang="fa-IR" sz="1600" dirty="0">
                    <a:cs typeface="2  Homa" panose="00000400000000000000" pitchFamily="2" charset="-78"/>
                  </a:rPr>
                  <a:t>را نشان می دهد که در آن پدربزرگ و مادربزرگ</a:t>
                </a:r>
                <a:r>
                  <a:rPr lang="en-US" sz="1600" dirty="0">
                    <a:cs typeface="2  Homa" panose="00000400000000000000" pitchFamily="2" charset="-78"/>
                  </a:rPr>
                  <a:t> (Si) &lt;&gt; </a:t>
                </a:r>
                <a:r>
                  <a:rPr lang="fa-IR" sz="1600" dirty="0">
                    <a:cs typeface="2  Homa" panose="00000400000000000000" pitchFamily="2" charset="-78"/>
                  </a:rPr>
                  <a:t>پدربزرگ و مادربزرگ</a:t>
                </a:r>
                <a:r>
                  <a:rPr lang="en-US" sz="1600" dirty="0">
                    <a:cs typeface="2  Homa" panose="00000400000000000000" pitchFamily="2" charset="-78"/>
                  </a:rPr>
                  <a:t> (</a:t>
                </a:r>
                <a:r>
                  <a:rPr lang="en-US" sz="1600" dirty="0" err="1">
                    <a:cs typeface="2  Homa" panose="00000400000000000000" pitchFamily="2" charset="-78"/>
                  </a:rPr>
                  <a:t>Sj</a:t>
                </a:r>
                <a:r>
                  <a:rPr lang="en-US" sz="1600" dirty="0">
                    <a:cs typeface="2  Homa" panose="00000400000000000000" pitchFamily="2" charset="-78"/>
                  </a:rPr>
                  <a:t>) </a:t>
                </a:r>
                <a:r>
                  <a:rPr lang="fa-IR" sz="1600" dirty="0">
                    <a:cs typeface="2  Homa" panose="00000400000000000000" pitchFamily="2" charset="-78"/>
                  </a:rPr>
                  <a:t>براساس تعداد مورد انتظار انتقال از</a:t>
                </a:r>
                <a:r>
                  <a:rPr lang="en-US" sz="1600" dirty="0">
                    <a:cs typeface="2  Homa" panose="00000400000000000000" pitchFamily="2" charset="-78"/>
                  </a:rPr>
                  <a:t> Cell (Si) </a:t>
                </a:r>
                <a:r>
                  <a:rPr lang="fa-IR" sz="1600" dirty="0">
                    <a:cs typeface="2  Homa" panose="00000400000000000000" pitchFamily="2" charset="-78"/>
                  </a:rPr>
                  <a:t>به هر یک از سلول های همسایه تقسیم می </a:t>
                </a:r>
                <a:r>
                  <a:rPr lang="fa-IR" sz="1600" dirty="0" smtClean="0">
                    <a:cs typeface="2  Homa" panose="00000400000000000000" pitchFamily="2" charset="-78"/>
                  </a:rPr>
                  <a:t>شوند.</a:t>
                </a:r>
                <a:endParaRPr lang="en-US" sz="1600" dirty="0">
                  <a:cs typeface="2  Homa" panose="00000400000000000000" pitchFamily="2" charset="-78"/>
                </a:endParaRPr>
              </a:p>
              <a:p>
                <a:pPr rtl="1"/>
                <a:endParaRPr lang="fa-IR" dirty="0"/>
              </a:p>
              <a:p>
                <a:pPr rtl="1"/>
                <a:endParaRPr lang="fa-IR" dirty="0" smtClean="0"/>
              </a:p>
              <a:p>
                <a:pPr rtl="1"/>
                <a:endParaRPr lang="fa-IR" dirty="0"/>
              </a:p>
              <a:p>
                <a:pPr rtl="1"/>
                <a:endParaRPr lang="fa-IR" dirty="0" smtClean="0"/>
              </a:p>
              <a:p>
                <a:pPr algn="r" rtl="1">
                  <a:lnSpc>
                    <a:spcPct val="150000"/>
                  </a:lnSpc>
                </a:pPr>
                <a:endParaRPr lang="fa-IR" sz="1600" dirty="0">
                  <a:cs typeface="2  Homa" panose="00000400000000000000" pitchFamily="2" charset="-78"/>
                </a:endParaRPr>
              </a:p>
              <a:p>
                <a:pPr algn="r" rtl="1">
                  <a:lnSpc>
                    <a:spcPct val="150000"/>
                  </a:lnSpc>
                </a:pPr>
                <a:r>
                  <a:rPr lang="fa-IR" sz="1600" dirty="0">
                    <a:cs typeface="2  Homa" panose="00000400000000000000" pitchFamily="2" charset="-78"/>
                  </a:rPr>
                  <a:t>در معادله (10) این احتمال وجود دارد که بیمار دقیقاً</a:t>
                </a:r>
                <a:r>
                  <a:rPr lang="en-US" sz="1600" dirty="0">
                    <a:cs typeface="2  Homa" panose="00000400000000000000" pitchFamily="2" charset="-78"/>
                  </a:rPr>
                  <a:t> d </a:t>
                </a:r>
                <a:r>
                  <a:rPr lang="fa-IR" sz="1600" dirty="0">
                    <a:cs typeface="2  Homa" panose="00000400000000000000" pitchFamily="2" charset="-78"/>
                  </a:rPr>
                  <a:t>در سلول</a:t>
                </a:r>
                <a:r>
                  <a:rPr lang="en-US" sz="1600" dirty="0">
                    <a:cs typeface="2  Homa" panose="00000400000000000000" pitchFamily="2" charset="-78"/>
                  </a:rPr>
                  <a:t> (m) </a:t>
                </a:r>
                <a:r>
                  <a:rPr lang="fa-IR" sz="1600" dirty="0">
                    <a:cs typeface="2  Homa" panose="00000400000000000000" pitchFamily="2" charset="-78"/>
                  </a:rPr>
                  <a:t>قرار داشته باشد و بر حسب تعداد مورد انتظار از بازدیدکننده داشته باشد</a:t>
                </a:r>
                <a:r>
                  <a:rPr lang="en-US" sz="1600" dirty="0">
                    <a:cs typeface="2  Homa" panose="00000400000000000000" pitchFamily="2" charset="-78"/>
                  </a:rPr>
                  <a:t>.</a:t>
                </a:r>
              </a:p>
              <a:p>
                <a:pPr algn="r" rtl="1">
                  <a:lnSpc>
                    <a:spcPct val="150000"/>
                  </a:lnSpc>
                </a:pPr>
                <a:r>
                  <a:rPr lang="fa-IR" sz="1600" dirty="0">
                    <a:cs typeface="2  Homa" panose="00000400000000000000" pitchFamily="2" charset="-78"/>
                  </a:rPr>
                  <a:t>آخرین پارامتر </a:t>
                </a:r>
                <a:r>
                  <a:rPr lang="en-US" sz="1600" dirty="0">
                    <a:cs typeface="2  Homa" panose="00000400000000000000" pitchFamily="2" charset="-78"/>
                  </a:rPr>
                  <a:t>cm</a:t>
                </a:r>
                <a:r>
                  <a:rPr lang="fa-IR" sz="1600" dirty="0">
                    <a:cs typeface="2  Homa" panose="00000400000000000000" pitchFamily="2" charset="-78"/>
                  </a:rPr>
                  <a:t> (داده </a:t>
                </a:r>
                <a:r>
                  <a:rPr lang="en-US" sz="1600" dirty="0">
                    <a:cs typeface="2  Homa" panose="00000400000000000000" pitchFamily="2" charset="-78"/>
                  </a:rPr>
                  <a:t>(Tt)</a:t>
                </a:r>
                <a:r>
                  <a:rPr lang="fa-IR" sz="1600" dirty="0">
                    <a:cs typeface="2  Homa" panose="00000400000000000000" pitchFamily="2" charset="-78"/>
                  </a:rPr>
                  <a:t>) احتمال وجود </a:t>
                </a:r>
                <a:r>
                  <a:rPr lang="en-US" sz="1600" dirty="0">
                    <a:cs typeface="2  Homa" panose="00000400000000000000" pitchFamily="2" charset="-78"/>
                  </a:rPr>
                  <a:t>instate = m</a:t>
                </a:r>
                <a:r>
                  <a:rPr lang="fa-IR" sz="1600" dirty="0">
                    <a:cs typeface="2  Homa" panose="00000400000000000000" pitchFamily="2" charset="-78"/>
                  </a:rPr>
                  <a:t> و </a:t>
                </a:r>
                <a:r>
                  <a:rPr lang="en-US" sz="1600" dirty="0">
                    <a:cs typeface="2  Homa" panose="00000400000000000000" pitchFamily="2" charset="-78"/>
                  </a:rPr>
                  <a:t>Data (𝜇t)</a:t>
                </a:r>
                <a:r>
                  <a:rPr lang="fa-IR" sz="1600" dirty="0">
                    <a:cs typeface="2  Homa" panose="00000400000000000000" pitchFamily="2" charset="-78"/>
                  </a:rPr>
                  <a:t> با مشاهده توالی داده ((</a:t>
                </a:r>
                <a:r>
                  <a:rPr lang="en-US" sz="1600" dirty="0">
                    <a:cs typeface="2  Homa" panose="00000400000000000000" pitchFamily="2" charset="-78"/>
                  </a:rPr>
                  <a:t>t</a:t>
                </a:r>
                <a:r>
                  <a:rPr lang="fa-IR" sz="1600" dirty="0">
                    <a:cs typeface="2  Homa" panose="00000400000000000000" pitchFamily="2" charset="-78"/>
                  </a:rPr>
                  <a:t>) در همه سلول ها تقسیم می شود. توسط معادله (11) محاسبه می شود. همانطور که در بالا ذکر شد ، هر سلول به عنوان یک حالت در نظر گرفته می شود.</a:t>
                </a:r>
                <a:endParaRPr lang="en-US" sz="1600" dirty="0">
                  <a:cs typeface="2  Homa" panose="00000400000000000000" pitchFamily="2" charset="-78"/>
                </a:endParaRPr>
              </a:p>
              <a:p>
                <a:pPr algn="r" rtl="1"/>
                <a:endParaRPr lang="fa-IR" dirty="0"/>
              </a:p>
            </p:txBody>
          </p:sp>
        </mc:Choice>
        <mc:Fallback xmlns="">
          <p:sp>
            <p:nvSpPr>
              <p:cNvPr id="12" name="TextBox 11"/>
              <p:cNvSpPr txBox="1">
                <a:spLocks noRot="1" noChangeAspect="1" noMove="1" noResize="1" noEditPoints="1" noAdjustHandles="1" noChangeArrowheads="1" noChangeShapeType="1" noTextEdit="1"/>
              </p:cNvSpPr>
              <p:nvPr/>
            </p:nvSpPr>
            <p:spPr>
              <a:xfrm>
                <a:off x="385136" y="127369"/>
                <a:ext cx="9180576" cy="6606098"/>
              </a:xfrm>
              <a:prstGeom prst="rect">
                <a:avLst/>
              </a:prstGeom>
              <a:blipFill>
                <a:blip r:embed="rId2"/>
                <a:stretch>
                  <a:fillRect l="-331" r="-265"/>
                </a:stretch>
              </a:blipFill>
            </p:spPr>
            <p:txBody>
              <a:bodyPr/>
              <a:lstStyle/>
              <a:p>
                <a:r>
                  <a:rPr lang="en-US">
                    <a:noFill/>
                  </a:rPr>
                  <a:t> </a:t>
                </a:r>
              </a:p>
            </p:txBody>
          </p:sp>
        </mc:Fallback>
      </mc:AlternateContent>
      <p:sp>
        <p:nvSpPr>
          <p:cNvPr id="11" name="Rectangle 10"/>
          <p:cNvSpPr/>
          <p:nvPr/>
        </p:nvSpPr>
        <p:spPr>
          <a:xfrm>
            <a:off x="184960" y="5940987"/>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29</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3-1 ساخت مدل پیش بینی وضعیت سلامت</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61443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داده های گره موبایل و پیش بینی مکان</a:t>
            </a:r>
            <a:endParaRPr lang="en-US" sz="1600" dirty="0">
              <a:cs typeface="2  Homa" panose="00000400000000000000" pitchFamily="2" charset="-7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18" y="1561224"/>
            <a:ext cx="8856824" cy="118197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311" y="4413553"/>
            <a:ext cx="7246438" cy="2219325"/>
          </a:xfrm>
          <a:prstGeom prst="rect">
            <a:avLst/>
          </a:prstGeom>
        </p:spPr>
      </p:pic>
    </p:spTree>
    <p:extLst>
      <p:ext uri="{BB962C8B-B14F-4D97-AF65-F5344CB8AC3E}">
        <p14:creationId xmlns:p14="http://schemas.microsoft.com/office/powerpoint/2010/main" val="379788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60609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endParaRPr lang="fa-IR" sz="1600" dirty="0" smtClean="0">
              <a:cs typeface="2  Homa" panose="00000400000000000000" pitchFamily="2" charset="-78"/>
            </a:endParaRPr>
          </a:p>
          <a:p>
            <a:pPr algn="r" rtl="1">
              <a:lnSpc>
                <a:spcPct val="150000"/>
              </a:lnSpc>
            </a:pPr>
            <a:r>
              <a:rPr lang="fa-IR" sz="1600" dirty="0" smtClean="0">
                <a:cs typeface="2  Homa" panose="00000400000000000000" pitchFamily="2" charset="-78"/>
              </a:rPr>
              <a:t>مدل </a:t>
            </a:r>
            <a:r>
              <a:rPr lang="fa-IR" sz="1600" dirty="0">
                <a:cs typeface="2  Homa" panose="00000400000000000000" pitchFamily="2" charset="-78"/>
              </a:rPr>
              <a:t>پیش بینی براساس توالی حرکات بیمار علاوه بر داده های سنسورهای موبایل ساخته شده است</a:t>
            </a:r>
            <a:r>
              <a:rPr lang="en-US" sz="1600" dirty="0">
                <a:cs typeface="2  Homa" panose="00000400000000000000" pitchFamily="2" charset="-78"/>
              </a:rPr>
              <a:t>.</a:t>
            </a:r>
            <a:r>
              <a:rPr lang="fa-IR" sz="1600" dirty="0">
                <a:cs typeface="2  Homa" panose="00000400000000000000" pitchFamily="2" charset="-78"/>
              </a:rPr>
              <a:t>داده گره تلفن همراه پوشیده شده توسط بیمار در زمان های مختلف وارد سیستم می شود. </a:t>
            </a:r>
            <a:endParaRPr lang="en-US" sz="1600" dirty="0">
              <a:cs typeface="2  Homa" panose="00000400000000000000" pitchFamily="2" charset="-78"/>
            </a:endParaRPr>
          </a:p>
          <a:p>
            <a:pPr algn="r" rtl="1"/>
            <a:endParaRPr lang="fa-IR" dirty="0" smtClean="0"/>
          </a:p>
          <a:p>
            <a:pPr algn="r" rtl="1"/>
            <a:endParaRPr lang="fa-IR" dirty="0"/>
          </a:p>
          <a:p>
            <a:pPr algn="r" rtl="1"/>
            <a:endParaRPr lang="fa-IR" dirty="0" smtClean="0"/>
          </a:p>
          <a:p>
            <a:pPr algn="r" rtl="1"/>
            <a:endParaRPr lang="fa-IR" dirty="0"/>
          </a:p>
          <a:p>
            <a:pPr algn="r" rtl="1"/>
            <a:endParaRPr lang="fa-IR" dirty="0" smtClean="0"/>
          </a:p>
          <a:p>
            <a:pPr algn="r" rtl="1"/>
            <a:endParaRPr lang="fa-IR" dirty="0"/>
          </a:p>
          <a:p>
            <a:pPr algn="r" rtl="1"/>
            <a:endParaRPr lang="fa-IR" dirty="0" smtClean="0"/>
          </a:p>
          <a:p>
            <a:pPr algn="r" rtl="1"/>
            <a:endParaRPr lang="fa-IR" dirty="0"/>
          </a:p>
          <a:p>
            <a:pPr algn="r" rtl="1"/>
            <a:endParaRPr lang="fa-IR" dirty="0" smtClean="0"/>
          </a:p>
          <a:p>
            <a:pPr algn="r" rtl="1">
              <a:lnSpc>
                <a:spcPct val="150000"/>
              </a:lnSpc>
            </a:pPr>
            <a:r>
              <a:rPr lang="fa-IR" sz="1600" dirty="0">
                <a:cs typeface="2  Homa" panose="00000400000000000000" pitchFamily="2" charset="-78"/>
              </a:rPr>
              <a:t>در خانه سالمندان از روز داده های گره تلفن همراه در فواصل زمانی از پیش تعریف شده به نزدیکترین گره ایستا ارسال می شوند و بطور مداوم به دروازه ارسال می شوند. مدت کل ماندن در یک سلول و شناسه سنسور فعلی و بعدی سلولهای مربوطه نیز ثبت می شود. حداقل مدت اقامت در داخل سلول را می توان براساس سابقه حرکت بدست آورد. حداقل زمان بین اقامت در یک سلول و فاصله زمانی برای خواندن داده های تلفن همراه به عنوان مرحله زمان در مرحله آموزش انتخاب می شود. الگوریتم های آموزش و آزمایش مدل به ترتیب در جداول 2 و 3  نشان داده شده است.</a:t>
            </a:r>
            <a:endParaRPr lang="en-US" sz="1600" dirty="0">
              <a:cs typeface="2  Homa" panose="00000400000000000000" pitchFamily="2" charset="-78"/>
            </a:endParaRPr>
          </a:p>
          <a:p>
            <a:pPr algn="r" rtl="1"/>
            <a:endParaRPr lang="fa-IR" dirty="0"/>
          </a:p>
        </p:txBody>
      </p:sp>
      <p:sp>
        <p:nvSpPr>
          <p:cNvPr id="11" name="Rectangle 10"/>
          <p:cNvSpPr/>
          <p:nvPr/>
        </p:nvSpPr>
        <p:spPr>
          <a:xfrm>
            <a:off x="173620" y="5940987"/>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30</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3-1 ساخت مدل پیش بینی وضعیت سلامت</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61443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داده های گره موبایل و پیش بینی مکان</a:t>
            </a:r>
            <a:endParaRPr lang="en-US" sz="1600" dirty="0">
              <a:cs typeface="2  Homa" panose="000004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13" y="1489094"/>
            <a:ext cx="8484621" cy="1760682"/>
          </a:xfrm>
          <a:prstGeom prst="rect">
            <a:avLst/>
          </a:prstGeom>
        </p:spPr>
      </p:pic>
    </p:spTree>
    <p:extLst>
      <p:ext uri="{BB962C8B-B14F-4D97-AF65-F5344CB8AC3E}">
        <p14:creationId xmlns:p14="http://schemas.microsoft.com/office/powerpoint/2010/main" val="163825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60609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endParaRPr lang="fa-IR" sz="1600" dirty="0" smtClean="0">
              <a:cs typeface="2  Homa" panose="00000400000000000000" pitchFamily="2" charset="-78"/>
            </a:endParaRPr>
          </a:p>
          <a:p>
            <a:pPr algn="r" rtl="1">
              <a:lnSpc>
                <a:spcPct val="150000"/>
              </a:lnSpc>
            </a:pPr>
            <a:r>
              <a:rPr lang="fa-IR" sz="1600" dirty="0">
                <a:cs typeface="2  Homa" panose="00000400000000000000" pitchFamily="2" charset="-78"/>
              </a:rPr>
              <a:t>در جدول 3 ، </a:t>
            </a:r>
            <a:r>
              <a:rPr lang="en-US" sz="1600" dirty="0" err="1">
                <a:cs typeface="2  Homa" panose="00000400000000000000" pitchFamily="2" charset="-78"/>
              </a:rPr>
              <a:t>d1</a:t>
            </a:r>
            <a:r>
              <a:rPr lang="fa-IR" sz="1600" dirty="0">
                <a:cs typeface="2  Homa" panose="00000400000000000000" pitchFamily="2" charset="-78"/>
              </a:rPr>
              <a:t> حداقل مدت اقامت در یک حالت است که در هنگام ساخت مدل بدست می آید. در خط 1 ، محتمل ترین حالت اولیه انتخاب می شود. سپس در خطوط 2 و 3 ، مدت زمان هر حالت (سلول) </a:t>
            </a:r>
            <a:r>
              <a:rPr lang="en-US" sz="1600" dirty="0">
                <a:cs typeface="2  Homa" panose="00000400000000000000" pitchFamily="2" charset="-78"/>
              </a:rPr>
              <a:t>m</a:t>
            </a:r>
            <a:r>
              <a:rPr lang="fa-IR" sz="1600" dirty="0">
                <a:cs typeface="2  Homa" panose="00000400000000000000" pitchFamily="2" charset="-78"/>
              </a:rPr>
              <a:t> و دنباله ای از داده های گره تلفن همراه استخراج می شود. در خط 4 ، الگوریتم بررسی می کند که حداکثر مدت ماندن در یک سلول رسیده است یا خیر. اگر چنین باشد ، در خطوط 6-9 ، سلول احتمالی بعدی بعدی از آمن استخراج می شود. در غیر این صورت ، در خط 5 ، داده گره موبایل بعدی ضبط می شود و تکرار در مرحله زمانی بعدی ادامه می یابد</a:t>
            </a:r>
            <a:r>
              <a:rPr lang="fa-IR" sz="1600" dirty="0" smtClean="0">
                <a:cs typeface="2  Homa" panose="00000400000000000000" pitchFamily="2" charset="-78"/>
              </a:rPr>
              <a:t>.</a:t>
            </a:r>
          </a:p>
          <a:p>
            <a:pPr algn="r" rtl="1">
              <a:lnSpc>
                <a:spcPct val="150000"/>
              </a:lnSpc>
            </a:pPr>
            <a:endParaRPr lang="en-US" sz="1600" dirty="0">
              <a:cs typeface="2  Homa" panose="00000400000000000000" pitchFamily="2" charset="-78"/>
            </a:endParaRPr>
          </a:p>
          <a:p>
            <a:pPr algn="r" rtl="1"/>
            <a:endParaRPr lang="fa-IR" dirty="0"/>
          </a:p>
        </p:txBody>
      </p:sp>
      <p:sp>
        <p:nvSpPr>
          <p:cNvPr id="11" name="Rectangle 10"/>
          <p:cNvSpPr/>
          <p:nvPr/>
        </p:nvSpPr>
        <p:spPr>
          <a:xfrm>
            <a:off x="176638" y="6075969"/>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31</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3-1 ساخت مدل پیش بینی وضعیت سلامت</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61443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داده های گره موبایل و پیش بینی مکان</a:t>
            </a:r>
            <a:endParaRPr lang="en-US" sz="1600" dirty="0">
              <a:cs typeface="2  Homa" panose="00000400000000000000" pitchFamily="2"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758" y="2467524"/>
            <a:ext cx="8326048" cy="3902376"/>
          </a:xfrm>
          <a:prstGeom prst="rect">
            <a:avLst/>
          </a:prstGeom>
        </p:spPr>
      </p:pic>
    </p:spTree>
    <p:extLst>
      <p:ext uri="{BB962C8B-B14F-4D97-AF65-F5344CB8AC3E}">
        <p14:creationId xmlns:p14="http://schemas.microsoft.com/office/powerpoint/2010/main" val="424293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60609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2.2.2. توزیع مدل داده ها در این بخش ساختار مدل داده ها شرح داده شده است. سپس توضیحی در مورد نحوه توزیع مدل داده ارائه می شود. پس از آموزش مدل ، </a:t>
            </a:r>
            <a:r>
              <a:rPr lang="en-US" sz="1600" dirty="0" err="1">
                <a:cs typeface="2  Homa" panose="00000400000000000000" pitchFamily="2" charset="-78"/>
              </a:rPr>
              <a:t>TP</a:t>
            </a:r>
            <a:r>
              <a:rPr lang="en-US" sz="1600" dirty="0">
                <a:cs typeface="2  Homa" panose="00000400000000000000" pitchFamily="2" charset="-78"/>
              </a:rPr>
              <a:t> Table</a:t>
            </a:r>
            <a:r>
              <a:rPr lang="fa-IR" sz="1600" dirty="0">
                <a:cs typeface="2  Homa" panose="00000400000000000000" pitchFamily="2" charset="-78"/>
              </a:rPr>
              <a:t> ساخته می شود ، که دارای مدل ساختاری است که داده های گره تلفن همراه پیش بینی شده را بر اساس زمان و مکان خاص حفظ می کند.</a:t>
            </a:r>
            <a:endParaRPr lang="en-US" sz="1600" dirty="0">
              <a:cs typeface="2  Homa" panose="00000400000000000000" pitchFamily="2" charset="-78"/>
            </a:endParaRPr>
          </a:p>
          <a:p>
            <a:pPr algn="r" rtl="1">
              <a:lnSpc>
                <a:spcPct val="150000"/>
              </a:lnSpc>
            </a:pPr>
            <a:r>
              <a:rPr lang="en-US" sz="1600" dirty="0" err="1">
                <a:cs typeface="2  Homa" panose="00000400000000000000" pitchFamily="2" charset="-78"/>
              </a:rPr>
              <a:t>TP</a:t>
            </a:r>
            <a:r>
              <a:rPr lang="en-US" sz="1600" dirty="0">
                <a:cs typeface="2  Homa" panose="00000400000000000000" pitchFamily="2" charset="-78"/>
              </a:rPr>
              <a:t> Table</a:t>
            </a:r>
            <a:r>
              <a:rPr lang="fa-IR" sz="1600" dirty="0">
                <a:cs typeface="2  Homa" panose="00000400000000000000" pitchFamily="2" charset="-78"/>
              </a:rPr>
              <a:t> (پیش بینی انتقال) در دروازه این خصوصیات را دارد: سنسور فعلی ، شناسه بعدی حسگر ، حالت بعدی ، روز هفته ، مرحله زمان ، داده های گره موبایل بعدی ، وضعیت سلامتی و مدت زمان.</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بنابراین ، برای هر بیمار ، هر گره برگ استاتیک داده های مورد نیاز خود را برای تعیین سلول احتمالی بعدی که بیمار تصمیم به انتقال آن دارد ، و داده های بعدی برای گره تلفن همراه را در خود نگه می دارد. وضعیت سلامت براساس گزارش های وضعیت بیمار در مرحله آموزش کاهش می یابد. این جدول به زیر جدول ها تقسیم شده است که هرکدام داده های مربوط به پیش بینی داده های گره موبایل و وضعیت سلامتی بیمار را در خود جای داده اند. هر یک از جداول زیر دارای ویژگی های زیر است.</a:t>
            </a:r>
            <a:endParaRPr lang="en-US" sz="1600" dirty="0">
              <a:cs typeface="2  Homa" panose="00000400000000000000" pitchFamily="2" charset="-78"/>
            </a:endParaRPr>
          </a:p>
          <a:p>
            <a:pPr algn="r" rtl="1">
              <a:lnSpc>
                <a:spcPct val="150000"/>
              </a:lnSpc>
            </a:pPr>
            <a:r>
              <a:rPr lang="en-US" sz="1600" dirty="0" err="1">
                <a:cs typeface="2  Homa" panose="00000400000000000000" pitchFamily="2" charset="-78"/>
              </a:rPr>
              <a:t>TP</a:t>
            </a:r>
            <a:r>
              <a:rPr lang="en-US" sz="1600" dirty="0">
                <a:cs typeface="2  Homa" panose="00000400000000000000" pitchFamily="2" charset="-78"/>
              </a:rPr>
              <a:t> sub Table</a:t>
            </a:r>
            <a:r>
              <a:rPr lang="fa-IR" sz="1600" dirty="0">
                <a:cs typeface="2  Homa" panose="00000400000000000000" pitchFamily="2" charset="-78"/>
              </a:rPr>
              <a:t> شامل مرحله زمانی ، روز هفته ، داده های گره تلفن همراه بعدی ، شناسه بعدی حسگر و مدت زمان آن است. در این جدول داده های بعدی سنسور موبایل که توسط بیمار پوشیده شده است ، تعیین می کند. حداکثر تعداد ردیف ها ، اندازه </a:t>
            </a:r>
            <a:r>
              <a:rPr lang="en-US" sz="1600" dirty="0" err="1">
                <a:cs typeface="2  Homa" panose="00000400000000000000" pitchFamily="2" charset="-78"/>
              </a:rPr>
              <a:t>TP</a:t>
            </a:r>
            <a:r>
              <a:rPr lang="en-US" sz="1600" dirty="0">
                <a:cs typeface="2  Homa" panose="00000400000000000000" pitchFamily="2" charset="-78"/>
              </a:rPr>
              <a:t> sub Table</a:t>
            </a:r>
            <a:r>
              <a:rPr lang="fa-IR" sz="1600" dirty="0">
                <a:cs typeface="2  Homa" panose="00000400000000000000" pitchFamily="2" charset="-78"/>
              </a:rPr>
              <a:t> (ردیف ها) ، در هر زیر جدول برابر با تعداد روزها در هفته حداکثر تعداد کل مدت زمان بازدید یک سلول است.</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هر گره استاتیک در مرکز سلول جدول خود را نگاه می کند و داده های گره تلفن همراه بعدی را پیش بینی می کند. ابتدا ، برای یک دوره معین (به عنوان مثال یک ماه) ، داده های ردیابی بیمار و داده های حسگر تلفن همراه برای آموزش مدل به دروازه فرستاده می شوند. پس از ساخت مدل ، قسمت مربوط به </a:t>
            </a:r>
            <a:r>
              <a:rPr lang="en-US" sz="1600" dirty="0" err="1">
                <a:cs typeface="2  Homa" panose="00000400000000000000" pitchFamily="2" charset="-78"/>
              </a:rPr>
              <a:t>TP</a:t>
            </a:r>
            <a:r>
              <a:rPr lang="en-US" sz="1600" dirty="0">
                <a:cs typeface="2  Homa" panose="00000400000000000000" pitchFamily="2" charset="-78"/>
              </a:rPr>
              <a:t> Table</a:t>
            </a:r>
            <a:r>
              <a:rPr lang="fa-IR" sz="1600" dirty="0">
                <a:cs typeface="2  Homa" panose="00000400000000000000" pitchFamily="2" charset="-78"/>
              </a:rPr>
              <a:t> با نام </a:t>
            </a:r>
            <a:r>
              <a:rPr lang="en-US" sz="1600" dirty="0" err="1">
                <a:cs typeface="2  Homa" panose="00000400000000000000" pitchFamily="2" charset="-78"/>
              </a:rPr>
              <a:t>TP</a:t>
            </a:r>
            <a:r>
              <a:rPr lang="en-US" sz="1600" dirty="0">
                <a:cs typeface="2  Homa" panose="00000400000000000000" pitchFamily="2" charset="-78"/>
              </a:rPr>
              <a:t> sub Table</a:t>
            </a:r>
            <a:r>
              <a:rPr lang="fa-IR" sz="1600" dirty="0">
                <a:cs typeface="2  Homa" panose="00000400000000000000" pitchFamily="2" charset="-78"/>
              </a:rPr>
              <a:t> به هر گره برگ ارسال می شود. همانطور که در معادله (13) نشان داده شده است ، برای هر گره برگ </a:t>
            </a:r>
            <a:r>
              <a:rPr lang="en-US" sz="1600" dirty="0">
                <a:cs typeface="2  Homa" panose="00000400000000000000" pitchFamily="2" charset="-78"/>
              </a:rPr>
              <a:t>a</a:t>
            </a:r>
            <a:r>
              <a:rPr lang="fa-IR" sz="1600" dirty="0">
                <a:cs typeface="2  Homa" panose="00000400000000000000" pitchFamily="2" charset="-78"/>
              </a:rPr>
              <a:t> ، جدول زیر آن شامل سطرهای </a:t>
            </a:r>
            <a:r>
              <a:rPr lang="en-US" sz="1600" dirty="0" err="1">
                <a:cs typeface="2  Homa" panose="00000400000000000000" pitchFamily="2" charset="-78"/>
              </a:rPr>
              <a:t>TP</a:t>
            </a:r>
            <a:r>
              <a:rPr lang="en-US" sz="1600" dirty="0">
                <a:cs typeface="2  Homa" panose="00000400000000000000" pitchFamily="2" charset="-78"/>
              </a:rPr>
              <a:t> Table</a:t>
            </a:r>
            <a:r>
              <a:rPr lang="fa-IR" sz="1600" dirty="0">
                <a:cs typeface="2  Homa" panose="00000400000000000000" pitchFamily="2" charset="-78"/>
              </a:rPr>
              <a:t> است که برای آنها مقدار ستون فعلی</a:t>
            </a:r>
            <a:r>
              <a:rPr lang="en-US" sz="1600" dirty="0">
                <a:cs typeface="2  Homa" panose="00000400000000000000" pitchFamily="2" charset="-78"/>
              </a:rPr>
              <a:t>Sensor ID</a:t>
            </a:r>
            <a:r>
              <a:rPr lang="fa-IR" sz="1600" dirty="0">
                <a:cs typeface="2  Homa" panose="00000400000000000000" pitchFamily="2" charset="-78"/>
              </a:rPr>
              <a:t> است.</a:t>
            </a:r>
            <a:endParaRPr lang="en-US" sz="1600" dirty="0">
              <a:cs typeface="2  Homa" panose="00000400000000000000" pitchFamily="2" charset="-78"/>
            </a:endParaRPr>
          </a:p>
          <a:p>
            <a:pPr algn="r" rtl="1">
              <a:lnSpc>
                <a:spcPct val="150000"/>
              </a:lnSpc>
            </a:pPr>
            <a:endParaRPr lang="en-US" sz="1600" dirty="0">
              <a:cs typeface="2  Homa" panose="00000400000000000000" pitchFamily="2" charset="-78"/>
            </a:endParaRPr>
          </a:p>
          <a:p>
            <a:pPr algn="r" rtl="1"/>
            <a:endParaRPr lang="fa-IR" dirty="0"/>
          </a:p>
        </p:txBody>
      </p:sp>
      <p:sp>
        <p:nvSpPr>
          <p:cNvPr id="11" name="Rectangle 10"/>
          <p:cNvSpPr/>
          <p:nvPr/>
        </p:nvSpPr>
        <p:spPr>
          <a:xfrm>
            <a:off x="208345" y="6075969"/>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32</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lnSpc>
                <a:spcPct val="150000"/>
              </a:lnSpc>
            </a:pPr>
            <a:r>
              <a:rPr lang="ar-SA" sz="1600" dirty="0">
                <a:cs typeface="2  Homa" panose="00000400000000000000" pitchFamily="2" charset="-78"/>
              </a:rPr>
              <a:t>3-1 ساخت مدل پیش بینی وضعیت سلامت</a:t>
            </a:r>
            <a:endParaRPr lang="en-US" sz="1600" dirty="0">
              <a:cs typeface="2  Homa" panose="000004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2-6 رویکرد پیشنهادی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576560" y="428417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2  Homa" panose="00000400000000000000" pitchFamily="2" charset="-78"/>
              </a:rPr>
              <a:t>2-5</a:t>
            </a:r>
            <a:r>
              <a:rPr lang="ar-SA" sz="1600" dirty="0">
                <a:cs typeface="2  Homa" panose="00000400000000000000" pitchFamily="2" charset="-78"/>
              </a:rPr>
              <a:t>  فرآیند تشخیص وضعیت غیر طبیعی بیمار</a:t>
            </a:r>
            <a:endParaRPr lang="en-US" sz="1600" dirty="0">
              <a:cs typeface="2  Homa" panose="00000400000000000000" pitchFamily="2" charset="-78"/>
            </a:endParaRPr>
          </a:p>
        </p:txBody>
      </p:sp>
      <p:sp>
        <p:nvSpPr>
          <p:cNvPr id="36" name="Rounded Rectangle 35"/>
          <p:cNvSpPr/>
          <p:nvPr/>
        </p:nvSpPr>
        <p:spPr>
          <a:xfrm>
            <a:off x="9643872" y="12736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dirty="0">
                <a:cs typeface="2  Homa" panose="00000400000000000000" pitchFamily="2" charset="-78"/>
              </a:rPr>
              <a:t>4-2 درخت شبکه </a:t>
            </a:r>
            <a:endParaRPr lang="en-US"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ساخت و ساز درخت</a:t>
            </a:r>
            <a:r>
              <a:rPr lang="en-US" sz="1600" dirty="0">
                <a:cs typeface="2  Homa" panose="00000400000000000000" pitchFamily="2" charset="-78"/>
              </a:rPr>
              <a:t> </a:t>
            </a:r>
            <a:r>
              <a:rPr lang="fa-IR" sz="1600" dirty="0">
                <a:cs typeface="2  Homa" panose="00000400000000000000" pitchFamily="2" charset="-78"/>
              </a:rPr>
              <a:t> </a:t>
            </a:r>
            <a:r>
              <a:rPr lang="en-US" sz="1600" dirty="0" err="1">
                <a:cs typeface="2  Homa" panose="00000400000000000000" pitchFamily="2" charset="-78"/>
              </a:rPr>
              <a:t>DHSP</a:t>
            </a:r>
            <a:r>
              <a:rPr lang="ar-SA" sz="1600" dirty="0">
                <a:cs typeface="2  Homa" panose="00000400000000000000" pitchFamily="2" charset="-78"/>
              </a:rPr>
              <a:t> </a:t>
            </a:r>
            <a:endParaRPr lang="en-US" sz="1600" dirty="0">
              <a:cs typeface="2  Homa" panose="00000400000000000000" pitchFamily="2" charset="-78"/>
            </a:endParaRPr>
          </a:p>
        </p:txBody>
      </p:sp>
      <p:sp>
        <p:nvSpPr>
          <p:cNvPr id="40" name="Rounded Rectangle 39"/>
          <p:cNvSpPr/>
          <p:nvPr/>
        </p:nvSpPr>
        <p:spPr>
          <a:xfrm>
            <a:off x="9643872" y="4614433"/>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sz="1600" dirty="0">
                <a:cs typeface="2  Homa" panose="00000400000000000000" pitchFamily="2" charset="-78"/>
              </a:rPr>
              <a:t>داده های گره موبایل و پیش بینی مکان</a:t>
            </a:r>
            <a:endParaRPr lang="en-US" sz="1600" dirty="0">
              <a:cs typeface="2  Homa" panose="00000400000000000000" pitchFamily="2" charset="-78"/>
            </a:endParaRPr>
          </a:p>
        </p:txBody>
      </p:sp>
    </p:spTree>
    <p:extLst>
      <p:ext uri="{BB962C8B-B14F-4D97-AF65-F5344CB8AC3E}">
        <p14:creationId xmlns:p14="http://schemas.microsoft.com/office/powerpoint/2010/main" val="309517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60609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b="1" dirty="0">
                <a:cs typeface="2  Homa" panose="00000400000000000000" pitchFamily="2" charset="-78"/>
              </a:rPr>
              <a:t>نتایج</a:t>
            </a:r>
            <a:endParaRPr lang="en-US" sz="1600" dirty="0">
              <a:cs typeface="2  Homa" panose="00000400000000000000" pitchFamily="2" charset="-78"/>
            </a:endParaRPr>
          </a:p>
          <a:p>
            <a:pPr algn="r" rtl="1">
              <a:lnSpc>
                <a:spcPct val="150000"/>
              </a:lnSpc>
            </a:pPr>
            <a:r>
              <a:rPr lang="en-US" sz="1600" dirty="0">
                <a:cs typeface="2  Homa" panose="00000400000000000000" pitchFamily="2" charset="-78"/>
              </a:rPr>
              <a:t> </a:t>
            </a:r>
            <a:r>
              <a:rPr lang="fa-IR" sz="1600" dirty="0">
                <a:cs typeface="2  Homa" panose="00000400000000000000" pitchFamily="2" charset="-78"/>
              </a:rPr>
              <a:t>شبیه سازی در محیط </a:t>
            </a:r>
            <a:r>
              <a:rPr lang="en-US" sz="1600" dirty="0" err="1">
                <a:cs typeface="2  Homa" panose="00000400000000000000" pitchFamily="2" charset="-78"/>
              </a:rPr>
              <a:t>Cooja</a:t>
            </a:r>
            <a:r>
              <a:rPr lang="fa-IR" sz="1600" dirty="0">
                <a:cs typeface="2  Homa" panose="00000400000000000000" pitchFamily="2" charset="-78"/>
              </a:rPr>
              <a:t> انجام می شود </a:t>
            </a:r>
            <a:r>
              <a:rPr lang="en-US" sz="1600" dirty="0">
                <a:cs typeface="2  Homa" panose="00000400000000000000" pitchFamily="2" charset="-78"/>
              </a:rPr>
              <a:t>(Eriksson et al., 2009; Osterlind et al., 2006)</a:t>
            </a:r>
            <a:r>
              <a:rPr lang="fa-IR" sz="1600" dirty="0">
                <a:cs typeface="2  Homa" panose="00000400000000000000" pitchFamily="2" charset="-78"/>
              </a:rPr>
              <a:t>. سیستم عامل های مختلف </a:t>
            </a:r>
            <a:r>
              <a:rPr lang="en-US" sz="1600" dirty="0">
                <a:cs typeface="2  Homa" panose="00000400000000000000" pitchFamily="2" charset="-78"/>
              </a:rPr>
              <a:t>COTS</a:t>
            </a:r>
            <a:r>
              <a:rPr lang="fa-IR" sz="1600" dirty="0">
                <a:cs typeface="2  Homa" panose="00000400000000000000" pitchFamily="2" charset="-78"/>
              </a:rPr>
              <a:t> برای شبکه های بی سیم کم مصرف اجرا شده است ، و از این میان ، </a:t>
            </a:r>
            <a:r>
              <a:rPr lang="en-US" sz="1600" dirty="0">
                <a:cs typeface="2  Homa" panose="00000400000000000000" pitchFamily="2" charset="-78"/>
              </a:rPr>
              <a:t>Tiny OS</a:t>
            </a:r>
            <a:r>
              <a:rPr lang="fa-IR" sz="1600" dirty="0">
                <a:cs typeface="2  Homa" panose="00000400000000000000" pitchFamily="2" charset="-78"/>
              </a:rPr>
              <a:t> و </a:t>
            </a:r>
            <a:r>
              <a:rPr lang="en-US" sz="1600" dirty="0" err="1">
                <a:cs typeface="2  Homa" panose="00000400000000000000" pitchFamily="2" charset="-78"/>
              </a:rPr>
              <a:t>Contiki</a:t>
            </a:r>
            <a:r>
              <a:rPr lang="fa-IR" sz="1600" dirty="0">
                <a:cs typeface="2  Homa" panose="00000400000000000000" pitchFamily="2" charset="-78"/>
              </a:rPr>
              <a:t> محبوب ترین هستند ، زیرا آنها عملکردهای مختلفی را ارائه می دهند (</a:t>
            </a:r>
            <a:r>
              <a:rPr lang="en-US" sz="1600" dirty="0" err="1">
                <a:cs typeface="2  Homa" panose="00000400000000000000" pitchFamily="2" charset="-78"/>
              </a:rPr>
              <a:t>Dunkels</a:t>
            </a:r>
            <a:r>
              <a:rPr lang="en-US" sz="1600" dirty="0">
                <a:cs typeface="2  Homa" panose="00000400000000000000" pitchFamily="2" charset="-78"/>
              </a:rPr>
              <a:t> et al., 2004</a:t>
            </a:r>
            <a:r>
              <a:rPr lang="fa-IR" sz="1600" dirty="0">
                <a:cs typeface="2  Homa" panose="00000400000000000000" pitchFamily="2" charset="-78"/>
              </a:rPr>
              <a:t>) سیستم عامل </a:t>
            </a:r>
            <a:r>
              <a:rPr lang="en-US" sz="1600" dirty="0" err="1">
                <a:cs typeface="2  Homa" panose="00000400000000000000" pitchFamily="2" charset="-78"/>
              </a:rPr>
              <a:t>Contiki</a:t>
            </a:r>
            <a:r>
              <a:rPr lang="fa-IR" sz="1600" dirty="0">
                <a:cs typeface="2  Homa" panose="00000400000000000000" pitchFamily="2" charset="-78"/>
              </a:rPr>
              <a:t> در ابتدا برای شبکه های مبتنی بر </a:t>
            </a:r>
            <a:r>
              <a:rPr lang="en-US" sz="1600" dirty="0">
                <a:cs typeface="2  Homa" panose="00000400000000000000" pitchFamily="2" charset="-78"/>
              </a:rPr>
              <a:t>IP</a:t>
            </a:r>
            <a:r>
              <a:rPr lang="fa-IR" sz="1600" dirty="0">
                <a:cs typeface="2  Homa" panose="00000400000000000000" pitchFamily="2" charset="-78"/>
              </a:rPr>
              <a:t> طراحی شده بود و به عنوان شبیه ساز </a:t>
            </a:r>
            <a:r>
              <a:rPr lang="en-US" sz="1600" dirty="0" err="1">
                <a:cs typeface="2  Homa" panose="00000400000000000000" pitchFamily="2" charset="-78"/>
              </a:rPr>
              <a:t>IoT</a:t>
            </a:r>
            <a:r>
              <a:rPr lang="fa-IR" sz="1600" dirty="0">
                <a:cs typeface="2  Homa" panose="00000400000000000000" pitchFamily="2" charset="-78"/>
              </a:rPr>
              <a:t> شناخته می شود، از امکانات و پسوندهای مناسب برخوردار است</a:t>
            </a:r>
            <a:r>
              <a:rPr lang="en-US" sz="1600" dirty="0">
                <a:cs typeface="2  Homa" panose="00000400000000000000" pitchFamily="2" charset="-78"/>
              </a:rPr>
              <a:t>. (Osterlind et al., 2006</a:t>
            </a:r>
            <a:r>
              <a:rPr lang="en-US" sz="1600" dirty="0" smtClean="0">
                <a:cs typeface="2  Homa" panose="00000400000000000000" pitchFamily="2" charset="-78"/>
              </a:rPr>
              <a:t>)</a:t>
            </a:r>
            <a:endParaRPr lang="fa-IR" sz="1600" dirty="0" smtClean="0">
              <a:cs typeface="2  Homa" panose="00000400000000000000" pitchFamily="2" charset="-78"/>
            </a:endParaRPr>
          </a:p>
          <a:p>
            <a:pPr algn="r" rtl="1">
              <a:lnSpc>
                <a:spcPct val="150000"/>
              </a:lnSpc>
            </a:pPr>
            <a:endParaRPr lang="en-US" sz="1600" dirty="0">
              <a:cs typeface="2  Homa" panose="00000400000000000000" pitchFamily="2" charset="-78"/>
            </a:endParaRPr>
          </a:p>
          <a:p>
            <a:pPr algn="r" rtl="1">
              <a:lnSpc>
                <a:spcPct val="150000"/>
              </a:lnSpc>
            </a:pPr>
            <a:endParaRPr lang="en-US" sz="1600" dirty="0">
              <a:cs typeface="2  Homa" panose="00000400000000000000" pitchFamily="2" charset="-78"/>
            </a:endParaRPr>
          </a:p>
          <a:p>
            <a:pPr algn="r" rtl="1"/>
            <a:endParaRPr lang="fa-IR" dirty="0"/>
          </a:p>
        </p:txBody>
      </p:sp>
      <p:sp>
        <p:nvSpPr>
          <p:cNvPr id="11" name="Rectangle 10"/>
          <p:cNvSpPr/>
          <p:nvPr/>
        </p:nvSpPr>
        <p:spPr>
          <a:xfrm>
            <a:off x="207463" y="5929412"/>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33</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446" y="2327148"/>
            <a:ext cx="6807763" cy="4392609"/>
          </a:xfrm>
          <a:prstGeom prst="rect">
            <a:avLst/>
          </a:prstGeom>
        </p:spPr>
      </p:pic>
    </p:spTree>
    <p:extLst>
      <p:ext uri="{BB962C8B-B14F-4D97-AF65-F5344CB8AC3E}">
        <p14:creationId xmlns:p14="http://schemas.microsoft.com/office/powerpoint/2010/main" val="273942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60609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endParaRPr lang="en-US" sz="1600" dirty="0">
              <a:cs typeface="2  Homa" panose="00000400000000000000" pitchFamily="2" charset="-78"/>
            </a:endParaRPr>
          </a:p>
          <a:p>
            <a:pPr algn="r" rtl="1">
              <a:lnSpc>
                <a:spcPct val="150000"/>
              </a:lnSpc>
            </a:pPr>
            <a:endParaRPr lang="en-US" sz="1600" dirty="0">
              <a:cs typeface="2  Homa" panose="00000400000000000000" pitchFamily="2" charset="-78"/>
            </a:endParaRPr>
          </a:p>
          <a:p>
            <a:pPr algn="r" rtl="1"/>
            <a:endParaRPr lang="fa-IR" dirty="0"/>
          </a:p>
        </p:txBody>
      </p:sp>
      <p:sp>
        <p:nvSpPr>
          <p:cNvPr id="11" name="Rectangle 10"/>
          <p:cNvSpPr/>
          <p:nvPr/>
        </p:nvSpPr>
        <p:spPr>
          <a:xfrm>
            <a:off x="230413" y="5906262"/>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34</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852" y="148018"/>
            <a:ext cx="8100859" cy="21240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853" y="2177124"/>
            <a:ext cx="8100859" cy="4556343"/>
          </a:xfrm>
          <a:prstGeom prst="rect">
            <a:avLst/>
          </a:prstGeom>
        </p:spPr>
      </p:pic>
    </p:spTree>
    <p:extLst>
      <p:ext uri="{BB962C8B-B14F-4D97-AF65-F5344CB8AC3E}">
        <p14:creationId xmlns:p14="http://schemas.microsoft.com/office/powerpoint/2010/main" val="309612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60609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برای پروتکل های مبتنی بر </a:t>
            </a:r>
            <a:r>
              <a:rPr lang="en-US" sz="1600" dirty="0">
                <a:cs typeface="2  Homa" panose="00000400000000000000" pitchFamily="2" charset="-78"/>
              </a:rPr>
              <a:t>IP. </a:t>
            </a:r>
            <a:r>
              <a:rPr lang="en-US" sz="1600" dirty="0" err="1">
                <a:cs typeface="2  Homa" panose="00000400000000000000" pitchFamily="2" charset="-78"/>
              </a:rPr>
              <a:t>Cooja</a:t>
            </a:r>
            <a:r>
              <a:rPr lang="en-US" sz="1600" dirty="0">
                <a:cs typeface="2  Homa" panose="00000400000000000000" pitchFamily="2" charset="-78"/>
              </a:rPr>
              <a:t> </a:t>
            </a:r>
            <a:r>
              <a:rPr lang="fa-IR" sz="1600" dirty="0">
                <a:cs typeface="2  Homa" panose="00000400000000000000" pitchFamily="2" charset="-78"/>
              </a:rPr>
              <a:t>یک شبیه ساز مبتنی بر جاوا است که برای شبیه سازی گره های حسگر در حال اجرای سیستم عامل </a:t>
            </a:r>
            <a:r>
              <a:rPr lang="en-US" sz="1600" dirty="0" err="1">
                <a:cs typeface="2  Homa" panose="00000400000000000000" pitchFamily="2" charset="-78"/>
              </a:rPr>
              <a:t>Contiki</a:t>
            </a:r>
            <a:r>
              <a:rPr lang="fa-IR" sz="1600" dirty="0">
                <a:cs typeface="2  Homa" panose="00000400000000000000" pitchFamily="2" charset="-78"/>
              </a:rPr>
              <a:t> ساخته شده است. فرضیات به کار رفته در شبیه سازی در جدول 4 آورده شده است.</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در استاندارد 6</a:t>
            </a:r>
            <a:r>
              <a:rPr lang="en-US" sz="1600" dirty="0">
                <a:cs typeface="2  Homa" panose="00000400000000000000" pitchFamily="2" charset="-78"/>
              </a:rPr>
              <a:t>low PAN</a:t>
            </a:r>
            <a:r>
              <a:rPr lang="fa-IR" sz="1600" dirty="0">
                <a:cs typeface="2  Homa" panose="00000400000000000000" pitchFamily="2" charset="-78"/>
              </a:rPr>
              <a:t> معمولاً از پروتکل </a:t>
            </a:r>
            <a:r>
              <a:rPr lang="en-US" sz="1600" dirty="0">
                <a:cs typeface="2  Homa" panose="00000400000000000000" pitchFamily="2" charset="-78"/>
              </a:rPr>
              <a:t>/ (</a:t>
            </a:r>
            <a:r>
              <a:rPr lang="en-US" sz="1600" dirty="0" err="1">
                <a:cs typeface="2  Homa" panose="00000400000000000000" pitchFamily="2" charset="-78"/>
              </a:rPr>
              <a:t>CSMA</a:t>
            </a:r>
            <a:r>
              <a:rPr lang="en-US" sz="1600" baseline="30000" dirty="0" err="1">
                <a:cs typeface="2  Homa" panose="00000400000000000000" pitchFamily="2" charset="-78"/>
              </a:rPr>
              <a:t>2</a:t>
            </a:r>
            <a:r>
              <a:rPr lang="en-US" sz="1600" dirty="0">
                <a:cs typeface="2  Homa" panose="00000400000000000000" pitchFamily="2" charset="-78"/>
              </a:rPr>
              <a:t> / </a:t>
            </a:r>
            <a:r>
              <a:rPr lang="en-US" sz="1600" dirty="0" err="1">
                <a:cs typeface="2  Homa" panose="00000400000000000000" pitchFamily="2" charset="-78"/>
              </a:rPr>
              <a:t>CA</a:t>
            </a:r>
            <a:r>
              <a:rPr lang="en-US" sz="1600" baseline="30000" dirty="0" err="1">
                <a:cs typeface="2  Homa" panose="00000400000000000000" pitchFamily="2" charset="-78"/>
              </a:rPr>
              <a:t>1</a:t>
            </a:r>
            <a:r>
              <a:rPr lang="en-US" sz="1600" dirty="0">
                <a:cs typeface="2  Homa" panose="00000400000000000000" pitchFamily="2" charset="-78"/>
              </a:rPr>
              <a:t>)</a:t>
            </a:r>
            <a:r>
              <a:rPr lang="fa-IR" sz="1600" dirty="0">
                <a:cs typeface="2  Homa" panose="00000400000000000000" pitchFamily="2" charset="-78"/>
              </a:rPr>
              <a:t> (</a:t>
            </a:r>
            <a:r>
              <a:rPr lang="en-US" sz="1600" dirty="0">
                <a:cs typeface="2  Homa" panose="00000400000000000000" pitchFamily="2" charset="-78"/>
              </a:rPr>
              <a:t>Gomez and </a:t>
            </a:r>
            <a:r>
              <a:rPr lang="en-US" sz="1600" dirty="0" err="1">
                <a:cs typeface="2  Homa" panose="00000400000000000000" pitchFamily="2" charset="-78"/>
              </a:rPr>
              <a:t>Paradells</a:t>
            </a:r>
            <a:r>
              <a:rPr lang="en-US" sz="1600" dirty="0">
                <a:cs typeface="2  Homa" panose="00000400000000000000" pitchFamily="2" charset="-78"/>
              </a:rPr>
              <a:t>, 2010</a:t>
            </a:r>
            <a:r>
              <a:rPr lang="fa-IR" sz="1600" dirty="0">
                <a:cs typeface="2  Homa" panose="00000400000000000000" pitchFamily="2" charset="-78"/>
              </a:rPr>
              <a:t>) برای ارسال داده استفاده می شود و آنها می توانند حداکثر 250 کیلوبیت بر ثانیه را در 2.4 گیگاهرتز انتقال دهند که این برای داده های معمولی کافی است. برنامه های حسگر بی سیم (</a:t>
            </a:r>
            <a:r>
              <a:rPr lang="en-US" sz="1600" dirty="0">
                <a:cs typeface="2  Homa" panose="00000400000000000000" pitchFamily="2" charset="-78"/>
              </a:rPr>
              <a:t>Gomez and </a:t>
            </a:r>
            <a:r>
              <a:rPr lang="en-US" sz="1600" dirty="0" err="1">
                <a:cs typeface="2  Homa" panose="00000400000000000000" pitchFamily="2" charset="-78"/>
              </a:rPr>
              <a:t>Paradells</a:t>
            </a:r>
            <a:r>
              <a:rPr lang="en-US" sz="1600" dirty="0">
                <a:cs typeface="2  Homa" panose="00000400000000000000" pitchFamily="2" charset="-78"/>
              </a:rPr>
              <a:t>, 2010; </a:t>
            </a:r>
            <a:r>
              <a:rPr lang="en-US" sz="1600" dirty="0" err="1">
                <a:cs typeface="2  Homa" panose="00000400000000000000" pitchFamily="2" charset="-78"/>
              </a:rPr>
              <a:t>Touati</a:t>
            </a:r>
            <a:r>
              <a:rPr lang="en-US" sz="1600" dirty="0">
                <a:cs typeface="2  Homa" panose="00000400000000000000" pitchFamily="2" charset="-78"/>
              </a:rPr>
              <a:t> et al., 2016</a:t>
            </a:r>
            <a:r>
              <a:rPr lang="fa-IR" sz="1600" dirty="0">
                <a:cs typeface="2  Homa" panose="00000400000000000000" pitchFamily="2" charset="-78"/>
              </a:rPr>
              <a:t>). سرعت سرپوشیده بودن بیمار را در نظر می گیریم که معمولاً حداکثر 2.5 متر بر ثانیه است.</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الگوریتم دوچرخه سواری وظیفه رادیویی </a:t>
            </a:r>
            <a:r>
              <a:rPr lang="en-US" sz="1600" dirty="0" err="1">
                <a:cs typeface="2  Homa" panose="00000400000000000000" pitchFamily="2" charset="-78"/>
              </a:rPr>
              <a:t>Contiki</a:t>
            </a:r>
            <a:r>
              <a:rPr lang="en-US" sz="1600" dirty="0">
                <a:cs typeface="2  Homa" panose="00000400000000000000" pitchFamily="2" charset="-78"/>
              </a:rPr>
              <a:t>-MAC</a:t>
            </a:r>
            <a:r>
              <a:rPr lang="fa-IR" sz="1600" dirty="0">
                <a:cs typeface="2  Homa" panose="00000400000000000000" pitchFamily="2" charset="-78"/>
              </a:rPr>
              <a:t> است (</a:t>
            </a:r>
            <a:r>
              <a:rPr lang="en-US" sz="1600" dirty="0" err="1">
                <a:cs typeface="2  Homa" panose="00000400000000000000" pitchFamily="2" charset="-78"/>
              </a:rPr>
              <a:t>Dunkels</a:t>
            </a:r>
            <a:r>
              <a:rPr lang="en-US" sz="1600" dirty="0">
                <a:cs typeface="2  Homa" panose="00000400000000000000" pitchFamily="2" charset="-78"/>
              </a:rPr>
              <a:t>, 2011</a:t>
            </a:r>
            <a:r>
              <a:rPr lang="fa-IR" sz="1600" dirty="0">
                <a:cs typeface="2  Homa" panose="00000400000000000000" pitchFamily="2" charset="-78"/>
              </a:rPr>
              <a:t>). با </a:t>
            </a:r>
            <a:r>
              <a:rPr lang="en-US" sz="1600" dirty="0" err="1">
                <a:cs typeface="2  Homa" panose="00000400000000000000" pitchFamily="2" charset="-78"/>
              </a:rPr>
              <a:t>Contiki</a:t>
            </a:r>
            <a:r>
              <a:rPr lang="en-US" sz="1600" dirty="0">
                <a:cs typeface="2  Homa" panose="00000400000000000000" pitchFamily="2" charset="-78"/>
              </a:rPr>
              <a:t>-MAC</a:t>
            </a:r>
            <a:r>
              <a:rPr lang="fa-IR" sz="1600" dirty="0">
                <a:cs typeface="2  Homa" panose="00000400000000000000" pitchFamily="2" charset="-78"/>
              </a:rPr>
              <a:t> ، گره ها می توانند در ارتباطات شبکه شرکت کنند ، اما رادیوهای آنها را تقریباً 99٪ از زمان خاموش نگه می دارد. ما مدل تحرک پیاده روی تصادفی 2</a:t>
            </a:r>
            <a:r>
              <a:rPr lang="en-US" sz="1600" dirty="0">
                <a:cs typeface="2  Homa" panose="00000400000000000000" pitchFamily="2" charset="-78"/>
              </a:rPr>
              <a:t>D</a:t>
            </a:r>
            <a:r>
              <a:rPr lang="fa-IR" sz="1600" dirty="0">
                <a:cs typeface="2  Homa" panose="00000400000000000000" pitchFamily="2" charset="-78"/>
              </a:rPr>
              <a:t> را در نظر می گیریم (</a:t>
            </a:r>
            <a:r>
              <a:rPr lang="en-US" sz="1600" dirty="0">
                <a:cs typeface="2  Homa" panose="00000400000000000000" pitchFamily="2" charset="-78"/>
              </a:rPr>
              <a:t>Chiang and </a:t>
            </a:r>
            <a:r>
              <a:rPr lang="en-US" sz="1600" dirty="0" err="1">
                <a:cs typeface="2  Homa" panose="00000400000000000000" pitchFamily="2" charset="-78"/>
              </a:rPr>
              <a:t>Shenoy</a:t>
            </a:r>
            <a:r>
              <a:rPr lang="en-US" sz="1600" dirty="0">
                <a:cs typeface="2  Homa" panose="00000400000000000000" pitchFamily="2" charset="-78"/>
              </a:rPr>
              <a:t>, 2004</a:t>
            </a:r>
            <a:r>
              <a:rPr lang="fa-IR" sz="1600" dirty="0">
                <a:cs typeface="2  Homa" panose="00000400000000000000" pitchFamily="2" charset="-78"/>
              </a:rPr>
              <a:t>).</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جدول 5 پارامترهای شبیه سازی کلی را نشان می دهد. جدول 6 پارامترهای </a:t>
            </a:r>
            <a:r>
              <a:rPr lang="en-US" sz="1600" dirty="0" err="1">
                <a:cs typeface="2  Homa" panose="00000400000000000000" pitchFamily="2" charset="-78"/>
              </a:rPr>
              <a:t>ECG</a:t>
            </a:r>
            <a:r>
              <a:rPr lang="fa-IR" sz="1600" dirty="0">
                <a:cs typeface="2  Homa" panose="00000400000000000000" pitchFamily="2" charset="-78"/>
              </a:rPr>
              <a:t> را برای شبیه سازی نشان می دهد (</a:t>
            </a:r>
            <a:r>
              <a:rPr lang="en-US" sz="1600" dirty="0" err="1">
                <a:cs typeface="2  Homa" panose="00000400000000000000" pitchFamily="2" charset="-78"/>
              </a:rPr>
              <a:t>Mehmood</a:t>
            </a:r>
            <a:r>
              <a:rPr lang="en-US" sz="1600" dirty="0">
                <a:cs typeface="2  Homa" panose="00000400000000000000" pitchFamily="2" charset="-78"/>
              </a:rPr>
              <a:t> et al., 2014</a:t>
            </a:r>
            <a:r>
              <a:rPr lang="fa-IR" sz="1600" dirty="0">
                <a:cs typeface="2  Homa" panose="00000400000000000000" pitchFamily="2" charset="-78"/>
              </a:rPr>
              <a:t>).</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مساحت کل 1740 متر مربع است. تعداد گره استاتیک 40 است نوع سنسور استاتیک </a:t>
            </a:r>
            <a:r>
              <a:rPr lang="en-US" sz="1600" dirty="0" err="1">
                <a:cs typeface="2  Homa" panose="00000400000000000000" pitchFamily="2" charset="-78"/>
              </a:rPr>
              <a:t>Zolertia</a:t>
            </a:r>
            <a:r>
              <a:rPr lang="fa-IR" sz="1600" dirty="0">
                <a:cs typeface="2  Homa" panose="00000400000000000000" pitchFamily="2" charset="-78"/>
              </a:rPr>
              <a:t> است. و میزان انتقال سنسور </a:t>
            </a:r>
            <a:r>
              <a:rPr lang="en-US" sz="1600" dirty="0" err="1">
                <a:cs typeface="2  Homa" panose="00000400000000000000" pitchFamily="2" charset="-78"/>
              </a:rPr>
              <a:t>ECG</a:t>
            </a:r>
            <a:r>
              <a:rPr lang="fa-IR" sz="1600" dirty="0">
                <a:cs typeface="2  Homa" panose="00000400000000000000" pitchFamily="2" charset="-78"/>
              </a:rPr>
              <a:t> به شرح زیر است: </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حداکثر فرکانس </a:t>
            </a:r>
            <a:r>
              <a:rPr lang="en-US" sz="1600" dirty="0" err="1">
                <a:cs typeface="2  Homa" panose="00000400000000000000" pitchFamily="2" charset="-78"/>
              </a:rPr>
              <a:t>ECG</a:t>
            </a:r>
            <a:r>
              <a:rPr lang="en-US" sz="1600" dirty="0">
                <a:cs typeface="2  Homa" panose="00000400000000000000" pitchFamily="2" charset="-78"/>
              </a:rPr>
              <a:t>: 200</a:t>
            </a:r>
            <a:r>
              <a:rPr lang="fa-IR" sz="1600" dirty="0">
                <a:cs typeface="2  Homa" panose="00000400000000000000" pitchFamily="2" charset="-78"/>
              </a:rPr>
              <a:t> هرتز ، داده های یک ثانیه با فرکانس نمونه گیری 600 هرتز ، فواصل انتقال بسته (</a:t>
            </a:r>
            <a:r>
              <a:rPr lang="en-US" sz="1600" dirty="0" err="1">
                <a:cs typeface="2  Homa" panose="00000400000000000000" pitchFamily="2" charset="-78"/>
              </a:rPr>
              <a:t>PGI</a:t>
            </a:r>
            <a:r>
              <a:rPr lang="fa-IR" sz="1600" dirty="0">
                <a:cs typeface="2  Homa" panose="00000400000000000000" pitchFamily="2" charset="-78"/>
              </a:rPr>
              <a:t>) فرکانس انتقال: 15 بسته ، </a:t>
            </a:r>
            <a:r>
              <a:rPr lang="en-US" sz="1600" dirty="0" err="1">
                <a:cs typeface="2  Homa" panose="00000400000000000000" pitchFamily="2" charset="-78"/>
              </a:rPr>
              <a:t>PGI</a:t>
            </a:r>
            <a:r>
              <a:rPr lang="en-US" sz="1600" dirty="0">
                <a:cs typeface="2  Homa" panose="00000400000000000000" pitchFamily="2" charset="-78"/>
              </a:rPr>
              <a:t>: 80 </a:t>
            </a:r>
            <a:r>
              <a:rPr lang="en-US" sz="1600" dirty="0" err="1">
                <a:cs typeface="2  Homa" panose="00000400000000000000" pitchFamily="2" charset="-78"/>
              </a:rPr>
              <a:t>ms</a:t>
            </a:r>
            <a:r>
              <a:rPr lang="fa-IR" sz="1600" dirty="0">
                <a:cs typeface="2  Homa" panose="00000400000000000000" pitchFamily="2" charset="-78"/>
              </a:rPr>
              <a:t>. نمونه ای از سیگنال های </a:t>
            </a:r>
            <a:r>
              <a:rPr lang="en-US" sz="1600" dirty="0" err="1">
                <a:cs typeface="2  Homa" panose="00000400000000000000" pitchFamily="2" charset="-78"/>
              </a:rPr>
              <a:t>ECG</a:t>
            </a:r>
            <a:r>
              <a:rPr lang="fa-IR" sz="1600" dirty="0">
                <a:cs typeface="2  Homa" panose="00000400000000000000" pitchFamily="2" charset="-78"/>
              </a:rPr>
              <a:t> در شکل 6 نشان داده شده است.</a:t>
            </a:r>
            <a:endParaRPr lang="en-US" sz="1600" dirty="0">
              <a:cs typeface="2  Homa" panose="00000400000000000000" pitchFamily="2" charset="-78"/>
            </a:endParaRPr>
          </a:p>
        </p:txBody>
      </p:sp>
      <p:sp>
        <p:nvSpPr>
          <p:cNvPr id="11" name="Rectangle 10"/>
          <p:cNvSpPr/>
          <p:nvPr/>
        </p:nvSpPr>
        <p:spPr>
          <a:xfrm>
            <a:off x="196770" y="595256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35</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spTree>
    <p:extLst>
      <p:ext uri="{BB962C8B-B14F-4D97-AF65-F5344CB8AC3E}">
        <p14:creationId xmlns:p14="http://schemas.microsoft.com/office/powerpoint/2010/main" val="206854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60609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هر زمان که بیمار از سلول به سلول دیگر منتقل می شود ، یا هر وقت داده </a:t>
            </a:r>
            <a:r>
              <a:rPr lang="en-US" sz="1600" dirty="0" err="1">
                <a:cs typeface="2  Homa" panose="00000400000000000000" pitchFamily="2" charset="-78"/>
              </a:rPr>
              <a:t>ECG</a:t>
            </a:r>
            <a:r>
              <a:rPr lang="fa-IR" sz="1600" dirty="0">
                <a:cs typeface="2  Homa" panose="00000400000000000000" pitchFamily="2" charset="-78"/>
              </a:rPr>
              <a:t> خوانده می شود (در فاصله زمانی 15 دقیقه ای) ، زمان ، مدت ، جریان و شناسه سنسور بعدی و آخرین اطلاعات </a:t>
            </a:r>
            <a:r>
              <a:rPr lang="en-US" sz="1600" dirty="0" err="1">
                <a:cs typeface="2  Homa" panose="00000400000000000000" pitchFamily="2" charset="-78"/>
              </a:rPr>
              <a:t>ECG</a:t>
            </a:r>
            <a:r>
              <a:rPr lang="fa-IR" sz="1600" dirty="0">
                <a:cs typeface="2  Homa" panose="00000400000000000000" pitchFamily="2" charset="-78"/>
              </a:rPr>
              <a:t> از طریق گره های درخت سیاهه های مربوط به نظارت بیمار در طی یک ماه در </a:t>
            </a:r>
            <a:r>
              <a:rPr lang="en-US" sz="1600" dirty="0" err="1">
                <a:cs typeface="2  Homa" panose="00000400000000000000" pitchFamily="2" charset="-78"/>
              </a:rPr>
              <a:t>Cooja</a:t>
            </a:r>
            <a:r>
              <a:rPr lang="fa-IR" sz="1600" dirty="0">
                <a:cs typeface="2  Homa" panose="00000400000000000000" pitchFamily="2" charset="-78"/>
              </a:rPr>
              <a:t> به عنوان یک مجموعه آموزشی شبیه سازی می شود. رفتار غیر عادی در این دوره یک ماهه ، در مجموع 30٪ بوده است. اطلاعات جمع آوری شده با استفاده از </a:t>
            </a:r>
            <a:r>
              <a:rPr lang="en-US" sz="1600" dirty="0" err="1">
                <a:cs typeface="2  Homa" panose="00000400000000000000" pitchFamily="2" charset="-78"/>
              </a:rPr>
              <a:t>HSMM</a:t>
            </a:r>
            <a:r>
              <a:rPr lang="fa-IR" sz="1600" dirty="0">
                <a:cs typeface="2  Homa" panose="00000400000000000000" pitchFamily="2" charset="-78"/>
              </a:rPr>
              <a:t> با دو خروجی آموزش داده شد. ما در مرحله آموزش وضعیت سلامت بیمار را برچسب گذاری می کنیم. داده های مربوط به نظارت بر سلامت بیمار برای یک ماه دیگر به عنوان یک مجموعه آزمایش استفاده شد و در </a:t>
            </a:r>
            <a:r>
              <a:rPr lang="en-US" sz="1600" dirty="0" err="1">
                <a:cs typeface="2  Homa" panose="00000400000000000000" pitchFamily="2" charset="-78"/>
              </a:rPr>
              <a:t>Cooja</a:t>
            </a:r>
            <a:r>
              <a:rPr lang="fa-IR" sz="1600" dirty="0">
                <a:cs typeface="2  Homa" panose="00000400000000000000" pitchFamily="2" charset="-78"/>
              </a:rPr>
              <a:t> نیز شبیه سازی شد.</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ما مجموعه داده های خود را بر اساس مجموعه داده </a:t>
            </a:r>
            <a:r>
              <a:rPr lang="en-US" sz="1600" dirty="0">
                <a:cs typeface="2  Homa" panose="00000400000000000000" pitchFamily="2" charset="-78"/>
              </a:rPr>
              <a:t>MIMIC III</a:t>
            </a:r>
            <a:r>
              <a:rPr lang="fa-IR" sz="1600" dirty="0">
                <a:cs typeface="2  Homa" panose="00000400000000000000" pitchFamily="2" charset="-78"/>
              </a:rPr>
              <a:t> ارائه شده توسط </a:t>
            </a:r>
            <a:r>
              <a:rPr lang="en-US" sz="1600" dirty="0" err="1">
                <a:cs typeface="2  Homa" panose="00000400000000000000" pitchFamily="2" charset="-78"/>
              </a:rPr>
              <a:t>PhysioNet</a:t>
            </a:r>
            <a:r>
              <a:rPr lang="fa-IR" sz="1600" dirty="0">
                <a:cs typeface="2  Homa" panose="00000400000000000000" pitchFamily="2" charset="-78"/>
              </a:rPr>
              <a:t> ساختیم. همچنین حاوی مجموعه داده </a:t>
            </a:r>
            <a:r>
              <a:rPr lang="en-US" sz="1600" dirty="0">
                <a:cs typeface="2  Homa" panose="00000400000000000000" pitchFamily="2" charset="-78"/>
              </a:rPr>
              <a:t>Arrhythmia</a:t>
            </a:r>
            <a:r>
              <a:rPr lang="fa-IR" sz="1600" dirty="0">
                <a:cs typeface="2  Homa" panose="00000400000000000000" pitchFamily="2" charset="-78"/>
              </a:rPr>
              <a:t> است</a:t>
            </a:r>
            <a:r>
              <a:rPr lang="fa-IR" sz="1600" dirty="0" smtClean="0">
                <a:cs typeface="2  Homa" panose="00000400000000000000" pitchFamily="2" charset="-78"/>
              </a:rPr>
              <a:t>.</a:t>
            </a:r>
          </a:p>
          <a:p>
            <a:pPr algn="r" rtl="1">
              <a:lnSpc>
                <a:spcPct val="150000"/>
              </a:lnSpc>
            </a:pPr>
            <a:endParaRPr lang="en-US" sz="1600" dirty="0">
              <a:cs typeface="2  Homa" panose="00000400000000000000" pitchFamily="2" charset="-78"/>
            </a:endParaRPr>
          </a:p>
        </p:txBody>
      </p:sp>
      <p:sp>
        <p:nvSpPr>
          <p:cNvPr id="11" name="Rectangle 10"/>
          <p:cNvSpPr/>
          <p:nvPr/>
        </p:nvSpPr>
        <p:spPr>
          <a:xfrm>
            <a:off x="155663" y="5952562"/>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36</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285" y="3124200"/>
            <a:ext cx="6268285" cy="3609267"/>
          </a:xfrm>
          <a:prstGeom prst="rect">
            <a:avLst/>
          </a:prstGeom>
        </p:spPr>
      </p:pic>
    </p:spTree>
    <p:extLst>
      <p:ext uri="{BB962C8B-B14F-4D97-AF65-F5344CB8AC3E}">
        <p14:creationId xmlns:p14="http://schemas.microsoft.com/office/powerpoint/2010/main" val="63885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476631"/>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 </a:t>
            </a:r>
            <a:endParaRPr lang="fa-IR" sz="1600" dirty="0" smtClean="0">
              <a:cs typeface="2  Homa" panose="00000400000000000000" pitchFamily="2" charset="-78"/>
            </a:endParaRPr>
          </a:p>
          <a:p>
            <a:pPr algn="r" rtl="1">
              <a:lnSpc>
                <a:spcPct val="150000"/>
              </a:lnSpc>
            </a:pPr>
            <a:r>
              <a:rPr lang="fa-IR" sz="1600" dirty="0" smtClean="0">
                <a:cs typeface="2  Homa" panose="00000400000000000000" pitchFamily="2" charset="-78"/>
              </a:rPr>
              <a:t>ما </a:t>
            </a:r>
            <a:r>
              <a:rPr lang="fa-IR" sz="1600" dirty="0">
                <a:cs typeface="2  Homa" panose="00000400000000000000" pitchFamily="2" charset="-78"/>
              </a:rPr>
              <a:t>از روش مونت کارلو استفاده کردیم و برای 10 بیمار شبیه سازی انجام شد. ما این داده ها را بصورت دستی با طرح خود مرتبط می کنیم. به عبارت دیگر ، سلول فعلی و بعدی بر اساس داده های مکان در مجموعه داده ها بصورت دستی درج می شوند (</a:t>
            </a:r>
            <a:r>
              <a:rPr lang="en-US" sz="1600" dirty="0">
                <a:cs typeface="2  Homa" panose="00000400000000000000" pitchFamily="2" charset="-78"/>
              </a:rPr>
              <a:t>Johnson et al., 2016</a:t>
            </a:r>
            <a:r>
              <a:rPr lang="fa-IR" sz="1600" dirty="0">
                <a:cs typeface="2  Homa" panose="00000400000000000000" pitchFamily="2" charset="-78"/>
              </a:rPr>
              <a:t>).</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برای ارزیابی روش پیشنهادی ما ، ابتدا تأثیر هر یک از پارامترهای زمان ، مکان و مدت زمان را در صحت پیش بینی وضعیت سلامت نشان می دهیم. شکل 7 صحت پیش بینی وضعیت سلامتی را با استفاده از اندازه سلولهای مختلف نشان می دهد ، جایی که اندازه سلول دانه بندی حالتها را نشان می دهد. همانطور که در شکل 7 نشان داده شده است ، اگر اندازه سلول خیلی کوچک باشد ،</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میزان پیش بینی کاذب افزایش می یابد. همانطور که از شکل دیده می شود ، دقت پیش بینی به طور متوسط 89٪ است. اندازه یک سلول محل تقریبی بیمار را نشان می دهد. این تقریب در کنار سایر عوامل در تعیین وضعیت سلامت بیمار به ما کمک می کند. اگر اندازه سلول بزرگتر یا کوچکتر از آستانه باشد ، این تقریب مفید نیست و از صحت پیش بینی وضعیت سلامتی می کاهد زیرا سلول نمی تواند مکانی را نشان دهد که منعکس کننده رفتار بیمار باشد. </a:t>
            </a:r>
            <a:r>
              <a:rPr lang="en-US" sz="1600" dirty="0" err="1">
                <a:cs typeface="2  Homa" panose="00000400000000000000" pitchFamily="2" charset="-78"/>
              </a:rPr>
              <a:t>DHSP</a:t>
            </a:r>
            <a:r>
              <a:rPr lang="fa-IR" sz="1600" dirty="0">
                <a:cs typeface="2  Homa" panose="00000400000000000000" pitchFamily="2" charset="-78"/>
              </a:rPr>
              <a:t> مقیاس پذیر است ، بنابراین اگر اندازه سلول رشد کند ، دقت به طور قابل توجهی تخریب نمی شود. این نتیجه بهتر از مواردی است که از </a:t>
            </a:r>
            <a:r>
              <a:rPr lang="en-US" sz="1600" dirty="0">
                <a:cs typeface="2  Homa" panose="00000400000000000000" pitchFamily="2" charset="-78"/>
              </a:rPr>
              <a:t>HMM </a:t>
            </a:r>
            <a:r>
              <a:rPr lang="fa-IR" sz="1600" dirty="0">
                <a:cs typeface="2  Homa" panose="00000400000000000000" pitchFamily="2" charset="-78"/>
              </a:rPr>
              <a:t>یا شبکه عصبی استفاده می شود زیرا روش پیشنهادی ما مدت زمان را در نظر می گیرد ، که به تشخیص وضعیت غیر طبیعی کمک می کند. خاطر نشان شده است که این سلول یک بخش منطقی از منطقه نظارت است و لزوماً یک اتاق نیست. صحت وضعیت سلامتی به معنای تعیین دقیق وضعیت طبیعی / غیر طبیعی است.</a:t>
            </a:r>
            <a:endParaRPr lang="en-US" sz="1600" dirty="0">
              <a:cs typeface="2  Homa" panose="00000400000000000000" pitchFamily="2" charset="-78"/>
            </a:endParaRPr>
          </a:p>
          <a:p>
            <a:pPr algn="r" rtl="1">
              <a:lnSpc>
                <a:spcPct val="150000"/>
              </a:lnSpc>
            </a:pPr>
            <a:endParaRPr lang="en-US" sz="1600" dirty="0">
              <a:cs typeface="2  Homa" panose="00000400000000000000" pitchFamily="2" charset="-78"/>
            </a:endParaRPr>
          </a:p>
        </p:txBody>
      </p:sp>
      <p:sp>
        <p:nvSpPr>
          <p:cNvPr id="11" name="Rectangle 10"/>
          <p:cNvSpPr/>
          <p:nvPr/>
        </p:nvSpPr>
        <p:spPr>
          <a:xfrm>
            <a:off x="196770" y="582524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37</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spTree>
    <p:extLst>
      <p:ext uri="{BB962C8B-B14F-4D97-AF65-F5344CB8AC3E}">
        <p14:creationId xmlns:p14="http://schemas.microsoft.com/office/powerpoint/2010/main" val="372609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476631"/>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شکل 8 دقت پیش بینی داده های </a:t>
            </a:r>
            <a:r>
              <a:rPr lang="en-US" sz="1600" dirty="0" err="1">
                <a:cs typeface="2  Homa" panose="00000400000000000000" pitchFamily="2" charset="-78"/>
              </a:rPr>
              <a:t>ECG</a:t>
            </a:r>
            <a:r>
              <a:rPr lang="fa-IR" sz="1600" dirty="0">
                <a:cs typeface="2  Homa" panose="00000400000000000000" pitchFamily="2" charset="-78"/>
              </a:rPr>
              <a:t> بیمار در مورد دقت پیش بینی حرکت را نشان می دهد. هرچه دقت ردیابی بیمار بهتر باشد ، دقت حسگر </a:t>
            </a:r>
            <a:r>
              <a:rPr lang="en-US" sz="1600" dirty="0" err="1">
                <a:cs typeface="2  Homa" panose="00000400000000000000" pitchFamily="2" charset="-78"/>
              </a:rPr>
              <a:t>ECG</a:t>
            </a:r>
            <a:r>
              <a:rPr lang="fa-IR" sz="1600" dirty="0">
                <a:cs typeface="2  Homa" panose="00000400000000000000" pitchFamily="2" charset="-78"/>
              </a:rPr>
              <a:t> نیز بیشتر خواهد بود. این نشان می دهد که بیمار از کارهای روزمره عادی پیروی می کند. همانطور که مشاهده می شود ، </a:t>
            </a:r>
            <a:r>
              <a:rPr lang="en-US" sz="1600" dirty="0" err="1">
                <a:cs typeface="2  Homa" panose="00000400000000000000" pitchFamily="2" charset="-78"/>
              </a:rPr>
              <a:t>DHSP-HSMM</a:t>
            </a:r>
            <a:r>
              <a:rPr lang="fa-IR" sz="1600" dirty="0">
                <a:cs typeface="2  Homa" panose="00000400000000000000" pitchFamily="2" charset="-78"/>
              </a:rPr>
              <a:t> عملکرد بهتری نسبت به </a:t>
            </a:r>
            <a:r>
              <a:rPr lang="en-US" sz="1600" dirty="0">
                <a:cs typeface="2  Homa" panose="00000400000000000000" pitchFamily="2" charset="-78"/>
              </a:rPr>
              <a:t>HMM</a:t>
            </a:r>
            <a:r>
              <a:rPr lang="fa-IR" sz="1600" dirty="0">
                <a:cs typeface="2  Homa" panose="00000400000000000000" pitchFamily="2" charset="-78"/>
              </a:rPr>
              <a:t> و </a:t>
            </a:r>
            <a:r>
              <a:rPr lang="en-US" sz="1600" dirty="0" err="1">
                <a:cs typeface="2  Homa" panose="00000400000000000000" pitchFamily="2" charset="-78"/>
              </a:rPr>
              <a:t>NN</a:t>
            </a:r>
            <a:r>
              <a:rPr lang="fa-IR" sz="1600" dirty="0">
                <a:cs typeface="2  Homa" panose="00000400000000000000" pitchFamily="2" charset="-78"/>
              </a:rPr>
              <a:t> دارد ، زیرا طول مدت اقامت در هر سلول را در هنگام پیش بینی سلول بعدی که بیمار وارد می کند ، در نظر می گیرد.</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شکل 9 دقت پیش بینی وضعیت سلامتی را در مورد دقت پیش بینی حرکت نشان می دهد. هنگامی که سبک زندگی بیمار تغییر می کند ، دقت پیش بینی حرکت کاهش می یابد. به عبارت دیگر ، سیستم با تغییر سبک زندگی بیمار نمی تواند جهت حرکت صحیح بیمار را پیش بینی کند</a:t>
            </a:r>
            <a:r>
              <a:rPr lang="en-US" sz="1600" dirty="0">
                <a:cs typeface="2  Homa" panose="00000400000000000000" pitchFamily="2" charset="-78"/>
              </a:rPr>
              <a:t>.</a:t>
            </a:r>
          </a:p>
          <a:p>
            <a:pPr algn="r" rtl="1">
              <a:lnSpc>
                <a:spcPct val="150000"/>
              </a:lnSpc>
            </a:pPr>
            <a:endParaRPr lang="en-US" sz="1600" dirty="0">
              <a:cs typeface="2  Homa" panose="00000400000000000000" pitchFamily="2" charset="-78"/>
            </a:endParaRPr>
          </a:p>
        </p:txBody>
      </p:sp>
      <p:sp>
        <p:nvSpPr>
          <p:cNvPr id="11" name="Rectangle 10"/>
          <p:cNvSpPr/>
          <p:nvPr/>
        </p:nvSpPr>
        <p:spPr>
          <a:xfrm>
            <a:off x="219919" y="5859964"/>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38</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755" y="2813050"/>
            <a:ext cx="6959337" cy="3790950"/>
          </a:xfrm>
          <a:prstGeom prst="rect">
            <a:avLst/>
          </a:prstGeom>
        </p:spPr>
      </p:pic>
    </p:spTree>
    <p:extLst>
      <p:ext uri="{BB962C8B-B14F-4D97-AF65-F5344CB8AC3E}">
        <p14:creationId xmlns:p14="http://schemas.microsoft.com/office/powerpoint/2010/main" val="363004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6032" y="41452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200000"/>
              </a:lnSpc>
            </a:pPr>
            <a:r>
              <a:rPr lang="en-US" dirty="0"/>
              <a:t> </a:t>
            </a:r>
            <a:endParaRPr lang="fa-IR" sz="1600" dirty="0">
              <a:cs typeface="2  Homa" panose="00000400000000000000" pitchFamily="2" charset="-78"/>
            </a:endParaRPr>
          </a:p>
          <a:p>
            <a:pPr algn="r" rtl="1">
              <a:lnSpc>
                <a:spcPct val="200000"/>
              </a:lnSpc>
            </a:pPr>
            <a:r>
              <a:rPr lang="en-US" sz="1600" dirty="0">
                <a:cs typeface="2  Homa" panose="00000400000000000000" pitchFamily="2" charset="-78"/>
              </a:rPr>
              <a:t>(</a:t>
            </a:r>
            <a:r>
              <a:rPr lang="en-US" sz="1600" dirty="0" err="1">
                <a:cs typeface="2  Homa" panose="00000400000000000000" pitchFamily="2" charset="-78"/>
              </a:rPr>
              <a:t>Gayathri</a:t>
            </a:r>
            <a:r>
              <a:rPr lang="en-US" sz="1600" dirty="0">
                <a:cs typeface="2  Homa" panose="00000400000000000000" pitchFamily="2" charset="-78"/>
              </a:rPr>
              <a:t> et al. (2015) ) </a:t>
            </a:r>
            <a:r>
              <a:rPr lang="fa-IR" sz="1600" dirty="0">
                <a:cs typeface="2  Homa" panose="00000400000000000000" pitchFamily="2" charset="-78"/>
              </a:rPr>
              <a:t>با استفاده از سلسله مراتبی از شبکه منطق مارکووی ، وضعیت غیر طبیعی را برای بیمار تشخیص دهید؟ آنها فرض می کنند سنسورهای مختلفی در اشیاء مختلف در خانه وجود دارد. هدف از روش آنها شناسایی وضعیت بیمار با در نظر گرفتن موارد زیر است: </a:t>
            </a:r>
            <a:endParaRPr lang="en-US" sz="1600" dirty="0">
              <a:cs typeface="2  Homa" panose="00000400000000000000" pitchFamily="2" charset="-78"/>
            </a:endParaRPr>
          </a:p>
          <a:p>
            <a:pPr algn="r" rtl="1">
              <a:lnSpc>
                <a:spcPct val="200000"/>
              </a:lnSpc>
            </a:pPr>
            <a:r>
              <a:rPr lang="ar-SA" sz="1600" dirty="0">
                <a:cs typeface="2  Homa" panose="00000400000000000000" pitchFamily="2" charset="-78"/>
              </a:rPr>
              <a:t> 1) اشیاء مورد استفاده بیمار؛ 2) زمان ورود به اتاق؛ 3) مدت زمان اقامت در یک اتاق؛ 4) فعالیت بیمار  5) امکان انجام فعالیتهای هم زمان برای این منظورآنها اعمال می شوند.</a:t>
            </a:r>
            <a:endParaRPr lang="en-US" sz="1600" dirty="0">
              <a:cs typeface="2  Homa" panose="00000400000000000000" pitchFamily="2" charset="-78"/>
            </a:endParaRPr>
          </a:p>
          <a:p>
            <a:pPr algn="r" rtl="1">
              <a:lnSpc>
                <a:spcPct val="200000"/>
              </a:lnSpc>
            </a:pPr>
            <a:r>
              <a:rPr lang="ar-SA" sz="1600" dirty="0">
                <a:cs typeface="2  Homa" panose="00000400000000000000" pitchFamily="2" charset="-78"/>
              </a:rPr>
              <a:t>راه حل های </a:t>
            </a:r>
            <a:r>
              <a:rPr lang="en-US" sz="1600" dirty="0">
                <a:cs typeface="2  Homa" panose="00000400000000000000" pitchFamily="2" charset="-78"/>
              </a:rPr>
              <a:t>(</a:t>
            </a:r>
            <a:r>
              <a:rPr lang="en-US" sz="1600" dirty="0" err="1">
                <a:cs typeface="2  Homa" panose="00000400000000000000" pitchFamily="2" charset="-78"/>
              </a:rPr>
              <a:t>IoT</a:t>
            </a:r>
            <a:r>
              <a:rPr lang="en-US" sz="1600" dirty="0">
                <a:cs typeface="2  Homa" panose="00000400000000000000" pitchFamily="2" charset="-78"/>
              </a:rPr>
              <a:t>)</a:t>
            </a:r>
            <a:r>
              <a:rPr lang="ar-SA" sz="1600" dirty="0">
                <a:cs typeface="2  Homa" panose="00000400000000000000" pitchFamily="2" charset="-78"/>
              </a:rPr>
              <a:t> که مبتنی بر روش های تشخیص فعالیت نیستند فقط </a:t>
            </a:r>
            <a:r>
              <a:rPr lang="fa-IR" sz="1600" dirty="0">
                <a:cs typeface="2  Homa" panose="00000400000000000000" pitchFamily="2" charset="-78"/>
              </a:rPr>
              <a:t>می توانند </a:t>
            </a:r>
            <a:r>
              <a:rPr lang="ar-SA" sz="1600" dirty="0">
                <a:cs typeface="2  Homa" panose="00000400000000000000" pitchFamily="2" charset="-78"/>
              </a:rPr>
              <a:t>وضعیت بیمار را تشخیص دهند. آنها نادرست هستند  </a:t>
            </a:r>
            <a:r>
              <a:rPr lang="en-US" sz="1600" dirty="0">
                <a:cs typeface="2  Homa" panose="00000400000000000000" pitchFamily="2" charset="-78"/>
              </a:rPr>
              <a:t>(Moreno-Fernandez-de </a:t>
            </a:r>
            <a:r>
              <a:rPr lang="en-US" sz="1600" dirty="0" err="1">
                <a:cs typeface="2  Homa" panose="00000400000000000000" pitchFamily="2" charset="-78"/>
              </a:rPr>
              <a:t>Leceta</a:t>
            </a:r>
            <a:r>
              <a:rPr lang="en-US" sz="1600" dirty="0">
                <a:cs typeface="2  Homa" panose="00000400000000000000" pitchFamily="2" charset="-78"/>
              </a:rPr>
              <a:t> et al., 2017) </a:t>
            </a:r>
            <a:r>
              <a:rPr lang="ar-SA" sz="1600" dirty="0">
                <a:cs typeface="2  Homa" panose="00000400000000000000" pitchFamily="2" charset="-78"/>
              </a:rPr>
              <a:t>و قادر به پیش بینی وضعیت غیر طبیعی بیمار نیستند.</a:t>
            </a:r>
            <a:endParaRPr lang="en-US" sz="1600" dirty="0">
              <a:cs typeface="2  Homa" panose="00000400000000000000" pitchFamily="2" charset="-78"/>
            </a:endParaRPr>
          </a:p>
          <a:p>
            <a:pPr lvl="0" algn="r" rtl="1">
              <a:lnSpc>
                <a:spcPct val="200000"/>
              </a:lnSpc>
            </a:pPr>
            <a:r>
              <a:rPr lang="fa-IR" sz="1600" dirty="0">
                <a:cs typeface="2  Homa" panose="00000400000000000000" pitchFamily="2" charset="-78"/>
              </a:rPr>
              <a:t>1- </a:t>
            </a:r>
            <a:r>
              <a:rPr lang="ar-SA" sz="1600" dirty="0">
                <a:cs typeface="2  Homa" panose="00000400000000000000" pitchFamily="2" charset="-78"/>
              </a:rPr>
              <a:t>فرآیند تشخیص وضعیت غیر طبیعی بیمار به چه شکل است ؟ </a:t>
            </a:r>
            <a:endParaRPr lang="en-US" sz="1600" dirty="0">
              <a:cs typeface="2  Homa" panose="00000400000000000000" pitchFamily="2" charset="-78"/>
            </a:endParaRPr>
          </a:p>
          <a:p>
            <a:pPr lvl="0" algn="r" rtl="1">
              <a:lnSpc>
                <a:spcPct val="200000"/>
              </a:lnSpc>
            </a:pPr>
            <a:r>
              <a:rPr lang="fa-IR" sz="1600" dirty="0">
                <a:cs typeface="2  Homa" panose="00000400000000000000" pitchFamily="2" charset="-78"/>
              </a:rPr>
              <a:t>2- </a:t>
            </a:r>
            <a:r>
              <a:rPr lang="ar-SA" sz="1600" dirty="0">
                <a:cs typeface="2  Homa" panose="00000400000000000000" pitchFamily="2" charset="-78"/>
              </a:rPr>
              <a:t>روند تشخیص رفتار غیر طبیعی بیمار چگونه است؟</a:t>
            </a:r>
            <a:endParaRPr lang="en-US" sz="1600" dirty="0">
              <a:cs typeface="2  Homa" panose="00000400000000000000" pitchFamily="2" charset="-78"/>
            </a:endParaRPr>
          </a:p>
          <a:p>
            <a:pPr lvl="0" algn="r" rtl="1">
              <a:lnSpc>
                <a:spcPct val="200000"/>
              </a:lnSpc>
            </a:pPr>
            <a:r>
              <a:rPr lang="fa-IR" sz="1600" dirty="0">
                <a:cs typeface="2  Homa" panose="00000400000000000000" pitchFamily="2" charset="-78"/>
              </a:rPr>
              <a:t>3- </a:t>
            </a:r>
            <a:r>
              <a:rPr lang="ar-SA" sz="1600" dirty="0">
                <a:cs typeface="2  Homa" panose="00000400000000000000" pitchFamily="2" charset="-78"/>
              </a:rPr>
              <a:t>چگونه می توان مدل پیش بینی در گره ها را ساخت و توزیع نمود ؟</a:t>
            </a:r>
            <a:endParaRPr lang="en-US" sz="1600" dirty="0">
              <a:cs typeface="2  Homa" panose="00000400000000000000" pitchFamily="2" charset="-78"/>
            </a:endParaRPr>
          </a:p>
          <a:p>
            <a:pPr lvl="0" algn="r" rtl="1">
              <a:lnSpc>
                <a:spcPct val="200000"/>
              </a:lnSpc>
            </a:pPr>
            <a:r>
              <a:rPr lang="fa-IR" sz="1600" dirty="0">
                <a:cs typeface="2  Homa" panose="00000400000000000000" pitchFamily="2" charset="-78"/>
              </a:rPr>
              <a:t>4- </a:t>
            </a:r>
            <a:r>
              <a:rPr lang="ar-SA" sz="1600" dirty="0">
                <a:cs typeface="2  Homa" panose="00000400000000000000" pitchFamily="2" charset="-78"/>
              </a:rPr>
              <a:t>کاربرد سیگنال موج مداوم </a:t>
            </a:r>
            <a:r>
              <a:rPr lang="en-US" sz="1600" dirty="0" err="1">
                <a:cs typeface="2  Homa" panose="00000400000000000000" pitchFamily="2" charset="-78"/>
              </a:rPr>
              <a:t>ECG</a:t>
            </a:r>
            <a:r>
              <a:rPr lang="ar-SA" sz="1600" dirty="0">
                <a:cs typeface="2  Homa" panose="00000400000000000000" pitchFamily="2" charset="-78"/>
              </a:rPr>
              <a:t> داده گره تلفن همراه را شرح دهید؟  </a:t>
            </a:r>
            <a:endParaRPr lang="en-US" sz="1600" dirty="0">
              <a:cs typeface="2  Homa" panose="00000400000000000000" pitchFamily="2" charset="-78"/>
            </a:endParaRPr>
          </a:p>
        </p:txBody>
      </p:sp>
      <p:sp>
        <p:nvSpPr>
          <p:cNvPr id="8" name="Rectangle 7"/>
          <p:cNvSpPr/>
          <p:nvPr/>
        </p:nvSpPr>
        <p:spPr>
          <a:xfrm>
            <a:off x="150470" y="5896309"/>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3</a:t>
            </a:r>
            <a:endParaRPr lang="en-US" dirty="0"/>
          </a:p>
        </p:txBody>
      </p:sp>
      <p:sp>
        <p:nvSpPr>
          <p:cNvPr id="14" name="Down Arrow 13"/>
          <p:cNvSpPr/>
          <p:nvPr/>
        </p:nvSpPr>
        <p:spPr>
          <a:xfrm>
            <a:off x="10325389" y="200253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853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smtClean="0">
                <a:cs typeface="B Titr" panose="00000700000000000000" pitchFamily="2" charset="-78"/>
              </a:rPr>
              <a:t>چکیده</a:t>
            </a:r>
            <a:endParaRPr lang="en-US" dirty="0">
              <a:cs typeface="B Titr" panose="00000700000000000000" pitchFamily="2" charset="-78"/>
            </a:endParaRPr>
          </a:p>
        </p:txBody>
      </p:sp>
      <p:sp>
        <p:nvSpPr>
          <p:cNvPr id="18" name="Rounded Rectangle 17"/>
          <p:cNvSpPr/>
          <p:nvPr/>
        </p:nvSpPr>
        <p:spPr>
          <a:xfrm>
            <a:off x="9643872" y="121005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a:cs typeface="B Titr" panose="00000700000000000000" pitchFamily="2" charset="-78"/>
              </a:rPr>
              <a:t>مقدمه</a:t>
            </a:r>
            <a:endParaRPr lang="en-US" dirty="0">
              <a:cs typeface="B Titr" panose="00000700000000000000" pitchFamily="2" charset="-78"/>
            </a:endParaRPr>
          </a:p>
        </p:txBody>
      </p:sp>
      <p:sp>
        <p:nvSpPr>
          <p:cNvPr id="20" name="Rounded Rectangle 19"/>
          <p:cNvSpPr/>
          <p:nvPr/>
        </p:nvSpPr>
        <p:spPr>
          <a:xfrm>
            <a:off x="9636541" y="2639568"/>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۱-۱ تعريف مسئله و بيان سؤال‌های اصلي تحقيق</a:t>
            </a:r>
            <a:endParaRPr lang="en-US" b="1" dirty="0"/>
          </a:p>
        </p:txBody>
      </p:sp>
    </p:spTree>
    <p:extLst>
      <p:ext uri="{BB962C8B-B14F-4D97-AF65-F5344CB8AC3E}">
        <p14:creationId xmlns:p14="http://schemas.microsoft.com/office/powerpoint/2010/main" val="41817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476631"/>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endParaRPr lang="en-US" sz="1600" dirty="0">
              <a:cs typeface="2  Homa" panose="00000400000000000000" pitchFamily="2" charset="-78"/>
            </a:endParaRPr>
          </a:p>
        </p:txBody>
      </p:sp>
      <p:sp>
        <p:nvSpPr>
          <p:cNvPr id="11" name="Rectangle 10"/>
          <p:cNvSpPr/>
          <p:nvPr/>
        </p:nvSpPr>
        <p:spPr>
          <a:xfrm>
            <a:off x="138896" y="5805714"/>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39</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23" y="566382"/>
            <a:ext cx="7191321" cy="4963561"/>
          </a:xfrm>
          <a:prstGeom prst="rect">
            <a:avLst/>
          </a:prstGeom>
        </p:spPr>
      </p:pic>
    </p:spTree>
    <p:extLst>
      <p:ext uri="{BB962C8B-B14F-4D97-AF65-F5344CB8AC3E}">
        <p14:creationId xmlns:p14="http://schemas.microsoft.com/office/powerpoint/2010/main" val="153015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p:cNvSpPr txBox="1"/>
              <p:nvPr/>
            </p:nvSpPr>
            <p:spPr>
              <a:xfrm>
                <a:off x="385136" y="127369"/>
                <a:ext cx="9180576" cy="6476631"/>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شکل 10 دقت پیش بینی وضعیت سلامتی بیمار را از نظر فاصله زمانی برای خواندن سنسور </a:t>
                </a:r>
                <a:r>
                  <a:rPr lang="en-US" sz="1600" dirty="0" err="1">
                    <a:cs typeface="2  Homa" panose="00000400000000000000" pitchFamily="2" charset="-78"/>
                  </a:rPr>
                  <a:t>ECG</a:t>
                </a:r>
                <a:r>
                  <a:rPr lang="fa-IR" sz="1600" dirty="0">
                    <a:cs typeface="2  Homa" panose="00000400000000000000" pitchFamily="2" charset="-78"/>
                  </a:rPr>
                  <a:t> نشان می دهد ، که عواملی از جمله مدت زمان ماندن در یک وضعیت معین و داده های </a:t>
                </a:r>
                <a:r>
                  <a:rPr lang="en-US" sz="1600" dirty="0" err="1">
                    <a:cs typeface="2  Homa" panose="00000400000000000000" pitchFamily="2" charset="-78"/>
                  </a:rPr>
                  <a:t>ECG</a:t>
                </a:r>
                <a:r>
                  <a:rPr lang="fa-IR" sz="1600" dirty="0">
                    <a:cs typeface="2  Homa" panose="00000400000000000000" pitchFamily="2" charset="-78"/>
                  </a:rPr>
                  <a:t> پیش بینی شده را در نظر می گیرد (که اطلاعات مکانی و زمانی را نیز در نظر می گیرد. ) دقت پیش بینی 89٪ است. همانطور که مشاهده می شود ، هنگامی که فاصله زمانی برای خواندن سنسور </a:t>
                </a:r>
                <a:r>
                  <a:rPr lang="en-US" sz="1600" dirty="0" err="1">
                    <a:cs typeface="2  Homa" panose="00000400000000000000" pitchFamily="2" charset="-78"/>
                  </a:rPr>
                  <a:t>ECG</a:t>
                </a:r>
                <a:r>
                  <a:rPr lang="fa-IR" sz="1600" dirty="0">
                    <a:cs typeface="2  Homa" panose="00000400000000000000" pitchFamily="2" charset="-78"/>
                  </a:rPr>
                  <a:t> کوتاه تر است ، دقت بیشتر است. نتیجه ما بهتر است ، زیرا مدت زمان اقامت در هر مکان را در نظر می گیریم. دقت </a:t>
                </a:r>
                <a:r>
                  <a:rPr lang="en-US" sz="1600" dirty="0" err="1">
                    <a:cs typeface="2  Homa" panose="00000400000000000000" pitchFamily="2" charset="-78"/>
                  </a:rPr>
                  <a:t>DHSP</a:t>
                </a:r>
                <a:r>
                  <a:rPr lang="fa-IR" sz="1600" dirty="0">
                    <a:cs typeface="2  Homa" panose="00000400000000000000" pitchFamily="2" charset="-78"/>
                  </a:rPr>
                  <a:t> با استفاده از معیارهای شناخته شده مانند دقت ، فراخوان ، اندازه گیری </a:t>
                </a:r>
                <a:r>
                  <a:rPr lang="en-US" sz="1600" dirty="0">
                    <a:cs typeface="2  Homa" panose="00000400000000000000" pitchFamily="2" charset="-78"/>
                  </a:rPr>
                  <a:t>F</a:t>
                </a:r>
                <a:r>
                  <a:rPr lang="fa-IR" sz="1600" dirty="0">
                    <a:cs typeface="2  Homa" panose="00000400000000000000" pitchFamily="2" charset="-78"/>
                  </a:rPr>
                  <a:t> و ویژگی مورد بررسی قرار گرفت ، همانطور که در معادلات (14) ارائه شده است - (17) ، به ترتیب. مثبت </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کاذب به معنای تعیین اشتباه وضعیت سلامتی بیمار در حالت عادی است ، در شرایطی که نیست. یک منفی واقعی به معنای درست تعریف وضعیت سلامتی بیمار غیر طبیعی است.  مثبت به معنای تعیین وضعیت سلامتی در شرایط عادی است و یک منفی کاذب به معنای نادرست تعیین وضعیت سلامتی در غیر طبیعی بودن آن است</a:t>
                </a:r>
                <a:r>
                  <a:rPr lang="fa-IR" sz="1600" dirty="0" smtClean="0">
                    <a:cs typeface="2  Homa" panose="00000400000000000000" pitchFamily="2" charset="-78"/>
                  </a:rPr>
                  <a:t>.</a:t>
                </a:r>
              </a:p>
              <a:p>
                <a:pPr rtl="1">
                  <a:lnSpc>
                    <a:spcPct val="150000"/>
                  </a:lnSpc>
                </a:pPr>
                <a:r>
                  <a:rPr lang="en-US" dirty="0"/>
                  <a:t>Precision =</a:t>
                </a:r>
                <a14:m>
                  <m:oMath xmlns:m="http://schemas.openxmlformats.org/officeDocument/2006/math">
                    <m:r>
                      <a:rPr lang="en-US">
                        <a:latin typeface="Cambria Math" panose="02040503050406030204" pitchFamily="18" charset="0"/>
                      </a:rPr>
                      <m:t>   </m:t>
                    </m:r>
                    <m:f>
                      <m:fPr>
                        <m:ctrlPr>
                          <a:rPr lang="en-US" i="1">
                            <a:latin typeface="Cambria Math" panose="02040503050406030204" pitchFamily="18" charset="0"/>
                          </a:rPr>
                        </m:ctrlPr>
                      </m:fPr>
                      <m:num>
                        <m:r>
                          <a:rPr lang="en-US">
                            <a:latin typeface="Cambria Math" panose="02040503050406030204" pitchFamily="18" charset="0"/>
                          </a:rPr>
                          <m:t>  </m:t>
                        </m:r>
                        <m:r>
                          <m:rPr>
                            <m:sty m:val="p"/>
                          </m:rPr>
                          <a:rPr lang="en-US">
                            <a:latin typeface="Cambria Math" panose="02040503050406030204" pitchFamily="18" charset="0"/>
                          </a:rPr>
                          <m:t>TP</m:t>
                        </m:r>
                        <m:r>
                          <a:rPr lang="en-US">
                            <a:latin typeface="Cambria Math" panose="02040503050406030204" pitchFamily="18" charset="0"/>
                          </a:rPr>
                          <m:t> </m:t>
                        </m:r>
                      </m:num>
                      <m:den>
                        <m:r>
                          <a:rPr lang="en-US">
                            <a:latin typeface="Cambria Math" panose="02040503050406030204" pitchFamily="18" charset="0"/>
                          </a:rPr>
                          <m:t>   </m:t>
                        </m:r>
                        <m:r>
                          <m:rPr>
                            <m:sty m:val="p"/>
                          </m:rPr>
                          <a:rPr lang="en-US">
                            <a:latin typeface="Cambria Math" panose="02040503050406030204" pitchFamily="18" charset="0"/>
                          </a:rPr>
                          <m:t>TP</m:t>
                        </m:r>
                        <m:r>
                          <a:rPr lang="en-US">
                            <a:latin typeface="Cambria Math" panose="02040503050406030204" pitchFamily="18" charset="0"/>
                          </a:rPr>
                          <m:t>+</m:t>
                        </m:r>
                        <m:r>
                          <m:rPr>
                            <m:sty m:val="p"/>
                          </m:rPr>
                          <a:rPr lang="en-US">
                            <a:latin typeface="Cambria Math" panose="02040503050406030204" pitchFamily="18" charset="0"/>
                          </a:rPr>
                          <m:t>FP</m:t>
                        </m:r>
                      </m:den>
                    </m:f>
                    <m:r>
                      <a:rPr lang="en-US">
                        <a:latin typeface="Cambria Math" panose="02040503050406030204" pitchFamily="18" charset="0"/>
                      </a:rPr>
                      <m:t>   </m:t>
                    </m:r>
                  </m:oMath>
                </a14:m>
                <a:r>
                  <a:rPr lang="en-US" dirty="0"/>
                  <a:t>                                                                                    (14)</a:t>
                </a:r>
              </a:p>
              <a:p>
                <a:pPr rtl="1">
                  <a:lnSpc>
                    <a:spcPct val="150000"/>
                  </a:lnSpc>
                </a:pPr>
                <a:r>
                  <a:rPr lang="en-US" dirty="0"/>
                  <a:t>Recall  =</a:t>
                </a:r>
                <a14:m>
                  <m:oMath xmlns:m="http://schemas.openxmlformats.org/officeDocument/2006/math">
                    <m:r>
                      <a:rPr lang="en-US">
                        <a:latin typeface="Cambria Math" panose="02040503050406030204" pitchFamily="18" charset="0"/>
                      </a:rPr>
                      <m:t>   </m:t>
                    </m:r>
                    <m:f>
                      <m:fPr>
                        <m:ctrlPr>
                          <a:rPr lang="en-US" i="1">
                            <a:latin typeface="Cambria Math" panose="02040503050406030204" pitchFamily="18" charset="0"/>
                          </a:rPr>
                        </m:ctrlPr>
                      </m:fPr>
                      <m:num>
                        <m:r>
                          <a:rPr lang="en-US">
                            <a:latin typeface="Cambria Math" panose="02040503050406030204" pitchFamily="18" charset="0"/>
                          </a:rPr>
                          <m:t>  </m:t>
                        </m:r>
                        <m:r>
                          <m:rPr>
                            <m:sty m:val="p"/>
                          </m:rPr>
                          <a:rPr lang="en-US">
                            <a:latin typeface="Cambria Math" panose="02040503050406030204" pitchFamily="18" charset="0"/>
                          </a:rPr>
                          <m:t>TP</m:t>
                        </m:r>
                        <m:r>
                          <a:rPr lang="en-US">
                            <a:latin typeface="Cambria Math" panose="02040503050406030204" pitchFamily="18" charset="0"/>
                          </a:rPr>
                          <m:t> </m:t>
                        </m:r>
                      </m:num>
                      <m:den>
                        <m:r>
                          <a:rPr lang="en-US">
                            <a:latin typeface="Cambria Math" panose="02040503050406030204" pitchFamily="18" charset="0"/>
                          </a:rPr>
                          <m:t>   </m:t>
                        </m:r>
                        <m:r>
                          <m:rPr>
                            <m:sty m:val="p"/>
                          </m:rPr>
                          <a:rPr lang="en-US">
                            <a:latin typeface="Cambria Math" panose="02040503050406030204" pitchFamily="18" charset="0"/>
                          </a:rPr>
                          <m:t>TP</m:t>
                        </m:r>
                        <m:r>
                          <a:rPr lang="en-US">
                            <a:latin typeface="Cambria Math" panose="02040503050406030204" pitchFamily="18" charset="0"/>
                          </a:rPr>
                          <m:t>+</m:t>
                        </m:r>
                        <m:r>
                          <m:rPr>
                            <m:sty m:val="p"/>
                          </m:rPr>
                          <a:rPr lang="en-US">
                            <a:latin typeface="Cambria Math" panose="02040503050406030204" pitchFamily="18" charset="0"/>
                          </a:rPr>
                          <m:t>FN</m:t>
                        </m:r>
                      </m:den>
                    </m:f>
                    <m:r>
                      <a:rPr lang="en-US">
                        <a:latin typeface="Cambria Math" panose="02040503050406030204" pitchFamily="18" charset="0"/>
                      </a:rPr>
                      <m:t>   </m:t>
                    </m:r>
                  </m:oMath>
                </a14:m>
                <a:r>
                  <a:rPr lang="en-US" dirty="0"/>
                  <a:t>                                                                                        (15)</a:t>
                </a:r>
              </a:p>
              <a:p>
                <a:pPr rtl="1">
                  <a:lnSpc>
                    <a:spcPct val="150000"/>
                  </a:lnSpc>
                </a:pPr>
                <a:r>
                  <a:rPr lang="en-US" dirty="0"/>
                  <a:t> </a:t>
                </a:r>
                <a14:m>
                  <m:oMath xmlns:m="http://schemas.openxmlformats.org/officeDocument/2006/math">
                    <m:r>
                      <m:rPr>
                        <m:sty m:val="p"/>
                      </m:rPr>
                      <a:rPr lang="en-US">
                        <a:latin typeface="Cambria Math" panose="02040503050406030204" pitchFamily="18" charset="0"/>
                      </a:rPr>
                      <m:t>F</m:t>
                    </m:r>
                    <m:r>
                      <a:rPr lang="fa-IR" i="1">
                        <a:latin typeface="Cambria Math" panose="02040503050406030204" pitchFamily="18" charset="0"/>
                      </a:rPr>
                      <m:t>−</m:t>
                    </m:r>
                  </m:oMath>
                </a14:m>
                <a:r>
                  <a:rPr lang="en-US" dirty="0"/>
                  <a:t> Measure </a:t>
                </a:r>
                <a14:m>
                  <m:oMath xmlns:m="http://schemas.openxmlformats.org/officeDocument/2006/math">
                    <m:r>
                      <a:rPr lang="fa-IR">
                        <a:latin typeface="Cambria Math" panose="02040503050406030204" pitchFamily="18" charset="0"/>
                      </a:rPr>
                      <m:t>= </m:t>
                    </m:r>
                    <m:f>
                      <m:fPr>
                        <m:ctrlPr>
                          <a:rPr lang="en-US" i="1">
                            <a:latin typeface="Cambria Math" panose="02040503050406030204" pitchFamily="18" charset="0"/>
                          </a:rPr>
                        </m:ctrlPr>
                      </m:fPr>
                      <m:num>
                        <m:r>
                          <a:rPr lang="en-US">
                            <a:latin typeface="Cambria Math" panose="02040503050406030204" pitchFamily="18" charset="0"/>
                          </a:rPr>
                          <m:t>  </m:t>
                        </m:r>
                        <m:r>
                          <a:rPr lang="en-US">
                            <a:latin typeface="Cambria Math" panose="02040503050406030204" pitchFamily="18" charset="0"/>
                          </a:rPr>
                          <m:t>2</m:t>
                        </m:r>
                        <m:r>
                          <a:rPr lang="en-US">
                            <a:latin typeface="Cambria Math" panose="02040503050406030204" pitchFamily="18" charset="0"/>
                          </a:rPr>
                          <m:t>×</m:t>
                        </m:r>
                        <m:r>
                          <m:rPr>
                            <m:sty m:val="p"/>
                          </m:rPr>
                          <a:rPr lang="en-US">
                            <a:latin typeface="Cambria Math" panose="02040503050406030204" pitchFamily="18" charset="0"/>
                          </a:rPr>
                          <m:t>Precision</m:t>
                        </m:r>
                        <m:r>
                          <a:rPr lang="en-US">
                            <a:latin typeface="Cambria Math" panose="02040503050406030204" pitchFamily="18" charset="0"/>
                          </a:rPr>
                          <m:t>×</m:t>
                        </m:r>
                        <m:r>
                          <m:rPr>
                            <m:sty m:val="p"/>
                          </m:rPr>
                          <a:rPr lang="en-US">
                            <a:latin typeface="Cambria Math" panose="02040503050406030204" pitchFamily="18" charset="0"/>
                          </a:rPr>
                          <m:t>Recall</m:t>
                        </m:r>
                      </m:num>
                      <m:den>
                        <m:r>
                          <a:rPr lang="en-US">
                            <a:latin typeface="Cambria Math" panose="02040503050406030204" pitchFamily="18" charset="0"/>
                          </a:rPr>
                          <m:t>   </m:t>
                        </m:r>
                        <m:r>
                          <m:rPr>
                            <m:sty m:val="p"/>
                          </m:rPr>
                          <a:rPr lang="en-US">
                            <a:latin typeface="Cambria Math" panose="02040503050406030204" pitchFamily="18" charset="0"/>
                          </a:rPr>
                          <m:t>Precision</m:t>
                        </m:r>
                        <m:r>
                          <a:rPr lang="en-US">
                            <a:latin typeface="Cambria Math" panose="02040503050406030204" pitchFamily="18" charset="0"/>
                          </a:rPr>
                          <m:t>+</m:t>
                        </m:r>
                        <m:r>
                          <m:rPr>
                            <m:sty m:val="p"/>
                          </m:rPr>
                          <a:rPr lang="en-US">
                            <a:latin typeface="Cambria Math" panose="02040503050406030204" pitchFamily="18" charset="0"/>
                          </a:rPr>
                          <m:t>Recall</m:t>
                        </m:r>
                      </m:den>
                    </m:f>
                    <m:r>
                      <a:rPr lang="en-US">
                        <a:latin typeface="Cambria Math" panose="02040503050406030204" pitchFamily="18" charset="0"/>
                      </a:rPr>
                      <m:t>  </m:t>
                    </m:r>
                  </m:oMath>
                </a14:m>
                <a:r>
                  <a:rPr lang="en-US" dirty="0"/>
                  <a:t>                                                            (16)  </a:t>
                </a:r>
              </a:p>
              <a:p>
                <a:pPr>
                  <a:lnSpc>
                    <a:spcPct val="150000"/>
                  </a:lnSpc>
                </a:pPr>
                <a:r>
                  <a:rPr lang="en-US" dirty="0"/>
                  <a:t>speciﬁcity</a:t>
                </a:r>
                <a14:m>
                  <m:oMath xmlns:m="http://schemas.openxmlformats.org/officeDocument/2006/math">
                    <m:r>
                      <a:rPr lang="en-US">
                        <a:latin typeface="Cambria Math" panose="02040503050406030204" pitchFamily="18" charset="0"/>
                      </a:rPr>
                      <m:t> </m:t>
                    </m:r>
                    <m:r>
                      <a:rPr lang="fa-IR">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𝑇𝑟𝑢𝑒𝑁𝑒𝑔𝑎𝑡𝑖𝑣𝑒</m:t>
                        </m:r>
                        <m:r>
                          <a:rPr lang="en-US" i="1">
                            <a:latin typeface="Cambria Math" panose="02040503050406030204" pitchFamily="18" charset="0"/>
                          </a:rPr>
                          <m:t> </m:t>
                        </m:r>
                      </m:num>
                      <m:den>
                        <m:r>
                          <a:rPr lang="en-US">
                            <a:latin typeface="Cambria Math" panose="02040503050406030204" pitchFamily="18" charset="0"/>
                          </a:rPr>
                          <m:t>   </m:t>
                        </m:r>
                        <m:r>
                          <m:rPr>
                            <m:sty m:val="p"/>
                          </m:rPr>
                          <a:rPr lang="en-US">
                            <a:latin typeface="Cambria Math" panose="02040503050406030204" pitchFamily="18" charset="0"/>
                          </a:rPr>
                          <m:t>TrueNegative</m:t>
                        </m:r>
                        <m:r>
                          <a:rPr lang="en-US">
                            <a:latin typeface="Cambria Math" panose="02040503050406030204" pitchFamily="18" charset="0"/>
                          </a:rPr>
                          <m:t> +</m:t>
                        </m:r>
                        <m:r>
                          <m:rPr>
                            <m:sty m:val="p"/>
                          </m:rPr>
                          <a:rPr lang="en-US">
                            <a:latin typeface="Cambria Math" panose="02040503050406030204" pitchFamily="18" charset="0"/>
                          </a:rPr>
                          <m:t>FalsePositive</m:t>
                        </m:r>
                      </m:den>
                    </m:f>
                    <m:r>
                      <a:rPr lang="en-US">
                        <a:latin typeface="Cambria Math" panose="02040503050406030204" pitchFamily="18" charset="0"/>
                      </a:rPr>
                      <m:t>  </m:t>
                    </m:r>
                  </m:oMath>
                </a14:m>
                <a:r>
                  <a:rPr lang="en-US" dirty="0"/>
                  <a:t>                </a:t>
                </a:r>
                <a:r>
                  <a:rPr lang="fa-IR" dirty="0"/>
                  <a:t>    </a:t>
                </a:r>
                <a:r>
                  <a:rPr lang="en-US" dirty="0"/>
                  <a:t>                                 (17) </a:t>
                </a:r>
                <a:r>
                  <a:rPr lang="en-US" i="1" dirty="0"/>
                  <a:t>   </a:t>
                </a:r>
                <a:endParaRPr lang="en-US" dirty="0"/>
              </a:p>
              <a:p>
                <a:pPr algn="r" rtl="1">
                  <a:lnSpc>
                    <a:spcPct val="150000"/>
                  </a:lnSpc>
                </a:pPr>
                <a:endParaRPr lang="en-US" sz="1600" dirty="0">
                  <a:cs typeface="2  Homa" panose="00000400000000000000" pitchFamily="2" charset="-78"/>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85136" y="127369"/>
                <a:ext cx="9180576" cy="6476631"/>
              </a:xfrm>
              <a:prstGeom prst="rect">
                <a:avLst/>
              </a:prstGeom>
              <a:blipFill>
                <a:blip r:embed="rId2"/>
                <a:stretch>
                  <a:fillRect l="-464" r="-331"/>
                </a:stretch>
              </a:blipFill>
            </p:spPr>
            <p:txBody>
              <a:bodyPr/>
              <a:lstStyle/>
              <a:p>
                <a:r>
                  <a:rPr lang="en-US">
                    <a:noFill/>
                  </a:rPr>
                  <a:t> </a:t>
                </a:r>
              </a:p>
            </p:txBody>
          </p:sp>
        </mc:Fallback>
      </mc:AlternateContent>
      <p:sp>
        <p:nvSpPr>
          <p:cNvPr id="11" name="Rectangle 10"/>
          <p:cNvSpPr/>
          <p:nvPr/>
        </p:nvSpPr>
        <p:spPr>
          <a:xfrm>
            <a:off x="196769" y="5906263"/>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40</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spTree>
    <p:extLst>
      <p:ext uri="{BB962C8B-B14F-4D97-AF65-F5344CB8AC3E}">
        <p14:creationId xmlns:p14="http://schemas.microsoft.com/office/powerpoint/2010/main" val="397722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476631"/>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endParaRPr lang="en-US" sz="1600" dirty="0">
              <a:cs typeface="2  Homa" panose="00000400000000000000" pitchFamily="2" charset="-78"/>
            </a:endParaRPr>
          </a:p>
        </p:txBody>
      </p:sp>
      <p:sp>
        <p:nvSpPr>
          <p:cNvPr id="11" name="Rectangle 10"/>
          <p:cNvSpPr/>
          <p:nvPr/>
        </p:nvSpPr>
        <p:spPr>
          <a:xfrm>
            <a:off x="173620" y="5894688"/>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41</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728" y="124544"/>
            <a:ext cx="6471557" cy="6479456"/>
          </a:xfrm>
          <a:prstGeom prst="rect">
            <a:avLst/>
          </a:prstGeom>
        </p:spPr>
      </p:pic>
    </p:spTree>
    <p:extLst>
      <p:ext uri="{BB962C8B-B14F-4D97-AF65-F5344CB8AC3E}">
        <p14:creationId xmlns:p14="http://schemas.microsoft.com/office/powerpoint/2010/main" val="412863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7369"/>
            <a:ext cx="9180576" cy="6476631"/>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شکل 11 نسبت به درصد انحراف بیمار از روال طبیعی منفی کاذب (در درصد) را نشان می دهد. همانطور که نشان داده شده است ،زنگ هشدار منفی کاذب کمی افزایش می یابد زیرا انحراف از روال عادی به طور ضمنی به این معنی است که اتفاقات اشتباهی رخ داده است</a:t>
            </a:r>
            <a:r>
              <a:rPr lang="en-US" sz="1600" dirty="0">
                <a:cs typeface="2  Homa" panose="00000400000000000000" pitchFamily="2" charset="-78"/>
              </a:rPr>
              <a:t>.</a:t>
            </a:r>
          </a:p>
          <a:p>
            <a:pPr algn="r" rtl="1">
              <a:lnSpc>
                <a:spcPct val="150000"/>
              </a:lnSpc>
            </a:pPr>
            <a:r>
              <a:rPr lang="fa-IR" sz="1600" dirty="0">
                <a:cs typeface="2  Homa" panose="00000400000000000000" pitchFamily="2" charset="-78"/>
              </a:rPr>
              <a:t>شکل 12 از نظر درصد انحراف بیمار از روال عادی ، مثبت کاذب (در درصد) نشان می دهد. همانطور که نشان داده می شود ، مثبت کاذب اندکی کاهش می یابد زیرا وقتی انحراف از روال عادی افزایش می یابد ، به طور ضمنی به این معنی است که اتفاقات اشتباهی رخ داده است</a:t>
            </a:r>
            <a:r>
              <a:rPr lang="fa-IR" sz="1600" dirty="0" smtClean="0">
                <a:cs typeface="2  Homa" panose="00000400000000000000" pitchFamily="2" charset="-78"/>
              </a:rPr>
              <a:t>.</a:t>
            </a:r>
          </a:p>
          <a:p>
            <a:pPr algn="r" rtl="1">
              <a:lnSpc>
                <a:spcPct val="150000"/>
              </a:lnSpc>
            </a:pPr>
            <a:endParaRPr lang="en-US" sz="1600" dirty="0">
              <a:cs typeface="2  Homa" panose="00000400000000000000" pitchFamily="2" charset="-78"/>
            </a:endParaRPr>
          </a:p>
        </p:txBody>
      </p:sp>
      <p:sp>
        <p:nvSpPr>
          <p:cNvPr id="11" name="Rectangle 10"/>
          <p:cNvSpPr/>
          <p:nvPr/>
        </p:nvSpPr>
        <p:spPr>
          <a:xfrm>
            <a:off x="229987" y="5906262"/>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42</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955" y="2406788"/>
            <a:ext cx="5921067" cy="4197212"/>
          </a:xfrm>
          <a:prstGeom prst="rect">
            <a:avLst/>
          </a:prstGeom>
        </p:spPr>
      </p:pic>
    </p:spTree>
    <p:extLst>
      <p:ext uri="{BB962C8B-B14F-4D97-AF65-F5344CB8AC3E}">
        <p14:creationId xmlns:p14="http://schemas.microsoft.com/office/powerpoint/2010/main" val="83319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4545"/>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algn="r" rtl="1">
              <a:lnSpc>
                <a:spcPct val="150000"/>
              </a:lnSpc>
            </a:pPr>
            <a:r>
              <a:rPr lang="fa-IR" sz="1600" dirty="0" smtClean="0">
                <a:cs typeface="2  Homa" panose="00000400000000000000" pitchFamily="2" charset="-78"/>
              </a:rPr>
              <a:t>در </a:t>
            </a:r>
            <a:r>
              <a:rPr lang="fa-IR" sz="1600" dirty="0">
                <a:cs typeface="2  Homa" panose="00000400000000000000" pitchFamily="2" charset="-78"/>
              </a:rPr>
              <a:t>جدول 7 تأثیر زمان رسیدن هر سلول بر صحت سیستم ، اندازه گیری شده توسط اندازه گیری های دقیق ، فراخوان و اندازه گیری </a:t>
            </a:r>
            <a:r>
              <a:rPr lang="en-US" sz="1600" dirty="0">
                <a:cs typeface="2  Homa" panose="00000400000000000000" pitchFamily="2" charset="-78"/>
              </a:rPr>
              <a:t>F</a:t>
            </a:r>
            <a:r>
              <a:rPr lang="fa-IR" sz="1600" dirty="0">
                <a:cs typeface="2  Homa" panose="00000400000000000000" pitchFamily="2" charset="-78"/>
              </a:rPr>
              <a:t> نشان داده شده است. همانطور که در جدول نشان داده شده است ، زمان رسیدن تأثیر قابل توجهی در صحت دارد. از آنجا که یک ساکن در یک مرکز مراقبت از سالخوردگان روزمره پیش بینی شده و برنامه ریزی شده ای دارد ، بر اساس زمان و روز هفته ، این فعالیت های مختلف بر تفسیر سیگنال موج </a:t>
            </a:r>
            <a:r>
              <a:rPr lang="en-US" sz="1600" dirty="0" err="1">
                <a:cs typeface="2  Homa" panose="00000400000000000000" pitchFamily="2" charset="-78"/>
              </a:rPr>
              <a:t>ECG</a:t>
            </a:r>
            <a:r>
              <a:rPr lang="fa-IR" sz="1600" dirty="0">
                <a:cs typeface="2  Homa" panose="00000400000000000000" pitchFamily="2" charset="-78"/>
              </a:rPr>
              <a:t> تأثیر می گذارد.</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 </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در جدول 8 تأثیر قابل توجهی از موقعیت بیمار بر صحت نشان داده شده است. با توجه به اینکه در یک مرکز مراقبت از سالخوردگان ، بیماران طبق روال روزانه برنامه ریزی روزانه خود را انجام می دهند ، انتظار می رود فعالیت های خاصی را انجام دهند که بر تفسیر داده های </a:t>
            </a:r>
            <a:r>
              <a:rPr lang="en-US" sz="1600" dirty="0" err="1">
                <a:cs typeface="2  Homa" panose="00000400000000000000" pitchFamily="2" charset="-78"/>
              </a:rPr>
              <a:t>ECG</a:t>
            </a:r>
            <a:r>
              <a:rPr lang="fa-IR" sz="1600" dirty="0">
                <a:cs typeface="2  Homa" panose="00000400000000000000" pitchFamily="2" charset="-78"/>
              </a:rPr>
              <a:t> تأثیر بگذارد.</a:t>
            </a:r>
            <a:endParaRPr lang="en-US" sz="1600" dirty="0">
              <a:cs typeface="2  Homa" panose="00000400000000000000" pitchFamily="2" charset="-78"/>
            </a:endParaRPr>
          </a:p>
        </p:txBody>
      </p:sp>
      <p:sp>
        <p:nvSpPr>
          <p:cNvPr id="11" name="Rectangle 10"/>
          <p:cNvSpPr/>
          <p:nvPr/>
        </p:nvSpPr>
        <p:spPr>
          <a:xfrm>
            <a:off x="255042" y="5871539"/>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43</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041" y="286167"/>
            <a:ext cx="7837143" cy="1578705"/>
          </a:xfrm>
          <a:prstGeom prst="rect">
            <a:avLst/>
          </a:prstGeom>
        </p:spPr>
      </p:pic>
    </p:spTree>
    <p:extLst>
      <p:ext uri="{BB962C8B-B14F-4D97-AF65-F5344CB8AC3E}">
        <p14:creationId xmlns:p14="http://schemas.microsoft.com/office/powerpoint/2010/main" val="292772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4545"/>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ar-SA" sz="1600" dirty="0">
                <a:cs typeface="2  Homa" panose="00000400000000000000" pitchFamily="2" charset="-78"/>
              </a:rPr>
              <a:t>جدول 9 تأثیر مدت زمان ماندن در هر سلول را نشان می دهد. همانطور که در جدول نشان داده شده است ، این پارامتر دارای بیشترین تأثیر در صحت این روش است. اگر از دوره عادی استفاده نشود ، به احتمال زیاد بیمار وضعیت غیرطبیعی دارد</a:t>
            </a:r>
            <a:r>
              <a:rPr lang="en-US" sz="1600" dirty="0">
                <a:cs typeface="2  Homa" panose="00000400000000000000" pitchFamily="2" charset="-78"/>
              </a:rPr>
              <a:t>.</a:t>
            </a:r>
          </a:p>
          <a:p>
            <a:pPr algn="r" rtl="1">
              <a:lnSpc>
                <a:spcPct val="150000"/>
              </a:lnSpc>
            </a:pPr>
            <a:r>
              <a:rPr lang="fa-IR" sz="1600" dirty="0">
                <a:cs typeface="2  Homa" panose="00000400000000000000" pitchFamily="2" charset="-78"/>
              </a:rPr>
              <a:t>ما در بخش اول آزمایش 3000 مورد از بیمار را در نظر گرفتیم که دارای ویژگی های زیر است: زمان ، مدت زمان ، مکان ، فعالیت و سیگنال </a:t>
            </a:r>
            <a:r>
              <a:rPr lang="en-US" sz="1600" dirty="0" err="1">
                <a:cs typeface="2  Homa" panose="00000400000000000000" pitchFamily="2" charset="-78"/>
              </a:rPr>
              <a:t>ECG</a:t>
            </a:r>
            <a:r>
              <a:rPr lang="fa-IR" sz="1600" dirty="0">
                <a:cs typeface="2  Homa" panose="00000400000000000000" pitchFamily="2" charset="-78"/>
              </a:rPr>
              <a:t>. این فعالیت به صورت دستی انجام شد. این پارامترها تاریخچه ثبت نام یک بیمار مجزا ، به مدت یک ماه آموزش و یک ماه آزمایش را از پایگاه داده </a:t>
            </a:r>
            <a:r>
              <a:rPr lang="en-US" sz="1600" dirty="0">
                <a:cs typeface="2  Homa" panose="00000400000000000000" pitchFamily="2" charset="-78"/>
              </a:rPr>
              <a:t>MIMIC III</a:t>
            </a:r>
            <a:r>
              <a:rPr lang="fa-IR" sz="1600" dirty="0">
                <a:cs typeface="2  Homa" panose="00000400000000000000" pitchFamily="2" charset="-78"/>
              </a:rPr>
              <a:t> تشکیل می دهند. </a:t>
            </a:r>
            <a:endParaRPr lang="fa-IR" sz="1600" dirty="0" smtClean="0">
              <a:cs typeface="2  Homa" panose="00000400000000000000" pitchFamily="2" charset="-78"/>
            </a:endParaRPr>
          </a:p>
          <a:p>
            <a:pPr algn="r" rtl="1">
              <a:lnSpc>
                <a:spcPct val="150000"/>
              </a:lnSpc>
            </a:pPr>
            <a:endParaRPr lang="en-US" sz="1600" dirty="0">
              <a:cs typeface="2  Homa" panose="00000400000000000000" pitchFamily="2" charset="-78"/>
            </a:endParaRPr>
          </a:p>
        </p:txBody>
      </p:sp>
      <p:sp>
        <p:nvSpPr>
          <p:cNvPr id="11" name="Rectangle 10"/>
          <p:cNvSpPr/>
          <p:nvPr/>
        </p:nvSpPr>
        <p:spPr>
          <a:xfrm>
            <a:off x="150586" y="5859964"/>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44</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096" y="2168652"/>
            <a:ext cx="7711586" cy="4426858"/>
          </a:xfrm>
          <a:prstGeom prst="rect">
            <a:avLst/>
          </a:prstGeom>
        </p:spPr>
      </p:pic>
    </p:spTree>
    <p:extLst>
      <p:ext uri="{BB962C8B-B14F-4D97-AF65-F5344CB8AC3E}">
        <p14:creationId xmlns:p14="http://schemas.microsoft.com/office/powerpoint/2010/main" val="94702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4545"/>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وضعیت غیر طبیعی سلامتی می تواند سقوط کند ، هرگونه افزایش یا کاهش غیر طبیعی ضربان قلب نیز. </a:t>
            </a:r>
            <a:r>
              <a:rPr lang="en-US" sz="1600" dirty="0">
                <a:cs typeface="2  Homa" panose="00000400000000000000" pitchFamily="2" charset="-78"/>
              </a:rPr>
              <a:t>MIMIC III</a:t>
            </a:r>
            <a:r>
              <a:rPr lang="fa-IR" sz="1600" dirty="0">
                <a:cs typeface="2  Homa" panose="00000400000000000000" pitchFamily="2" charset="-78"/>
              </a:rPr>
              <a:t> شامل سوابق زنگ دار است که می تواند زنگ قرمز و زنگ زرد باشد. زنگ زرد برای اطلاع از چیزی غیر طبیعی است و زنگ قرمز برای اطلاع از یک رویداد مهم یا تهدید کننده زندگی استفاده می شود. هشدارهای قرمز به دلیل آستیستول ، برادی کاردی شدید ، تاکی کاردی شدید ، تاکی کاردی بطنی و فیبریلاسیون بطنی یا تاکی کاردی هستند. زنگ توسط کارشناس بررسی می شود. </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بنابراین ، ما فقط زنگ قرمز واقعی واقعی را وضعیت غیر طبیعی می دانیم. زنگ زرد نیز بررسی شده است. بنابراین ، هر نوع زنگ زرد که واقعاً غیر طبیعی است نیز در نظر گرفته می شود. فراخوان وضعیت سلامتی طبیعی به این معنی است: همه آلارمهای مثبت شناسایی شده تقسیم بر آلارمهای مثبت واقعی شناسایی و شناسایی نشده است. دقت وسایل عادی: همه زنگ های مثبت واقعی که توسط رویکرد ما شناسایی می شوند ، تقسیم می شوند و در کل آلارم های شناسایی شده توسط روش ما تقسیم می شوند</a:t>
            </a:r>
            <a:r>
              <a:rPr lang="fa-IR" sz="1600" dirty="0" smtClean="0">
                <a:cs typeface="2  Homa" panose="00000400000000000000" pitchFamily="2" charset="-78"/>
              </a:rPr>
              <a:t>.</a:t>
            </a:r>
          </a:p>
          <a:p>
            <a:pPr algn="r" rtl="1">
              <a:lnSpc>
                <a:spcPct val="150000"/>
              </a:lnSpc>
            </a:pPr>
            <a:r>
              <a:rPr lang="fa-IR" dirty="0">
                <a:cs typeface="2  Homa" panose="00000400000000000000" pitchFamily="2" charset="-78"/>
              </a:rPr>
              <a:t>ما شش فعالیت را از بانک اطلاعات فعالیتهای یادگیری ماشینی </a:t>
            </a:r>
            <a:r>
              <a:rPr lang="en-US" dirty="0">
                <a:cs typeface="2  Homa" panose="00000400000000000000" pitchFamily="2" charset="-78"/>
              </a:rPr>
              <a:t>UCI</a:t>
            </a:r>
            <a:r>
              <a:rPr lang="fa-IR" dirty="0">
                <a:cs typeface="2  Homa" panose="00000400000000000000" pitchFamily="2" charset="-78"/>
              </a:rPr>
              <a:t> (خواب ، توالت ، دوش گرفتن ، صبحانه ، اوقات فراغت ، ناهار) در نظر گرفتیم. جدول 10 تعداد موارد مربوط به هر فعالیت را نشان می دهد ، در حالی که جدول 11 تعداد موارد مربوط به هر مکان را نشان می دهد و در جدول 12 تعداد موارد مربوط به مدت زمان را نشان می دهد. جدول 13 تعداد موارد در هر زمان را نشان می دهد. در جدول 8 تعداد فعالیتهای مربوط به هر بیمار خاص نشان داده شده است. جدول 9 تعداد دفعاتی را که هر بیمار در هر سلول می ماند (نشان دادن با شماره سلول) در هر 3000 مورد نشان می دهد. به عنوان مثال ، بیمار 159 در بین 3000 بار در سلول باقی می ماند. در جدول 10 زمان 3000 مورد ذکر شده است. به عنوان مثال ، 204 نمونه از بین 3000 مورد در 12-6 صبح رخ داده است. در جدول 11 مدت اقامت در یک سلول برای همه موارد نشان داده شده است. </a:t>
            </a:r>
            <a:endParaRPr lang="en-US" sz="1600" dirty="0">
              <a:cs typeface="2  Homa" panose="00000400000000000000" pitchFamily="2" charset="-78"/>
            </a:endParaRPr>
          </a:p>
          <a:p>
            <a:pPr algn="r" rtl="1">
              <a:lnSpc>
                <a:spcPct val="150000"/>
              </a:lnSpc>
            </a:pPr>
            <a:endParaRPr lang="en-US" sz="1600" dirty="0">
              <a:cs typeface="2  Homa" panose="00000400000000000000" pitchFamily="2" charset="-78"/>
            </a:endParaRPr>
          </a:p>
        </p:txBody>
      </p:sp>
      <p:sp>
        <p:nvSpPr>
          <p:cNvPr id="11" name="Rectangle 10"/>
          <p:cNvSpPr/>
          <p:nvPr/>
        </p:nvSpPr>
        <p:spPr>
          <a:xfrm>
            <a:off x="185195" y="599886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45</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spTree>
    <p:extLst>
      <p:ext uri="{BB962C8B-B14F-4D97-AF65-F5344CB8AC3E}">
        <p14:creationId xmlns:p14="http://schemas.microsoft.com/office/powerpoint/2010/main" val="292340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4545"/>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به عنوان مثال ، 109 در بین 3000 مورد مدت زمان ماندن زیر 5 دقیقه را دارد. این آزمایش با استفاده از ابزار </a:t>
            </a:r>
            <a:r>
              <a:rPr lang="en-US" sz="1600" dirty="0">
                <a:cs typeface="2  Homa" panose="00000400000000000000" pitchFamily="2" charset="-78"/>
              </a:rPr>
              <a:t>Waikato Environment for Knowledge Analysis (WEKA)</a:t>
            </a:r>
            <a:r>
              <a:rPr lang="fa-IR" sz="1600" dirty="0">
                <a:cs typeface="2  Homa" panose="00000400000000000000" pitchFamily="2" charset="-78"/>
              </a:rPr>
              <a:t> ساخته شده در دانشگاه ویکاتو در نیوزلند انجام شد. هدف این مطالعه ارزیابی کارآیی روش پیشنهادی در تشخیص فعالیت بدون استفاده از سنسورها برای گرفتن رفتار بیمار است</a:t>
            </a:r>
            <a:r>
              <a:rPr lang="en-US" sz="1600" dirty="0">
                <a:cs typeface="2  Homa" panose="00000400000000000000" pitchFamily="2" charset="-78"/>
              </a:rPr>
              <a:t>.</a:t>
            </a:r>
          </a:p>
          <a:p>
            <a:pPr algn="r" rtl="1">
              <a:lnSpc>
                <a:spcPct val="150000"/>
              </a:lnSpc>
            </a:pPr>
            <a:endParaRPr lang="fa-IR" sz="1600" dirty="0" smtClean="0">
              <a:cs typeface="2  Homa" panose="00000400000000000000" pitchFamily="2" charset="-78"/>
            </a:endParaRPr>
          </a:p>
          <a:p>
            <a:pPr algn="r" rtl="1">
              <a:lnSpc>
                <a:spcPct val="150000"/>
              </a:lnSpc>
            </a:pPr>
            <a:endParaRPr lang="en-US" sz="1600" dirty="0">
              <a:cs typeface="2  Homa" panose="00000400000000000000" pitchFamily="2" charset="-78"/>
            </a:endParaRPr>
          </a:p>
        </p:txBody>
      </p:sp>
      <p:sp>
        <p:nvSpPr>
          <p:cNvPr id="11" name="Rectangle 10"/>
          <p:cNvSpPr/>
          <p:nvPr/>
        </p:nvSpPr>
        <p:spPr>
          <a:xfrm>
            <a:off x="158986" y="5940983"/>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46</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921" y="1435779"/>
            <a:ext cx="5626336" cy="4766462"/>
          </a:xfrm>
          <a:prstGeom prst="rect">
            <a:avLst/>
          </a:prstGeom>
        </p:spPr>
      </p:pic>
    </p:spTree>
    <p:extLst>
      <p:ext uri="{BB962C8B-B14F-4D97-AF65-F5344CB8AC3E}">
        <p14:creationId xmlns:p14="http://schemas.microsoft.com/office/powerpoint/2010/main" val="21554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4545"/>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هیچ مدل پیش بینی وضعیت سلامتی آنلاین وجود ندارد که زمان ، مدت و مکان را تنها با استفاده از سنسورهای </a:t>
            </a:r>
            <a:r>
              <a:rPr lang="en-US" sz="1600" dirty="0" err="1">
                <a:cs typeface="2  Homa" panose="00000400000000000000" pitchFamily="2" charset="-78"/>
              </a:rPr>
              <a:t>ECG</a:t>
            </a:r>
            <a:r>
              <a:rPr lang="fa-IR" sz="1600" dirty="0">
                <a:cs typeface="2  Homa" panose="00000400000000000000" pitchFamily="2" charset="-78"/>
              </a:rPr>
              <a:t> در نظر بگیرد تا رویکرد خود را با آن مقایسه کنیم. بنابراین ، برای نشان دادن اثربخشی راه حل در تشخیص ضمنی فعالیت ، مدل خود را با سیستم گزارش شده توسط (</a:t>
            </a:r>
            <a:r>
              <a:rPr lang="en-US" sz="1600" dirty="0" err="1">
                <a:cs typeface="2  Homa" panose="00000400000000000000" pitchFamily="2" charset="-78"/>
              </a:rPr>
              <a:t>Gayathri</a:t>
            </a:r>
            <a:r>
              <a:rPr lang="en-US" sz="1600" dirty="0">
                <a:cs typeface="2  Homa" panose="00000400000000000000" pitchFamily="2" charset="-78"/>
              </a:rPr>
              <a:t> et al., 2015</a:t>
            </a:r>
            <a:r>
              <a:rPr lang="fa-IR" sz="1600" dirty="0">
                <a:cs typeface="2  Homa" panose="00000400000000000000" pitchFamily="2" charset="-78"/>
              </a:rPr>
              <a:t>) به نام </a:t>
            </a:r>
            <a:r>
              <a:rPr lang="en-US" sz="1600" dirty="0">
                <a:cs typeface="2  Homa" panose="00000400000000000000" pitchFamily="2" charset="-78"/>
              </a:rPr>
              <a:t>MLN </a:t>
            </a:r>
            <a:r>
              <a:rPr lang="fa-IR" sz="1600" dirty="0">
                <a:cs typeface="2  Homa" panose="00000400000000000000" pitchFamily="2" charset="-78"/>
              </a:rPr>
              <a:t>مقایسه می کنیم. که در مقاله آنها ، این نویسندگان از سنسورهای زمان ، مکان و محیط زیست / بدن برای تشخیص فعالیتها استفاده می کنند. ما داده های خود را به صورت دستی بر اساس فعالیت انجام می دهیم و نشان می دهیم که می توانیم با دقت بیشتری پیش بینی کنیم. شکل 13 اندازه گیری</a:t>
            </a:r>
            <a:r>
              <a:rPr lang="en-US" sz="1600" dirty="0">
                <a:cs typeface="2  Homa" panose="00000400000000000000" pitchFamily="2" charset="-78"/>
              </a:rPr>
              <a:t> </a:t>
            </a:r>
            <a:r>
              <a:rPr lang="en-US" sz="1600" dirty="0" err="1">
                <a:cs typeface="2  Homa" panose="00000400000000000000" pitchFamily="2" charset="-78"/>
              </a:rPr>
              <a:t>F1</a:t>
            </a:r>
            <a:r>
              <a:rPr lang="en-US" sz="1600" dirty="0">
                <a:cs typeface="2  Homa" panose="00000400000000000000" pitchFamily="2" charset="-78"/>
              </a:rPr>
              <a:t> </a:t>
            </a:r>
            <a:r>
              <a:rPr lang="fa-IR" sz="1600" dirty="0">
                <a:cs typeface="2  Homa" panose="00000400000000000000" pitchFamily="2" charset="-78"/>
              </a:rPr>
              <a:t>هر دو راه حل را بر اساس فعالیت های مختلف نشان می دهد. همانطور که در شکل نشان داده شده است ، راه حل ما با سربار کمتر و استفاده از هیچ سخت افزار اضافی بهتر عمل می کند. اگرچه هدف ما تشخیص رفتار غیر طبیعی است ، در شکل 13 نشان داده شده است که ما نه تنها می توانیم وضعیت غیر طبیعی را برای بیمار پیش بینی کنیم بلکه می توانیم فعالیت بیمار را نیز با دقت بیشتری تشخیص دهیم</a:t>
            </a:r>
            <a:r>
              <a:rPr lang="en-US" sz="1600" dirty="0" smtClean="0">
                <a:cs typeface="2  Homa" panose="00000400000000000000" pitchFamily="2" charset="-78"/>
              </a:rPr>
              <a:t>.</a:t>
            </a:r>
            <a:endParaRPr lang="fa-IR" sz="1600" dirty="0" smtClean="0">
              <a:cs typeface="2  Homa" panose="00000400000000000000" pitchFamily="2" charset="-78"/>
            </a:endParaRPr>
          </a:p>
          <a:p>
            <a:pPr algn="r" rtl="1">
              <a:lnSpc>
                <a:spcPct val="150000"/>
              </a:lnSpc>
            </a:pPr>
            <a:endParaRPr lang="en-US" sz="1600" dirty="0">
              <a:cs typeface="2  Homa" panose="00000400000000000000" pitchFamily="2" charset="-78"/>
            </a:endParaRPr>
          </a:p>
          <a:p>
            <a:pPr algn="r" rtl="1">
              <a:lnSpc>
                <a:spcPct val="150000"/>
              </a:lnSpc>
            </a:pPr>
            <a:endParaRPr lang="fa-IR" sz="1600" dirty="0" smtClean="0">
              <a:cs typeface="2  Homa" panose="00000400000000000000" pitchFamily="2" charset="-78"/>
            </a:endParaRPr>
          </a:p>
          <a:p>
            <a:pPr algn="r" rtl="1">
              <a:lnSpc>
                <a:spcPct val="150000"/>
              </a:lnSpc>
            </a:pPr>
            <a:endParaRPr lang="en-US" sz="1600" dirty="0">
              <a:cs typeface="2  Homa" panose="00000400000000000000" pitchFamily="2" charset="-78"/>
            </a:endParaRPr>
          </a:p>
        </p:txBody>
      </p:sp>
      <p:sp>
        <p:nvSpPr>
          <p:cNvPr id="11" name="Rectangle 10"/>
          <p:cNvSpPr/>
          <p:nvPr/>
        </p:nvSpPr>
        <p:spPr>
          <a:xfrm>
            <a:off x="196769" y="5917837"/>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47</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046" y="3542690"/>
            <a:ext cx="6363153" cy="2800053"/>
          </a:xfrm>
          <a:prstGeom prst="rect">
            <a:avLst/>
          </a:prstGeom>
        </p:spPr>
      </p:pic>
    </p:spTree>
    <p:extLst>
      <p:ext uri="{BB962C8B-B14F-4D97-AF65-F5344CB8AC3E}">
        <p14:creationId xmlns:p14="http://schemas.microsoft.com/office/powerpoint/2010/main" val="183256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4545"/>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algn="r" rtl="1">
              <a:lnSpc>
                <a:spcPct val="150000"/>
              </a:lnSpc>
            </a:pPr>
            <a:r>
              <a:rPr lang="fa-IR" sz="1600" dirty="0" smtClean="0">
                <a:cs typeface="2  Homa" panose="00000400000000000000" pitchFamily="2" charset="-78"/>
              </a:rPr>
              <a:t>کار </a:t>
            </a:r>
            <a:r>
              <a:rPr lang="fa-IR" sz="1600" dirty="0">
                <a:cs typeface="2  Homa" panose="00000400000000000000" pitchFamily="2" charset="-78"/>
              </a:rPr>
              <a:t>مرتبط دیگری که ما با نتیجه خود مقایسه می کنیم ، مطالعه گزارش شده توسط (</a:t>
            </a:r>
            <a:r>
              <a:rPr lang="en-US" sz="1600" dirty="0">
                <a:cs typeface="2  Homa" panose="00000400000000000000" pitchFamily="2" charset="-78"/>
              </a:rPr>
              <a:t>Moreno-Fernandez-de </a:t>
            </a:r>
            <a:r>
              <a:rPr lang="en-US" sz="1600" dirty="0" err="1">
                <a:cs typeface="2  Homa" panose="00000400000000000000" pitchFamily="2" charset="-78"/>
              </a:rPr>
              <a:t>Leceta</a:t>
            </a:r>
            <a:r>
              <a:rPr lang="en-US" sz="1600" dirty="0">
                <a:cs typeface="2  Homa" panose="00000400000000000000" pitchFamily="2" charset="-78"/>
              </a:rPr>
              <a:t> et al., 2017</a:t>
            </a:r>
            <a:r>
              <a:rPr lang="fa-IR" sz="1600" dirty="0">
                <a:cs typeface="2  Homa" panose="00000400000000000000" pitchFamily="2" charset="-78"/>
              </a:rPr>
              <a:t>). این تنها روش تشخیص وضعیت سلامتی است که از اطلاعات مکانی و زمانی یک بیمار به جای سنسورهای محیطی / بدن استفاده می کند. ما روشهای آنها را با استفاده از داده های مکانی و زمانی ، بدون داده های </a:t>
            </a:r>
            <a:r>
              <a:rPr lang="en-US" sz="1600" dirty="0" err="1">
                <a:cs typeface="2  Homa" panose="00000400000000000000" pitchFamily="2" charset="-78"/>
              </a:rPr>
              <a:t>ECG</a:t>
            </a:r>
            <a:r>
              <a:rPr lang="fa-IR" sz="1600" dirty="0">
                <a:cs typeface="2  Homa" panose="00000400000000000000" pitchFamily="2" charset="-78"/>
              </a:rPr>
              <a:t> ، پیاده سازی کردیم. ما تعداد متفاوتی از سوابق را در نظر گرفتیم و نتایج در شکل 14 با یکدیگر مقایسه شده اند.</a:t>
            </a:r>
            <a:endParaRPr lang="en-US" sz="1600" dirty="0">
              <a:cs typeface="2  Homa" panose="00000400000000000000" pitchFamily="2" charset="-78"/>
            </a:endParaRPr>
          </a:p>
        </p:txBody>
      </p:sp>
      <p:sp>
        <p:nvSpPr>
          <p:cNvPr id="11" name="Rectangle 10"/>
          <p:cNvSpPr/>
          <p:nvPr/>
        </p:nvSpPr>
        <p:spPr>
          <a:xfrm>
            <a:off x="127322" y="5929412"/>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48</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sz="1600" dirty="0" smtClean="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734" y="188785"/>
            <a:ext cx="6819900" cy="4079901"/>
          </a:xfrm>
          <a:prstGeom prst="rect">
            <a:avLst/>
          </a:prstGeom>
        </p:spPr>
      </p:pic>
    </p:spTree>
    <p:extLst>
      <p:ext uri="{BB962C8B-B14F-4D97-AF65-F5344CB8AC3E}">
        <p14:creationId xmlns:p14="http://schemas.microsoft.com/office/powerpoint/2010/main" val="94717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6026" y="125161"/>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ar-SA" dirty="0" smtClean="0">
                <a:cs typeface="2  Homa" panose="00000400000000000000" pitchFamily="2" charset="-78"/>
              </a:rPr>
              <a:t>برخی </a:t>
            </a:r>
            <a:r>
              <a:rPr lang="ar-SA" dirty="0">
                <a:cs typeface="2  Homa" panose="00000400000000000000" pitchFamily="2" charset="-78"/>
              </a:rPr>
              <a:t>مطالعات اخیر  تمرکز خود را بر استفاده از ماشینهای بردار پشتیبانی کرده اند </a:t>
            </a:r>
            <a:r>
              <a:rPr lang="en-US" dirty="0">
                <a:cs typeface="2  Homa" panose="00000400000000000000" pitchFamily="2" charset="-78"/>
              </a:rPr>
              <a:t>(</a:t>
            </a:r>
            <a:r>
              <a:rPr lang="en-US" dirty="0" err="1">
                <a:cs typeface="2  Homa" panose="00000400000000000000" pitchFamily="2" charset="-78"/>
              </a:rPr>
              <a:t>SVM</a:t>
            </a:r>
            <a:r>
              <a:rPr lang="en-US" dirty="0">
                <a:cs typeface="2  Homa" panose="00000400000000000000" pitchFamily="2" charset="-78"/>
              </a:rPr>
              <a:t>) </a:t>
            </a:r>
            <a:r>
              <a:rPr lang="ar-SA" dirty="0">
                <a:cs typeface="2  Homa" panose="00000400000000000000" pitchFamily="2" charset="-78"/>
              </a:rPr>
              <a:t>برای طبقه بندی رفتار غیر عادی با استفاده از یک مجموعه داده مبتنی بر روی سنسورهای درب داخل یک خانه، ولی اینها به صورت دستی حاشیه نویسی شده اند. </a:t>
            </a:r>
            <a:r>
              <a:rPr lang="en-US" dirty="0">
                <a:cs typeface="2  Homa" panose="00000400000000000000" pitchFamily="2" charset="-78"/>
              </a:rPr>
              <a:t>(Gottfried et al., 2015; </a:t>
            </a:r>
            <a:r>
              <a:rPr lang="en-US" dirty="0" err="1">
                <a:cs typeface="2  Homa" panose="00000400000000000000" pitchFamily="2" charset="-78"/>
              </a:rPr>
              <a:t>Jakkula</a:t>
            </a:r>
            <a:r>
              <a:rPr lang="en-US" dirty="0">
                <a:cs typeface="2  Homa" panose="00000400000000000000" pitchFamily="2" charset="-78"/>
              </a:rPr>
              <a:t> and Cook, 2011)</a:t>
            </a:r>
          </a:p>
          <a:p>
            <a:pPr algn="r">
              <a:lnSpc>
                <a:spcPct val="150000"/>
              </a:lnSpc>
            </a:pPr>
            <a:r>
              <a:rPr lang="en-US" dirty="0">
                <a:cs typeface="2  Homa" panose="00000400000000000000" pitchFamily="2" charset="-78"/>
              </a:rPr>
              <a:t>(Moreno-Fernandez-de </a:t>
            </a:r>
            <a:r>
              <a:rPr lang="en-US" dirty="0" err="1">
                <a:cs typeface="2  Homa" panose="00000400000000000000" pitchFamily="2" charset="-78"/>
              </a:rPr>
              <a:t>Leceta</a:t>
            </a:r>
            <a:r>
              <a:rPr lang="en-US" dirty="0">
                <a:cs typeface="2  Homa" panose="00000400000000000000" pitchFamily="2" charset="-78"/>
              </a:rPr>
              <a:t> et al., 2017) </a:t>
            </a:r>
            <a:r>
              <a:rPr lang="ar-SA" dirty="0">
                <a:cs typeface="2  Homa" panose="00000400000000000000" pitchFamily="2" charset="-78"/>
              </a:rPr>
              <a:t>راه حل پیشنهادی را برای تشخیص موقعیت های غیر طبیعی در محیط های خانه ، به طور عمده با جهت گیری نسبت به سالمندان و کسانی که تنها زندگی می کنند </a:t>
            </a:r>
            <a:r>
              <a:rPr lang="fa-IR" dirty="0">
                <a:cs typeface="2  Homa" panose="00000400000000000000" pitchFamily="2" charset="-78"/>
              </a:rPr>
              <a:t>را </a:t>
            </a:r>
            <a:r>
              <a:rPr lang="ar-SA" dirty="0">
                <a:cs typeface="2  Homa" panose="00000400000000000000" pitchFamily="2" charset="-78"/>
              </a:rPr>
              <a:t>ارائه داده است. این مطالعه ارتباط نزدیک بیشتری با کار ما دارد. فرضیه اصلی این مقاله نشان دادن این مسئله است که صرفاً با تجزیه و تحلیل مکانهای مختلف ساکنان درون یک خانه را می توان به یک سیستم خودکار الگوهای این کاربران را آموزش داد و از این طریق مشخص کرد که آیا در این رفتارها چیز عجیبی وجود دارد یا خیر. با این حال ، راه حل ما دقیق تر است. زیرا ما داده های </a:t>
            </a:r>
            <a:r>
              <a:rPr lang="en-US" dirty="0" err="1">
                <a:cs typeface="2  Homa" panose="00000400000000000000" pitchFamily="2" charset="-78"/>
              </a:rPr>
              <a:t>ECG</a:t>
            </a:r>
            <a:r>
              <a:rPr lang="ar-SA" dirty="0">
                <a:cs typeface="2  Homa" panose="00000400000000000000" pitchFamily="2" charset="-78"/>
              </a:rPr>
              <a:t> را با گذشت زمان و موقعیت مکانی بیمار در نظر می گیریم. نویسندگان فوق از سنسورها برای جمع آوری حرکات بیمار استفاده می کنند، در حالی که راه حل ما از </a:t>
            </a:r>
            <a:r>
              <a:rPr lang="en-US" dirty="0" err="1">
                <a:cs typeface="2  Homa" panose="00000400000000000000" pitchFamily="2" charset="-78"/>
              </a:rPr>
              <a:t>HSMM</a:t>
            </a:r>
            <a:r>
              <a:rPr lang="ar-SA" dirty="0">
                <a:cs typeface="2  Homa" panose="00000400000000000000" pitchFamily="2" charset="-78"/>
              </a:rPr>
              <a:t> با دو خروجی استفاده می کند که می تواند محل بعدی بیمار را پیش بینی کند و با استفاده از داده های </a:t>
            </a:r>
            <a:r>
              <a:rPr lang="en-US" dirty="0" err="1">
                <a:cs typeface="2  Homa" panose="00000400000000000000" pitchFamily="2" charset="-78"/>
              </a:rPr>
              <a:t>ECG</a:t>
            </a:r>
            <a:r>
              <a:rPr lang="en-US" dirty="0">
                <a:cs typeface="2  Homa" panose="00000400000000000000" pitchFamily="2" charset="-78"/>
              </a:rPr>
              <a:t>  </a:t>
            </a:r>
            <a:r>
              <a:rPr lang="ar-SA" dirty="0">
                <a:cs typeface="2  Homa" panose="00000400000000000000" pitchFamily="2" charset="-78"/>
              </a:rPr>
              <a:t>می توان وضعیت طبیعی / غیر طبیعی را با دقت بیشتری پیش بینی کرد.</a:t>
            </a:r>
            <a:r>
              <a:rPr lang="en-US" dirty="0">
                <a:cs typeface="2  Homa" panose="00000400000000000000" pitchFamily="2" charset="-78"/>
              </a:rPr>
              <a:t> Kumara et al. (2011) Support Vector Machines (</a:t>
            </a:r>
            <a:r>
              <a:rPr lang="en-US" dirty="0" err="1">
                <a:cs typeface="2  Homa" panose="00000400000000000000" pitchFamily="2" charset="-78"/>
              </a:rPr>
              <a:t>SVM</a:t>
            </a:r>
            <a:r>
              <a:rPr lang="en-US" dirty="0">
                <a:cs typeface="2  Homa" panose="00000400000000000000" pitchFamily="2" charset="-78"/>
              </a:rPr>
              <a:t>)</a:t>
            </a:r>
          </a:p>
          <a:p>
            <a:pPr algn="r">
              <a:lnSpc>
                <a:spcPct val="150000"/>
              </a:lnSpc>
            </a:pPr>
            <a:r>
              <a:rPr lang="en-US" dirty="0">
                <a:cs typeface="2  Homa" panose="00000400000000000000" pitchFamily="2" charset="-78"/>
              </a:rPr>
              <a:t>Electro Cardio </a:t>
            </a:r>
            <a:r>
              <a:rPr lang="en-US" dirty="0" err="1">
                <a:cs typeface="2  Homa" panose="00000400000000000000" pitchFamily="2" charset="-78"/>
              </a:rPr>
              <a:t>Graphy</a:t>
            </a:r>
            <a:r>
              <a:rPr lang="en-US" dirty="0">
                <a:cs typeface="2  Homa" panose="00000400000000000000" pitchFamily="2" charset="-78"/>
              </a:rPr>
              <a:t> (</a:t>
            </a:r>
            <a:r>
              <a:rPr lang="en-US" dirty="0" err="1">
                <a:cs typeface="2  Homa" panose="00000400000000000000" pitchFamily="2" charset="-78"/>
              </a:rPr>
              <a:t>ECG</a:t>
            </a:r>
            <a:r>
              <a:rPr lang="en-US" dirty="0">
                <a:cs typeface="2  Homa" panose="00000400000000000000" pitchFamily="2" charset="-78"/>
              </a:rPr>
              <a:t>)</a:t>
            </a:r>
          </a:p>
          <a:p>
            <a:pPr algn="r">
              <a:lnSpc>
                <a:spcPct val="150000"/>
              </a:lnSpc>
            </a:pPr>
            <a:r>
              <a:rPr lang="en-US" dirty="0">
                <a:cs typeface="2  Homa" panose="00000400000000000000" pitchFamily="2" charset="-78"/>
              </a:rPr>
              <a:t>hidden semi-Markov Model (</a:t>
            </a:r>
            <a:r>
              <a:rPr lang="en-US" dirty="0" err="1">
                <a:cs typeface="2  Homa" panose="00000400000000000000" pitchFamily="2" charset="-78"/>
              </a:rPr>
              <a:t>HSMM</a:t>
            </a:r>
            <a:r>
              <a:rPr lang="en-US" dirty="0">
                <a:cs typeface="2  Homa" panose="00000400000000000000" pitchFamily="2" charset="-78"/>
              </a:rPr>
              <a:t>)</a:t>
            </a:r>
          </a:p>
        </p:txBody>
      </p:sp>
      <p:sp>
        <p:nvSpPr>
          <p:cNvPr id="10" name="Rectangle 9"/>
          <p:cNvSpPr/>
          <p:nvPr/>
        </p:nvSpPr>
        <p:spPr>
          <a:xfrm>
            <a:off x="129779" y="5664815"/>
            <a:ext cx="729205"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4</a:t>
            </a:r>
            <a:endParaRPr lang="en-US" dirty="0"/>
          </a:p>
        </p:txBody>
      </p:sp>
      <p:sp>
        <p:nvSpPr>
          <p:cNvPr id="23" name="Down Arrow 22"/>
          <p:cNvSpPr/>
          <p:nvPr/>
        </p:nvSpPr>
        <p:spPr>
          <a:xfrm>
            <a:off x="10332720" y="3133344"/>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9643872" y="853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smtClean="0">
                <a:cs typeface="B Titr" panose="00000700000000000000" pitchFamily="2" charset="-78"/>
              </a:rPr>
              <a:t>چکیده</a:t>
            </a:r>
            <a:endParaRPr lang="en-US" dirty="0">
              <a:cs typeface="B Titr" panose="00000700000000000000" pitchFamily="2" charset="-78"/>
            </a:endParaRPr>
          </a:p>
        </p:txBody>
      </p:sp>
      <p:sp>
        <p:nvSpPr>
          <p:cNvPr id="27" name="Rounded Rectangle 26"/>
          <p:cNvSpPr/>
          <p:nvPr/>
        </p:nvSpPr>
        <p:spPr>
          <a:xfrm>
            <a:off x="9643872" y="121005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smtClean="0">
                <a:cs typeface="B Titr" panose="00000700000000000000" pitchFamily="2" charset="-78"/>
              </a:rPr>
              <a:t>مقدمه</a:t>
            </a:r>
            <a:endParaRPr lang="en-US" dirty="0">
              <a:cs typeface="B Titr" panose="00000700000000000000" pitchFamily="2" charset="-78"/>
            </a:endParaRPr>
          </a:p>
        </p:txBody>
      </p:sp>
      <p:sp>
        <p:nvSpPr>
          <p:cNvPr id="28" name="Rounded Rectangle 27"/>
          <p:cNvSpPr/>
          <p:nvPr/>
        </p:nvSpPr>
        <p:spPr>
          <a:xfrm>
            <a:off x="9643872" y="23256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۱-۱ تعريف مسئله و بيان سؤال‌های اصلي تحقيق</a:t>
            </a:r>
            <a:endParaRPr lang="en-US" b="1" dirty="0"/>
          </a:p>
        </p:txBody>
      </p:sp>
      <p:sp>
        <p:nvSpPr>
          <p:cNvPr id="29" name="Rounded Rectangle 28"/>
          <p:cNvSpPr/>
          <p:nvPr/>
        </p:nvSpPr>
        <p:spPr>
          <a:xfrm>
            <a:off x="9643872" y="377037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b="1" dirty="0"/>
              <a:t>2-1 سابقه و ضرورت انجام تحقیق</a:t>
            </a:r>
            <a:endParaRPr lang="en-US" b="1" dirty="0"/>
          </a:p>
        </p:txBody>
      </p:sp>
    </p:spTree>
    <p:extLst>
      <p:ext uri="{BB962C8B-B14F-4D97-AF65-F5344CB8AC3E}">
        <p14:creationId xmlns:p14="http://schemas.microsoft.com/office/powerpoint/2010/main" val="263981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4545"/>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همانطور که مشاهده می شود ، راه حل ما با دقت بیشتری حاصل می شود. این عملکرد برتر را می توان انتظار داشت ، زیرا مطالعه دیگر داده های حسگر بدن بیمار را در نظر نگرفته است ، در نتیجه دقت کمتری را نشان می دهد ، در عین حال که نیاز به تعداد زیادی از سوابق داده برای همگرایی با یک صحت قابل قبول است. ما فقط از داده های حسگر </a:t>
            </a:r>
            <a:r>
              <a:rPr lang="en-US" sz="1600" dirty="0" err="1">
                <a:cs typeface="2  Homa" panose="00000400000000000000" pitchFamily="2" charset="-78"/>
              </a:rPr>
              <a:t>ECG</a:t>
            </a:r>
            <a:r>
              <a:rPr lang="fa-IR" sz="1600" dirty="0">
                <a:cs typeface="2  Homa" panose="00000400000000000000" pitchFamily="2" charset="-78"/>
              </a:rPr>
              <a:t> استفاده می کنیم ، که بدون نیاز به مقدار زیادی از داده های ضبط به دقت بیشتری کمک می کند</a:t>
            </a:r>
            <a:r>
              <a:rPr lang="fa-IR" sz="1600" dirty="0" smtClean="0">
                <a:cs typeface="2  Homa" panose="00000400000000000000" pitchFamily="2" charset="-78"/>
              </a:rPr>
              <a:t>.</a:t>
            </a:r>
          </a:p>
          <a:p>
            <a:pPr algn="r" rtl="1">
              <a:lnSpc>
                <a:spcPct val="150000"/>
              </a:lnSpc>
            </a:pPr>
            <a:endParaRPr lang="fa-IR" sz="1600" dirty="0">
              <a:cs typeface="2  Homa" panose="00000400000000000000" pitchFamily="2" charset="-78"/>
            </a:endParaRPr>
          </a:p>
          <a:p>
            <a:pPr algn="r" rtl="1">
              <a:lnSpc>
                <a:spcPct val="150000"/>
              </a:lnSpc>
            </a:pPr>
            <a:r>
              <a:rPr lang="fa-IR" sz="1600" b="1" dirty="0">
                <a:cs typeface="2  Homa" panose="00000400000000000000" pitchFamily="2" charset="-78"/>
              </a:rPr>
              <a:t>4-3 بحث</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هیچ رویکردی مشابه ما وجود ندارد که مستقیماً با آن مقایسه نکنیم. در اولین بخش از بخش شبیه سازی ، </a:t>
            </a:r>
            <a:r>
              <a:rPr lang="en-US" sz="1600" dirty="0" err="1">
                <a:cs typeface="2  Homa" panose="00000400000000000000" pitchFamily="2" charset="-78"/>
              </a:rPr>
              <a:t>DHSP</a:t>
            </a:r>
            <a:r>
              <a:rPr lang="fa-IR" sz="1600" dirty="0">
                <a:cs typeface="2  Homa" panose="00000400000000000000" pitchFamily="2" charset="-78"/>
              </a:rPr>
              <a:t> را با روش هایی مقایسه می کنیم که اطلاعات موقتی و مکانی را در تشخیص وضعیت سلامتی بیمار در نظر می گیرند (</a:t>
            </a:r>
            <a:r>
              <a:rPr lang="en-US" sz="1600" dirty="0">
                <a:cs typeface="2  Homa" panose="00000400000000000000" pitchFamily="2" charset="-78"/>
              </a:rPr>
              <a:t>Moreno-Fernandez-de </a:t>
            </a:r>
            <a:r>
              <a:rPr lang="en-US" sz="1600" dirty="0" err="1">
                <a:cs typeface="2  Homa" panose="00000400000000000000" pitchFamily="2" charset="-78"/>
              </a:rPr>
              <a:t>Leceta</a:t>
            </a:r>
            <a:r>
              <a:rPr lang="en-US" sz="1600" dirty="0">
                <a:cs typeface="2  Homa" panose="00000400000000000000" pitchFamily="2" charset="-78"/>
              </a:rPr>
              <a:t> et al., 2017; </a:t>
            </a:r>
            <a:r>
              <a:rPr lang="en-US" sz="1600" dirty="0" err="1">
                <a:cs typeface="2  Homa" panose="00000400000000000000" pitchFamily="2" charset="-78"/>
              </a:rPr>
              <a:t>Gayathri</a:t>
            </a:r>
            <a:r>
              <a:rPr lang="en-US" sz="1600" dirty="0">
                <a:cs typeface="2  Homa" panose="00000400000000000000" pitchFamily="2" charset="-78"/>
              </a:rPr>
              <a:t> et al., 2015</a:t>
            </a:r>
            <a:r>
              <a:rPr lang="fa-IR" sz="1600" dirty="0">
                <a:cs typeface="2  Homa" panose="00000400000000000000" pitchFamily="2" charset="-78"/>
              </a:rPr>
              <a:t>).  همانطور که در نتیجه نشان داده شده است ، رویکرد ما عملکرد بهتری دارد زیرا ما خواندن حسگر </a:t>
            </a:r>
            <a:r>
              <a:rPr lang="en-US" sz="1600" dirty="0" err="1">
                <a:cs typeface="2  Homa" panose="00000400000000000000" pitchFamily="2" charset="-78"/>
              </a:rPr>
              <a:t>ECG</a:t>
            </a:r>
            <a:r>
              <a:rPr lang="fa-IR" sz="1600" dirty="0">
                <a:cs typeface="2  Homa" panose="00000400000000000000" pitchFamily="2" charset="-78"/>
              </a:rPr>
              <a:t> را نیز در نظر می گیریم</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و مدل ساخته شده ما که موقعیت پیش بینی شده را در نظر می گیرد ، قرائت </a:t>
            </a:r>
            <a:r>
              <a:rPr lang="en-US" sz="1600" dirty="0" err="1">
                <a:cs typeface="2  Homa" panose="00000400000000000000" pitchFamily="2" charset="-78"/>
              </a:rPr>
              <a:t>ECG</a:t>
            </a:r>
            <a:r>
              <a:rPr lang="fa-IR" sz="1600" dirty="0">
                <a:cs typeface="2  Homa" panose="00000400000000000000" pitchFamily="2" charset="-78"/>
              </a:rPr>
              <a:t> و مدت زمان ماندن در یک سلول را پیش بینی می کند ، نتیجه دقیق تری می دهد. برای ارزیابی کارآیی رویکرد ما ، فعالیت را نیز بر اساس داده های آنها پیش بینی می کنیم و مشاهده می شود که به طور ضمنی می توان فعالیت بیمار را دقیق تر از </a:t>
            </a:r>
            <a:r>
              <a:rPr lang="en-US" sz="1600" dirty="0">
                <a:cs typeface="2  Homa" panose="00000400000000000000" pitchFamily="2" charset="-78"/>
              </a:rPr>
              <a:t>MLN</a:t>
            </a:r>
            <a:r>
              <a:rPr lang="fa-IR" sz="1600" dirty="0">
                <a:cs typeface="2  Homa" panose="00000400000000000000" pitchFamily="2" charset="-78"/>
              </a:rPr>
              <a:t> تشخیص داد زیرا سنسور </a:t>
            </a:r>
            <a:r>
              <a:rPr lang="en-US" sz="1600" dirty="0" err="1">
                <a:cs typeface="2  Homa" panose="00000400000000000000" pitchFamily="2" charset="-78"/>
              </a:rPr>
              <a:t>ECG</a:t>
            </a:r>
            <a:r>
              <a:rPr lang="fa-IR" sz="1600" dirty="0">
                <a:cs typeface="2  Homa" panose="00000400000000000000" pitchFamily="2" charset="-78"/>
              </a:rPr>
              <a:t> را در نظر نمی گیرد. رویکردهایی که فقط ردیابی بیمار را در نظر می گیرند دقت کمتری دارند.</a:t>
            </a:r>
            <a:endParaRPr lang="en-US" sz="1600" dirty="0">
              <a:cs typeface="2  Homa" panose="00000400000000000000" pitchFamily="2" charset="-78"/>
            </a:endParaRPr>
          </a:p>
          <a:p>
            <a:pPr algn="r" rtl="1">
              <a:lnSpc>
                <a:spcPct val="150000"/>
              </a:lnSpc>
            </a:pPr>
            <a:endParaRPr lang="en-US" sz="1400" dirty="0">
              <a:cs typeface="2  Homa" panose="00000400000000000000" pitchFamily="2" charset="-78"/>
            </a:endParaRPr>
          </a:p>
        </p:txBody>
      </p:sp>
      <p:sp>
        <p:nvSpPr>
          <p:cNvPr id="11" name="Rectangle 10"/>
          <p:cNvSpPr/>
          <p:nvPr/>
        </p:nvSpPr>
        <p:spPr>
          <a:xfrm>
            <a:off x="185195" y="5802092"/>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49</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نتایج</a:t>
            </a:r>
            <a:endParaRPr lang="en-US" sz="1600" dirty="0">
              <a:cs typeface="2  Homa" panose="00000400000000000000" pitchFamily="2" charset="-78"/>
            </a:endParaRPr>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spTree>
    <p:extLst>
      <p:ext uri="{BB962C8B-B14F-4D97-AF65-F5344CB8AC3E}">
        <p14:creationId xmlns:p14="http://schemas.microsoft.com/office/powerpoint/2010/main" val="102035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4545"/>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rtl="1"/>
            <a:endParaRPr lang="fa-IR" dirty="0" smtClean="0"/>
          </a:p>
          <a:p>
            <a:pPr rtl="1"/>
            <a:endParaRPr lang="fa-IR" dirty="0"/>
          </a:p>
          <a:p>
            <a:pPr algn="r" rtl="1">
              <a:lnSpc>
                <a:spcPct val="150000"/>
              </a:lnSpc>
            </a:pPr>
            <a:r>
              <a:rPr lang="fa-IR" sz="1600" dirty="0" smtClean="0">
                <a:cs typeface="2  Homa" panose="00000400000000000000" pitchFamily="2" charset="-78"/>
              </a:rPr>
              <a:t>در </a:t>
            </a:r>
            <a:r>
              <a:rPr lang="fa-IR" sz="1600" dirty="0">
                <a:cs typeface="2  Homa" panose="00000400000000000000" pitchFamily="2" charset="-78"/>
              </a:rPr>
              <a:t>بخش دوم از شبیه سازی ، ما رویکرد خود را با برخی از روشهای بهداشتی </a:t>
            </a:r>
            <a:r>
              <a:rPr lang="en-US" sz="1600" dirty="0" err="1">
                <a:cs typeface="2  Homa" panose="00000400000000000000" pitchFamily="2" charset="-78"/>
              </a:rPr>
              <a:t>IoT</a:t>
            </a:r>
            <a:r>
              <a:rPr lang="fa-IR" sz="1600" dirty="0">
                <a:cs typeface="2  Homa" panose="00000400000000000000" pitchFamily="2" charset="-78"/>
              </a:rPr>
              <a:t> با استناد به اعتبار بالا که وضعیت غیر طبیعی بیمار را با رویکردهای تشخیص فعالیت تشخیص می دهد مقایسه می کنیم </a:t>
            </a:r>
            <a:r>
              <a:rPr lang="en-US" sz="1600" dirty="0" err="1">
                <a:cs typeface="2  Homa" panose="00000400000000000000" pitchFamily="2" charset="-78"/>
              </a:rPr>
              <a:t>Suryadevara</a:t>
            </a:r>
            <a:r>
              <a:rPr lang="en-US" sz="1600" dirty="0">
                <a:cs typeface="2  Homa" panose="00000400000000000000" pitchFamily="2" charset="-78"/>
              </a:rPr>
              <a:t> et al., 2013; </a:t>
            </a:r>
            <a:r>
              <a:rPr lang="en-US" sz="1600" dirty="0" err="1">
                <a:cs typeface="2  Homa" panose="00000400000000000000" pitchFamily="2" charset="-78"/>
              </a:rPr>
              <a:t>Ghayvat</a:t>
            </a:r>
            <a:r>
              <a:rPr lang="en-US" sz="1600" dirty="0">
                <a:cs typeface="2  Homa" panose="00000400000000000000" pitchFamily="2" charset="-78"/>
              </a:rPr>
              <a:t> et al., 2015).</a:t>
            </a:r>
            <a:r>
              <a:rPr lang="fa-IR" sz="1600" dirty="0">
                <a:cs typeface="2  Homa" panose="00000400000000000000" pitchFamily="2" charset="-78"/>
              </a:rPr>
              <a:t>) رویکرد ما بیش از این راه حل ها را شکل می دهد. دلیل این امر این است که آنها از عملکرد سلامتی استفاده می کنند</a:t>
            </a:r>
            <a:r>
              <a:rPr lang="en-US" sz="1600" dirty="0">
                <a:cs typeface="2  Homa" panose="00000400000000000000" pitchFamily="2" charset="-78"/>
              </a:rPr>
              <a:t>. </a:t>
            </a:r>
          </a:p>
        </p:txBody>
      </p:sp>
      <p:sp>
        <p:nvSpPr>
          <p:cNvPr id="11" name="Rectangle 10"/>
          <p:cNvSpPr/>
          <p:nvPr/>
        </p:nvSpPr>
        <p:spPr>
          <a:xfrm>
            <a:off x="196769" y="5825240"/>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50</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نتایج</a:t>
            </a:r>
            <a:endParaRPr lang="en-US" b="1" dirty="0"/>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829" y="348043"/>
            <a:ext cx="6516914" cy="3324225"/>
          </a:xfrm>
          <a:prstGeom prst="rect">
            <a:avLst/>
          </a:prstGeom>
        </p:spPr>
      </p:pic>
    </p:spTree>
    <p:extLst>
      <p:ext uri="{BB962C8B-B14F-4D97-AF65-F5344CB8AC3E}">
        <p14:creationId xmlns:p14="http://schemas.microsoft.com/office/powerpoint/2010/main" val="59820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24545"/>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a:cs typeface="2  Homa" panose="00000400000000000000" pitchFamily="2" charset="-78"/>
              </a:rPr>
              <a:t>سعی کنید با بکارگیری حسگرهای محیطی و بدن ، مدل عادی را برای بیمار ایجاد کنید. در رویکرد ما ، رفتار عادی بیمار را بر اساس مدت زمان ماندن سلول ، مطالعه</a:t>
            </a:r>
            <a:r>
              <a:rPr lang="en-US" sz="1600" dirty="0">
                <a:cs typeface="2  Homa" panose="00000400000000000000" pitchFamily="2" charset="-78"/>
              </a:rPr>
              <a:t> </a:t>
            </a:r>
            <a:r>
              <a:rPr lang="en-US" sz="1600" dirty="0" err="1">
                <a:cs typeface="2  Homa" panose="00000400000000000000" pitchFamily="2" charset="-78"/>
              </a:rPr>
              <a:t>ECG</a:t>
            </a:r>
            <a:r>
              <a:rPr lang="en-US" sz="1600" dirty="0">
                <a:cs typeface="2  Homa" panose="00000400000000000000" pitchFamily="2" charset="-78"/>
              </a:rPr>
              <a:t> </a:t>
            </a:r>
            <a:r>
              <a:rPr lang="fa-IR" sz="1600" dirty="0">
                <a:cs typeface="2  Homa" panose="00000400000000000000" pitchFamily="2" charset="-78"/>
              </a:rPr>
              <a:t>، ساعت و روز هفته مدل می کنیم. ما منطقه را به سلولها تقسیم می کنیم. ما معتقدیم که برای یک بزرگسال بزرگتر با کارهای روزمره ، مدل ما دقیق تر خواهد بود. همانطور که شخص را به مدت یک ماه وارد سیستم می شویم ، وضعیت غیرطبیعی را نیز الگوبرداری می کنیم. مدل سازی ناهنجاری ها و همچنین کارهای روزمره ما را به نتیجه دقیق تری در مقایسه با رویکردهایی که مبتنی بر ساختن عملکرد سلامتی است منجر می کند. علاوه بر این ، رویکرد ما به سنسورهای زیادی نیاز دارد که برای افراد مسن مناسب نیست. رویکرد ما در یک محیط مراقبت خانگی نتیجه بهتری می یابد</a:t>
            </a:r>
            <a:r>
              <a:rPr lang="en-US" sz="1600" dirty="0" smtClean="0">
                <a:cs typeface="2  Homa" panose="00000400000000000000" pitchFamily="2" charset="-78"/>
              </a:rPr>
              <a:t>.</a:t>
            </a:r>
            <a:endParaRPr lang="fa-IR" sz="1600" dirty="0">
              <a:cs typeface="2  Homa" panose="00000400000000000000" pitchFamily="2" charset="-78"/>
            </a:endParaRPr>
          </a:p>
          <a:p>
            <a:pPr algn="r" rtl="1">
              <a:lnSpc>
                <a:spcPct val="150000"/>
              </a:lnSpc>
            </a:pPr>
            <a:endParaRPr lang="fa-IR" sz="1600" dirty="0" smtClean="0">
              <a:cs typeface="2  Homa" panose="00000400000000000000" pitchFamily="2" charset="-78"/>
            </a:endParaRPr>
          </a:p>
          <a:p>
            <a:pPr algn="r" rtl="1">
              <a:lnSpc>
                <a:spcPct val="150000"/>
              </a:lnSpc>
            </a:pPr>
            <a:r>
              <a:rPr lang="fa-IR" b="1" dirty="0">
                <a:cs typeface="2  Homa" panose="00000400000000000000" pitchFamily="2" charset="-78"/>
              </a:rPr>
              <a:t>5-3 تأیید تحلیلی</a:t>
            </a:r>
            <a:endParaRPr lang="en-US" dirty="0">
              <a:cs typeface="2  Homa" panose="00000400000000000000" pitchFamily="2" charset="-78"/>
            </a:endParaRPr>
          </a:p>
          <a:p>
            <a:pPr algn="r" rtl="1">
              <a:lnSpc>
                <a:spcPct val="150000"/>
              </a:lnSpc>
            </a:pPr>
            <a:r>
              <a:rPr lang="fa-IR" dirty="0">
                <a:cs typeface="2  Homa" panose="00000400000000000000" pitchFamily="2" charset="-78"/>
              </a:rPr>
              <a:t> نادرست اگر نتیجه بگیریم که </a:t>
            </a:r>
            <a:r>
              <a:rPr lang="en-US" dirty="0" err="1">
                <a:cs typeface="2  Homa" panose="00000400000000000000" pitchFamily="2" charset="-78"/>
              </a:rPr>
              <a:t>H0</a:t>
            </a:r>
            <a:r>
              <a:rPr lang="fa-IR" dirty="0">
                <a:cs typeface="2  Homa" panose="00000400000000000000" pitchFamily="2" charset="-78"/>
              </a:rPr>
              <a:t> اشتباه است ، پس حدس و گمان جایگزین </a:t>
            </a:r>
            <a:r>
              <a:rPr lang="en-US" dirty="0" err="1">
                <a:cs typeface="2  Homa" panose="00000400000000000000" pitchFamily="2" charset="-78"/>
              </a:rPr>
              <a:t>H1</a:t>
            </a:r>
            <a:r>
              <a:rPr lang="fa-IR" dirty="0">
                <a:cs typeface="2  Homa" panose="00000400000000000000" pitchFamily="2" charset="-78"/>
              </a:rPr>
              <a:t> به عنوان حدس و گمان صحیح تأیید می شود (</a:t>
            </a:r>
            <a:r>
              <a:rPr lang="en-US" dirty="0">
                <a:cs typeface="2  Homa" panose="00000400000000000000" pitchFamily="2" charset="-78"/>
              </a:rPr>
              <a:t>Wilcox</a:t>
            </a:r>
            <a:r>
              <a:rPr lang="fa-IR" dirty="0">
                <a:cs typeface="2  Homa" panose="00000400000000000000" pitchFamily="2" charset="-78"/>
              </a:rPr>
              <a:t>، 2009). ما </a:t>
            </a:r>
            <a:r>
              <a:rPr lang="en-US" dirty="0" err="1">
                <a:cs typeface="2  Homa" panose="00000400000000000000" pitchFamily="2" charset="-78"/>
              </a:rPr>
              <a:t>H0</a:t>
            </a:r>
            <a:r>
              <a:rPr lang="fa-IR" dirty="0">
                <a:cs typeface="2  Homa" panose="00000400000000000000" pitchFamily="2" charset="-78"/>
              </a:rPr>
              <a:t> و </a:t>
            </a:r>
            <a:r>
              <a:rPr lang="en-US" dirty="0" err="1">
                <a:cs typeface="2  Homa" panose="00000400000000000000" pitchFamily="2" charset="-78"/>
              </a:rPr>
              <a:t>H1</a:t>
            </a:r>
            <a:r>
              <a:rPr lang="fa-IR" dirty="0">
                <a:cs typeface="2  Homa" panose="00000400000000000000" pitchFamily="2" charset="-78"/>
              </a:rPr>
              <a:t> را در معادله تعریف می کنیم (18): همانطور که گفته شد ، مدل ما با استفاده از داده های سنسور </a:t>
            </a:r>
            <a:r>
              <a:rPr lang="en-US" dirty="0" err="1">
                <a:cs typeface="2  Homa" panose="00000400000000000000" pitchFamily="2" charset="-78"/>
              </a:rPr>
              <a:t>ECG</a:t>
            </a:r>
            <a:r>
              <a:rPr lang="fa-IR" dirty="0">
                <a:cs typeface="2  Homa" panose="00000400000000000000" pitchFamily="2" charset="-78"/>
              </a:rPr>
              <a:t> بیمار در طی یک دوره معین آموزش داده می شود ، و ما به طور متوسط ​​89٪ دقت را بدست آوردیم. برای اعتبارسنجی این دقت ، هدف ما این است که اطمینان حاصل کنیم که اگر اندازه جمعیت را افزایش دهیم ، پیش بینی </a:t>
            </a:r>
            <a:r>
              <a:rPr lang="en-US" dirty="0" err="1">
                <a:cs typeface="2  Homa" panose="00000400000000000000" pitchFamily="2" charset="-78"/>
              </a:rPr>
              <a:t>ECG</a:t>
            </a:r>
            <a:r>
              <a:rPr lang="fa-IR" dirty="0">
                <a:cs typeface="2  Homa" panose="00000400000000000000" pitchFamily="2" charset="-78"/>
              </a:rPr>
              <a:t> در زیر 89٪ قرار نمی گیرد. بنابراین ، هدف از این تأیید این است که اطمینان حاصل کنیم که اگر داده های گره تلفن همراه بیمار در یک دوره طولانی تر ، به عنوان مثال 365 روز جمع آوری شود ، صحت آن زیر این مقدار قرار نمی گیرد. به عبارت دیگر ، ما می خواهیم با استفاده از آزمون فرضیه تهی ، نتیجه ما را برای کل جمعیت صحیح کنیم. </a:t>
            </a:r>
            <a:endParaRPr lang="en-US" sz="1600" dirty="0">
              <a:cs typeface="2  Homa" panose="00000400000000000000" pitchFamily="2" charset="-78"/>
            </a:endParaRPr>
          </a:p>
        </p:txBody>
      </p:sp>
      <p:sp>
        <p:nvSpPr>
          <p:cNvPr id="11" name="Rectangle 10"/>
          <p:cNvSpPr/>
          <p:nvPr/>
        </p:nvSpPr>
        <p:spPr>
          <a:xfrm>
            <a:off x="138897" y="5955502"/>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51</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بحث</a:t>
            </a:r>
            <a:endParaRPr lang="en-US" sz="1600" dirty="0">
              <a:cs typeface="2  Homa" panose="00000400000000000000" pitchFamily="2" charset="-78"/>
            </a:endParaRPr>
          </a:p>
        </p:txBody>
      </p:sp>
      <p:sp>
        <p:nvSpPr>
          <p:cNvPr id="36" name="Rounded Rectangle 35"/>
          <p:cNvSpPr/>
          <p:nvPr/>
        </p:nvSpPr>
        <p:spPr>
          <a:xfrm>
            <a:off x="9643872" y="1245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نتایج</a:t>
            </a:r>
            <a:endParaRPr lang="en-US" b="1" dirty="0"/>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spTree>
    <p:extLst>
      <p:ext uri="{BB962C8B-B14F-4D97-AF65-F5344CB8AC3E}">
        <p14:creationId xmlns:p14="http://schemas.microsoft.com/office/powerpoint/2010/main" val="133322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p:cNvSpPr txBox="1"/>
              <p:nvPr/>
            </p:nvSpPr>
            <p:spPr>
              <a:xfrm>
                <a:off x="385136" y="153573"/>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dirty="0" smtClean="0">
                    <a:cs typeface="2  Homa" panose="00000400000000000000" pitchFamily="2" charset="-78"/>
                  </a:rPr>
                  <a:t>برای این منظور ، دو فرضیه ، </a:t>
                </a:r>
                <a:r>
                  <a:rPr lang="en-US" sz="1600" dirty="0" err="1" smtClean="0">
                    <a:cs typeface="2  Homa" panose="00000400000000000000" pitchFamily="2" charset="-78"/>
                  </a:rPr>
                  <a:t>H0</a:t>
                </a:r>
                <a:r>
                  <a:rPr lang="fa-IR" sz="1600" dirty="0" smtClean="0">
                    <a:cs typeface="2  Homa" panose="00000400000000000000" pitchFamily="2" charset="-78"/>
                  </a:rPr>
                  <a:t> و </a:t>
                </a:r>
                <a:r>
                  <a:rPr lang="en-US" sz="1600" dirty="0" err="1" smtClean="0">
                    <a:cs typeface="2  Homa" panose="00000400000000000000" pitchFamily="2" charset="-78"/>
                  </a:rPr>
                  <a:t>H1</a:t>
                </a:r>
                <a:r>
                  <a:rPr lang="fa-IR" sz="1600" dirty="0" smtClean="0">
                    <a:cs typeface="2  Homa" panose="00000400000000000000" pitchFamily="2" charset="-78"/>
                  </a:rPr>
                  <a:t> را تعیین می کنیم. تجزیه و تحلیل داده ها برای تعیین اینکه آیا اولین پیش بینی بیان شده غیر منطقی است یا خیر. ما می خواهیم بدانیم که آیا شواهد تجربی وجود دارد که نشان می دهد حدس و گمان </a:t>
                </a:r>
                <a:r>
                  <a:rPr lang="en-US" sz="1600" dirty="0" err="1" smtClean="0">
                    <a:cs typeface="2  Homa" panose="00000400000000000000" pitchFamily="2" charset="-78"/>
                  </a:rPr>
                  <a:t>H0</a:t>
                </a:r>
                <a:r>
                  <a:rPr lang="fa-IR" sz="1600" dirty="0" smtClean="0">
                    <a:cs typeface="2  Homa" panose="00000400000000000000" pitchFamily="2" charset="-78"/>
                  </a:rPr>
                  <a:t> احتمالاً وجود دارد؟</a:t>
                </a:r>
              </a:p>
              <a:p>
                <a:r>
                  <a:rPr lang="en-US" i="1" dirty="0" err="1" smtClean="0"/>
                  <a:t>H</a:t>
                </a:r>
                <a:r>
                  <a:rPr lang="en-US" baseline="-25000" dirty="0" err="1" smtClean="0"/>
                  <a:t>0</a:t>
                </a:r>
                <a:r>
                  <a:rPr lang="en-US" dirty="0" smtClean="0"/>
                  <a:t> ∶</a:t>
                </a:r>
                <a:r>
                  <a:rPr lang="en-US" i="1" dirty="0" smtClean="0"/>
                  <a:t> 𝜇</a:t>
                </a:r>
                <a:r>
                  <a:rPr lang="en-US" dirty="0" smtClean="0"/>
                  <a:t> ≤ 89</a:t>
                </a:r>
                <a:r>
                  <a:rPr lang="fa-IR" dirty="0" smtClean="0"/>
                  <a:t>                               </a:t>
                </a:r>
              </a:p>
              <a:p>
                <a:r>
                  <a:rPr lang="fa-IR" dirty="0" smtClean="0"/>
                  <a:t>                                                                                   </a:t>
                </a:r>
                <a:r>
                  <a:rPr lang="en-US" dirty="0" smtClean="0"/>
                  <a:t>(18)</a:t>
                </a:r>
              </a:p>
              <a:p>
                <a:r>
                  <a:rPr lang="en-US" i="1" dirty="0" err="1" smtClean="0"/>
                  <a:t>H</a:t>
                </a:r>
                <a:r>
                  <a:rPr lang="en-US" baseline="-25000" dirty="0" err="1" smtClean="0"/>
                  <a:t>1</a:t>
                </a:r>
                <a:r>
                  <a:rPr lang="en-US" dirty="0" smtClean="0"/>
                  <a:t> ∶</a:t>
                </a:r>
                <a:r>
                  <a:rPr lang="en-US" i="1" dirty="0" smtClean="0"/>
                  <a:t> 𝜇 &gt;</a:t>
                </a:r>
                <a:r>
                  <a:rPr lang="en-US" dirty="0" smtClean="0"/>
                  <a:t> 89</a:t>
                </a:r>
              </a:p>
              <a:p>
                <a:pPr algn="r" rtl="1">
                  <a:lnSpc>
                    <a:spcPct val="150000"/>
                  </a:lnSpc>
                </a:pPr>
                <a:endParaRPr lang="fa-IR" sz="1400" dirty="0" smtClean="0">
                  <a:cs typeface="2  Homa" panose="00000400000000000000" pitchFamily="2" charset="-78"/>
                </a:endParaRPr>
              </a:p>
              <a:p>
                <a:pPr algn="r" rtl="1">
                  <a:lnSpc>
                    <a:spcPct val="150000"/>
                  </a:lnSpc>
                </a:pPr>
                <a:r>
                  <a:rPr lang="fa-IR" sz="1600" dirty="0" smtClean="0">
                    <a:cs typeface="2  Homa" panose="00000400000000000000" pitchFamily="2" charset="-78"/>
                  </a:rPr>
                  <a:t>از آنجا که ما واریانس کل جمعیت را نمی دانیم ، توزیع جمعیت ما توزیع دانشجویی فرض می شود. ما پیش بینی را به مدت 30 روز انجام می دهیم ، یعنی </a:t>
                </a:r>
                <a:r>
                  <a:rPr lang="en-US" sz="1600" dirty="0" smtClean="0">
                    <a:cs typeface="2  Homa" panose="00000400000000000000" pitchFamily="2" charset="-78"/>
                  </a:rPr>
                  <a:t>n = 30</a:t>
                </a:r>
                <a:r>
                  <a:rPr lang="fa-IR" sz="1600" dirty="0" smtClean="0">
                    <a:cs typeface="2  Homa" panose="00000400000000000000" pitchFamily="2" charset="-78"/>
                  </a:rPr>
                  <a:t>. فرض می کنیم که خطای نوع </a:t>
                </a:r>
                <a:r>
                  <a:rPr lang="en-US" sz="1600" dirty="0" smtClean="0">
                    <a:cs typeface="2  Homa" panose="00000400000000000000" pitchFamily="2" charset="-78"/>
                  </a:rPr>
                  <a:t>I </a:t>
                </a:r>
                <a:r>
                  <a:rPr lang="fa-IR" sz="1600" dirty="0" smtClean="0">
                    <a:cs typeface="2  Homa" panose="00000400000000000000" pitchFamily="2" charset="-78"/>
                  </a:rPr>
                  <a:t>، </a:t>
                </a:r>
                <a:r>
                  <a:rPr lang="en-US" sz="1600" dirty="0" smtClean="0">
                    <a:cs typeface="2  Homa" panose="00000400000000000000" pitchFamily="2" charset="-78"/>
                  </a:rPr>
                  <a:t>𝛼 </a:t>
                </a:r>
                <a:r>
                  <a:rPr lang="fa-IR" sz="1600" dirty="0" smtClean="0">
                    <a:cs typeface="2  Homa" panose="00000400000000000000" pitchFamily="2" charset="-78"/>
                  </a:rPr>
                  <a:t>، 0.01٪ باشد ، به این معنی که وقتی فرضیه صحیح را رد می کنیم تحمل می کنیم ، فقط در 0.01٪ از همه موقعیت ها صحیح است. . با توجه به توزیع </a:t>
                </a:r>
                <a:r>
                  <a:rPr lang="en-US" sz="1600" dirty="0" smtClean="0">
                    <a:cs typeface="2  Homa" panose="00000400000000000000" pitchFamily="2" charset="-78"/>
                  </a:rPr>
                  <a:t>t</a:t>
                </a:r>
                <a:r>
                  <a:rPr lang="fa-IR" sz="1600" dirty="0" smtClean="0">
                    <a:cs typeface="2  Homa" panose="00000400000000000000" pitchFamily="2" charset="-78"/>
                  </a:rPr>
                  <a:t> - دانشجو ، با 29 درجه آزادی و خطای 0.01 ، ارزش آن 2.462 خواهد بود. فرمول توزیع </a:t>
                </a:r>
                <a:r>
                  <a:rPr lang="en-US" sz="1600" dirty="0" smtClean="0">
                    <a:cs typeface="2  Homa" panose="00000400000000000000" pitchFamily="2" charset="-78"/>
                  </a:rPr>
                  <a:t>t</a:t>
                </a:r>
                <a:r>
                  <a:rPr lang="fa-IR" sz="1600" dirty="0" smtClean="0">
                    <a:cs typeface="2  Homa" panose="00000400000000000000" pitchFamily="2" charset="-78"/>
                  </a:rPr>
                  <a:t> - دانشجو در معادله (19) نشان داده شده است.</a:t>
                </a:r>
                <a:endParaRPr lang="en-US" sz="1600" dirty="0" smtClean="0">
                  <a:cs typeface="2  Homa" panose="00000400000000000000" pitchFamily="2" charset="-78"/>
                </a:endParaRPr>
              </a:p>
              <a:p>
                <a:pPr rtl="1">
                  <a:lnSpc>
                    <a:spcPct val="150000"/>
                  </a:lnSpc>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r>
                          <a:rPr lang="en-US" i="1">
                            <a:latin typeface="Cambria Math" panose="02040503050406030204" pitchFamily="18" charset="0"/>
                          </a:rPr>
                          <m:t>𝜇</m:t>
                        </m:r>
                      </m:num>
                      <m:den>
                        <m:f>
                          <m:fPr>
                            <m:ctrlPr>
                              <a:rPr lang="en-US" i="1">
                                <a:latin typeface="Cambria Math" panose="02040503050406030204" pitchFamily="18" charset="0"/>
                              </a:rPr>
                            </m:ctrlPr>
                          </m:fPr>
                          <m:num>
                            <m:r>
                              <a:rPr lang="en-US" i="1">
                                <a:latin typeface="Cambria Math" panose="02040503050406030204" pitchFamily="18" charset="0"/>
                              </a:rPr>
                              <m:t>𝑆</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den>
                    </m:f>
                    <m:r>
                      <a:rPr lang="en-US" i="1">
                        <a:latin typeface="Cambria Math" panose="02040503050406030204" pitchFamily="18" charset="0"/>
                      </a:rPr>
                      <m:t> </m:t>
                    </m:r>
                  </m:oMath>
                </a14:m>
                <a:r>
                  <a:rPr lang="en-US" dirty="0"/>
                  <a:t>                                                                (19)     </a:t>
                </a:r>
                <a:endParaRPr lang="en-US" dirty="0" smtClean="0"/>
              </a:p>
              <a:p>
                <a:pPr algn="r" rtl="1">
                  <a:lnSpc>
                    <a:spcPct val="150000"/>
                  </a:lnSpc>
                </a:pPr>
                <a:r>
                  <a:rPr lang="fa-IR" sz="1600" dirty="0">
                    <a:cs typeface="2  Homa" panose="00000400000000000000" pitchFamily="2" charset="-78"/>
                  </a:rPr>
                  <a:t>میانگین دقت و واریانس به دست آمده برای پیش بینی سلامت 30 بیمار به ترتیب 1/91 و 9/3 بود. مطابق معادله (19) ، مقدار </a:t>
                </a:r>
                <a:r>
                  <a:rPr lang="en-US" sz="1600" dirty="0">
                    <a:cs typeface="2  Homa" panose="00000400000000000000" pitchFamily="2" charset="-78"/>
                  </a:rPr>
                  <a:t>t 2.8</a:t>
                </a:r>
                <a:r>
                  <a:rPr lang="fa-IR" sz="1600" dirty="0">
                    <a:cs typeface="2  Homa" panose="00000400000000000000" pitchFamily="2" charset="-78"/>
                  </a:rPr>
                  <a:t> است ، یعنی بیشتر از 2.462 است. از این رو ، فرض </a:t>
                </a:r>
                <a:r>
                  <a:rPr lang="en-US" sz="1600" dirty="0" err="1">
                    <a:cs typeface="2  Homa" panose="00000400000000000000" pitchFamily="2" charset="-78"/>
                  </a:rPr>
                  <a:t>H0</a:t>
                </a:r>
                <a:r>
                  <a:rPr lang="fa-IR" sz="1600" dirty="0">
                    <a:cs typeface="2  Homa" panose="00000400000000000000" pitchFamily="2" charset="-78"/>
                  </a:rPr>
                  <a:t> رد می شود ، نشان می دهد که دقت پیش بینی بیش از 89٪ است.    </a:t>
                </a:r>
                <a:r>
                  <a:rPr lang="en-US" sz="1600" dirty="0">
                    <a:cs typeface="2  Homa" panose="00000400000000000000" pitchFamily="2" charset="-78"/>
                  </a:rPr>
                  <a:t> t</a:t>
                </a:r>
                <a:r>
                  <a:rPr lang="fa-IR" sz="1600" dirty="0">
                    <a:cs typeface="2  Homa" panose="00000400000000000000" pitchFamily="2" charset="-78"/>
                  </a:rPr>
                  <a:t> - طرح توزیع دقیق دانش آموزان در شکل 15 نشان داده شده است.</a:t>
                </a:r>
                <a:endParaRPr lang="en-US" sz="1600" dirty="0">
                  <a:cs typeface="2  Homa" panose="00000400000000000000" pitchFamily="2" charset="-78"/>
                </a:endParaRPr>
              </a:p>
              <a:p>
                <a:pPr algn="r" rtl="1">
                  <a:lnSpc>
                    <a:spcPct val="150000"/>
                  </a:lnSpc>
                </a:pPr>
                <a:r>
                  <a:rPr lang="en-US" dirty="0" smtClean="0"/>
                  <a:t>           </a:t>
                </a:r>
                <a:endParaRPr lang="en-US" sz="1600" dirty="0" smtClean="0">
                  <a:cs typeface="2  Homa" panose="00000400000000000000" pitchFamily="2" charset="-78"/>
                </a:endParaRPr>
              </a:p>
              <a:p>
                <a:pPr algn="r" rtl="1">
                  <a:lnSpc>
                    <a:spcPct val="150000"/>
                  </a:lnSpc>
                </a:pPr>
                <a:endParaRPr lang="en-US" sz="1400" dirty="0">
                  <a:cs typeface="2  Homa" panose="00000400000000000000" pitchFamily="2" charset="-78"/>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85136" y="153573"/>
                <a:ext cx="9180576" cy="6479456"/>
              </a:xfrm>
              <a:prstGeom prst="rect">
                <a:avLst/>
              </a:prstGeom>
              <a:blipFill>
                <a:blip r:embed="rId2"/>
                <a:stretch>
                  <a:fillRect l="-795" r="-331"/>
                </a:stretch>
              </a:blipFill>
            </p:spPr>
            <p:txBody>
              <a:bodyPr/>
              <a:lstStyle/>
              <a:p>
                <a:r>
                  <a:rPr lang="en-US">
                    <a:noFill/>
                  </a:rPr>
                  <a:t> </a:t>
                </a:r>
              </a:p>
            </p:txBody>
          </p:sp>
        </mc:Fallback>
      </mc:AlternateContent>
      <p:sp>
        <p:nvSpPr>
          <p:cNvPr id="11" name="Rectangle 10"/>
          <p:cNvSpPr/>
          <p:nvPr/>
        </p:nvSpPr>
        <p:spPr>
          <a:xfrm>
            <a:off x="150471" y="5955502"/>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52</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تأیید تحلیلی</a:t>
            </a:r>
            <a:endParaRPr lang="en-US" sz="1600" dirty="0">
              <a:cs typeface="2  Homa" panose="00000400000000000000" pitchFamily="2" charset="-78"/>
            </a:endParaRPr>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بحث</a:t>
            </a:r>
            <a:endParaRPr lang="en-US" b="1" dirty="0"/>
          </a:p>
        </p:txBody>
      </p:sp>
      <p:sp>
        <p:nvSpPr>
          <p:cNvPr id="36" name="Rounded Rectangle 35"/>
          <p:cNvSpPr/>
          <p:nvPr/>
        </p:nvSpPr>
        <p:spPr>
          <a:xfrm>
            <a:off x="9643872" y="1245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نتایج</a:t>
            </a:r>
            <a:endParaRPr lang="en-US" b="1" dirty="0"/>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spTree>
    <p:extLst>
      <p:ext uri="{BB962C8B-B14F-4D97-AF65-F5344CB8AC3E}">
        <p14:creationId xmlns:p14="http://schemas.microsoft.com/office/powerpoint/2010/main" val="86765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36" y="153573"/>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b="1" dirty="0">
                <a:cs typeface="2  Homa" panose="00000400000000000000" pitchFamily="2" charset="-78"/>
              </a:rPr>
              <a:t>6-3 جمع بندی</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از آنجا که داده های حسگر </a:t>
            </a:r>
            <a:r>
              <a:rPr lang="en-US" sz="1600" dirty="0" err="1">
                <a:cs typeface="2  Homa" panose="00000400000000000000" pitchFamily="2" charset="-78"/>
              </a:rPr>
              <a:t>ECG</a:t>
            </a:r>
            <a:r>
              <a:rPr lang="fa-IR" sz="1600" dirty="0">
                <a:cs typeface="2  Homa" panose="00000400000000000000" pitchFamily="2" charset="-78"/>
              </a:rPr>
              <a:t> دقیق نیستند و وضعیت سلامت بیمار فقط بر اساس داده های این سنسور نمی تواند دقیقاً مشخص شود ، ما برای اولین بار یک روش پیش بینی وضعیت سلامتی آنلاین را بر اساس </a:t>
            </a:r>
            <a:r>
              <a:rPr lang="en-US" sz="1600" dirty="0" err="1">
                <a:cs typeface="2  Homa" panose="00000400000000000000" pitchFamily="2" charset="-78"/>
              </a:rPr>
              <a:t>HSMM</a:t>
            </a:r>
            <a:r>
              <a:rPr lang="fa-IR" sz="1600" dirty="0">
                <a:cs typeface="2  Homa" panose="00000400000000000000" pitchFamily="2" charset="-78"/>
              </a:rPr>
              <a:t> با دو خروجی پیشنهاد می کنیم. در این مدل از یک شبکه ساختار درخت برای پیش بینی وضعیت سلامتی ساکنین یک پرستار استفاده می شود.</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داخل خانه از آنجا که افراد در خانوارهای مسن روزمره نسبتاً روزمره ای دارند ، ما بطور ضمنی فعالیت هایی را در هر سلول بدون استفاده از سنسورهای ویژه برای ضبط وضعیت جسمی بیمار ، اشیاء یا شرایط محیطی تشخیص می دهیم. سهم دیگر در این مقاله پیش بینی آنلاین توزیع داده گره تلفن همراه در برنامه های مراقبت های بهداشتی </a:t>
            </a:r>
            <a:r>
              <a:rPr lang="en-US" sz="1600" dirty="0" err="1">
                <a:cs typeface="2  Homa" panose="00000400000000000000" pitchFamily="2" charset="-78"/>
              </a:rPr>
              <a:t>IoT</a:t>
            </a:r>
            <a:r>
              <a:rPr lang="fa-IR" sz="1600" dirty="0">
                <a:cs typeface="2  Homa" panose="00000400000000000000" pitchFamily="2" charset="-78"/>
              </a:rPr>
              <a:t> است که در کارهای قبلی مورد توجه قرار نگرفته است. رویکردهای موجود که وضعیت سلامت بیمار را با استفاده از فعالیت تشخیص می دهد</a:t>
            </a:r>
            <a:r>
              <a:rPr lang="fa-IR" sz="1600" dirty="0" smtClean="0">
                <a:cs typeface="2  Homa" panose="00000400000000000000" pitchFamily="2" charset="-78"/>
              </a:rPr>
              <a:t>.</a:t>
            </a:r>
            <a:endParaRPr lang="en-US" sz="1600" dirty="0" smtClean="0">
              <a:cs typeface="2  Homa" panose="00000400000000000000" pitchFamily="2" charset="-78"/>
            </a:endParaRPr>
          </a:p>
          <a:p>
            <a:pPr algn="r" rtl="1">
              <a:lnSpc>
                <a:spcPct val="150000"/>
              </a:lnSpc>
            </a:pPr>
            <a:endParaRPr lang="en-US" sz="1600" dirty="0">
              <a:cs typeface="2  Homa" panose="00000400000000000000" pitchFamily="2" charset="-78"/>
            </a:endParaRPr>
          </a:p>
        </p:txBody>
      </p:sp>
      <p:sp>
        <p:nvSpPr>
          <p:cNvPr id="11" name="Rectangle 10"/>
          <p:cNvSpPr/>
          <p:nvPr/>
        </p:nvSpPr>
        <p:spPr>
          <a:xfrm>
            <a:off x="115747" y="595550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53</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b="1" dirty="0"/>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بحث</a:t>
            </a:r>
            <a:endParaRPr lang="en-US" b="1" dirty="0"/>
          </a:p>
        </p:txBody>
      </p:sp>
      <p:sp>
        <p:nvSpPr>
          <p:cNvPr id="36" name="Rounded Rectangle 35"/>
          <p:cNvSpPr/>
          <p:nvPr/>
        </p:nvSpPr>
        <p:spPr>
          <a:xfrm>
            <a:off x="9643872" y="1245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نتایج</a:t>
            </a:r>
            <a:endParaRPr lang="en-US" b="1" dirty="0"/>
          </a:p>
        </p:txBody>
      </p:sp>
      <p:sp>
        <p:nvSpPr>
          <p:cNvPr id="38" name="Rounded Rectangle 37"/>
          <p:cNvSpPr/>
          <p:nvPr/>
        </p:nvSpPr>
        <p:spPr>
          <a:xfrm>
            <a:off x="9643872" y="347620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729" y="3347068"/>
            <a:ext cx="4271322" cy="2869691"/>
          </a:xfrm>
          <a:prstGeom prst="rect">
            <a:avLst/>
          </a:prstGeom>
        </p:spPr>
      </p:pic>
    </p:spTree>
    <p:extLst>
      <p:ext uri="{BB962C8B-B14F-4D97-AF65-F5344CB8AC3E}">
        <p14:creationId xmlns:p14="http://schemas.microsoft.com/office/powerpoint/2010/main" val="163778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6976" y="124544"/>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endParaRPr lang="en-US" sz="1600" dirty="0" smtClean="0">
              <a:cs typeface="2  Homa" panose="00000400000000000000" pitchFamily="2" charset="-78"/>
            </a:endParaRPr>
          </a:p>
          <a:p>
            <a:pPr algn="r" rtl="1">
              <a:lnSpc>
                <a:spcPct val="150000"/>
              </a:lnSpc>
            </a:pPr>
            <a:r>
              <a:rPr lang="fa-IR" sz="1600" dirty="0" smtClean="0">
                <a:cs typeface="2  Homa" panose="00000400000000000000" pitchFamily="2" charset="-78"/>
              </a:rPr>
              <a:t>به </a:t>
            </a:r>
            <a:r>
              <a:rPr lang="fa-IR" sz="1600" dirty="0">
                <a:cs typeface="2  Homa" panose="00000400000000000000" pitchFamily="2" charset="-78"/>
              </a:rPr>
              <a:t>دلیل نیاز به تعداد قابل توجهی از سنسورها که برای پوشیدن بیماران پرهزینه و ناخوشایند هستند ، روش های شناسایی مقرون به صرفه نیست. نتایج شبیه سازی ما اثربخشی را با استفاده از زمان ورود به داخل سلول ، سیگنال </a:t>
            </a:r>
            <a:r>
              <a:rPr lang="en-US" sz="1600" dirty="0" err="1">
                <a:cs typeface="2  Homa" panose="00000400000000000000" pitchFamily="2" charset="-78"/>
              </a:rPr>
              <a:t>ECG</a:t>
            </a:r>
            <a:r>
              <a:rPr lang="fa-IR" sz="1600" dirty="0">
                <a:cs typeface="2  Homa" panose="00000400000000000000" pitchFamily="2" charset="-78"/>
              </a:rPr>
              <a:t> ، مدت زمان و مکان در افزایش دقت در روش پیشنهادی ما نشان می دهد.</a:t>
            </a:r>
            <a:endParaRPr lang="en-US" sz="1600" dirty="0">
              <a:cs typeface="2  Homa" panose="00000400000000000000" pitchFamily="2" charset="-78"/>
            </a:endParaRPr>
          </a:p>
          <a:p>
            <a:pPr algn="r" rtl="1">
              <a:lnSpc>
                <a:spcPct val="150000"/>
              </a:lnSpc>
            </a:pPr>
            <a:r>
              <a:rPr lang="en-US" sz="1600" dirty="0" err="1">
                <a:cs typeface="2  Homa" panose="00000400000000000000" pitchFamily="2" charset="-78"/>
              </a:rPr>
              <a:t>DHSP</a:t>
            </a:r>
            <a:r>
              <a:rPr lang="fa-IR" sz="1600" dirty="0">
                <a:cs typeface="2  Homa" panose="00000400000000000000" pitchFamily="2" charset="-78"/>
              </a:rPr>
              <a:t> به منظور پیش بینی حرکت بیماران در زمان های مختلف روز و استفاده از داده های حسگرهای تلفن همراه متصل به بدن آنها به منظور پیش بینی شرایط غیرمعمول بهداشتی طراحی شده است. </a:t>
            </a:r>
            <a:r>
              <a:rPr lang="en-US" sz="1600" dirty="0" err="1">
                <a:cs typeface="2  Homa" panose="00000400000000000000" pitchFamily="2" charset="-78"/>
              </a:rPr>
              <a:t>DHSP</a:t>
            </a:r>
            <a:r>
              <a:rPr lang="fa-IR" sz="1600" dirty="0">
                <a:cs typeface="2  Homa" panose="00000400000000000000" pitchFamily="2" charset="-78"/>
              </a:rPr>
              <a:t> شامل یک شبکه پیچیده ساختار درخت است که پیش بینی داده های گره تلفن همراه ، وضعیت سلامتی بیمار و آدرس دهی / مسیریابی / انتقال اطلاعات حسگر موبایل به / از دروازه را ساده می کند. پیش بینی توسط یک مدل </a:t>
            </a:r>
            <a:r>
              <a:rPr lang="en-US" sz="1600" dirty="0" err="1">
                <a:cs typeface="2  Homa" panose="00000400000000000000" pitchFamily="2" charset="-78"/>
              </a:rPr>
              <a:t>HSMM</a:t>
            </a:r>
            <a:r>
              <a:rPr lang="fa-IR" sz="1600" dirty="0">
                <a:cs typeface="2  Homa" panose="00000400000000000000" pitchFamily="2" charset="-78"/>
              </a:rPr>
              <a:t> سفارشی با دو خروجی ارائه می شود.</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که براساس اطلاعات ردیابی بیمار و داده های گره موبایل در یک مرکز مراقبت از سالمندان آموزش داده می شود. </a:t>
            </a:r>
            <a:r>
              <a:rPr lang="en-US" sz="1600" dirty="0" err="1">
                <a:cs typeface="2  Homa" panose="00000400000000000000" pitchFamily="2" charset="-78"/>
              </a:rPr>
              <a:t>HSMM</a:t>
            </a:r>
            <a:r>
              <a:rPr lang="fa-IR" sz="1600" dirty="0">
                <a:cs typeface="2  Homa" panose="00000400000000000000" pitchFamily="2" charset="-78"/>
              </a:rPr>
              <a:t> مدت زمان هر ایالت را مورد توجه قرار می دهد و پیش بینی دقیق تر را پیش می برد. نتایج نشان می دهد برتری روش ما در پیش بینی دقیق وضعیت سلامت آنلاین بیماران بدون استفاده از حسگرهای اضافی است. همانطور که در بخش شبیه سازی نشان داده ایم ، راه حل ما نیز می تواند برای تشخیص فعالیت استفاده شود. در آینده هدف ما این است که با تعریف عوامل دیگر و استفاده از یک روش یادگیری متفاوت ، دقت مدل خود را افزایش دهیم</a:t>
            </a:r>
            <a:r>
              <a:rPr lang="en-US" sz="1600" dirty="0">
                <a:cs typeface="2  Homa" panose="00000400000000000000" pitchFamily="2" charset="-78"/>
              </a:rPr>
              <a:t>.</a:t>
            </a:r>
          </a:p>
          <a:p>
            <a:pPr algn="r" rtl="1">
              <a:lnSpc>
                <a:spcPct val="150000"/>
              </a:lnSpc>
            </a:pPr>
            <a:endParaRPr lang="en-US" sz="1600" dirty="0">
              <a:cs typeface="2  Homa" panose="00000400000000000000" pitchFamily="2" charset="-78"/>
            </a:endParaRPr>
          </a:p>
        </p:txBody>
      </p:sp>
      <p:sp>
        <p:nvSpPr>
          <p:cNvPr id="11" name="Rectangle 10"/>
          <p:cNvSpPr/>
          <p:nvPr/>
        </p:nvSpPr>
        <p:spPr>
          <a:xfrm>
            <a:off x="150656" y="5886054"/>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54</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b="1" dirty="0"/>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بحث</a:t>
            </a:r>
            <a:endParaRPr lang="en-US" b="1" dirty="0"/>
          </a:p>
        </p:txBody>
      </p:sp>
      <p:sp>
        <p:nvSpPr>
          <p:cNvPr id="36" name="Rounded Rectangle 35"/>
          <p:cNvSpPr/>
          <p:nvPr/>
        </p:nvSpPr>
        <p:spPr>
          <a:xfrm>
            <a:off x="9643872" y="1245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نتایج</a:t>
            </a:r>
            <a:endParaRPr lang="en-US" b="1" dirty="0"/>
          </a:p>
        </p:txBody>
      </p:sp>
      <p:sp>
        <p:nvSpPr>
          <p:cNvPr id="38" name="Rounded Rectangle 37"/>
          <p:cNvSpPr/>
          <p:nvPr/>
        </p:nvSpPr>
        <p:spPr>
          <a:xfrm>
            <a:off x="9643872" y="347620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جمع بندی</a:t>
            </a:r>
            <a:endParaRPr lang="en-US" sz="1600" dirty="0">
              <a:cs typeface="2  Homa" panose="00000400000000000000" pitchFamily="2" charset="-78"/>
            </a:endParaRPr>
          </a:p>
        </p:txBody>
      </p:sp>
      <p:sp>
        <p:nvSpPr>
          <p:cNvPr id="40" name="Rounded Rectangle 39"/>
          <p:cNvSpPr/>
          <p:nvPr/>
        </p:nvSpPr>
        <p:spPr>
          <a:xfrm>
            <a:off x="9643872" y="489047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منابع</a:t>
            </a:r>
            <a:endParaRPr lang="en-US" dirty="0"/>
          </a:p>
        </p:txBody>
      </p:sp>
    </p:spTree>
    <p:extLst>
      <p:ext uri="{BB962C8B-B14F-4D97-AF65-F5344CB8AC3E}">
        <p14:creationId xmlns:p14="http://schemas.microsoft.com/office/powerpoint/2010/main" val="388771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6976" y="124544"/>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r>
              <a:rPr lang="en-US" dirty="0"/>
              <a:t>[1] </a:t>
            </a:r>
            <a:r>
              <a:rPr lang="en-US" dirty="0" err="1"/>
              <a:t>Prajakta</a:t>
            </a:r>
            <a:r>
              <a:rPr lang="en-US" dirty="0"/>
              <a:t> Kulkarni and Yusuf ¨</a:t>
            </a:r>
            <a:r>
              <a:rPr lang="en-US" dirty="0" err="1"/>
              <a:t>Oztu¨rk</a:t>
            </a:r>
            <a:r>
              <a:rPr lang="en-US" dirty="0"/>
              <a:t>. Requirements and design spaces of mobile medical care. ACM </a:t>
            </a:r>
            <a:r>
              <a:rPr lang="en-US" dirty="0" err="1"/>
              <a:t>SIGMOBILE</a:t>
            </a:r>
            <a:r>
              <a:rPr lang="en-US" dirty="0"/>
              <a:t> Mobile Computing and Communications Review, 11(3):12–30, 2007.</a:t>
            </a:r>
          </a:p>
          <a:p>
            <a:r>
              <a:rPr lang="en-US" dirty="0"/>
              <a:t>[2] </a:t>
            </a:r>
            <a:r>
              <a:rPr lang="en-US" dirty="0" err="1"/>
              <a:t>Jesmin</a:t>
            </a:r>
            <a:r>
              <a:rPr lang="en-US" dirty="0"/>
              <a:t> </a:t>
            </a:r>
            <a:r>
              <a:rPr lang="en-US" dirty="0" err="1"/>
              <a:t>Nahar</a:t>
            </a:r>
            <a:r>
              <a:rPr lang="en-US" dirty="0"/>
              <a:t>, </a:t>
            </a:r>
            <a:r>
              <a:rPr lang="en-US" dirty="0" err="1"/>
              <a:t>Tasadduq</a:t>
            </a:r>
            <a:r>
              <a:rPr lang="en-US" dirty="0"/>
              <a:t> Imam, Kevin S Tickle, and Yi-Ping Phoebe Chen. Association rule mining to detect factors which contribute to heart disease in males and females. Expert Systems with Applications, 40(4):1086–1093, 2013.</a:t>
            </a:r>
          </a:p>
          <a:p>
            <a:r>
              <a:rPr lang="en-US" dirty="0"/>
              <a:t>[3] K Srinivas, B </a:t>
            </a:r>
            <a:r>
              <a:rPr lang="en-US" dirty="0" err="1"/>
              <a:t>Kavihta</a:t>
            </a:r>
            <a:r>
              <a:rPr lang="en-US" dirty="0"/>
              <a:t> Rani, and A </a:t>
            </a:r>
            <a:r>
              <a:rPr lang="en-US" dirty="0" err="1"/>
              <a:t>Govrdhan</a:t>
            </a:r>
            <a:r>
              <a:rPr lang="en-US" dirty="0"/>
              <a:t>. Applications of data mining techniques in healthcare and prediction of heart attacks. International Journal on Computer Science and Engineering (</a:t>
            </a:r>
            <a:r>
              <a:rPr lang="en-US" dirty="0" err="1"/>
              <a:t>IJCSE</a:t>
            </a:r>
            <a:r>
              <a:rPr lang="en-US" dirty="0"/>
              <a:t>), 2(02):250–255, 2010.</a:t>
            </a:r>
          </a:p>
          <a:p>
            <a:r>
              <a:rPr lang="en-US" dirty="0"/>
              <a:t>[4] P </a:t>
            </a:r>
            <a:r>
              <a:rPr lang="en-US" dirty="0" err="1"/>
              <a:t>Fuster</a:t>
            </a:r>
            <a:r>
              <a:rPr lang="en-US" dirty="0"/>
              <a:t>-Parra, P </a:t>
            </a:r>
            <a:r>
              <a:rPr lang="en-US" dirty="0" err="1"/>
              <a:t>Tauler</a:t>
            </a:r>
            <a:r>
              <a:rPr lang="en-US" dirty="0"/>
              <a:t>, M </a:t>
            </a:r>
            <a:r>
              <a:rPr lang="en-US" dirty="0" err="1"/>
              <a:t>Bennasar-Veny</a:t>
            </a:r>
            <a:r>
              <a:rPr lang="en-US" dirty="0"/>
              <a:t>, A </a:t>
            </a:r>
            <a:r>
              <a:rPr lang="en-US" dirty="0" err="1"/>
              <a:t>Ligeza</a:t>
            </a:r>
            <a:r>
              <a:rPr lang="en-US" dirty="0"/>
              <a:t>, AA Lopez-Gonzalez, and A </a:t>
            </a:r>
            <a:r>
              <a:rPr lang="en-US" dirty="0" err="1"/>
              <a:t>Aguilo</a:t>
            </a:r>
            <a:r>
              <a:rPr lang="en-US" dirty="0"/>
              <a:t>. Bayesian network modeling: A case study of an epidemiologic system analysis of cardiovascular risk. Computer methods and programs in biomedicine, 126:128–142, 2016.</a:t>
            </a:r>
          </a:p>
          <a:p>
            <a:r>
              <a:rPr lang="en-US" dirty="0"/>
              <a:t>[5] </a:t>
            </a:r>
            <a:r>
              <a:rPr lang="en-US" dirty="0" err="1"/>
              <a:t>Aitor</a:t>
            </a:r>
            <a:r>
              <a:rPr lang="en-US" dirty="0"/>
              <a:t> Moreno-Fernandez-de </a:t>
            </a:r>
            <a:r>
              <a:rPr lang="en-US" dirty="0" err="1"/>
              <a:t>Leceta</a:t>
            </a:r>
            <a:r>
              <a:rPr lang="en-US" dirty="0"/>
              <a:t>, Jose Manuel Lopez-</a:t>
            </a:r>
            <a:r>
              <a:rPr lang="en-US" dirty="0" err="1"/>
              <a:t>Guede</a:t>
            </a:r>
            <a:r>
              <a:rPr lang="en-US" dirty="0"/>
              <a:t>, Manuel </a:t>
            </a:r>
            <a:r>
              <a:rPr lang="en-US" dirty="0" err="1"/>
              <a:t>Gran˜a</a:t>
            </a:r>
            <a:r>
              <a:rPr lang="en-US" dirty="0"/>
              <a:t>, and Juan Carlos </a:t>
            </a:r>
            <a:r>
              <a:rPr lang="en-US" dirty="0" err="1"/>
              <a:t>Cantera</a:t>
            </a:r>
            <a:r>
              <a:rPr lang="en-US" dirty="0"/>
              <a:t>. Real Prediction of Elder People Abnormal Situations at Home, pages 31–40. Springer International Publishing, Cham, 2017.</a:t>
            </a:r>
          </a:p>
          <a:p>
            <a:r>
              <a:rPr lang="en-US" dirty="0"/>
              <a:t>[6] </a:t>
            </a:r>
            <a:r>
              <a:rPr lang="en-US" dirty="0" err="1"/>
              <a:t>Bj¨orn</a:t>
            </a:r>
            <a:r>
              <a:rPr lang="en-US" dirty="0"/>
              <a:t> Gottfried, Hamid </a:t>
            </a:r>
            <a:r>
              <a:rPr lang="en-US" dirty="0" err="1"/>
              <a:t>Aghajan</a:t>
            </a:r>
            <a:r>
              <a:rPr lang="en-US" dirty="0"/>
              <a:t>, Kevin Bing-Yung Wong, Juan Carlos Augusto, Hans Werner </a:t>
            </a:r>
            <a:r>
              <a:rPr lang="en-US" dirty="0" err="1"/>
              <a:t>Guesgen</a:t>
            </a:r>
            <a:r>
              <a:rPr lang="en-US" dirty="0"/>
              <a:t>, Thomas </a:t>
            </a:r>
            <a:r>
              <a:rPr lang="en-US" dirty="0" err="1"/>
              <a:t>Kirste</a:t>
            </a:r>
            <a:r>
              <a:rPr lang="en-US" dirty="0"/>
              <a:t>, and Michael </a:t>
            </a:r>
            <a:r>
              <a:rPr lang="en-US" dirty="0" err="1"/>
              <a:t>Lawo</a:t>
            </a:r>
            <a:r>
              <a:rPr lang="en-US" dirty="0"/>
              <a:t>. Spatial health systems. In Smart Health, pages 41–69. Springer, 2015.</a:t>
            </a:r>
          </a:p>
          <a:p>
            <a:r>
              <a:rPr lang="en-US" dirty="0"/>
              <a:t>[7] </a:t>
            </a:r>
            <a:r>
              <a:rPr lang="en-US" dirty="0" err="1"/>
              <a:t>Vikramaditya</a:t>
            </a:r>
            <a:r>
              <a:rPr lang="en-US" dirty="0"/>
              <a:t> R </a:t>
            </a:r>
            <a:r>
              <a:rPr lang="en-US" dirty="0" err="1"/>
              <a:t>Jakkula</a:t>
            </a:r>
            <a:r>
              <a:rPr lang="en-US" dirty="0"/>
              <a:t> and Diane J Cook. Detecting anomalous sensor events in smart home data for enhancing the living experience. Artificial intelligence and smarter living, 11(201):1, 2011.</a:t>
            </a:r>
          </a:p>
          <a:p>
            <a:pPr algn="r" rtl="1">
              <a:lnSpc>
                <a:spcPct val="150000"/>
              </a:lnSpc>
            </a:pPr>
            <a:endParaRPr lang="en-US" sz="1600" dirty="0">
              <a:cs typeface="2  Homa" panose="00000400000000000000" pitchFamily="2" charset="-78"/>
            </a:endParaRPr>
          </a:p>
        </p:txBody>
      </p:sp>
      <p:sp>
        <p:nvSpPr>
          <p:cNvPr id="11" name="Rectangle 10"/>
          <p:cNvSpPr/>
          <p:nvPr/>
        </p:nvSpPr>
        <p:spPr>
          <a:xfrm>
            <a:off x="150656" y="5932353"/>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55</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b="1" dirty="0"/>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بحث</a:t>
            </a:r>
            <a:endParaRPr lang="en-US" b="1" dirty="0"/>
          </a:p>
        </p:txBody>
      </p:sp>
      <p:sp>
        <p:nvSpPr>
          <p:cNvPr id="36" name="Rounded Rectangle 35"/>
          <p:cNvSpPr/>
          <p:nvPr/>
        </p:nvSpPr>
        <p:spPr>
          <a:xfrm>
            <a:off x="9643872" y="1245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نتایج</a:t>
            </a:r>
            <a:endParaRPr lang="en-US" b="1" dirty="0"/>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b="1" dirty="0"/>
          </a:p>
        </p:txBody>
      </p:sp>
      <p:sp>
        <p:nvSpPr>
          <p:cNvPr id="40" name="Rounded Rectangle 39"/>
          <p:cNvSpPr/>
          <p:nvPr/>
        </p:nvSpPr>
        <p:spPr>
          <a:xfrm>
            <a:off x="9643872" y="4890478"/>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منابع</a:t>
            </a:r>
            <a:endParaRPr lang="en-US" sz="1600" dirty="0">
              <a:cs typeface="2  Homa" panose="00000400000000000000" pitchFamily="2" charset="-78"/>
            </a:endParaRPr>
          </a:p>
        </p:txBody>
      </p:sp>
    </p:spTree>
    <p:extLst>
      <p:ext uri="{BB962C8B-B14F-4D97-AF65-F5344CB8AC3E}">
        <p14:creationId xmlns:p14="http://schemas.microsoft.com/office/powerpoint/2010/main" val="44305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6976" y="124544"/>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r>
              <a:rPr lang="en-US" sz="1600" dirty="0"/>
              <a:t>[8] </a:t>
            </a:r>
            <a:r>
              <a:rPr lang="en-US" sz="1600" dirty="0" err="1"/>
              <a:t>Soundar</a:t>
            </a:r>
            <a:r>
              <a:rPr lang="en-US" sz="1600" dirty="0"/>
              <a:t> Kumara, </a:t>
            </a:r>
            <a:r>
              <a:rPr lang="en-US" sz="1600" dirty="0" err="1"/>
              <a:t>LiYing</a:t>
            </a:r>
            <a:r>
              <a:rPr lang="en-US" sz="1600" dirty="0"/>
              <a:t> Cui, and </a:t>
            </a:r>
            <a:r>
              <a:rPr lang="en-US" sz="1600" dirty="0" err="1"/>
              <a:t>Jie</a:t>
            </a:r>
            <a:r>
              <a:rPr lang="en-US" sz="1600" dirty="0"/>
              <a:t> Zhang. Sensors, networks and internet of things: Research challenges in health care. In Proceedings of the 8th International Workshop on Information Integration on the Web: In Conjunction with WWW 2011, </a:t>
            </a:r>
            <a:r>
              <a:rPr lang="en-US" sz="1600" dirty="0" err="1"/>
              <a:t>IIWeb</a:t>
            </a:r>
            <a:r>
              <a:rPr lang="en-US" sz="1600" dirty="0"/>
              <a:t> ’11, pages 2:1–2:4, New York, NY, USA, 2011. ACM.</a:t>
            </a:r>
          </a:p>
          <a:p>
            <a:r>
              <a:rPr lang="en-US" sz="1600" dirty="0"/>
              <a:t>[9] </a:t>
            </a:r>
            <a:r>
              <a:rPr lang="en-US" sz="1600" dirty="0" err="1"/>
              <a:t>Shehroz</a:t>
            </a:r>
            <a:r>
              <a:rPr lang="en-US" sz="1600" dirty="0"/>
              <a:t> S Khan, Michelle E </a:t>
            </a:r>
            <a:r>
              <a:rPr lang="en-US" sz="1600" dirty="0" err="1"/>
              <a:t>Karg</a:t>
            </a:r>
            <a:r>
              <a:rPr lang="en-US" sz="1600" dirty="0"/>
              <a:t>, Jesse </a:t>
            </a:r>
            <a:r>
              <a:rPr lang="en-US" sz="1600" dirty="0" err="1"/>
              <a:t>Hoey</a:t>
            </a:r>
            <a:r>
              <a:rPr lang="en-US" sz="1600" dirty="0"/>
              <a:t>, and Dana </a:t>
            </a:r>
            <a:r>
              <a:rPr lang="en-US" sz="1600" dirty="0" err="1"/>
              <a:t>Kulic</a:t>
            </a:r>
            <a:r>
              <a:rPr lang="en-US" sz="1600" dirty="0"/>
              <a:t>. Towards the detection of unusual temporal events during activities using </a:t>
            </a:r>
            <a:r>
              <a:rPr lang="en-US" sz="1600" dirty="0" err="1"/>
              <a:t>hmms</a:t>
            </a:r>
            <a:r>
              <a:rPr lang="en-US" sz="1600" dirty="0"/>
              <a:t>. In Proceedings of the 2012 ACM Conference on Ubiquitous Computing, pages 1075–1084. ACM, 2012.</a:t>
            </a:r>
          </a:p>
          <a:p>
            <a:r>
              <a:rPr lang="en-US" sz="1600" dirty="0"/>
              <a:t>[10] </a:t>
            </a:r>
            <a:r>
              <a:rPr lang="en-US" sz="1600" dirty="0" err="1"/>
              <a:t>Fco</a:t>
            </a:r>
            <a:r>
              <a:rPr lang="en-US" sz="1600" dirty="0"/>
              <a:t> Javier </a:t>
            </a:r>
            <a:r>
              <a:rPr lang="en-US" sz="1600" dirty="0" err="1"/>
              <a:t>Ord´on˜ez</a:t>
            </a:r>
            <a:r>
              <a:rPr lang="en-US" sz="1600" dirty="0"/>
              <a:t>, Paula de Toledo, and Araceli </a:t>
            </a:r>
            <a:r>
              <a:rPr lang="en-US" sz="1600" dirty="0" err="1"/>
              <a:t>Sanchis</a:t>
            </a:r>
            <a:r>
              <a:rPr lang="en-US" sz="1600" dirty="0"/>
              <a:t>. Sensor-based </a:t>
            </a:r>
            <a:r>
              <a:rPr lang="en-US" sz="1600" dirty="0" err="1"/>
              <a:t>bayesian</a:t>
            </a:r>
            <a:r>
              <a:rPr lang="en-US" sz="1600" dirty="0"/>
              <a:t> detection of anomalous living patterns in a home setting. Personal and Ubiquitous Computing, 19(2):259–270, 2015.</a:t>
            </a:r>
          </a:p>
          <a:p>
            <a:r>
              <a:rPr lang="en-US" sz="1600" dirty="0"/>
              <a:t>[11] </a:t>
            </a:r>
            <a:r>
              <a:rPr lang="en-US" sz="1600" dirty="0" err="1"/>
              <a:t>Jie</a:t>
            </a:r>
            <a:r>
              <a:rPr lang="en-US" sz="1600" dirty="0"/>
              <a:t> Yin, </a:t>
            </a:r>
            <a:r>
              <a:rPr lang="en-US" sz="1600" dirty="0" err="1"/>
              <a:t>Qiang</a:t>
            </a:r>
            <a:r>
              <a:rPr lang="en-US" sz="1600" dirty="0"/>
              <a:t> Yang, and Jeffrey </a:t>
            </a:r>
            <a:r>
              <a:rPr lang="en-US" sz="1600" dirty="0" err="1"/>
              <a:t>Junfeng</a:t>
            </a:r>
            <a:r>
              <a:rPr lang="en-US" sz="1600" dirty="0"/>
              <a:t> Pan. Sensor-based abnormal human-activity detection. IEEE Transactions on Knowledge and Data Engineering, 20(8):1082–1090, 2008.</a:t>
            </a:r>
          </a:p>
          <a:p>
            <a:r>
              <a:rPr lang="en-US" sz="1600" dirty="0"/>
              <a:t>[12] Juan Cheng, Xiang Chen, and </a:t>
            </a:r>
            <a:r>
              <a:rPr lang="en-US" sz="1600" dirty="0" err="1"/>
              <a:t>Minfen</a:t>
            </a:r>
            <a:r>
              <a:rPr lang="en-US" sz="1600" dirty="0"/>
              <a:t> Shen. A framework for daily activity monitoring and fall detection based on surface electromyography and accelerometer signals. IEEE journal of biomedical and health informatics, 17(1):38–45, 2013.</a:t>
            </a:r>
          </a:p>
          <a:p>
            <a:r>
              <a:rPr lang="en-US" sz="1600" dirty="0"/>
              <a:t>[13] </a:t>
            </a:r>
            <a:r>
              <a:rPr lang="en-US" sz="1600" dirty="0" err="1"/>
              <a:t>Behzad</a:t>
            </a:r>
            <a:r>
              <a:rPr lang="en-US" sz="1600" dirty="0"/>
              <a:t> </a:t>
            </a:r>
            <a:r>
              <a:rPr lang="en-US" sz="1600" dirty="0" err="1"/>
              <a:t>Mirmahboub</a:t>
            </a:r>
            <a:r>
              <a:rPr lang="en-US" sz="1600" dirty="0"/>
              <a:t>, </a:t>
            </a:r>
            <a:r>
              <a:rPr lang="en-US" sz="1600" dirty="0" err="1"/>
              <a:t>Shadrokh</a:t>
            </a:r>
            <a:r>
              <a:rPr lang="en-US" sz="1600" dirty="0"/>
              <a:t> </a:t>
            </a:r>
            <a:r>
              <a:rPr lang="en-US" sz="1600" dirty="0" err="1"/>
              <a:t>Samavi</a:t>
            </a:r>
            <a:r>
              <a:rPr lang="en-US" sz="1600" dirty="0"/>
              <a:t>, Nader </a:t>
            </a:r>
            <a:r>
              <a:rPr lang="en-US" sz="1600" dirty="0" err="1"/>
              <a:t>Karimi</a:t>
            </a:r>
            <a:r>
              <a:rPr lang="en-US" sz="1600" dirty="0"/>
              <a:t>, and </a:t>
            </a:r>
            <a:r>
              <a:rPr lang="en-US" sz="1600" dirty="0" err="1"/>
              <a:t>Shahram</a:t>
            </a:r>
            <a:r>
              <a:rPr lang="en-US" sz="1600" dirty="0"/>
              <a:t> </a:t>
            </a:r>
            <a:r>
              <a:rPr lang="en-US" sz="1600" dirty="0" err="1"/>
              <a:t>Shirani</a:t>
            </a:r>
            <a:r>
              <a:rPr lang="en-US" sz="1600" dirty="0"/>
              <a:t>. Automatic monocular system for human fall detection based on variations in silhouette area. IEEE Transactions on Biomedical Engineering, 60(2):427–436, 2013.</a:t>
            </a:r>
          </a:p>
          <a:p>
            <a:r>
              <a:rPr lang="en-US" sz="1600" dirty="0"/>
              <a:t>[14] </a:t>
            </a:r>
            <a:r>
              <a:rPr lang="en-US" sz="1600" dirty="0" err="1"/>
              <a:t>Sanjana</a:t>
            </a:r>
            <a:r>
              <a:rPr lang="en-US" sz="1600" dirty="0"/>
              <a:t> </a:t>
            </a:r>
            <a:r>
              <a:rPr lang="en-US" sz="1600" dirty="0" err="1"/>
              <a:t>Rakhecha</a:t>
            </a:r>
            <a:r>
              <a:rPr lang="en-US" sz="1600" dirty="0"/>
              <a:t> and Kenneth Hsu. Reliable and secure body fall detection algorithm in a wireless mesh network. In Proceedings of the 8th International Conference on Body Area Networks, pages 420–426. </a:t>
            </a:r>
            <a:r>
              <a:rPr lang="en-US" sz="1600" dirty="0" err="1"/>
              <a:t>ICST</a:t>
            </a:r>
            <a:r>
              <a:rPr lang="en-US" sz="1600" dirty="0"/>
              <a:t> (Institute for Computer Sciences, Social-Informatics and Telecommunications Engineering), 2013.</a:t>
            </a:r>
          </a:p>
          <a:p>
            <a:pPr algn="r" rtl="1">
              <a:lnSpc>
                <a:spcPct val="150000"/>
              </a:lnSpc>
            </a:pPr>
            <a:endParaRPr lang="en-US" sz="1600" dirty="0">
              <a:cs typeface="2  Homa" panose="00000400000000000000" pitchFamily="2" charset="-78"/>
            </a:endParaRPr>
          </a:p>
        </p:txBody>
      </p:sp>
      <p:sp>
        <p:nvSpPr>
          <p:cNvPr id="11" name="Rectangle 10"/>
          <p:cNvSpPr/>
          <p:nvPr/>
        </p:nvSpPr>
        <p:spPr>
          <a:xfrm>
            <a:off x="150656" y="5682958"/>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56</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b="1" dirty="0"/>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بحث</a:t>
            </a:r>
            <a:endParaRPr lang="en-US" b="1" dirty="0"/>
          </a:p>
        </p:txBody>
      </p:sp>
      <p:sp>
        <p:nvSpPr>
          <p:cNvPr id="36" name="Rounded Rectangle 35"/>
          <p:cNvSpPr/>
          <p:nvPr/>
        </p:nvSpPr>
        <p:spPr>
          <a:xfrm>
            <a:off x="9643872" y="1245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نتایج</a:t>
            </a:r>
            <a:endParaRPr lang="en-US" b="1" dirty="0"/>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b="1" dirty="0"/>
          </a:p>
        </p:txBody>
      </p:sp>
      <p:sp>
        <p:nvSpPr>
          <p:cNvPr id="40" name="Rounded Rectangle 39"/>
          <p:cNvSpPr/>
          <p:nvPr/>
        </p:nvSpPr>
        <p:spPr>
          <a:xfrm>
            <a:off x="9643872" y="4890478"/>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منابع</a:t>
            </a:r>
            <a:endParaRPr lang="en-US" sz="1600" dirty="0">
              <a:cs typeface="2  Homa" panose="00000400000000000000" pitchFamily="2" charset="-78"/>
            </a:endParaRPr>
          </a:p>
        </p:txBody>
      </p:sp>
    </p:spTree>
    <p:extLst>
      <p:ext uri="{BB962C8B-B14F-4D97-AF65-F5344CB8AC3E}">
        <p14:creationId xmlns:p14="http://schemas.microsoft.com/office/powerpoint/2010/main" val="51932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6976" y="124544"/>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r>
              <a:rPr lang="en-US"/>
              <a:t>[15] Jay Chen, Karric Kwong, Dennis Chang, Jerry Luk, and Ruzena Bajcsy. Wearable sensors for reliable fall detection. In Engineering in Medicine and Biology Society, 2005. IEEE-EMBS 2005. 27th Annual International Conference of the, pages 3551–3554. IEEE, 2006.</a:t>
            </a:r>
          </a:p>
          <a:p>
            <a:r>
              <a:rPr lang="en-US"/>
              <a:t>[16] Qiang Li, John A Stankovic, Mark A Hanson, Adam T Barth, John Lach, and Gang Zhou. Accurate, fast fall detection using gyroscopes and accelerometer-derived posture information. In Wearable and Implantable Body Sensor Networks, 2009. BSN 2009. Sixth International Workshop on, pages 138–143. IEEE, 2009.</a:t>
            </a:r>
          </a:p>
          <a:p>
            <a:r>
              <a:rPr lang="en-US"/>
              <a:t>[17] Min-Seok Lee, Jong-Gwan Lim, Ki-Ru Park, and Dong-Soo Kwon. Unsupervised clustering for ab normality detection based on the tri-axial accelerometer. In ICCAS-SICE, 2009, pages134–137. IEEE, 2009.</a:t>
            </a:r>
          </a:p>
          <a:p>
            <a:r>
              <a:rPr lang="en-US"/>
              <a:t>[18] Ahmad Lotfi, Caroline Langensiepen, Sawsan M Mahmoud, and Mohammad Javad Akhlaghinia. Smart homes for the elderly dementia sufferers: identification and prediction of abnormal behaviour. Journal of ambient intelligence and humanized computing, 3(3):205–218, 2012.</a:t>
            </a:r>
          </a:p>
          <a:p>
            <a:r>
              <a:rPr lang="en-US"/>
              <a:t>[19] Lei Meng, Chunyan Miao, and Cyril Leung. Towards online and personalized daily activity recognition, habit modeling, and anomaly detection for the solitary elderly through unobtrusive sensing. Multimedia Tools and Applications, 76(8):10779–10799, 2017.</a:t>
            </a:r>
          </a:p>
          <a:p>
            <a:r>
              <a:rPr lang="en-US"/>
              <a:t>[20] Nagender Kumar Suryadevara and Subhas Chandra Mukhopadhyay. Wireless sensor network based home monitoring system for wellness determination of elderly. IEEE Sensors Journal, 12(6):1965–1972, 2012.</a:t>
            </a:r>
          </a:p>
        </p:txBody>
      </p:sp>
      <p:sp>
        <p:nvSpPr>
          <p:cNvPr id="11" name="Rectangle 10"/>
          <p:cNvSpPr/>
          <p:nvPr/>
        </p:nvSpPr>
        <p:spPr>
          <a:xfrm>
            <a:off x="150656" y="5909203"/>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57</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b="1" dirty="0"/>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بحث</a:t>
            </a:r>
            <a:endParaRPr lang="en-US" b="1" dirty="0"/>
          </a:p>
        </p:txBody>
      </p:sp>
      <p:sp>
        <p:nvSpPr>
          <p:cNvPr id="36" name="Rounded Rectangle 35"/>
          <p:cNvSpPr/>
          <p:nvPr/>
        </p:nvSpPr>
        <p:spPr>
          <a:xfrm>
            <a:off x="9643872" y="1245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نتایج</a:t>
            </a:r>
            <a:endParaRPr lang="en-US" b="1" dirty="0"/>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b="1" dirty="0"/>
          </a:p>
        </p:txBody>
      </p:sp>
      <p:sp>
        <p:nvSpPr>
          <p:cNvPr id="40" name="Rounded Rectangle 39"/>
          <p:cNvSpPr/>
          <p:nvPr/>
        </p:nvSpPr>
        <p:spPr>
          <a:xfrm>
            <a:off x="9643872" y="4890478"/>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منابع</a:t>
            </a:r>
            <a:endParaRPr lang="en-US" sz="1600" dirty="0">
              <a:cs typeface="2  Homa" panose="00000400000000000000" pitchFamily="2" charset="-78"/>
            </a:endParaRPr>
          </a:p>
        </p:txBody>
      </p:sp>
    </p:spTree>
    <p:extLst>
      <p:ext uri="{BB962C8B-B14F-4D97-AF65-F5344CB8AC3E}">
        <p14:creationId xmlns:p14="http://schemas.microsoft.com/office/powerpoint/2010/main" val="422710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6976" y="124544"/>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r>
              <a:rPr lang="en-US" sz="1600" dirty="0"/>
              <a:t>[21] </a:t>
            </a:r>
            <a:r>
              <a:rPr lang="en-US" sz="1600" dirty="0" err="1"/>
              <a:t>Nagender</a:t>
            </a:r>
            <a:r>
              <a:rPr lang="en-US" sz="1600" dirty="0"/>
              <a:t> Kumar </a:t>
            </a:r>
            <a:r>
              <a:rPr lang="en-US" sz="1600" dirty="0" err="1"/>
              <a:t>Suryadevara</a:t>
            </a:r>
            <a:r>
              <a:rPr lang="en-US" sz="1600" dirty="0"/>
              <a:t>, </a:t>
            </a:r>
            <a:r>
              <a:rPr lang="en-US" sz="1600" dirty="0" err="1"/>
              <a:t>Subhas</a:t>
            </a:r>
            <a:r>
              <a:rPr lang="en-US" sz="1600" dirty="0"/>
              <a:t> C </a:t>
            </a:r>
            <a:r>
              <a:rPr lang="en-US" sz="1600" dirty="0" err="1"/>
              <a:t>Mukhopadhyay</a:t>
            </a:r>
            <a:r>
              <a:rPr lang="en-US" sz="1600" dirty="0"/>
              <a:t>, </a:t>
            </a:r>
            <a:r>
              <a:rPr lang="en-US" sz="1600" dirty="0" err="1"/>
              <a:t>Ruili</a:t>
            </a:r>
            <a:r>
              <a:rPr lang="en-US" sz="1600" dirty="0"/>
              <a:t> Wang, and </a:t>
            </a:r>
            <a:r>
              <a:rPr lang="en-US" sz="1600" dirty="0" err="1"/>
              <a:t>RK</a:t>
            </a:r>
            <a:r>
              <a:rPr lang="en-US" sz="1600" dirty="0"/>
              <a:t> Rayudu. Forecasting the behavior of an elderly using wireless sensors data in a smart home. Engineering Applications of Artificial Intelligence, 26(10):2641–2652, 2013.</a:t>
            </a:r>
          </a:p>
          <a:p>
            <a:r>
              <a:rPr lang="en-US" sz="1600" dirty="0"/>
              <a:t>[22] A. </a:t>
            </a:r>
            <a:r>
              <a:rPr lang="en-US" sz="1600" dirty="0" err="1"/>
              <a:t>Dohr</a:t>
            </a:r>
            <a:r>
              <a:rPr lang="en-US" sz="1600" dirty="0"/>
              <a:t>, R. </a:t>
            </a:r>
            <a:r>
              <a:rPr lang="en-US" sz="1600" dirty="0" err="1"/>
              <a:t>Modre-Opsrian</a:t>
            </a:r>
            <a:r>
              <a:rPr lang="en-US" sz="1600" dirty="0"/>
              <a:t>, M. </a:t>
            </a:r>
            <a:r>
              <a:rPr lang="en-US" sz="1600" dirty="0" err="1"/>
              <a:t>Drobics</a:t>
            </a:r>
            <a:r>
              <a:rPr lang="en-US" sz="1600" dirty="0"/>
              <a:t>, D. </a:t>
            </a:r>
            <a:r>
              <a:rPr lang="en-US" sz="1600" dirty="0" err="1"/>
              <a:t>Hayn</a:t>
            </a:r>
            <a:r>
              <a:rPr lang="en-US" sz="1600" dirty="0"/>
              <a:t>, and G. </a:t>
            </a:r>
            <a:r>
              <a:rPr lang="en-US" sz="1600" dirty="0" err="1"/>
              <a:t>Schreier</a:t>
            </a:r>
            <a:r>
              <a:rPr lang="en-US" sz="1600" dirty="0"/>
              <a:t>. The internet of things for ambient assisted living. In Information Technology: New Generations (</a:t>
            </a:r>
            <a:r>
              <a:rPr lang="en-US" sz="1600" dirty="0" err="1"/>
              <a:t>ITNG</a:t>
            </a:r>
            <a:r>
              <a:rPr lang="en-US" sz="1600" dirty="0"/>
              <a:t>), 2010 Seventh International Conference on, pages 804–809, 2010.</a:t>
            </a:r>
          </a:p>
          <a:p>
            <a:r>
              <a:rPr lang="en-US" sz="1600" dirty="0"/>
              <a:t>[23] KS </a:t>
            </a:r>
            <a:r>
              <a:rPr lang="en-US" sz="1600" dirty="0" err="1"/>
              <a:t>Gayathri</a:t>
            </a:r>
            <a:r>
              <a:rPr lang="en-US" sz="1600" dirty="0"/>
              <a:t>, Susan Elias, and </a:t>
            </a:r>
            <a:r>
              <a:rPr lang="en-US" sz="1600" dirty="0" err="1"/>
              <a:t>Balaraman</a:t>
            </a:r>
            <a:r>
              <a:rPr lang="en-US" sz="1600" dirty="0"/>
              <a:t> </a:t>
            </a:r>
            <a:r>
              <a:rPr lang="en-US" sz="1600" dirty="0" err="1"/>
              <a:t>Ravindran</a:t>
            </a:r>
            <a:r>
              <a:rPr lang="en-US" sz="1600" dirty="0"/>
              <a:t>. Hierarchical activity recognition for dementia care using </a:t>
            </a:r>
            <a:r>
              <a:rPr lang="en-US" sz="1600" dirty="0" err="1"/>
              <a:t>markov</a:t>
            </a:r>
            <a:r>
              <a:rPr lang="en-US" sz="1600" dirty="0"/>
              <a:t> logic network. Personal and Ubiquitous Computing, 19(2):271–285, 2015.</a:t>
            </a:r>
          </a:p>
          <a:p>
            <a:r>
              <a:rPr lang="en-US" sz="1600" dirty="0"/>
              <a:t>[24] </a:t>
            </a:r>
            <a:r>
              <a:rPr lang="en-US" sz="1600" dirty="0" err="1"/>
              <a:t>Shereena</a:t>
            </a:r>
            <a:r>
              <a:rPr lang="en-US" sz="1600" dirty="0"/>
              <a:t> </a:t>
            </a:r>
            <a:r>
              <a:rPr lang="en-US" sz="1600" dirty="0" err="1"/>
              <a:t>Shaji</a:t>
            </a:r>
            <a:r>
              <a:rPr lang="en-US" sz="1600" dirty="0"/>
              <a:t>, </a:t>
            </a:r>
            <a:r>
              <a:rPr lang="en-US" sz="1600" dirty="0" err="1"/>
              <a:t>Maneesha</a:t>
            </a:r>
            <a:r>
              <a:rPr lang="en-US" sz="1600" dirty="0"/>
              <a:t> </a:t>
            </a:r>
            <a:r>
              <a:rPr lang="en-US" sz="1600" dirty="0" err="1"/>
              <a:t>Vinodini</a:t>
            </a:r>
            <a:r>
              <a:rPr lang="en-US" sz="1600" dirty="0"/>
              <a:t> Ramesh, and </a:t>
            </a:r>
            <a:r>
              <a:rPr lang="en-US" sz="1600" dirty="0" err="1"/>
              <a:t>Vrindha</a:t>
            </a:r>
            <a:r>
              <a:rPr lang="en-US" sz="1600" dirty="0"/>
              <a:t> N Menon. Real-time processing and analysis for activity classification to enhance wearable wireless </a:t>
            </a:r>
            <a:r>
              <a:rPr lang="en-US" sz="1600" dirty="0" err="1"/>
              <a:t>ecg</a:t>
            </a:r>
            <a:r>
              <a:rPr lang="en-US" sz="1600" dirty="0"/>
              <a:t>. In Proceedings of the Second International Conference on Computer and Communication Technologies, pages 21–35. Springer, 2016.</a:t>
            </a:r>
          </a:p>
          <a:p>
            <a:r>
              <a:rPr lang="en-US" sz="1600" dirty="0"/>
              <a:t>[25] A. </a:t>
            </a:r>
            <a:r>
              <a:rPr lang="en-US" sz="1600" dirty="0" err="1"/>
              <a:t>Avci</a:t>
            </a:r>
            <a:r>
              <a:rPr lang="en-US" sz="1600" dirty="0"/>
              <a:t>, S. Bosch, M. Marin-</a:t>
            </a:r>
            <a:r>
              <a:rPr lang="en-US" sz="1600" dirty="0" err="1"/>
              <a:t>Perianu</a:t>
            </a:r>
            <a:r>
              <a:rPr lang="en-US" sz="1600" dirty="0"/>
              <a:t>, R. Marin-</a:t>
            </a:r>
            <a:r>
              <a:rPr lang="en-US" sz="1600" dirty="0" err="1"/>
              <a:t>Perianu</a:t>
            </a:r>
            <a:r>
              <a:rPr lang="en-US" sz="1600" dirty="0"/>
              <a:t>, and P. </a:t>
            </a:r>
            <a:r>
              <a:rPr lang="en-US" sz="1600" dirty="0" err="1"/>
              <a:t>Havinga</a:t>
            </a:r>
            <a:r>
              <a:rPr lang="en-US" sz="1600" dirty="0"/>
              <a:t>. Activity recognition using inertial sensing for healthcare, wellbeing and sports applications: A survey. In Architecture of Computing Systems (ARCS), 2010 23rd International Conference on, pages 1–10, Feb 2010.</a:t>
            </a:r>
          </a:p>
          <a:p>
            <a:r>
              <a:rPr lang="en-US" sz="1600" dirty="0"/>
              <a:t>[26] </a:t>
            </a:r>
            <a:r>
              <a:rPr lang="en-US" sz="1600" dirty="0" err="1"/>
              <a:t>Tonmoy</a:t>
            </a:r>
            <a:r>
              <a:rPr lang="en-US" sz="1600" dirty="0"/>
              <a:t> Choudhury, Sunny </a:t>
            </a:r>
            <a:r>
              <a:rPr lang="en-US" sz="1600" dirty="0" err="1"/>
              <a:t>Consolvo</a:t>
            </a:r>
            <a:r>
              <a:rPr lang="en-US" sz="1600" dirty="0"/>
              <a:t>, Brent Harrison, Jeffrey Hightower, Antonio </a:t>
            </a:r>
            <a:r>
              <a:rPr lang="en-US" sz="1600" dirty="0" err="1"/>
              <a:t>Lamarca</a:t>
            </a:r>
            <a:r>
              <a:rPr lang="en-US" sz="1600" dirty="0"/>
              <a:t>, Louis </a:t>
            </a:r>
            <a:r>
              <a:rPr lang="en-US" sz="1600" dirty="0" err="1"/>
              <a:t>LeGrand</a:t>
            </a:r>
            <a:r>
              <a:rPr lang="en-US" sz="1600" dirty="0"/>
              <a:t>, Azar </a:t>
            </a:r>
            <a:r>
              <a:rPr lang="en-US" sz="1600" dirty="0" err="1"/>
              <a:t>Rahimi</a:t>
            </a:r>
            <a:r>
              <a:rPr lang="en-US" sz="1600" dirty="0"/>
              <a:t>, Adam Rea, G Bordello, Bruce Hemingway, et al. The mobile sensing platform: An embedded activity recognition system. Pervasive Computing, IEEE, 7(2):32–41, 2008.</a:t>
            </a:r>
          </a:p>
          <a:p>
            <a:r>
              <a:rPr lang="en-US" sz="1600" dirty="0"/>
              <a:t>[27] Daniele </a:t>
            </a:r>
            <a:r>
              <a:rPr lang="en-US" sz="1600" dirty="0" err="1"/>
              <a:t>Peri</a:t>
            </a:r>
            <a:r>
              <a:rPr lang="en-US" sz="1600" dirty="0"/>
              <a:t>. Body Area Networks and Healthcare, pages 301–310. Springer International Publishing, Cham, 2014.</a:t>
            </a:r>
          </a:p>
          <a:p>
            <a:r>
              <a:rPr lang="en-US" sz="1600" dirty="0"/>
              <a:t>[28] </a:t>
            </a:r>
            <a:r>
              <a:rPr lang="en-US" sz="1600" dirty="0" err="1"/>
              <a:t>Azadeh</a:t>
            </a:r>
            <a:r>
              <a:rPr lang="en-US" sz="1600" dirty="0"/>
              <a:t> </a:t>
            </a:r>
            <a:r>
              <a:rPr lang="en-US" sz="1600" dirty="0" err="1"/>
              <a:t>Zamanifar</a:t>
            </a:r>
            <a:r>
              <a:rPr lang="en-US" sz="1600" dirty="0"/>
              <a:t>, </a:t>
            </a:r>
            <a:r>
              <a:rPr lang="en-US" sz="1600" dirty="0" err="1"/>
              <a:t>Eslam</a:t>
            </a:r>
            <a:r>
              <a:rPr lang="en-US" sz="1600" dirty="0"/>
              <a:t> </a:t>
            </a:r>
            <a:r>
              <a:rPr lang="en-US" sz="1600" dirty="0" err="1"/>
              <a:t>Nazemi</a:t>
            </a:r>
            <a:r>
              <a:rPr lang="en-US" sz="1600" dirty="0"/>
              <a:t>, and </a:t>
            </a:r>
            <a:r>
              <a:rPr lang="en-US" sz="1600" dirty="0" err="1"/>
              <a:t>Mojtaba</a:t>
            </a:r>
            <a:r>
              <a:rPr lang="en-US" sz="1600" dirty="0"/>
              <a:t> </a:t>
            </a:r>
            <a:r>
              <a:rPr lang="en-US" sz="1600" dirty="0" err="1"/>
              <a:t>Vahidi-Asl</a:t>
            </a:r>
            <a:r>
              <a:rPr lang="en-US" sz="1600" dirty="0"/>
              <a:t>. </a:t>
            </a:r>
            <a:r>
              <a:rPr lang="en-US" sz="1600" dirty="0" err="1"/>
              <a:t>Dshmp-iot</a:t>
            </a:r>
            <a:r>
              <a:rPr lang="en-US" sz="1600" dirty="0"/>
              <a:t>: A distributed self healing movement prediction scheme for internet of things applications. Applied Intelligence, pages 1–21, 2016.</a:t>
            </a:r>
          </a:p>
          <a:p>
            <a:r>
              <a:rPr lang="en-US" sz="1600" dirty="0"/>
              <a:t>[29] </a:t>
            </a:r>
            <a:r>
              <a:rPr lang="en-US" sz="1600" dirty="0" err="1"/>
              <a:t>Azadeh</a:t>
            </a:r>
            <a:r>
              <a:rPr lang="en-US" sz="1600" dirty="0"/>
              <a:t> </a:t>
            </a:r>
            <a:r>
              <a:rPr lang="en-US" sz="1600" dirty="0" err="1"/>
              <a:t>Zamanifar</a:t>
            </a:r>
            <a:r>
              <a:rPr lang="en-US" sz="1600" dirty="0"/>
              <a:t>, </a:t>
            </a:r>
            <a:r>
              <a:rPr lang="en-US" sz="1600" dirty="0" err="1"/>
              <a:t>Eslam</a:t>
            </a:r>
            <a:r>
              <a:rPr lang="en-US" sz="1600" dirty="0"/>
              <a:t> </a:t>
            </a:r>
            <a:r>
              <a:rPr lang="en-US" sz="1600" dirty="0" err="1"/>
              <a:t>Nazemi</a:t>
            </a:r>
            <a:r>
              <a:rPr lang="en-US" sz="1600" dirty="0"/>
              <a:t>, and </a:t>
            </a:r>
            <a:r>
              <a:rPr lang="en-US" sz="1600" dirty="0" err="1"/>
              <a:t>Mojtaba</a:t>
            </a:r>
            <a:r>
              <a:rPr lang="en-US" sz="1600" dirty="0"/>
              <a:t> </a:t>
            </a:r>
            <a:r>
              <a:rPr lang="en-US" sz="1600" dirty="0" err="1"/>
              <a:t>Vahidi-Asl</a:t>
            </a:r>
            <a:r>
              <a:rPr lang="en-US" sz="1600" dirty="0"/>
              <a:t>. </a:t>
            </a:r>
            <a:r>
              <a:rPr lang="en-US" sz="1600" dirty="0" err="1"/>
              <a:t>Dmp-iot</a:t>
            </a:r>
            <a:r>
              <a:rPr lang="en-US" sz="1600" dirty="0"/>
              <a:t>: A distributed movement prediction scheme for </a:t>
            </a:r>
            <a:r>
              <a:rPr lang="en-US" sz="1600" dirty="0" err="1"/>
              <a:t>iot</a:t>
            </a:r>
            <a:r>
              <a:rPr lang="en-US" sz="1600" dirty="0"/>
              <a:t> health-care applications. Computers &amp; Electrical Engineering, 58:310– 326, 2017.</a:t>
            </a:r>
          </a:p>
        </p:txBody>
      </p:sp>
      <p:sp>
        <p:nvSpPr>
          <p:cNvPr id="11" name="Rectangle 10"/>
          <p:cNvSpPr/>
          <p:nvPr/>
        </p:nvSpPr>
        <p:spPr>
          <a:xfrm>
            <a:off x="150656" y="5990226"/>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58</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b="1" dirty="0"/>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بحث</a:t>
            </a:r>
            <a:endParaRPr lang="en-US" b="1" dirty="0"/>
          </a:p>
        </p:txBody>
      </p:sp>
      <p:sp>
        <p:nvSpPr>
          <p:cNvPr id="36" name="Rounded Rectangle 35"/>
          <p:cNvSpPr/>
          <p:nvPr/>
        </p:nvSpPr>
        <p:spPr>
          <a:xfrm>
            <a:off x="9643872" y="1245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نتایج</a:t>
            </a:r>
            <a:endParaRPr lang="en-US" b="1" dirty="0"/>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b="1" dirty="0"/>
          </a:p>
        </p:txBody>
      </p:sp>
      <p:sp>
        <p:nvSpPr>
          <p:cNvPr id="40" name="Rounded Rectangle 39"/>
          <p:cNvSpPr/>
          <p:nvPr/>
        </p:nvSpPr>
        <p:spPr>
          <a:xfrm>
            <a:off x="9643872" y="4890478"/>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منابع</a:t>
            </a:r>
            <a:endParaRPr lang="en-US" sz="1600" dirty="0">
              <a:cs typeface="2  Homa" panose="00000400000000000000" pitchFamily="2" charset="-78"/>
            </a:endParaRPr>
          </a:p>
        </p:txBody>
      </p:sp>
    </p:spTree>
    <p:extLst>
      <p:ext uri="{BB962C8B-B14F-4D97-AF65-F5344CB8AC3E}">
        <p14:creationId xmlns:p14="http://schemas.microsoft.com/office/powerpoint/2010/main" val="262947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4013" y="85344"/>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fa-IR" sz="1600" b="1" dirty="0">
                <a:cs typeface="2  Homa" panose="00000400000000000000" pitchFamily="2" charset="-78"/>
              </a:rPr>
              <a:t>2 پلتفرم ابر نظارت از راه دور اطلاعات بهداشتی </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پلتفرم ابر نظارت از راه دور اطلاعات بهداشتی شامل سنسورهای بدن، شبکه سنسور، ماژول ارتباطات، دروازه خانگی، تحلیل اطلاعات پزشکی، پلتفرم پردازش، پرسنل پزشکی و غیره است</a:t>
            </a:r>
            <a:r>
              <a:rPr lang="fa-IR" sz="1600" dirty="0" smtClean="0">
                <a:cs typeface="2  Homa" panose="00000400000000000000" pitchFamily="2" charset="-78"/>
              </a:rPr>
              <a:t>.</a:t>
            </a:r>
            <a:endParaRPr lang="en-US" sz="1600" dirty="0" smtClean="0">
              <a:cs typeface="2  Homa" panose="00000400000000000000" pitchFamily="2" charset="-78"/>
            </a:endParaRPr>
          </a:p>
          <a:p>
            <a:pPr algn="r" rtl="1">
              <a:lnSpc>
                <a:spcPct val="150000"/>
              </a:lnSpc>
            </a:pPr>
            <a:endParaRPr lang="en-US" dirty="0" smtClean="0">
              <a:cs typeface="2  Homa" panose="00000400000000000000" pitchFamily="2" charset="-78"/>
            </a:endParaRPr>
          </a:p>
          <a:p>
            <a:pPr algn="r" rtl="1">
              <a:lnSpc>
                <a:spcPct val="150000"/>
              </a:lnSpc>
            </a:pPr>
            <a:r>
              <a:rPr lang="fa-IR" sz="1600" dirty="0">
                <a:cs typeface="2  Homa" panose="00000400000000000000" pitchFamily="2" charset="-78"/>
              </a:rPr>
              <a:t>معماری کلی </a:t>
            </a:r>
            <a:r>
              <a:rPr lang="en-US" sz="1600" dirty="0" err="1">
                <a:cs typeface="2  Homa" panose="00000400000000000000" pitchFamily="2" charset="-78"/>
              </a:rPr>
              <a:t>RMCPHI</a:t>
            </a:r>
            <a:r>
              <a:rPr lang="en-US" sz="1600" dirty="0">
                <a:cs typeface="2  Homa" panose="00000400000000000000" pitchFamily="2" charset="-78"/>
              </a:rPr>
              <a:t> </a:t>
            </a:r>
            <a:endParaRPr lang="en-US" sz="1600" dirty="0" smtClean="0">
              <a:cs typeface="2  Homa" panose="00000400000000000000" pitchFamily="2" charset="-78"/>
            </a:endParaRPr>
          </a:p>
          <a:p>
            <a:pPr algn="r" rtl="1">
              <a:lnSpc>
                <a:spcPct val="150000"/>
              </a:lnSpc>
            </a:pPr>
            <a:endParaRPr lang="en-US" dirty="0">
              <a:cs typeface="2  Homa" panose="00000400000000000000" pitchFamily="2" charset="-78"/>
            </a:endParaRPr>
          </a:p>
          <a:p>
            <a:pPr algn="r" rtl="1">
              <a:lnSpc>
                <a:spcPct val="150000"/>
              </a:lnSpc>
            </a:pPr>
            <a:endParaRPr lang="en-US" dirty="0" smtClean="0">
              <a:cs typeface="2  Homa" panose="00000400000000000000" pitchFamily="2" charset="-78"/>
            </a:endParaRPr>
          </a:p>
          <a:p>
            <a:pPr algn="r" rtl="1">
              <a:lnSpc>
                <a:spcPct val="150000"/>
              </a:lnSpc>
            </a:pPr>
            <a:endParaRPr lang="en-US" dirty="0">
              <a:cs typeface="2  Homa" panose="00000400000000000000" pitchFamily="2" charset="-78"/>
            </a:endParaRPr>
          </a:p>
          <a:p>
            <a:pPr algn="r" rtl="1">
              <a:lnSpc>
                <a:spcPct val="150000"/>
              </a:lnSpc>
            </a:pPr>
            <a:endParaRPr lang="en-US" dirty="0" smtClean="0">
              <a:cs typeface="2  Homa" panose="00000400000000000000" pitchFamily="2" charset="-78"/>
            </a:endParaRPr>
          </a:p>
          <a:p>
            <a:pPr algn="r" rtl="1">
              <a:lnSpc>
                <a:spcPct val="150000"/>
              </a:lnSpc>
            </a:pPr>
            <a:endParaRPr lang="en-US" dirty="0">
              <a:cs typeface="2  Homa" panose="00000400000000000000" pitchFamily="2" charset="-78"/>
            </a:endParaRPr>
          </a:p>
          <a:p>
            <a:pPr algn="r" rtl="1">
              <a:lnSpc>
                <a:spcPct val="150000"/>
              </a:lnSpc>
            </a:pPr>
            <a:r>
              <a:rPr lang="fa-IR" sz="1600" dirty="0">
                <a:cs typeface="2  Homa" panose="00000400000000000000" pitchFamily="2" charset="-78"/>
              </a:rPr>
              <a:t>شکل 1) معماری کلی پلتفرم ابر نظارت از راه دور اطلاعات مراقبت بهداشتی را نشان می دهد که از سه ماژول اصلی شامل سنسورها و </a:t>
            </a:r>
            <a:r>
              <a:rPr lang="en-US" sz="1600" dirty="0" err="1">
                <a:cs typeface="2  Homa" panose="00000400000000000000" pitchFamily="2" charset="-78"/>
              </a:rPr>
              <a:t>WSN</a:t>
            </a:r>
            <a:r>
              <a:rPr lang="fa-IR" sz="1600" dirty="0">
                <a:cs typeface="2  Homa" panose="00000400000000000000" pitchFamily="2" charset="-78"/>
              </a:rPr>
              <a:t>، مرکز محاسبات ابری و کاربران تشکیل شده است. همچنین میتوان آن را به عنوان نمونه ای از اینترنت اشیا در نظر گرفت، زیرا از موارد زیر تشکیل شده است:</a:t>
            </a:r>
            <a:endParaRPr lang="en-US" sz="1600" dirty="0">
              <a:cs typeface="2  Homa" panose="00000400000000000000" pitchFamily="2" charset="-78"/>
            </a:endParaRPr>
          </a:p>
          <a:p>
            <a:pPr lvl="0" algn="r" rtl="1">
              <a:lnSpc>
                <a:spcPct val="150000"/>
              </a:lnSpc>
            </a:pPr>
            <a:r>
              <a:rPr lang="fa-IR" sz="1600" dirty="0">
                <a:cs typeface="2  Homa" panose="00000400000000000000" pitchFamily="2" charset="-78"/>
              </a:rPr>
              <a:t>مرکز محاسبات،</a:t>
            </a:r>
            <a:r>
              <a:rPr lang="en-US" sz="1600" dirty="0" err="1">
                <a:cs typeface="2  Homa" panose="00000400000000000000" pitchFamily="2" charset="-78"/>
              </a:rPr>
              <a:t>WSN</a:t>
            </a:r>
            <a:r>
              <a:rPr lang="fa-IR" sz="1600" dirty="0">
                <a:cs typeface="2  Homa" panose="00000400000000000000" pitchFamily="2" charset="-78"/>
              </a:rPr>
              <a:t>، ماژول های محاسبات ابر، موتور استنتاج و غیره </a:t>
            </a:r>
            <a:endParaRPr lang="en-US" sz="1600" dirty="0">
              <a:cs typeface="2  Homa" panose="00000400000000000000" pitchFamily="2" charset="-78"/>
            </a:endParaRPr>
          </a:p>
          <a:p>
            <a:pPr lvl="0" algn="r" rtl="1">
              <a:lnSpc>
                <a:spcPct val="150000"/>
              </a:lnSpc>
            </a:pPr>
            <a:r>
              <a:rPr lang="fa-IR" sz="1600" dirty="0">
                <a:cs typeface="2  Homa" panose="00000400000000000000" pitchFamily="2" charset="-78"/>
              </a:rPr>
              <a:t>مرکز زمان بندی منابع بین کاربر و پایگاه داده. </a:t>
            </a:r>
            <a:endParaRPr lang="en-US" sz="1600" dirty="0">
              <a:cs typeface="2  Homa" panose="00000400000000000000" pitchFamily="2" charset="-78"/>
            </a:endParaRPr>
          </a:p>
          <a:p>
            <a:pPr lvl="0" algn="r" rtl="1">
              <a:lnSpc>
                <a:spcPct val="150000"/>
              </a:lnSpc>
            </a:pPr>
            <a:r>
              <a:rPr lang="fa-IR" sz="1600" dirty="0">
                <a:cs typeface="2  Homa" panose="00000400000000000000" pitchFamily="2" charset="-78"/>
              </a:rPr>
              <a:t>مرکز ارتباطات بین محاسبات ابر،</a:t>
            </a:r>
            <a:r>
              <a:rPr lang="en-US" sz="1600" dirty="0" err="1">
                <a:cs typeface="2  Homa" panose="00000400000000000000" pitchFamily="2" charset="-78"/>
              </a:rPr>
              <a:t>WSN</a:t>
            </a:r>
            <a:r>
              <a:rPr lang="fa-IR" sz="1600" dirty="0">
                <a:cs typeface="2  Homa" panose="00000400000000000000" pitchFamily="2" charset="-78"/>
              </a:rPr>
              <a:t> و ماژول های کاربر. </a:t>
            </a:r>
            <a:endParaRPr lang="en-US" sz="1600" dirty="0">
              <a:cs typeface="2  Homa" panose="00000400000000000000" pitchFamily="2" charset="-78"/>
            </a:endParaRPr>
          </a:p>
          <a:p>
            <a:pPr algn="r" rtl="1">
              <a:lnSpc>
                <a:spcPct val="150000"/>
              </a:lnSpc>
            </a:pPr>
            <a:endParaRPr lang="en-US" dirty="0" smtClean="0">
              <a:cs typeface="2  Homa" panose="00000400000000000000" pitchFamily="2" charset="-78"/>
            </a:endParaRPr>
          </a:p>
          <a:p>
            <a:pPr algn="r" rtl="1">
              <a:lnSpc>
                <a:spcPct val="150000"/>
              </a:lnSpc>
            </a:pPr>
            <a:endParaRPr lang="en-US" dirty="0" smtClean="0">
              <a:cs typeface="2  Homa" panose="00000400000000000000" pitchFamily="2" charset="-78"/>
            </a:endParaRPr>
          </a:p>
          <a:p>
            <a:pPr algn="r" rtl="1">
              <a:lnSpc>
                <a:spcPct val="150000"/>
              </a:lnSpc>
            </a:pPr>
            <a:endParaRPr lang="en-US" dirty="0">
              <a:cs typeface="2  Homa" panose="00000400000000000000" pitchFamily="2" charset="-78"/>
            </a:endParaRPr>
          </a:p>
        </p:txBody>
      </p:sp>
      <p:sp>
        <p:nvSpPr>
          <p:cNvPr id="10" name="Rectangle 9"/>
          <p:cNvSpPr/>
          <p:nvPr/>
        </p:nvSpPr>
        <p:spPr>
          <a:xfrm>
            <a:off x="173620" y="5588612"/>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5</a:t>
            </a:r>
            <a:endParaRPr lang="en-US" dirty="0"/>
          </a:p>
        </p:txBody>
      </p:sp>
      <p:sp>
        <p:nvSpPr>
          <p:cNvPr id="23" name="Down Arrow 22"/>
          <p:cNvSpPr/>
          <p:nvPr/>
        </p:nvSpPr>
        <p:spPr>
          <a:xfrm>
            <a:off x="10332720" y="3133344"/>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9643872" y="853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smtClean="0">
                <a:cs typeface="B Titr" panose="00000700000000000000" pitchFamily="2" charset="-78"/>
              </a:rPr>
              <a:t>چکیده</a:t>
            </a:r>
            <a:endParaRPr lang="en-US" dirty="0">
              <a:cs typeface="B Titr" panose="00000700000000000000" pitchFamily="2" charset="-78"/>
            </a:endParaRPr>
          </a:p>
        </p:txBody>
      </p:sp>
      <p:sp>
        <p:nvSpPr>
          <p:cNvPr id="27" name="Rounded Rectangle 26"/>
          <p:cNvSpPr/>
          <p:nvPr/>
        </p:nvSpPr>
        <p:spPr>
          <a:xfrm>
            <a:off x="9643872" y="121005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smtClean="0">
                <a:cs typeface="B Titr" panose="00000700000000000000" pitchFamily="2" charset="-78"/>
              </a:rPr>
              <a:t>مقدمه</a:t>
            </a:r>
            <a:endParaRPr lang="en-US" dirty="0">
              <a:cs typeface="B Titr" panose="00000700000000000000" pitchFamily="2" charset="-78"/>
            </a:endParaRPr>
          </a:p>
        </p:txBody>
      </p:sp>
      <p:sp>
        <p:nvSpPr>
          <p:cNvPr id="28" name="Rounded Rectangle 27"/>
          <p:cNvSpPr/>
          <p:nvPr/>
        </p:nvSpPr>
        <p:spPr>
          <a:xfrm>
            <a:off x="9643872" y="23256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۱-۱ تعريف مسئله و بيان سؤال‌های اصلي تحقيق</a:t>
            </a:r>
            <a:endParaRPr lang="en-US" b="1" dirty="0"/>
          </a:p>
        </p:txBody>
      </p:sp>
      <p:sp>
        <p:nvSpPr>
          <p:cNvPr id="29" name="Rounded Rectangle 28"/>
          <p:cNvSpPr/>
          <p:nvPr/>
        </p:nvSpPr>
        <p:spPr>
          <a:xfrm>
            <a:off x="9643872" y="377037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b="1" dirty="0"/>
              <a:t>2-1 سابقه و ضرورت انجام تحقیق</a:t>
            </a:r>
            <a:endParaRPr lang="en-US" b="1" dirty="0"/>
          </a:p>
        </p:txBody>
      </p:sp>
      <p:sp>
        <p:nvSpPr>
          <p:cNvPr id="12" name="Rectangle 10"/>
          <p:cNvSpPr>
            <a:spLocks noChangeArrowheads="1"/>
          </p:cNvSpPr>
          <p:nvPr/>
        </p:nvSpPr>
        <p:spPr bwMode="auto">
          <a:xfrm>
            <a:off x="0" y="416496"/>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76450" algn="l"/>
              </a:tabLst>
              <a:defRPr>
                <a:solidFill>
                  <a:schemeClr val="tx1"/>
                </a:solidFill>
                <a:latin typeface="Arial" panose="020B0604020202020204" pitchFamily="34" charset="0"/>
              </a:defRPr>
            </a:lvl1pPr>
            <a:lvl2pPr eaLnBrk="0" fontAlgn="base" hangingPunct="0">
              <a:spcBef>
                <a:spcPct val="0"/>
              </a:spcBef>
              <a:spcAft>
                <a:spcPct val="0"/>
              </a:spcAft>
              <a:tabLst>
                <a:tab pos="2076450" algn="l"/>
              </a:tabLst>
              <a:defRPr>
                <a:solidFill>
                  <a:schemeClr val="tx1"/>
                </a:solidFill>
                <a:latin typeface="Arial" panose="020B0604020202020204" pitchFamily="34" charset="0"/>
              </a:defRPr>
            </a:lvl2pPr>
            <a:lvl3pPr eaLnBrk="0" fontAlgn="base" hangingPunct="0">
              <a:spcBef>
                <a:spcPct val="0"/>
              </a:spcBef>
              <a:spcAft>
                <a:spcPct val="0"/>
              </a:spcAft>
              <a:tabLst>
                <a:tab pos="2076450" algn="l"/>
              </a:tabLst>
              <a:defRPr>
                <a:solidFill>
                  <a:schemeClr val="tx1"/>
                </a:solidFill>
                <a:latin typeface="Arial" panose="020B0604020202020204" pitchFamily="34" charset="0"/>
              </a:defRPr>
            </a:lvl3pPr>
            <a:lvl4pPr eaLnBrk="0" fontAlgn="base" hangingPunct="0">
              <a:spcBef>
                <a:spcPct val="0"/>
              </a:spcBef>
              <a:spcAft>
                <a:spcPct val="0"/>
              </a:spcAft>
              <a:tabLst>
                <a:tab pos="2076450" algn="l"/>
              </a:tabLst>
              <a:defRPr>
                <a:solidFill>
                  <a:schemeClr val="tx1"/>
                </a:solidFill>
                <a:latin typeface="Arial" panose="020B0604020202020204" pitchFamily="34" charset="0"/>
              </a:defRPr>
            </a:lvl4pPr>
            <a:lvl5pPr eaLnBrk="0" fontAlgn="base" hangingPunct="0">
              <a:spcBef>
                <a:spcPct val="0"/>
              </a:spcBef>
              <a:spcAft>
                <a:spcPct val="0"/>
              </a:spcAft>
              <a:tabLst>
                <a:tab pos="2076450" algn="l"/>
              </a:tabLst>
              <a:defRPr>
                <a:solidFill>
                  <a:schemeClr val="tx1"/>
                </a:solidFill>
                <a:latin typeface="Arial" panose="020B0604020202020204" pitchFamily="34" charset="0"/>
              </a:defRPr>
            </a:lvl5pPr>
            <a:lvl6pPr eaLnBrk="0" fontAlgn="base" hangingPunct="0">
              <a:spcBef>
                <a:spcPct val="0"/>
              </a:spcBef>
              <a:spcAft>
                <a:spcPct val="0"/>
              </a:spcAft>
              <a:tabLst>
                <a:tab pos="2076450" algn="l"/>
              </a:tabLst>
              <a:defRPr>
                <a:solidFill>
                  <a:schemeClr val="tx1"/>
                </a:solidFill>
                <a:latin typeface="Arial" panose="020B0604020202020204" pitchFamily="34" charset="0"/>
              </a:defRPr>
            </a:lvl6pPr>
            <a:lvl7pPr eaLnBrk="0" fontAlgn="base" hangingPunct="0">
              <a:spcBef>
                <a:spcPct val="0"/>
              </a:spcBef>
              <a:spcAft>
                <a:spcPct val="0"/>
              </a:spcAft>
              <a:tabLst>
                <a:tab pos="2076450" algn="l"/>
              </a:tabLst>
              <a:defRPr>
                <a:solidFill>
                  <a:schemeClr val="tx1"/>
                </a:solidFill>
                <a:latin typeface="Arial" panose="020B0604020202020204" pitchFamily="34" charset="0"/>
              </a:defRPr>
            </a:lvl7pPr>
            <a:lvl8pPr eaLnBrk="0" fontAlgn="base" hangingPunct="0">
              <a:spcBef>
                <a:spcPct val="0"/>
              </a:spcBef>
              <a:spcAft>
                <a:spcPct val="0"/>
              </a:spcAft>
              <a:tabLst>
                <a:tab pos="2076450" algn="l"/>
              </a:tabLst>
              <a:defRPr>
                <a:solidFill>
                  <a:schemeClr val="tx1"/>
                </a:solidFill>
                <a:latin typeface="Arial" panose="020B0604020202020204" pitchFamily="34" charset="0"/>
              </a:defRPr>
            </a:lvl8pPr>
            <a:lvl9pPr eaLnBrk="0" fontAlgn="base" hangingPunct="0">
              <a:spcBef>
                <a:spcPct val="0"/>
              </a:spcBef>
              <a:spcAft>
                <a:spcPct val="0"/>
              </a:spcAft>
              <a:tabLst>
                <a:tab pos="2076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076450" algn="l"/>
              </a:tabLst>
            </a:pPr>
            <a:endParaRPr kumimoji="0" lang="fa-IR" altLang="en-US" sz="11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Nazanin" panose="00000400000000000000" pitchFamily="2" charset="-78"/>
            </a:endParaRPr>
          </a:p>
          <a:p>
            <a:pPr marL="0" marR="0" lvl="0" indent="0" algn="l" defTabSz="914400" rtl="0" eaLnBrk="0" fontAlgn="base" latinLnBrk="0" hangingPunct="0">
              <a:lnSpc>
                <a:spcPct val="100000"/>
              </a:lnSpc>
              <a:spcBef>
                <a:spcPct val="0"/>
              </a:spcBef>
              <a:spcAft>
                <a:spcPct val="0"/>
              </a:spcAft>
              <a:buClrTx/>
              <a:buSzTx/>
              <a:buFontTx/>
              <a:buNone/>
              <a:tabLst>
                <a:tab pos="2076450"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3"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580" y="1210056"/>
            <a:ext cx="5531542" cy="2806359"/>
          </a:xfrm>
          <a:prstGeom prst="rect">
            <a:avLst/>
          </a:prstGeom>
        </p:spPr>
      </p:pic>
    </p:spTree>
    <p:extLst>
      <p:ext uri="{BB962C8B-B14F-4D97-AF65-F5344CB8AC3E}">
        <p14:creationId xmlns:p14="http://schemas.microsoft.com/office/powerpoint/2010/main" val="400268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6976" y="124544"/>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r>
              <a:rPr lang="en-US" sz="1400" dirty="0"/>
              <a:t>[30] </a:t>
            </a:r>
            <a:r>
              <a:rPr lang="en-US" sz="1400" dirty="0" err="1"/>
              <a:t>Azadeh</a:t>
            </a:r>
            <a:r>
              <a:rPr lang="en-US" sz="1400" dirty="0"/>
              <a:t> </a:t>
            </a:r>
            <a:r>
              <a:rPr lang="en-US" sz="1400" dirty="0" err="1"/>
              <a:t>Zamanifar</a:t>
            </a:r>
            <a:r>
              <a:rPr lang="en-US" sz="1400" dirty="0"/>
              <a:t>, </a:t>
            </a:r>
            <a:r>
              <a:rPr lang="en-US" sz="1400" dirty="0" err="1"/>
              <a:t>Eslam</a:t>
            </a:r>
            <a:r>
              <a:rPr lang="en-US" sz="1400" dirty="0"/>
              <a:t> </a:t>
            </a:r>
            <a:r>
              <a:rPr lang="en-US" sz="1400" dirty="0" err="1"/>
              <a:t>Nazemi</a:t>
            </a:r>
            <a:r>
              <a:rPr lang="en-US" sz="1400" dirty="0"/>
              <a:t>, and </a:t>
            </a:r>
            <a:r>
              <a:rPr lang="en-US" sz="1400" dirty="0" err="1"/>
              <a:t>Mojtaba</a:t>
            </a:r>
            <a:r>
              <a:rPr lang="en-US" sz="1400" dirty="0"/>
              <a:t> </a:t>
            </a:r>
            <a:r>
              <a:rPr lang="en-US" sz="1400" dirty="0" err="1"/>
              <a:t>Vahidi-Asl</a:t>
            </a:r>
            <a:r>
              <a:rPr lang="en-US" sz="1400" dirty="0"/>
              <a:t>. A mobility solution for hazardous areas based on </a:t>
            </a:r>
            <a:r>
              <a:rPr lang="en-US" sz="1400" dirty="0" err="1"/>
              <a:t>6lowpan</a:t>
            </a:r>
            <a:r>
              <a:rPr lang="en-US" sz="1400" dirty="0"/>
              <a:t>. Mobile Networks and Applications, pages 1–16, 2017.</a:t>
            </a:r>
          </a:p>
          <a:p>
            <a:r>
              <a:rPr lang="en-US" sz="1400" dirty="0"/>
              <a:t>[31] Kevin P Murphy. Hidden semi-</a:t>
            </a:r>
            <a:r>
              <a:rPr lang="en-US" sz="1400" dirty="0" err="1"/>
              <a:t>markov</a:t>
            </a:r>
            <a:r>
              <a:rPr lang="en-US" sz="1400" dirty="0"/>
              <a:t> models (</a:t>
            </a:r>
            <a:r>
              <a:rPr lang="en-US" sz="1400" dirty="0" err="1"/>
              <a:t>hsmms</a:t>
            </a:r>
            <a:r>
              <a:rPr lang="en-US" sz="1400" dirty="0"/>
              <a:t>). unpublished notes, 2, 2002, 2002.</a:t>
            </a:r>
          </a:p>
          <a:p>
            <a:r>
              <a:rPr lang="en-US" sz="1400" dirty="0"/>
              <a:t>[32] Xuedong D Huang, </a:t>
            </a:r>
            <a:r>
              <a:rPr lang="en-US" sz="1400" dirty="0" err="1"/>
              <a:t>Yasuo</a:t>
            </a:r>
            <a:r>
              <a:rPr lang="en-US" sz="1400" dirty="0"/>
              <a:t> Ariki, and Mervyn A Jack. Hidden Markov models for speech recognition, volume 2004. Edinburgh university press Edinburgh, 1990.</a:t>
            </a:r>
          </a:p>
          <a:p>
            <a:r>
              <a:rPr lang="en-US" sz="1400" dirty="0"/>
              <a:t>[33] </a:t>
            </a:r>
            <a:r>
              <a:rPr lang="en-US" sz="1400" dirty="0" err="1"/>
              <a:t>Joakim</a:t>
            </a:r>
            <a:r>
              <a:rPr lang="en-US" sz="1400" dirty="0"/>
              <a:t> Eriksson, Fredrik ¨Osterlind, </a:t>
            </a:r>
            <a:r>
              <a:rPr lang="en-US" sz="1400" dirty="0" err="1"/>
              <a:t>Niclas</a:t>
            </a:r>
            <a:r>
              <a:rPr lang="en-US" sz="1400" dirty="0"/>
              <a:t> </a:t>
            </a:r>
            <a:r>
              <a:rPr lang="en-US" sz="1400" dirty="0" err="1"/>
              <a:t>Finne</a:t>
            </a:r>
            <a:r>
              <a:rPr lang="en-US" sz="1400" dirty="0"/>
              <a:t>, Nicolas </a:t>
            </a:r>
            <a:r>
              <a:rPr lang="en-US" sz="1400" dirty="0" err="1"/>
              <a:t>Tsiftes</a:t>
            </a:r>
            <a:r>
              <a:rPr lang="en-US" sz="1400" dirty="0"/>
              <a:t>, Adam </a:t>
            </a:r>
            <a:r>
              <a:rPr lang="en-US" sz="1400" dirty="0" err="1"/>
              <a:t>Dunkels</a:t>
            </a:r>
            <a:r>
              <a:rPr lang="en-US" sz="1400" dirty="0"/>
              <a:t>, Thiemo Voigt, Robert </a:t>
            </a:r>
            <a:r>
              <a:rPr lang="en-US" sz="1400" dirty="0" err="1"/>
              <a:t>Sauter</a:t>
            </a:r>
            <a:r>
              <a:rPr lang="en-US" sz="1400" dirty="0"/>
              <a:t>, and Pedro </a:t>
            </a:r>
            <a:r>
              <a:rPr lang="en-US" sz="1400" dirty="0" err="1"/>
              <a:t>Jos´e</a:t>
            </a:r>
            <a:r>
              <a:rPr lang="en-US" sz="1400" dirty="0"/>
              <a:t> </a:t>
            </a:r>
            <a:r>
              <a:rPr lang="en-US" sz="1400" dirty="0" err="1"/>
              <a:t>Marr´on</a:t>
            </a:r>
            <a:r>
              <a:rPr lang="en-US" sz="1400" dirty="0"/>
              <a:t>. </a:t>
            </a:r>
            <a:r>
              <a:rPr lang="en-US" sz="1400" dirty="0" err="1"/>
              <a:t>Cooja</a:t>
            </a:r>
            <a:r>
              <a:rPr lang="en-US" sz="1400" dirty="0"/>
              <a:t>/</a:t>
            </a:r>
            <a:r>
              <a:rPr lang="en-US" sz="1400" dirty="0" err="1"/>
              <a:t>mspsim</a:t>
            </a:r>
            <a:r>
              <a:rPr lang="en-US" sz="1400" dirty="0"/>
              <a:t>: Interoperability testing for wireless sensor networks. In Proceedings of the </a:t>
            </a:r>
            <a:r>
              <a:rPr lang="en-US" sz="1400" dirty="0" err="1"/>
              <a:t>2Nd</a:t>
            </a:r>
            <a:r>
              <a:rPr lang="en-US" sz="1400" dirty="0"/>
              <a:t> International Conference on Simulation Tools and Techniques, pages 1–7, 2009.</a:t>
            </a:r>
          </a:p>
          <a:p>
            <a:r>
              <a:rPr lang="en-US" sz="1400" dirty="0"/>
              <a:t>[34] F. Osterlind, A. </a:t>
            </a:r>
            <a:r>
              <a:rPr lang="en-US" sz="1400" dirty="0" err="1"/>
              <a:t>Dunkels</a:t>
            </a:r>
            <a:r>
              <a:rPr lang="en-US" sz="1400" dirty="0"/>
              <a:t>, J. Eriksson, N. </a:t>
            </a:r>
            <a:r>
              <a:rPr lang="en-US" sz="1400" dirty="0" err="1"/>
              <a:t>Finne</a:t>
            </a:r>
            <a:r>
              <a:rPr lang="en-US" sz="1400" dirty="0"/>
              <a:t>, and T. Voigt. Cross-level sensor network simulation with </a:t>
            </a:r>
            <a:r>
              <a:rPr lang="en-US" sz="1400" dirty="0" err="1"/>
              <a:t>cooja</a:t>
            </a:r>
            <a:r>
              <a:rPr lang="en-US" sz="1400" dirty="0"/>
              <a:t>. In Local Computer Networks, Proceedings 2006 31st IEEE Conference on, pages 641–648, 2006.</a:t>
            </a:r>
          </a:p>
          <a:p>
            <a:r>
              <a:rPr lang="en-US" sz="1400" dirty="0"/>
              <a:t>[35] A. </a:t>
            </a:r>
            <a:r>
              <a:rPr lang="en-US" sz="1400" dirty="0" err="1"/>
              <a:t>Dunkels</a:t>
            </a:r>
            <a:r>
              <a:rPr lang="en-US" sz="1400" dirty="0"/>
              <a:t>, B. </a:t>
            </a:r>
            <a:r>
              <a:rPr lang="en-US" sz="1400" dirty="0" err="1"/>
              <a:t>Gronvall</a:t>
            </a:r>
            <a:r>
              <a:rPr lang="en-US" sz="1400" dirty="0"/>
              <a:t>, and T. Voigt. </a:t>
            </a:r>
            <a:r>
              <a:rPr lang="en-US" sz="1400" dirty="0" err="1"/>
              <a:t>Contiki</a:t>
            </a:r>
            <a:r>
              <a:rPr lang="en-US" sz="1400" dirty="0"/>
              <a:t> - a lightweight and flexible operating system for tiny networked sensors. In Local Computer Networks, 2004. 29th Annual IEEE International Conference on, pages 455–462, 2004.</a:t>
            </a:r>
          </a:p>
          <a:p>
            <a:r>
              <a:rPr lang="en-US" sz="1400" dirty="0"/>
              <a:t>[36] </a:t>
            </a:r>
            <a:r>
              <a:rPr lang="en-US" sz="1400" dirty="0" err="1"/>
              <a:t>Carles</a:t>
            </a:r>
            <a:r>
              <a:rPr lang="en-US" sz="1400" dirty="0"/>
              <a:t> </a:t>
            </a:r>
            <a:r>
              <a:rPr lang="en-US" sz="1400" dirty="0" err="1"/>
              <a:t>Gomezand</a:t>
            </a:r>
            <a:r>
              <a:rPr lang="en-US" sz="1400" dirty="0"/>
              <a:t> </a:t>
            </a:r>
            <a:r>
              <a:rPr lang="en-US" sz="1400" dirty="0" err="1"/>
              <a:t>Josep</a:t>
            </a:r>
            <a:r>
              <a:rPr lang="en-US" sz="1400" dirty="0"/>
              <a:t> </a:t>
            </a:r>
            <a:r>
              <a:rPr lang="en-US" sz="1400" dirty="0" err="1"/>
              <a:t>Paradells</a:t>
            </a:r>
            <a:r>
              <a:rPr lang="en-US" sz="1400" dirty="0"/>
              <a:t>. Wireless home automation networks: A sur vey of architectures and technologies. IEEE Communications Magazine, 48(6), 2010.</a:t>
            </a:r>
          </a:p>
          <a:p>
            <a:r>
              <a:rPr lang="en-US" sz="1400" dirty="0"/>
              <a:t>[37] </a:t>
            </a:r>
            <a:r>
              <a:rPr lang="en-US" sz="1400" dirty="0" err="1"/>
              <a:t>Farid</a:t>
            </a:r>
            <a:r>
              <a:rPr lang="en-US" sz="1400" dirty="0"/>
              <a:t> </a:t>
            </a:r>
            <a:r>
              <a:rPr lang="en-US" sz="1400" dirty="0" err="1"/>
              <a:t>Touati</a:t>
            </a:r>
            <a:r>
              <a:rPr lang="en-US" sz="1400" dirty="0"/>
              <a:t>, Adel Ben </a:t>
            </a:r>
            <a:r>
              <a:rPr lang="en-US" sz="1400" dirty="0" err="1"/>
              <a:t>Mnaouer</a:t>
            </a:r>
            <a:r>
              <a:rPr lang="en-US" sz="1400" dirty="0"/>
              <a:t>, </a:t>
            </a:r>
            <a:r>
              <a:rPr lang="en-US" sz="1400" dirty="0" err="1"/>
              <a:t>Ochirkhand</a:t>
            </a:r>
            <a:r>
              <a:rPr lang="en-US" sz="1400" dirty="0"/>
              <a:t> </a:t>
            </a:r>
            <a:r>
              <a:rPr lang="en-US" sz="1400" dirty="0" err="1"/>
              <a:t>Erdene-Ochir</a:t>
            </a:r>
            <a:r>
              <a:rPr lang="en-US" sz="1400" dirty="0"/>
              <a:t>, </a:t>
            </a:r>
            <a:r>
              <a:rPr lang="en-US" sz="1400" dirty="0" err="1"/>
              <a:t>Waiser</a:t>
            </a:r>
            <a:r>
              <a:rPr lang="en-US" sz="1400" dirty="0"/>
              <a:t> </a:t>
            </a:r>
            <a:r>
              <a:rPr lang="en-US" sz="1400" dirty="0" err="1"/>
              <a:t>Mehmood</a:t>
            </a:r>
            <a:r>
              <a:rPr lang="en-US" sz="1400" dirty="0"/>
              <a:t>, </a:t>
            </a:r>
            <a:r>
              <a:rPr lang="en-US" sz="1400" dirty="0" err="1"/>
              <a:t>Ammad</a:t>
            </a:r>
            <a:r>
              <a:rPr lang="en-US" sz="1400" dirty="0"/>
              <a:t> Hassan, and </a:t>
            </a:r>
            <a:r>
              <a:rPr lang="en-US" sz="1400" dirty="0" err="1"/>
              <a:t>Brahim</a:t>
            </a:r>
            <a:r>
              <a:rPr lang="en-US" sz="1400" dirty="0"/>
              <a:t> </a:t>
            </a:r>
            <a:r>
              <a:rPr lang="en-US" sz="1400" dirty="0" err="1"/>
              <a:t>Gaabab</a:t>
            </a:r>
            <a:r>
              <a:rPr lang="en-US" sz="1400" dirty="0"/>
              <a:t>. Feasibility and performance evaluation of a </a:t>
            </a:r>
            <a:r>
              <a:rPr lang="en-US" sz="1400" dirty="0" err="1"/>
              <a:t>6lowpan</a:t>
            </a:r>
            <a:r>
              <a:rPr lang="en-US" sz="1400" dirty="0"/>
              <a:t>-enabled platform for ubiquitous healthcare monitoring. Wireless Communications and Mobile Computing, 16(10):1271–1281, 2016.</a:t>
            </a:r>
          </a:p>
          <a:p>
            <a:r>
              <a:rPr lang="en-US" sz="1400" dirty="0"/>
              <a:t>[38] Adam </a:t>
            </a:r>
            <a:r>
              <a:rPr lang="en-US" sz="1400" dirty="0" err="1"/>
              <a:t>Dunkels</a:t>
            </a:r>
            <a:r>
              <a:rPr lang="en-US" sz="1400" dirty="0"/>
              <a:t>. The </a:t>
            </a:r>
            <a:r>
              <a:rPr lang="en-US" sz="1400" dirty="0" err="1"/>
              <a:t>Contiki</a:t>
            </a:r>
            <a:r>
              <a:rPr lang="en-US" sz="1400" dirty="0"/>
              <a:t> mac radio duty cycling protocol. 2011.</a:t>
            </a:r>
          </a:p>
          <a:p>
            <a:r>
              <a:rPr lang="en-US" sz="1400" dirty="0"/>
              <a:t>[39] </a:t>
            </a:r>
            <a:r>
              <a:rPr lang="en-US" sz="1400" dirty="0" err="1"/>
              <a:t>Kuo-Hsing</a:t>
            </a:r>
            <a:r>
              <a:rPr lang="en-US" sz="1400" dirty="0"/>
              <a:t> Chiang and Nirmala </a:t>
            </a:r>
            <a:r>
              <a:rPr lang="en-US" sz="1400" dirty="0" err="1"/>
              <a:t>Shenoy</a:t>
            </a:r>
            <a:r>
              <a:rPr lang="en-US" sz="1400" dirty="0"/>
              <a:t>. A 2-d random-walk mobility model for location management studies in wireless networks. IEEE Transactions on Vehicular Technology, 53(2):413– 424, 2004.</a:t>
            </a:r>
          </a:p>
          <a:p>
            <a:r>
              <a:rPr lang="en-US" sz="1400" dirty="0"/>
              <a:t>[40] </a:t>
            </a:r>
            <a:r>
              <a:rPr lang="en-US" sz="1400" dirty="0" err="1"/>
              <a:t>Waiser</a:t>
            </a:r>
            <a:r>
              <a:rPr lang="en-US" sz="1400" dirty="0"/>
              <a:t> </a:t>
            </a:r>
            <a:r>
              <a:rPr lang="en-US" sz="1400" dirty="0" err="1"/>
              <a:t>Mehmood</a:t>
            </a:r>
            <a:r>
              <a:rPr lang="en-US" sz="1400" dirty="0"/>
              <a:t>, </a:t>
            </a:r>
            <a:r>
              <a:rPr lang="en-US" sz="1400" dirty="0" err="1"/>
              <a:t>Ammad</a:t>
            </a:r>
            <a:r>
              <a:rPr lang="en-US" sz="1400" dirty="0"/>
              <a:t> Hassan, Rohan </a:t>
            </a:r>
            <a:r>
              <a:rPr lang="en-US" sz="1400" dirty="0" err="1"/>
              <a:t>Tabish</a:t>
            </a:r>
            <a:r>
              <a:rPr lang="en-US" sz="1400" dirty="0"/>
              <a:t>, </a:t>
            </a:r>
            <a:r>
              <a:rPr lang="en-US" sz="1400" dirty="0" err="1"/>
              <a:t>Farid</a:t>
            </a:r>
            <a:r>
              <a:rPr lang="en-US" sz="1400" dirty="0"/>
              <a:t> </a:t>
            </a:r>
            <a:r>
              <a:rPr lang="en-US" sz="1400" dirty="0" err="1"/>
              <a:t>Touati</a:t>
            </a:r>
            <a:r>
              <a:rPr lang="en-US" sz="1400" dirty="0"/>
              <a:t>, Adel Ben </a:t>
            </a:r>
            <a:r>
              <a:rPr lang="en-US" sz="1400" dirty="0" err="1"/>
              <a:t>Mnaouer</a:t>
            </a:r>
            <a:r>
              <a:rPr lang="en-US" sz="1400" dirty="0"/>
              <a:t>, and </a:t>
            </a:r>
            <a:r>
              <a:rPr lang="en-US" sz="1400" dirty="0" err="1"/>
              <a:t>Brahim</a:t>
            </a:r>
            <a:r>
              <a:rPr lang="en-US" sz="1400" dirty="0"/>
              <a:t> </a:t>
            </a:r>
            <a:r>
              <a:rPr lang="en-US" sz="1400" dirty="0" err="1"/>
              <a:t>Gaabab</a:t>
            </a:r>
            <a:r>
              <a:rPr lang="en-US" sz="1400" dirty="0"/>
              <a:t>. Performance evaluation of </a:t>
            </a:r>
            <a:r>
              <a:rPr lang="en-US" sz="1400" dirty="0" err="1"/>
              <a:t>6lowpan</a:t>
            </a:r>
            <a:r>
              <a:rPr lang="en-US" sz="1400" dirty="0"/>
              <a:t> based networks for ubiquitous health monitoring system. In Proceedings of the International Conference on Wireless Networks (</a:t>
            </a:r>
            <a:r>
              <a:rPr lang="en-US" sz="1400" dirty="0" err="1"/>
              <a:t>ICWN</a:t>
            </a:r>
            <a:r>
              <a:rPr lang="en-US" sz="1400" dirty="0"/>
              <a:t>), page 1. The Steering Committee of The World Congress in Computer Science, Computer , 2014</a:t>
            </a:r>
            <a:r>
              <a:rPr lang="en-US" sz="1400" dirty="0" smtClean="0"/>
              <a:t>.</a:t>
            </a:r>
            <a:endParaRPr lang="en-US" sz="1400" dirty="0"/>
          </a:p>
        </p:txBody>
      </p:sp>
      <p:sp>
        <p:nvSpPr>
          <p:cNvPr id="11" name="Rectangle 10"/>
          <p:cNvSpPr/>
          <p:nvPr/>
        </p:nvSpPr>
        <p:spPr>
          <a:xfrm>
            <a:off x="150656" y="5781881"/>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59</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b="1" dirty="0"/>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بحث</a:t>
            </a:r>
            <a:endParaRPr lang="en-US" b="1" dirty="0"/>
          </a:p>
        </p:txBody>
      </p:sp>
      <p:sp>
        <p:nvSpPr>
          <p:cNvPr id="36" name="Rounded Rectangle 35"/>
          <p:cNvSpPr/>
          <p:nvPr/>
        </p:nvSpPr>
        <p:spPr>
          <a:xfrm>
            <a:off x="9643872" y="1245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نتایج</a:t>
            </a:r>
            <a:endParaRPr lang="en-US" b="1" dirty="0"/>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b="1" dirty="0"/>
          </a:p>
        </p:txBody>
      </p:sp>
      <p:sp>
        <p:nvSpPr>
          <p:cNvPr id="40" name="Rounded Rectangle 39"/>
          <p:cNvSpPr/>
          <p:nvPr/>
        </p:nvSpPr>
        <p:spPr>
          <a:xfrm>
            <a:off x="9643872" y="4890478"/>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منابع</a:t>
            </a:r>
            <a:endParaRPr lang="en-US" sz="1600" dirty="0">
              <a:cs typeface="2  Homa" panose="00000400000000000000" pitchFamily="2" charset="-78"/>
            </a:endParaRPr>
          </a:p>
        </p:txBody>
      </p:sp>
    </p:spTree>
    <p:extLst>
      <p:ext uri="{BB962C8B-B14F-4D97-AF65-F5344CB8AC3E}">
        <p14:creationId xmlns:p14="http://schemas.microsoft.com/office/powerpoint/2010/main" val="422559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6976" y="124544"/>
            <a:ext cx="9180576" cy="647945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r>
              <a:rPr lang="en-US" sz="1400" dirty="0"/>
              <a:t>[41] Alistair </a:t>
            </a:r>
            <a:r>
              <a:rPr lang="en-US" sz="1400" dirty="0" err="1"/>
              <a:t>EW</a:t>
            </a:r>
            <a:r>
              <a:rPr lang="en-US" sz="1400" dirty="0"/>
              <a:t> Johnson, Tom J Pollard, Lu Shen, Li-</a:t>
            </a:r>
            <a:r>
              <a:rPr lang="en-US" sz="1400" dirty="0" err="1"/>
              <a:t>wei</a:t>
            </a:r>
            <a:r>
              <a:rPr lang="en-US" sz="1400" dirty="0"/>
              <a:t> H Lehman, </a:t>
            </a:r>
            <a:r>
              <a:rPr lang="en-US" sz="1400" dirty="0" err="1"/>
              <a:t>Mengling</a:t>
            </a:r>
            <a:r>
              <a:rPr lang="en-US" sz="1400" dirty="0"/>
              <a:t> Feng, Mohammad </a:t>
            </a:r>
            <a:r>
              <a:rPr lang="en-US" sz="1400" dirty="0" err="1"/>
              <a:t>Ghassemi</a:t>
            </a:r>
            <a:r>
              <a:rPr lang="en-US" sz="1400" dirty="0"/>
              <a:t>, Benjamin Moody, Peter </a:t>
            </a:r>
            <a:r>
              <a:rPr lang="en-US" sz="1400" dirty="0" err="1"/>
              <a:t>Szolovits</a:t>
            </a:r>
            <a:r>
              <a:rPr lang="en-US" sz="1400" dirty="0"/>
              <a:t>, Leo Anthony </a:t>
            </a:r>
            <a:r>
              <a:rPr lang="en-US" sz="1400" dirty="0" err="1"/>
              <a:t>Celi</a:t>
            </a:r>
            <a:r>
              <a:rPr lang="en-US" sz="1400" dirty="0"/>
              <a:t>, and Roger G Mark. Mimic-iii, a freely accessible critical care database. Scientific data, 3, 2016.</a:t>
            </a:r>
          </a:p>
          <a:p>
            <a:r>
              <a:rPr lang="en-US" sz="1400" dirty="0"/>
              <a:t>[42] Hemant </a:t>
            </a:r>
            <a:r>
              <a:rPr lang="en-US" sz="1400" dirty="0" err="1"/>
              <a:t>Ghayvat</a:t>
            </a:r>
            <a:r>
              <a:rPr lang="en-US" sz="1400" dirty="0"/>
              <a:t>, </a:t>
            </a:r>
            <a:r>
              <a:rPr lang="en-US" sz="1400" dirty="0" err="1"/>
              <a:t>Jie</a:t>
            </a:r>
            <a:r>
              <a:rPr lang="en-US" sz="1400" dirty="0"/>
              <a:t> Liu, </a:t>
            </a:r>
            <a:r>
              <a:rPr lang="en-US" sz="1400" dirty="0" err="1"/>
              <a:t>Subhas</a:t>
            </a:r>
            <a:r>
              <a:rPr lang="en-US" sz="1400" dirty="0"/>
              <a:t> Chandra </a:t>
            </a:r>
            <a:r>
              <a:rPr lang="en-US" sz="1400" dirty="0" err="1"/>
              <a:t>Mukhopadhyay</a:t>
            </a:r>
            <a:r>
              <a:rPr lang="en-US" sz="1400" dirty="0"/>
              <a:t>, and Xiang </a:t>
            </a:r>
            <a:r>
              <a:rPr lang="en-US" sz="1400" dirty="0" err="1"/>
              <a:t>Gui</a:t>
            </a:r>
            <a:r>
              <a:rPr lang="en-US" sz="1400" dirty="0"/>
              <a:t>. Wellness sensor networks: A proposal and implementation for smart home for assisted living. IEEE Sensors Journal, 15(12):7341–7348, 2015</a:t>
            </a:r>
          </a:p>
          <a:p>
            <a:r>
              <a:rPr lang="en-US" sz="1400" dirty="0"/>
              <a:t>[43] Rand R Wilcox. Basic statistics: understanding conventional methods and modern insights. Oxford </a:t>
            </a:r>
            <a:r>
              <a:rPr lang="en-US" sz="1400" dirty="0" err="1"/>
              <a:t>Univ</a:t>
            </a:r>
            <a:r>
              <a:rPr lang="en-US" sz="1400" dirty="0"/>
              <a:t> </a:t>
            </a:r>
            <a:r>
              <a:rPr lang="en-US" sz="1400" dirty="0" err="1"/>
              <a:t>Pr</a:t>
            </a:r>
            <a:r>
              <a:rPr lang="en-US" sz="1400" dirty="0"/>
              <a:t>, 2009</a:t>
            </a:r>
            <a:r>
              <a:rPr lang="en-US" sz="1400" dirty="0" smtClean="0"/>
              <a:t>.</a:t>
            </a:r>
          </a:p>
          <a:p>
            <a:endParaRPr lang="en-US" sz="1400" dirty="0" smtClean="0"/>
          </a:p>
          <a:p>
            <a:endParaRPr lang="en-US" sz="1400" dirty="0"/>
          </a:p>
          <a:p>
            <a:endParaRPr lang="en-US" sz="1400" dirty="0"/>
          </a:p>
        </p:txBody>
      </p:sp>
      <p:sp>
        <p:nvSpPr>
          <p:cNvPr id="11" name="Rectangle 10"/>
          <p:cNvSpPr/>
          <p:nvPr/>
        </p:nvSpPr>
        <p:spPr>
          <a:xfrm>
            <a:off x="150656" y="5933460"/>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60</a:t>
            </a:r>
            <a:endParaRPr lang="en-US" dirty="0"/>
          </a:p>
        </p:txBody>
      </p:sp>
      <p:sp>
        <p:nvSpPr>
          <p:cNvPr id="14" name="Down Arrow 13"/>
          <p:cNvSpPr/>
          <p:nvPr/>
        </p:nvSpPr>
        <p:spPr>
          <a:xfrm>
            <a:off x="10332720" y="426868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576560" y="89306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576560" y="20341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643872" y="2361939"/>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تأیید تحلیلی</a:t>
            </a:r>
            <a:endParaRPr lang="en-US" b="1" dirty="0"/>
          </a:p>
        </p:txBody>
      </p:sp>
      <p:sp>
        <p:nvSpPr>
          <p:cNvPr id="30" name="Rectangle 29"/>
          <p:cNvSpPr/>
          <p:nvPr/>
        </p:nvSpPr>
        <p:spPr>
          <a:xfrm>
            <a:off x="10576560" y="314816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576560" y="91702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643872" y="126880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بحث</a:t>
            </a:r>
            <a:endParaRPr lang="en-US" b="1" dirty="0"/>
          </a:p>
        </p:txBody>
      </p:sp>
      <p:sp>
        <p:nvSpPr>
          <p:cNvPr id="36" name="Rounded Rectangle 35"/>
          <p:cNvSpPr/>
          <p:nvPr/>
        </p:nvSpPr>
        <p:spPr>
          <a:xfrm>
            <a:off x="9643872" y="1245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نتایج</a:t>
            </a:r>
            <a:endParaRPr lang="en-US" b="1" dirty="0"/>
          </a:p>
        </p:txBody>
      </p:sp>
      <p:sp>
        <p:nvSpPr>
          <p:cNvPr id="38" name="Rounded Rectangle 37"/>
          <p:cNvSpPr/>
          <p:nvPr/>
        </p:nvSpPr>
        <p:spPr>
          <a:xfrm>
            <a:off x="9643872" y="347620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rtl="1"/>
            <a:r>
              <a:rPr lang="fa-IR" b="1" dirty="0"/>
              <a:t>جمع بندی</a:t>
            </a:r>
            <a:endParaRPr lang="en-US" b="1" dirty="0"/>
          </a:p>
        </p:txBody>
      </p:sp>
      <p:sp>
        <p:nvSpPr>
          <p:cNvPr id="40" name="Rounded Rectangle 39"/>
          <p:cNvSpPr/>
          <p:nvPr/>
        </p:nvSpPr>
        <p:spPr>
          <a:xfrm>
            <a:off x="9643872" y="4890478"/>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t" anchorCtr="0"/>
          <a:lstStyle/>
          <a:p>
            <a:pPr algn="ctr" rtl="1" fontAlgn="t">
              <a:lnSpc>
                <a:spcPct val="150000"/>
              </a:lnSpc>
            </a:pPr>
            <a:r>
              <a:rPr lang="fa-IR" sz="1600" dirty="0">
                <a:cs typeface="2  Homa" panose="00000400000000000000" pitchFamily="2" charset="-78"/>
              </a:rPr>
              <a:t>منابع</a:t>
            </a:r>
            <a:endParaRPr lang="en-US" sz="1600" dirty="0">
              <a:cs typeface="2  Homa" panose="00000400000000000000" pitchFamily="2"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76" y="1504335"/>
            <a:ext cx="9180576" cy="4429125"/>
          </a:xfrm>
          <a:prstGeom prst="rect">
            <a:avLst/>
          </a:prstGeom>
        </p:spPr>
      </p:pic>
    </p:spTree>
    <p:extLst>
      <p:ext uri="{BB962C8B-B14F-4D97-AF65-F5344CB8AC3E}">
        <p14:creationId xmlns:p14="http://schemas.microsoft.com/office/powerpoint/2010/main" val="279558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9360" y="2670048"/>
            <a:ext cx="6888480" cy="1107996"/>
          </a:xfrm>
          <a:prstGeom prst="rect">
            <a:avLst/>
          </a:prstGeom>
          <a:noFill/>
        </p:spPr>
        <p:txBody>
          <a:bodyPr wrap="square" rtlCol="0">
            <a:spAutoFit/>
            <a:scene3d>
              <a:camera prst="orthographicFront"/>
              <a:lightRig rig="threePt" dir="t"/>
            </a:scene3d>
            <a:sp3d extrusionH="57150">
              <a:bevelT w="38100" h="38100"/>
            </a:sp3d>
          </a:bodyPr>
          <a:lstStyle/>
          <a:p>
            <a:pPr algn="ctr" rtl="1"/>
            <a:r>
              <a:rPr lang="fa-IR" sz="6600" dirty="0" smtClean="0">
                <a:ln>
                  <a:solidFill>
                    <a:schemeClr val="bg1">
                      <a:lumMod val="95000"/>
                      <a:lumOff val="5000"/>
                    </a:schemeClr>
                  </a:solidFill>
                </a:ln>
                <a:solidFill>
                  <a:schemeClr val="bg2">
                    <a:lumMod val="20000"/>
                    <a:lumOff val="80000"/>
                  </a:schemeClr>
                </a:solidFill>
                <a:effectLst>
                  <a:outerShdw blurRad="50800" dist="38100" dir="2700000" algn="tl" rotWithShape="0">
                    <a:prstClr val="black">
                      <a:alpha val="40000"/>
                    </a:prstClr>
                  </a:outerShdw>
                  <a:reflection blurRad="6350" stA="50000" endA="300" endPos="50000" dist="60007" dir="5400000" sy="-100000" algn="bl" rotWithShape="0"/>
                </a:effectLst>
                <a:cs typeface="B Titr" panose="00000700000000000000" pitchFamily="2" charset="-78"/>
              </a:rPr>
              <a:t>با تشکر فراوان</a:t>
            </a:r>
            <a:endParaRPr lang="en-US" sz="6600" dirty="0">
              <a:ln>
                <a:solidFill>
                  <a:schemeClr val="bg1">
                    <a:lumMod val="95000"/>
                    <a:lumOff val="5000"/>
                  </a:schemeClr>
                </a:solidFill>
              </a:ln>
              <a:solidFill>
                <a:schemeClr val="bg2">
                  <a:lumMod val="20000"/>
                  <a:lumOff val="80000"/>
                </a:schemeClr>
              </a:solidFill>
              <a:effectLst>
                <a:outerShdw blurRad="50800" dist="38100" dir="2700000" algn="tl" rotWithShape="0">
                  <a:prstClr val="black">
                    <a:alpha val="40000"/>
                  </a:prstClr>
                </a:outerShdw>
                <a:reflection blurRad="6350" stA="50000" endA="300" endPos="50000" dist="60007" dir="5400000" sy="-100000" algn="bl" rotWithShape="0"/>
              </a:effectLst>
              <a:cs typeface="B Titr" panose="00000700000000000000" pitchFamily="2" charset="-78"/>
            </a:endParaRPr>
          </a:p>
        </p:txBody>
      </p:sp>
    </p:spTree>
    <p:extLst>
      <p:ext uri="{BB962C8B-B14F-4D97-AF65-F5344CB8AC3E}">
        <p14:creationId xmlns:p14="http://schemas.microsoft.com/office/powerpoint/2010/main" val="47443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a:off x="10332720" y="4243896"/>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9643872" y="853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smtClean="0">
                <a:cs typeface="B Titr" panose="00000700000000000000" pitchFamily="2" charset="-78"/>
              </a:rPr>
              <a:t>چکیده</a:t>
            </a:r>
            <a:endParaRPr lang="en-US" dirty="0">
              <a:cs typeface="B Titr" panose="00000700000000000000" pitchFamily="2" charset="-78"/>
            </a:endParaRPr>
          </a:p>
        </p:txBody>
      </p:sp>
      <p:sp>
        <p:nvSpPr>
          <p:cNvPr id="5" name="Rounded Rectangle 4"/>
          <p:cNvSpPr/>
          <p:nvPr/>
        </p:nvSpPr>
        <p:spPr>
          <a:xfrm>
            <a:off x="9643872" y="121005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smtClean="0">
                <a:cs typeface="B Titr" panose="00000700000000000000" pitchFamily="2" charset="-78"/>
              </a:rPr>
              <a:t>مقدمه</a:t>
            </a:r>
            <a:endParaRPr lang="en-US" dirty="0">
              <a:cs typeface="B Titr" panose="00000700000000000000" pitchFamily="2" charset="-78"/>
            </a:endParaRPr>
          </a:p>
        </p:txBody>
      </p:sp>
      <p:sp>
        <p:nvSpPr>
          <p:cNvPr id="6" name="Rounded Rectangle 5"/>
          <p:cNvSpPr/>
          <p:nvPr/>
        </p:nvSpPr>
        <p:spPr>
          <a:xfrm>
            <a:off x="9643872" y="23256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a:t>۱-۱ تعريف مسئله و بيان سؤال‌های اصلي تحقيق</a:t>
            </a:r>
            <a:endParaRPr lang="en-US" b="1" dirty="0"/>
          </a:p>
        </p:txBody>
      </p:sp>
      <p:sp>
        <p:nvSpPr>
          <p:cNvPr id="8" name="Rounded Rectangle 7"/>
          <p:cNvSpPr/>
          <p:nvPr/>
        </p:nvSpPr>
        <p:spPr>
          <a:xfrm>
            <a:off x="9643872" y="4865688"/>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b="1" dirty="0"/>
              <a:t>۳-1 هدف‌ها</a:t>
            </a:r>
            <a:endParaRPr lang="en-US" dirty="0"/>
          </a:p>
        </p:txBody>
      </p:sp>
      <p:sp>
        <p:nvSpPr>
          <p:cNvPr id="12" name="TextBox 11"/>
          <p:cNvSpPr txBox="1"/>
          <p:nvPr/>
        </p:nvSpPr>
        <p:spPr>
          <a:xfrm>
            <a:off x="323628" y="149352"/>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endParaRPr lang="en-US" dirty="0" smtClean="0">
              <a:cs typeface="2  Homa" panose="00000400000000000000" pitchFamily="2" charset="-78"/>
            </a:endParaRPr>
          </a:p>
          <a:p>
            <a:pPr algn="r" rtl="1">
              <a:lnSpc>
                <a:spcPct val="150000"/>
              </a:lnSpc>
            </a:pPr>
            <a:r>
              <a:rPr lang="fa-IR" dirty="0" smtClean="0">
                <a:cs typeface="2  Homa" panose="00000400000000000000" pitchFamily="2" charset="-78"/>
              </a:rPr>
              <a:t>سنسورهای </a:t>
            </a:r>
            <a:r>
              <a:rPr lang="fa-IR" dirty="0">
                <a:cs typeface="2  Homa" panose="00000400000000000000" pitchFamily="2" charset="-78"/>
              </a:rPr>
              <a:t>بدن میتوانند شبکه سطح بدن را ثبت کرده و حذف کنند. سنسور پزشکی بدن را میتوان به سنسور قابل کاشت و سنسور پوشیدنی تقسیم بندی کرد. این سنسورها باید کم مصرف، کوچک بوده و کمترین آسیب را به بدن انسان وارد کنند. مزیت اصلی سنسور پوشیدنی، راحتی استفاده کردن آن است؛ اما کاربرد آن محدود است، </a:t>
            </a:r>
            <a:r>
              <a:rPr lang="ar-SA" dirty="0">
                <a:cs typeface="2  Homa" panose="00000400000000000000" pitchFamily="2" charset="-78"/>
              </a:rPr>
              <a:t>یک طرح انتزاعی برای یک سیستم مراقبت های بهداشتی </a:t>
            </a:r>
            <a:r>
              <a:rPr lang="en-US" dirty="0" err="1">
                <a:cs typeface="2  Homa" panose="00000400000000000000" pitchFamily="2" charset="-78"/>
              </a:rPr>
              <a:t>IoT</a:t>
            </a:r>
            <a:r>
              <a:rPr lang="ar-SA" dirty="0">
                <a:cs typeface="2  Homa" panose="00000400000000000000" pitchFamily="2" charset="-78"/>
              </a:rPr>
              <a:t> پیشنهاد داده اند که در آن داده های تحت نظارت یک بیمار به یک سیستم اجتماعی تبدیل می شود که بیماران را با رفتارهای مشابه برای تجزیه و تحلیل علائم خوشه بندی می کند. طرح آنها شامل یک سیستم پیش بینی برای پیش بینی ناهنجاری ها است. با این حال ، این یک طرح انتزاعی است و اجرا نمی شود. آثار مرتبط با آن فقط طرحواره انتزاعی را پیشنهاد می کنند یا به اندازه کافی دقیق نیستند. آنها همچنین برای کشف وضعیت غیر طبیعی برای بیمار به داده های تاریخی زیادی نیاز دارند. مطالعات متعددی وجود دارد که با پیدا کردن الگوهای رفتاری غیرقابل توصیف ، امکان شناسایی رفتارهای غیرطبیعی را بررسی می کند</a:t>
            </a:r>
            <a:r>
              <a:rPr lang="fa-IR" dirty="0">
                <a:cs typeface="2  Homa" panose="00000400000000000000" pitchFamily="2" charset="-78"/>
              </a:rPr>
              <a:t>.</a:t>
            </a:r>
            <a:endParaRPr lang="en-US" dirty="0">
              <a:cs typeface="2  Homa" panose="00000400000000000000" pitchFamily="2" charset="-78"/>
            </a:endParaRPr>
          </a:p>
        </p:txBody>
      </p:sp>
      <p:sp>
        <p:nvSpPr>
          <p:cNvPr id="11" name="Rectangle 10"/>
          <p:cNvSpPr/>
          <p:nvPr/>
        </p:nvSpPr>
        <p:spPr>
          <a:xfrm>
            <a:off x="183960" y="5658168"/>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6</a:t>
            </a:r>
            <a:endParaRPr lang="en-US" dirty="0"/>
          </a:p>
        </p:txBody>
      </p:sp>
      <p:sp>
        <p:nvSpPr>
          <p:cNvPr id="14" name="Rectangle 13"/>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9643872" y="345141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b="1" dirty="0"/>
              <a:t>2-1 سابقه و ضرورت انجام تحقیق</a:t>
            </a:r>
            <a:endParaRPr lang="en-US" b="1" dirty="0"/>
          </a:p>
        </p:txBody>
      </p:sp>
    </p:spTree>
    <p:extLst>
      <p:ext uri="{BB962C8B-B14F-4D97-AF65-F5344CB8AC3E}">
        <p14:creationId xmlns:p14="http://schemas.microsoft.com/office/powerpoint/2010/main" val="120199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56032" y="414528"/>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en-US" dirty="0"/>
              <a:t> </a:t>
            </a:r>
            <a:r>
              <a:rPr lang="ar-SA" sz="1400" dirty="0">
                <a:cs typeface="2  Homa" panose="00000400000000000000" pitchFamily="2" charset="-78"/>
              </a:rPr>
              <a:t>برای یادگیری الگوهای عادی </a:t>
            </a:r>
            <a:r>
              <a:rPr lang="en-US" sz="1400" dirty="0">
                <a:cs typeface="2  Homa" panose="00000400000000000000" pitchFamily="2" charset="-78"/>
              </a:rPr>
              <a:t>(Khan et al., 2012; </a:t>
            </a:r>
            <a:r>
              <a:rPr lang="en-US" sz="1400" dirty="0" err="1">
                <a:cs typeface="2  Homa" panose="00000400000000000000" pitchFamily="2" charset="-78"/>
              </a:rPr>
              <a:t>Ordóñez</a:t>
            </a:r>
            <a:r>
              <a:rPr lang="en-US" sz="1400" dirty="0">
                <a:cs typeface="2  Homa" panose="00000400000000000000" pitchFamily="2" charset="-78"/>
              </a:rPr>
              <a:t> et al., 2015) </a:t>
            </a:r>
            <a:r>
              <a:rPr lang="ar-SA" sz="1400" dirty="0">
                <a:cs typeface="2  Homa" panose="00000400000000000000" pitchFamily="2" charset="-78"/>
              </a:rPr>
              <a:t>بسیاری از مطالعات امکان سنجی آموزش طبقه بندیگر را نشان داده اند برای شناسایی یک رویداد خاص به ویژه می افتد. </a:t>
            </a:r>
            <a:endParaRPr lang="en-US" sz="1400" dirty="0">
              <a:cs typeface="2  Homa" panose="00000400000000000000" pitchFamily="2" charset="-78"/>
            </a:endParaRPr>
          </a:p>
          <a:p>
            <a:pPr algn="r">
              <a:lnSpc>
                <a:spcPct val="150000"/>
              </a:lnSpc>
            </a:pPr>
            <a:r>
              <a:rPr lang="en-US" sz="1400" dirty="0">
                <a:cs typeface="2  Homa" panose="00000400000000000000" pitchFamily="2" charset="-78"/>
              </a:rPr>
              <a:t>(Yin et al., 2008; Cheng et al., 2013; </a:t>
            </a:r>
            <a:r>
              <a:rPr lang="en-US" sz="1400" dirty="0" err="1">
                <a:cs typeface="2  Homa" panose="00000400000000000000" pitchFamily="2" charset="-78"/>
              </a:rPr>
              <a:t>Mirmahboub</a:t>
            </a:r>
            <a:r>
              <a:rPr lang="en-US" sz="1400" dirty="0">
                <a:cs typeface="2  Homa" panose="00000400000000000000" pitchFamily="2" charset="-78"/>
              </a:rPr>
              <a:t> et al., 2013; </a:t>
            </a:r>
            <a:r>
              <a:rPr lang="en-US" sz="1400" dirty="0" err="1">
                <a:cs typeface="2  Homa" panose="00000400000000000000" pitchFamily="2" charset="-78"/>
              </a:rPr>
              <a:t>Mirmahboub</a:t>
            </a:r>
            <a:r>
              <a:rPr lang="en-US" sz="1400" dirty="0">
                <a:cs typeface="2  Homa" panose="00000400000000000000" pitchFamily="2" charset="-78"/>
              </a:rPr>
              <a:t> et al., 2013, </a:t>
            </a:r>
            <a:r>
              <a:rPr lang="en-US" sz="1400" dirty="0" err="1">
                <a:cs typeface="2  Homa" panose="00000400000000000000" pitchFamily="2" charset="-78"/>
              </a:rPr>
              <a:t>3Rakhecha</a:t>
            </a:r>
            <a:r>
              <a:rPr lang="en-US" sz="1400" dirty="0">
                <a:cs typeface="2  Homa" panose="00000400000000000000" pitchFamily="2" charset="-78"/>
              </a:rPr>
              <a:t> and Hsu, 2013; </a:t>
            </a:r>
            <a:r>
              <a:rPr lang="en-US" sz="1400" dirty="0" err="1">
                <a:cs typeface="2  Homa" panose="00000400000000000000" pitchFamily="2" charset="-78"/>
              </a:rPr>
              <a:t>Rakhecha</a:t>
            </a:r>
            <a:r>
              <a:rPr lang="en-US" sz="1400" dirty="0">
                <a:cs typeface="2  Homa" panose="00000400000000000000" pitchFamily="2" charset="-78"/>
              </a:rPr>
              <a:t> and Hsu, 2013, 2013; Chen et al., 2006; Li et al., 2009).</a:t>
            </a:r>
          </a:p>
          <a:p>
            <a:pPr algn="r" rtl="1">
              <a:lnSpc>
                <a:spcPct val="150000"/>
              </a:lnSpc>
            </a:pPr>
            <a:r>
              <a:rPr lang="ar-SA" sz="1400" dirty="0">
                <a:cs typeface="2  Homa" panose="00000400000000000000" pitchFamily="2" charset="-78"/>
              </a:rPr>
              <a:t>از الگوریتم های خوشه بندی نیز برای شناساندن الگوهای رفتار غیر طبیعی استفاده شده است.</a:t>
            </a:r>
            <a:endParaRPr lang="en-US" sz="1400" dirty="0">
              <a:cs typeface="2  Homa" panose="00000400000000000000" pitchFamily="2" charset="-78"/>
            </a:endParaRPr>
          </a:p>
          <a:p>
            <a:pPr algn="r" rtl="1">
              <a:lnSpc>
                <a:spcPct val="150000"/>
              </a:lnSpc>
            </a:pPr>
            <a:r>
              <a:rPr lang="ar-SA" sz="1400" dirty="0">
                <a:cs typeface="2  Homa" panose="00000400000000000000" pitchFamily="2" charset="-78"/>
              </a:rPr>
              <a:t> </a:t>
            </a:r>
            <a:r>
              <a:rPr lang="en-US" sz="1400" dirty="0">
                <a:cs typeface="2  Homa" panose="00000400000000000000" pitchFamily="2" charset="-78"/>
              </a:rPr>
              <a:t>(Lee et al., 2009; </a:t>
            </a:r>
            <a:r>
              <a:rPr lang="en-US" sz="1400" dirty="0" err="1">
                <a:cs typeface="2  Homa" panose="00000400000000000000" pitchFamily="2" charset="-78"/>
              </a:rPr>
              <a:t>Lotfi</a:t>
            </a:r>
            <a:r>
              <a:rPr lang="en-US" sz="1400" dirty="0">
                <a:cs typeface="2  Homa" panose="00000400000000000000" pitchFamily="2" charset="-78"/>
              </a:rPr>
              <a:t> et al., 2012)</a:t>
            </a:r>
            <a:r>
              <a:rPr lang="ar-SA" sz="1400" dirty="0">
                <a:cs typeface="2  Homa" panose="00000400000000000000" pitchFamily="2" charset="-78"/>
              </a:rPr>
              <a:t>    الگوی عادت روزانه و تشخیص ناهنجاری (</a:t>
            </a:r>
            <a:r>
              <a:rPr lang="en-US" sz="1400" dirty="0" err="1">
                <a:cs typeface="2  Homa" panose="00000400000000000000" pitchFamily="2" charset="-78"/>
              </a:rPr>
              <a:t>ODHMAD</a:t>
            </a:r>
            <a:r>
              <a:rPr lang="ar-SA" sz="1400" dirty="0">
                <a:cs typeface="2  Homa" panose="00000400000000000000" pitchFamily="2" charset="-78"/>
              </a:rPr>
              <a:t>) آنلاین ، که می تواند فعالیت روزانه را انجام دهد ، مدل سازی عادت و تشخیص ناهنجاری برای بزرگسالان سالخورده در فضاهای زندگی خود انجام دهد. </a:t>
            </a:r>
            <a:r>
              <a:rPr lang="en-US" sz="1400" dirty="0" err="1">
                <a:cs typeface="2  Homa" panose="00000400000000000000" pitchFamily="2" charset="-78"/>
              </a:rPr>
              <a:t>ODHMAD</a:t>
            </a:r>
            <a:r>
              <a:rPr lang="ar-SA" sz="1400" dirty="0">
                <a:cs typeface="2  Homa" panose="00000400000000000000" pitchFamily="2" charset="-78"/>
              </a:rPr>
              <a:t> شامل یک مدل بازیابی فعالیت آنلاین (</a:t>
            </a:r>
            <a:r>
              <a:rPr lang="en-US" sz="1400" dirty="0">
                <a:cs typeface="2  Homa" panose="00000400000000000000" pitchFamily="2" charset="-78"/>
              </a:rPr>
              <a:t>OAR</a:t>
            </a:r>
            <a:r>
              <a:rPr lang="ar-SA" sz="1400" dirty="0">
                <a:cs typeface="2  Homa" panose="00000400000000000000" pitchFamily="2" charset="-78"/>
              </a:rPr>
              <a:t>) و یک جزء مدل سازی عادت روزانه پویا (</a:t>
            </a:r>
            <a:r>
              <a:rPr lang="en-US" sz="1400" dirty="0" err="1">
                <a:cs typeface="2  Homa" panose="00000400000000000000" pitchFamily="2" charset="-78"/>
              </a:rPr>
              <a:t>DDHM</a:t>
            </a:r>
            <a:r>
              <a:rPr lang="ar-SA" sz="1400" dirty="0">
                <a:cs typeface="2  Homa" panose="00000400000000000000" pitchFamily="2" charset="-78"/>
              </a:rPr>
              <a:t>) است. </a:t>
            </a:r>
            <a:r>
              <a:rPr lang="en-US" sz="1400" dirty="0">
                <a:cs typeface="2  Homa" panose="00000400000000000000" pitchFamily="2" charset="-78"/>
              </a:rPr>
              <a:t>OAR</a:t>
            </a:r>
            <a:r>
              <a:rPr lang="ar-SA" sz="1400" dirty="0">
                <a:cs typeface="2  Homa" panose="00000400000000000000" pitchFamily="2" charset="-78"/>
              </a:rPr>
              <a:t> پردازش آنلاین داده های حسگر را برای شناسایی فعالیت های روزانه و رویدادهای فوری سالمندان انجام می دهد (</a:t>
            </a:r>
            <a:r>
              <a:rPr lang="en-US" sz="1400" dirty="0" err="1">
                <a:cs typeface="2  Homa" panose="00000400000000000000" pitchFamily="2" charset="-78"/>
              </a:rPr>
              <a:t>Meng</a:t>
            </a:r>
            <a:r>
              <a:rPr lang="en-US" sz="1400" dirty="0">
                <a:cs typeface="2  Homa" panose="00000400000000000000" pitchFamily="2" charset="-78"/>
              </a:rPr>
              <a:t> et al.</a:t>
            </a:r>
            <a:r>
              <a:rPr lang="ar-SA" sz="1400" dirty="0">
                <a:cs typeface="2  Homa" panose="00000400000000000000" pitchFamily="2" charset="-78"/>
              </a:rPr>
              <a:t>، </a:t>
            </a:r>
            <a:r>
              <a:rPr lang="en-US" sz="1400" dirty="0">
                <a:cs typeface="2  Homa" panose="00000400000000000000" pitchFamily="2" charset="-78"/>
              </a:rPr>
              <a:t>2017</a:t>
            </a:r>
            <a:r>
              <a:rPr lang="ar-SA" sz="1400" dirty="0">
                <a:cs typeface="2  Homa" panose="00000400000000000000" pitchFamily="2" charset="-78"/>
              </a:rPr>
              <a:t>). </a:t>
            </a:r>
            <a:endParaRPr lang="en-US" sz="1400" dirty="0">
              <a:cs typeface="2  Homa" panose="00000400000000000000" pitchFamily="2" charset="-78"/>
            </a:endParaRPr>
          </a:p>
          <a:p>
            <a:pPr algn="r" rtl="1">
              <a:lnSpc>
                <a:spcPct val="150000"/>
              </a:lnSpc>
            </a:pPr>
            <a:r>
              <a:rPr lang="ar-SA" sz="1400" dirty="0">
                <a:cs typeface="2  Homa" panose="00000400000000000000" pitchFamily="2" charset="-78"/>
              </a:rPr>
              <a:t>با این حال ، این روش نمی تواند رفتار غیر عادی را پیش بینی کند و همچنین نیاز به سنسورهای اضافی برای تشخیص رفتار بیمار دارد. در هر صورت این روش های پیش بینی مهم هستند ، زیرا می توانند وضعیت غیرطبیعی را برای بیماران پیش بینی کرده و به آنها در بقا کمک کنند</a:t>
            </a:r>
            <a:r>
              <a:rPr lang="fa-IR" sz="1400" dirty="0">
                <a:cs typeface="2  Homa" panose="00000400000000000000" pitchFamily="2" charset="-78"/>
              </a:rPr>
              <a:t>. </a:t>
            </a:r>
            <a:r>
              <a:rPr lang="en-US" sz="1400" dirty="0" err="1">
                <a:cs typeface="2  Homa" panose="00000400000000000000" pitchFamily="2" charset="-78"/>
              </a:rPr>
              <a:t>Suryadevara</a:t>
            </a:r>
            <a:r>
              <a:rPr lang="en-US" sz="1400" dirty="0">
                <a:cs typeface="2  Homa" panose="00000400000000000000" pitchFamily="2" charset="-78"/>
              </a:rPr>
              <a:t> et al., 2013</a:t>
            </a:r>
            <a:r>
              <a:rPr lang="ar-SA" sz="1400" dirty="0">
                <a:cs typeface="2  Homa" panose="00000400000000000000" pitchFamily="2" charset="-78"/>
              </a:rPr>
              <a:t>. سلامتی را برای نظارت بر فعالیت افراد بزرگتر تعریف می کند. آنها تشخیص فعالیت در زمان واقعی را در بیماران مسن انجام می دهند و عملکرد سلامتی را برای این بیماران با استفاده از فعالیت های مبتنی بر لوازم خانگی تعیین می کنند. شش نوع سنسور باید در محیط نظارت مستقر شوند. براساس داده های جمع آوری شده از محیط و استفاده از عملکرد سلامتی آنها و رفتار ناهنجار را تشخیص می دهند. اگرچه به دقت کمتری می رسند ولی در مطالعه ما فقط از دو نوع سنسور  حسگرهای </a:t>
            </a:r>
            <a:r>
              <a:rPr lang="en-US" sz="1400" dirty="0" err="1">
                <a:cs typeface="2  Homa" panose="00000400000000000000" pitchFamily="2" charset="-78"/>
              </a:rPr>
              <a:t>ECG</a:t>
            </a:r>
            <a:r>
              <a:rPr lang="ar-SA" sz="1400" dirty="0">
                <a:cs typeface="2  Homa" panose="00000400000000000000" pitchFamily="2" charset="-78"/>
              </a:rPr>
              <a:t> و استاتیک در وسط یک سلول از پیش تعیین شده استفاده می کنیم و هم محل بعدی و هم سیگنال </a:t>
            </a:r>
            <a:r>
              <a:rPr lang="en-US" sz="1400" dirty="0" err="1">
                <a:cs typeface="2  Homa" panose="00000400000000000000" pitchFamily="2" charset="-78"/>
              </a:rPr>
              <a:t>ECG</a:t>
            </a:r>
            <a:r>
              <a:rPr lang="ar-SA" sz="1400" dirty="0">
                <a:cs typeface="2  Homa" panose="00000400000000000000" pitchFamily="2" charset="-78"/>
              </a:rPr>
              <a:t> را پیش بینی می کنیم.</a:t>
            </a:r>
            <a:endParaRPr lang="en-US" sz="1400" dirty="0">
              <a:cs typeface="2  Homa" panose="00000400000000000000" pitchFamily="2" charset="-78"/>
            </a:endParaRPr>
          </a:p>
          <a:p>
            <a:pPr algn="r" rtl="1">
              <a:lnSpc>
                <a:spcPct val="150000"/>
              </a:lnSpc>
            </a:pPr>
            <a:r>
              <a:rPr lang="en-US" sz="1400" dirty="0">
                <a:cs typeface="2  Homa" panose="00000400000000000000" pitchFamily="2" charset="-78"/>
              </a:rPr>
              <a:t> (</a:t>
            </a:r>
            <a:r>
              <a:rPr lang="en-US" sz="1400" dirty="0" err="1">
                <a:cs typeface="2  Homa" panose="00000400000000000000" pitchFamily="2" charset="-78"/>
              </a:rPr>
              <a:t>Suryadevara</a:t>
            </a:r>
            <a:r>
              <a:rPr lang="en-US" sz="1400" dirty="0">
                <a:cs typeface="2  Homa" panose="00000400000000000000" pitchFamily="2" charset="-78"/>
              </a:rPr>
              <a:t> and </a:t>
            </a:r>
            <a:r>
              <a:rPr lang="en-US" sz="1400" dirty="0" err="1">
                <a:cs typeface="2  Homa" panose="00000400000000000000" pitchFamily="2" charset="-78"/>
              </a:rPr>
              <a:t>Mukhopadhyay</a:t>
            </a:r>
            <a:r>
              <a:rPr lang="en-US" sz="1400" dirty="0">
                <a:cs typeface="2  Homa" panose="00000400000000000000" pitchFamily="2" charset="-78"/>
              </a:rPr>
              <a:t>, 2012; </a:t>
            </a:r>
            <a:r>
              <a:rPr lang="en-US" sz="1400" dirty="0" err="1">
                <a:cs typeface="2  Homa" panose="00000400000000000000" pitchFamily="2" charset="-78"/>
              </a:rPr>
              <a:t>Suryadevara</a:t>
            </a:r>
            <a:r>
              <a:rPr lang="en-US" sz="1400" dirty="0">
                <a:cs typeface="2  Homa" panose="00000400000000000000" pitchFamily="2" charset="-78"/>
              </a:rPr>
              <a:t> et al., 2013) </a:t>
            </a:r>
          </a:p>
          <a:p>
            <a:pPr algn="r"/>
            <a:r>
              <a:rPr lang="fa-IR" dirty="0"/>
              <a:t> </a:t>
            </a:r>
            <a:endParaRPr lang="en-US" dirty="0"/>
          </a:p>
        </p:txBody>
      </p:sp>
      <p:sp>
        <p:nvSpPr>
          <p:cNvPr id="11" name="Rectangle 10"/>
          <p:cNvSpPr/>
          <p:nvPr/>
        </p:nvSpPr>
        <p:spPr>
          <a:xfrm>
            <a:off x="162046" y="5940987"/>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7</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8534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smtClean="0">
                <a:cs typeface="B Titr" panose="00000700000000000000" pitchFamily="2" charset="-78"/>
              </a:rPr>
              <a:t>چکیده</a:t>
            </a:r>
            <a:endParaRPr lang="en-US" dirty="0">
              <a:cs typeface="B Titr" panose="00000700000000000000" pitchFamily="2" charset="-78"/>
            </a:endParaRPr>
          </a:p>
        </p:txBody>
      </p:sp>
      <p:sp>
        <p:nvSpPr>
          <p:cNvPr id="18" name="Rounded Rectangle 17"/>
          <p:cNvSpPr/>
          <p:nvPr/>
        </p:nvSpPr>
        <p:spPr>
          <a:xfrm>
            <a:off x="9643872" y="121005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a-IR" dirty="0" smtClean="0">
                <a:cs typeface="B Titr" panose="00000700000000000000" pitchFamily="2" charset="-78"/>
              </a:rPr>
              <a:t>مقدمه</a:t>
            </a:r>
            <a:endParaRPr lang="en-US" dirty="0">
              <a:cs typeface="B Titr" panose="00000700000000000000" pitchFamily="2" charset="-78"/>
            </a:endParaRPr>
          </a:p>
        </p:txBody>
      </p:sp>
      <p:sp>
        <p:nvSpPr>
          <p:cNvPr id="19" name="Rounded Rectangle 18"/>
          <p:cNvSpPr/>
          <p:nvPr/>
        </p:nvSpPr>
        <p:spPr>
          <a:xfrm>
            <a:off x="9643872" y="2325624"/>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ar-SA" b="1" dirty="0"/>
              <a:t>۱-۱ تعريف مسئله و بيان سؤال‌های اصلي تحقيق</a:t>
            </a:r>
            <a:endParaRPr lang="en-US" b="1" dirty="0"/>
          </a:p>
        </p:txBody>
      </p:sp>
      <p:sp>
        <p:nvSpPr>
          <p:cNvPr id="20" name="Rounded Rectangle 19"/>
          <p:cNvSpPr/>
          <p:nvPr/>
        </p:nvSpPr>
        <p:spPr>
          <a:xfrm>
            <a:off x="9647646" y="5940987"/>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400" dirty="0">
                <a:cs typeface="B Titr" panose="00000700000000000000" pitchFamily="2" charset="-78"/>
              </a:rPr>
              <a:t>4-1 چه كاربردهايي از انجام اين تحقيق متصور است؟</a:t>
            </a:r>
            <a:endParaRPr lang="en-US" sz="1400" dirty="0">
              <a:cs typeface="B Titr" panose="000007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9643872" y="345141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b="1" dirty="0"/>
              <a:t>2-1 سابقه و ضرورت انجام تحقیق</a:t>
            </a:r>
            <a:endParaRPr lang="en-US" b="1" dirty="0"/>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9643872" y="455324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dirty="0">
                <a:cs typeface="B Titr" panose="00000700000000000000" pitchFamily="2" charset="-78"/>
              </a:rPr>
              <a:t>۳-1 هدف‌ها</a:t>
            </a:r>
            <a:endParaRPr lang="en-US" dirty="0">
              <a:cs typeface="B Titr" panose="00000700000000000000" pitchFamily="2" charset="-78"/>
            </a:endParaRPr>
          </a:p>
        </p:txBody>
      </p:sp>
    </p:spTree>
    <p:extLst>
      <p:ext uri="{BB962C8B-B14F-4D97-AF65-F5344CB8AC3E}">
        <p14:creationId xmlns:p14="http://schemas.microsoft.com/office/powerpoint/2010/main" val="20110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98159" y="466779"/>
            <a:ext cx="9180576" cy="6266688"/>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noAutofit/>
          </a:bodyPr>
          <a:lstStyle/>
          <a:p>
            <a:pPr algn="r" rtl="1">
              <a:lnSpc>
                <a:spcPct val="150000"/>
              </a:lnSpc>
            </a:pPr>
            <a:r>
              <a:rPr lang="ar-SA" sz="1600" dirty="0">
                <a:cs typeface="2  Homa" panose="00000400000000000000" pitchFamily="2" charset="-78"/>
              </a:rPr>
              <a:t>روش انجام این تحقیق به‌ صورت جستجو در اینترنت ، مطالعات و ترجمه آنها همراه با ارائه مستندات می‌باشد. منابع مورد استفاده شامل سایت های </a:t>
            </a:r>
            <a:r>
              <a:rPr lang="en-US" sz="1600" u="sng" dirty="0">
                <a:cs typeface="2  Homa" panose="00000400000000000000" pitchFamily="2" charset="-78"/>
                <a:hlinkClick r:id="rId2"/>
              </a:rPr>
              <a:t>https://</a:t>
            </a:r>
            <a:r>
              <a:rPr lang="en-US" sz="1600" u="sng" dirty="0" err="1">
                <a:cs typeface="2  Homa" panose="00000400000000000000" pitchFamily="2" charset="-78"/>
                <a:hlinkClick r:id="rId2"/>
              </a:rPr>
              <a:t>ieeexplore.ieee.org</a:t>
            </a:r>
            <a:r>
              <a:rPr lang="en-US" sz="1600" u="sng" dirty="0">
                <a:cs typeface="2  Homa" panose="00000400000000000000" pitchFamily="2" charset="-78"/>
                <a:hlinkClick r:id="rId2"/>
              </a:rPr>
              <a:t>/</a:t>
            </a:r>
            <a:r>
              <a:rPr lang="ar-SA" sz="1600" dirty="0">
                <a:cs typeface="2  Homa" panose="00000400000000000000" pitchFamily="2" charset="-78"/>
              </a:rPr>
              <a:t>  </a:t>
            </a:r>
            <a:r>
              <a:rPr lang="ar-SA" sz="1600" dirty="0" smtClean="0">
                <a:cs typeface="2  Homa" panose="00000400000000000000" pitchFamily="2" charset="-78"/>
              </a:rPr>
              <a:t>، </a:t>
            </a:r>
            <a:r>
              <a:rPr lang="en-US" sz="1600" u="sng" dirty="0" smtClean="0">
                <a:cs typeface="2  Homa" panose="00000400000000000000" pitchFamily="2" charset="-78"/>
                <a:hlinkClick r:id="rId3"/>
              </a:rPr>
              <a:t>https</a:t>
            </a:r>
            <a:r>
              <a:rPr lang="en-US" sz="1600" u="sng" dirty="0">
                <a:cs typeface="2  Homa" panose="00000400000000000000" pitchFamily="2" charset="-78"/>
                <a:hlinkClick r:id="rId3"/>
              </a:rPr>
              <a:t>://</a:t>
            </a:r>
            <a:r>
              <a:rPr lang="en-US" sz="1600" u="sng" dirty="0" err="1">
                <a:cs typeface="2  Homa" panose="00000400000000000000" pitchFamily="2" charset="-78"/>
                <a:hlinkClick r:id="rId3"/>
              </a:rPr>
              <a:t>link.springer.com</a:t>
            </a:r>
            <a:r>
              <a:rPr lang="en-US" sz="1600" u="sng" dirty="0">
                <a:cs typeface="2  Homa" panose="00000400000000000000" pitchFamily="2" charset="-78"/>
                <a:hlinkClick r:id="rId3"/>
              </a:rPr>
              <a:t>/</a:t>
            </a:r>
            <a:r>
              <a:rPr lang="en-US" sz="1600" dirty="0">
                <a:cs typeface="2  Homa" panose="00000400000000000000" pitchFamily="2" charset="-78"/>
              </a:rPr>
              <a:t> </a:t>
            </a:r>
            <a:r>
              <a:rPr lang="fa-IR" sz="1600" dirty="0" smtClean="0">
                <a:cs typeface="2  Homa" panose="00000400000000000000" pitchFamily="2" charset="-78"/>
              </a:rPr>
              <a:t>و </a:t>
            </a:r>
            <a:r>
              <a:rPr lang="en-US" sz="1600" u="sng" dirty="0">
                <a:cs typeface="2  Homa" panose="00000400000000000000" pitchFamily="2" charset="-78"/>
                <a:hlinkClick r:id="rId4"/>
              </a:rPr>
              <a:t>https://</a:t>
            </a:r>
            <a:r>
              <a:rPr lang="en-US" sz="1600" u="sng" dirty="0" err="1">
                <a:cs typeface="2  Homa" panose="00000400000000000000" pitchFamily="2" charset="-78"/>
                <a:hlinkClick r:id="rId4"/>
              </a:rPr>
              <a:t>freepaper.me</a:t>
            </a:r>
            <a:r>
              <a:rPr lang="en-US" sz="1600" u="sng" dirty="0">
                <a:cs typeface="2  Homa" panose="00000400000000000000" pitchFamily="2" charset="-78"/>
                <a:hlinkClick r:id="rId4"/>
              </a:rPr>
              <a:t>/</a:t>
            </a:r>
            <a:r>
              <a:rPr lang="ar-SA" sz="1600" dirty="0">
                <a:cs typeface="2  Homa" panose="00000400000000000000" pitchFamily="2" charset="-78"/>
              </a:rPr>
              <a:t>  در کاربرد</a:t>
            </a:r>
            <a:r>
              <a:rPr lang="en-US" sz="1600" dirty="0" err="1">
                <a:cs typeface="2  Homa" panose="00000400000000000000" pitchFamily="2" charset="-78"/>
              </a:rPr>
              <a:t>IOT</a:t>
            </a:r>
            <a:r>
              <a:rPr lang="en-US" sz="1600" dirty="0">
                <a:cs typeface="2  Homa" panose="00000400000000000000" pitchFamily="2" charset="-78"/>
              </a:rPr>
              <a:t> </a:t>
            </a:r>
            <a:r>
              <a:rPr lang="fa-IR" sz="1600" dirty="0">
                <a:cs typeface="2  Homa" panose="00000400000000000000" pitchFamily="2" charset="-78"/>
              </a:rPr>
              <a:t> در زمینه </a:t>
            </a:r>
            <a:r>
              <a:rPr lang="ar-SA" sz="1600" dirty="0">
                <a:cs typeface="2  Homa" panose="00000400000000000000" pitchFamily="2" charset="-78"/>
              </a:rPr>
              <a:t>بهداشت و سلامت و مراقبت های پزشکی و مقایسه با روشهای قدیمی تر در زمینه بهداشت و سلامت می‌باشد. </a:t>
            </a:r>
            <a:endParaRPr lang="en-US" sz="1600" dirty="0" smtClean="0">
              <a:cs typeface="2  Homa" panose="00000400000000000000" pitchFamily="2" charset="-78"/>
            </a:endParaRPr>
          </a:p>
          <a:p>
            <a:pPr algn="r" rtl="1">
              <a:lnSpc>
                <a:spcPct val="150000"/>
              </a:lnSpc>
            </a:pPr>
            <a:endParaRPr lang="en-US" sz="1200" dirty="0" smtClean="0">
              <a:cs typeface="2  Homa" panose="00000400000000000000" pitchFamily="2" charset="-78"/>
            </a:endParaRPr>
          </a:p>
          <a:p>
            <a:pPr algn="r" rtl="1">
              <a:lnSpc>
                <a:spcPct val="150000"/>
              </a:lnSpc>
            </a:pPr>
            <a:r>
              <a:rPr lang="fa-IR" sz="1600" b="1" dirty="0">
                <a:cs typeface="2  Homa" panose="00000400000000000000" pitchFamily="2" charset="-78"/>
              </a:rPr>
              <a:t>6-1 مراحل انجام تحقیق</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در ابتدا به مطالعه در زمینه‌ اینترنت اشیاء در زمینه سلامت و بهداشت و مفاهیم و کاربردها و مسائل مرتبط با آن‌ها در زمینه سلامت و پزشکی پرداخته شد. سپس با جستجو در سایت هایی که دارای اطلاعات در این زمینه می باشند را جستجو و دانلود نموده و سپس به ترجمه و تبدیل آن به یک پروژه تحقیقی صورت گرفته شد.</a:t>
            </a:r>
            <a:endParaRPr lang="en-US" sz="1600" dirty="0">
              <a:cs typeface="2  Homa" panose="00000400000000000000" pitchFamily="2" charset="-78"/>
            </a:endParaRPr>
          </a:p>
          <a:p>
            <a:pPr rtl="1"/>
            <a:r>
              <a:rPr lang="fa-IR" dirty="0"/>
              <a:t> </a:t>
            </a:r>
            <a:endParaRPr lang="en-US" dirty="0"/>
          </a:p>
          <a:p>
            <a:pPr algn="r" rtl="1">
              <a:lnSpc>
                <a:spcPct val="150000"/>
              </a:lnSpc>
            </a:pPr>
            <a:r>
              <a:rPr lang="fa-IR" sz="1600" b="1" dirty="0">
                <a:cs typeface="2  Homa" panose="00000400000000000000" pitchFamily="2" charset="-78"/>
              </a:rPr>
              <a:t>7-1 ساختار گزارش سمینار </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در این فصل به بیان اهداف کلی و مباحث مطرح ‌شده می­پردازیم.</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در فصل دوم به </a:t>
            </a:r>
            <a:r>
              <a:rPr lang="ar-SA" sz="1600" dirty="0">
                <a:cs typeface="2  Homa" panose="00000400000000000000" pitchFamily="2" charset="-78"/>
              </a:rPr>
              <a:t>مفـاهیـم عمـومـی و روش­های کشف دانش در داده های تلفن همراه و سنسورها که در واقع همان الگوریتم­های </a:t>
            </a:r>
            <a:r>
              <a:rPr lang="en-US" sz="1600" dirty="0" err="1">
                <a:cs typeface="2  Homa" panose="00000400000000000000" pitchFamily="2" charset="-78"/>
              </a:rPr>
              <a:t>IOT</a:t>
            </a:r>
            <a:r>
              <a:rPr lang="en-US" sz="1600" dirty="0">
                <a:cs typeface="2  Homa" panose="00000400000000000000" pitchFamily="2" charset="-78"/>
              </a:rPr>
              <a:t> </a:t>
            </a:r>
            <a:r>
              <a:rPr lang="fa-IR" sz="1600" dirty="0">
                <a:cs typeface="2  Homa" panose="00000400000000000000" pitchFamily="2" charset="-78"/>
              </a:rPr>
              <a:t>مراقبت های بهداشتی و سلامت</a:t>
            </a:r>
            <a:r>
              <a:rPr lang="ar-SA" sz="1600" dirty="0">
                <a:cs typeface="2  Homa" panose="00000400000000000000" pitchFamily="2" charset="-78"/>
              </a:rPr>
              <a:t> هستند و مطالب پایه­ای </a:t>
            </a:r>
            <a:r>
              <a:rPr lang="fa-IR" sz="1600" dirty="0">
                <a:cs typeface="2  Homa" panose="00000400000000000000" pitchFamily="2" charset="-78"/>
              </a:rPr>
              <a:t>پرداخته ‌شده است.</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در فصل سوم به بیان کارهای انجام شده با استفاده از الگوریتم­های حسگر داده  تلفن همراه در زمینه سلامت و بهداشت پرداخته‌ایم.</a:t>
            </a:r>
            <a:endParaRPr lang="en-US" sz="1600" dirty="0">
              <a:cs typeface="2  Homa" panose="00000400000000000000" pitchFamily="2" charset="-78"/>
            </a:endParaRPr>
          </a:p>
          <a:p>
            <a:pPr algn="r" rtl="1">
              <a:lnSpc>
                <a:spcPct val="150000"/>
              </a:lnSpc>
            </a:pPr>
            <a:r>
              <a:rPr lang="fa-IR" sz="1600" dirty="0">
                <a:cs typeface="2  Homa" panose="00000400000000000000" pitchFamily="2" charset="-78"/>
              </a:rPr>
              <a:t>بیان کاربردهای داده حسگر موبایل در </a:t>
            </a:r>
            <a:r>
              <a:rPr lang="ar-SA" sz="1600" dirty="0">
                <a:cs typeface="2  Homa" panose="00000400000000000000" pitchFamily="2" charset="-78"/>
              </a:rPr>
              <a:t>زمینه سلامت و </a:t>
            </a:r>
            <a:r>
              <a:rPr lang="fa-IR" sz="1600" dirty="0">
                <a:cs typeface="2  Homa" panose="00000400000000000000" pitchFamily="2" charset="-78"/>
              </a:rPr>
              <a:t>پزشکی پرداخته شده است و سپس به بیان مزایا و معایب الگوریتم‌های پرکاربرد در این زمینه پرداخته شده و نتایج گرفته شده از تحقیق پرداخته شده و پیشنهاداتی برای کارهای آینده بیان شده است</a:t>
            </a:r>
            <a:r>
              <a:rPr lang="fa-IR" sz="1600" dirty="0" smtClean="0">
                <a:cs typeface="2  Homa" panose="00000400000000000000" pitchFamily="2" charset="-78"/>
              </a:rPr>
              <a:t>.</a:t>
            </a:r>
            <a:endParaRPr lang="en-US" sz="1600" dirty="0">
              <a:cs typeface="2  Homa" panose="00000400000000000000" pitchFamily="2" charset="-78"/>
            </a:endParaRPr>
          </a:p>
        </p:txBody>
      </p:sp>
      <p:sp>
        <p:nvSpPr>
          <p:cNvPr id="11" name="Rectangle 10"/>
          <p:cNvSpPr/>
          <p:nvPr/>
        </p:nvSpPr>
        <p:spPr>
          <a:xfrm>
            <a:off x="-213321" y="6075969"/>
            <a:ext cx="822960"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8</a:t>
            </a:r>
            <a:endParaRPr lang="en-US" dirty="0"/>
          </a:p>
        </p:txBody>
      </p:sp>
      <p:sp>
        <p:nvSpPr>
          <p:cNvPr id="14" name="Down Arrow 13"/>
          <p:cNvSpPr/>
          <p:nvPr/>
        </p:nvSpPr>
        <p:spPr>
          <a:xfrm>
            <a:off x="10336494" y="5319195"/>
            <a:ext cx="853440" cy="621792"/>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576560" y="201015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76560" y="885444"/>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643872" y="5940987"/>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fontAlgn="t"/>
            <a:r>
              <a:rPr lang="fa-IR" sz="1600" dirty="0">
                <a:cs typeface="2  Homa" panose="00000400000000000000" pitchFamily="2" charset="-78"/>
              </a:rPr>
              <a:t>2-3 کاربردها و تعاریف </a:t>
            </a:r>
            <a:endParaRPr lang="en-US" sz="1600" dirty="0">
              <a:cs typeface="2  Homa" panose="00000400000000000000" pitchFamily="2" charset="-78"/>
            </a:endParaRPr>
          </a:p>
        </p:txBody>
      </p:sp>
      <p:sp>
        <p:nvSpPr>
          <p:cNvPr id="18" name="Rounded Rectangle 17"/>
          <p:cNvSpPr/>
          <p:nvPr/>
        </p:nvSpPr>
        <p:spPr>
          <a:xfrm>
            <a:off x="9643872" y="1210056"/>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B Titr" panose="00000700000000000000" pitchFamily="2" charset="-78"/>
              </a:rPr>
              <a:t>6-1 مراحل انجام تحقیق</a:t>
            </a:r>
            <a:endParaRPr lang="en-US" sz="1600" dirty="0">
              <a:cs typeface="B Titr" panose="00000700000000000000" pitchFamily="2" charset="-78"/>
            </a:endParaRPr>
          </a:p>
        </p:txBody>
      </p:sp>
      <p:sp>
        <p:nvSpPr>
          <p:cNvPr id="19" name="Rounded Rectangle 18"/>
          <p:cNvSpPr/>
          <p:nvPr/>
        </p:nvSpPr>
        <p:spPr>
          <a:xfrm>
            <a:off x="9643872" y="232562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a:cs typeface="B Titr" panose="00000700000000000000" pitchFamily="2" charset="-78"/>
              </a:rPr>
              <a:t>7-1 ساختار گزارش سمینار </a:t>
            </a:r>
            <a:endParaRPr lang="en-US" sz="1600" dirty="0">
              <a:cs typeface="B Titr" panose="00000700000000000000" pitchFamily="2" charset="-78"/>
            </a:endParaRPr>
          </a:p>
        </p:txBody>
      </p:sp>
      <p:sp>
        <p:nvSpPr>
          <p:cNvPr id="20" name="Rounded Rectangle 19"/>
          <p:cNvSpPr/>
          <p:nvPr/>
        </p:nvSpPr>
        <p:spPr>
          <a:xfrm>
            <a:off x="9643872" y="76644"/>
            <a:ext cx="2231136" cy="792480"/>
          </a:xfrm>
          <a:prstGeom prst="roundRect">
            <a:avLst/>
          </a:prstGeom>
          <a:solidFill>
            <a:schemeClr val="accent1">
              <a:lumMod val="75000"/>
            </a:schemeClr>
          </a:solidFill>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r>
              <a:rPr lang="fa-IR" sz="1600" dirty="0" smtClean="0">
                <a:cs typeface="B Titr" panose="00000700000000000000" pitchFamily="2" charset="-78"/>
              </a:rPr>
              <a:t>5</a:t>
            </a:r>
            <a:r>
              <a:rPr lang="ar-SA" sz="1600" dirty="0" smtClean="0">
                <a:cs typeface="B Titr" panose="00000700000000000000" pitchFamily="2" charset="-78"/>
              </a:rPr>
              <a:t>-</a:t>
            </a:r>
            <a:r>
              <a:rPr lang="fa-IR" sz="1600" dirty="0" smtClean="0">
                <a:cs typeface="B Titr" panose="00000700000000000000" pitchFamily="2" charset="-78"/>
              </a:rPr>
              <a:t>1</a:t>
            </a:r>
            <a:r>
              <a:rPr lang="ar-SA" sz="1600" dirty="0" smtClean="0">
                <a:cs typeface="B Titr" panose="00000700000000000000" pitchFamily="2" charset="-78"/>
              </a:rPr>
              <a:t> </a:t>
            </a:r>
            <a:r>
              <a:rPr lang="fa-IR" sz="1600" dirty="0">
                <a:cs typeface="B Titr" panose="00000700000000000000" pitchFamily="2" charset="-78"/>
              </a:rPr>
              <a:t>روش انجام تحقیق</a:t>
            </a:r>
            <a:endParaRPr lang="en-US" sz="1600" dirty="0">
              <a:cs typeface="B Titr" panose="00000700000000000000" pitchFamily="2" charset="-78"/>
            </a:endParaRPr>
          </a:p>
        </p:txBody>
      </p:sp>
      <p:sp>
        <p:nvSpPr>
          <p:cNvPr id="21" name="Rectangle 20"/>
          <p:cNvSpPr/>
          <p:nvPr/>
        </p:nvSpPr>
        <p:spPr>
          <a:xfrm>
            <a:off x="10576560" y="3124200"/>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9643872" y="3451416"/>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fa-IR" sz="1400" dirty="0">
                <a:cs typeface="B Titr" panose="00000700000000000000" pitchFamily="2" charset="-78"/>
              </a:rPr>
              <a:t>1-2 معماری سیستم مراقبت های بهداشتی</a:t>
            </a:r>
            <a:endParaRPr lang="en-US" sz="1400" dirty="0">
              <a:cs typeface="B Titr" panose="00000700000000000000" pitchFamily="2" charset="-78"/>
            </a:endParaRPr>
          </a:p>
        </p:txBody>
      </p:sp>
      <p:sp>
        <p:nvSpPr>
          <p:cNvPr id="23" name="Rectangle 22"/>
          <p:cNvSpPr/>
          <p:nvPr/>
        </p:nvSpPr>
        <p:spPr>
          <a:xfrm>
            <a:off x="10576560" y="4260216"/>
            <a:ext cx="365760" cy="31699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9643872" y="4553248"/>
            <a:ext cx="2231136" cy="792480"/>
          </a:xfrm>
          <a:prstGeom prst="roundRect">
            <a:avLst/>
          </a:prstGeom>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pPr algn="r" rtl="1">
              <a:lnSpc>
                <a:spcPct val="150000"/>
              </a:lnSpc>
            </a:pPr>
            <a:r>
              <a:rPr lang="ar-SA" sz="1600" dirty="0">
                <a:cs typeface="2  Homa" panose="00000400000000000000" pitchFamily="2" charset="-78"/>
              </a:rPr>
              <a:t>2-2 مقایسه روش ها و تحلیلی بر آنها</a:t>
            </a:r>
            <a:endParaRPr lang="en-US" sz="1600" dirty="0">
              <a:cs typeface="2  Homa" panose="00000400000000000000" pitchFamily="2" charset="-78"/>
            </a:endParaRPr>
          </a:p>
        </p:txBody>
      </p:sp>
    </p:spTree>
    <p:extLst>
      <p:ext uri="{BB962C8B-B14F-4D97-AF65-F5344CB8AC3E}">
        <p14:creationId xmlns:p14="http://schemas.microsoft.com/office/powerpoint/2010/main" val="67558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454</TotalTime>
  <Words>14586</Words>
  <Application>Microsoft Office PowerPoint</Application>
  <PresentationFormat>Widescreen</PresentationFormat>
  <Paragraphs>777</Paragraphs>
  <Slides>62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2  Homa</vt:lpstr>
      <vt:lpstr>Arial</vt:lpstr>
      <vt:lpstr>B Titr</vt:lpstr>
      <vt:lpstr>Calibri</vt:lpstr>
      <vt:lpstr>Calisto MT</vt:lpstr>
      <vt:lpstr>Cambria Math</vt:lpstr>
      <vt:lpstr>Nazanin</vt:lpstr>
      <vt:lpstr>Times New Roman</vt:lpstr>
      <vt:lpstr>Trebuchet MS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حسین رحمانی</cp:lastModifiedBy>
  <cp:revision>56</cp:revision>
  <dcterms:created xsi:type="dcterms:W3CDTF">2014-03-10T22:46:32Z</dcterms:created>
  <dcterms:modified xsi:type="dcterms:W3CDTF">2021-09-07T06:38:23Z</dcterms:modified>
</cp:coreProperties>
</file>