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sca-speech.org/archive/interspeech_2015/papers/i15_1478.pdf" TargetMode="External"/><Relationship Id="rId3" Type="http://schemas.openxmlformats.org/officeDocument/2006/relationships/hyperlink" Target="https://arxiv.org/pdf/1710.06554.pdf" TargetMode="External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3"/>
          <p:cNvSpPr/>
          <p:nvPr/>
        </p:nvSpPr>
        <p:spPr>
          <a:xfrm>
            <a:off x="0" y="0"/>
            <a:ext cx="12192001" cy="6943725"/>
          </a:xfrm>
          <a:prstGeom prst="rect">
            <a:avLst/>
          </a:prstGeom>
          <a:solidFill>
            <a:srgbClr val="44546A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440635" y="5540168"/>
            <a:ext cx="9144001" cy="1403557"/>
          </a:xfrm>
          <a:prstGeom prst="rect">
            <a:avLst/>
          </a:prstGeom>
        </p:spPr>
        <p:txBody>
          <a:bodyPr/>
          <a:lstStyle/>
          <a:p>
            <a:pPr algn="l" defTabSz="896111">
              <a:lnSpc>
                <a:spcPct val="72000"/>
              </a:lnSpc>
              <a:spcBef>
                <a:spcPts val="900"/>
              </a:spcBef>
              <a:defRPr sz="1274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Presented by:</a:t>
            </a:r>
            <a:endParaRPr sz="1960"/>
          </a:p>
          <a:p>
            <a:pPr algn="l" defTabSz="896111">
              <a:lnSpc>
                <a:spcPct val="72000"/>
              </a:lnSpc>
              <a:spcBef>
                <a:spcPts val="900"/>
              </a:spcBef>
              <a:defRPr sz="1274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Alexandre        Riviello</a:t>
            </a:r>
            <a:endParaRPr sz="1568"/>
          </a:p>
          <a:p>
            <a:pPr algn="l" defTabSz="896111">
              <a:lnSpc>
                <a:spcPct val="72000"/>
              </a:lnSpc>
              <a:spcBef>
                <a:spcPts val="900"/>
              </a:spcBef>
              <a:defRPr sz="1274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Nathan           Heraief</a:t>
            </a:r>
            <a:endParaRPr sz="1960"/>
          </a:p>
          <a:p>
            <a:pPr algn="l" defTabSz="896111">
              <a:lnSpc>
                <a:spcPct val="72000"/>
              </a:lnSpc>
              <a:spcBef>
                <a:spcPts val="900"/>
              </a:spcBef>
              <a:defRPr sz="1274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Mohammad Hossein Askari</a:t>
            </a:r>
            <a:endParaRPr sz="1568"/>
          </a:p>
          <a:p>
            <a:pPr defTabSz="896111">
              <a:lnSpc>
                <a:spcPct val="72000"/>
              </a:lnSpc>
              <a:spcBef>
                <a:spcPts val="900"/>
              </a:spcBef>
              <a:defRPr sz="882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br/>
          </a:p>
        </p:txBody>
      </p:sp>
      <p:sp>
        <p:nvSpPr>
          <p:cNvPr id="114" name="Title 1"/>
          <p:cNvSpPr txBox="1"/>
          <p:nvPr>
            <p:ph type="ctrTitle"/>
          </p:nvPr>
        </p:nvSpPr>
        <p:spPr>
          <a:xfrm>
            <a:off x="1709322" y="1685157"/>
            <a:ext cx="8773356" cy="2164681"/>
          </a:xfrm>
          <a:prstGeom prst="rect">
            <a:avLst/>
          </a:prstGeom>
        </p:spPr>
        <p:txBody>
          <a:bodyPr/>
          <a:lstStyle/>
          <a:p>
            <a:pPr defTabSz="859536">
              <a:defRPr sz="375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Project Logic Brain : a Binary Neural Networks acceleration</a:t>
            </a:r>
            <a:br/>
          </a:p>
        </p:txBody>
      </p:sp>
      <p:pic>
        <p:nvPicPr>
          <p:cNvPr id="115" name="Graphic 12" descr="Graphic 12"/>
          <p:cNvPicPr>
            <a:picLocks noChangeAspect="1"/>
          </p:cNvPicPr>
          <p:nvPr/>
        </p:nvPicPr>
        <p:blipFill>
          <a:blip r:embed="rId2">
            <a:extLst/>
          </a:blip>
          <a:srcRect l="0" t="0" r="45237" b="68051"/>
          <a:stretch>
            <a:fillRect/>
          </a:stretch>
        </p:blipFill>
        <p:spPr>
          <a:xfrm rot="798096">
            <a:off x="3876475" y="3906294"/>
            <a:ext cx="4439213" cy="1495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55092" y="19674"/>
            <a:ext cx="319059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80" name="TextBox 20"/>
          <p:cNvSpPr txBox="1"/>
          <p:nvPr/>
        </p:nvSpPr>
        <p:spPr>
          <a:xfrm>
            <a:off x="505975" y="1542088"/>
            <a:ext cx="1158464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Explanation of the Python code for the preprocessing (part 4)</a:t>
            </a:r>
          </a:p>
        </p:txBody>
      </p:sp>
      <p:sp>
        <p:nvSpPr>
          <p:cNvPr id="181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6. Conclusion</a:t>
            </a:r>
          </a:p>
        </p:txBody>
      </p:sp>
      <p:pic>
        <p:nvPicPr>
          <p:cNvPr id="18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87" name="TextBox 20"/>
          <p:cNvSpPr txBox="1"/>
          <p:nvPr/>
        </p:nvSpPr>
        <p:spPr>
          <a:xfrm>
            <a:off x="505975" y="1542088"/>
            <a:ext cx="1158464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Explanation of the Python code for the preprocessing (part 4)</a:t>
            </a:r>
          </a:p>
        </p:txBody>
      </p:sp>
      <p:sp>
        <p:nvSpPr>
          <p:cNvPr id="188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7. References</a:t>
            </a:r>
          </a:p>
        </p:txBody>
      </p:sp>
      <p:pic>
        <p:nvPicPr>
          <p:cNvPr id="1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19" name="TextBox 20"/>
          <p:cNvSpPr txBox="1"/>
          <p:nvPr/>
        </p:nvSpPr>
        <p:spPr>
          <a:xfrm>
            <a:off x="505975" y="1542088"/>
            <a:ext cx="56896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Context:</a:t>
            </a:r>
          </a:p>
        </p:txBody>
      </p:sp>
      <p:sp>
        <p:nvSpPr>
          <p:cNvPr id="120" name="TextBox 21"/>
          <p:cNvSpPr txBox="1"/>
          <p:nvPr/>
        </p:nvSpPr>
        <p:spPr>
          <a:xfrm>
            <a:off x="182631" y="2210416"/>
            <a:ext cx="11648938" cy="433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The basic audio recognition Tensorflow models are based off a paper written by Sainath et al. in 2015. 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A group of researchers at the University of Waterloo decided to reimplement these models in PyTorch to be consistent with the other researchers in their department. 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Their implementation includes the preprocessing of the audio inputs and the CNN models that are found in the Tensorflow library. 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</a:p>
          <a:p>
            <a:pPr algn="r">
              <a:defRPr sz="1000"/>
            </a:pPr>
            <a:r>
              <a:rPr u="sng"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https://www.isca-speech.org/archive/interspeech_2015/papers/i15_1478.pdf</a:t>
            </a:r>
          </a:p>
          <a:p>
            <a:pPr algn="r">
              <a:defRPr sz="1000"/>
            </a:pPr>
            <a:r>
              <a:rPr u="sng"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https://arxiv.org/pdf/1710.06554.pdf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1. Introduction</a:t>
            </a:r>
          </a:p>
        </p:txBody>
      </p:sp>
      <p:pic>
        <p:nvPicPr>
          <p:cNvPr id="12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27" name="TextBox 20"/>
          <p:cNvSpPr txBox="1"/>
          <p:nvPr/>
        </p:nvSpPr>
        <p:spPr>
          <a:xfrm>
            <a:off x="505975" y="1542088"/>
            <a:ext cx="56896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Structure:</a:t>
            </a:r>
          </a:p>
        </p:txBody>
      </p:sp>
      <p:sp>
        <p:nvSpPr>
          <p:cNvPr id="128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TextBox 17"/>
          <p:cNvSpPr txBox="1"/>
          <p:nvPr/>
        </p:nvSpPr>
        <p:spPr>
          <a:xfrm>
            <a:off x="106846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2. Presentation Plan</a:t>
            </a:r>
          </a:p>
        </p:txBody>
      </p:sp>
      <p:sp>
        <p:nvSpPr>
          <p:cNvPr id="132" name="TextBox 13"/>
          <p:cNvSpPr txBox="1"/>
          <p:nvPr/>
        </p:nvSpPr>
        <p:spPr>
          <a:xfrm>
            <a:off x="238263" y="2552435"/>
            <a:ext cx="1164893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1"/>
              <a:defRPr sz="2800"/>
            </a:pPr>
            <a:r>
              <a:t>Project overview</a:t>
            </a:r>
          </a:p>
          <a:p>
            <a:pPr marL="457200" indent="-457200">
              <a:buSzPct val="100000"/>
              <a:buAutoNum type="arabicPeriod" startAt="1"/>
              <a:defRPr sz="2800"/>
            </a:pPr>
          </a:p>
          <a:p>
            <a:pPr marL="457200" indent="-457200">
              <a:buSzPct val="100000"/>
              <a:buAutoNum type="arabicPeriod" startAt="2"/>
              <a:defRPr sz="2800"/>
            </a:pPr>
            <a:r>
              <a:t>Memory management</a:t>
            </a:r>
          </a:p>
          <a:p>
            <a:pPr marL="457200" indent="-457200">
              <a:buSzPct val="100000"/>
              <a:buAutoNum type="arabicPeriod" startAt="2"/>
              <a:defRPr sz="2800"/>
            </a:pPr>
            <a:r>
              <a:t>Neural core</a:t>
            </a:r>
          </a:p>
          <a:p>
            <a:pPr marL="457200" indent="-457200">
              <a:buSzPct val="100000"/>
              <a:buAutoNum type="arabicPeriod" startAt="2"/>
              <a:defRPr sz="2800"/>
            </a:pPr>
            <a:r>
              <a:t>Controller unit</a:t>
            </a:r>
          </a:p>
          <a:p>
            <a:pPr marL="457200" indent="-457200">
              <a:buSzPct val="100000"/>
              <a:buAutoNum type="arabicPeriod" startAt="2"/>
              <a:defRPr sz="2800"/>
            </a:pPr>
          </a:p>
          <a:p>
            <a:pPr marL="457200" indent="-457200">
              <a:buSzPct val="100000"/>
              <a:buAutoNum type="arabicPeriod" startAt="5"/>
              <a:defRPr sz="2800"/>
            </a:pPr>
            <a:r>
              <a:t>Improvements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35" name="TextBox 20"/>
          <p:cNvSpPr txBox="1"/>
          <p:nvPr/>
        </p:nvSpPr>
        <p:spPr>
          <a:xfrm>
            <a:off x="505975" y="1542088"/>
            <a:ext cx="56896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Context:</a:t>
            </a:r>
          </a:p>
        </p:txBody>
      </p:sp>
      <p:sp>
        <p:nvSpPr>
          <p:cNvPr id="136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3. Project Overview</a:t>
            </a:r>
          </a:p>
        </p:txBody>
      </p:sp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0" name="Full Architecture New.png" descr="Full Architecture N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3142" y="1458252"/>
            <a:ext cx="6957979" cy="5352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43" name="TextBox 20"/>
          <p:cNvSpPr txBox="1"/>
          <p:nvPr/>
        </p:nvSpPr>
        <p:spPr>
          <a:xfrm>
            <a:off x="505975" y="1542088"/>
            <a:ext cx="85698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Description of our Memory handle process:</a:t>
            </a:r>
          </a:p>
        </p:txBody>
      </p:sp>
      <p:sp>
        <p:nvSpPr>
          <p:cNvPr id="144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4. Memory Management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61" y="2235816"/>
            <a:ext cx="8310063" cy="4015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3804" y="2783336"/>
            <a:ext cx="3746635" cy="2981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52" name="TextBox 20"/>
          <p:cNvSpPr txBox="1"/>
          <p:nvPr/>
        </p:nvSpPr>
        <p:spPr>
          <a:xfrm>
            <a:off x="505975" y="1542088"/>
            <a:ext cx="85698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Simulation, and results</a:t>
            </a:r>
          </a:p>
        </p:txBody>
      </p:sp>
      <p:sp>
        <p:nvSpPr>
          <p:cNvPr id="153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4. Memory Management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59" name="TextBox 20"/>
          <p:cNvSpPr txBox="1"/>
          <p:nvPr/>
        </p:nvSpPr>
        <p:spPr>
          <a:xfrm>
            <a:off x="505975" y="1542088"/>
            <a:ext cx="85698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Simulation, and results</a:t>
            </a:r>
          </a:p>
        </p:txBody>
      </p:sp>
      <p:sp>
        <p:nvSpPr>
          <p:cNvPr id="160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5. Neural core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66" name="TextBox 20"/>
          <p:cNvSpPr txBox="1"/>
          <p:nvPr/>
        </p:nvSpPr>
        <p:spPr>
          <a:xfrm>
            <a:off x="505975" y="1542088"/>
            <a:ext cx="1158464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Explanation of the Python code for the preprocessing (part 3)</a:t>
            </a:r>
          </a:p>
        </p:txBody>
      </p:sp>
      <p:sp>
        <p:nvSpPr>
          <p:cNvPr id="167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6. Controller Unit</a:t>
            </a:r>
          </a:p>
        </p:txBody>
      </p:sp>
      <p:pic>
        <p:nvPicPr>
          <p:cNvPr id="16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-12700" y="-25400"/>
            <a:ext cx="12309145" cy="6943725"/>
          </a:xfrm>
          <a:prstGeom prst="rect">
            <a:avLst/>
          </a:prstGeom>
          <a:solidFill>
            <a:schemeClr val="accent3">
              <a:lumOff val="882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FFD0"/>
                </a:solidFill>
              </a:defRPr>
            </a:pPr>
          </a:p>
        </p:txBody>
      </p:sp>
      <p:sp>
        <p:nvSpPr>
          <p:cNvPr id="173" name="TextBox 20"/>
          <p:cNvSpPr txBox="1"/>
          <p:nvPr/>
        </p:nvSpPr>
        <p:spPr>
          <a:xfrm>
            <a:off x="505975" y="1542088"/>
            <a:ext cx="1158464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Explanation of the Python code for the preprocessing (part 4)</a:t>
            </a:r>
          </a:p>
        </p:txBody>
      </p:sp>
      <p:sp>
        <p:nvSpPr>
          <p:cNvPr id="174" name="Rectangle 16"/>
          <p:cNvSpPr/>
          <p:nvPr/>
        </p:nvSpPr>
        <p:spPr>
          <a:xfrm>
            <a:off x="1" y="0"/>
            <a:ext cx="12192001" cy="1308100"/>
          </a:xfrm>
          <a:prstGeom prst="rect">
            <a:avLst/>
          </a:prstGeom>
          <a:solidFill>
            <a:srgbClr val="3B4A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extBox 17"/>
          <p:cNvSpPr txBox="1"/>
          <p:nvPr/>
        </p:nvSpPr>
        <p:spPr>
          <a:xfrm>
            <a:off x="72979" y="303529"/>
            <a:ext cx="71501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5. Improvements</a:t>
            </a:r>
          </a:p>
        </p:txBody>
      </p:sp>
      <p:pic>
        <p:nvPicPr>
          <p:cNvPr id="17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5616" y="0"/>
            <a:ext cx="3190592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: Diagonal Corners Snipped 14"/>
          <p:cNvSpPr/>
          <p:nvPr/>
        </p:nvSpPr>
        <p:spPr>
          <a:xfrm>
            <a:off x="11374966" y="6482587"/>
            <a:ext cx="8255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3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66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5570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