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5" r:id="rId6"/>
    <p:sldId id="269" r:id="rId7"/>
    <p:sldId id="266" r:id="rId8"/>
    <p:sldId id="267" r:id="rId9"/>
    <p:sldId id="26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BC5C"/>
    <a:srgbClr val="DAA600"/>
    <a:srgbClr val="EBDC1D"/>
    <a:srgbClr val="0EB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9" autoAdjust="0"/>
    <p:restoredTop sz="50000" autoAdjust="0"/>
  </p:normalViewPr>
  <p:slideViewPr>
    <p:cSldViewPr snapToGrid="0" showGuides="1">
      <p:cViewPr varScale="1">
        <p:scale>
          <a:sx n="108" d="100"/>
          <a:sy n="108" d="100"/>
        </p:scale>
        <p:origin x="29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7492C-7B4E-48A1-AA3D-F2BBD357DA8A}" type="datetimeFigureOut">
              <a:rPr lang="en-CA" smtClean="0"/>
              <a:pPr/>
              <a:t>2018-11-30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2D151-0AD8-48A3-BEC4-BA6D515DA7C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13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295-2F0F-4185-8FA3-E1347D950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BF837-9186-4BC0-A67F-4C9B73C2A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925F8-17FB-4652-B906-A2487CCE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4E08-5F38-47BB-B2AB-B05A0ACA0486}" type="datetimeFigureOut">
              <a:rPr lang="fr-CA" smtClean="0"/>
              <a:pPr/>
              <a:t>18-11-30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1273-79B4-49A0-A91E-FFD8768A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9EF4-0A92-4560-B44D-090A267A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78A-52B1-4B47-843B-4FB1EBD58B34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400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0032-2DF2-46A1-B294-44E3D924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50611-9C20-4D17-AA79-A771BFBB0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E9AF-D995-4C66-A241-7478A0EA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4E08-5F38-47BB-B2AB-B05A0ACA0486}" type="datetimeFigureOut">
              <a:rPr lang="fr-CA" smtClean="0"/>
              <a:pPr/>
              <a:t>18-11-30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8E3C6-6AAE-4B64-ABF6-1501CE07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98B30-0222-46CD-AC6B-EBF36D1D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78A-52B1-4B47-843B-4FB1EBD58B34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5876B-F0AF-4B7A-941E-51C3A15C9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6F059-AA6D-4FFC-9F89-027A515E5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1049-7899-4BB5-BF4C-79E62F65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4E08-5F38-47BB-B2AB-B05A0ACA0486}" type="datetimeFigureOut">
              <a:rPr lang="fr-CA" smtClean="0"/>
              <a:pPr/>
              <a:t>18-11-30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EEEB-BD10-4BE6-A928-8802F5D3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6E32-2403-4703-83EB-4468C76B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78A-52B1-4B47-843B-4FB1EBD58B34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8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50FA-C3B3-4094-9727-7A990F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4E3AF-8173-4DA0-A544-7E9418DD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8EC2-4406-47E5-8164-D7D302BF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4E08-5F38-47BB-B2AB-B05A0ACA0486}" type="datetimeFigureOut">
              <a:rPr lang="fr-CA" smtClean="0"/>
              <a:pPr/>
              <a:t>18-11-30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5791-0A96-4C0A-A1E8-ACA640FA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882F6-10FE-443D-AFE7-9D2903F2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78A-52B1-4B47-843B-4FB1EBD58B34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59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9F77-9A83-427C-A23C-CC90E2B2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89E40-10CD-4183-8BDC-FAFF014CB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6440-54BB-4245-A353-55358C7A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4E08-5F38-47BB-B2AB-B05A0ACA0486}" type="datetimeFigureOut">
              <a:rPr lang="fr-CA" smtClean="0"/>
              <a:pPr/>
              <a:t>18-11-30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EB78-385F-49D6-8837-2A35AE80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11F1-823C-49AB-8E1B-74376864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78A-52B1-4B47-843B-4FB1EBD58B34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270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564D-31D8-423E-8EAD-C6C98755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0F61-3C3B-4537-A2AD-18592C086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FAD4C-4C66-4F0E-A876-78C50A834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7AF30-6FCC-468D-B233-180B43EF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4E08-5F38-47BB-B2AB-B05A0ACA0486}" type="datetimeFigureOut">
              <a:rPr lang="fr-CA" smtClean="0"/>
              <a:pPr/>
              <a:t>18-11-30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96E97-9F94-4747-A606-BC55A877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70114-E9B0-436A-A63D-CD3DE836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78A-52B1-4B47-843B-4FB1EBD58B34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572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3CBB-622C-40BB-802A-BD48B8C2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6960D-D0FE-4678-B464-00F084F2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18E96-ACEE-4072-8941-6EE17ED0F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98582-EABF-494E-9E8A-7B6607E2C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CCE97-2457-43CE-870A-1EF4B5FCB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D5265-81B8-4091-8272-DE3EDFFD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4E08-5F38-47BB-B2AB-B05A0ACA0486}" type="datetimeFigureOut">
              <a:rPr lang="fr-CA" smtClean="0"/>
              <a:pPr/>
              <a:t>18-11-30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48E59-150E-464E-B6B1-89ACCB4F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9ADB4-FD8D-4D02-9699-FB23FF28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78A-52B1-4B47-843B-4FB1EBD58B34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968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3BBF-9E8C-457B-8A48-06703715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68DDC-449A-4EC2-8EBE-5EA24742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4E08-5F38-47BB-B2AB-B05A0ACA0486}" type="datetimeFigureOut">
              <a:rPr lang="fr-CA" smtClean="0"/>
              <a:pPr/>
              <a:t>18-11-30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3999A-1690-4DF9-9CB6-0B7C26D9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F63B2-1D68-43F7-BBF4-8C9FAFC0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78A-52B1-4B47-843B-4FB1EBD58B34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922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D8CA2-B29E-4CA5-BE38-C3EC399B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4E08-5F38-47BB-B2AB-B05A0ACA0486}" type="datetimeFigureOut">
              <a:rPr lang="fr-CA" smtClean="0"/>
              <a:pPr/>
              <a:t>18-11-30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9C6EE-3111-4C07-9C45-F530A400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0927D-3C47-4931-85A2-72A8A2AC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78A-52B1-4B47-843B-4FB1EBD58B34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569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16A7-E048-40DA-9BC3-C0DB989E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FA78-1723-4FC6-B719-82B016CD2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B1662-FC31-4A2C-8AB3-C6E04480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01EFE-0DFD-45F4-BD33-7EDA501F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4E08-5F38-47BB-B2AB-B05A0ACA0486}" type="datetimeFigureOut">
              <a:rPr lang="fr-CA" smtClean="0"/>
              <a:pPr/>
              <a:t>18-11-30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90BCB-ECB0-41B5-80C9-15555572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BB6CF-3E76-40CA-9734-DF76A017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78A-52B1-4B47-843B-4FB1EBD58B34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847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4CB2-5484-47A4-8ACE-6E32ADE0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F3ED1-37BB-4A89-A8E8-CB8838EF5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9E644-CEC6-4029-AEE3-0FBF87004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82FAC-A5A9-4898-992B-D73759A9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4E08-5F38-47BB-B2AB-B05A0ACA0486}" type="datetimeFigureOut">
              <a:rPr lang="fr-CA" smtClean="0"/>
              <a:pPr/>
              <a:t>18-11-30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D3821-97BA-43A7-981F-F74E1B10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B6289-7838-4D32-80C4-D9A89696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A78A-52B1-4B47-843B-4FB1EBD58B34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073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99A00-355C-47ED-808A-3F6001D0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99503-B8EF-40D1-8C05-95F4A7A1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7364-EB2A-40F9-9DC7-9AC44FDA9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4E08-5F38-47BB-B2AB-B05A0ACA0486}" type="datetimeFigureOut">
              <a:rPr lang="fr-CA" smtClean="0"/>
              <a:pPr/>
              <a:t>18-11-30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F6B21-E50F-4012-B3E0-2379D763D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41AF5-93EA-40F3-A3C4-5092A7136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A78A-52B1-4B47-843B-4FB1EBD58B34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592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acebook.com/search/top/?q=mohammad%20hossein%20askari&amp;epa=SEARCH_BO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0.06554.pdf" TargetMode="External"/><Relationship Id="rId2" Type="http://schemas.openxmlformats.org/officeDocument/2006/relationships/hyperlink" Target="https://www.isca-speech.org/archive/interspeech_2015/papers/i15_1478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D67E2-2DC4-4C7D-9451-3B82D8796F31}"/>
              </a:ext>
            </a:extLst>
          </p:cNvPr>
          <p:cNvSpPr/>
          <p:nvPr/>
        </p:nvSpPr>
        <p:spPr>
          <a:xfrm>
            <a:off x="1" y="0"/>
            <a:ext cx="12191999" cy="694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753A7-7998-405E-9310-F090A10C9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635" y="5540169"/>
            <a:ext cx="9144000" cy="140355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fr-CA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Presented</a:t>
            </a:r>
            <a:r>
              <a:rPr lang="fr-CA" sz="1600" dirty="0">
                <a:solidFill>
                  <a:schemeClr val="bg1"/>
                </a:solidFill>
                <a:latin typeface="Consolas" panose="020B0609020204030204" pitchFamily="49" charset="0"/>
              </a:rPr>
              <a:t> by:</a:t>
            </a:r>
          </a:p>
          <a:p>
            <a:pPr algn="l"/>
            <a:r>
              <a:rPr lang="fr-CA" sz="1600" dirty="0">
                <a:solidFill>
                  <a:schemeClr val="bg1"/>
                </a:solidFill>
                <a:latin typeface="Consolas" panose="020B0609020204030204" pitchFamily="49" charset="0"/>
              </a:rPr>
              <a:t>	Alexandre        </a:t>
            </a:r>
            <a:r>
              <a:rPr lang="fr-CA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Riviello</a:t>
            </a:r>
            <a:endParaRPr lang="fr-CA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fr-CA" sz="1600" dirty="0">
                <a:solidFill>
                  <a:schemeClr val="bg1"/>
                </a:solidFill>
                <a:latin typeface="Consolas" panose="020B0609020204030204" pitchFamily="49" charset="0"/>
              </a:rPr>
              <a:t>	Nathan           Heraief</a:t>
            </a:r>
          </a:p>
          <a:p>
            <a:pPr algn="l"/>
            <a:r>
              <a:rPr lang="fr-CA" sz="1600" dirty="0">
                <a:solidFill>
                  <a:schemeClr val="bg1"/>
                </a:solidFill>
                <a:latin typeface="Consolas" panose="020B0609020204030204" pitchFamily="49" charset="0"/>
              </a:rPr>
              <a:t>	Mohammad Hossein </a:t>
            </a:r>
            <a:r>
              <a:rPr lang="fr-CA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Askari</a:t>
            </a:r>
            <a:endParaRPr lang="fr-CA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CA" sz="11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br>
              <a:rPr lang="fr-FR" sz="1100" b="1" i="1" dirty="0">
                <a:hlinkClick r:id="rId2"/>
              </a:rPr>
            </a:br>
            <a:endParaRPr lang="fr-FR" sz="1100" dirty="0"/>
          </a:p>
          <a:p>
            <a:pPr algn="l"/>
            <a:endParaRPr lang="fr-CA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CA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54DD3-46A0-47D3-86A7-60D017F6D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5080" y="199528"/>
            <a:ext cx="9034799" cy="1958974"/>
          </a:xfrm>
          <a:effectLst>
            <a:glow rad="12700">
              <a:schemeClr val="accent1"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fr-CA" sz="4000" dirty="0">
                <a:solidFill>
                  <a:schemeClr val="bg1"/>
                </a:solidFill>
                <a:latin typeface="Consolas" panose="020B0609020204030204" pitchFamily="49" charset="0"/>
              </a:rPr>
              <a:t>Project </a:t>
            </a:r>
            <a:r>
              <a:rPr lang="fr-CA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Logic</a:t>
            </a:r>
            <a:r>
              <a:rPr lang="fr-CA" sz="4000" dirty="0">
                <a:solidFill>
                  <a:schemeClr val="bg1"/>
                </a:solidFill>
                <a:latin typeface="Consolas" panose="020B0609020204030204" pitchFamily="49" charset="0"/>
              </a:rPr>
              <a:t> Brain : a </a:t>
            </a:r>
            <a:r>
              <a:rPr lang="fr-CA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Binary</a:t>
            </a:r>
            <a:r>
              <a:rPr lang="fr-CA" sz="4000" dirty="0">
                <a:solidFill>
                  <a:schemeClr val="bg1"/>
                </a:solidFill>
                <a:latin typeface="Consolas" panose="020B0609020204030204" pitchFamily="49" charset="0"/>
              </a:rPr>
              <a:t> Neural Networks </a:t>
            </a:r>
            <a:r>
              <a:rPr lang="fr-CA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acceleration</a:t>
            </a:r>
            <a:br>
              <a:rPr lang="fr-FR" b="1" dirty="0"/>
            </a:br>
            <a:endParaRPr lang="fr-CA" sz="4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304BF-8B04-4009-9C19-630479D25DE5}"/>
              </a:ext>
            </a:extLst>
          </p:cNvPr>
          <p:cNvSpPr/>
          <p:nvPr/>
        </p:nvSpPr>
        <p:spPr>
          <a:xfrm>
            <a:off x="-2" y="0"/>
            <a:ext cx="2405271" cy="771524"/>
          </a:xfrm>
          <a:prstGeom prst="rect">
            <a:avLst/>
          </a:prstGeom>
          <a:solidFill>
            <a:srgbClr val="0EB2D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highlight>
                <a:srgbClr val="0EB2D8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90E07-B166-4C0F-8A80-8CB72EF19822}"/>
              </a:ext>
            </a:extLst>
          </p:cNvPr>
          <p:cNvSpPr/>
          <p:nvPr/>
        </p:nvSpPr>
        <p:spPr>
          <a:xfrm>
            <a:off x="624509" y="358120"/>
            <a:ext cx="1519581" cy="12849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031F8-4537-45A6-8277-172F13DB4D1C}"/>
              </a:ext>
            </a:extLst>
          </p:cNvPr>
          <p:cNvSpPr/>
          <p:nvPr/>
        </p:nvSpPr>
        <p:spPr>
          <a:xfrm>
            <a:off x="1524000" y="0"/>
            <a:ext cx="1519581" cy="1200148"/>
          </a:xfrm>
          <a:prstGeom prst="rect">
            <a:avLst/>
          </a:prstGeom>
          <a:solidFill>
            <a:srgbClr val="EBDC1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95554-B3A8-4ACF-A25F-F9B8B556B81D}"/>
              </a:ext>
            </a:extLst>
          </p:cNvPr>
          <p:cNvSpPr/>
          <p:nvPr/>
        </p:nvSpPr>
        <p:spPr>
          <a:xfrm>
            <a:off x="2665894" y="-1"/>
            <a:ext cx="2452758" cy="238951"/>
          </a:xfrm>
          <a:prstGeom prst="rect">
            <a:avLst/>
          </a:prstGeom>
          <a:solidFill>
            <a:srgbClr val="83BC5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9280D52-286A-4844-BBD5-9805432896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5238" b="68051"/>
          <a:stretch/>
        </p:blipFill>
        <p:spPr>
          <a:xfrm rot="798096">
            <a:off x="614227" y="2636684"/>
            <a:ext cx="9952943" cy="33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7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D67E2-2DC4-4C7D-9451-3B82D8796F31}"/>
              </a:ext>
            </a:extLst>
          </p:cNvPr>
          <p:cNvSpPr/>
          <p:nvPr/>
        </p:nvSpPr>
        <p:spPr>
          <a:xfrm>
            <a:off x="1" y="0"/>
            <a:ext cx="12191999" cy="694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4C8B5-6354-4F42-8ADB-68CEAE9F7A56}"/>
              </a:ext>
            </a:extLst>
          </p:cNvPr>
          <p:cNvSpPr/>
          <p:nvPr/>
        </p:nvSpPr>
        <p:spPr>
          <a:xfrm>
            <a:off x="1" y="0"/>
            <a:ext cx="12192000" cy="1308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304BF-8B04-4009-9C19-630479D25DE5}"/>
              </a:ext>
            </a:extLst>
          </p:cNvPr>
          <p:cNvSpPr/>
          <p:nvPr/>
        </p:nvSpPr>
        <p:spPr>
          <a:xfrm>
            <a:off x="-2" y="0"/>
            <a:ext cx="2405271" cy="771524"/>
          </a:xfrm>
          <a:prstGeom prst="rect">
            <a:avLst/>
          </a:prstGeom>
          <a:solidFill>
            <a:srgbClr val="0EB2D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highlight>
                <a:srgbClr val="0EB2D8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90E07-B166-4C0F-8A80-8CB72EF19822}"/>
              </a:ext>
            </a:extLst>
          </p:cNvPr>
          <p:cNvSpPr/>
          <p:nvPr/>
        </p:nvSpPr>
        <p:spPr>
          <a:xfrm>
            <a:off x="624509" y="358120"/>
            <a:ext cx="1519581" cy="12849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031F8-4537-45A6-8277-172F13DB4D1C}"/>
              </a:ext>
            </a:extLst>
          </p:cNvPr>
          <p:cNvSpPr/>
          <p:nvPr/>
        </p:nvSpPr>
        <p:spPr>
          <a:xfrm>
            <a:off x="1524000" y="0"/>
            <a:ext cx="1519581" cy="1200148"/>
          </a:xfrm>
          <a:prstGeom prst="rect">
            <a:avLst/>
          </a:prstGeom>
          <a:solidFill>
            <a:srgbClr val="EBDC1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95554-B3A8-4ACF-A25F-F9B8B556B81D}"/>
              </a:ext>
            </a:extLst>
          </p:cNvPr>
          <p:cNvSpPr/>
          <p:nvPr/>
        </p:nvSpPr>
        <p:spPr>
          <a:xfrm>
            <a:off x="2665894" y="-1"/>
            <a:ext cx="2452758" cy="238951"/>
          </a:xfrm>
          <a:prstGeom prst="rect">
            <a:avLst/>
          </a:prstGeom>
          <a:solidFill>
            <a:srgbClr val="83BC5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BFC2D1C-22B7-4536-A820-CE7F1D5DD3ED}"/>
              </a:ext>
            </a:extLst>
          </p:cNvPr>
          <p:cNvSpPr/>
          <p:nvPr/>
        </p:nvSpPr>
        <p:spPr>
          <a:xfrm>
            <a:off x="11366500" y="238950"/>
            <a:ext cx="825500" cy="381000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2A4E65C-2F15-48B3-9741-241EE806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6050" y="254825"/>
            <a:ext cx="2743200" cy="365125"/>
          </a:xfrm>
        </p:spPr>
        <p:txBody>
          <a:bodyPr/>
          <a:lstStyle/>
          <a:p>
            <a:fld id="{4B3FA78A-52B1-4B47-843B-4FB1EBD58B34}" type="slidenum">
              <a:rPr lang="fr-CA" sz="1600" smtClean="0">
                <a:solidFill>
                  <a:schemeClr val="tx1"/>
                </a:solidFill>
              </a:rPr>
              <a:pPr/>
              <a:t>10</a:t>
            </a:fld>
            <a:endParaRPr lang="fr-CA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EE288-547E-44FD-9F1A-FC6183A6BACC}"/>
              </a:ext>
            </a:extLst>
          </p:cNvPr>
          <p:cNvSpPr txBox="1"/>
          <p:nvPr/>
        </p:nvSpPr>
        <p:spPr>
          <a:xfrm>
            <a:off x="7403410" y="300107"/>
            <a:ext cx="6478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bg1"/>
                </a:solidFill>
                <a:latin typeface="Consolas" panose="020B0609020204030204" pitchFamily="49" charset="0"/>
              </a:rPr>
              <a:t>6. Conclusion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3AD7FC8-B543-462C-90A6-6E39822E42B3}"/>
              </a:ext>
            </a:extLst>
          </p:cNvPr>
          <p:cNvSpPr/>
          <p:nvPr/>
        </p:nvSpPr>
        <p:spPr>
          <a:xfrm>
            <a:off x="238264" y="1778093"/>
            <a:ext cx="11648936" cy="511732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57DF6-BB1A-413A-828D-00E25B3E6099}"/>
              </a:ext>
            </a:extLst>
          </p:cNvPr>
          <p:cNvSpPr txBox="1"/>
          <p:nvPr/>
        </p:nvSpPr>
        <p:spPr>
          <a:xfrm>
            <a:off x="319709" y="1804432"/>
            <a:ext cx="568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F210B-A06E-4428-8FB2-1760C1A006C1}"/>
              </a:ext>
            </a:extLst>
          </p:cNvPr>
          <p:cNvSpPr txBox="1"/>
          <p:nvPr/>
        </p:nvSpPr>
        <p:spPr>
          <a:xfrm>
            <a:off x="319709" y="2636809"/>
            <a:ext cx="682479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Preprocessing of data for voice recognition using CNNs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Example of a model using </a:t>
            </a:r>
            <a:r>
              <a:rPr lang="en-CA" sz="2000" dirty="0" err="1">
                <a:solidFill>
                  <a:schemeClr val="bg1"/>
                </a:solidFill>
              </a:rPr>
              <a:t>PyTorch</a:t>
            </a:r>
            <a:endParaRPr lang="en-CA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9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D67E2-2DC4-4C7D-9451-3B82D8796F31}"/>
              </a:ext>
            </a:extLst>
          </p:cNvPr>
          <p:cNvSpPr/>
          <p:nvPr/>
        </p:nvSpPr>
        <p:spPr>
          <a:xfrm>
            <a:off x="1" y="0"/>
            <a:ext cx="12191999" cy="694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4C8B5-6354-4F42-8ADB-68CEAE9F7A56}"/>
              </a:ext>
            </a:extLst>
          </p:cNvPr>
          <p:cNvSpPr/>
          <p:nvPr/>
        </p:nvSpPr>
        <p:spPr>
          <a:xfrm>
            <a:off x="1" y="0"/>
            <a:ext cx="12192000" cy="1308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304BF-8B04-4009-9C19-630479D25DE5}"/>
              </a:ext>
            </a:extLst>
          </p:cNvPr>
          <p:cNvSpPr/>
          <p:nvPr/>
        </p:nvSpPr>
        <p:spPr>
          <a:xfrm>
            <a:off x="-2" y="0"/>
            <a:ext cx="2405271" cy="771524"/>
          </a:xfrm>
          <a:prstGeom prst="rect">
            <a:avLst/>
          </a:prstGeom>
          <a:solidFill>
            <a:srgbClr val="0EB2D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highlight>
                <a:srgbClr val="0EB2D8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90E07-B166-4C0F-8A80-8CB72EF19822}"/>
              </a:ext>
            </a:extLst>
          </p:cNvPr>
          <p:cNvSpPr/>
          <p:nvPr/>
        </p:nvSpPr>
        <p:spPr>
          <a:xfrm>
            <a:off x="624509" y="358120"/>
            <a:ext cx="1519581" cy="12849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031F8-4537-45A6-8277-172F13DB4D1C}"/>
              </a:ext>
            </a:extLst>
          </p:cNvPr>
          <p:cNvSpPr/>
          <p:nvPr/>
        </p:nvSpPr>
        <p:spPr>
          <a:xfrm>
            <a:off x="1524000" y="0"/>
            <a:ext cx="1519581" cy="1200148"/>
          </a:xfrm>
          <a:prstGeom prst="rect">
            <a:avLst/>
          </a:prstGeom>
          <a:solidFill>
            <a:srgbClr val="EBDC1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95554-B3A8-4ACF-A25F-F9B8B556B81D}"/>
              </a:ext>
            </a:extLst>
          </p:cNvPr>
          <p:cNvSpPr/>
          <p:nvPr/>
        </p:nvSpPr>
        <p:spPr>
          <a:xfrm>
            <a:off x="2665894" y="-1"/>
            <a:ext cx="2452758" cy="238951"/>
          </a:xfrm>
          <a:prstGeom prst="rect">
            <a:avLst/>
          </a:prstGeom>
          <a:solidFill>
            <a:srgbClr val="83BC5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BFC2D1C-22B7-4536-A820-CE7F1D5DD3ED}"/>
              </a:ext>
            </a:extLst>
          </p:cNvPr>
          <p:cNvSpPr/>
          <p:nvPr/>
        </p:nvSpPr>
        <p:spPr>
          <a:xfrm>
            <a:off x="11366500" y="238950"/>
            <a:ext cx="825500" cy="381000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2A4E65C-2F15-48B3-9741-241EE806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6050" y="254825"/>
            <a:ext cx="2743200" cy="365125"/>
          </a:xfrm>
        </p:spPr>
        <p:txBody>
          <a:bodyPr/>
          <a:lstStyle/>
          <a:p>
            <a:fld id="{4B3FA78A-52B1-4B47-843B-4FB1EBD58B34}" type="slidenum">
              <a:rPr lang="fr-CA" sz="1600" smtClean="0">
                <a:solidFill>
                  <a:schemeClr val="tx1"/>
                </a:solidFill>
              </a:rPr>
              <a:pPr/>
              <a:t>11</a:t>
            </a:fld>
            <a:endParaRPr lang="fr-CA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EE288-547E-44FD-9F1A-FC6183A6BACC}"/>
              </a:ext>
            </a:extLst>
          </p:cNvPr>
          <p:cNvSpPr txBox="1"/>
          <p:nvPr/>
        </p:nvSpPr>
        <p:spPr>
          <a:xfrm>
            <a:off x="7403410" y="300107"/>
            <a:ext cx="6478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bg1"/>
                </a:solidFill>
                <a:latin typeface="Consolas" panose="020B0609020204030204" pitchFamily="49" charset="0"/>
              </a:rPr>
              <a:t>7. References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42613" y="1809313"/>
            <a:ext cx="116366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 sz="8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[1] </a:t>
            </a:r>
            <a:r>
              <a:rPr lang="en-CA" sz="1600" dirty="0">
                <a:solidFill>
                  <a:schemeClr val="bg1"/>
                </a:solidFill>
              </a:rPr>
              <a:t>Tang, R., &amp; Lin, J. (2017). Honk: A </a:t>
            </a:r>
            <a:r>
              <a:rPr lang="en-CA" sz="1600" dirty="0" err="1">
                <a:solidFill>
                  <a:schemeClr val="bg1"/>
                </a:solidFill>
              </a:rPr>
              <a:t>PyTorch</a:t>
            </a:r>
            <a:r>
              <a:rPr lang="en-CA" sz="1600" dirty="0">
                <a:solidFill>
                  <a:schemeClr val="bg1"/>
                </a:solidFill>
              </a:rPr>
              <a:t> reimplementation of convolutional neural networks for keyword spotting. </a:t>
            </a:r>
            <a:r>
              <a:rPr lang="en-CA" sz="1600" i="1" dirty="0" err="1">
                <a:solidFill>
                  <a:schemeClr val="bg1"/>
                </a:solidFill>
              </a:rPr>
              <a:t>arXiv</a:t>
            </a:r>
            <a:r>
              <a:rPr lang="en-CA" sz="1600" i="1" dirty="0">
                <a:solidFill>
                  <a:schemeClr val="bg1"/>
                </a:solidFill>
              </a:rPr>
              <a:t> preprint arXiv:1710.06554</a:t>
            </a:r>
            <a:r>
              <a:rPr lang="en-CA" sz="1600" dirty="0">
                <a:solidFill>
                  <a:schemeClr val="bg1"/>
                </a:solidFill>
              </a:rPr>
              <a:t>.</a:t>
            </a:r>
          </a:p>
          <a:p>
            <a:r>
              <a:rPr lang="en-CA" sz="1600" dirty="0">
                <a:solidFill>
                  <a:schemeClr val="bg1"/>
                </a:solidFill>
              </a:rPr>
              <a:t>[2] </a:t>
            </a:r>
            <a:r>
              <a:rPr lang="en-US" sz="1600" dirty="0">
                <a:solidFill>
                  <a:schemeClr val="bg1"/>
                </a:solidFill>
              </a:rPr>
              <a:t>Sainath, T. N., &amp; </a:t>
            </a:r>
            <a:r>
              <a:rPr lang="en-US" sz="1600" dirty="0" err="1">
                <a:solidFill>
                  <a:schemeClr val="bg1"/>
                </a:solidFill>
              </a:rPr>
              <a:t>Parada</a:t>
            </a:r>
            <a:r>
              <a:rPr lang="en-US" sz="1600" dirty="0">
                <a:solidFill>
                  <a:schemeClr val="bg1"/>
                </a:solidFill>
              </a:rPr>
              <a:t>, C. (2015). Convolutional neural networks for small-footprint keyword spotting. In </a:t>
            </a:r>
            <a:r>
              <a:rPr lang="en-US" sz="1600" i="1" dirty="0">
                <a:solidFill>
                  <a:schemeClr val="bg1"/>
                </a:solidFill>
              </a:rPr>
              <a:t>Sixteenth Annual Conference of the International Speech Communication Association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fr-CA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9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D67E2-2DC4-4C7D-9451-3B82D8796F31}"/>
              </a:ext>
            </a:extLst>
          </p:cNvPr>
          <p:cNvSpPr/>
          <p:nvPr/>
        </p:nvSpPr>
        <p:spPr>
          <a:xfrm>
            <a:off x="1" y="0"/>
            <a:ext cx="12191999" cy="694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4C8B5-6354-4F42-8ADB-68CEAE9F7A56}"/>
              </a:ext>
            </a:extLst>
          </p:cNvPr>
          <p:cNvSpPr/>
          <p:nvPr/>
        </p:nvSpPr>
        <p:spPr>
          <a:xfrm>
            <a:off x="1" y="0"/>
            <a:ext cx="12192000" cy="1308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304BF-8B04-4009-9C19-630479D25DE5}"/>
              </a:ext>
            </a:extLst>
          </p:cNvPr>
          <p:cNvSpPr/>
          <p:nvPr/>
        </p:nvSpPr>
        <p:spPr>
          <a:xfrm>
            <a:off x="-2" y="0"/>
            <a:ext cx="2405271" cy="771524"/>
          </a:xfrm>
          <a:prstGeom prst="rect">
            <a:avLst/>
          </a:prstGeom>
          <a:solidFill>
            <a:srgbClr val="0EB2D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highlight>
                <a:srgbClr val="0EB2D8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90E07-B166-4C0F-8A80-8CB72EF19822}"/>
              </a:ext>
            </a:extLst>
          </p:cNvPr>
          <p:cNvSpPr/>
          <p:nvPr/>
        </p:nvSpPr>
        <p:spPr>
          <a:xfrm>
            <a:off x="624509" y="358120"/>
            <a:ext cx="1519581" cy="12849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031F8-4537-45A6-8277-172F13DB4D1C}"/>
              </a:ext>
            </a:extLst>
          </p:cNvPr>
          <p:cNvSpPr/>
          <p:nvPr/>
        </p:nvSpPr>
        <p:spPr>
          <a:xfrm>
            <a:off x="1524000" y="0"/>
            <a:ext cx="1519581" cy="1200148"/>
          </a:xfrm>
          <a:prstGeom prst="rect">
            <a:avLst/>
          </a:prstGeom>
          <a:solidFill>
            <a:srgbClr val="EBDC1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95554-B3A8-4ACF-A25F-F9B8B556B81D}"/>
              </a:ext>
            </a:extLst>
          </p:cNvPr>
          <p:cNvSpPr/>
          <p:nvPr/>
        </p:nvSpPr>
        <p:spPr>
          <a:xfrm>
            <a:off x="2665894" y="-1"/>
            <a:ext cx="2452758" cy="238951"/>
          </a:xfrm>
          <a:prstGeom prst="rect">
            <a:avLst/>
          </a:prstGeom>
          <a:solidFill>
            <a:srgbClr val="83BC5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BFC2D1C-22B7-4536-A820-CE7F1D5DD3ED}"/>
              </a:ext>
            </a:extLst>
          </p:cNvPr>
          <p:cNvSpPr/>
          <p:nvPr/>
        </p:nvSpPr>
        <p:spPr>
          <a:xfrm>
            <a:off x="11366500" y="238950"/>
            <a:ext cx="825500" cy="381000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2A4E65C-2F15-48B3-9741-241EE806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6050" y="254825"/>
            <a:ext cx="2743200" cy="365125"/>
          </a:xfrm>
        </p:spPr>
        <p:txBody>
          <a:bodyPr/>
          <a:lstStyle/>
          <a:p>
            <a:fld id="{4B3FA78A-52B1-4B47-843B-4FB1EBD58B34}" type="slidenum">
              <a:rPr lang="fr-CA" sz="1600" smtClean="0">
                <a:solidFill>
                  <a:schemeClr val="tx1"/>
                </a:solidFill>
              </a:rPr>
              <a:pPr/>
              <a:t>2</a:t>
            </a:fld>
            <a:endParaRPr lang="fr-CA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EE288-547E-44FD-9F1A-FC6183A6BACC}"/>
              </a:ext>
            </a:extLst>
          </p:cNvPr>
          <p:cNvSpPr txBox="1"/>
          <p:nvPr/>
        </p:nvSpPr>
        <p:spPr>
          <a:xfrm>
            <a:off x="6832600" y="300107"/>
            <a:ext cx="715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bg1"/>
                </a:solidFill>
                <a:latin typeface="Consolas" panose="020B0609020204030204" pitchFamily="49" charset="0"/>
              </a:rPr>
              <a:t>1. Introduction</a:t>
            </a: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DB0EAAC-0AEF-4872-B22A-AC9E87E24E8C}"/>
              </a:ext>
            </a:extLst>
          </p:cNvPr>
          <p:cNvSpPr/>
          <p:nvPr/>
        </p:nvSpPr>
        <p:spPr>
          <a:xfrm>
            <a:off x="238264" y="1778093"/>
            <a:ext cx="11648936" cy="511732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1FF3C-5060-48FE-91D2-64B5CB6B9C89}"/>
              </a:ext>
            </a:extLst>
          </p:cNvPr>
          <p:cNvSpPr txBox="1"/>
          <p:nvPr/>
        </p:nvSpPr>
        <p:spPr>
          <a:xfrm>
            <a:off x="319709" y="1804432"/>
            <a:ext cx="568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0AB6E0-24A8-4589-8067-ED5A4976F2AD}"/>
              </a:ext>
            </a:extLst>
          </p:cNvPr>
          <p:cNvSpPr txBox="1"/>
          <p:nvPr/>
        </p:nvSpPr>
        <p:spPr>
          <a:xfrm>
            <a:off x="238264" y="2570061"/>
            <a:ext cx="11648936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The basic audio recognition </a:t>
            </a:r>
            <a:r>
              <a:rPr lang="en-CA" sz="2400" dirty="0" err="1">
                <a:solidFill>
                  <a:schemeClr val="bg1"/>
                </a:solidFill>
              </a:rPr>
              <a:t>Tensorflow</a:t>
            </a:r>
            <a:r>
              <a:rPr lang="en-CA" sz="2400" dirty="0">
                <a:solidFill>
                  <a:schemeClr val="bg1"/>
                </a:solidFill>
              </a:rPr>
              <a:t> models are based off a paper written by Sainath et al. in 2015.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A group of researchers at the University of Waterloo decided to reimplement these models in </a:t>
            </a:r>
            <a:r>
              <a:rPr lang="en-CA" sz="2400" dirty="0" err="1">
                <a:solidFill>
                  <a:schemeClr val="bg1"/>
                </a:solidFill>
              </a:rPr>
              <a:t>PyTorch</a:t>
            </a:r>
            <a:r>
              <a:rPr lang="en-CA" sz="2400" dirty="0">
                <a:solidFill>
                  <a:schemeClr val="bg1"/>
                </a:solidFill>
              </a:rPr>
              <a:t> to be consistent with the other researchers in their department.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Their implementation includes the preprocessing of the audio inputs and the CNN models that are found in the </a:t>
            </a:r>
            <a:r>
              <a:rPr lang="en-CA" sz="2400" dirty="0" err="1">
                <a:solidFill>
                  <a:schemeClr val="bg1"/>
                </a:solidFill>
              </a:rPr>
              <a:t>Tensorflow</a:t>
            </a:r>
            <a:r>
              <a:rPr lang="en-CA" sz="2400" dirty="0">
                <a:solidFill>
                  <a:schemeClr val="bg1"/>
                </a:solidFill>
              </a:rPr>
              <a:t> library.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bg1"/>
              </a:solidFill>
            </a:endParaRPr>
          </a:p>
          <a:p>
            <a:pPr algn="r"/>
            <a:r>
              <a:rPr lang="en-CA" sz="1050" dirty="0">
                <a:highlight>
                  <a:srgbClr val="83BC5C"/>
                </a:highlight>
                <a:hlinkClick r:id="rId2"/>
              </a:rPr>
              <a:t>https://www.isca-speech.org/archive/interspeech_2015/papers/i15_1478.pdf</a:t>
            </a:r>
            <a:endParaRPr lang="en-CA" sz="1050" dirty="0">
              <a:highlight>
                <a:srgbClr val="83BC5C"/>
              </a:highlight>
            </a:endParaRPr>
          </a:p>
          <a:p>
            <a:pPr algn="r"/>
            <a:r>
              <a:rPr lang="en-CA" sz="1050" dirty="0">
                <a:highlight>
                  <a:srgbClr val="83BC5C"/>
                </a:highlight>
                <a:hlinkClick r:id="rId3"/>
              </a:rPr>
              <a:t>https://arxiv.org/pdf/1710.06554.pdf</a:t>
            </a:r>
            <a:endParaRPr lang="en-CA" sz="1050" dirty="0">
              <a:highlight>
                <a:srgbClr val="83BC5C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0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D67E2-2DC4-4C7D-9451-3B82D8796F31}"/>
              </a:ext>
            </a:extLst>
          </p:cNvPr>
          <p:cNvSpPr/>
          <p:nvPr/>
        </p:nvSpPr>
        <p:spPr>
          <a:xfrm>
            <a:off x="1" y="0"/>
            <a:ext cx="12191999" cy="694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4C8B5-6354-4F42-8ADB-68CEAE9F7A56}"/>
              </a:ext>
            </a:extLst>
          </p:cNvPr>
          <p:cNvSpPr/>
          <p:nvPr/>
        </p:nvSpPr>
        <p:spPr>
          <a:xfrm>
            <a:off x="1" y="0"/>
            <a:ext cx="12192000" cy="1308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304BF-8B04-4009-9C19-630479D25DE5}"/>
              </a:ext>
            </a:extLst>
          </p:cNvPr>
          <p:cNvSpPr/>
          <p:nvPr/>
        </p:nvSpPr>
        <p:spPr>
          <a:xfrm>
            <a:off x="-2" y="0"/>
            <a:ext cx="2405271" cy="771524"/>
          </a:xfrm>
          <a:prstGeom prst="rect">
            <a:avLst/>
          </a:prstGeom>
          <a:solidFill>
            <a:srgbClr val="0EB2D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highlight>
                <a:srgbClr val="0EB2D8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90E07-B166-4C0F-8A80-8CB72EF19822}"/>
              </a:ext>
            </a:extLst>
          </p:cNvPr>
          <p:cNvSpPr/>
          <p:nvPr/>
        </p:nvSpPr>
        <p:spPr>
          <a:xfrm>
            <a:off x="624509" y="358120"/>
            <a:ext cx="1519581" cy="12849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031F8-4537-45A6-8277-172F13DB4D1C}"/>
              </a:ext>
            </a:extLst>
          </p:cNvPr>
          <p:cNvSpPr/>
          <p:nvPr/>
        </p:nvSpPr>
        <p:spPr>
          <a:xfrm>
            <a:off x="1524000" y="0"/>
            <a:ext cx="1519581" cy="1200148"/>
          </a:xfrm>
          <a:prstGeom prst="rect">
            <a:avLst/>
          </a:prstGeom>
          <a:solidFill>
            <a:srgbClr val="EBDC1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95554-B3A8-4ACF-A25F-F9B8B556B81D}"/>
              </a:ext>
            </a:extLst>
          </p:cNvPr>
          <p:cNvSpPr/>
          <p:nvPr/>
        </p:nvSpPr>
        <p:spPr>
          <a:xfrm>
            <a:off x="2665894" y="-1"/>
            <a:ext cx="2452758" cy="238951"/>
          </a:xfrm>
          <a:prstGeom prst="rect">
            <a:avLst/>
          </a:prstGeom>
          <a:solidFill>
            <a:srgbClr val="83BC5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BFC2D1C-22B7-4536-A820-CE7F1D5DD3ED}"/>
              </a:ext>
            </a:extLst>
          </p:cNvPr>
          <p:cNvSpPr/>
          <p:nvPr/>
        </p:nvSpPr>
        <p:spPr>
          <a:xfrm>
            <a:off x="11366500" y="238950"/>
            <a:ext cx="825500" cy="381000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2A4E65C-2F15-48B3-9741-241EE806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6050" y="254825"/>
            <a:ext cx="2743200" cy="365125"/>
          </a:xfrm>
        </p:spPr>
        <p:txBody>
          <a:bodyPr/>
          <a:lstStyle/>
          <a:p>
            <a:fld id="{4B3FA78A-52B1-4B47-843B-4FB1EBD58B34}" type="slidenum">
              <a:rPr lang="fr-CA" sz="1600" smtClean="0">
                <a:solidFill>
                  <a:schemeClr val="tx1"/>
                </a:solidFill>
              </a:rPr>
              <a:pPr/>
              <a:t>3</a:t>
            </a:fld>
            <a:endParaRPr lang="fr-CA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EE288-547E-44FD-9F1A-FC6183A6BACC}"/>
              </a:ext>
            </a:extLst>
          </p:cNvPr>
          <p:cNvSpPr txBox="1"/>
          <p:nvPr/>
        </p:nvSpPr>
        <p:spPr>
          <a:xfrm>
            <a:off x="5491646" y="358120"/>
            <a:ext cx="715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bg1"/>
                </a:solidFill>
                <a:latin typeface="Consolas" panose="020B0609020204030204" pitchFamily="49" charset="0"/>
              </a:rPr>
              <a:t>2. Presentation Plan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5811605-B0CD-48E0-995D-503836323252}"/>
              </a:ext>
            </a:extLst>
          </p:cNvPr>
          <p:cNvSpPr/>
          <p:nvPr/>
        </p:nvSpPr>
        <p:spPr>
          <a:xfrm>
            <a:off x="238264" y="1778093"/>
            <a:ext cx="11648936" cy="511732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6EEF7-25F1-4752-AD87-946C2E56A3D5}"/>
              </a:ext>
            </a:extLst>
          </p:cNvPr>
          <p:cNvSpPr txBox="1"/>
          <p:nvPr/>
        </p:nvSpPr>
        <p:spPr>
          <a:xfrm>
            <a:off x="319709" y="1804432"/>
            <a:ext cx="568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Consolas" panose="020B0609020204030204" pitchFamily="49" charset="0"/>
              </a:rPr>
              <a:t>Structure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E5745-DF8A-4BB9-887F-F2434C2E9731}"/>
              </a:ext>
            </a:extLst>
          </p:cNvPr>
          <p:cNvSpPr txBox="1"/>
          <p:nvPr/>
        </p:nvSpPr>
        <p:spPr>
          <a:xfrm>
            <a:off x="238264" y="2552435"/>
            <a:ext cx="116489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Project overview</a:t>
            </a:r>
          </a:p>
          <a:p>
            <a:pPr marL="457200" indent="-45720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Memory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Neural core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Controller unit</a:t>
            </a:r>
          </a:p>
          <a:p>
            <a:pPr marL="457200" indent="-45720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118947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D67E2-2DC4-4C7D-9451-3B82D8796F31}"/>
              </a:ext>
            </a:extLst>
          </p:cNvPr>
          <p:cNvSpPr/>
          <p:nvPr/>
        </p:nvSpPr>
        <p:spPr>
          <a:xfrm>
            <a:off x="1" y="0"/>
            <a:ext cx="12191999" cy="694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4C8B5-6354-4F42-8ADB-68CEAE9F7A56}"/>
              </a:ext>
            </a:extLst>
          </p:cNvPr>
          <p:cNvSpPr/>
          <p:nvPr/>
        </p:nvSpPr>
        <p:spPr>
          <a:xfrm>
            <a:off x="1" y="0"/>
            <a:ext cx="12192000" cy="1308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304BF-8B04-4009-9C19-630479D25DE5}"/>
              </a:ext>
            </a:extLst>
          </p:cNvPr>
          <p:cNvSpPr/>
          <p:nvPr/>
        </p:nvSpPr>
        <p:spPr>
          <a:xfrm>
            <a:off x="-2" y="0"/>
            <a:ext cx="2405271" cy="771524"/>
          </a:xfrm>
          <a:prstGeom prst="rect">
            <a:avLst/>
          </a:prstGeom>
          <a:solidFill>
            <a:srgbClr val="0EB2D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highlight>
                <a:srgbClr val="0EB2D8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90E07-B166-4C0F-8A80-8CB72EF19822}"/>
              </a:ext>
            </a:extLst>
          </p:cNvPr>
          <p:cNvSpPr/>
          <p:nvPr/>
        </p:nvSpPr>
        <p:spPr>
          <a:xfrm>
            <a:off x="624509" y="358120"/>
            <a:ext cx="1519581" cy="12849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031F8-4537-45A6-8277-172F13DB4D1C}"/>
              </a:ext>
            </a:extLst>
          </p:cNvPr>
          <p:cNvSpPr/>
          <p:nvPr/>
        </p:nvSpPr>
        <p:spPr>
          <a:xfrm>
            <a:off x="1524000" y="0"/>
            <a:ext cx="1519581" cy="1200148"/>
          </a:xfrm>
          <a:prstGeom prst="rect">
            <a:avLst/>
          </a:prstGeom>
          <a:solidFill>
            <a:srgbClr val="EBDC1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95554-B3A8-4ACF-A25F-F9B8B556B81D}"/>
              </a:ext>
            </a:extLst>
          </p:cNvPr>
          <p:cNvSpPr/>
          <p:nvPr/>
        </p:nvSpPr>
        <p:spPr>
          <a:xfrm>
            <a:off x="2665894" y="-1"/>
            <a:ext cx="2452758" cy="238951"/>
          </a:xfrm>
          <a:prstGeom prst="rect">
            <a:avLst/>
          </a:prstGeom>
          <a:solidFill>
            <a:srgbClr val="83BC5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BFC2D1C-22B7-4536-A820-CE7F1D5DD3ED}"/>
              </a:ext>
            </a:extLst>
          </p:cNvPr>
          <p:cNvSpPr/>
          <p:nvPr/>
        </p:nvSpPr>
        <p:spPr>
          <a:xfrm>
            <a:off x="11366500" y="238950"/>
            <a:ext cx="825500" cy="381000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2A4E65C-2F15-48B3-9741-241EE806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6050" y="254825"/>
            <a:ext cx="2743200" cy="365125"/>
          </a:xfrm>
        </p:spPr>
        <p:txBody>
          <a:bodyPr/>
          <a:lstStyle/>
          <a:p>
            <a:fld id="{4B3FA78A-52B1-4B47-843B-4FB1EBD58B34}" type="slidenum">
              <a:rPr lang="fr-CA" sz="1600" smtClean="0">
                <a:solidFill>
                  <a:schemeClr val="tx1"/>
                </a:solidFill>
              </a:rPr>
              <a:pPr/>
              <a:t>4</a:t>
            </a:fld>
            <a:endParaRPr lang="fr-CA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EE288-547E-44FD-9F1A-FC6183A6BACC}"/>
              </a:ext>
            </a:extLst>
          </p:cNvPr>
          <p:cNvSpPr txBox="1"/>
          <p:nvPr/>
        </p:nvSpPr>
        <p:spPr>
          <a:xfrm>
            <a:off x="3348932" y="392440"/>
            <a:ext cx="897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</a:rPr>
              <a:t>3. Project Overview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A497D09-1D67-451A-BA12-ECBD44DC938E}"/>
              </a:ext>
            </a:extLst>
          </p:cNvPr>
          <p:cNvSpPr/>
          <p:nvPr/>
        </p:nvSpPr>
        <p:spPr>
          <a:xfrm>
            <a:off x="238264" y="1778093"/>
            <a:ext cx="11648936" cy="511732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9F581-A7D5-4C45-81DD-228A42EA15D7}"/>
              </a:ext>
            </a:extLst>
          </p:cNvPr>
          <p:cNvSpPr txBox="1"/>
          <p:nvPr/>
        </p:nvSpPr>
        <p:spPr>
          <a:xfrm>
            <a:off x="319709" y="1804432"/>
            <a:ext cx="830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1.	Description of the preprocessing of the audio inputs</a:t>
            </a:r>
          </a:p>
        </p:txBody>
      </p:sp>
    </p:spTree>
    <p:extLst>
      <p:ext uri="{BB962C8B-B14F-4D97-AF65-F5344CB8AC3E}">
        <p14:creationId xmlns:p14="http://schemas.microsoft.com/office/powerpoint/2010/main" val="385854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D67E2-2DC4-4C7D-9451-3B82D8796F31}"/>
              </a:ext>
            </a:extLst>
          </p:cNvPr>
          <p:cNvSpPr/>
          <p:nvPr/>
        </p:nvSpPr>
        <p:spPr>
          <a:xfrm>
            <a:off x="1" y="11875"/>
            <a:ext cx="12191999" cy="694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4C8B5-6354-4F42-8ADB-68CEAE9F7A56}"/>
              </a:ext>
            </a:extLst>
          </p:cNvPr>
          <p:cNvSpPr/>
          <p:nvPr/>
        </p:nvSpPr>
        <p:spPr>
          <a:xfrm>
            <a:off x="1" y="0"/>
            <a:ext cx="12192000" cy="1308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304BF-8B04-4009-9C19-630479D25DE5}"/>
              </a:ext>
            </a:extLst>
          </p:cNvPr>
          <p:cNvSpPr/>
          <p:nvPr/>
        </p:nvSpPr>
        <p:spPr>
          <a:xfrm>
            <a:off x="-2" y="0"/>
            <a:ext cx="2405271" cy="771524"/>
          </a:xfrm>
          <a:prstGeom prst="rect">
            <a:avLst/>
          </a:prstGeom>
          <a:solidFill>
            <a:srgbClr val="0EB2D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highlight>
                <a:srgbClr val="0EB2D8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90E07-B166-4C0F-8A80-8CB72EF19822}"/>
              </a:ext>
            </a:extLst>
          </p:cNvPr>
          <p:cNvSpPr/>
          <p:nvPr/>
        </p:nvSpPr>
        <p:spPr>
          <a:xfrm>
            <a:off x="624509" y="358120"/>
            <a:ext cx="1519581" cy="12849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031F8-4537-45A6-8277-172F13DB4D1C}"/>
              </a:ext>
            </a:extLst>
          </p:cNvPr>
          <p:cNvSpPr/>
          <p:nvPr/>
        </p:nvSpPr>
        <p:spPr>
          <a:xfrm>
            <a:off x="1524000" y="0"/>
            <a:ext cx="1519581" cy="1200148"/>
          </a:xfrm>
          <a:prstGeom prst="rect">
            <a:avLst/>
          </a:prstGeom>
          <a:solidFill>
            <a:srgbClr val="EBDC1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95554-B3A8-4ACF-A25F-F9B8B556B81D}"/>
              </a:ext>
            </a:extLst>
          </p:cNvPr>
          <p:cNvSpPr/>
          <p:nvPr/>
        </p:nvSpPr>
        <p:spPr>
          <a:xfrm>
            <a:off x="2665894" y="-1"/>
            <a:ext cx="2452758" cy="238951"/>
          </a:xfrm>
          <a:prstGeom prst="rect">
            <a:avLst/>
          </a:prstGeom>
          <a:solidFill>
            <a:srgbClr val="83BC5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BFC2D1C-22B7-4536-A820-CE7F1D5DD3ED}"/>
              </a:ext>
            </a:extLst>
          </p:cNvPr>
          <p:cNvSpPr/>
          <p:nvPr/>
        </p:nvSpPr>
        <p:spPr>
          <a:xfrm>
            <a:off x="11366500" y="238950"/>
            <a:ext cx="825500" cy="381000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2A4E65C-2F15-48B3-9741-241EE806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6050" y="254825"/>
            <a:ext cx="2743200" cy="365125"/>
          </a:xfrm>
        </p:spPr>
        <p:txBody>
          <a:bodyPr/>
          <a:lstStyle/>
          <a:p>
            <a:fld id="{4B3FA78A-52B1-4B47-843B-4FB1EBD58B34}" type="slidenum">
              <a:rPr lang="fr-CA" sz="1600" smtClean="0">
                <a:solidFill>
                  <a:schemeClr val="tx1"/>
                </a:solidFill>
              </a:rPr>
              <a:pPr/>
              <a:t>5</a:t>
            </a:fld>
            <a:endParaRPr lang="fr-CA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EE288-547E-44FD-9F1A-FC6183A6BACC}"/>
              </a:ext>
            </a:extLst>
          </p:cNvPr>
          <p:cNvSpPr txBox="1"/>
          <p:nvPr/>
        </p:nvSpPr>
        <p:spPr>
          <a:xfrm>
            <a:off x="3348932" y="392440"/>
            <a:ext cx="897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</a:rPr>
              <a:t>4. Memory Management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A497D09-1D67-451A-BA12-ECBD44DC938E}"/>
              </a:ext>
            </a:extLst>
          </p:cNvPr>
          <p:cNvSpPr/>
          <p:nvPr/>
        </p:nvSpPr>
        <p:spPr>
          <a:xfrm>
            <a:off x="238264" y="1778093"/>
            <a:ext cx="11648936" cy="511732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9F581-A7D5-4C45-81DD-228A42EA15D7}"/>
              </a:ext>
            </a:extLst>
          </p:cNvPr>
          <p:cNvSpPr txBox="1"/>
          <p:nvPr/>
        </p:nvSpPr>
        <p:spPr>
          <a:xfrm>
            <a:off x="319709" y="1804432"/>
            <a:ext cx="7572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1. 	Description of our Memory handle process</a:t>
            </a:r>
          </a:p>
        </p:txBody>
      </p:sp>
    </p:spTree>
    <p:extLst>
      <p:ext uri="{BB962C8B-B14F-4D97-AF65-F5344CB8AC3E}">
        <p14:creationId xmlns:p14="http://schemas.microsoft.com/office/powerpoint/2010/main" val="16469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D67E2-2DC4-4C7D-9451-3B82D8796F31}"/>
              </a:ext>
            </a:extLst>
          </p:cNvPr>
          <p:cNvSpPr/>
          <p:nvPr/>
        </p:nvSpPr>
        <p:spPr>
          <a:xfrm>
            <a:off x="1" y="11875"/>
            <a:ext cx="12191999" cy="694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4C8B5-6354-4F42-8ADB-68CEAE9F7A56}"/>
              </a:ext>
            </a:extLst>
          </p:cNvPr>
          <p:cNvSpPr/>
          <p:nvPr/>
        </p:nvSpPr>
        <p:spPr>
          <a:xfrm>
            <a:off x="1" y="0"/>
            <a:ext cx="12192000" cy="1308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304BF-8B04-4009-9C19-630479D25DE5}"/>
              </a:ext>
            </a:extLst>
          </p:cNvPr>
          <p:cNvSpPr/>
          <p:nvPr/>
        </p:nvSpPr>
        <p:spPr>
          <a:xfrm>
            <a:off x="-2" y="0"/>
            <a:ext cx="2405271" cy="771524"/>
          </a:xfrm>
          <a:prstGeom prst="rect">
            <a:avLst/>
          </a:prstGeom>
          <a:solidFill>
            <a:srgbClr val="0EB2D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highlight>
                <a:srgbClr val="0EB2D8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90E07-B166-4C0F-8A80-8CB72EF19822}"/>
              </a:ext>
            </a:extLst>
          </p:cNvPr>
          <p:cNvSpPr/>
          <p:nvPr/>
        </p:nvSpPr>
        <p:spPr>
          <a:xfrm>
            <a:off x="624509" y="358120"/>
            <a:ext cx="1519581" cy="12849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031F8-4537-45A6-8277-172F13DB4D1C}"/>
              </a:ext>
            </a:extLst>
          </p:cNvPr>
          <p:cNvSpPr/>
          <p:nvPr/>
        </p:nvSpPr>
        <p:spPr>
          <a:xfrm>
            <a:off x="1524000" y="0"/>
            <a:ext cx="1519581" cy="1200148"/>
          </a:xfrm>
          <a:prstGeom prst="rect">
            <a:avLst/>
          </a:prstGeom>
          <a:solidFill>
            <a:srgbClr val="EBDC1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95554-B3A8-4ACF-A25F-F9B8B556B81D}"/>
              </a:ext>
            </a:extLst>
          </p:cNvPr>
          <p:cNvSpPr/>
          <p:nvPr/>
        </p:nvSpPr>
        <p:spPr>
          <a:xfrm>
            <a:off x="2665894" y="-1"/>
            <a:ext cx="2452758" cy="238951"/>
          </a:xfrm>
          <a:prstGeom prst="rect">
            <a:avLst/>
          </a:prstGeom>
          <a:solidFill>
            <a:srgbClr val="83BC5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BFC2D1C-22B7-4536-A820-CE7F1D5DD3ED}"/>
              </a:ext>
            </a:extLst>
          </p:cNvPr>
          <p:cNvSpPr/>
          <p:nvPr/>
        </p:nvSpPr>
        <p:spPr>
          <a:xfrm>
            <a:off x="11366500" y="238950"/>
            <a:ext cx="825500" cy="381000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2A4E65C-2F15-48B3-9741-241EE806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6050" y="254825"/>
            <a:ext cx="2743200" cy="365125"/>
          </a:xfrm>
        </p:spPr>
        <p:txBody>
          <a:bodyPr/>
          <a:lstStyle/>
          <a:p>
            <a:fld id="{4B3FA78A-52B1-4B47-843B-4FB1EBD58B34}" type="slidenum">
              <a:rPr lang="fr-CA" sz="1600" smtClean="0">
                <a:solidFill>
                  <a:schemeClr val="tx1"/>
                </a:solidFill>
              </a:rPr>
              <a:pPr/>
              <a:t>6</a:t>
            </a:fld>
            <a:endParaRPr lang="fr-CA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EE288-547E-44FD-9F1A-FC6183A6BACC}"/>
              </a:ext>
            </a:extLst>
          </p:cNvPr>
          <p:cNvSpPr txBox="1"/>
          <p:nvPr/>
        </p:nvSpPr>
        <p:spPr>
          <a:xfrm>
            <a:off x="3348932" y="392440"/>
            <a:ext cx="897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</a:rPr>
              <a:t>4. Memory Management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A497D09-1D67-451A-BA12-ECBD44DC938E}"/>
              </a:ext>
            </a:extLst>
          </p:cNvPr>
          <p:cNvSpPr/>
          <p:nvPr/>
        </p:nvSpPr>
        <p:spPr>
          <a:xfrm>
            <a:off x="238264" y="1778093"/>
            <a:ext cx="11648936" cy="511732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9F581-A7D5-4C45-81DD-228A42EA15D7}"/>
              </a:ext>
            </a:extLst>
          </p:cNvPr>
          <p:cNvSpPr txBox="1"/>
          <p:nvPr/>
        </p:nvSpPr>
        <p:spPr>
          <a:xfrm>
            <a:off x="319709" y="1804432"/>
            <a:ext cx="7572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2.	 Simulation, and results</a:t>
            </a:r>
          </a:p>
        </p:txBody>
      </p:sp>
    </p:spTree>
    <p:extLst>
      <p:ext uri="{BB962C8B-B14F-4D97-AF65-F5344CB8AC3E}">
        <p14:creationId xmlns:p14="http://schemas.microsoft.com/office/powerpoint/2010/main" val="35594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D67E2-2DC4-4C7D-9451-3B82D8796F31}"/>
              </a:ext>
            </a:extLst>
          </p:cNvPr>
          <p:cNvSpPr/>
          <p:nvPr/>
        </p:nvSpPr>
        <p:spPr>
          <a:xfrm>
            <a:off x="1" y="0"/>
            <a:ext cx="12191999" cy="694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4C8B5-6354-4F42-8ADB-68CEAE9F7A56}"/>
              </a:ext>
            </a:extLst>
          </p:cNvPr>
          <p:cNvSpPr/>
          <p:nvPr/>
        </p:nvSpPr>
        <p:spPr>
          <a:xfrm>
            <a:off x="1" y="0"/>
            <a:ext cx="12192000" cy="1308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304BF-8B04-4009-9C19-630479D25DE5}"/>
              </a:ext>
            </a:extLst>
          </p:cNvPr>
          <p:cNvSpPr/>
          <p:nvPr/>
        </p:nvSpPr>
        <p:spPr>
          <a:xfrm>
            <a:off x="-2" y="0"/>
            <a:ext cx="2405271" cy="771524"/>
          </a:xfrm>
          <a:prstGeom prst="rect">
            <a:avLst/>
          </a:prstGeom>
          <a:solidFill>
            <a:srgbClr val="0EB2D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highlight>
                <a:srgbClr val="0EB2D8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90E07-B166-4C0F-8A80-8CB72EF19822}"/>
              </a:ext>
            </a:extLst>
          </p:cNvPr>
          <p:cNvSpPr/>
          <p:nvPr/>
        </p:nvSpPr>
        <p:spPr>
          <a:xfrm>
            <a:off x="624509" y="358120"/>
            <a:ext cx="1519581" cy="12849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031F8-4537-45A6-8277-172F13DB4D1C}"/>
              </a:ext>
            </a:extLst>
          </p:cNvPr>
          <p:cNvSpPr/>
          <p:nvPr/>
        </p:nvSpPr>
        <p:spPr>
          <a:xfrm>
            <a:off x="1524000" y="0"/>
            <a:ext cx="1519581" cy="1200148"/>
          </a:xfrm>
          <a:prstGeom prst="rect">
            <a:avLst/>
          </a:prstGeom>
          <a:solidFill>
            <a:srgbClr val="EBDC1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95554-B3A8-4ACF-A25F-F9B8B556B81D}"/>
              </a:ext>
            </a:extLst>
          </p:cNvPr>
          <p:cNvSpPr/>
          <p:nvPr/>
        </p:nvSpPr>
        <p:spPr>
          <a:xfrm>
            <a:off x="2665894" y="-1"/>
            <a:ext cx="2452758" cy="238951"/>
          </a:xfrm>
          <a:prstGeom prst="rect">
            <a:avLst/>
          </a:prstGeom>
          <a:solidFill>
            <a:srgbClr val="83BC5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BFC2D1C-22B7-4536-A820-CE7F1D5DD3ED}"/>
              </a:ext>
            </a:extLst>
          </p:cNvPr>
          <p:cNvSpPr/>
          <p:nvPr/>
        </p:nvSpPr>
        <p:spPr>
          <a:xfrm>
            <a:off x="11366500" y="238950"/>
            <a:ext cx="825500" cy="381000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2A4E65C-2F15-48B3-9741-241EE806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6050" y="254825"/>
            <a:ext cx="2743200" cy="365125"/>
          </a:xfrm>
        </p:spPr>
        <p:txBody>
          <a:bodyPr/>
          <a:lstStyle/>
          <a:p>
            <a:fld id="{4B3FA78A-52B1-4B47-843B-4FB1EBD58B34}" type="slidenum">
              <a:rPr lang="fr-CA" sz="1600" smtClean="0">
                <a:solidFill>
                  <a:schemeClr val="tx1"/>
                </a:solidFill>
              </a:rPr>
              <a:pPr/>
              <a:t>7</a:t>
            </a:fld>
            <a:endParaRPr lang="fr-CA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EE288-547E-44FD-9F1A-FC6183A6BACC}"/>
              </a:ext>
            </a:extLst>
          </p:cNvPr>
          <p:cNvSpPr txBox="1"/>
          <p:nvPr/>
        </p:nvSpPr>
        <p:spPr>
          <a:xfrm>
            <a:off x="3348932" y="392440"/>
            <a:ext cx="897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</a:rPr>
              <a:t>5. Neural core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A497D09-1D67-451A-BA12-ECBD44DC938E}"/>
              </a:ext>
            </a:extLst>
          </p:cNvPr>
          <p:cNvSpPr/>
          <p:nvPr/>
        </p:nvSpPr>
        <p:spPr>
          <a:xfrm>
            <a:off x="238264" y="1778093"/>
            <a:ext cx="11648936" cy="511732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9F581-A7D5-4C45-81DD-228A42EA15D7}"/>
              </a:ext>
            </a:extLst>
          </p:cNvPr>
          <p:cNvSpPr txBox="1"/>
          <p:nvPr/>
        </p:nvSpPr>
        <p:spPr>
          <a:xfrm>
            <a:off x="319709" y="1804432"/>
            <a:ext cx="826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1.	Description of the preprocessing of the audio inputs</a:t>
            </a:r>
          </a:p>
        </p:txBody>
      </p:sp>
    </p:spTree>
    <p:extLst>
      <p:ext uri="{BB962C8B-B14F-4D97-AF65-F5344CB8AC3E}">
        <p14:creationId xmlns:p14="http://schemas.microsoft.com/office/powerpoint/2010/main" val="212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D67E2-2DC4-4C7D-9451-3B82D8796F31}"/>
              </a:ext>
            </a:extLst>
          </p:cNvPr>
          <p:cNvSpPr/>
          <p:nvPr/>
        </p:nvSpPr>
        <p:spPr>
          <a:xfrm>
            <a:off x="1" y="0"/>
            <a:ext cx="12191999" cy="694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4C8B5-6354-4F42-8ADB-68CEAE9F7A56}"/>
              </a:ext>
            </a:extLst>
          </p:cNvPr>
          <p:cNvSpPr/>
          <p:nvPr/>
        </p:nvSpPr>
        <p:spPr>
          <a:xfrm>
            <a:off x="1" y="0"/>
            <a:ext cx="12192000" cy="1308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304BF-8B04-4009-9C19-630479D25DE5}"/>
              </a:ext>
            </a:extLst>
          </p:cNvPr>
          <p:cNvSpPr/>
          <p:nvPr/>
        </p:nvSpPr>
        <p:spPr>
          <a:xfrm>
            <a:off x="-2" y="0"/>
            <a:ext cx="2405271" cy="771524"/>
          </a:xfrm>
          <a:prstGeom prst="rect">
            <a:avLst/>
          </a:prstGeom>
          <a:solidFill>
            <a:srgbClr val="0EB2D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highlight>
                <a:srgbClr val="0EB2D8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90E07-B166-4C0F-8A80-8CB72EF19822}"/>
              </a:ext>
            </a:extLst>
          </p:cNvPr>
          <p:cNvSpPr/>
          <p:nvPr/>
        </p:nvSpPr>
        <p:spPr>
          <a:xfrm>
            <a:off x="624509" y="358120"/>
            <a:ext cx="1519581" cy="12849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031F8-4537-45A6-8277-172F13DB4D1C}"/>
              </a:ext>
            </a:extLst>
          </p:cNvPr>
          <p:cNvSpPr/>
          <p:nvPr/>
        </p:nvSpPr>
        <p:spPr>
          <a:xfrm>
            <a:off x="1524000" y="0"/>
            <a:ext cx="1519581" cy="1200148"/>
          </a:xfrm>
          <a:prstGeom prst="rect">
            <a:avLst/>
          </a:prstGeom>
          <a:solidFill>
            <a:srgbClr val="EBDC1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95554-B3A8-4ACF-A25F-F9B8B556B81D}"/>
              </a:ext>
            </a:extLst>
          </p:cNvPr>
          <p:cNvSpPr/>
          <p:nvPr/>
        </p:nvSpPr>
        <p:spPr>
          <a:xfrm>
            <a:off x="2665894" y="-1"/>
            <a:ext cx="2452758" cy="238951"/>
          </a:xfrm>
          <a:prstGeom prst="rect">
            <a:avLst/>
          </a:prstGeom>
          <a:solidFill>
            <a:srgbClr val="83BC5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BFC2D1C-22B7-4536-A820-CE7F1D5DD3ED}"/>
              </a:ext>
            </a:extLst>
          </p:cNvPr>
          <p:cNvSpPr/>
          <p:nvPr/>
        </p:nvSpPr>
        <p:spPr>
          <a:xfrm>
            <a:off x="11366500" y="238950"/>
            <a:ext cx="825500" cy="381000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2A4E65C-2F15-48B3-9741-241EE806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6050" y="254825"/>
            <a:ext cx="2743200" cy="365125"/>
          </a:xfrm>
        </p:spPr>
        <p:txBody>
          <a:bodyPr/>
          <a:lstStyle/>
          <a:p>
            <a:fld id="{4B3FA78A-52B1-4B47-843B-4FB1EBD58B34}" type="slidenum">
              <a:rPr lang="fr-CA" sz="1600" smtClean="0">
                <a:solidFill>
                  <a:schemeClr val="tx1"/>
                </a:solidFill>
              </a:rPr>
              <a:pPr/>
              <a:t>8</a:t>
            </a:fld>
            <a:endParaRPr lang="fr-CA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EE288-547E-44FD-9F1A-FC6183A6BACC}"/>
              </a:ext>
            </a:extLst>
          </p:cNvPr>
          <p:cNvSpPr txBox="1"/>
          <p:nvPr/>
        </p:nvSpPr>
        <p:spPr>
          <a:xfrm>
            <a:off x="3348932" y="392440"/>
            <a:ext cx="897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</a:rPr>
              <a:t>6. Controller Unit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A497D09-1D67-451A-BA12-ECBD44DC938E}"/>
              </a:ext>
            </a:extLst>
          </p:cNvPr>
          <p:cNvSpPr/>
          <p:nvPr/>
        </p:nvSpPr>
        <p:spPr>
          <a:xfrm>
            <a:off x="238264" y="1778093"/>
            <a:ext cx="11648936" cy="511732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9F581-A7D5-4C45-81DD-228A42EA15D7}"/>
              </a:ext>
            </a:extLst>
          </p:cNvPr>
          <p:cNvSpPr txBox="1"/>
          <p:nvPr/>
        </p:nvSpPr>
        <p:spPr>
          <a:xfrm>
            <a:off x="319709" y="1804432"/>
            <a:ext cx="826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2.  Explanation of the Python code for the preprocessing (part 3)</a:t>
            </a:r>
          </a:p>
        </p:txBody>
      </p:sp>
    </p:spTree>
    <p:extLst>
      <p:ext uri="{BB962C8B-B14F-4D97-AF65-F5344CB8AC3E}">
        <p14:creationId xmlns:p14="http://schemas.microsoft.com/office/powerpoint/2010/main" val="243081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D67E2-2DC4-4C7D-9451-3B82D8796F31}"/>
              </a:ext>
            </a:extLst>
          </p:cNvPr>
          <p:cNvSpPr/>
          <p:nvPr/>
        </p:nvSpPr>
        <p:spPr>
          <a:xfrm>
            <a:off x="1" y="0"/>
            <a:ext cx="12191999" cy="694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4C8B5-6354-4F42-8ADB-68CEAE9F7A56}"/>
              </a:ext>
            </a:extLst>
          </p:cNvPr>
          <p:cNvSpPr/>
          <p:nvPr/>
        </p:nvSpPr>
        <p:spPr>
          <a:xfrm>
            <a:off x="1" y="0"/>
            <a:ext cx="12192000" cy="1308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304BF-8B04-4009-9C19-630479D25DE5}"/>
              </a:ext>
            </a:extLst>
          </p:cNvPr>
          <p:cNvSpPr/>
          <p:nvPr/>
        </p:nvSpPr>
        <p:spPr>
          <a:xfrm>
            <a:off x="-2" y="0"/>
            <a:ext cx="2405271" cy="771524"/>
          </a:xfrm>
          <a:prstGeom prst="rect">
            <a:avLst/>
          </a:prstGeom>
          <a:solidFill>
            <a:srgbClr val="0EB2D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highlight>
                <a:srgbClr val="0EB2D8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90E07-B166-4C0F-8A80-8CB72EF19822}"/>
              </a:ext>
            </a:extLst>
          </p:cNvPr>
          <p:cNvSpPr/>
          <p:nvPr/>
        </p:nvSpPr>
        <p:spPr>
          <a:xfrm>
            <a:off x="624509" y="358120"/>
            <a:ext cx="1519581" cy="12849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031F8-4537-45A6-8277-172F13DB4D1C}"/>
              </a:ext>
            </a:extLst>
          </p:cNvPr>
          <p:cNvSpPr/>
          <p:nvPr/>
        </p:nvSpPr>
        <p:spPr>
          <a:xfrm>
            <a:off x="1524000" y="0"/>
            <a:ext cx="1519581" cy="1200148"/>
          </a:xfrm>
          <a:prstGeom prst="rect">
            <a:avLst/>
          </a:prstGeom>
          <a:solidFill>
            <a:srgbClr val="EBDC1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95554-B3A8-4ACF-A25F-F9B8B556B81D}"/>
              </a:ext>
            </a:extLst>
          </p:cNvPr>
          <p:cNvSpPr/>
          <p:nvPr/>
        </p:nvSpPr>
        <p:spPr>
          <a:xfrm>
            <a:off x="2665894" y="-1"/>
            <a:ext cx="2452758" cy="238951"/>
          </a:xfrm>
          <a:prstGeom prst="rect">
            <a:avLst/>
          </a:prstGeom>
          <a:solidFill>
            <a:srgbClr val="83BC5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BFC2D1C-22B7-4536-A820-CE7F1D5DD3ED}"/>
              </a:ext>
            </a:extLst>
          </p:cNvPr>
          <p:cNvSpPr/>
          <p:nvPr/>
        </p:nvSpPr>
        <p:spPr>
          <a:xfrm>
            <a:off x="11366500" y="238950"/>
            <a:ext cx="825500" cy="381000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2A4E65C-2F15-48B3-9741-241EE806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6050" y="254825"/>
            <a:ext cx="2743200" cy="365125"/>
          </a:xfrm>
        </p:spPr>
        <p:txBody>
          <a:bodyPr/>
          <a:lstStyle/>
          <a:p>
            <a:fld id="{4B3FA78A-52B1-4B47-843B-4FB1EBD58B34}" type="slidenum">
              <a:rPr lang="fr-CA" sz="1600" smtClean="0">
                <a:solidFill>
                  <a:schemeClr val="tx1"/>
                </a:solidFill>
              </a:rPr>
              <a:pPr/>
              <a:t>9</a:t>
            </a:fld>
            <a:endParaRPr lang="fr-CA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EE288-547E-44FD-9F1A-FC6183A6BACC}"/>
              </a:ext>
            </a:extLst>
          </p:cNvPr>
          <p:cNvSpPr txBox="1"/>
          <p:nvPr/>
        </p:nvSpPr>
        <p:spPr>
          <a:xfrm>
            <a:off x="3348932" y="392440"/>
            <a:ext cx="897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</a:rPr>
              <a:t>5. Improvements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A497D09-1D67-451A-BA12-ECBD44DC938E}"/>
              </a:ext>
            </a:extLst>
          </p:cNvPr>
          <p:cNvSpPr/>
          <p:nvPr/>
        </p:nvSpPr>
        <p:spPr>
          <a:xfrm>
            <a:off x="238264" y="1778093"/>
            <a:ext cx="11648936" cy="511732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9F581-A7D5-4C45-81DD-228A42EA15D7}"/>
              </a:ext>
            </a:extLst>
          </p:cNvPr>
          <p:cNvSpPr txBox="1"/>
          <p:nvPr/>
        </p:nvSpPr>
        <p:spPr>
          <a:xfrm>
            <a:off x="319709" y="1804432"/>
            <a:ext cx="826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2.  Explanation of the Python code for the preprocessing (part 4)</a:t>
            </a:r>
          </a:p>
        </p:txBody>
      </p:sp>
    </p:spTree>
    <p:extLst>
      <p:ext uri="{BB962C8B-B14F-4D97-AF65-F5344CB8AC3E}">
        <p14:creationId xmlns:p14="http://schemas.microsoft.com/office/powerpoint/2010/main" val="393667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246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Project Logic Brain : a Binary Neural Networks acceleration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Riv</dc:creator>
  <cp:lastModifiedBy>Nathan Heraief</cp:lastModifiedBy>
  <cp:revision>342</cp:revision>
  <dcterms:created xsi:type="dcterms:W3CDTF">2018-04-05T18:26:07Z</dcterms:created>
  <dcterms:modified xsi:type="dcterms:W3CDTF">2018-11-30T21:26:17Z</dcterms:modified>
</cp:coreProperties>
</file>