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6" r:id="rId16"/>
    <p:sldId id="270" r:id="rId17"/>
    <p:sldId id="271" r:id="rId18"/>
    <p:sldId id="274" r:id="rId19"/>
    <p:sldId id="272" r:id="rId20"/>
    <p:sldId id="273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91" autoAdjust="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DFF394C-5D9B-4FE0-884B-93420EBA5540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7BB940D-4858-4DB9-96F2-CCE5D3DEB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F394C-5D9B-4FE0-884B-93420EBA5540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940D-4858-4DB9-96F2-CCE5D3DEB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3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F394C-5D9B-4FE0-884B-93420EBA5540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940D-4858-4DB9-96F2-CCE5D3DEB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92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F394C-5D9B-4FE0-884B-93420EBA5540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940D-4858-4DB9-96F2-CCE5D3DEB29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8019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F394C-5D9B-4FE0-884B-93420EBA5540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940D-4858-4DB9-96F2-CCE5D3DEB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90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F394C-5D9B-4FE0-884B-93420EBA5540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940D-4858-4DB9-96F2-CCE5D3DEB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63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F394C-5D9B-4FE0-884B-93420EBA5540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940D-4858-4DB9-96F2-CCE5D3DEB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61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F394C-5D9B-4FE0-884B-93420EBA5540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940D-4858-4DB9-96F2-CCE5D3DEB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861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F394C-5D9B-4FE0-884B-93420EBA5540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940D-4858-4DB9-96F2-CCE5D3DEB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8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F394C-5D9B-4FE0-884B-93420EBA5540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940D-4858-4DB9-96F2-CCE5D3DEB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9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F394C-5D9B-4FE0-884B-93420EBA5540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940D-4858-4DB9-96F2-CCE5D3DEB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77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F394C-5D9B-4FE0-884B-93420EBA5540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940D-4858-4DB9-96F2-CCE5D3DEB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2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F394C-5D9B-4FE0-884B-93420EBA5540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940D-4858-4DB9-96F2-CCE5D3DEB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3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F394C-5D9B-4FE0-884B-93420EBA5540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940D-4858-4DB9-96F2-CCE5D3DEB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13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F394C-5D9B-4FE0-884B-93420EBA5540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940D-4858-4DB9-96F2-CCE5D3DEB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9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F394C-5D9B-4FE0-884B-93420EBA5540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940D-4858-4DB9-96F2-CCE5D3DEB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7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F394C-5D9B-4FE0-884B-93420EBA5540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940D-4858-4DB9-96F2-CCE5D3DEB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F394C-5D9B-4FE0-884B-93420EBA5540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B940D-4858-4DB9-96F2-CCE5D3DEB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389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eb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ebp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98855-6301-E3F4-45E0-92A1242F8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2708"/>
            <a:ext cx="9144000" cy="1779638"/>
          </a:xfrm>
        </p:spPr>
        <p:txBody>
          <a:bodyPr>
            <a:normAutofit/>
          </a:bodyPr>
          <a:lstStyle/>
          <a:p>
            <a:pPr algn="ctr"/>
            <a:r>
              <a:rPr lang="fa-IR" dirty="0"/>
              <a:t>اینترنت اشیاء</a:t>
            </a:r>
            <a:br>
              <a:rPr lang="fa-IR" dirty="0"/>
            </a:br>
            <a:r>
              <a:rPr lang="en-US" dirty="0"/>
              <a:t>(Internet of things(IOT))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ED8AA4-00EB-AB2C-5DD8-98F772CCD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74388"/>
            <a:ext cx="9144000" cy="3720904"/>
          </a:xfrm>
        </p:spPr>
        <p:txBody>
          <a:bodyPr/>
          <a:lstStyle/>
          <a:p>
            <a:pPr algn="ctr"/>
            <a:endParaRPr lang="en-US" dirty="0"/>
          </a:p>
          <a:p>
            <a:pPr algn="ctr" rtl="1"/>
            <a:r>
              <a:rPr lang="fa-IR" dirty="0"/>
              <a:t>تهیه کننده: حسین ابراهیمی</a:t>
            </a:r>
          </a:p>
          <a:p>
            <a:pPr algn="ctr" rtl="1"/>
            <a:endParaRPr lang="fa-IR" dirty="0"/>
          </a:p>
          <a:p>
            <a:pPr algn="ctr" rtl="1"/>
            <a:r>
              <a:rPr lang="fa-IR" dirty="0"/>
              <a:t>نام استاد: خانم دکتر عصایی</a:t>
            </a:r>
          </a:p>
          <a:p>
            <a:pPr algn="r" rt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DB4F27-E339-56C0-00BD-3AF38EA80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247" y="4719786"/>
            <a:ext cx="1575506" cy="157550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771715803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5801C-A4A2-71B8-5429-3548F6E5C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/>
              <a:t>مزایای </a:t>
            </a:r>
            <a:r>
              <a:rPr lang="en-US" dirty="0"/>
              <a:t>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05F49-8D40-2D69-636B-4B2C288280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fa-IR" b="1" dirty="0"/>
              <a:t>افزایش کارایی و بهره‌وری:</a:t>
            </a:r>
            <a:r>
              <a:rPr lang="fa-IR" dirty="0"/>
              <a:t> بهینه‌سازی فرآیندها و کاهش اتلاف منابع.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b="1" dirty="0"/>
              <a:t>بهبود کیفیت زندگی:</a:t>
            </a:r>
            <a:r>
              <a:rPr lang="fa-IR" dirty="0"/>
              <a:t> ارتقاء سطح رفاه و راحتی.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b="1" dirty="0"/>
              <a:t>کاهش هزینه‌ها:</a:t>
            </a:r>
            <a:r>
              <a:rPr lang="fa-IR" dirty="0"/>
              <a:t> کاهش هزینه‌های عملیاتی و نگهداری.</a:t>
            </a:r>
          </a:p>
          <a:p>
            <a:pPr marL="0" indent="0" algn="r" rtl="1">
              <a:buNone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10E5E7-ABB2-9B9B-388A-F79C4988E9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462" y="2097088"/>
            <a:ext cx="4926050" cy="34174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545504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8DFBC-73EB-80C3-094C-192E0B474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/>
              <a:t>چالش‌ها و محدودیت‌های </a:t>
            </a:r>
            <a:r>
              <a:rPr lang="en-US" dirty="0"/>
              <a:t>IoT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291E89-872D-5C30-3B06-618A6CB19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66095" y="2154820"/>
            <a:ext cx="4875211" cy="3541714"/>
          </a:xfrm>
        </p:spPr>
        <p:txBody>
          <a:bodyPr>
            <a:normAutofit/>
          </a:bodyPr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fa-IR" b="1" dirty="0"/>
              <a:t>مسائل مربوط به حریم خصوصی:</a:t>
            </a:r>
            <a:r>
              <a:rPr lang="fa-IR" dirty="0"/>
              <a:t> نگرانی‌ها در مورد جمع‌آوری و استفاده از داده‌های شخصی.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b="1" dirty="0"/>
              <a:t>پیچیدگی‌های فنی:</a:t>
            </a:r>
            <a:r>
              <a:rPr lang="fa-IR" dirty="0"/>
              <a:t> نیاز به تخصص‌های مختلف برای پیاده‌سازی و مدیریت.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b="1" dirty="0"/>
              <a:t>مشکلات مربوط به استانداردها:</a:t>
            </a:r>
            <a:r>
              <a:rPr lang="fa-IR" dirty="0"/>
              <a:t> نبود استانداردهای واحد و سازگاری بین دستگاه‌ها.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4433AE5-0416-FE8D-A678-9DADFA6BAC2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94" y="2154820"/>
            <a:ext cx="5652088" cy="31792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8261052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2F11C-9E2B-3DC6-6951-55EBDE694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/>
              <a:t>امنیت در </a:t>
            </a:r>
            <a:r>
              <a:rPr lang="en-US" dirty="0"/>
              <a:t>IoT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499DB4D-9703-6AB5-B5E1-36F41092C4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486" y="2097088"/>
            <a:ext cx="4838120" cy="30765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01AE5FEF-3C83-06B5-5788-7CE22B028831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370036" y="2604919"/>
            <a:ext cx="5724376" cy="2060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تهدیدات امنیتی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SA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حملات سایبری، دسترسی غیرمجاز به داده‌ها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راهکارهای امنیتی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SA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استفاده از رمزنگاری، احراز هویت قوی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789621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8113E-BB75-F8E4-53CB-65A395871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 rtl="1"/>
            <a:r>
              <a:rPr lang="fa-IR" dirty="0"/>
              <a:t>ارتباط</a:t>
            </a:r>
            <a:r>
              <a:rPr lang="en-US" dirty="0"/>
              <a:t> IoT </a:t>
            </a:r>
            <a:r>
              <a:rPr lang="fa-IR" dirty="0"/>
              <a:t>با هوش مصنوعی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389E0-F0A7-C257-EE6B-BFB555F12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4022" y="3329008"/>
            <a:ext cx="4878389" cy="2902980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r" rtl="1"/>
            <a:r>
              <a:rPr lang="fa-IR" sz="2200" b="1" dirty="0">
                <a:solidFill>
                  <a:schemeClr val="tx1"/>
                </a:solidFill>
              </a:rPr>
              <a:t>جمع‌آوری داده‌ها توسط </a:t>
            </a:r>
            <a:r>
              <a:rPr lang="en-US" sz="2200" b="1" dirty="0">
                <a:solidFill>
                  <a:schemeClr val="tx1"/>
                </a:solidFill>
              </a:rPr>
              <a:t>IOT</a:t>
            </a:r>
            <a:r>
              <a:rPr lang="fa-IR" sz="2200" b="1" dirty="0">
                <a:solidFill>
                  <a:schemeClr val="tx1"/>
                </a:solidFill>
              </a:rPr>
              <a:t> :</a:t>
            </a:r>
            <a:endParaRPr lang="en-US" sz="2200" dirty="0">
              <a:solidFill>
                <a:schemeClr val="tx1"/>
              </a:solidFill>
            </a:endParaRPr>
          </a:p>
          <a:p>
            <a:pPr marL="0" indent="0" algn="r" rtl="1">
              <a:buNone/>
            </a:pPr>
            <a:r>
              <a:rPr lang="fa-IR" sz="2200" dirty="0">
                <a:solidFill>
                  <a:schemeClr val="tx1"/>
                </a:solidFill>
              </a:rPr>
              <a:t>دستگاه‌های </a:t>
            </a:r>
            <a:r>
              <a:rPr lang="en-US" sz="2200" dirty="0">
                <a:solidFill>
                  <a:schemeClr val="tx1"/>
                </a:solidFill>
              </a:rPr>
              <a:t>IoT </a:t>
            </a:r>
            <a:r>
              <a:rPr lang="fa-IR" sz="2200" dirty="0">
                <a:solidFill>
                  <a:schemeClr val="tx1"/>
                </a:solidFill>
              </a:rPr>
              <a:t>حجم بزرگی از داده‌ها را از محیط‌های مختلف جمع‌آوری می‌کنند.</a:t>
            </a:r>
          </a:p>
          <a:p>
            <a:pPr marL="0" indent="0" algn="r" rtl="1">
              <a:buNone/>
            </a:pPr>
            <a:r>
              <a:rPr lang="fa-IR" sz="2200" dirty="0">
                <a:solidFill>
                  <a:schemeClr val="tx1"/>
                </a:solidFill>
              </a:rPr>
              <a:t>این داده‌ها شامل اطلاعاتی از سنسورها، دستگاه‌های هوشمند و سیستم‌های مختلف است.</a:t>
            </a:r>
            <a:endParaRPr lang="en-US" sz="2200" dirty="0">
              <a:solidFill>
                <a:schemeClr val="tx1"/>
              </a:solidFill>
            </a:endParaRPr>
          </a:p>
          <a:p>
            <a:pPr marL="0" indent="0" algn="r" rtl="1">
              <a:buNone/>
            </a:pPr>
            <a:endParaRPr lang="fa-IR" sz="1900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5B3DDD-A061-ECA6-38F5-3A575C8DD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6413" y="1645306"/>
            <a:ext cx="10715998" cy="1365911"/>
          </a:xfrm>
        </p:spPr>
        <p:txBody>
          <a:bodyPr>
            <a:normAutofit/>
          </a:bodyPr>
          <a:lstStyle/>
          <a:p>
            <a:pPr algn="r" rtl="1"/>
            <a:r>
              <a:rPr lang="fa-IR" dirty="0"/>
              <a:t>اینترنت اشیاء </a:t>
            </a:r>
            <a:r>
              <a:rPr lang="en-US" dirty="0"/>
              <a:t>(IOT)</a:t>
            </a:r>
            <a:r>
              <a:rPr lang="fa-IR" dirty="0"/>
              <a:t> و هوش مصنوعی</a:t>
            </a:r>
            <a:r>
              <a:rPr lang="en-US" dirty="0"/>
              <a:t>(AI) </a:t>
            </a:r>
            <a:r>
              <a:rPr lang="fa-IR" dirty="0"/>
              <a:t>دو فناوری کلیدی هستند که با ترکیب یکدیگر می‌توانند تأثیرات بزرگی در دنیای مدرن داشته باشند. ارتباط این دو فناوری به طرق مختلف قابل مشاهده است:</a:t>
            </a:r>
          </a:p>
          <a:p>
            <a:pPr marL="0" indent="0" algn="r" rtl="1">
              <a:buNone/>
            </a:pP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1134960-A9B5-BA87-505F-390785195EDA}"/>
              </a:ext>
            </a:extLst>
          </p:cNvPr>
          <p:cNvSpPr txBox="1">
            <a:spLocks/>
          </p:cNvSpPr>
          <p:nvPr/>
        </p:nvSpPr>
        <p:spPr>
          <a:xfrm>
            <a:off x="1141413" y="3329008"/>
            <a:ext cx="4875211" cy="290298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sz="2000" b="1" dirty="0"/>
              <a:t>تحلیل و پردازش داده‌ها توسط </a:t>
            </a:r>
            <a:r>
              <a:rPr lang="en-US" sz="2000" b="1" dirty="0"/>
              <a:t>AI</a:t>
            </a:r>
            <a:r>
              <a:rPr lang="fa-IR" sz="2000" b="1" dirty="0"/>
              <a:t> :</a:t>
            </a:r>
            <a:endParaRPr lang="en-US" sz="2000" dirty="0"/>
          </a:p>
          <a:p>
            <a:pPr marL="0" indent="0" algn="r" rtl="1">
              <a:buNone/>
            </a:pPr>
            <a:r>
              <a:rPr lang="fa-IR" sz="2000" dirty="0"/>
              <a:t>هوش مصنوعی می‌تواند این داده‌ها را تجزیه و تحلیل کرده و الگوهای مخفی و اطلاعات مفیدی استخراج کند.</a:t>
            </a:r>
          </a:p>
          <a:p>
            <a:pPr marL="0" indent="0" algn="r" rtl="1">
              <a:buNone/>
            </a:pPr>
            <a:r>
              <a:rPr lang="fa-IR" sz="2000" dirty="0"/>
              <a:t>الگوریتم‌های یادگیری ماشین </a:t>
            </a:r>
            <a:r>
              <a:rPr lang="en-US" sz="2000" dirty="0"/>
              <a:t>(Machine Learning) </a:t>
            </a:r>
            <a:r>
              <a:rPr lang="fa-IR" sz="2000" dirty="0"/>
              <a:t>و یادگیری عمیق </a:t>
            </a:r>
            <a:r>
              <a:rPr lang="en-US" sz="2000" dirty="0"/>
              <a:t>(Deep Learning) </a:t>
            </a:r>
            <a:r>
              <a:rPr lang="fa-IR" sz="2000" dirty="0"/>
              <a:t>برای تحلیل داده‌های </a:t>
            </a:r>
            <a:r>
              <a:rPr lang="en-US" sz="2000" dirty="0"/>
              <a:t>IOT</a:t>
            </a:r>
            <a:r>
              <a:rPr lang="fa-IR" sz="2000" dirty="0"/>
              <a:t>به کار می‌روند.</a:t>
            </a:r>
          </a:p>
        </p:txBody>
      </p:sp>
    </p:spTree>
    <p:extLst>
      <p:ext uri="{BB962C8B-B14F-4D97-AF65-F5344CB8AC3E}">
        <p14:creationId xmlns:p14="http://schemas.microsoft.com/office/powerpoint/2010/main" val="10133638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051CD-7074-00AC-AFE1-5A3C07992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58394" y="973516"/>
            <a:ext cx="4875211" cy="4910968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r" rtl="1"/>
            <a:r>
              <a:rPr lang="fa-IR" b="1" dirty="0"/>
              <a:t>تصمیم‌گیری خودکار و بهینه‌سازی:</a:t>
            </a:r>
            <a:endParaRPr lang="fa-IR" dirty="0"/>
          </a:p>
          <a:p>
            <a:pPr marL="0" indent="0" algn="r" rtl="1">
              <a:buNone/>
            </a:pPr>
            <a:r>
              <a:rPr lang="en-US" dirty="0"/>
              <a:t>AI</a:t>
            </a:r>
            <a:r>
              <a:rPr lang="fa-IR" dirty="0"/>
              <a:t>می‌تواند با تحلیل داده‌های </a:t>
            </a:r>
            <a:r>
              <a:rPr lang="en-US" dirty="0"/>
              <a:t>IoT، </a:t>
            </a:r>
            <a:r>
              <a:rPr lang="fa-IR" dirty="0"/>
              <a:t>تصمیم‌گیری‌های خودکار و بهینه‌سازی فرآیندها را انجام دهد.</a:t>
            </a:r>
          </a:p>
          <a:p>
            <a:pPr marL="0" indent="0" algn="r" rtl="1">
              <a:buNone/>
            </a:pPr>
            <a:r>
              <a:rPr lang="fa-IR" dirty="0"/>
              <a:t>این امر می‌تواند منجر به بهبود کارایی، کاهش هزینه‌ها و افزایش دقت در انجام وظایف شود.</a:t>
            </a: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27247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D5DE3-B246-0E3F-ABB3-310FC2D40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0"/>
            <a:ext cx="9905998" cy="1478570"/>
          </a:xfrm>
        </p:spPr>
        <p:txBody>
          <a:bodyPr/>
          <a:lstStyle/>
          <a:p>
            <a:pPr algn="ctr" rtl="1"/>
            <a:r>
              <a:rPr lang="fa-IR" b="1" dirty="0"/>
              <a:t>کاربردهای مشترک </a:t>
            </a:r>
            <a:r>
              <a:rPr lang="en-US" b="1" dirty="0"/>
              <a:t>IOT</a:t>
            </a:r>
            <a:r>
              <a:rPr lang="fa-IR" b="1" dirty="0"/>
              <a:t> و </a:t>
            </a:r>
            <a:r>
              <a:rPr lang="en-US" b="1" dirty="0"/>
              <a:t>AI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63CCC1-D15F-B8DE-700F-B3518C2B9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4" y="1658143"/>
            <a:ext cx="9905998" cy="3541714"/>
          </a:xfrm>
        </p:spPr>
        <p:txBody>
          <a:bodyPr/>
          <a:lstStyle/>
          <a:p>
            <a:pPr algn="r" rtl="1"/>
            <a:r>
              <a:rPr lang="fa-IR" b="1" dirty="0"/>
              <a:t>خانه‌های هوشمند:</a:t>
            </a:r>
            <a:r>
              <a:rPr lang="fa-IR" dirty="0"/>
              <a:t> </a:t>
            </a:r>
            <a:r>
              <a:rPr lang="en-US" dirty="0"/>
              <a:t>AI </a:t>
            </a:r>
            <a:r>
              <a:rPr lang="fa-IR" dirty="0"/>
              <a:t>با تحلیل داده‌های جمع‌آوری شده توسط دستگاه‌های </a:t>
            </a:r>
            <a:r>
              <a:rPr lang="en-US" dirty="0"/>
              <a:t>IoT، </a:t>
            </a:r>
            <a:r>
              <a:rPr lang="fa-IR" dirty="0"/>
              <a:t>سیستم‌های تهویه، نورپردازی و امنیتی را بهینه‌سازی می‌کند.</a:t>
            </a:r>
          </a:p>
          <a:p>
            <a:pPr algn="r" rtl="1"/>
            <a:r>
              <a:rPr lang="fa-IR" b="1" dirty="0"/>
              <a:t>شهرهای هوشمند:</a:t>
            </a:r>
            <a:r>
              <a:rPr lang="fa-IR" dirty="0"/>
              <a:t> با استفاده از </a:t>
            </a:r>
            <a:r>
              <a:rPr lang="en-US" dirty="0"/>
              <a:t>AI، </a:t>
            </a:r>
            <a:r>
              <a:rPr lang="fa-IR" dirty="0"/>
              <a:t>داده‌های جمع‌آوری شده توسط سنسورهای شهری تحلیل شده و مدیریت ترافیک، مصرف انرژی و خدمات عمومی بهبود می‌یابد.</a:t>
            </a:r>
          </a:p>
          <a:p>
            <a:pPr algn="r" rtl="1"/>
            <a:r>
              <a:rPr lang="fa-IR" b="1" dirty="0"/>
              <a:t>بهداشت و درمان:</a:t>
            </a:r>
            <a:r>
              <a:rPr lang="fa-IR" dirty="0"/>
              <a:t> </a:t>
            </a:r>
            <a:r>
              <a:rPr lang="en-US" dirty="0"/>
              <a:t>AI </a:t>
            </a:r>
            <a:r>
              <a:rPr lang="fa-IR" dirty="0"/>
              <a:t>با تحلیل داده‌های جمع‌آوری شده از دستگاه‌های پزشکی متصل به </a:t>
            </a:r>
            <a:r>
              <a:rPr lang="en-US" dirty="0"/>
              <a:t>IoT، </a:t>
            </a:r>
            <a:r>
              <a:rPr lang="fa-IR" dirty="0"/>
              <a:t>می‌تواند به تشخیص زودهنگام بیماری‌ها و پیشنهاد درمان‌های مناسب کمک کند.</a:t>
            </a: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50216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34264-33F9-5B62-F885-E9B4DAFE7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/>
              <a:t>آینده </a:t>
            </a:r>
            <a:r>
              <a:rPr lang="en-US" dirty="0"/>
              <a:t>IoT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F79D09-7288-E996-6DDD-9C933DB67F2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420576"/>
            <a:ext cx="4878387" cy="31995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B622A1A0-56B8-A207-5716-A52C8E281D9A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585607" y="2345476"/>
            <a:ext cx="4878389" cy="3076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پیش‌بینی‌ها و ترندهای آینده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SA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رشد انفجاری تعداد دستگاه‌های متصل</a:t>
            </a:r>
            <a:r>
              <a:rPr kumimoji="0" lang="fa-IR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به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تکنولوژی‌های نوظهور مرتبط با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fa-IR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kumimoji="0" lang="fa-IR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  <a:r>
              <a:rPr kumimoji="0" lang="ar-SA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هوش مصنوعی، شبکه‌های 5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G.</a:t>
            </a: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تاثیرات اجتماعی و اقتصادی آینده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SA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تغییرات در بازار کار، ارتقاء سطح زندگی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9048343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5FF33-89FD-0A09-E4F9-03C715A63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/>
              <a:t>نمونه‌های موفق </a:t>
            </a:r>
            <a:r>
              <a:rPr lang="en-US" dirty="0"/>
              <a:t>IoT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D86A2E3-546F-1063-D531-3D1B69A47F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8" y="2350151"/>
            <a:ext cx="4875213" cy="35373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C3651E14-920D-7B6F-E4D4-02114768537B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995288" y="2482069"/>
            <a:ext cx="4875211" cy="3076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معرفی پروژه‌های موفق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IOT</a:t>
            </a:r>
            <a:r>
              <a:rPr lang="fa-IR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kumimoji="0" lang="ar-SA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پروژه‌های معروف مانند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Nest، Fitbit.</a:t>
            </a: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دستاوردها و تاثیرات این پروژه‌ها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SA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بهبود کیفیت زندگی، صرفه‌جویی در انرژی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درس‌هایی که می‌توان از این پروژه‌ها گرفت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SA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موفقیت‌ها و چالش‌های تجربه شده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5098336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1DC59-D951-D7CC-56BD-28B3B3A80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0"/>
            <a:ext cx="9905998" cy="1478570"/>
          </a:xfrm>
        </p:spPr>
        <p:txBody>
          <a:bodyPr/>
          <a:lstStyle/>
          <a:p>
            <a:pPr algn="ctr"/>
            <a:r>
              <a:rPr lang="fa-IR" dirty="0"/>
              <a:t>نتیجه گیری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6E7B1-9215-0586-B160-C02971DEE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1252025"/>
            <a:ext cx="9905998" cy="4539175"/>
          </a:xfrm>
        </p:spPr>
        <p:txBody>
          <a:bodyPr/>
          <a:lstStyle/>
          <a:p>
            <a:pPr algn="r" rtl="1"/>
            <a:r>
              <a:rPr lang="fa-IR" dirty="0"/>
              <a:t>اینترنت اشیاء </a:t>
            </a:r>
            <a:r>
              <a:rPr lang="en-US" dirty="0"/>
              <a:t>(IOT)</a:t>
            </a:r>
            <a:r>
              <a:rPr lang="fa-IR" dirty="0"/>
              <a:t> و هوش مصنوعی </a:t>
            </a:r>
            <a:r>
              <a:rPr lang="en-US" dirty="0"/>
              <a:t>(AI)</a:t>
            </a:r>
            <a:r>
              <a:rPr lang="fa-IR" dirty="0"/>
              <a:t> به عنوان دو فناوری پیشرو، در حال تحول و تغییر بنیادین جهان ما هستند. از بهینه‌سازی فرآیندها در صنعت و بهبود کیفیت زندگی روزمره گرفته تا ایجاد شهرهای هوشمند و انقلاب در حوزه بهداشت و درمان، ترکیب این دو فناوری امکانات بی‌پایانی را پیش روی ما قرار داده است. با این حال، برای بهره‌برداری کامل از پتانسیل‌های آن‌ها، نیازمند توجه به چالش‌های امنیتی و اخلاقی هستیم. آینده روشن است و با پیشرفت مستمر در زمینه‌های </a:t>
            </a:r>
            <a:r>
              <a:rPr lang="en-US" dirty="0"/>
              <a:t> IOT</a:t>
            </a:r>
            <a:r>
              <a:rPr lang="fa-IR" dirty="0"/>
              <a:t>و </a:t>
            </a:r>
            <a:r>
              <a:rPr lang="en-US" dirty="0"/>
              <a:t>AI، </a:t>
            </a:r>
            <a:r>
              <a:rPr lang="fa-IR" dirty="0"/>
              <a:t>می‌توانیم به دنیایی هوشمندتر، کارآمدتر و پایدارتر دست یابیم.</a:t>
            </a:r>
          </a:p>
          <a:p>
            <a:pPr marL="0" indent="0" algn="r" rtl="1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8D8706-DEC8-2B68-ABDB-AD2AD279B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422" y="3938953"/>
            <a:ext cx="4039986" cy="24688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011882181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7686-A2F9-2885-3A8D-9783C66DD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9905998" cy="1478570"/>
          </a:xfrm>
        </p:spPr>
        <p:txBody>
          <a:bodyPr/>
          <a:lstStyle/>
          <a:p>
            <a:pPr algn="ctr"/>
            <a:r>
              <a:rPr lang="fa-IR" dirty="0"/>
              <a:t>منابع-1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B4CE3-2DDA-7CD9-2502-567E21C776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1478569"/>
            <a:ext cx="4878389" cy="4035965"/>
          </a:xfrm>
        </p:spPr>
        <p:txBody>
          <a:bodyPr>
            <a:normAutofit fontScale="77500" lnSpcReduction="20000"/>
          </a:bodyPr>
          <a:lstStyle/>
          <a:p>
            <a:pPr algn="r" rtl="1"/>
            <a:r>
              <a:rPr lang="fa-IR" b="1" dirty="0"/>
              <a:t>مقالات علمی:</a:t>
            </a:r>
            <a:endParaRPr lang="fa-IR" dirty="0"/>
          </a:p>
          <a:p>
            <a:pPr algn="r" rtl="1">
              <a:buFont typeface="+mj-lt"/>
              <a:buAutoNum type="arabicPeriod"/>
            </a:pPr>
            <a:r>
              <a:rPr lang="en-US" b="1" dirty="0"/>
              <a:t>The Internet of Things: A survey</a:t>
            </a:r>
            <a:r>
              <a:rPr lang="en-US" dirty="0"/>
              <a:t> </a:t>
            </a:r>
            <a:r>
              <a:rPr lang="fa-IR" dirty="0"/>
              <a:t>توسط </a:t>
            </a:r>
            <a:r>
              <a:rPr lang="en-US" dirty="0"/>
              <a:t>Luigi Atzori, Antonio </a:t>
            </a:r>
            <a:r>
              <a:rPr lang="en-US" dirty="0" err="1"/>
              <a:t>Iera</a:t>
            </a:r>
            <a:r>
              <a:rPr lang="en-US" dirty="0"/>
              <a:t>, Giacomo Morabito</a:t>
            </a:r>
          </a:p>
          <a:p>
            <a:pPr algn="r" rtl="1">
              <a:buFont typeface="+mj-lt"/>
              <a:buAutoNum type="arabicPeriod"/>
            </a:pPr>
            <a:r>
              <a:rPr lang="en-US" b="1" dirty="0"/>
              <a:t>Internet of Things (IoT): A vision architectural elements, and future directions</a:t>
            </a:r>
            <a:r>
              <a:rPr lang="fa-IR" dirty="0"/>
              <a:t>توسط </a:t>
            </a:r>
            <a:r>
              <a:rPr lang="en-US" dirty="0" err="1"/>
              <a:t>Jayavardhana</a:t>
            </a:r>
            <a:r>
              <a:rPr lang="en-US" dirty="0"/>
              <a:t> Gubbi, Rajkumar </a:t>
            </a:r>
            <a:r>
              <a:rPr lang="en-US" dirty="0" err="1"/>
              <a:t>Buyya</a:t>
            </a:r>
            <a:r>
              <a:rPr lang="en-US" dirty="0"/>
              <a:t>, Slaven Marusic, </a:t>
            </a:r>
            <a:r>
              <a:rPr lang="en-US" dirty="0" err="1"/>
              <a:t>Marimuthu</a:t>
            </a:r>
            <a:r>
              <a:rPr lang="en-US" dirty="0"/>
              <a:t> </a:t>
            </a:r>
            <a:r>
              <a:rPr lang="en-US" dirty="0" err="1"/>
              <a:t>Palaniswami</a:t>
            </a:r>
            <a:endParaRPr lang="en-US" dirty="0"/>
          </a:p>
          <a:p>
            <a:pPr algn="r" rtl="1">
              <a:buFont typeface="+mj-lt"/>
              <a:buAutoNum type="arabicPeriod"/>
            </a:pPr>
            <a:r>
              <a:rPr lang="en-US" b="1" dirty="0"/>
              <a:t>The role of artificial intelligence in the Internet of Things</a:t>
            </a:r>
            <a:r>
              <a:rPr lang="en-US" dirty="0"/>
              <a:t> </a:t>
            </a:r>
            <a:r>
              <a:rPr lang="fa-IR" dirty="0"/>
              <a:t>توسط </a:t>
            </a:r>
            <a:r>
              <a:rPr lang="en-US" dirty="0"/>
              <a:t>Christos Stergiou, Kostas E. </a:t>
            </a:r>
            <a:r>
              <a:rPr lang="en-US" dirty="0" err="1"/>
              <a:t>Psannis</a:t>
            </a:r>
            <a:r>
              <a:rPr lang="en-US" dirty="0"/>
              <a:t>, Byung-</a:t>
            </a:r>
            <a:r>
              <a:rPr lang="en-US" dirty="0" err="1"/>
              <a:t>Gyu</a:t>
            </a:r>
            <a:r>
              <a:rPr lang="en-US" dirty="0"/>
              <a:t> Kim, Brij Gupta</a:t>
            </a:r>
          </a:p>
          <a:p>
            <a:pPr algn="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526067-9D92-E58A-DC93-2BAA2C7DF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09116" y="1478569"/>
            <a:ext cx="4875211" cy="4035965"/>
          </a:xfrm>
        </p:spPr>
        <p:txBody>
          <a:bodyPr>
            <a:normAutofit fontScale="77500" lnSpcReduction="20000"/>
          </a:bodyPr>
          <a:lstStyle/>
          <a:p>
            <a:pPr algn="r" rtl="1"/>
            <a:r>
              <a:rPr lang="fa-IR" b="1" dirty="0"/>
              <a:t>کتاب‌ها:</a:t>
            </a:r>
            <a:endParaRPr lang="fa-IR" dirty="0"/>
          </a:p>
          <a:p>
            <a:pPr algn="r" rtl="1">
              <a:buFont typeface="+mj-lt"/>
              <a:buAutoNum type="arabicPeriod"/>
            </a:pPr>
            <a:r>
              <a:rPr lang="en-US" b="1" dirty="0"/>
              <a:t>Internet of Things: Principles and Paradigms</a:t>
            </a:r>
            <a:r>
              <a:rPr lang="en-US" dirty="0"/>
              <a:t> </a:t>
            </a:r>
            <a:r>
              <a:rPr lang="fa-IR" dirty="0"/>
              <a:t>توسط </a:t>
            </a:r>
            <a:r>
              <a:rPr lang="en-US" dirty="0"/>
              <a:t>Rajkumar </a:t>
            </a:r>
            <a:r>
              <a:rPr lang="en-US" dirty="0" err="1"/>
              <a:t>Buyya</a:t>
            </a:r>
            <a:r>
              <a:rPr lang="en-US" dirty="0"/>
              <a:t> </a:t>
            </a:r>
            <a:r>
              <a:rPr lang="fa-IR" dirty="0"/>
              <a:t>و </a:t>
            </a:r>
            <a:r>
              <a:rPr lang="en-US" dirty="0"/>
              <a:t>Amir Vahid </a:t>
            </a:r>
            <a:r>
              <a:rPr lang="en-US" dirty="0" err="1"/>
              <a:t>Dastjerdi</a:t>
            </a:r>
            <a:endParaRPr lang="en-US" dirty="0"/>
          </a:p>
          <a:p>
            <a:pPr algn="r" rtl="1">
              <a:buFont typeface="+mj-lt"/>
              <a:buAutoNum type="arabicPeriod"/>
            </a:pPr>
            <a:r>
              <a:rPr lang="en-US" b="1" dirty="0"/>
              <a:t>Building the Internet of Things</a:t>
            </a:r>
            <a:r>
              <a:rPr lang="fa-IR" dirty="0"/>
              <a:t>توسط </a:t>
            </a:r>
            <a:r>
              <a:rPr lang="en-US" dirty="0"/>
              <a:t>Maciej Kranz</a:t>
            </a:r>
          </a:p>
          <a:p>
            <a:pPr algn="r" rtl="1">
              <a:buFont typeface="+mj-lt"/>
              <a:buAutoNum type="arabicPeriod"/>
            </a:pPr>
            <a:r>
              <a:rPr lang="en-US" b="1" dirty="0"/>
              <a:t>Artificial Intelligence: A Guide for Thinking Humans</a:t>
            </a:r>
            <a:r>
              <a:rPr lang="en-US" dirty="0"/>
              <a:t> </a:t>
            </a:r>
            <a:r>
              <a:rPr lang="fa-IR" dirty="0"/>
              <a:t>توسط </a:t>
            </a:r>
            <a:r>
              <a:rPr lang="en-US" dirty="0"/>
              <a:t>Melanie Mitchell</a:t>
            </a:r>
          </a:p>
          <a:p>
            <a:pPr marL="457200" lvl="1" indent="0" algn="r" rtl="1">
              <a:buNone/>
            </a:pPr>
            <a:endParaRPr lang="fa-IR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92333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16CCD-BD19-4132-9A08-5387C9AAB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fa-IR" sz="4800" dirty="0"/>
              <a:t>فهرست مطالب</a:t>
            </a:r>
            <a:endParaRPr lang="en-US" sz="480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9C11088-E020-0044-D285-A690EA271003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558233" y="1481745"/>
            <a:ext cx="3421622" cy="4921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 rtl="1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مقدمه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r" rtl="1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تعریف اینترنت اشیاء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r" rtl="1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تاریخچه اینترنت اشیاء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r" rtl="1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fa-I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ا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جزای اصلی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IoT</a:t>
            </a:r>
          </a:p>
          <a:p>
            <a:pPr algn="r" rtl="1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معماری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IoT</a:t>
            </a:r>
          </a:p>
          <a:p>
            <a:pPr algn="r" rtl="1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پروتکل‌های ارتباطی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IoT</a:t>
            </a:r>
          </a:p>
          <a:p>
            <a:pPr algn="r" rtl="1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کاربردهای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IoT</a:t>
            </a:r>
            <a:endParaRPr kumimoji="0" lang="fa-I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algn="r" rtl="1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53137EB-0828-EE5B-B4F0-4824E7CFD79B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561514" y="1249531"/>
            <a:ext cx="3615396" cy="4921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 rtl="1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مزایای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IoT</a:t>
            </a:r>
          </a:p>
          <a:p>
            <a:pPr algn="r" rtl="1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چالش‌ها و محدودیت‌های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IoT</a:t>
            </a:r>
          </a:p>
          <a:p>
            <a:pPr algn="r" rtl="1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امنیت در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IoT</a:t>
            </a:r>
            <a:endParaRPr kumimoji="0" lang="fa-IR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algn="r" rtl="1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fa-IR" sz="2000" dirty="0"/>
              <a:t>ارتباط</a:t>
            </a:r>
            <a:r>
              <a:rPr lang="en-US" sz="2000" dirty="0"/>
              <a:t> IoT </a:t>
            </a:r>
            <a:r>
              <a:rPr lang="fa-IR" sz="2000" dirty="0"/>
              <a:t>با هوش مصنوعی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algn="r" rtl="1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آینده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IoT</a:t>
            </a:r>
          </a:p>
          <a:p>
            <a:pPr algn="r" rtl="1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نمونه‌های موفق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IoT</a:t>
            </a:r>
          </a:p>
          <a:p>
            <a:pPr algn="r" rtl="1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نتیجه‌گیری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algn="r" rtl="1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منابع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16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CDF3E-329F-C55D-BA0B-516CE076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/>
              <a:t>منابع-2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7A3B5-9828-0FE4-3D75-EB9A617726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b="1" dirty="0"/>
              <a:t>گزارش‌ها:</a:t>
            </a:r>
            <a:endParaRPr lang="fa-IR" dirty="0"/>
          </a:p>
          <a:p>
            <a:pPr algn="r" rtl="1">
              <a:buFont typeface="+mj-lt"/>
              <a:buAutoNum type="arabicPeriod"/>
            </a:pPr>
            <a:r>
              <a:rPr lang="en-US" b="1" dirty="0"/>
              <a:t>The Future of IoT: 2020 and Beyond</a:t>
            </a:r>
            <a:r>
              <a:rPr lang="en-US" dirty="0"/>
              <a:t> </a:t>
            </a:r>
            <a:r>
              <a:rPr lang="fa-IR" dirty="0"/>
              <a:t>توسط </a:t>
            </a:r>
            <a:r>
              <a:rPr lang="en-US" dirty="0"/>
              <a:t>McKinsey &amp; Company</a:t>
            </a:r>
          </a:p>
          <a:p>
            <a:pPr algn="r" rtl="1">
              <a:buFont typeface="+mj-lt"/>
              <a:buAutoNum type="arabicPeriod"/>
            </a:pPr>
            <a:r>
              <a:rPr lang="en-US" b="1" dirty="0"/>
              <a:t> State of the IoT 2020</a:t>
            </a:r>
            <a:r>
              <a:rPr lang="en-US" dirty="0"/>
              <a:t> </a:t>
            </a:r>
            <a:r>
              <a:rPr lang="fa-IR" dirty="0"/>
              <a:t>توسط </a:t>
            </a:r>
            <a:r>
              <a:rPr lang="en-US" dirty="0"/>
              <a:t>IoT Analytics</a:t>
            </a:r>
          </a:p>
          <a:p>
            <a:pPr algn="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28759-5EF1-5ECE-2CF0-4DA2050C7D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b="1" dirty="0"/>
              <a:t>وب‌سایت‌ها:</a:t>
            </a:r>
            <a:endParaRPr lang="fa-IR" dirty="0"/>
          </a:p>
          <a:p>
            <a:pPr algn="r" rtl="1">
              <a:buFont typeface="+mj-lt"/>
              <a:buAutoNum type="arabicPeriod"/>
            </a:pPr>
            <a:r>
              <a:rPr lang="en-US" b="1" dirty="0"/>
              <a:t>IoT Agenda (TechTarget)</a:t>
            </a:r>
            <a:endParaRPr lang="en-US" dirty="0"/>
          </a:p>
          <a:p>
            <a:pPr algn="r" rtl="1">
              <a:buFont typeface="+mj-lt"/>
              <a:buAutoNum type="arabicPeriod"/>
            </a:pPr>
            <a:r>
              <a:rPr lang="en-US" b="1" dirty="0"/>
              <a:t>IBM Internet of Things Blog</a:t>
            </a:r>
            <a:endParaRPr lang="en-US" dirty="0"/>
          </a:p>
          <a:p>
            <a:pPr algn="r" rtl="1">
              <a:buFont typeface="+mj-lt"/>
              <a:buAutoNum type="arabicPeriod"/>
            </a:pPr>
            <a:r>
              <a:rPr lang="en-US" b="1" dirty="0"/>
              <a:t>IEEE Internet of Things Journal</a:t>
            </a:r>
            <a:endParaRPr lang="en-US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819060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58DDC-BE0E-D8FD-ACAC-B714A5BEF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31391"/>
            <a:ext cx="9905998" cy="2068411"/>
          </a:xfrm>
        </p:spPr>
        <p:txBody>
          <a:bodyPr>
            <a:normAutofit/>
          </a:bodyPr>
          <a:lstStyle/>
          <a:p>
            <a:pPr algn="ctr"/>
            <a:r>
              <a:rPr lang="fa-IR" sz="7200" dirty="0"/>
              <a:t>با تشکر از توجه شما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74406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0570A-45CC-75E1-9774-B1A53E5F5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0555"/>
            <a:ext cx="9905998" cy="1478570"/>
          </a:xfrm>
        </p:spPr>
        <p:txBody>
          <a:bodyPr/>
          <a:lstStyle/>
          <a:p>
            <a:pPr algn="ctr"/>
            <a:r>
              <a:rPr lang="fa-IR" dirty="0"/>
              <a:t>مقدمه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2FEF49-E28E-0EDC-3954-39E110327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3" y="1871003"/>
            <a:ext cx="5335172" cy="4586068"/>
          </a:xfrm>
        </p:spPr>
        <p:txBody>
          <a:bodyPr/>
          <a:lstStyle/>
          <a:p>
            <a:pPr marL="0" indent="0" algn="r" rtl="1">
              <a:buNone/>
            </a:pPr>
            <a:r>
              <a:rPr lang="fa-IR" dirty="0"/>
              <a:t>در دهه‌های اخیر، با پیشرفت تکنولوژی و افزایش دسترسی به اینترنت، مفاهیم جدیدی همچون اینترنت اشیاء </a:t>
            </a:r>
            <a:r>
              <a:rPr lang="en-US" dirty="0"/>
              <a:t>(IOT)</a:t>
            </a:r>
            <a:r>
              <a:rPr lang="fa-IR" dirty="0"/>
              <a:t> به وجود آمده‌اند. این مفهوم به شبکه‌ای از دستگاه‌ها و اشیاء اطلاق می‌شود که به اینترنت متصل شده و قادر به ارسال و دریافت داده‌ها هستند. اینترنت اشیاء نقش مهمی در بهبود کیفیت زندگی و افزایش بهره‌وری دارد. در این ارائه، به بررسی جنبه‌های مختلف </a:t>
            </a:r>
            <a:r>
              <a:rPr lang="en-US" dirty="0"/>
              <a:t>IOT</a:t>
            </a:r>
            <a:r>
              <a:rPr lang="fa-IR" dirty="0"/>
              <a:t> خواهیم پرداخت.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C86B64-2439-C6DC-EEAD-CDCD56331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9914"/>
            <a:ext cx="6738425" cy="267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47621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3F1B5-B30D-15A8-981F-0DE48C91F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/>
              <a:t>تعریف اینترنت اشیاء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B38D2-B7C6-1ABB-5B7D-700E2BB9A7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 algn="r" rtl="1">
              <a:buNone/>
            </a:pPr>
            <a:r>
              <a:rPr lang="fa-IR" dirty="0"/>
              <a:t>اینترنت اشیاء </a:t>
            </a:r>
            <a:r>
              <a:rPr lang="en-US" dirty="0"/>
              <a:t> (IOT)</a:t>
            </a:r>
            <a:r>
              <a:rPr lang="fa-IR" dirty="0"/>
              <a:t>به شبکه‌ای از دستگاه‌های فیزیکی، وسایل نقلیه، ساختمان‌ها و سایر اشیاء اطلاق می‌شود که به کمک نرم‌افزارها، حسگرها و اتصال به اینترنت قادر به جمع‌آوری و تبادل داده‌ها هستند. تفاوت اصلی </a:t>
            </a:r>
            <a:r>
              <a:rPr lang="en-US" dirty="0"/>
              <a:t>IOT</a:t>
            </a:r>
            <a:r>
              <a:rPr lang="fa-IR" dirty="0"/>
              <a:t> با اینترنت سنتی در این است که در </a:t>
            </a:r>
            <a:r>
              <a:rPr lang="en-US" dirty="0"/>
              <a:t>IOT، </a:t>
            </a:r>
            <a:r>
              <a:rPr lang="fa-IR" dirty="0"/>
              <a:t>اشیاء بدون نیاز به دخالت انسان به طور مستقل با یکدیگر و با سیستم‌های مرکزی ارتباط برقرار می‌کنند.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FC9D20-D3A2-BA68-A880-C0E9D2DEA4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566" y="2249486"/>
            <a:ext cx="5192945" cy="33213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2929840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FB406-CDB3-B420-73C1-EC549A1D1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9905998" cy="1478570"/>
          </a:xfrm>
        </p:spPr>
        <p:txBody>
          <a:bodyPr/>
          <a:lstStyle/>
          <a:p>
            <a:pPr algn="ctr" rtl="1"/>
            <a:r>
              <a:rPr lang="fa-IR" dirty="0"/>
              <a:t>تاریخچه اینترنت اشیاء</a:t>
            </a:r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89EFFA14-E158-7880-46B2-EFA82A3F07D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24" y="2249486"/>
            <a:ext cx="5597476" cy="33494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C4A6B-EE0D-C26C-8A4D-71A7EA9867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 algn="r" rtl="1">
              <a:buNone/>
            </a:pPr>
            <a:r>
              <a:rPr lang="fa-IR" dirty="0"/>
              <a:t>مفهوم اینترنت اشیاء اولین بار در دهه ۱۹۹۰ توسط کوین اشتون مطرح شد. در دهه ۲۰۰۰، با پیشرفت‌های فناوری و کاهش هزینه‌های تجهیزات، استفاده از</a:t>
            </a:r>
            <a:r>
              <a:rPr lang="en-US" dirty="0"/>
              <a:t> IOT </a:t>
            </a:r>
            <a:r>
              <a:rPr lang="fa-IR" dirty="0"/>
              <a:t>به تدریج افزایش یافت. در سال‌های اخیر، با توسعه شبکه‌های بی‌سیم و افزایش توان پردازشی دستگاه‌ها، اینترنت اشیاء به یکی از موضوعات مهم در حوزه فناوری تبدیل شده است.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13128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42D0-6A73-3F5F-F213-A006CAEA1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0"/>
            <a:ext cx="9905998" cy="1478570"/>
          </a:xfrm>
        </p:spPr>
        <p:txBody>
          <a:bodyPr/>
          <a:lstStyle/>
          <a:p>
            <a:pPr algn="ctr" rtl="1"/>
            <a:r>
              <a:rPr lang="fa-IR" dirty="0"/>
              <a:t>اجزای اصلی </a:t>
            </a:r>
            <a:r>
              <a:rPr lang="en-US" dirty="0"/>
              <a:t>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87988-9358-C3C5-7A7E-0E6C99D96A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r" rtl="1">
              <a:buNone/>
            </a:pPr>
            <a:r>
              <a:rPr lang="fa-IR" b="1" dirty="0"/>
              <a:t>دستگاه‌ها و سنسورها:</a:t>
            </a:r>
            <a:r>
              <a:rPr lang="fa-IR" dirty="0"/>
              <a:t> اشیاء فیزیکی که داده‌ها را جمع‌آوری می‌کنند.</a:t>
            </a:r>
          </a:p>
          <a:p>
            <a:pPr marL="0" indent="0" algn="r" rtl="1">
              <a:buNone/>
            </a:pPr>
            <a:r>
              <a:rPr lang="fa-IR" b="1" dirty="0"/>
              <a:t>شبکه‌ها و ارتباطات:</a:t>
            </a:r>
            <a:r>
              <a:rPr lang="fa-IR" dirty="0"/>
              <a:t> بستر ارتباطی که داده‌ها را منتقل می‌کند.</a:t>
            </a:r>
          </a:p>
          <a:p>
            <a:pPr marL="0" indent="0" algn="r" rtl="1">
              <a:buNone/>
            </a:pPr>
            <a:r>
              <a:rPr lang="fa-IR" b="1" dirty="0"/>
              <a:t>پلتفرم‌ها و نرم‌افزارها:</a:t>
            </a:r>
            <a:r>
              <a:rPr lang="fa-IR" dirty="0"/>
              <a:t> ابزارهایی که داده‌ها را پردازش و تحلیل می‌کنند.</a:t>
            </a:r>
          </a:p>
          <a:p>
            <a:pPr marL="0" indent="0" algn="r" rtl="1">
              <a:buNone/>
            </a:pPr>
            <a:r>
              <a:rPr lang="fa-IR" dirty="0"/>
              <a:t>مثال‌ها: سنسورهای دما، دستگاه‌های هوشمند خانگی، پلتفرم‌های تحلیل داده</a:t>
            </a:r>
          </a:p>
          <a:p>
            <a:pPr marL="0" indent="0" algn="r" rtl="1">
              <a:buNone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740B374-1DB5-0C34-1644-1A71D46C24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49486"/>
            <a:ext cx="5091282" cy="33975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4144952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62DCB-7B4C-6A6C-E40B-2AF2D607E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/>
              <a:t>معماری </a:t>
            </a:r>
            <a:r>
              <a:rPr lang="en-US" dirty="0"/>
              <a:t>IoT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BAC91FF-9632-32FC-5F0E-8AE287399CF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99" y="2097088"/>
            <a:ext cx="4875210" cy="36248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47126-15ED-425C-C951-BD484FF98E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 algn="r" rtl="1">
              <a:buNone/>
            </a:pPr>
            <a:r>
              <a:rPr lang="fa-IR" dirty="0"/>
              <a:t>معماری اینترنت اشیاء به چندین لایه تقسیم می‌شود:</a:t>
            </a:r>
          </a:p>
          <a:p>
            <a:pPr algn="r" rtl="1">
              <a:buFont typeface="+mj-lt"/>
              <a:buAutoNum type="arabicPeriod"/>
            </a:pPr>
            <a:r>
              <a:rPr lang="fa-IR" b="1" dirty="0"/>
              <a:t>لایه ادراکی:</a:t>
            </a:r>
            <a:r>
              <a:rPr lang="fa-IR" dirty="0"/>
              <a:t> شامل حسگرها و دستگاه‌هایی است که داده‌ها را جمع‌آوری می‌کنند.</a:t>
            </a:r>
          </a:p>
          <a:p>
            <a:pPr algn="r" rtl="1">
              <a:buFont typeface="+mj-lt"/>
              <a:buAutoNum type="arabicPeriod"/>
            </a:pPr>
            <a:r>
              <a:rPr lang="fa-IR" b="1" dirty="0"/>
              <a:t>لایه شبکه:</a:t>
            </a:r>
            <a:r>
              <a:rPr lang="fa-IR" dirty="0"/>
              <a:t> بستر انتقال داده‌ها بین دستگاه‌ها و سرورها.</a:t>
            </a:r>
          </a:p>
          <a:p>
            <a:pPr algn="r" rtl="1">
              <a:buFont typeface="+mj-lt"/>
              <a:buAutoNum type="arabicPeriod"/>
            </a:pPr>
            <a:r>
              <a:rPr lang="fa-IR" b="1" dirty="0"/>
              <a:t>لایه کاربرد:</a:t>
            </a:r>
            <a:r>
              <a:rPr lang="fa-IR" dirty="0"/>
              <a:t> شامل نرم‌افزارها و پلتفرم‌هایی که داده‌ها را پردازش و تحلیل می‌کنند.</a:t>
            </a:r>
          </a:p>
          <a:p>
            <a:pPr marL="0" indent="0" algn="r" rt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77714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319D3-74C2-612C-B36C-6042EFA88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/>
              <a:t>پروتکل‌های ارتباطی </a:t>
            </a:r>
            <a:r>
              <a:rPr lang="en-US" dirty="0"/>
              <a:t>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13542-5A98-05E0-89DC-1C3352C95C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88192" y="2249486"/>
            <a:ext cx="4878389" cy="3541714"/>
          </a:xfrm>
        </p:spPr>
        <p:txBody>
          <a:bodyPr>
            <a:normAutofit fontScale="92500" lnSpcReduction="10000"/>
          </a:bodyPr>
          <a:lstStyle/>
          <a:p>
            <a:pPr marL="0" indent="0" algn="r" rtl="1">
              <a:buNone/>
            </a:pPr>
            <a:r>
              <a:rPr lang="fa-IR" dirty="0"/>
              <a:t>پروتکل‌های مختلفی برای ارتباط دستگاه‌های</a:t>
            </a:r>
            <a:r>
              <a:rPr lang="en-US" dirty="0"/>
              <a:t>IOT </a:t>
            </a:r>
            <a:r>
              <a:rPr lang="fa-IR" dirty="0"/>
              <a:t> وجود دارد:</a:t>
            </a:r>
          </a:p>
          <a:p>
            <a:pPr algn="r" rtl="1"/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b="1" dirty="0"/>
              <a:t>MQTT</a:t>
            </a:r>
            <a:r>
              <a:rPr lang="fa-IR" dirty="0"/>
              <a:t>پروتکل سبک و کارآمد برای ارسال داده‌ها.</a:t>
            </a:r>
          </a:p>
          <a:p>
            <a:pPr algn="r" rtl="1"/>
            <a:r>
              <a:rPr lang="en-US" b="1" dirty="0"/>
              <a:t>:CoAP</a:t>
            </a:r>
            <a:r>
              <a:rPr lang="en-US" dirty="0"/>
              <a:t> </a:t>
            </a:r>
            <a:r>
              <a:rPr lang="fa-IR" dirty="0"/>
              <a:t>پروتکل مناسب برای دستگاه‌های با توان محدود.</a:t>
            </a:r>
          </a:p>
          <a:p>
            <a:pPr algn="r" rtl="1"/>
            <a:r>
              <a:rPr lang="en-US" b="1" dirty="0"/>
              <a:t>:HTTP</a:t>
            </a:r>
            <a:r>
              <a:rPr lang="en-US" dirty="0"/>
              <a:t> </a:t>
            </a:r>
            <a:r>
              <a:rPr lang="fa-IR" dirty="0"/>
              <a:t>پروتکل رایج وب که در برخی کاربردهای </a:t>
            </a:r>
            <a:r>
              <a:rPr lang="en-US" dirty="0"/>
              <a:t>IOT</a:t>
            </a:r>
            <a:r>
              <a:rPr lang="fa-IR" dirty="0"/>
              <a:t> نیز استفاده می‌شود.</a:t>
            </a:r>
          </a:p>
          <a:p>
            <a:pPr algn="r" rtl="1"/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04271C8-3D8F-2251-2F49-4816BB74AA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532" y="2249486"/>
            <a:ext cx="5566711" cy="35417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2681469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C97B4-0817-05E3-CC57-F18F2D0ED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/>
              <a:t>کاربردهای </a:t>
            </a:r>
            <a:r>
              <a:rPr lang="en-US" dirty="0"/>
              <a:t>IoT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A8C79AB-00D2-5C46-79D6-B310BC7816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05" y="2249486"/>
            <a:ext cx="6139722" cy="30698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8A044-A1CE-8974-E27A-685C57BBB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78637" y="2249486"/>
            <a:ext cx="4875211" cy="3541714"/>
          </a:xfrm>
        </p:spPr>
        <p:txBody>
          <a:bodyPr>
            <a:normAutofit fontScale="92500"/>
          </a:bodyPr>
          <a:lstStyle/>
          <a:p>
            <a:pPr algn="r" rtl="1"/>
            <a:r>
              <a:rPr lang="fa-IR" dirty="0"/>
              <a:t>اینترنت اشیاء در حوزه‌های مختلفی کاربرد دارد: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b="1" dirty="0"/>
              <a:t>خانه‌های هوشمند:</a:t>
            </a:r>
            <a:r>
              <a:rPr lang="fa-IR" dirty="0"/>
              <a:t> کنترل هوشمند وسایل خانگی.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b="1" dirty="0"/>
              <a:t>شهرهای هوشمند:</a:t>
            </a:r>
            <a:r>
              <a:rPr lang="fa-IR" dirty="0"/>
              <a:t> مدیریت بهینه ترافیک و منابع شهری.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b="1" dirty="0"/>
              <a:t>بهداشت و درمان:</a:t>
            </a:r>
            <a:r>
              <a:rPr lang="fa-IR" dirty="0"/>
              <a:t> نظارت بر وضعیت بیماران.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b="1" dirty="0"/>
              <a:t>کشاورزی هوشمند:</a:t>
            </a:r>
            <a:r>
              <a:rPr lang="fa-IR" dirty="0"/>
              <a:t> بهینه‌سازی آبیاری و مدیریت مزارع.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691460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373</TotalTime>
  <Words>1168</Words>
  <Application>Microsoft Office PowerPoint</Application>
  <PresentationFormat>Widescreen</PresentationFormat>
  <Paragraphs>103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Tw Cen MT</vt:lpstr>
      <vt:lpstr>Circuit</vt:lpstr>
      <vt:lpstr>اینترنت اشیاء (Internet of things(IOT))</vt:lpstr>
      <vt:lpstr>فهرست مطالب</vt:lpstr>
      <vt:lpstr>مقدمه</vt:lpstr>
      <vt:lpstr>تعریف اینترنت اشیاء</vt:lpstr>
      <vt:lpstr>تاریخچه اینترنت اشیاء</vt:lpstr>
      <vt:lpstr>اجزای اصلی IoT</vt:lpstr>
      <vt:lpstr>معماری IoT</vt:lpstr>
      <vt:lpstr>پروتکل‌های ارتباطی IoT</vt:lpstr>
      <vt:lpstr>کاربردهای IoT</vt:lpstr>
      <vt:lpstr>مزایای IoT</vt:lpstr>
      <vt:lpstr>چالش‌ها و محدودیت‌های IoT</vt:lpstr>
      <vt:lpstr>امنیت در IoT</vt:lpstr>
      <vt:lpstr>ارتباط IoT با هوش مصنوعی</vt:lpstr>
      <vt:lpstr>PowerPoint Presentation</vt:lpstr>
      <vt:lpstr>کاربردهای مشترک IOT و AI</vt:lpstr>
      <vt:lpstr>آینده IoT</vt:lpstr>
      <vt:lpstr>نمونه‌های موفق IoT</vt:lpstr>
      <vt:lpstr>نتیجه گیری</vt:lpstr>
      <vt:lpstr>منابع-1</vt:lpstr>
      <vt:lpstr>منابع-2</vt:lpstr>
      <vt:lpstr>با تشکر از توجه شما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hossein ebrahimi</dc:creator>
  <cp:lastModifiedBy>hossein ebrahimi</cp:lastModifiedBy>
  <cp:revision>3</cp:revision>
  <dcterms:created xsi:type="dcterms:W3CDTF">2024-07-01T09:11:00Z</dcterms:created>
  <dcterms:modified xsi:type="dcterms:W3CDTF">2024-07-02T16:10:29Z</dcterms:modified>
</cp:coreProperties>
</file>