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5" r:id="rId4"/>
    <p:sldId id="286" r:id="rId5"/>
    <p:sldId id="29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1" r:id="rId20"/>
    <p:sldId id="275" r:id="rId21"/>
    <p:sldId id="272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ssein Dehghanipour" initials="HD" lastIdx="1" clrIdx="0">
    <p:extLst>
      <p:ext uri="{19B8F6BF-5375-455C-9EA6-DF929625EA0E}">
        <p15:presenceInfo xmlns:p15="http://schemas.microsoft.com/office/powerpoint/2012/main" userId="59c84267846e05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1T02:25:47.881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4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3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3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7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49EB-3192-4157-8A31-6F13D6BF617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F990-74E6-4ADA-8972-B2DB3515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20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linlang.org/" TargetMode="External"/><Relationship Id="rId5" Type="http://schemas.openxmlformats.org/officeDocument/2006/relationships/hyperlink" Target="https://www.baeldung.com/kotlin-enum" TargetMode="Externa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kotlin-enum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kotlin-enum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androiddev.com/how-to-make-sense-of-kotlin-coroutines-b666c7151b93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iz.com/" TargetMode="External"/><Relationship Id="rId2" Type="http://schemas.openxmlformats.org/officeDocument/2006/relationships/hyperlink" Target="http://www.proandroiddev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kotlin-enum" TargetMode="External"/><Relationship Id="rId4" Type="http://schemas.openxmlformats.org/officeDocument/2006/relationships/hyperlink" Target="http://www.kotlinlang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hyperlink" Target="https://github.com/hosseindehghanipour199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727" y="475137"/>
            <a:ext cx="9144000" cy="2387600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Name of God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905" y="233744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solidFill>
                  <a:srgbClr val="D278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: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Morteza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Keshtkaran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by :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Hossein Dehghanipour</a:t>
            </a:r>
          </a:p>
          <a:p>
            <a:pPr algn="l"/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18" y="83929"/>
            <a:ext cx="1847662" cy="191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27" y="4336478"/>
            <a:ext cx="2322728" cy="13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3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Arrays -&gt; Type Specification + lambda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9149"/>
            <a:ext cx="8868539" cy="4223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3009191"/>
            <a:ext cx="1447800" cy="3143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749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Ranges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7334"/>
            <a:ext cx="8354438" cy="5340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638" y="2527019"/>
            <a:ext cx="2453846" cy="24223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802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Control Flow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If/Else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When/Else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7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IF/Else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6009"/>
            <a:ext cx="8644426" cy="5229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58" y="5932454"/>
            <a:ext cx="3219450" cy="3238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585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When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33" y="1444439"/>
            <a:ext cx="10368826" cy="4683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77" y="5346260"/>
            <a:ext cx="4429125" cy="5429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1942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Loops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753" y="191378"/>
            <a:ext cx="7654047" cy="64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Accessing Array Elements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74" y="1498060"/>
            <a:ext cx="11712651" cy="43428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9617" y="5107021"/>
            <a:ext cx="9134272" cy="389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99617" y="3443591"/>
            <a:ext cx="6498077" cy="100194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Functions -&gt; </a:t>
            </a:r>
            <a:r>
              <a:rPr lang="fa-IR" sz="3200" dirty="0">
                <a:solidFill>
                  <a:schemeClr val="accent4"/>
                </a:solidFill>
              </a:rPr>
              <a:t>نحوه ی تعریف </a:t>
            </a:r>
            <a:r>
              <a:rPr lang="fa-IR" sz="3200" dirty="0" smtClean="0">
                <a:solidFill>
                  <a:schemeClr val="accent4"/>
                </a:solidFill>
              </a:rPr>
              <a:t>تابع</a:t>
            </a:r>
            <a:r>
              <a:rPr lang="en-US" sz="3200" dirty="0" smtClean="0">
                <a:solidFill>
                  <a:schemeClr val="accent4"/>
                </a:solidFill>
              </a:rPr>
              <a:t>(6)</a:t>
            </a:r>
            <a:r>
              <a:rPr lang="fa-IR" sz="3200" dirty="0" smtClean="0">
                <a:solidFill>
                  <a:schemeClr val="accent4"/>
                </a:solidFill>
              </a:rPr>
              <a:t> </a:t>
            </a:r>
            <a:r>
              <a:rPr lang="fa-IR" dirty="0"/>
              <a:t/>
            </a:r>
            <a:br>
              <a:rPr lang="fa-IR" dirty="0"/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67" y="1770434"/>
            <a:ext cx="11719803" cy="14305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6426" y="2169268"/>
            <a:ext cx="476655" cy="31645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7" y="4501415"/>
            <a:ext cx="7704308" cy="54824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94" y="4541295"/>
            <a:ext cx="28194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06" y="5164442"/>
            <a:ext cx="2771775" cy="314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67" y="6030914"/>
            <a:ext cx="6162675" cy="35242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064" y="6088064"/>
            <a:ext cx="2981325" cy="2952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67" y="3496295"/>
            <a:ext cx="10392999" cy="8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7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8" y="571702"/>
            <a:ext cx="5793749" cy="1869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18" y="3296560"/>
            <a:ext cx="3580152" cy="64314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791" y="3296561"/>
            <a:ext cx="4084933" cy="115870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14401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Functions (II)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25756"/>
            <a:ext cx="8377531" cy="1537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12123"/>
            <a:ext cx="5682709" cy="133108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376" y="4011342"/>
            <a:ext cx="3374818" cy="63847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5782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syntax</a:t>
            </a:r>
            <a:r>
              <a:rPr lang="en-US" dirty="0"/>
              <a:t> is pretty much similar to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</a:t>
            </a:r>
          </a:p>
          <a:p>
            <a:r>
              <a:rPr lang="en-US" dirty="0" err="1">
                <a:solidFill>
                  <a:srgbClr val="00B0F0"/>
                </a:solidFill>
              </a:rPr>
              <a:t>Kotlin</a:t>
            </a:r>
            <a:r>
              <a:rPr lang="en-US" dirty="0"/>
              <a:t> is based on </a:t>
            </a:r>
            <a:r>
              <a:rPr lang="en-US" dirty="0" err="1" smtClean="0">
                <a:solidFill>
                  <a:srgbClr val="FF0000"/>
                </a:solidFill>
              </a:rPr>
              <a:t>JVM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Better </a:t>
            </a:r>
            <a:r>
              <a:rPr lang="en-US" dirty="0">
                <a:solidFill>
                  <a:srgbClr val="00B050"/>
                </a:solidFill>
              </a:rPr>
              <a:t>performance</a:t>
            </a:r>
            <a:r>
              <a:rPr lang="en-US" dirty="0"/>
              <a:t> and small </a:t>
            </a:r>
            <a:r>
              <a:rPr lang="en-US" dirty="0" smtClean="0"/>
              <a:t>runtime</a:t>
            </a:r>
          </a:p>
          <a:p>
            <a:r>
              <a:rPr lang="en-US" dirty="0">
                <a:solidFill>
                  <a:srgbClr val="FF0000"/>
                </a:solidFill>
              </a:rPr>
              <a:t>No Static Declaration </a:t>
            </a:r>
            <a:r>
              <a:rPr lang="en-US" dirty="0"/>
              <a:t>− </a:t>
            </a:r>
            <a:r>
              <a:rPr lang="en-US" dirty="0" err="1">
                <a:solidFill>
                  <a:schemeClr val="bg2"/>
                </a:solidFill>
              </a:rPr>
              <a:t>Kotlin</a:t>
            </a:r>
            <a:r>
              <a:rPr lang="en-US" dirty="0">
                <a:solidFill>
                  <a:schemeClr val="bg2"/>
                </a:solidFill>
              </a:rPr>
              <a:t> does not have usual static handling modifier like </a:t>
            </a:r>
            <a:r>
              <a:rPr lang="en-US" dirty="0" smtClean="0">
                <a:solidFill>
                  <a:schemeClr val="bg2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16429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3" y="181278"/>
            <a:ext cx="8469489" cy="2542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19" y="2978589"/>
            <a:ext cx="3108101" cy="10110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19" y="2978589"/>
            <a:ext cx="7638924" cy="1437768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75106" y="5272391"/>
            <a:ext cx="687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(9)</a:t>
            </a:r>
            <a:r>
              <a:rPr lang="en-US" sz="3600" dirty="0">
                <a:solidFill>
                  <a:schemeClr val="accent4"/>
                </a:solidFill>
              </a:rPr>
              <a:t>Variable number of parameters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928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Tail Recursive Functions :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48" y="1527242"/>
            <a:ext cx="10810184" cy="45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3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9239"/>
            <a:ext cx="10236830" cy="127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2136"/>
            <a:ext cx="7105650" cy="9715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966" y="3125011"/>
            <a:ext cx="2333625" cy="342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4697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Lambda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96725"/>
            <a:ext cx="9845271" cy="132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56" y="3475712"/>
            <a:ext cx="4740976" cy="79473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25399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Filter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75750"/>
            <a:ext cx="8963541" cy="2356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716" y="1115456"/>
            <a:ext cx="2227634" cy="35282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2050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Higher Order Function 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70106" y="1506022"/>
            <a:ext cx="980909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Higher Order function : A function that accepts or returns another Function.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05" y="2021960"/>
            <a:ext cx="8720319" cy="151890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887" y="2021960"/>
            <a:ext cx="1998571" cy="11715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716538" y="4047398"/>
            <a:ext cx="2169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solidFill>
                  <a:srgbClr val="7030A0"/>
                </a:solidFill>
              </a:rPr>
              <a:t>ارسال تابع به عنوان پارامتر تابع دیگر </a:t>
            </a:r>
            <a:br>
              <a:rPr lang="fa-IR" sz="2400" dirty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(11)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57" y="3784751"/>
            <a:ext cx="8959667" cy="18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23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Collection Methods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68" y="2388747"/>
            <a:ext cx="6588850" cy="3734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508" y="1043104"/>
            <a:ext cx="2015311" cy="29549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500" y="365125"/>
            <a:ext cx="2387532" cy="40171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68" y="1482847"/>
            <a:ext cx="6588850" cy="10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24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Maps ( Data Structure)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145" y="1348968"/>
            <a:ext cx="7325701" cy="4876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846" y="1979206"/>
            <a:ext cx="3810000" cy="6953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391139" y="2963049"/>
            <a:ext cx="3521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Associative Array (Dictionary) </a:t>
            </a:r>
            <a:r>
              <a:rPr lang="en-US" sz="3600" dirty="0" smtClean="0">
                <a:solidFill>
                  <a:srgbClr val="7030A0"/>
                </a:solidFill>
              </a:rPr>
              <a:t>.(3)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54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Enumerations :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999" y="440064"/>
            <a:ext cx="5875255" cy="1610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838" y="2563086"/>
            <a:ext cx="6270063" cy="2855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86" y="2225032"/>
            <a:ext cx="4877626" cy="248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094" y="4708187"/>
            <a:ext cx="66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: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www.baeldung.com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kotlin-enum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9047" y="5535038"/>
            <a:ext cx="483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: </a:t>
            </a:r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kotlinlang.org</a:t>
            </a:r>
            <a:r>
              <a:rPr lang="en-US" dirty="0">
                <a:hlinkClick r:id="rId6"/>
              </a:rPr>
              <a:t>/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73302" y="2036749"/>
            <a:ext cx="483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: </a:t>
            </a:r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kotlinlang.org</a:t>
            </a:r>
            <a:r>
              <a:rPr lang="en-US" dirty="0">
                <a:hlinkClick r:id="rId6"/>
              </a:rPr>
              <a:t>/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196" y="5719704"/>
            <a:ext cx="4280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.</a:t>
            </a:r>
            <a:r>
              <a:rPr lang="en-US" sz="2000" dirty="0" err="1" smtClean="0">
                <a:solidFill>
                  <a:srgbClr val="7030A0"/>
                </a:solidFill>
              </a:rPr>
              <a:t>Enums</a:t>
            </a:r>
            <a:r>
              <a:rPr lang="en-US" sz="2000" dirty="0" smtClean="0">
                <a:solidFill>
                  <a:srgbClr val="7030A0"/>
                </a:solidFill>
              </a:rPr>
              <a:t>(2)</a:t>
            </a:r>
          </a:p>
          <a:p>
            <a:r>
              <a:rPr lang="fa-IR" sz="2000" dirty="0" smtClean="0">
                <a:solidFill>
                  <a:srgbClr val="7030A0"/>
                </a:solidFill>
              </a:rPr>
              <a:t> </a:t>
            </a:r>
            <a:r>
              <a:rPr lang="fa-IR" sz="2000" dirty="0">
                <a:solidFill>
                  <a:srgbClr val="7030A0"/>
                </a:solidFill>
              </a:rPr>
              <a:t>بررسی محدودیت در انجام عملیات بر روی آن </a:t>
            </a:r>
            <a:br>
              <a:rPr lang="fa-IR" sz="2000" dirty="0">
                <a:solidFill>
                  <a:srgbClr val="7030A0"/>
                </a:solidFill>
              </a:rPr>
            </a:b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9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195" y="233463"/>
            <a:ext cx="9247167" cy="4931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3702" y="5807413"/>
            <a:ext cx="66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www.baeldung.com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kotlin-enum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Garbage Collector :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Kotlin</a:t>
            </a:r>
            <a:r>
              <a:rPr lang="en-US" sz="2000" dirty="0"/>
              <a:t> is run in </a:t>
            </a:r>
            <a:r>
              <a:rPr lang="en-US" sz="2000" dirty="0" err="1"/>
              <a:t>JVM</a:t>
            </a:r>
            <a:r>
              <a:rPr lang="en-US" sz="2000" dirty="0"/>
              <a:t> so it uses the same garbage collector as Java or any other </a:t>
            </a:r>
            <a:r>
              <a:rPr lang="en-US" sz="2000" dirty="0" err="1"/>
              <a:t>JVM</a:t>
            </a:r>
            <a:r>
              <a:rPr lang="en-US" sz="2000" dirty="0"/>
              <a:t> based </a:t>
            </a:r>
            <a:r>
              <a:rPr lang="en-US" sz="2000" dirty="0" smtClean="0"/>
              <a:t>language.</a:t>
            </a:r>
            <a:r>
              <a:rPr lang="en-US" dirty="0"/>
              <a:t> </a:t>
            </a:r>
            <a:r>
              <a:rPr lang="en-US" sz="1800" dirty="0"/>
              <a:t>Oracle’s </a:t>
            </a:r>
            <a:r>
              <a:rPr lang="en-US" sz="1800" dirty="0" err="1"/>
              <a:t>HotSpot</a:t>
            </a:r>
            <a:r>
              <a:rPr lang="en-US" sz="1800" dirty="0"/>
              <a:t> is by far the most </a:t>
            </a:r>
            <a:r>
              <a:rPr lang="en-US" sz="1800" dirty="0" smtClean="0"/>
              <a:t>common GC .</a:t>
            </a:r>
            <a:endParaRPr lang="en-US" sz="1400" dirty="0"/>
          </a:p>
          <a:p>
            <a:r>
              <a:rPr lang="en-US" sz="2000" dirty="0"/>
              <a:t>Java garbage collection is an automatic process. The programmer does not need to explicitly mark objects to be deleted. The garbage collection implementation lives in the </a:t>
            </a:r>
            <a:r>
              <a:rPr lang="en-US" sz="2000" dirty="0" err="1"/>
              <a:t>JVM</a:t>
            </a:r>
            <a:r>
              <a:rPr lang="en-US" sz="2000" dirty="0"/>
              <a:t>. Each </a:t>
            </a:r>
            <a:r>
              <a:rPr lang="en-US" sz="2000" dirty="0" err="1"/>
              <a:t>JVM</a:t>
            </a:r>
            <a:r>
              <a:rPr lang="en-US" sz="2000" dirty="0"/>
              <a:t> can implement garbage collection however it </a:t>
            </a:r>
            <a:r>
              <a:rPr lang="en-US" sz="2000" dirty="0" smtClean="0"/>
              <a:t>pleases.</a:t>
            </a:r>
          </a:p>
          <a:p>
            <a:r>
              <a:rPr lang="en-US" sz="2000" dirty="0"/>
              <a:t>All of </a:t>
            </a:r>
            <a:r>
              <a:rPr lang="en-US" sz="2000" dirty="0" err="1"/>
              <a:t>HotSpot’s</a:t>
            </a:r>
            <a:r>
              <a:rPr lang="en-US" sz="2000" dirty="0"/>
              <a:t> garbage collectors implement a generational garbage collection strategy that categorizes objects by age. The rationale behind generational garbage collection is that most objects are short-lived and will be ready for garbage collection soon after creation.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73" y="4529783"/>
            <a:ext cx="4262156" cy="1647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4272" y="655946"/>
            <a:ext cx="3429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Garbage Collection (5)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50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47" y="710119"/>
            <a:ext cx="8993076" cy="5466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947" y="6254885"/>
            <a:ext cx="66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www.baeldung.com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kotlin-enum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70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03" y="1380546"/>
            <a:ext cx="5343525" cy="2219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321356"/>
            <a:ext cx="323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: </a:t>
            </a:r>
            <a:r>
              <a:rPr lang="en-US" dirty="0" err="1">
                <a:solidFill>
                  <a:srgbClr val="0070C0"/>
                </a:solidFill>
              </a:rPr>
              <a:t>www.programiz.com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02" y="4224145"/>
            <a:ext cx="8172450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02" y="5370791"/>
            <a:ext cx="4286250" cy="11525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773" y="5370791"/>
            <a:ext cx="5334000" cy="5143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46935" y="2130297"/>
            <a:ext cx="264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#Default Value(5)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20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Method Over-Loading: </a:t>
            </a:r>
            <a:r>
              <a:rPr lang="en-US" dirty="0" smtClean="0">
                <a:solidFill>
                  <a:srgbClr val="7030A0"/>
                </a:solidFill>
              </a:rPr>
              <a:t>#12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64" y="1427768"/>
            <a:ext cx="4931690" cy="1886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64" y="3461530"/>
            <a:ext cx="4171950" cy="1438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640" y="3461530"/>
            <a:ext cx="3771900" cy="10953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044" y="2530659"/>
            <a:ext cx="3048000" cy="5715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Curved Connector 8"/>
          <p:cNvCxnSpPr>
            <a:stCxn id="5" idx="2"/>
            <a:endCxn id="6" idx="2"/>
          </p:cNvCxnSpPr>
          <p:nvPr/>
        </p:nvCxnSpPr>
        <p:spPr>
          <a:xfrm rot="5400000" flipH="1" flipV="1">
            <a:off x="5138414" y="2477629"/>
            <a:ext cx="342900" cy="4501451"/>
          </a:xfrm>
          <a:prstGeom prst="curvedConnector3">
            <a:avLst>
              <a:gd name="adj1" fmla="val -6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7" idx="2"/>
          </p:cNvCxnSpPr>
          <p:nvPr/>
        </p:nvCxnSpPr>
        <p:spPr>
          <a:xfrm flipV="1">
            <a:off x="9446540" y="3102159"/>
            <a:ext cx="818504" cy="9070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13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Argument Passing :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Call – by – value </a:t>
            </a:r>
            <a:r>
              <a:rPr lang="en-US" dirty="0" smtClean="0">
                <a:solidFill>
                  <a:srgbClr val="92D050"/>
                </a:solidFill>
              </a:rPr>
              <a:t> -&gt; </a:t>
            </a:r>
            <a:r>
              <a:rPr lang="en-US" dirty="0" smtClean="0">
                <a:solidFill>
                  <a:schemeClr val="accent3"/>
                </a:solidFill>
              </a:rPr>
              <a:t>Supports</a:t>
            </a:r>
          </a:p>
          <a:p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Call – by – value – result </a:t>
            </a:r>
            <a:r>
              <a:rPr lang="en-US" dirty="0" smtClean="0">
                <a:solidFill>
                  <a:srgbClr val="92D050"/>
                </a:solidFill>
              </a:rPr>
              <a:t>- &gt; </a:t>
            </a:r>
            <a:r>
              <a:rPr lang="en-US" dirty="0">
                <a:solidFill>
                  <a:schemeClr val="accent3"/>
                </a:solidFill>
              </a:rPr>
              <a:t>Doesn’t </a:t>
            </a:r>
            <a:r>
              <a:rPr lang="en-US" dirty="0" smtClean="0">
                <a:solidFill>
                  <a:schemeClr val="accent3"/>
                </a:solidFill>
              </a:rPr>
              <a:t>Support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Call – by – </a:t>
            </a:r>
            <a:r>
              <a:rPr lang="en-US" dirty="0" smtClean="0">
                <a:solidFill>
                  <a:srgbClr val="92D050"/>
                </a:solidFill>
              </a:rPr>
              <a:t>result -&gt; </a:t>
            </a:r>
            <a:r>
              <a:rPr lang="en-US" dirty="0" smtClean="0">
                <a:solidFill>
                  <a:schemeClr val="accent3"/>
                </a:solidFill>
              </a:rPr>
              <a:t>Doesn’t Support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Call – by – reference </a:t>
            </a:r>
            <a:r>
              <a:rPr lang="en-US" dirty="0" smtClean="0">
                <a:solidFill>
                  <a:srgbClr val="92D050"/>
                </a:solidFill>
              </a:rPr>
              <a:t> -&gt; </a:t>
            </a:r>
            <a:r>
              <a:rPr lang="en-US" dirty="0" smtClean="0">
                <a:solidFill>
                  <a:schemeClr val="accent3"/>
                </a:solidFill>
              </a:rPr>
              <a:t>Doesn’t Support</a:t>
            </a:r>
          </a:p>
          <a:p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Call – by – name </a:t>
            </a:r>
            <a:r>
              <a:rPr lang="en-US" dirty="0" smtClean="0">
                <a:solidFill>
                  <a:srgbClr val="92D050"/>
                </a:solidFill>
              </a:rPr>
              <a:t> -&gt; </a:t>
            </a:r>
            <a:r>
              <a:rPr lang="en-US" dirty="0">
                <a:solidFill>
                  <a:schemeClr val="accent3"/>
                </a:solidFill>
              </a:rPr>
              <a:t>Doesn’t Support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66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Static Or Dynamic Scoping ? </a:t>
            </a:r>
            <a:r>
              <a:rPr lang="en-US" dirty="0" smtClean="0">
                <a:solidFill>
                  <a:srgbClr val="7030A0"/>
                </a:solidFill>
              </a:rPr>
              <a:t>#1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Only Supports static scoping.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28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Coroutine</a:t>
            </a:r>
            <a:r>
              <a:rPr lang="en-US" dirty="0" smtClean="0">
                <a:solidFill>
                  <a:schemeClr val="accent1"/>
                </a:solidFill>
              </a:rPr>
              <a:t> 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interesting thing is that a thread can stop executing a </a:t>
            </a:r>
            <a:r>
              <a:rPr lang="en-US" dirty="0" err="1"/>
              <a:t>coroutine</a:t>
            </a:r>
            <a:r>
              <a:rPr lang="en-US" dirty="0"/>
              <a:t> at some specific “suspension points”, and go do some other work. It can resume executing the </a:t>
            </a:r>
            <a:r>
              <a:rPr lang="en-US" dirty="0" err="1"/>
              <a:t>coroutine</a:t>
            </a:r>
            <a:r>
              <a:rPr lang="en-US" dirty="0"/>
              <a:t> later on, or another thread could even take over.</a:t>
            </a:r>
          </a:p>
        </p:txBody>
      </p:sp>
    </p:spTree>
    <p:extLst>
      <p:ext uri="{BB962C8B-B14F-4D97-AF65-F5344CB8AC3E}">
        <p14:creationId xmlns:p14="http://schemas.microsoft.com/office/powerpoint/2010/main" val="30029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46" y="131736"/>
            <a:ext cx="8753841" cy="6094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461" y="6369804"/>
            <a:ext cx="91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Reference : 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proandroiddev.com</a:t>
            </a:r>
            <a:r>
              <a:rPr lang="en-US" dirty="0">
                <a:hlinkClick r:id="rId3"/>
              </a:rPr>
              <a:t>/how-to-make-sense-of-</a:t>
            </a:r>
            <a:r>
              <a:rPr lang="en-US" dirty="0" err="1">
                <a:hlinkClick r:id="rId3"/>
              </a:rPr>
              <a:t>kotlin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coroutines-b666c7151b93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34" y="223501"/>
            <a:ext cx="81343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Parameters 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23" y="1422925"/>
            <a:ext cx="6296025" cy="41338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131017" y="1690688"/>
            <a:ext cx="1503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56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 -&gt; Does not support Unions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8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HotSpot</a:t>
            </a:r>
            <a:r>
              <a:rPr lang="en-US" dirty="0" smtClean="0">
                <a:solidFill>
                  <a:schemeClr val="accent1"/>
                </a:solidFill>
              </a:rPr>
              <a:t> GC :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HotSpot</a:t>
            </a:r>
            <a:r>
              <a:rPr lang="en-US" dirty="0"/>
              <a:t> has four garbage collectors:</a:t>
            </a:r>
          </a:p>
          <a:p>
            <a:r>
              <a:rPr lang="en-US" b="1" dirty="0">
                <a:solidFill>
                  <a:srgbClr val="0070C0"/>
                </a:solidFill>
              </a:rPr>
              <a:t>Serial</a:t>
            </a:r>
            <a:r>
              <a:rPr lang="en-US" b="1" dirty="0"/>
              <a:t>:</a:t>
            </a:r>
            <a:r>
              <a:rPr lang="en-US" dirty="0"/>
              <a:t> All garbage collection events are conducted serially in one thread. Compaction is executed after each garbage collection.</a:t>
            </a:r>
          </a:p>
          <a:p>
            <a:r>
              <a:rPr lang="en-US" b="1" dirty="0">
                <a:solidFill>
                  <a:srgbClr val="0070C0"/>
                </a:solidFill>
              </a:rPr>
              <a:t>Parallel</a:t>
            </a:r>
            <a:r>
              <a:rPr lang="en-US" b="1" dirty="0"/>
              <a:t>:</a:t>
            </a:r>
            <a:r>
              <a:rPr lang="en-US" dirty="0"/>
              <a:t> Multiple threads are used for minor garbage collection. A single thread is used for major garbage collection and Old Generation compaction. Alternatively, the Parallel Old variant uses multiple threads for major garbage collection and Old Generation compaction.</a:t>
            </a:r>
          </a:p>
          <a:p>
            <a:r>
              <a:rPr lang="en-US" b="1" dirty="0">
                <a:solidFill>
                  <a:srgbClr val="0070C0"/>
                </a:solidFill>
              </a:rPr>
              <a:t>CMS</a:t>
            </a:r>
            <a:r>
              <a:rPr lang="en-US" b="1" dirty="0"/>
              <a:t> (</a:t>
            </a:r>
            <a:r>
              <a:rPr lang="en-US" b="1" dirty="0">
                <a:solidFill>
                  <a:srgbClr val="FFFF00"/>
                </a:solidFill>
              </a:rPr>
              <a:t>Concurrent Mark Sweep):</a:t>
            </a:r>
            <a:r>
              <a:rPr lang="en-US" dirty="0"/>
              <a:t> Multiple threads are used for minor garbage collection using the same algorithm as Parallel. Major garbage collection is multi-threaded, like Parallel Old, but CMS runs concurrently alongside application processes to minimize “stop the world” events (i.e. when the garbage collector running stops the application). No compaction is performed.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G1</a:t>
            </a:r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(Garbage First):</a:t>
            </a:r>
            <a:r>
              <a:rPr lang="en-US" dirty="0"/>
              <a:t> The newest garbage collector is intended as a replacement for CMS. It is parallel and concurrent like CMS, but it works quite differently under the hood compared to the older garbage collectors.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78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References :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YouTube/</a:t>
            </a:r>
            <a:r>
              <a:rPr lang="en-US" dirty="0">
                <a:solidFill>
                  <a:srgbClr val="0070C0"/>
                </a:solidFill>
              </a:rPr>
              <a:t>Derek </a:t>
            </a:r>
            <a:r>
              <a:rPr lang="en-US" dirty="0" err="1">
                <a:solidFill>
                  <a:srgbClr val="0070C0"/>
                </a:solidFill>
              </a:rPr>
              <a:t>Banas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www.TutorialsPoints.com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hlinkClick r:id="rId2"/>
              </a:rPr>
              <a:t>www.proandroiddev.com</a:t>
            </a:r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  <a:hlinkClick r:id="rId3"/>
              </a:rPr>
              <a:t>www.programiz.com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hlinkClick r:id="rId4"/>
              </a:rPr>
              <a:t>www.kotlinlang.org</a:t>
            </a:r>
            <a:endParaRPr lang="en-US" dirty="0" smtClean="0"/>
          </a:p>
          <a:p>
            <a:r>
              <a:rPr lang="en-US" dirty="0" err="1">
                <a:hlinkClick r:id="rId5"/>
              </a:rPr>
              <a:t>www.baeldung.com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46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Thanks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watching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upload the source code and presentation at 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hosseindehghanipour1998</a:t>
            </a:r>
            <a:endParaRPr lang="en-US" dirty="0" smtClean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14" y="2716068"/>
            <a:ext cx="2199986" cy="2199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6291" y="2955636"/>
            <a:ext cx="609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Questions or Suggestions :</a:t>
            </a:r>
          </a:p>
          <a:p>
            <a:r>
              <a:rPr lang="en-US" dirty="0" err="1" smtClean="0">
                <a:solidFill>
                  <a:schemeClr val="accent3"/>
                </a:solidFill>
              </a:rPr>
              <a:t>Hossein.dehghanipour1998@gmail.com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36" y="365125"/>
            <a:ext cx="10734964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Kotlin</a:t>
            </a:r>
            <a:r>
              <a:rPr lang="en-US" dirty="0" smtClean="0">
                <a:solidFill>
                  <a:schemeClr val="accent1"/>
                </a:solidFill>
              </a:rPr>
              <a:t> In Android : GC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Android uses the most common type of garbage collection, known as tracing garbage collection with the </a:t>
            </a:r>
            <a:r>
              <a:rPr lang="en-US" dirty="0">
                <a:solidFill>
                  <a:srgbClr val="FF0000"/>
                </a:solidFill>
              </a:rPr>
              <a:t>CMS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algorithm. CMS stands for</a:t>
            </a:r>
            <a:r>
              <a:rPr lang="en-US" dirty="0"/>
              <a:t>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Concurrent Mark-Sweep</a:t>
            </a:r>
            <a:r>
              <a:rPr lang="en-US" dirty="0"/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6" y="3216662"/>
            <a:ext cx="9752381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2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IDEs 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Eclipse</a:t>
            </a:r>
            <a:r>
              <a:rPr lang="en-US" dirty="0"/>
              <a:t> , </a:t>
            </a:r>
            <a:r>
              <a:rPr lang="en-US" dirty="0" err="1">
                <a:solidFill>
                  <a:srgbClr val="00B0F0"/>
                </a:solidFill>
              </a:rPr>
              <a:t>Intellij</a:t>
            </a:r>
            <a:r>
              <a:rPr lang="en-US" dirty="0"/>
              <a:t> , </a:t>
            </a:r>
            <a:r>
              <a:rPr lang="en-US" dirty="0">
                <a:solidFill>
                  <a:srgbClr val="00B050"/>
                </a:solidFill>
              </a:rPr>
              <a:t>Android Studio </a:t>
            </a:r>
            <a:r>
              <a:rPr lang="en-US" dirty="0"/>
              <a:t>,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Try</a:t>
            </a:r>
            <a:r>
              <a:rPr lang="en-US" dirty="0" err="1">
                <a:solidFill>
                  <a:srgbClr val="FFC000"/>
                </a:solidFill>
              </a:rPr>
              <a:t>Kot</a:t>
            </a:r>
            <a:r>
              <a:rPr lang="en-US" dirty="0" err="1">
                <a:solidFill>
                  <a:srgbClr val="0070C0"/>
                </a:solidFill>
              </a:rPr>
              <a:t>lin</a:t>
            </a:r>
            <a:r>
              <a:rPr lang="en-US" dirty="0"/>
              <a:t> , Vim , </a:t>
            </a:r>
            <a:r>
              <a:rPr lang="en-US" dirty="0">
                <a:solidFill>
                  <a:srgbClr val="FFFF00"/>
                </a:solidFill>
              </a:rPr>
              <a:t>Sublime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24" y="4646375"/>
            <a:ext cx="3086100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34" y="2503250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17" y="4491987"/>
            <a:ext cx="2499603" cy="1333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8" y="3064010"/>
            <a:ext cx="2554018" cy="1021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8" y="2704290"/>
            <a:ext cx="1778084" cy="1462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558" y="4750286"/>
            <a:ext cx="1201242" cy="15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Compiling Process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Kotlin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compiler creates a byte code and that byte code can run on the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JVM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which is exactly equal to the byte code generated by the Java .class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file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You can also use all Java libraries in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Kotlin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40" y="2676590"/>
            <a:ext cx="4084460" cy="36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6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Variables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242" y="1615788"/>
            <a:ext cx="10214177" cy="13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9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Arrays : Not Type Specified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8739"/>
            <a:ext cx="9609306" cy="5087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292" y="3281565"/>
            <a:ext cx="2362200" cy="1228725"/>
          </a:xfrm>
          <a:prstGeom prst="rect">
            <a:avLst/>
          </a:prstGeom>
          <a:ln w="889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3832698" y="3015574"/>
            <a:ext cx="3375498" cy="71984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533</Words>
  <Application>Microsoft Office PowerPoint</Application>
  <PresentationFormat>Widescreen</PresentationFormat>
  <Paragraphs>90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Times New Roman</vt:lpstr>
      <vt:lpstr>Office Theme</vt:lpstr>
      <vt:lpstr>In The Name of God  </vt:lpstr>
      <vt:lpstr>Introduction</vt:lpstr>
      <vt:lpstr>Garbage Collector : </vt:lpstr>
      <vt:lpstr>HotSpot GC : </vt:lpstr>
      <vt:lpstr>Kotlin In Android : GC</vt:lpstr>
      <vt:lpstr>IDEs : </vt:lpstr>
      <vt:lpstr>Compiling Process</vt:lpstr>
      <vt:lpstr>Variables</vt:lpstr>
      <vt:lpstr>Arrays : Not Type Specified</vt:lpstr>
      <vt:lpstr>Arrays -&gt; Type Specification + lambda</vt:lpstr>
      <vt:lpstr>Ranges</vt:lpstr>
      <vt:lpstr>Control Flow</vt:lpstr>
      <vt:lpstr>IF/Else</vt:lpstr>
      <vt:lpstr>When</vt:lpstr>
      <vt:lpstr>Loops</vt:lpstr>
      <vt:lpstr>Accessing Array Elements</vt:lpstr>
      <vt:lpstr>Functions -&gt; نحوه ی تعریف تابع(6)  </vt:lpstr>
      <vt:lpstr>PowerPoint Presentation</vt:lpstr>
      <vt:lpstr>Functions (II)  </vt:lpstr>
      <vt:lpstr>PowerPoint Presentation</vt:lpstr>
      <vt:lpstr>Tail Recursive Functions : </vt:lpstr>
      <vt:lpstr>Higher Order Functions</vt:lpstr>
      <vt:lpstr>Lambda </vt:lpstr>
      <vt:lpstr>Filter</vt:lpstr>
      <vt:lpstr>What is a Higher Order Function ?</vt:lpstr>
      <vt:lpstr>Collection Methods</vt:lpstr>
      <vt:lpstr>Maps ( Data Structure)</vt:lpstr>
      <vt:lpstr>Enumerations : </vt:lpstr>
      <vt:lpstr>PowerPoint Presentation</vt:lpstr>
      <vt:lpstr>PowerPoint Presentation</vt:lpstr>
      <vt:lpstr>Default Values :</vt:lpstr>
      <vt:lpstr>Method Over-Loading: #12</vt:lpstr>
      <vt:lpstr>Argument Passing : </vt:lpstr>
      <vt:lpstr>Static Or Dynamic Scoping ? #1</vt:lpstr>
      <vt:lpstr>Coroutine :</vt:lpstr>
      <vt:lpstr>PowerPoint Presentation</vt:lpstr>
      <vt:lpstr>PowerPoint Presentation</vt:lpstr>
      <vt:lpstr>Positional Parameters : </vt:lpstr>
      <vt:lpstr>Unions -&gt; Does not support Unions</vt:lpstr>
      <vt:lpstr>References : </vt:lpstr>
      <vt:lpstr>Thanks for watching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Hossein Dehghanipour</dc:creator>
  <cp:lastModifiedBy>Hossein Dehghanipour</cp:lastModifiedBy>
  <cp:revision>31</cp:revision>
  <dcterms:created xsi:type="dcterms:W3CDTF">2019-12-20T20:39:01Z</dcterms:created>
  <dcterms:modified xsi:type="dcterms:W3CDTF">2019-12-21T12:43:55Z</dcterms:modified>
</cp:coreProperties>
</file>