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F701-B1AE-6388-1E1C-2BD838CC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330BB-B51E-0119-AF43-881F79588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64D4-79ED-1E6B-2FB4-E66D5CA6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8DD2-29EA-423D-B3E8-20462FF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A65B-7CCC-66A9-0162-5CF8217A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35BA-AAB6-3C16-A1A5-E44A4784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A700-A19B-7269-2142-DD88F6703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8FD7-99F7-E7A1-B63D-1F228A58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D26D-9E11-7551-8D71-5BF4B6A7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38FE-129E-C662-F5A5-95CEB455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0FB5F-EFE2-685E-10B3-0F50400C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55786-A27A-D093-E81C-55031AD60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E1AF-D8E8-EAEB-8644-169137D8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4A3B-34DE-CE37-090D-A3EAACF3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E329-F235-F338-FF85-6C72D8A2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5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21E7-06C8-F3EC-E617-3D490D1B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F5185-4731-CA9A-440D-951995DF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85B4-6A9B-F8A7-E6C4-F8511EE2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CCD6-842B-BA51-CD79-51EAF04C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A1C33-A8D0-47EF-9567-8DF1E8D3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E1F-3DE0-1A5C-B8DD-F7534CB6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8BEF-3C40-32DB-07D5-800C55632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812-3102-20E3-20A8-73F50A97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5449-1BA4-3BC5-4678-4CC6AFA2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08EB-4C56-AED9-F20C-0E601B2A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078E-03DF-BF67-4115-B7E81043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DF65-E98D-B785-E6A6-C85EA5F1C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9FA2B-0B75-FE05-2E37-17B65927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E9D11-34B3-2BC6-7D38-C305F958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1E5D8-7F35-D1F5-05FF-19D87D28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35366-E805-475B-EE22-A7DA856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3375-84C5-4A46-C13B-D0D7B414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DEBD-A51A-1D10-C537-C6217D0B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DB73-B0B5-F6A5-18D9-3A9B59C9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97D5E-E833-D689-457C-85C63CCCB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11C94-69A6-9C46-01E4-7DCFCA752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ABB7B-5E24-06B1-FF8A-D6FECBEF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E0D01-2315-409F-595D-1E9B925A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48CA2-D9AD-88AD-DA0C-AC59E973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6D40-DFCA-4E84-5021-4983CD44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9B6B1-56C7-19A6-999E-0E02BB92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A427A-7A00-EF11-F730-13096043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1AD4C-0958-0973-ECC2-BA99DFF1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B6371-9D69-1A04-A8AB-3C5BF0BE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88353-1E9F-076A-F23B-CA359734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4A867-37FB-8193-A862-270A6C52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15AB-C1BE-5140-D237-30C3DE67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74C2-A2B0-CC22-4159-523FD16E6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9A9C-4442-FBE7-A0E1-FDE19591E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7C868-C530-4DCB-1D4F-35DEC5F1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EC911-6048-B4F1-0A52-3D24E02C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955A-9502-E500-1034-FE9CF22F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05C1-24BC-5F1C-42F0-FC295DBB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B281F-8766-8ADC-AECE-3E647A984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0A51E-B885-6D91-A39A-97B77BEEE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93061-0923-079E-7DB1-67DA2733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DE8BB-EF3C-6806-A6DA-4E0EE0BA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55863-7448-A941-E047-CFB0FBB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D6948-A7CB-AAEC-7B00-6ADB2283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AA30-CEDC-3A64-0A4F-E101584C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40BA-0BAE-692C-9351-84960B08E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155E8-6F87-4491-8C5F-FF980203DFC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168E-7174-DAF5-CF1C-CF5BA8ACA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E55B-FBA7-F209-AD2F-CB3735A6C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BFA15-7BFE-4DF8-B218-6F23ADEDA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BE485-F51C-C601-8E00-1D517D4E5258}"/>
              </a:ext>
            </a:extLst>
          </p:cNvPr>
          <p:cNvSpPr/>
          <p:nvPr/>
        </p:nvSpPr>
        <p:spPr>
          <a:xfrm>
            <a:off x="4919609" y="164387"/>
            <a:ext cx="2352782" cy="493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Zar" panose="00000400000000000000" pitchFamily="2" charset="-78"/>
              </a:rPr>
              <a:t>فرایند اجرایی تحقیق</a:t>
            </a:r>
            <a:endParaRPr lang="en-US" sz="1400" dirty="0">
              <a:cs typeface="B Zar" panose="000004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49AD3E-30D8-4EBB-2C8D-23F838A231D2}"/>
              </a:ext>
            </a:extLst>
          </p:cNvPr>
          <p:cNvSpPr/>
          <p:nvPr/>
        </p:nvSpPr>
        <p:spPr>
          <a:xfrm>
            <a:off x="2448426" y="744470"/>
            <a:ext cx="7080585" cy="742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Zar" panose="00000400000000000000" pitchFamily="2" charset="-78"/>
              </a:rPr>
              <a:t>1- جمع آوری داده ها</a:t>
            </a:r>
          </a:p>
          <a:p>
            <a:pPr algn="ctr"/>
            <a:r>
              <a:rPr lang="fa-IR" sz="1400" dirty="0">
                <a:cs typeface="B Zar" panose="00000400000000000000" pitchFamily="2" charset="-78"/>
              </a:rPr>
              <a:t>الف) استخراج پتنت ها از پایگاه داده لنز</a:t>
            </a:r>
            <a:endParaRPr lang="en-US" sz="1400" dirty="0">
              <a:cs typeface="B Zar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6B3126-2098-DD71-8EF0-93E3C8F0FA26}"/>
              </a:ext>
            </a:extLst>
          </p:cNvPr>
          <p:cNvSpPr/>
          <p:nvPr/>
        </p:nvSpPr>
        <p:spPr>
          <a:xfrm>
            <a:off x="2448426" y="1560859"/>
            <a:ext cx="7080585" cy="742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>
                <a:cs typeface="B Zar" panose="00000400000000000000" pitchFamily="2" charset="-78"/>
              </a:rPr>
              <a:t>2-پیش‌پردازش داده‌ها</a:t>
            </a:r>
          </a:p>
          <a:p>
            <a:pPr algn="ctr"/>
            <a:r>
              <a:rPr lang="fa-IR" sz="1400" dirty="0">
                <a:cs typeface="B Zar" panose="00000400000000000000" pitchFamily="2" charset="-78"/>
              </a:rPr>
              <a:t>الف) ساده سازی با استفاده از کتابخانه پایتون</a:t>
            </a:r>
          </a:p>
          <a:p>
            <a:pPr algn="ctr"/>
            <a:r>
              <a:rPr lang="fa-IR" sz="1400" dirty="0">
                <a:cs typeface="B Zar" panose="00000400000000000000" pitchFamily="2" charset="-78"/>
              </a:rPr>
              <a:t>ب) توکنیزه کردن و استمینگ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AE7880-73F7-4581-8CA7-26D49DCF0A0C}"/>
              </a:ext>
            </a:extLst>
          </p:cNvPr>
          <p:cNvSpPr/>
          <p:nvPr/>
        </p:nvSpPr>
        <p:spPr>
          <a:xfrm>
            <a:off x="2448426" y="2377248"/>
            <a:ext cx="7080585" cy="742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>
                <a:cs typeface="B Zar" panose="00000400000000000000" pitchFamily="2" charset="-78"/>
              </a:rPr>
              <a:t>3-تحلیل شبکه معنایی</a:t>
            </a:r>
          </a:p>
          <a:p>
            <a:pPr algn="ctr"/>
            <a:r>
              <a:rPr lang="fa-IR" sz="1400" dirty="0">
                <a:cs typeface="B Zar" panose="00000400000000000000" pitchFamily="2" charset="-78"/>
              </a:rPr>
              <a:t>الف) شناسایی روابط موجود میان واژگان</a:t>
            </a:r>
          </a:p>
          <a:p>
            <a:pPr algn="ctr"/>
            <a:r>
              <a:rPr lang="fa-IR" sz="1400" dirty="0">
                <a:cs typeface="B Zar" panose="00000400000000000000" pitchFamily="2" charset="-78"/>
              </a:rPr>
              <a:t>ب) بدست اوردن گراف روابط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2B9E39-1CF2-D25F-196A-ED8E4866A515}"/>
              </a:ext>
            </a:extLst>
          </p:cNvPr>
          <p:cNvSpPr/>
          <p:nvPr/>
        </p:nvSpPr>
        <p:spPr>
          <a:xfrm>
            <a:off x="2448426" y="3223386"/>
            <a:ext cx="7080585" cy="742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Zar" panose="00000400000000000000" pitchFamily="2" charset="-78"/>
              </a:rPr>
              <a:t>4-خوشه بندی</a:t>
            </a:r>
          </a:p>
          <a:p>
            <a:pPr algn="ctr"/>
            <a:r>
              <a:rPr lang="fa-IR" sz="1400" dirty="0">
                <a:cs typeface="B Zar" panose="00000400000000000000" pitchFamily="2" charset="-78"/>
              </a:rPr>
              <a:t>الف) تعیین تعداد بهینه خوشه ها</a:t>
            </a:r>
          </a:p>
          <a:p>
            <a:pPr algn="ctr"/>
            <a:r>
              <a:rPr lang="fa-IR" sz="1400" dirty="0">
                <a:cs typeface="B Zar" panose="00000400000000000000" pitchFamily="2" charset="-78"/>
              </a:rPr>
              <a:t>ب) مشخص کردن عنوان هر خوشه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9B2B32-BCCA-E7A6-3C46-4A0FA5D9EB36}"/>
              </a:ext>
            </a:extLst>
          </p:cNvPr>
          <p:cNvSpPr/>
          <p:nvPr/>
        </p:nvSpPr>
        <p:spPr>
          <a:xfrm>
            <a:off x="2448426" y="4045710"/>
            <a:ext cx="7080585" cy="742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Zar" panose="00000400000000000000" pitchFamily="2" charset="-78"/>
              </a:rPr>
              <a:t>5-اولویت بندی خوشه‌ها</a:t>
            </a:r>
          </a:p>
          <a:p>
            <a:pPr algn="ctr"/>
            <a:r>
              <a:rPr lang="fa-IR" sz="1400" dirty="0">
                <a:cs typeface="B Zar" panose="00000400000000000000" pitchFamily="2" charset="-78"/>
              </a:rPr>
              <a:t>الف) اولویت بندی خوشه ها با توجه به حجم داده و اهیمت موارد داخل هر خوشه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9EACDD-1803-CDDF-B8B1-5A5CC9CCEF12}"/>
              </a:ext>
            </a:extLst>
          </p:cNvPr>
          <p:cNvSpPr/>
          <p:nvPr/>
        </p:nvSpPr>
        <p:spPr>
          <a:xfrm>
            <a:off x="2448426" y="4868034"/>
            <a:ext cx="7080585" cy="742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>
                <a:cs typeface="B Zar" panose="00000400000000000000" pitchFamily="2" charset="-78"/>
              </a:rPr>
              <a:t>6- کنترل آماری: بررسی اعتبار نتایج بدست آمده در مراحل قبلی</a:t>
            </a:r>
            <a:endParaRPr lang="en-US" sz="1400" dirty="0">
              <a:cs typeface="B Zar" panose="00000400000000000000" pitchFamily="2" charset="-7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860E17-456E-A0E1-366B-12189F7B4596}"/>
              </a:ext>
            </a:extLst>
          </p:cNvPr>
          <p:cNvSpPr/>
          <p:nvPr/>
        </p:nvSpPr>
        <p:spPr>
          <a:xfrm>
            <a:off x="2448426" y="5690358"/>
            <a:ext cx="7080585" cy="7424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400" dirty="0">
                <a:cs typeface="B Zar" panose="00000400000000000000" pitchFamily="2" charset="-78"/>
              </a:rPr>
              <a:t>7-تحلیل نتایج و ترسیم نقشه راه فناوری خودروهای برقی</a:t>
            </a:r>
            <a:endParaRPr lang="en-US" sz="1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589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 Zar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karimi</dc:creator>
  <cp:lastModifiedBy>hossein karimi</cp:lastModifiedBy>
  <cp:revision>1</cp:revision>
  <dcterms:created xsi:type="dcterms:W3CDTF">2025-06-30T13:08:06Z</dcterms:created>
  <dcterms:modified xsi:type="dcterms:W3CDTF">2025-06-30T13:08:23Z</dcterms:modified>
</cp:coreProperties>
</file>