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601" r:id="rId2"/>
    <p:sldId id="628" r:id="rId3"/>
    <p:sldId id="620" r:id="rId4"/>
    <p:sldId id="630" r:id="rId5"/>
    <p:sldId id="635" r:id="rId6"/>
    <p:sldId id="693" r:id="rId7"/>
    <p:sldId id="682" r:id="rId8"/>
    <p:sldId id="694" r:id="rId9"/>
    <p:sldId id="644" r:id="rId10"/>
    <p:sldId id="646" r:id="rId11"/>
    <p:sldId id="645" r:id="rId12"/>
    <p:sldId id="692" r:id="rId13"/>
    <p:sldId id="695" r:id="rId14"/>
    <p:sldId id="729" r:id="rId15"/>
    <p:sldId id="647" r:id="rId16"/>
    <p:sldId id="648" r:id="rId17"/>
    <p:sldId id="649" r:id="rId18"/>
    <p:sldId id="651" r:id="rId19"/>
    <p:sldId id="652" r:id="rId20"/>
    <p:sldId id="663" r:id="rId21"/>
    <p:sldId id="664" r:id="rId22"/>
    <p:sldId id="681" r:id="rId23"/>
    <p:sldId id="654" r:id="rId24"/>
    <p:sldId id="655" r:id="rId25"/>
    <p:sldId id="656" r:id="rId26"/>
    <p:sldId id="691" r:id="rId27"/>
    <p:sldId id="696" r:id="rId28"/>
    <p:sldId id="666" r:id="rId29"/>
    <p:sldId id="667" r:id="rId30"/>
    <p:sldId id="665" r:id="rId31"/>
    <p:sldId id="669" r:id="rId32"/>
    <p:sldId id="670" r:id="rId33"/>
    <p:sldId id="673" r:id="rId34"/>
    <p:sldId id="720" r:id="rId35"/>
    <p:sldId id="675" r:id="rId36"/>
    <p:sldId id="672" r:id="rId37"/>
    <p:sldId id="677" r:id="rId38"/>
    <p:sldId id="678" r:id="rId39"/>
    <p:sldId id="679" r:id="rId40"/>
    <p:sldId id="680" r:id="rId41"/>
    <p:sldId id="697" r:id="rId42"/>
    <p:sldId id="671" r:id="rId43"/>
    <p:sldId id="683" r:id="rId44"/>
    <p:sldId id="684" r:id="rId45"/>
    <p:sldId id="685" r:id="rId46"/>
    <p:sldId id="686" r:id="rId47"/>
    <p:sldId id="698" r:id="rId48"/>
    <p:sldId id="687" r:id="rId49"/>
    <p:sldId id="699" r:id="rId50"/>
    <p:sldId id="723" r:id="rId51"/>
    <p:sldId id="725" r:id="rId52"/>
    <p:sldId id="690" r:id="rId53"/>
    <p:sldId id="700" r:id="rId54"/>
    <p:sldId id="701" r:id="rId55"/>
    <p:sldId id="702" r:id="rId56"/>
    <p:sldId id="703" r:id="rId57"/>
    <p:sldId id="721" r:id="rId58"/>
    <p:sldId id="704" r:id="rId59"/>
    <p:sldId id="719" r:id="rId60"/>
    <p:sldId id="705" r:id="rId61"/>
    <p:sldId id="706" r:id="rId62"/>
    <p:sldId id="707" r:id="rId63"/>
    <p:sldId id="708" r:id="rId64"/>
    <p:sldId id="709" r:id="rId65"/>
    <p:sldId id="710" r:id="rId66"/>
    <p:sldId id="711" r:id="rId67"/>
    <p:sldId id="712" r:id="rId68"/>
    <p:sldId id="714" r:id="rId69"/>
    <p:sldId id="715" r:id="rId70"/>
    <p:sldId id="716" r:id="rId71"/>
    <p:sldId id="717" r:id="rId72"/>
    <p:sldId id="718" r:id="rId73"/>
    <p:sldId id="724" r:id="rId74"/>
    <p:sldId id="728" r:id="rId75"/>
    <p:sldId id="72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FFFFB7"/>
    <a:srgbClr val="E9EBF5"/>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2A6B2-3854-4BF0-BD56-B4C8D0B2F7E1}"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F5ADC-4C2C-4C77-8C86-65D76AA14F4C}" type="slidenum">
              <a:rPr lang="en-US" smtClean="0"/>
              <a:t>‹#›</a:t>
            </a:fld>
            <a:endParaRPr lang="en-US"/>
          </a:p>
        </p:txBody>
      </p:sp>
    </p:spTree>
    <p:extLst>
      <p:ext uri="{BB962C8B-B14F-4D97-AF65-F5344CB8AC3E}">
        <p14:creationId xmlns:p14="http://schemas.microsoft.com/office/powerpoint/2010/main" val="19970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 </a:t>
            </a:r>
            <a:r>
              <a:rPr lang="en-CA" dirty="0"/>
              <a:t>digital system is a system that manipulates discrete elements of information represented internally in binary form. </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a:t>
            </a:fld>
            <a:endParaRPr lang="en-US"/>
          </a:p>
        </p:txBody>
      </p:sp>
    </p:spTree>
    <p:extLst>
      <p:ext uri="{BB962C8B-B14F-4D97-AF65-F5344CB8AC3E}">
        <p14:creationId xmlns:p14="http://schemas.microsoft.com/office/powerpoint/2010/main" val="3922913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23</a:t>
            </a:fld>
            <a:endParaRPr lang="en-US"/>
          </a:p>
        </p:txBody>
      </p:sp>
    </p:spTree>
    <p:extLst>
      <p:ext uri="{BB962C8B-B14F-4D97-AF65-F5344CB8AC3E}">
        <p14:creationId xmlns:p14="http://schemas.microsoft.com/office/powerpoint/2010/main" val="1527259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24</a:t>
            </a:fld>
            <a:endParaRPr lang="en-US"/>
          </a:p>
        </p:txBody>
      </p:sp>
    </p:spTree>
    <p:extLst>
      <p:ext uri="{BB962C8B-B14F-4D97-AF65-F5344CB8AC3E}">
        <p14:creationId xmlns:p14="http://schemas.microsoft.com/office/powerpoint/2010/main" val="157434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25</a:t>
            </a:fld>
            <a:endParaRPr lang="en-US"/>
          </a:p>
        </p:txBody>
      </p:sp>
    </p:spTree>
    <p:extLst>
      <p:ext uri="{BB962C8B-B14F-4D97-AF65-F5344CB8AC3E}">
        <p14:creationId xmlns:p14="http://schemas.microsoft.com/office/powerpoint/2010/main" val="569259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26</a:t>
            </a:fld>
            <a:endParaRPr lang="en-US"/>
          </a:p>
        </p:txBody>
      </p:sp>
    </p:spTree>
    <p:extLst>
      <p:ext uri="{BB962C8B-B14F-4D97-AF65-F5344CB8AC3E}">
        <p14:creationId xmlns:p14="http://schemas.microsoft.com/office/powerpoint/2010/main" val="371917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27</a:t>
            </a:fld>
            <a:endParaRPr lang="en-US"/>
          </a:p>
        </p:txBody>
      </p:sp>
    </p:spTree>
    <p:extLst>
      <p:ext uri="{BB962C8B-B14F-4D97-AF65-F5344CB8AC3E}">
        <p14:creationId xmlns:p14="http://schemas.microsoft.com/office/powerpoint/2010/main" val="1195247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36</a:t>
            </a:fld>
            <a:endParaRPr lang="en-US"/>
          </a:p>
        </p:txBody>
      </p:sp>
    </p:spTree>
    <p:extLst>
      <p:ext uri="{BB962C8B-B14F-4D97-AF65-F5344CB8AC3E}">
        <p14:creationId xmlns:p14="http://schemas.microsoft.com/office/powerpoint/2010/main" val="57318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37</a:t>
            </a:fld>
            <a:endParaRPr lang="en-US"/>
          </a:p>
        </p:txBody>
      </p:sp>
    </p:spTree>
    <p:extLst>
      <p:ext uri="{BB962C8B-B14F-4D97-AF65-F5344CB8AC3E}">
        <p14:creationId xmlns:p14="http://schemas.microsoft.com/office/powerpoint/2010/main" val="31935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38</a:t>
            </a:fld>
            <a:endParaRPr lang="en-US"/>
          </a:p>
        </p:txBody>
      </p:sp>
    </p:spTree>
    <p:extLst>
      <p:ext uri="{BB962C8B-B14F-4D97-AF65-F5344CB8AC3E}">
        <p14:creationId xmlns:p14="http://schemas.microsoft.com/office/powerpoint/2010/main" val="874803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39</a:t>
            </a:fld>
            <a:endParaRPr lang="en-US"/>
          </a:p>
        </p:txBody>
      </p:sp>
    </p:spTree>
    <p:extLst>
      <p:ext uri="{BB962C8B-B14F-4D97-AF65-F5344CB8AC3E}">
        <p14:creationId xmlns:p14="http://schemas.microsoft.com/office/powerpoint/2010/main" val="2890067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41</a:t>
            </a:fld>
            <a:endParaRPr lang="en-US"/>
          </a:p>
        </p:txBody>
      </p:sp>
    </p:spTree>
    <p:extLst>
      <p:ext uri="{BB962C8B-B14F-4D97-AF65-F5344CB8AC3E}">
        <p14:creationId xmlns:p14="http://schemas.microsoft.com/office/powerpoint/2010/main" val="311258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a:t>
            </a:fld>
            <a:endParaRPr lang="en-US"/>
          </a:p>
        </p:txBody>
      </p:sp>
    </p:spTree>
    <p:extLst>
      <p:ext uri="{BB962C8B-B14F-4D97-AF65-F5344CB8AC3E}">
        <p14:creationId xmlns:p14="http://schemas.microsoft.com/office/powerpoint/2010/main" val="3742222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47</a:t>
            </a:fld>
            <a:endParaRPr lang="en-US"/>
          </a:p>
        </p:txBody>
      </p:sp>
    </p:spTree>
    <p:extLst>
      <p:ext uri="{BB962C8B-B14F-4D97-AF65-F5344CB8AC3E}">
        <p14:creationId xmlns:p14="http://schemas.microsoft.com/office/powerpoint/2010/main" val="3633931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48</a:t>
            </a:fld>
            <a:endParaRPr lang="en-US"/>
          </a:p>
        </p:txBody>
      </p:sp>
    </p:spTree>
    <p:extLst>
      <p:ext uri="{BB962C8B-B14F-4D97-AF65-F5344CB8AC3E}">
        <p14:creationId xmlns:p14="http://schemas.microsoft.com/office/powerpoint/2010/main" val="628706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49</a:t>
            </a:fld>
            <a:endParaRPr lang="en-US"/>
          </a:p>
        </p:txBody>
      </p:sp>
    </p:spTree>
    <p:extLst>
      <p:ext uri="{BB962C8B-B14F-4D97-AF65-F5344CB8AC3E}">
        <p14:creationId xmlns:p14="http://schemas.microsoft.com/office/powerpoint/2010/main" val="428345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60</a:t>
            </a:fld>
            <a:endParaRPr lang="en-US"/>
          </a:p>
        </p:txBody>
      </p:sp>
    </p:spTree>
    <p:extLst>
      <p:ext uri="{BB962C8B-B14F-4D97-AF65-F5344CB8AC3E}">
        <p14:creationId xmlns:p14="http://schemas.microsoft.com/office/powerpoint/2010/main" val="3469798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61</a:t>
            </a:fld>
            <a:endParaRPr lang="en-US"/>
          </a:p>
        </p:txBody>
      </p:sp>
    </p:spTree>
    <p:extLst>
      <p:ext uri="{BB962C8B-B14F-4D97-AF65-F5344CB8AC3E}">
        <p14:creationId xmlns:p14="http://schemas.microsoft.com/office/powerpoint/2010/main" val="465146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62</a:t>
            </a:fld>
            <a:endParaRPr lang="en-US"/>
          </a:p>
        </p:txBody>
      </p:sp>
    </p:spTree>
    <p:extLst>
      <p:ext uri="{BB962C8B-B14F-4D97-AF65-F5344CB8AC3E}">
        <p14:creationId xmlns:p14="http://schemas.microsoft.com/office/powerpoint/2010/main" val="226068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63</a:t>
            </a:fld>
            <a:endParaRPr lang="en-US"/>
          </a:p>
        </p:txBody>
      </p:sp>
    </p:spTree>
    <p:extLst>
      <p:ext uri="{BB962C8B-B14F-4D97-AF65-F5344CB8AC3E}">
        <p14:creationId xmlns:p14="http://schemas.microsoft.com/office/powerpoint/2010/main" val="1275955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65</a:t>
            </a:fld>
            <a:endParaRPr lang="en-US"/>
          </a:p>
        </p:txBody>
      </p:sp>
    </p:spTree>
    <p:extLst>
      <p:ext uri="{BB962C8B-B14F-4D97-AF65-F5344CB8AC3E}">
        <p14:creationId xmlns:p14="http://schemas.microsoft.com/office/powerpoint/2010/main" val="3025672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70</a:t>
            </a:fld>
            <a:endParaRPr lang="en-US"/>
          </a:p>
        </p:txBody>
      </p:sp>
    </p:spTree>
    <p:extLst>
      <p:ext uri="{BB962C8B-B14F-4D97-AF65-F5344CB8AC3E}">
        <p14:creationId xmlns:p14="http://schemas.microsoft.com/office/powerpoint/2010/main" val="3419857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71</a:t>
            </a:fld>
            <a:endParaRPr lang="en-US"/>
          </a:p>
        </p:txBody>
      </p:sp>
    </p:spTree>
    <p:extLst>
      <p:ext uri="{BB962C8B-B14F-4D97-AF65-F5344CB8AC3E}">
        <p14:creationId xmlns:p14="http://schemas.microsoft.com/office/powerpoint/2010/main" val="92730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8</a:t>
            </a:fld>
            <a:endParaRPr lang="en-US"/>
          </a:p>
        </p:txBody>
      </p:sp>
    </p:spTree>
    <p:extLst>
      <p:ext uri="{BB962C8B-B14F-4D97-AF65-F5344CB8AC3E}">
        <p14:creationId xmlns:p14="http://schemas.microsoft.com/office/powerpoint/2010/main" val="3883196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72</a:t>
            </a:fld>
            <a:endParaRPr lang="en-US"/>
          </a:p>
        </p:txBody>
      </p:sp>
    </p:spTree>
    <p:extLst>
      <p:ext uri="{BB962C8B-B14F-4D97-AF65-F5344CB8AC3E}">
        <p14:creationId xmlns:p14="http://schemas.microsoft.com/office/powerpoint/2010/main" val="408262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9</a:t>
            </a:fld>
            <a:endParaRPr lang="en-US"/>
          </a:p>
        </p:txBody>
      </p:sp>
    </p:spTree>
    <p:extLst>
      <p:ext uri="{BB962C8B-B14F-4D97-AF65-F5344CB8AC3E}">
        <p14:creationId xmlns:p14="http://schemas.microsoft.com/office/powerpoint/2010/main" val="4229916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10</a:t>
            </a:fld>
            <a:endParaRPr lang="en-US"/>
          </a:p>
        </p:txBody>
      </p:sp>
    </p:spTree>
    <p:extLst>
      <p:ext uri="{BB962C8B-B14F-4D97-AF65-F5344CB8AC3E}">
        <p14:creationId xmlns:p14="http://schemas.microsoft.com/office/powerpoint/2010/main" val="151193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11</a:t>
            </a:fld>
            <a:endParaRPr lang="en-US"/>
          </a:p>
        </p:txBody>
      </p:sp>
    </p:spTree>
    <p:extLst>
      <p:ext uri="{BB962C8B-B14F-4D97-AF65-F5344CB8AC3E}">
        <p14:creationId xmlns:p14="http://schemas.microsoft.com/office/powerpoint/2010/main" val="80774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12</a:t>
            </a:fld>
            <a:endParaRPr lang="en-US"/>
          </a:p>
        </p:txBody>
      </p:sp>
    </p:spTree>
    <p:extLst>
      <p:ext uri="{BB962C8B-B14F-4D97-AF65-F5344CB8AC3E}">
        <p14:creationId xmlns:p14="http://schemas.microsoft.com/office/powerpoint/2010/main" val="312312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13</a:t>
            </a:fld>
            <a:endParaRPr lang="en-US"/>
          </a:p>
        </p:txBody>
      </p:sp>
    </p:spTree>
    <p:extLst>
      <p:ext uri="{BB962C8B-B14F-4D97-AF65-F5344CB8AC3E}">
        <p14:creationId xmlns:p14="http://schemas.microsoft.com/office/powerpoint/2010/main" val="9721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14</a:t>
            </a:fld>
            <a:endParaRPr lang="en-US"/>
          </a:p>
        </p:txBody>
      </p:sp>
    </p:spTree>
    <p:extLst>
      <p:ext uri="{BB962C8B-B14F-4D97-AF65-F5344CB8AC3E}">
        <p14:creationId xmlns:p14="http://schemas.microsoft.com/office/powerpoint/2010/main" val="175326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D272-6C57-48BB-B076-86AA79D1D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D0530B-7640-4F8C-9E9E-81D02DA0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9A32A4-BAAB-417F-B775-CC7283E63AE7}"/>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7C17FFDC-5640-4634-8CBB-E9EFCE381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45E58-BB10-4F94-A93A-9FC70218D958}"/>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31480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05CC-7E0C-4717-98D1-2A562FDDE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7E68E-CF8A-49D7-87F9-DB6361634E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2E77A-54E1-4DE2-9FE1-14050C3E6227}"/>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5656D425-2980-4A93-8588-0654DE170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D245E-3D6D-4A87-96A5-93A8F6C5EC1A}"/>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8446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D103E-4258-4244-8418-B12B655DBA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67DDF-1F94-4490-B868-06B59B78C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362E7-55B3-4DFF-BB15-D58CEC3B48E0}"/>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4715E74D-96DA-424D-B7C8-8FD1A3117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22E72-C5F1-4D12-AB18-1CEB768601DF}"/>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20030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9479-16C1-4B84-B84A-A1C5521F1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9EAE9-592F-4C08-9EB5-63B3E7DED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70B3D-A0D3-4E8F-8D51-93BC5F2D84D7}"/>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85700D5C-534C-4B86-AA8D-FD39CD4AF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67F03-0426-4D27-B638-D22D675ABDCA}"/>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112593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FFBC-19F6-430C-BE7A-BD20A3A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524C7-03F8-484C-8DA2-2355EEB6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BC4A8-82E4-46A6-A363-446B55303B01}"/>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45D56CA5-AF28-4A90-9B2E-5E2A59F45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0FA8A-CB79-48A0-8FE9-4044125C04FD}"/>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373448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FA5E-1633-488B-A222-E4D761F1B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20FFA-CD74-412B-B237-915D8B8D4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D16C3D-6A16-4386-AEB7-F523942AE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59FCB-EC35-4993-8040-75A37DBAE6DB}"/>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6" name="Footer Placeholder 5">
            <a:extLst>
              <a:ext uri="{FF2B5EF4-FFF2-40B4-BE49-F238E27FC236}">
                <a16:creationId xmlns:a16="http://schemas.microsoft.com/office/drawing/2014/main" id="{92B82B2B-0BF9-409F-BFB0-3BB6E67BB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27882-EF8B-43F4-AEC5-43D61D64AA14}"/>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7908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6FB4-49A6-491D-A804-750BB48235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9856A7-0BE1-4BF9-B7B0-4E6723F02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FC2D3-9B55-472F-8E52-8527BECBF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548A7-B97E-44A6-85F4-06A088377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04164-A0C3-47AC-9365-9FA5DA3A43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B3B208-ACFC-43DE-8382-DDAA241A9241}"/>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8" name="Footer Placeholder 7">
            <a:extLst>
              <a:ext uri="{FF2B5EF4-FFF2-40B4-BE49-F238E27FC236}">
                <a16:creationId xmlns:a16="http://schemas.microsoft.com/office/drawing/2014/main" id="{8ED06761-EB4B-4C98-9BAB-DD3885F5E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32ED6E-0EC5-40C6-9268-B74FDD08FAF6}"/>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347088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BC32-3D03-46A0-A10A-370FCE02E8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CB255F-B3B1-4CAE-B5D7-A494F0D16372}"/>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4" name="Footer Placeholder 3">
            <a:extLst>
              <a:ext uri="{FF2B5EF4-FFF2-40B4-BE49-F238E27FC236}">
                <a16:creationId xmlns:a16="http://schemas.microsoft.com/office/drawing/2014/main" id="{E89A5AC2-2A39-40D8-9848-4F3864D673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FFA5A-57CA-4FBE-8DD9-49EC33841868}"/>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166240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0206F-BA9A-4794-91A0-693BA58C5CCC}"/>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3" name="Footer Placeholder 2">
            <a:extLst>
              <a:ext uri="{FF2B5EF4-FFF2-40B4-BE49-F238E27FC236}">
                <a16:creationId xmlns:a16="http://schemas.microsoft.com/office/drawing/2014/main" id="{D99D83A2-7057-4EE6-9173-603842479B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1F6A84-5AF3-4858-881D-2B691437093E}"/>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413612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57A-0B56-4C78-A336-18421B265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06C3E-0436-4727-99DF-09E038E0D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5967A1-3EFA-4C60-9C47-8E1AF538D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ED598-8951-4791-9E3B-9ECFDCEBBD61}"/>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6" name="Footer Placeholder 5">
            <a:extLst>
              <a:ext uri="{FF2B5EF4-FFF2-40B4-BE49-F238E27FC236}">
                <a16:creationId xmlns:a16="http://schemas.microsoft.com/office/drawing/2014/main" id="{DEA871B3-8C29-43C0-84AC-1DF93C3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9A875-44BE-40D1-B371-885403510E6E}"/>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307509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D73F-5A0B-4B22-A0A9-DF50C03D5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FFA439-67AF-491C-BD1A-27E355E5C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8D03A-ABE4-4537-9D99-A32517DB2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7089D-2E22-43AE-AA44-B3CE8A7C6603}"/>
              </a:ext>
            </a:extLst>
          </p:cNvPr>
          <p:cNvSpPr>
            <a:spLocks noGrp="1"/>
          </p:cNvSpPr>
          <p:nvPr>
            <p:ph type="dt" sz="half" idx="10"/>
          </p:nvPr>
        </p:nvSpPr>
        <p:spPr/>
        <p:txBody>
          <a:bodyPr/>
          <a:lstStyle/>
          <a:p>
            <a:fld id="{A41BF38D-D1B7-4335-BE58-FAB96D4A8B7B}" type="datetimeFigureOut">
              <a:rPr lang="en-US" smtClean="0"/>
              <a:t>10/6/2020</a:t>
            </a:fld>
            <a:endParaRPr lang="en-US"/>
          </a:p>
        </p:txBody>
      </p:sp>
      <p:sp>
        <p:nvSpPr>
          <p:cNvPr id="6" name="Footer Placeholder 5">
            <a:extLst>
              <a:ext uri="{FF2B5EF4-FFF2-40B4-BE49-F238E27FC236}">
                <a16:creationId xmlns:a16="http://schemas.microsoft.com/office/drawing/2014/main" id="{5EB26DB3-0758-4F43-AD70-B8F5E7EE7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3902B-6C84-439A-A659-296642C414B1}"/>
              </a:ext>
            </a:extLst>
          </p:cNvPr>
          <p:cNvSpPr>
            <a:spLocks noGrp="1"/>
          </p:cNvSpPr>
          <p:nvPr>
            <p:ph type="sldNum" sz="quarter" idx="12"/>
          </p:nvPr>
        </p:nvSpPr>
        <p:spPr/>
        <p:txBody>
          <a:bodyPr/>
          <a:lstStyle/>
          <a:p>
            <a:fld id="{96B761F5-D0D8-4BAB-A14B-C1365818B467}" type="slidenum">
              <a:rPr lang="en-US" smtClean="0"/>
              <a:t>‹#›</a:t>
            </a:fld>
            <a:endParaRPr lang="en-US"/>
          </a:p>
        </p:txBody>
      </p:sp>
    </p:spTree>
    <p:extLst>
      <p:ext uri="{BB962C8B-B14F-4D97-AF65-F5344CB8AC3E}">
        <p14:creationId xmlns:p14="http://schemas.microsoft.com/office/powerpoint/2010/main" val="87583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4E6E4-D32C-4228-BF54-A5CADB4C7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7E40EC-90E4-458B-A398-403B93CF8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5F08C-D469-43D7-96DE-442933982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BF38D-D1B7-4335-BE58-FAB96D4A8B7B}" type="datetimeFigureOut">
              <a:rPr lang="en-US" smtClean="0"/>
              <a:t>10/6/2020</a:t>
            </a:fld>
            <a:endParaRPr lang="en-US"/>
          </a:p>
        </p:txBody>
      </p:sp>
      <p:sp>
        <p:nvSpPr>
          <p:cNvPr id="5" name="Footer Placeholder 4">
            <a:extLst>
              <a:ext uri="{FF2B5EF4-FFF2-40B4-BE49-F238E27FC236}">
                <a16:creationId xmlns:a16="http://schemas.microsoft.com/office/drawing/2014/main" id="{8B8E3A1C-CF63-466B-ADB0-59CC935E5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DE4E23-3992-4CEF-BF2F-0F9E1FB04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761F5-D0D8-4BAB-A14B-C1365818B467}" type="slidenum">
              <a:rPr lang="en-US" smtClean="0"/>
              <a:t>‹#›</a:t>
            </a:fld>
            <a:endParaRPr lang="en-US"/>
          </a:p>
        </p:txBody>
      </p:sp>
    </p:spTree>
    <p:extLst>
      <p:ext uri="{BB962C8B-B14F-4D97-AF65-F5344CB8AC3E}">
        <p14:creationId xmlns:p14="http://schemas.microsoft.com/office/powerpoint/2010/main" val="210400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digital systems</a:t>
            </a:r>
          </a:p>
        </p:txBody>
      </p:sp>
      <p:sp>
        <p:nvSpPr>
          <p:cNvPr id="6" name="TextBox 5">
            <a:extLst>
              <a:ext uri="{FF2B5EF4-FFF2-40B4-BE49-F238E27FC236}">
                <a16:creationId xmlns:a16="http://schemas.microsoft.com/office/drawing/2014/main" id="{73D626FD-735A-487A-8CB0-DABBAC4CEDAF}"/>
              </a:ext>
            </a:extLst>
          </p:cNvPr>
          <p:cNvSpPr txBox="1"/>
          <p:nvPr/>
        </p:nvSpPr>
        <p:spPr>
          <a:xfrm>
            <a:off x="7715312" y="3602558"/>
            <a:ext cx="1776255" cy="584775"/>
          </a:xfrm>
          <a:prstGeom prst="rect">
            <a:avLst/>
          </a:prstGeom>
          <a:noFill/>
        </p:spPr>
        <p:txBody>
          <a:bodyPr wrap="none" rtlCol="0">
            <a:spAutoFit/>
          </a:bodyPr>
          <a:lstStyle/>
          <a:p>
            <a:r>
              <a:rPr lang="en-US" sz="3200" dirty="0">
                <a:latin typeface="Segoe UI Light (Headings)"/>
              </a:rPr>
              <a:t>Discrete  </a:t>
            </a:r>
          </a:p>
        </p:txBody>
      </p:sp>
    </p:spTree>
    <p:extLst>
      <p:ext uri="{BB962C8B-B14F-4D97-AF65-F5344CB8AC3E}">
        <p14:creationId xmlns:p14="http://schemas.microsoft.com/office/powerpoint/2010/main" val="404038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XZY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75805" y="690713"/>
            <a:ext cx="11916195" cy="2154754"/>
            <a:chOff x="2517560" y="875227"/>
            <a:chExt cx="11916195" cy="2154754"/>
          </a:xfrm>
        </p:grpSpPr>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912" y="929178"/>
              <a:ext cx="2506968" cy="1504197"/>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517560" y="875227"/>
              <a:ext cx="290676" cy="454975"/>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758635" y="1706542"/>
              <a:ext cx="6675120" cy="1323439"/>
            </a:xfrm>
            <a:prstGeom prst="rect">
              <a:avLst/>
            </a:prstGeom>
          </p:spPr>
          <p:txBody>
            <a:bodyPr wrap="square">
              <a:spAutoFit/>
            </a:bodyPr>
            <a:lstStyle/>
            <a:p>
              <a:pPr algn="ctr"/>
              <a:r>
                <a:rPr lang="en-US" sz="3200" dirty="0">
                  <a:latin typeface="Segoe UI Light (Headings)"/>
                </a:rPr>
                <a:t>F=Z(YX)=Z(XY)=(ZX)Y=(XZ)Y=XZY</a:t>
              </a:r>
              <a:endParaRPr lang="en-US" sz="4800" dirty="0">
                <a:latin typeface="Segoe UI Light (Headings)"/>
              </a:endParaRPr>
            </a:p>
            <a:p>
              <a:pPr algn="ctr"/>
              <a:r>
                <a:rPr lang="en-US" sz="4800" dirty="0">
                  <a:latin typeface="Segoe UI Light (Headings)"/>
                </a:rPr>
                <a:t>Associative</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290676" cy="454975"/>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pic>
          <p:nvPicPr>
            <p:cNvPr id="10" name="Picture 9" descr="A picture containing shape&#10;&#10;Description automatically generated">
              <a:extLst>
                <a:ext uri="{FF2B5EF4-FFF2-40B4-BE49-F238E27FC236}">
                  <a16:creationId xmlns:a16="http://schemas.microsoft.com/office/drawing/2014/main" id="{6A637856-7B21-44B7-96D5-145D809BE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0" y="1278266"/>
              <a:ext cx="2506968" cy="1504197"/>
            </a:xfrm>
            <a:prstGeom prst="rect">
              <a:avLst/>
            </a:prstGeom>
          </p:spPr>
        </p:pic>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solidFill>
                    <a:srgbClr val="414042"/>
                  </a:solidFill>
                  <a:latin typeface="Segoe UI Light (Headings)"/>
                </a:rPr>
                <a:t>Z</a:t>
              </a:r>
              <a:endParaRPr lang="en-US" sz="4800" dirty="0">
                <a:latin typeface="Segoe UI Light (Headings)"/>
              </a:endParaRPr>
            </a:p>
          </p:txBody>
        </p:sp>
      </p:grpSp>
    </p:spTree>
    <p:extLst>
      <p:ext uri="{BB962C8B-B14F-4D97-AF65-F5344CB8AC3E}">
        <p14:creationId xmlns:p14="http://schemas.microsoft.com/office/powerpoint/2010/main" val="13899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sp>
        <p:nvSpPr>
          <p:cNvPr id="8" name="Rectangle 7">
            <a:extLst>
              <a:ext uri="{FF2B5EF4-FFF2-40B4-BE49-F238E27FC236}">
                <a16:creationId xmlns:a16="http://schemas.microsoft.com/office/drawing/2014/main" id="{08F36132-5B65-4293-93DB-DF5ADA352325}"/>
              </a:ext>
            </a:extLst>
          </p:cNvPr>
          <p:cNvSpPr/>
          <p:nvPr/>
        </p:nvSpPr>
        <p:spPr>
          <a:xfrm>
            <a:off x="8040280" y="1267171"/>
            <a:ext cx="3699436" cy="830997"/>
          </a:xfrm>
          <a:prstGeom prst="rect">
            <a:avLst/>
          </a:prstGeom>
        </p:spPr>
        <p:txBody>
          <a:bodyPr wrap="square">
            <a:spAutoFit/>
          </a:bodyPr>
          <a:lstStyle/>
          <a:p>
            <a:r>
              <a:rPr lang="en-US" sz="4800" dirty="0">
                <a:latin typeface="Segoe UI Light (Headings)"/>
              </a:rPr>
              <a:t>F = 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162877" y="615019"/>
            <a:ext cx="443517" cy="694206"/>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443517" cy="694206"/>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solidFill>
                  <a:srgbClr val="414042"/>
                </a:solidFill>
                <a:latin typeface="Segoe UI Light (Headings)"/>
              </a:rPr>
              <a:t>Z</a:t>
            </a:r>
            <a:endParaRPr lang="en-US" sz="4800" dirty="0">
              <a:latin typeface="Segoe UI Light (Headings)"/>
            </a:endParaRP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47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545690" y="920808"/>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331338" y="1326899"/>
            <a:ext cx="5748423" cy="830997"/>
          </a:xfrm>
          <a:prstGeom prst="rect">
            <a:avLst/>
          </a:prstGeom>
        </p:spPr>
        <p:txBody>
          <a:bodyPr wrap="square">
            <a:spAutoFit/>
          </a:bodyPr>
          <a:lstStyle/>
          <a:p>
            <a:r>
              <a:rPr lang="en-US" sz="4800" dirty="0">
                <a:latin typeface="Segoe UI Light (Headings)"/>
              </a:rPr>
              <a:t>F</a:t>
            </a:r>
            <a:r>
              <a:rPr lang="en-US" sz="4800" baseline="-25000" dirty="0">
                <a:latin typeface="Segoe UI Light (Headings)"/>
              </a:rPr>
              <a:t>1</a:t>
            </a:r>
            <a:r>
              <a:rPr lang="en-US" sz="4800" dirty="0">
                <a:latin typeface="Segoe UI Light (Headings)"/>
              </a:rPr>
              <a:t> = W(Z(YX))</a:t>
            </a:r>
          </a:p>
        </p:txBody>
      </p:sp>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29840" y="528200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1" y="1037617"/>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6" y="2004140"/>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5" name="Rectangle 24">
            <a:extLst>
              <a:ext uri="{FF2B5EF4-FFF2-40B4-BE49-F238E27FC236}">
                <a16:creationId xmlns:a16="http://schemas.microsoft.com/office/drawing/2014/main" id="{57B7852F-FAB5-4741-BED0-D46AD8E89193}"/>
              </a:ext>
            </a:extLst>
          </p:cNvPr>
          <p:cNvSpPr/>
          <p:nvPr/>
        </p:nvSpPr>
        <p:spPr>
          <a:xfrm>
            <a:off x="298625" y="3428298"/>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4" y="5123283"/>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5"/>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9" name="Rectangle 28">
            <a:extLst>
              <a:ext uri="{FF2B5EF4-FFF2-40B4-BE49-F238E27FC236}">
                <a16:creationId xmlns:a16="http://schemas.microsoft.com/office/drawing/2014/main" id="{106E4FA7-8881-400F-9DE5-55DBCA978FB5}"/>
              </a:ext>
            </a:extLst>
          </p:cNvPr>
          <p:cNvSpPr/>
          <p:nvPr/>
        </p:nvSpPr>
        <p:spPr>
          <a:xfrm>
            <a:off x="7227936" y="4531172"/>
            <a:ext cx="5748423" cy="830997"/>
          </a:xfrm>
          <a:prstGeom prst="rect">
            <a:avLst/>
          </a:prstGeom>
        </p:spPr>
        <p:txBody>
          <a:bodyPr wrap="square">
            <a:spAutoFit/>
          </a:bodyPr>
          <a:lstStyle/>
          <a:p>
            <a:r>
              <a:rPr lang="en-US" sz="4800" dirty="0">
                <a:latin typeface="Segoe UI Light (Headings)"/>
              </a:rPr>
              <a:t>F</a:t>
            </a:r>
            <a:r>
              <a:rPr lang="en-US" sz="4800" baseline="-25000" dirty="0">
                <a:latin typeface="Segoe UI Light (Headings)"/>
              </a:rPr>
              <a:t>2</a:t>
            </a:r>
            <a:r>
              <a:rPr lang="en-US" sz="4800" dirty="0">
                <a:latin typeface="Segoe UI Light (Headings)"/>
              </a:rPr>
              <a:t> = (WZ)(YX)</a:t>
            </a:r>
          </a:p>
        </p:txBody>
      </p:sp>
      <p:cxnSp>
        <p:nvCxnSpPr>
          <p:cNvPr id="31" name="Straight Connector 30">
            <a:extLst>
              <a:ext uri="{FF2B5EF4-FFF2-40B4-BE49-F238E27FC236}">
                <a16:creationId xmlns:a16="http://schemas.microsoft.com/office/drawing/2014/main" id="{75CFD90B-5BAC-4CE3-9376-D05AE600306A}"/>
              </a:ext>
            </a:extLst>
          </p:cNvPr>
          <p:cNvCxnSpPr>
            <a:cxnSpLocks/>
          </p:cNvCxnSpPr>
          <p:nvPr/>
        </p:nvCxnSpPr>
        <p:spPr>
          <a:xfrm flipH="1">
            <a:off x="5552632" y="4960861"/>
            <a:ext cx="17183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31" descr="A picture containing shape&#10;&#10;Description automatically generated">
            <a:extLst>
              <a:ext uri="{FF2B5EF4-FFF2-40B4-BE49-F238E27FC236}">
                <a16:creationId xmlns:a16="http://schemas.microsoft.com/office/drawing/2014/main" id="{84F01811-A136-41F4-AD2F-0EFF4DF3E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07" y="418998"/>
            <a:ext cx="2285978" cy="137160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4FE11A5E-B68F-4F30-9A96-0C45FC82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34500"/>
            <a:ext cx="2285978" cy="137160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BFC037A0-6C8C-43AB-86B6-FA9019B9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675" y="1056598"/>
            <a:ext cx="2285978" cy="137160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1BBBA8CF-56F4-4D4C-BF61-B6B9C07EF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58" y="3432441"/>
            <a:ext cx="2285978" cy="1371600"/>
          </a:xfrm>
          <a:prstGeom prst="rect">
            <a:avLst/>
          </a:prstGeom>
        </p:spPr>
      </p:pic>
      <p:pic>
        <p:nvPicPr>
          <p:cNvPr id="36" name="Picture 35" descr="A picture containing shape&#10;&#10;Description automatically generated">
            <a:extLst>
              <a:ext uri="{FF2B5EF4-FFF2-40B4-BE49-F238E27FC236}">
                <a16:creationId xmlns:a16="http://schemas.microsoft.com/office/drawing/2014/main" id="{7468A441-AF16-414E-A55C-CA5B82AB8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663" y="5123283"/>
            <a:ext cx="2285978" cy="1371600"/>
          </a:xfrm>
          <a:prstGeom prst="rect">
            <a:avLst/>
          </a:prstGeom>
        </p:spPr>
      </p:pic>
      <p:pic>
        <p:nvPicPr>
          <p:cNvPr id="37" name="Picture 36" descr="A picture containing shape&#10;&#10;Description automatically generated">
            <a:extLst>
              <a:ext uri="{FF2B5EF4-FFF2-40B4-BE49-F238E27FC236}">
                <a16:creationId xmlns:a16="http://schemas.microsoft.com/office/drawing/2014/main" id="{B4A1356E-BB6E-4C3A-9F0E-D6D17E960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90" y="4269567"/>
            <a:ext cx="2285978" cy="1371600"/>
          </a:xfrm>
          <a:prstGeom prst="rect">
            <a:avLst/>
          </a:prstGeom>
        </p:spPr>
      </p:pic>
    </p:spTree>
    <p:extLst>
      <p:ext uri="{BB962C8B-B14F-4D97-AF65-F5344CB8AC3E}">
        <p14:creationId xmlns:p14="http://schemas.microsoft.com/office/powerpoint/2010/main" val="149224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EEB022-25C6-4B1D-8A7C-38308CBB011E}"/>
              </a:ext>
            </a:extLst>
          </p:cNvPr>
          <p:cNvGrpSpPr>
            <a:grpSpLocks noChangeAspect="1"/>
          </p:cNvGrpSpPr>
          <p:nvPr/>
        </p:nvGrpSpPr>
        <p:grpSpPr>
          <a:xfrm>
            <a:off x="211890" y="1453169"/>
            <a:ext cx="7680960" cy="1424332"/>
            <a:chOff x="298625" y="402255"/>
            <a:chExt cx="12781136" cy="2370099"/>
          </a:xfrm>
        </p:grpSpPr>
        <p:sp>
          <p:nvSpPr>
            <p:cNvPr id="4" name="Rectangle 3">
              <a:extLst>
                <a:ext uri="{FF2B5EF4-FFF2-40B4-BE49-F238E27FC236}">
                  <a16:creationId xmlns:a16="http://schemas.microsoft.com/office/drawing/2014/main" id="{85D96E30-5304-46DE-838C-123EA69484E4}"/>
                </a:ext>
              </a:extLst>
            </p:cNvPr>
            <p:cNvSpPr/>
            <p:nvPr/>
          </p:nvSpPr>
          <p:spPr>
            <a:xfrm>
              <a:off x="545689" y="920808"/>
              <a:ext cx="6675121" cy="107550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3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331338" y="1326899"/>
              <a:ext cx="5748423" cy="768214"/>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1</a:t>
              </a:r>
              <a:r>
                <a:rPr lang="en-US" sz="2400" dirty="0">
                  <a:latin typeface="Segoe UI Light (Headings)"/>
                </a:rPr>
                <a:t> = W(Z(YX))</a:t>
              </a:r>
            </a:p>
          </p:txBody>
        </p: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1" cy="768214"/>
            </a:xfrm>
            <a:prstGeom prst="rect">
              <a:avLst/>
            </a:prstGeom>
          </p:spPr>
          <p:txBody>
            <a:bodyPr wrap="square">
              <a:spAutoFit/>
            </a:bodyPr>
            <a:lstStyle/>
            <a:p>
              <a:r>
                <a:rPr lang="en-US" sz="2400" dirty="0">
                  <a:latin typeface="Segoe UI Light (Headings)"/>
                </a:rPr>
                <a:t>X</a:t>
              </a:r>
              <a:endParaRPr lang="en-US" sz="1000"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0" y="1037616"/>
              <a:ext cx="494131" cy="768214"/>
            </a:xfrm>
            <a:prstGeom prst="rect">
              <a:avLst/>
            </a:prstGeom>
          </p:spPr>
          <p:txBody>
            <a:bodyPr wrap="square">
              <a:spAutoFit/>
            </a:bodyPr>
            <a:lstStyle/>
            <a:p>
              <a:r>
                <a:rPr lang="en-US" sz="2400" dirty="0">
                  <a:latin typeface="Segoe UI Light (Headings)"/>
                </a:rPr>
                <a:t>Y</a:t>
              </a:r>
              <a:endParaRPr lang="en-US" sz="1000"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1" cy="768214"/>
            </a:xfrm>
            <a:prstGeom prst="rect">
              <a:avLst/>
            </a:prstGeom>
          </p:spPr>
          <p:txBody>
            <a:bodyPr wrap="square">
              <a:spAutoFit/>
            </a:bodyPr>
            <a:lstStyle/>
            <a:p>
              <a:r>
                <a:rPr lang="en-US" sz="2400" dirty="0">
                  <a:latin typeface="Segoe UI Light (Headings)"/>
                </a:rPr>
                <a:t>Z</a:t>
              </a:r>
              <a:endParaRPr lang="en-US" sz="1000"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5" y="2004140"/>
              <a:ext cx="494131" cy="768214"/>
            </a:xfrm>
            <a:prstGeom prst="rect">
              <a:avLst/>
            </a:prstGeom>
          </p:spPr>
          <p:txBody>
            <a:bodyPr wrap="square">
              <a:spAutoFit/>
            </a:bodyPr>
            <a:lstStyle/>
            <a:p>
              <a:r>
                <a:rPr lang="en-US" sz="2400" dirty="0">
                  <a:latin typeface="Segoe UI Light (Headings)"/>
                </a:rPr>
                <a:t>W</a:t>
              </a:r>
              <a:endParaRPr lang="en-US" sz="1000" dirty="0"/>
            </a:p>
          </p:txBody>
        </p:sp>
        <p:pic>
          <p:nvPicPr>
            <p:cNvPr id="32" name="Picture 31" descr="A picture containing shape&#10;&#10;Description automatically generated">
              <a:extLst>
                <a:ext uri="{FF2B5EF4-FFF2-40B4-BE49-F238E27FC236}">
                  <a16:creationId xmlns:a16="http://schemas.microsoft.com/office/drawing/2014/main" id="{84F01811-A136-41F4-AD2F-0EFF4DF3E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07" y="418998"/>
              <a:ext cx="2285978" cy="137160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4FE11A5E-B68F-4F30-9A96-0C45FC82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34500"/>
              <a:ext cx="2285978" cy="137160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BFC037A0-6C8C-43AB-86B6-FA9019B9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675" y="1056598"/>
              <a:ext cx="2285978" cy="1371600"/>
            </a:xfrm>
            <a:prstGeom prst="rect">
              <a:avLst/>
            </a:prstGeom>
          </p:spPr>
        </p:pic>
      </p:grpSp>
      <p:grpSp>
        <p:nvGrpSpPr>
          <p:cNvPr id="5" name="Group 4">
            <a:extLst>
              <a:ext uri="{FF2B5EF4-FFF2-40B4-BE49-F238E27FC236}">
                <a16:creationId xmlns:a16="http://schemas.microsoft.com/office/drawing/2014/main" id="{8D496996-2F76-4A51-A946-320372D80490}"/>
              </a:ext>
            </a:extLst>
          </p:cNvPr>
          <p:cNvGrpSpPr>
            <a:grpSpLocks noChangeAspect="1"/>
          </p:cNvGrpSpPr>
          <p:nvPr/>
        </p:nvGrpSpPr>
        <p:grpSpPr>
          <a:xfrm>
            <a:off x="6773062" y="1403587"/>
            <a:ext cx="6276376" cy="1819886"/>
            <a:chOff x="158271" y="3428298"/>
            <a:chExt cx="11279800" cy="3270671"/>
          </a:xfrm>
        </p:grpSpPr>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29840" y="528200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7B7852F-FAB5-4741-BED0-D46AD8E89193}"/>
                </a:ext>
              </a:extLst>
            </p:cNvPr>
            <p:cNvSpPr/>
            <p:nvPr/>
          </p:nvSpPr>
          <p:spPr>
            <a:xfrm>
              <a:off x="298626" y="3428298"/>
              <a:ext cx="494130" cy="940323"/>
            </a:xfrm>
            <a:prstGeom prst="rect">
              <a:avLst/>
            </a:prstGeom>
          </p:spPr>
          <p:txBody>
            <a:bodyPr wrap="square">
              <a:spAutoFit/>
            </a:bodyPr>
            <a:lstStyle/>
            <a:p>
              <a:r>
                <a:rPr lang="en-US" sz="2800" dirty="0">
                  <a:latin typeface="Segoe UI Light (Headings)"/>
                </a:rPr>
                <a:t>X</a:t>
              </a:r>
              <a:endParaRPr lang="en-US" sz="1050"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940323"/>
            </a:xfrm>
            <a:prstGeom prst="rect">
              <a:avLst/>
            </a:prstGeom>
          </p:spPr>
          <p:txBody>
            <a:bodyPr wrap="square">
              <a:spAutoFit/>
            </a:bodyPr>
            <a:lstStyle/>
            <a:p>
              <a:r>
                <a:rPr lang="en-US" sz="2800" dirty="0">
                  <a:latin typeface="Segoe UI Light (Headings)"/>
                </a:rPr>
                <a:t>Y</a:t>
              </a:r>
              <a:endParaRPr lang="en-US" sz="1050"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3" y="5123284"/>
              <a:ext cx="494130" cy="940323"/>
            </a:xfrm>
            <a:prstGeom prst="rect">
              <a:avLst/>
            </a:prstGeom>
          </p:spPr>
          <p:txBody>
            <a:bodyPr wrap="square">
              <a:spAutoFit/>
            </a:bodyPr>
            <a:lstStyle/>
            <a:p>
              <a:r>
                <a:rPr lang="en-US" sz="2800" dirty="0">
                  <a:latin typeface="Segoe UI Light (Headings)"/>
                </a:rPr>
                <a:t>Z</a:t>
              </a:r>
              <a:endParaRPr lang="en-US" sz="1050"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6"/>
              <a:ext cx="494130" cy="940323"/>
            </a:xfrm>
            <a:prstGeom prst="rect">
              <a:avLst/>
            </a:prstGeom>
          </p:spPr>
          <p:txBody>
            <a:bodyPr wrap="square">
              <a:spAutoFit/>
            </a:bodyPr>
            <a:lstStyle/>
            <a:p>
              <a:r>
                <a:rPr lang="en-US" sz="2800" dirty="0">
                  <a:latin typeface="Segoe UI Light (Headings)"/>
                </a:rPr>
                <a:t>W</a:t>
              </a:r>
              <a:endParaRPr lang="en-US" sz="1050" dirty="0"/>
            </a:p>
          </p:txBody>
        </p:sp>
        <p:sp>
          <p:nvSpPr>
            <p:cNvPr id="29" name="Rectangle 28">
              <a:extLst>
                <a:ext uri="{FF2B5EF4-FFF2-40B4-BE49-F238E27FC236}">
                  <a16:creationId xmlns:a16="http://schemas.microsoft.com/office/drawing/2014/main" id="{106E4FA7-8881-400F-9DE5-55DBCA978FB5}"/>
                </a:ext>
              </a:extLst>
            </p:cNvPr>
            <p:cNvSpPr/>
            <p:nvPr/>
          </p:nvSpPr>
          <p:spPr>
            <a:xfrm>
              <a:off x="5689648" y="4480210"/>
              <a:ext cx="5748423" cy="940323"/>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 = (WZ)(YX)</a:t>
              </a:r>
            </a:p>
          </p:txBody>
        </p:sp>
        <p:pic>
          <p:nvPicPr>
            <p:cNvPr id="35" name="Picture 34" descr="A picture containing shape&#10;&#10;Description automatically generated">
              <a:extLst>
                <a:ext uri="{FF2B5EF4-FFF2-40B4-BE49-F238E27FC236}">
                  <a16:creationId xmlns:a16="http://schemas.microsoft.com/office/drawing/2014/main" id="{1BBBA8CF-56F4-4D4C-BF61-B6B9C07EF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58" y="3432441"/>
              <a:ext cx="2285978" cy="1371600"/>
            </a:xfrm>
            <a:prstGeom prst="rect">
              <a:avLst/>
            </a:prstGeom>
          </p:spPr>
        </p:pic>
        <p:pic>
          <p:nvPicPr>
            <p:cNvPr id="36" name="Picture 35" descr="A picture containing shape&#10;&#10;Description automatically generated">
              <a:extLst>
                <a:ext uri="{FF2B5EF4-FFF2-40B4-BE49-F238E27FC236}">
                  <a16:creationId xmlns:a16="http://schemas.microsoft.com/office/drawing/2014/main" id="{7468A441-AF16-414E-A55C-CA5B82AB8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663" y="5123283"/>
              <a:ext cx="2285978" cy="1371600"/>
            </a:xfrm>
            <a:prstGeom prst="rect">
              <a:avLst/>
            </a:prstGeom>
          </p:spPr>
        </p:pic>
        <p:pic>
          <p:nvPicPr>
            <p:cNvPr id="37" name="Picture 36" descr="A picture containing shape&#10;&#10;Description automatically generated">
              <a:extLst>
                <a:ext uri="{FF2B5EF4-FFF2-40B4-BE49-F238E27FC236}">
                  <a16:creationId xmlns:a16="http://schemas.microsoft.com/office/drawing/2014/main" id="{B4A1356E-BB6E-4C3A-9F0E-D6D17E960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890" y="4269567"/>
              <a:ext cx="2285978" cy="1371600"/>
            </a:xfrm>
            <a:prstGeom prst="rect">
              <a:avLst/>
            </a:prstGeom>
          </p:spPr>
        </p:pic>
      </p:grpSp>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extLst>
              <p:ext uri="{D42A27DB-BD31-4B8C-83A1-F6EECF244321}">
                <p14:modId xmlns:p14="http://schemas.microsoft.com/office/powerpoint/2010/main" val="3579513838"/>
              </p:ext>
            </p:extLst>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826000">
                  <a:extLst>
                    <a:ext uri="{9D8B030D-6E8A-4147-A177-3AD203B41FA5}">
                      <a16:colId xmlns:a16="http://schemas.microsoft.com/office/drawing/2014/main" val="4149648166"/>
                    </a:ext>
                  </a:extLst>
                </a:gridCol>
                <a:gridCol w="40640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WZYX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Yes</a:t>
                      </a:r>
                    </a:p>
                  </a:txBody>
                  <a:tcPr/>
                </a:tc>
                <a:tc>
                  <a:txBody>
                    <a:bodyPr/>
                    <a:lstStyle/>
                    <a:p>
                      <a:pPr algn="ctr"/>
                      <a:r>
                        <a:rPr lang="en-US" sz="4000" kern="1200" dirty="0">
                          <a:solidFill>
                            <a:schemeClr val="tx1"/>
                          </a:solidFill>
                          <a:latin typeface="Segoe UI Light (Headings)"/>
                          <a:ea typeface="+mn-ea"/>
                          <a:cs typeface="+mn-cs"/>
                        </a:rPr>
                        <a:t>Yes</a:t>
                      </a:r>
                    </a:p>
                  </a:txBody>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latin typeface="Segoe UI Light (Headings)"/>
                          <a:ea typeface="+mn-ea"/>
                          <a:cs typeface="+mn-cs"/>
                        </a:rPr>
                        <a:t>Hmm, 3 levels, No!</a:t>
                      </a:r>
                    </a:p>
                  </a:txBody>
                  <a:tcPr/>
                </a:tc>
                <a:tc>
                  <a:txBody>
                    <a:bodyPr/>
                    <a:lstStyle/>
                    <a:p>
                      <a:pPr algn="ctr"/>
                      <a:r>
                        <a:rPr lang="en-US" sz="4000" kern="1200" dirty="0">
                          <a:solidFill>
                            <a:schemeClr val="tx1"/>
                          </a:solidFill>
                          <a:latin typeface="Segoe UI Light (Headings)"/>
                          <a:ea typeface="+mn-ea"/>
                          <a:cs typeface="+mn-cs"/>
                        </a:rPr>
                        <a:t>Yes! 2 levels</a:t>
                      </a:r>
                    </a:p>
                  </a:txBody>
                  <a:tcP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algn="ctr"/>
                      <a:r>
                        <a:rPr lang="en-US" sz="4000" kern="1200" dirty="0">
                          <a:solidFill>
                            <a:schemeClr val="tx1"/>
                          </a:solidFill>
                          <a:latin typeface="Segoe UI Light (Headings)"/>
                          <a:ea typeface="+mn-ea"/>
                          <a:cs typeface="+mn-cs"/>
                        </a:rPr>
                        <a:t>3 gates, Yes</a:t>
                      </a:r>
                    </a:p>
                  </a:txBody>
                  <a:tcPr/>
                </a:tc>
                <a:tc>
                  <a:txBody>
                    <a:bodyPr/>
                    <a:lstStyle/>
                    <a:p>
                      <a:pPr algn="ctr"/>
                      <a:r>
                        <a:rPr lang="en-US" sz="4000" kern="1200" dirty="0">
                          <a:solidFill>
                            <a:schemeClr val="tx1"/>
                          </a:solidFill>
                          <a:latin typeface="Segoe UI Light (Headings)"/>
                          <a:ea typeface="+mn-ea"/>
                          <a:cs typeface="+mn-cs"/>
                        </a:rPr>
                        <a:t>3 gates, Yes</a:t>
                      </a:r>
                    </a:p>
                  </a:txBody>
                  <a:tcPr/>
                </a:tc>
                <a:extLst>
                  <a:ext uri="{0D108BD9-81ED-4DB2-BD59-A6C34878D82A}">
                    <a16:rowId xmlns:a16="http://schemas.microsoft.com/office/drawing/2014/main" val="2246736350"/>
                  </a:ext>
                </a:extLst>
              </a:tr>
            </a:tbl>
          </a:graphicData>
        </a:graphic>
      </p:graphicFrame>
    </p:spTree>
    <p:extLst>
      <p:ext uri="{BB962C8B-B14F-4D97-AF65-F5344CB8AC3E}">
        <p14:creationId xmlns:p14="http://schemas.microsoft.com/office/powerpoint/2010/main" val="3721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468780" y="4682374"/>
            <a:ext cx="3699436" cy="830997"/>
          </a:xfrm>
          <a:prstGeom prst="rect">
            <a:avLst/>
          </a:prstGeom>
        </p:spPr>
        <p:txBody>
          <a:bodyPr wrap="square">
            <a:spAutoFit/>
          </a:bodyPr>
          <a:lstStyle/>
          <a:p>
            <a:r>
              <a:rPr lang="en-US" sz="4800" dirty="0">
                <a:latin typeface="Segoe UI Light (Headings)"/>
              </a:rPr>
              <a:t>F = WZYX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697" y="3950313"/>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989999" y="4191613"/>
            <a:ext cx="444352" cy="646331"/>
          </a:xfrm>
          <a:prstGeom prst="rect">
            <a:avLst/>
          </a:prstGeom>
        </p:spPr>
        <p:txBody>
          <a:bodyPr wrap="none">
            <a:spAutoFit/>
          </a:bodyPr>
          <a:lstStyle/>
          <a:p>
            <a:r>
              <a:rPr lang="en-US" sz="3600" dirty="0">
                <a:solidFill>
                  <a:srgbClr val="414042"/>
                </a:solidFill>
                <a:latin typeface="Segoe UI Light (Headings)"/>
              </a:rPr>
              <a:t>X</a:t>
            </a:r>
            <a:endParaRPr lang="en-US" sz="3600" dirty="0">
              <a:latin typeface="Segoe UI Light (Headings)"/>
            </a:endParaRPr>
          </a:p>
        </p:txBody>
      </p:sp>
      <p:sp>
        <p:nvSpPr>
          <p:cNvPr id="9" name="Rectangle 8">
            <a:extLst>
              <a:ext uri="{FF2B5EF4-FFF2-40B4-BE49-F238E27FC236}">
                <a16:creationId xmlns:a16="http://schemas.microsoft.com/office/drawing/2014/main" id="{2643EC61-B9C8-4F30-9498-AC467E9EAA83}"/>
              </a:ext>
            </a:extLst>
          </p:cNvPr>
          <p:cNvSpPr/>
          <p:nvPr/>
        </p:nvSpPr>
        <p:spPr>
          <a:xfrm>
            <a:off x="2989999" y="4560813"/>
            <a:ext cx="434734" cy="646331"/>
          </a:xfrm>
          <a:prstGeom prst="rect">
            <a:avLst/>
          </a:prstGeom>
        </p:spPr>
        <p:txBody>
          <a:bodyPr wrap="none">
            <a:spAutoFit/>
          </a:bodyPr>
          <a:lstStyle/>
          <a:p>
            <a:r>
              <a:rPr lang="en-US" sz="3600" dirty="0">
                <a:solidFill>
                  <a:srgbClr val="414042"/>
                </a:solidFill>
                <a:latin typeface="Segoe UI Light (Headings)"/>
              </a:rPr>
              <a:t>Y</a:t>
            </a:r>
            <a:endParaRPr lang="en-US" sz="3600" dirty="0">
              <a:latin typeface="Segoe UI Light (Headings)"/>
            </a:endParaRPr>
          </a:p>
        </p:txBody>
      </p:sp>
      <p:sp>
        <p:nvSpPr>
          <p:cNvPr id="12" name="Rectangle 11">
            <a:extLst>
              <a:ext uri="{FF2B5EF4-FFF2-40B4-BE49-F238E27FC236}">
                <a16:creationId xmlns:a16="http://schemas.microsoft.com/office/drawing/2014/main" id="{DC33464D-9AD4-486A-A1BB-5A7144CA951D}"/>
              </a:ext>
            </a:extLst>
          </p:cNvPr>
          <p:cNvSpPr/>
          <p:nvPr/>
        </p:nvSpPr>
        <p:spPr>
          <a:xfrm>
            <a:off x="2989999" y="4935198"/>
            <a:ext cx="446079" cy="646331"/>
          </a:xfrm>
          <a:prstGeom prst="rect">
            <a:avLst/>
          </a:prstGeom>
        </p:spPr>
        <p:txBody>
          <a:bodyPr wrap="square">
            <a:spAutoFit/>
          </a:bodyPr>
          <a:lstStyle/>
          <a:p>
            <a:r>
              <a:rPr lang="en-US" sz="3600" dirty="0">
                <a:solidFill>
                  <a:srgbClr val="414042"/>
                </a:solidFill>
                <a:latin typeface="Segoe UI Light (Headings)"/>
              </a:rPr>
              <a:t>Z</a:t>
            </a:r>
            <a:endParaRPr lang="en-US" sz="3600" dirty="0">
              <a:latin typeface="Segoe UI Light (Headings)"/>
            </a:endParaRP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3436078" y="4909501"/>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6D3EAF-DE84-44E1-8A0A-022FA439E475}"/>
              </a:ext>
            </a:extLst>
          </p:cNvPr>
          <p:cNvCxnSpPr>
            <a:cxnSpLocks/>
          </p:cNvCxnSpPr>
          <p:nvPr/>
        </p:nvCxnSpPr>
        <p:spPr>
          <a:xfrm>
            <a:off x="3436078" y="5279530"/>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20290F-78E8-4936-8857-03262C259F47}"/>
              </a:ext>
            </a:extLst>
          </p:cNvPr>
          <p:cNvSpPr/>
          <p:nvPr/>
        </p:nvSpPr>
        <p:spPr>
          <a:xfrm>
            <a:off x="2908050" y="5383970"/>
            <a:ext cx="446079" cy="646331"/>
          </a:xfrm>
          <a:prstGeom prst="rect">
            <a:avLst/>
          </a:prstGeom>
        </p:spPr>
        <p:txBody>
          <a:bodyPr wrap="square">
            <a:spAutoFit/>
          </a:bodyPr>
          <a:lstStyle/>
          <a:p>
            <a:r>
              <a:rPr lang="en-US" sz="3600" dirty="0">
                <a:solidFill>
                  <a:srgbClr val="414042"/>
                </a:solidFill>
                <a:latin typeface="Segoe UI Light (Headings)"/>
              </a:rPr>
              <a:t>W</a:t>
            </a:r>
            <a:endParaRPr lang="en-US" sz="3600" dirty="0">
              <a:latin typeface="Segoe UI Light (Headings)"/>
            </a:endParaRPr>
          </a:p>
        </p:txBody>
      </p:sp>
      <p:sp>
        <p:nvSpPr>
          <p:cNvPr id="15" name="Rectangle 14">
            <a:extLst>
              <a:ext uri="{FF2B5EF4-FFF2-40B4-BE49-F238E27FC236}">
                <a16:creationId xmlns:a16="http://schemas.microsoft.com/office/drawing/2014/main" id="{3A3C6264-57AA-4E58-A331-A41F819D7443}"/>
              </a:ext>
            </a:extLst>
          </p:cNvPr>
          <p:cNvSpPr/>
          <p:nvPr/>
        </p:nvSpPr>
        <p:spPr>
          <a:xfrm>
            <a:off x="8674161" y="1463504"/>
            <a:ext cx="3699436" cy="830997"/>
          </a:xfrm>
          <a:prstGeom prst="rect">
            <a:avLst/>
          </a:prstGeom>
        </p:spPr>
        <p:txBody>
          <a:bodyPr wrap="square">
            <a:spAutoFit/>
          </a:bodyPr>
          <a:lstStyle/>
          <a:p>
            <a:r>
              <a:rPr lang="en-US" sz="4800" dirty="0">
                <a:latin typeface="Segoe UI Light (Headings)"/>
              </a:rPr>
              <a:t>F = WZYX</a:t>
            </a:r>
          </a:p>
        </p:txBody>
      </p:sp>
      <p:pic>
        <p:nvPicPr>
          <p:cNvPr id="16" name="Picture 15" descr="A picture containing shape&#10;&#10;Description automatically generated">
            <a:extLst>
              <a:ext uri="{FF2B5EF4-FFF2-40B4-BE49-F238E27FC236}">
                <a16:creationId xmlns:a16="http://schemas.microsoft.com/office/drawing/2014/main" id="{164F727C-92C5-40E1-BA25-433032BC1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297" y="197068"/>
            <a:ext cx="3825159" cy="2295121"/>
          </a:xfrm>
          <a:prstGeom prst="rect">
            <a:avLst/>
          </a:prstGeom>
        </p:spPr>
      </p:pic>
      <p:sp>
        <p:nvSpPr>
          <p:cNvPr id="17" name="Rectangle 16">
            <a:extLst>
              <a:ext uri="{FF2B5EF4-FFF2-40B4-BE49-F238E27FC236}">
                <a16:creationId xmlns:a16="http://schemas.microsoft.com/office/drawing/2014/main" id="{9247AD93-469A-4828-94BF-7FD105C767A2}"/>
              </a:ext>
            </a:extLst>
          </p:cNvPr>
          <p:cNvSpPr/>
          <p:nvPr/>
        </p:nvSpPr>
        <p:spPr>
          <a:xfrm>
            <a:off x="1313599" y="438368"/>
            <a:ext cx="444352" cy="646331"/>
          </a:xfrm>
          <a:prstGeom prst="rect">
            <a:avLst/>
          </a:prstGeom>
        </p:spPr>
        <p:txBody>
          <a:bodyPr wrap="none">
            <a:spAutoFit/>
          </a:bodyPr>
          <a:lstStyle/>
          <a:p>
            <a:r>
              <a:rPr lang="en-US" sz="3600" dirty="0">
                <a:solidFill>
                  <a:srgbClr val="414042"/>
                </a:solidFill>
                <a:latin typeface="Segoe UI Light (Headings)"/>
              </a:rPr>
              <a:t>X</a:t>
            </a:r>
            <a:endParaRPr lang="en-US" sz="3600" dirty="0">
              <a:latin typeface="Segoe UI Light (Headings)"/>
            </a:endParaRPr>
          </a:p>
        </p:txBody>
      </p:sp>
      <p:sp>
        <p:nvSpPr>
          <p:cNvPr id="18" name="Rectangle 17">
            <a:extLst>
              <a:ext uri="{FF2B5EF4-FFF2-40B4-BE49-F238E27FC236}">
                <a16:creationId xmlns:a16="http://schemas.microsoft.com/office/drawing/2014/main" id="{02D0B1CF-5845-4542-A76E-9373D5803CC1}"/>
              </a:ext>
            </a:extLst>
          </p:cNvPr>
          <p:cNvSpPr/>
          <p:nvPr/>
        </p:nvSpPr>
        <p:spPr>
          <a:xfrm>
            <a:off x="1313599" y="998068"/>
            <a:ext cx="434734" cy="646331"/>
          </a:xfrm>
          <a:prstGeom prst="rect">
            <a:avLst/>
          </a:prstGeom>
        </p:spPr>
        <p:txBody>
          <a:bodyPr wrap="none">
            <a:spAutoFit/>
          </a:bodyPr>
          <a:lstStyle/>
          <a:p>
            <a:r>
              <a:rPr lang="en-US" sz="3600" dirty="0">
                <a:solidFill>
                  <a:srgbClr val="414042"/>
                </a:solidFill>
                <a:latin typeface="Segoe UI Light (Headings)"/>
              </a:rPr>
              <a:t>Y</a:t>
            </a:r>
            <a:endParaRPr lang="en-US" sz="3600" dirty="0">
              <a:latin typeface="Segoe UI Light (Headings)"/>
            </a:endParaRPr>
          </a:p>
        </p:txBody>
      </p:sp>
      <p:sp>
        <p:nvSpPr>
          <p:cNvPr id="19" name="Rectangle 18">
            <a:extLst>
              <a:ext uri="{FF2B5EF4-FFF2-40B4-BE49-F238E27FC236}">
                <a16:creationId xmlns:a16="http://schemas.microsoft.com/office/drawing/2014/main" id="{C90E36BD-8405-48CB-BC56-199E123B0A76}"/>
              </a:ext>
            </a:extLst>
          </p:cNvPr>
          <p:cNvSpPr/>
          <p:nvPr/>
        </p:nvSpPr>
        <p:spPr>
          <a:xfrm>
            <a:off x="1261756" y="1555838"/>
            <a:ext cx="446079" cy="646331"/>
          </a:xfrm>
          <a:prstGeom prst="rect">
            <a:avLst/>
          </a:prstGeom>
        </p:spPr>
        <p:txBody>
          <a:bodyPr wrap="square">
            <a:spAutoFit/>
          </a:bodyPr>
          <a:lstStyle/>
          <a:p>
            <a:r>
              <a:rPr lang="en-US" sz="3600" dirty="0">
                <a:solidFill>
                  <a:srgbClr val="414042"/>
                </a:solidFill>
                <a:latin typeface="Segoe UI Light (Headings)"/>
              </a:rPr>
              <a:t>Z</a:t>
            </a:r>
            <a:endParaRPr lang="en-US" sz="3600" dirty="0">
              <a:latin typeface="Segoe UI Light (Headings)"/>
            </a:endParaRPr>
          </a:p>
        </p:txBody>
      </p:sp>
      <p:cxnSp>
        <p:nvCxnSpPr>
          <p:cNvPr id="20" name="Straight Connector 19">
            <a:extLst>
              <a:ext uri="{FF2B5EF4-FFF2-40B4-BE49-F238E27FC236}">
                <a16:creationId xmlns:a16="http://schemas.microsoft.com/office/drawing/2014/main" id="{13FEFD2C-9851-4050-A979-F38CE427EE82}"/>
              </a:ext>
            </a:extLst>
          </p:cNvPr>
          <p:cNvCxnSpPr>
            <a:cxnSpLocks/>
          </p:cNvCxnSpPr>
          <p:nvPr/>
        </p:nvCxnSpPr>
        <p:spPr>
          <a:xfrm>
            <a:off x="1759678" y="1346756"/>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F597A6F-C61E-48B7-BA2E-8488C1028CC7}"/>
              </a:ext>
            </a:extLst>
          </p:cNvPr>
          <p:cNvSpPr/>
          <p:nvPr/>
        </p:nvSpPr>
        <p:spPr>
          <a:xfrm>
            <a:off x="4402923" y="2442430"/>
            <a:ext cx="446079" cy="646331"/>
          </a:xfrm>
          <a:prstGeom prst="rect">
            <a:avLst/>
          </a:prstGeom>
        </p:spPr>
        <p:txBody>
          <a:bodyPr wrap="square">
            <a:spAutoFit/>
          </a:bodyPr>
          <a:lstStyle/>
          <a:p>
            <a:r>
              <a:rPr lang="en-US" sz="3600" dirty="0">
                <a:solidFill>
                  <a:srgbClr val="414042"/>
                </a:solidFill>
                <a:latin typeface="Segoe UI Light (Headings)"/>
              </a:rPr>
              <a:t>W</a:t>
            </a:r>
            <a:endParaRPr lang="en-US" sz="3600" dirty="0">
              <a:latin typeface="Segoe UI Light (Headings)"/>
            </a:endParaRPr>
          </a:p>
        </p:txBody>
      </p:sp>
      <p:pic>
        <p:nvPicPr>
          <p:cNvPr id="23" name="Picture 22" descr="A picture containing shape&#10;&#10;Description automatically generated">
            <a:extLst>
              <a:ext uri="{FF2B5EF4-FFF2-40B4-BE49-F238E27FC236}">
                <a16:creationId xmlns:a16="http://schemas.microsoft.com/office/drawing/2014/main" id="{C94601EE-D291-4BCB-A3CF-ABF4676FC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02" y="743881"/>
            <a:ext cx="3825159" cy="2295121"/>
          </a:xfrm>
          <a:prstGeom prst="rect">
            <a:avLst/>
          </a:prstGeom>
        </p:spPr>
      </p:pic>
    </p:spTree>
    <p:extLst>
      <p:ext uri="{BB962C8B-B14F-4D97-AF65-F5344CB8AC3E}">
        <p14:creationId xmlns:p14="http://schemas.microsoft.com/office/powerpoint/2010/main" val="372753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DA8AF105-A5F3-4D51-9DBB-698A3293D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04" y="2057400"/>
            <a:ext cx="5326592" cy="2743200"/>
          </a:xfrm>
          <a:prstGeom prst="rect">
            <a:avLst/>
          </a:prstGeom>
        </p:spPr>
      </p:pic>
      <p:sp>
        <p:nvSpPr>
          <p:cNvPr id="6" name="Rectangle 5">
            <a:extLst>
              <a:ext uri="{FF2B5EF4-FFF2-40B4-BE49-F238E27FC236}">
                <a16:creationId xmlns:a16="http://schemas.microsoft.com/office/drawing/2014/main" id="{8C73773E-C084-448D-98E0-7FBFBA8BE49C}"/>
              </a:ext>
            </a:extLst>
          </p:cNvPr>
          <p:cNvSpPr/>
          <p:nvPr/>
        </p:nvSpPr>
        <p:spPr>
          <a:xfrm>
            <a:off x="1" y="51180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OR</a:t>
            </a:r>
          </a:p>
        </p:txBody>
      </p:sp>
    </p:spTree>
    <p:extLst>
      <p:ext uri="{BB962C8B-B14F-4D97-AF65-F5344CB8AC3E}">
        <p14:creationId xmlns:p14="http://schemas.microsoft.com/office/powerpoint/2010/main" val="2233904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537763"/>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2287806" cy="830997"/>
            </a:xfrm>
            <a:prstGeom prst="rect">
              <a:avLst/>
            </a:prstGeom>
          </p:spPr>
          <p:txBody>
            <a:bodyPr wrap="none">
              <a:spAutoFit/>
            </a:bodyPr>
            <a:lstStyle/>
            <a:p>
              <a:r>
                <a:rPr lang="en-US" sz="4800" dirty="0">
                  <a:latin typeface="Segoe UI Light (Headings)"/>
                </a:rPr>
                <a:t>F = Y+X</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latin typeface="Segoe UI Light (Headings)"/>
                </a:rPr>
                <a:t>Y</a:t>
              </a: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4421443">
                  <a:extLst>
                    <a:ext uri="{9D8B030D-6E8A-4147-A177-3AD203B41FA5}">
                      <a16:colId xmlns:a16="http://schemas.microsoft.com/office/drawing/2014/main" val="3035806854"/>
                    </a:ext>
                  </a:extLst>
                </a:gridCol>
                <a:gridCol w="4640825">
                  <a:extLst>
                    <a:ext uri="{9D8B030D-6E8A-4147-A177-3AD203B41FA5}">
                      <a16:colId xmlns:a16="http://schemas.microsoft.com/office/drawing/2014/main" val="10168412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 OR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Y+X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DAC8CDD7-7C76-4653-875F-ED029E10E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3" y="320511"/>
            <a:ext cx="4572000" cy="2643915"/>
          </a:xfrm>
          <a:prstGeom prst="rect">
            <a:avLst/>
          </a:prstGeom>
        </p:spPr>
      </p:pic>
    </p:spTree>
    <p:extLst>
      <p:ext uri="{BB962C8B-B14F-4D97-AF65-F5344CB8AC3E}">
        <p14:creationId xmlns:p14="http://schemas.microsoft.com/office/powerpoint/2010/main" val="19287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537763"/>
            <a:ext cx="12191999" cy="2206019"/>
            <a:chOff x="0" y="537763"/>
            <a:chExt cx="12191999" cy="2206019"/>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3767378" cy="1569660"/>
            </a:xfrm>
            <a:prstGeom prst="rect">
              <a:avLst/>
            </a:prstGeom>
          </p:spPr>
          <p:txBody>
            <a:bodyPr wrap="none">
              <a:spAutoFit/>
            </a:bodyPr>
            <a:lstStyle/>
            <a:p>
              <a:r>
                <a:rPr lang="en-US" sz="4800" dirty="0">
                  <a:latin typeface="Segoe UI Light (Headings)"/>
                </a:rPr>
                <a:t>F=Y+X=X+Y</a:t>
              </a:r>
            </a:p>
            <a:p>
              <a:r>
                <a:rPr lang="en-US" sz="4800" dirty="0">
                  <a:latin typeface="Segoe UI Light (Headings)"/>
                </a:rPr>
                <a:t>Commutative</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latin typeface="Segoe UI Light (Headings)"/>
                </a:rPr>
                <a:t>Y</a:t>
              </a: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4568927">
                  <a:extLst>
                    <a:ext uri="{9D8B030D-6E8A-4147-A177-3AD203B41FA5}">
                      <a16:colId xmlns:a16="http://schemas.microsoft.com/office/drawing/2014/main" val="3035806854"/>
                    </a:ext>
                  </a:extLst>
                </a:gridCol>
                <a:gridCol w="4493341">
                  <a:extLst>
                    <a:ext uri="{9D8B030D-6E8A-4147-A177-3AD203B41FA5}">
                      <a16:colId xmlns:a16="http://schemas.microsoft.com/office/drawing/2014/main" val="2178581117"/>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 OR Y</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X+Y</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4C3ECA5C-D827-41ED-BC4F-5893A23A8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3" y="320511"/>
            <a:ext cx="4572000" cy="2643915"/>
          </a:xfrm>
          <a:prstGeom prst="rect">
            <a:avLst/>
          </a:prstGeom>
        </p:spPr>
      </p:pic>
    </p:spTree>
    <p:extLst>
      <p:ext uri="{BB962C8B-B14F-4D97-AF65-F5344CB8AC3E}">
        <p14:creationId xmlns:p14="http://schemas.microsoft.com/office/powerpoint/2010/main" val="332444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596912" cy="830997"/>
            </a:xfrm>
            <a:prstGeom prst="rect">
              <a:avLst/>
            </a:prstGeom>
          </p:spPr>
          <p:txBody>
            <a:bodyPr wrap="none">
              <a:spAutoFit/>
            </a:bodyPr>
            <a:lstStyle/>
            <a:p>
              <a:r>
                <a:rPr lang="en-US" sz="4800" dirty="0">
                  <a:latin typeface="Segoe UI Light (Headings)"/>
                </a:rPr>
                <a:t>F = 1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404278" cy="830997"/>
            </a:xfrm>
            <a:prstGeom prst="rect">
              <a:avLst/>
            </a:prstGeom>
          </p:spPr>
          <p:txBody>
            <a:bodyPr wrap="none">
              <a:spAutoFit/>
            </a:bodyPr>
            <a:lstStyle/>
            <a:p>
              <a:r>
                <a:rPr lang="en-US" sz="4800" dirty="0">
                  <a:latin typeface="Segoe UI Light (Headings)"/>
                </a:rPr>
                <a:t>1</a:t>
              </a:r>
            </a:p>
          </p:txBody>
        </p:sp>
      </p:grpSp>
      <p:pic>
        <p:nvPicPr>
          <p:cNvPr id="10" name="Picture 9" descr="A picture containing shape&#10;&#10;Description automatically generated">
            <a:extLst>
              <a:ext uri="{FF2B5EF4-FFF2-40B4-BE49-F238E27FC236}">
                <a16:creationId xmlns:a16="http://schemas.microsoft.com/office/drawing/2014/main" id="{9947FF6D-88F2-42CE-91AB-CE722DA11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graphicFrame>
        <p:nvGraphicFramePr>
          <p:cNvPr id="12" name="Table 2">
            <a:extLst>
              <a:ext uri="{FF2B5EF4-FFF2-40B4-BE49-F238E27FC236}">
                <a16:creationId xmlns:a16="http://schemas.microsoft.com/office/drawing/2014/main" id="{9BF9F239-D2E5-4C7B-80D4-48E94DE0BEE8}"/>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3" name="Rectangle 12">
            <a:extLst>
              <a:ext uri="{FF2B5EF4-FFF2-40B4-BE49-F238E27FC236}">
                <a16:creationId xmlns:a16="http://schemas.microsoft.com/office/drawing/2014/main" id="{012742E2-D02B-4553-A1B4-59D85D354BA3}"/>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X+1 = 1</a:t>
            </a:r>
            <a:endParaRPr lang="en-US" dirty="0"/>
          </a:p>
        </p:txBody>
      </p:sp>
    </p:spTree>
    <p:extLst>
      <p:ext uri="{BB962C8B-B14F-4D97-AF65-F5344CB8AC3E}">
        <p14:creationId xmlns:p14="http://schemas.microsoft.com/office/powerpoint/2010/main" val="1988271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80230"/>
            <a:chOff x="0" y="537763"/>
            <a:chExt cx="12191999" cy="2180230"/>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latin typeface="Segoe UI Light (Headings)"/>
                </a:rPr>
                <a:t>F = 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16488" cy="830997"/>
            </a:xfrm>
            <a:prstGeom prst="rect">
              <a:avLst/>
            </a:prstGeom>
          </p:spPr>
          <p:txBody>
            <a:bodyPr wrap="none">
              <a:spAutoFit/>
            </a:bodyPr>
            <a:lstStyle/>
            <a:p>
              <a:r>
                <a:rPr lang="en-US" sz="4800" dirty="0">
                  <a:latin typeface="Segoe UI Light (Headings)"/>
                </a:rPr>
                <a:t>0</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 + 0 = X</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extLst>
              <p:ext uri="{D42A27DB-BD31-4B8C-83A1-F6EECF244321}">
                <p14:modId xmlns:p14="http://schemas.microsoft.com/office/powerpoint/2010/main" val="2558244753"/>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30937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design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EC1B4E92-F9CC-459F-B42A-5387ED6333C7}"/>
              </a:ext>
            </a:extLst>
          </p:cNvPr>
          <p:cNvSpPr/>
          <p:nvPr/>
        </p:nvSpPr>
        <p:spPr>
          <a:xfrm>
            <a:off x="7500660" y="3642770"/>
            <a:ext cx="2204642" cy="646331"/>
          </a:xfrm>
          <a:prstGeom prst="rect">
            <a:avLst/>
          </a:prstGeom>
        </p:spPr>
        <p:txBody>
          <a:bodyPr wrap="none">
            <a:spAutoFit/>
          </a:bodyPr>
          <a:lstStyle/>
          <a:p>
            <a:pPr algn="r"/>
            <a:r>
              <a:rPr lang="en-US" dirty="0">
                <a:latin typeface="Segoe UI Light (Headings)"/>
              </a:rPr>
              <a:t>Positive Logic</a:t>
            </a:r>
          </a:p>
          <a:p>
            <a:pPr algn="r"/>
            <a:r>
              <a:rPr lang="en-US" dirty="0">
                <a:latin typeface="Segoe UI Light (Headings)"/>
              </a:rPr>
              <a:t>Button-Up Approach</a:t>
            </a:r>
          </a:p>
        </p:txBody>
      </p:sp>
    </p:spTree>
    <p:extLst>
      <p:ext uri="{BB962C8B-B14F-4D97-AF65-F5344CB8AC3E}">
        <p14:creationId xmlns:p14="http://schemas.microsoft.com/office/powerpoint/2010/main" val="3085865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39393"/>
            <a:ext cx="12191999" cy="1511711"/>
            <a:chOff x="0" y="549547"/>
            <a:chExt cx="12191999" cy="1511711"/>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2248865" y="54954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latin typeface="Segoe UI Light (Headings)"/>
                </a:rPr>
                <a:t>F = X </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X+X = X</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cxnSp>
        <p:nvCxnSpPr>
          <p:cNvPr id="11" name="Straight Connector 10">
            <a:extLst>
              <a:ext uri="{FF2B5EF4-FFF2-40B4-BE49-F238E27FC236}">
                <a16:creationId xmlns:a16="http://schemas.microsoft.com/office/drawing/2014/main" id="{A8BE62A1-0E16-473F-8FD5-0AC0CFEDDD77}"/>
              </a:ext>
            </a:extLst>
          </p:cNvPr>
          <p:cNvCxnSpPr>
            <a:cxnSpLocks/>
          </p:cNvCxnSpPr>
          <p:nvPr/>
        </p:nvCxnSpPr>
        <p:spPr>
          <a:xfrm flipH="1">
            <a:off x="3023419" y="2788516"/>
            <a:ext cx="8849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FF32C8-543F-46B3-9F62-33593F881346}"/>
              </a:ext>
            </a:extLst>
          </p:cNvPr>
          <p:cNvCxnSpPr>
            <a:cxnSpLocks/>
          </p:cNvCxnSpPr>
          <p:nvPr/>
        </p:nvCxnSpPr>
        <p:spPr>
          <a:xfrm flipV="1">
            <a:off x="3828351" y="2754892"/>
            <a:ext cx="1" cy="128016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75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327609"/>
            <a:ext cx="12191999" cy="2121238"/>
            <a:chOff x="0" y="537763"/>
            <a:chExt cx="12191999" cy="2121238"/>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596912" cy="830997"/>
            </a:xfrm>
            <a:prstGeom prst="rect">
              <a:avLst/>
            </a:prstGeom>
          </p:spPr>
          <p:txBody>
            <a:bodyPr wrap="none">
              <a:spAutoFit/>
            </a:bodyPr>
            <a:lstStyle/>
            <a:p>
              <a:r>
                <a:rPr lang="en-US" sz="4800" dirty="0">
                  <a:latin typeface="Segoe UI Light (Headings)"/>
                </a:rPr>
                <a:t>F = 1 </a:t>
              </a:r>
            </a:p>
          </p:txBody>
        </p:sp>
        <p:sp>
          <p:nvSpPr>
            <p:cNvPr id="9" name="Rectangle 8">
              <a:extLst>
                <a:ext uri="{FF2B5EF4-FFF2-40B4-BE49-F238E27FC236}">
                  <a16:creationId xmlns:a16="http://schemas.microsoft.com/office/drawing/2014/main" id="{2643EC61-B9C8-4F30-9498-AC467E9EAA83}"/>
                </a:ext>
              </a:extLst>
            </p:cNvPr>
            <p:cNvSpPr/>
            <p:nvPr/>
          </p:nvSpPr>
          <p:spPr>
            <a:xfrm>
              <a:off x="3267940" y="1828004"/>
              <a:ext cx="662361" cy="830997"/>
            </a:xfrm>
            <a:prstGeom prst="rect">
              <a:avLst/>
            </a:prstGeom>
          </p:spPr>
          <p:txBody>
            <a:bodyPr wrap="none">
              <a:spAutoFit/>
            </a:bodyPr>
            <a:lstStyle/>
            <a:p>
              <a:r>
                <a:rPr lang="en-US" sz="4800" dirty="0">
                  <a:latin typeface="Segoe UI Light (Headings)"/>
                </a:rPr>
                <a:t>X’</a:t>
              </a:r>
            </a:p>
          </p:txBody>
        </p:sp>
      </p:grpSp>
      <p:pic>
        <p:nvPicPr>
          <p:cNvPr id="10" name="Picture 9" descr="A picture containing shape&#10;&#10;Description automatically generated">
            <a:extLst>
              <a:ext uri="{FF2B5EF4-FFF2-40B4-BE49-F238E27FC236}">
                <a16:creationId xmlns:a16="http://schemas.microsoft.com/office/drawing/2014/main" id="{9F971690-7208-4E79-98F8-BA56C40DA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712" y="2107042"/>
            <a:ext cx="4572000" cy="2643915"/>
          </a:xfrm>
          <a:prstGeom prst="rect">
            <a:avLst/>
          </a:prstGeom>
        </p:spPr>
      </p:pic>
      <p:sp>
        <p:nvSpPr>
          <p:cNvPr id="12" name="Rectangle 11">
            <a:extLst>
              <a:ext uri="{FF2B5EF4-FFF2-40B4-BE49-F238E27FC236}">
                <a16:creationId xmlns:a16="http://schemas.microsoft.com/office/drawing/2014/main" id="{C7AC6576-F0EF-4C83-A64B-36FE16B66F29}"/>
              </a:ext>
            </a:extLst>
          </p:cNvPr>
          <p:cNvSpPr/>
          <p:nvPr/>
        </p:nvSpPr>
        <p:spPr>
          <a:xfrm>
            <a:off x="0" y="5490473"/>
            <a:ext cx="12192000" cy="707886"/>
          </a:xfrm>
          <a:prstGeom prst="rect">
            <a:avLst/>
          </a:prstGeom>
        </p:spPr>
        <p:txBody>
          <a:bodyPr wrap="square">
            <a:spAutoFit/>
          </a:bodyPr>
          <a:lstStyle/>
          <a:p>
            <a:pPr algn="ctr"/>
            <a:r>
              <a:rPr lang="en-CA" sz="4000" dirty="0">
                <a:latin typeface="Segoe UI Light (Headings)"/>
              </a:rPr>
              <a:t>F = X + X’ = 1</a:t>
            </a:r>
            <a:endParaRPr lang="en-US" dirty="0"/>
          </a:p>
        </p:txBody>
      </p:sp>
      <p:graphicFrame>
        <p:nvGraphicFramePr>
          <p:cNvPr id="13" name="Table 2">
            <a:extLst>
              <a:ext uri="{FF2B5EF4-FFF2-40B4-BE49-F238E27FC236}">
                <a16:creationId xmlns:a16="http://schemas.microsoft.com/office/drawing/2014/main" id="{EB2FE725-AC9E-4AD5-B227-606917A55235}"/>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157246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OR</a:t>
            </a:r>
          </a:p>
        </p:txBody>
      </p:sp>
    </p:spTree>
    <p:extLst>
      <p:ext uri="{BB962C8B-B14F-4D97-AF65-F5344CB8AC3E}">
        <p14:creationId xmlns:p14="http://schemas.microsoft.com/office/powerpoint/2010/main" val="2619588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547057" y="830982"/>
            <a:ext cx="9644943" cy="1908534"/>
            <a:chOff x="2517560" y="875227"/>
            <a:chExt cx="9644943" cy="1908534"/>
          </a:xfrm>
        </p:grpSpPr>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463067" y="1610555"/>
              <a:ext cx="3699436" cy="830997"/>
            </a:xfrm>
            <a:prstGeom prst="rect">
              <a:avLst/>
            </a:prstGeom>
          </p:spPr>
          <p:txBody>
            <a:bodyPr wrap="square">
              <a:spAutoFit/>
            </a:bodyPr>
            <a:lstStyle/>
            <a:p>
              <a:r>
                <a:rPr lang="en-US" sz="4800" dirty="0">
                  <a:latin typeface="Segoe UI Light (Headings)"/>
                </a:rPr>
                <a:t>F = Z+(X+Y)</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pic>
        <p:nvPicPr>
          <p:cNvPr id="13" name="Picture 12" descr="A picture containing shape&#10;&#10;Description automatically generated">
            <a:extLst>
              <a:ext uri="{FF2B5EF4-FFF2-40B4-BE49-F238E27FC236}">
                <a16:creationId xmlns:a16="http://schemas.microsoft.com/office/drawing/2014/main" id="{4A530110-EE90-4251-A64D-F6A40BB20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93" y="812092"/>
            <a:ext cx="2834640" cy="1639233"/>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34856240-AD1C-442C-804B-4061D4597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025" y="1211969"/>
            <a:ext cx="2834640" cy="1639233"/>
          </a:xfrm>
          <a:prstGeom prst="rect">
            <a:avLst/>
          </a:prstGeom>
        </p:spPr>
      </p:pic>
    </p:spTree>
    <p:extLst>
      <p:ext uri="{BB962C8B-B14F-4D97-AF65-F5344CB8AC3E}">
        <p14:creationId xmlns:p14="http://schemas.microsoft.com/office/powerpoint/2010/main" val="290401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75805" y="703413"/>
            <a:ext cx="11916195" cy="2393967"/>
            <a:chOff x="2517560" y="875227"/>
            <a:chExt cx="11916195" cy="2393967"/>
          </a:xfrm>
        </p:grpSpPr>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7758635" y="1330202"/>
              <a:ext cx="6675120" cy="1938992"/>
            </a:xfrm>
            <a:prstGeom prst="rect">
              <a:avLst/>
            </a:prstGeom>
          </p:spPr>
          <p:txBody>
            <a:bodyPr wrap="square">
              <a:spAutoFit/>
            </a:bodyPr>
            <a:lstStyle/>
            <a:p>
              <a:pPr algn="ctr"/>
              <a:r>
                <a:rPr lang="en-US" sz="3600" dirty="0">
                  <a:latin typeface="Segoe UI Light (Headings)"/>
                </a:rPr>
                <a:t>F=Z+(Y+X)=Z+(X+Y)=(Z+X)+Y</a:t>
              </a:r>
            </a:p>
            <a:p>
              <a:pPr algn="ctr"/>
              <a:r>
                <a:rPr lang="en-US" sz="3600" dirty="0">
                  <a:latin typeface="Segoe UI Light (Headings)"/>
                </a:rPr>
                <a:t>= Z+Y+X</a:t>
              </a:r>
            </a:p>
            <a:p>
              <a:pPr algn="ctr"/>
              <a:r>
                <a:rPr lang="en-US" sz="4800" dirty="0">
                  <a:latin typeface="Segoe UI Light (Headings)"/>
                </a:rPr>
                <a:t>Associative</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pic>
        <p:nvPicPr>
          <p:cNvPr id="13" name="Picture 12" descr="A picture containing shape&#10;&#10;Description automatically generated">
            <a:extLst>
              <a:ext uri="{FF2B5EF4-FFF2-40B4-BE49-F238E27FC236}">
                <a16:creationId xmlns:a16="http://schemas.microsoft.com/office/drawing/2014/main" id="{486BF714-E49C-4530-8B4A-C0DF2F48A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60" y="654455"/>
            <a:ext cx="2834640" cy="1639233"/>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4A9C6F5D-326A-4222-B3A2-4FDF1A1F3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213" y="1049211"/>
            <a:ext cx="2834640" cy="1639233"/>
          </a:xfrm>
          <a:prstGeom prst="rect">
            <a:avLst/>
          </a:prstGeom>
        </p:spPr>
      </p:pic>
    </p:spTree>
    <p:extLst>
      <p:ext uri="{BB962C8B-B14F-4D97-AF65-F5344CB8AC3E}">
        <p14:creationId xmlns:p14="http://schemas.microsoft.com/office/powerpoint/2010/main" val="174128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shape&#10;&#10;Description automatically generated">
            <a:extLst>
              <a:ext uri="{FF2B5EF4-FFF2-40B4-BE49-F238E27FC236}">
                <a16:creationId xmlns:a16="http://schemas.microsoft.com/office/drawing/2014/main" id="{98A3ED9E-08EF-46E8-8E02-FF9E8E4F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6539" y="508697"/>
            <a:ext cx="4111179" cy="2377440"/>
          </a:xfrm>
          <a:prstGeom prst="rect">
            <a:avLst/>
          </a:prstGeom>
        </p:spPr>
      </p:pic>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040280" y="1267171"/>
            <a:ext cx="3699436" cy="830997"/>
          </a:xfrm>
          <a:prstGeom prst="rect">
            <a:avLst/>
          </a:prstGeom>
        </p:spPr>
        <p:txBody>
          <a:bodyPr wrap="square">
            <a:spAutoFit/>
          </a:bodyPr>
          <a:lstStyle/>
          <a:p>
            <a:r>
              <a:rPr lang="en-US" sz="4800" dirty="0">
                <a:latin typeface="Segoe UI Light (Headings)"/>
              </a:rPr>
              <a:t>F = Z+Y+X</a:t>
            </a:r>
          </a:p>
        </p:txBody>
      </p:sp>
      <p:sp>
        <p:nvSpPr>
          <p:cNvPr id="7" name="Rectangle 6">
            <a:extLst>
              <a:ext uri="{FF2B5EF4-FFF2-40B4-BE49-F238E27FC236}">
                <a16:creationId xmlns:a16="http://schemas.microsoft.com/office/drawing/2014/main" id="{F66F174F-D5EC-41F7-97A7-1D6FCB62F808}"/>
              </a:ext>
            </a:extLst>
          </p:cNvPr>
          <p:cNvSpPr/>
          <p:nvPr/>
        </p:nvSpPr>
        <p:spPr>
          <a:xfrm>
            <a:off x="3162877"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393383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2">
            <a:extLst>
              <a:ext uri="{FF2B5EF4-FFF2-40B4-BE49-F238E27FC236}">
                <a16:creationId xmlns:a16="http://schemas.microsoft.com/office/drawing/2014/main" id="{18276766-0D9B-45DA-B84A-CA18F9FA4442}"/>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2007855">
                  <a:extLst>
                    <a:ext uri="{9D8B030D-6E8A-4147-A177-3AD203B41FA5}">
                      <a16:colId xmlns:a16="http://schemas.microsoft.com/office/drawing/2014/main" val="3035806854"/>
                    </a:ext>
                  </a:extLst>
                </a:gridCol>
                <a:gridCol w="2007855">
                  <a:extLst>
                    <a:ext uri="{9D8B030D-6E8A-4147-A177-3AD203B41FA5}">
                      <a16:colId xmlns:a16="http://schemas.microsoft.com/office/drawing/2014/main" val="1124808969"/>
                    </a:ext>
                  </a:extLst>
                </a:gridCol>
                <a:gridCol w="2007855">
                  <a:extLst>
                    <a:ext uri="{9D8B030D-6E8A-4147-A177-3AD203B41FA5}">
                      <a16:colId xmlns:a16="http://schemas.microsoft.com/office/drawing/2014/main" val="1393230629"/>
                    </a:ext>
                  </a:extLst>
                </a:gridCol>
                <a:gridCol w="2007855">
                  <a:extLst>
                    <a:ext uri="{9D8B030D-6E8A-4147-A177-3AD203B41FA5}">
                      <a16:colId xmlns:a16="http://schemas.microsoft.com/office/drawing/2014/main" val="308802714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ZXY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gridSpan="4">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1956070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shape&#10;&#10;Description automatically generated">
            <a:extLst>
              <a:ext uri="{FF2B5EF4-FFF2-40B4-BE49-F238E27FC236}">
                <a16:creationId xmlns:a16="http://schemas.microsoft.com/office/drawing/2014/main" id="{98A3ED9E-08EF-46E8-8E02-FF9E8E4F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402255"/>
            <a:ext cx="2529959" cy="1463040"/>
          </a:xfrm>
          <a:prstGeom prst="rect">
            <a:avLst/>
          </a:prstGeom>
        </p:spPr>
      </p:pic>
      <p:sp>
        <p:nvSpPr>
          <p:cNvPr id="4" name="Rectangle 3">
            <a:extLst>
              <a:ext uri="{FF2B5EF4-FFF2-40B4-BE49-F238E27FC236}">
                <a16:creationId xmlns:a16="http://schemas.microsoft.com/office/drawing/2014/main" id="{85D96E30-5304-46DE-838C-123EA69484E4}"/>
              </a:ext>
            </a:extLst>
          </p:cNvPr>
          <p:cNvSpPr/>
          <p:nvPr/>
        </p:nvSpPr>
        <p:spPr>
          <a:xfrm>
            <a:off x="545690" y="920808"/>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655910" y="1383721"/>
            <a:ext cx="5748423" cy="769441"/>
          </a:xfrm>
          <a:prstGeom prst="rect">
            <a:avLst/>
          </a:prstGeom>
        </p:spPr>
        <p:txBody>
          <a:bodyPr wrap="square">
            <a:spAutoFit/>
          </a:bodyPr>
          <a:lstStyle/>
          <a:p>
            <a:r>
              <a:rPr lang="en-US" sz="4400" dirty="0">
                <a:latin typeface="Segoe UI Light (Headings)"/>
              </a:rPr>
              <a:t>F</a:t>
            </a:r>
            <a:r>
              <a:rPr lang="en-US" sz="4400" baseline="-25000" dirty="0">
                <a:latin typeface="Segoe UI Light (Headings)"/>
              </a:rPr>
              <a:t>1</a:t>
            </a:r>
            <a:r>
              <a:rPr lang="en-US" sz="4400" dirty="0">
                <a:latin typeface="Segoe UI Light (Headings)"/>
              </a:rPr>
              <a:t> = W+(Z+(Y+X))</a:t>
            </a:r>
          </a:p>
        </p:txBody>
      </p:sp>
      <p:pic>
        <p:nvPicPr>
          <p:cNvPr id="11" name="Picture 10" descr="A picture containing shape&#10;&#10;Description automatically generated">
            <a:extLst>
              <a:ext uri="{FF2B5EF4-FFF2-40B4-BE49-F238E27FC236}">
                <a16:creationId xmlns:a16="http://schemas.microsoft.com/office/drawing/2014/main" id="{F5A98ACC-9DCC-40D6-BC6F-C09A4A0A8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51678"/>
            <a:ext cx="2529956" cy="1463040"/>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5350D537-76C6-4574-9550-5696C2503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355" y="1110557"/>
            <a:ext cx="2529956" cy="1463040"/>
          </a:xfrm>
          <a:prstGeom prst="rect">
            <a:avLst/>
          </a:prstGeom>
        </p:spPr>
      </p:pic>
      <p:pic>
        <p:nvPicPr>
          <p:cNvPr id="17" name="Picture 16" descr="A picture containing shape&#10;&#10;Description automatically generated">
            <a:extLst>
              <a:ext uri="{FF2B5EF4-FFF2-40B4-BE49-F238E27FC236}">
                <a16:creationId xmlns:a16="http://schemas.microsoft.com/office/drawing/2014/main" id="{9F332126-8AE0-420D-AB93-9888C251B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3416217"/>
            <a:ext cx="2529959" cy="146304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84B3A8A6-D490-4476-AF97-547159ED9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75" y="5099121"/>
            <a:ext cx="2529959" cy="1463040"/>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353EDC68-50A8-49E0-8A61-D6A924B18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134" y="4258837"/>
            <a:ext cx="2529959" cy="1463040"/>
          </a:xfrm>
          <a:prstGeom prst="rect">
            <a:avLst/>
          </a:prstGeom>
        </p:spPr>
      </p:pic>
      <p:cxnSp>
        <p:nvCxnSpPr>
          <p:cNvPr id="3" name="Straight Connector 2">
            <a:extLst>
              <a:ext uri="{FF2B5EF4-FFF2-40B4-BE49-F238E27FC236}">
                <a16:creationId xmlns:a16="http://schemas.microsoft.com/office/drawing/2014/main" id="{66D5F6A3-6DA6-402D-B977-67370FA8DA2C}"/>
              </a:ext>
            </a:extLst>
          </p:cNvPr>
          <p:cNvCxnSpPr>
            <a:cxnSpLocks/>
          </p:cNvCxnSpPr>
          <p:nvPr/>
        </p:nvCxnSpPr>
        <p:spPr>
          <a:xfrm>
            <a:off x="3332386" y="4118241"/>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E244A-A7BC-4A1B-A610-B968B1418C12}"/>
              </a:ext>
            </a:extLst>
          </p:cNvPr>
          <p:cNvCxnSpPr>
            <a:cxnSpLocks/>
          </p:cNvCxnSpPr>
          <p:nvPr/>
        </p:nvCxnSpPr>
        <p:spPr>
          <a:xfrm>
            <a:off x="3344588" y="5311497"/>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4640C91-C5CC-4469-B13B-043E31E0F89D}"/>
              </a:ext>
            </a:extLst>
          </p:cNvPr>
          <p:cNvSpPr/>
          <p:nvPr/>
        </p:nvSpPr>
        <p:spPr>
          <a:xfrm>
            <a:off x="298625" y="402255"/>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2" name="Rectangle 21">
            <a:extLst>
              <a:ext uri="{FF2B5EF4-FFF2-40B4-BE49-F238E27FC236}">
                <a16:creationId xmlns:a16="http://schemas.microsoft.com/office/drawing/2014/main" id="{2321B395-2F02-424E-9958-1555710385EE}"/>
              </a:ext>
            </a:extLst>
          </p:cNvPr>
          <p:cNvSpPr/>
          <p:nvPr/>
        </p:nvSpPr>
        <p:spPr>
          <a:xfrm>
            <a:off x="305751" y="1037617"/>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3" name="Rectangle 22">
            <a:extLst>
              <a:ext uri="{FF2B5EF4-FFF2-40B4-BE49-F238E27FC236}">
                <a16:creationId xmlns:a16="http://schemas.microsoft.com/office/drawing/2014/main" id="{F373FBEA-101B-4353-8EB7-786EA222F6B3}"/>
              </a:ext>
            </a:extLst>
          </p:cNvPr>
          <p:cNvSpPr/>
          <p:nvPr/>
        </p:nvSpPr>
        <p:spPr>
          <a:xfrm>
            <a:off x="2556540" y="1449796"/>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4" name="Rectangle 23">
            <a:extLst>
              <a:ext uri="{FF2B5EF4-FFF2-40B4-BE49-F238E27FC236}">
                <a16:creationId xmlns:a16="http://schemas.microsoft.com/office/drawing/2014/main" id="{50B48B58-BEBD-4567-BE42-DB3F7145A162}"/>
              </a:ext>
            </a:extLst>
          </p:cNvPr>
          <p:cNvSpPr/>
          <p:nvPr/>
        </p:nvSpPr>
        <p:spPr>
          <a:xfrm>
            <a:off x="4448606" y="2004140"/>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5" name="Rectangle 24">
            <a:extLst>
              <a:ext uri="{FF2B5EF4-FFF2-40B4-BE49-F238E27FC236}">
                <a16:creationId xmlns:a16="http://schemas.microsoft.com/office/drawing/2014/main" id="{57B7852F-FAB5-4741-BED0-D46AD8E89193}"/>
              </a:ext>
            </a:extLst>
          </p:cNvPr>
          <p:cNvSpPr/>
          <p:nvPr/>
        </p:nvSpPr>
        <p:spPr>
          <a:xfrm>
            <a:off x="298625" y="3428298"/>
            <a:ext cx="494130" cy="830997"/>
          </a:xfrm>
          <a:prstGeom prst="rect">
            <a:avLst/>
          </a:prstGeom>
        </p:spPr>
        <p:txBody>
          <a:bodyPr wrap="square">
            <a:spAutoFit/>
          </a:bodyPr>
          <a:lstStyle/>
          <a:p>
            <a:r>
              <a:rPr lang="en-US" sz="4800" dirty="0">
                <a:latin typeface="Segoe UI Light (Headings)"/>
              </a:rPr>
              <a:t>X</a:t>
            </a:r>
            <a:endParaRPr lang="en-US" dirty="0"/>
          </a:p>
        </p:txBody>
      </p:sp>
      <p:sp>
        <p:nvSpPr>
          <p:cNvPr id="26" name="Rectangle 25">
            <a:extLst>
              <a:ext uri="{FF2B5EF4-FFF2-40B4-BE49-F238E27FC236}">
                <a16:creationId xmlns:a16="http://schemas.microsoft.com/office/drawing/2014/main" id="{7E37C89F-C50F-43B9-8C1F-F9F8607EA90B}"/>
              </a:ext>
            </a:extLst>
          </p:cNvPr>
          <p:cNvSpPr/>
          <p:nvPr/>
        </p:nvSpPr>
        <p:spPr>
          <a:xfrm>
            <a:off x="305751" y="4063660"/>
            <a:ext cx="494130" cy="830997"/>
          </a:xfrm>
          <a:prstGeom prst="rect">
            <a:avLst/>
          </a:prstGeom>
        </p:spPr>
        <p:txBody>
          <a:bodyPr wrap="square">
            <a:spAutoFit/>
          </a:bodyPr>
          <a:lstStyle/>
          <a:p>
            <a:r>
              <a:rPr lang="en-US" sz="4800" dirty="0">
                <a:latin typeface="Segoe UI Light (Headings)"/>
              </a:rPr>
              <a:t>Y</a:t>
            </a:r>
            <a:endParaRPr lang="en-US" dirty="0"/>
          </a:p>
        </p:txBody>
      </p:sp>
      <p:sp>
        <p:nvSpPr>
          <p:cNvPr id="27" name="Rectangle 26">
            <a:extLst>
              <a:ext uri="{FF2B5EF4-FFF2-40B4-BE49-F238E27FC236}">
                <a16:creationId xmlns:a16="http://schemas.microsoft.com/office/drawing/2014/main" id="{C18C3DA1-DA49-4325-A9D3-DA4363E62F70}"/>
              </a:ext>
            </a:extLst>
          </p:cNvPr>
          <p:cNvSpPr/>
          <p:nvPr/>
        </p:nvSpPr>
        <p:spPr>
          <a:xfrm>
            <a:off x="313374" y="5123283"/>
            <a:ext cx="494130" cy="830997"/>
          </a:xfrm>
          <a:prstGeom prst="rect">
            <a:avLst/>
          </a:prstGeom>
        </p:spPr>
        <p:txBody>
          <a:bodyPr wrap="square">
            <a:spAutoFit/>
          </a:bodyPr>
          <a:lstStyle/>
          <a:p>
            <a:r>
              <a:rPr lang="en-US" sz="4800" dirty="0">
                <a:latin typeface="Segoe UI Light (Headings)"/>
              </a:rPr>
              <a:t>Z</a:t>
            </a:r>
            <a:endParaRPr lang="en-US" dirty="0"/>
          </a:p>
        </p:txBody>
      </p:sp>
      <p:sp>
        <p:nvSpPr>
          <p:cNvPr id="28" name="Rectangle 27">
            <a:extLst>
              <a:ext uri="{FF2B5EF4-FFF2-40B4-BE49-F238E27FC236}">
                <a16:creationId xmlns:a16="http://schemas.microsoft.com/office/drawing/2014/main" id="{15F20DDE-0DE6-4396-9B86-DF4568EA7221}"/>
              </a:ext>
            </a:extLst>
          </p:cNvPr>
          <p:cNvSpPr/>
          <p:nvPr/>
        </p:nvSpPr>
        <p:spPr>
          <a:xfrm>
            <a:off x="158271" y="5758645"/>
            <a:ext cx="494130" cy="830997"/>
          </a:xfrm>
          <a:prstGeom prst="rect">
            <a:avLst/>
          </a:prstGeom>
        </p:spPr>
        <p:txBody>
          <a:bodyPr wrap="square">
            <a:spAutoFit/>
          </a:bodyPr>
          <a:lstStyle/>
          <a:p>
            <a:r>
              <a:rPr lang="en-US" sz="4800" dirty="0">
                <a:latin typeface="Segoe UI Light (Headings)"/>
              </a:rPr>
              <a:t>W</a:t>
            </a:r>
            <a:endParaRPr lang="en-US" dirty="0"/>
          </a:p>
        </p:txBody>
      </p:sp>
      <p:sp>
        <p:nvSpPr>
          <p:cNvPr id="29" name="Rectangle 28">
            <a:extLst>
              <a:ext uri="{FF2B5EF4-FFF2-40B4-BE49-F238E27FC236}">
                <a16:creationId xmlns:a16="http://schemas.microsoft.com/office/drawing/2014/main" id="{106E4FA7-8881-400F-9DE5-55DBCA978FB5}"/>
              </a:ext>
            </a:extLst>
          </p:cNvPr>
          <p:cNvSpPr/>
          <p:nvPr/>
        </p:nvSpPr>
        <p:spPr>
          <a:xfrm>
            <a:off x="7709311" y="4542056"/>
            <a:ext cx="5748423" cy="769441"/>
          </a:xfrm>
          <a:prstGeom prst="rect">
            <a:avLst/>
          </a:prstGeom>
        </p:spPr>
        <p:txBody>
          <a:bodyPr wrap="square">
            <a:spAutoFit/>
          </a:bodyPr>
          <a:lstStyle/>
          <a:p>
            <a:r>
              <a:rPr lang="en-US" sz="4400" dirty="0">
                <a:latin typeface="Segoe UI Light (Headings)"/>
              </a:rPr>
              <a:t>F</a:t>
            </a:r>
            <a:r>
              <a:rPr lang="en-US" sz="4400" baseline="-25000" dirty="0">
                <a:latin typeface="Segoe UI Light (Headings)"/>
              </a:rPr>
              <a:t>2</a:t>
            </a:r>
            <a:r>
              <a:rPr lang="en-US" sz="4400" dirty="0">
                <a:latin typeface="Segoe UI Light (Headings)"/>
              </a:rPr>
              <a:t> = (W+Z)+(Y+X)</a:t>
            </a:r>
          </a:p>
        </p:txBody>
      </p:sp>
      <p:cxnSp>
        <p:nvCxnSpPr>
          <p:cNvPr id="31" name="Straight Connector 30">
            <a:extLst>
              <a:ext uri="{FF2B5EF4-FFF2-40B4-BE49-F238E27FC236}">
                <a16:creationId xmlns:a16="http://schemas.microsoft.com/office/drawing/2014/main" id="{75CFD90B-5BAC-4CE3-9376-D05AE600306A}"/>
              </a:ext>
            </a:extLst>
          </p:cNvPr>
          <p:cNvCxnSpPr>
            <a:cxnSpLocks/>
            <a:endCxn id="19" idx="3"/>
          </p:cNvCxnSpPr>
          <p:nvPr/>
        </p:nvCxnSpPr>
        <p:spPr>
          <a:xfrm flipH="1">
            <a:off x="5877093" y="4990357"/>
            <a:ext cx="1718326"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5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extLst>
              <p:ext uri="{D42A27DB-BD31-4B8C-83A1-F6EECF244321}">
                <p14:modId xmlns:p14="http://schemas.microsoft.com/office/powerpoint/2010/main" val="899181301"/>
              </p:ext>
            </p:extLst>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826000">
                  <a:extLst>
                    <a:ext uri="{9D8B030D-6E8A-4147-A177-3AD203B41FA5}">
                      <a16:colId xmlns:a16="http://schemas.microsoft.com/office/drawing/2014/main" val="4149648166"/>
                    </a:ext>
                  </a:extLst>
                </a:gridCol>
                <a:gridCol w="40640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W+Z+Y+X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Yes</a:t>
                      </a:r>
                    </a:p>
                  </a:txBody>
                  <a:tcPr/>
                </a:tc>
                <a:tc>
                  <a:txBody>
                    <a:bodyPr/>
                    <a:lstStyle/>
                    <a:p>
                      <a:pPr algn="ctr"/>
                      <a:r>
                        <a:rPr lang="en-US" sz="4000" kern="1200" dirty="0">
                          <a:solidFill>
                            <a:schemeClr val="tx1"/>
                          </a:solidFill>
                          <a:latin typeface="Segoe UI Light (Headings)"/>
                          <a:ea typeface="+mn-ea"/>
                          <a:cs typeface="+mn-cs"/>
                        </a:rPr>
                        <a:t>Yes</a:t>
                      </a:r>
                    </a:p>
                  </a:txBody>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kern="1200" dirty="0">
                          <a:solidFill>
                            <a:schemeClr val="tx1"/>
                          </a:solidFill>
                          <a:latin typeface="Segoe UI Light (Headings)"/>
                          <a:ea typeface="+mn-ea"/>
                          <a:cs typeface="+mn-cs"/>
                        </a:rPr>
                        <a:t>Hmm, 3 levels, No!</a:t>
                      </a:r>
                    </a:p>
                  </a:txBody>
                  <a:tcPr/>
                </a:tc>
                <a:tc>
                  <a:txBody>
                    <a:bodyPr/>
                    <a:lstStyle/>
                    <a:p>
                      <a:pPr algn="ctr"/>
                      <a:r>
                        <a:rPr lang="en-US" sz="4000" kern="1200" dirty="0">
                          <a:solidFill>
                            <a:schemeClr val="tx1"/>
                          </a:solidFill>
                          <a:latin typeface="Segoe UI Light (Headings)"/>
                          <a:ea typeface="+mn-ea"/>
                          <a:cs typeface="+mn-cs"/>
                        </a:rPr>
                        <a:t>Yes! 2 levels</a:t>
                      </a:r>
                    </a:p>
                  </a:txBody>
                  <a:tcP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algn="ctr"/>
                      <a:r>
                        <a:rPr lang="en-US" sz="4000" kern="1200" dirty="0">
                          <a:solidFill>
                            <a:schemeClr val="tx1"/>
                          </a:solidFill>
                          <a:latin typeface="Segoe UI Light (Headings)"/>
                          <a:ea typeface="+mn-ea"/>
                          <a:cs typeface="+mn-cs"/>
                        </a:rPr>
                        <a:t>3 gates, Yes</a:t>
                      </a:r>
                    </a:p>
                  </a:txBody>
                  <a:tcPr/>
                </a:tc>
                <a:tc>
                  <a:txBody>
                    <a:bodyPr/>
                    <a:lstStyle/>
                    <a:p>
                      <a:pPr algn="ctr"/>
                      <a:r>
                        <a:rPr lang="en-US" sz="4000" kern="1200" dirty="0">
                          <a:solidFill>
                            <a:schemeClr val="tx1"/>
                          </a:solidFill>
                          <a:latin typeface="Segoe UI Light (Headings)"/>
                          <a:ea typeface="+mn-ea"/>
                          <a:cs typeface="+mn-cs"/>
                        </a:rPr>
                        <a:t>3 gates, Yes</a:t>
                      </a:r>
                    </a:p>
                  </a:txBody>
                  <a:tcPr/>
                </a:tc>
                <a:extLst>
                  <a:ext uri="{0D108BD9-81ED-4DB2-BD59-A6C34878D82A}">
                    <a16:rowId xmlns:a16="http://schemas.microsoft.com/office/drawing/2014/main" val="2246736350"/>
                  </a:ext>
                </a:extLst>
              </a:tr>
            </a:tbl>
          </a:graphicData>
        </a:graphic>
      </p:graphicFrame>
      <p:grpSp>
        <p:nvGrpSpPr>
          <p:cNvPr id="7" name="Group 6">
            <a:extLst>
              <a:ext uri="{FF2B5EF4-FFF2-40B4-BE49-F238E27FC236}">
                <a16:creationId xmlns:a16="http://schemas.microsoft.com/office/drawing/2014/main" id="{499A83DE-F9FC-4A69-B5BF-3F44AE003808}"/>
              </a:ext>
            </a:extLst>
          </p:cNvPr>
          <p:cNvGrpSpPr>
            <a:grpSpLocks noChangeAspect="1"/>
          </p:cNvGrpSpPr>
          <p:nvPr/>
        </p:nvGrpSpPr>
        <p:grpSpPr>
          <a:xfrm>
            <a:off x="351665" y="1263434"/>
            <a:ext cx="7073253" cy="1678070"/>
            <a:chOff x="298625" y="402255"/>
            <a:chExt cx="11926816" cy="2829541"/>
          </a:xfrm>
        </p:grpSpPr>
        <p:pic>
          <p:nvPicPr>
            <p:cNvPr id="30" name="Picture 29" descr="A picture containing shape&#10;&#10;Description automatically generated">
              <a:extLst>
                <a:ext uri="{FF2B5EF4-FFF2-40B4-BE49-F238E27FC236}">
                  <a16:creationId xmlns:a16="http://schemas.microsoft.com/office/drawing/2014/main" id="{19CF435D-5D70-4D2C-86BE-38D0D92FA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81" y="402255"/>
              <a:ext cx="2529959" cy="1463040"/>
            </a:xfrm>
            <a:prstGeom prst="rect">
              <a:avLst/>
            </a:prstGeom>
          </p:spPr>
        </p:pic>
        <p:sp>
          <p:nvSpPr>
            <p:cNvPr id="31" name="Rectangle 30">
              <a:extLst>
                <a:ext uri="{FF2B5EF4-FFF2-40B4-BE49-F238E27FC236}">
                  <a16:creationId xmlns:a16="http://schemas.microsoft.com/office/drawing/2014/main" id="{11422DE3-96DD-40D0-BC0A-094EE29B6C16}"/>
                </a:ext>
              </a:extLst>
            </p:cNvPr>
            <p:cNvSpPr/>
            <p:nvPr/>
          </p:nvSpPr>
          <p:spPr>
            <a:xfrm>
              <a:off x="545690" y="920808"/>
              <a:ext cx="6675119" cy="101458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4000" b="0" i="0" u="none" strike="noStrike" kern="1200" cap="all" spc="0" normalizeH="0" baseline="0" noProof="0" dirty="0">
                <a:ln>
                  <a:noFill/>
                </a:ln>
                <a:effectLst/>
                <a:uLnTx/>
                <a:uFillTx/>
                <a:latin typeface="Segoe UI Light (Headings)"/>
                <a:ea typeface="+mn-ea"/>
                <a:cs typeface="+mn-cs"/>
              </a:endParaRPr>
            </a:p>
          </p:txBody>
        </p:sp>
        <p:sp>
          <p:nvSpPr>
            <p:cNvPr id="38" name="Rectangle 37">
              <a:extLst>
                <a:ext uri="{FF2B5EF4-FFF2-40B4-BE49-F238E27FC236}">
                  <a16:creationId xmlns:a16="http://schemas.microsoft.com/office/drawing/2014/main" id="{0428F748-6926-42C5-97BC-1E9DE82BB408}"/>
                </a:ext>
              </a:extLst>
            </p:cNvPr>
            <p:cNvSpPr/>
            <p:nvPr/>
          </p:nvSpPr>
          <p:spPr>
            <a:xfrm>
              <a:off x="6477019" y="2570112"/>
              <a:ext cx="5748422" cy="661684"/>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1</a:t>
              </a:r>
              <a:r>
                <a:rPr lang="en-US" sz="2400" dirty="0">
                  <a:latin typeface="Segoe UI Light (Headings)"/>
                </a:rPr>
                <a:t> = W+(Z+(Y+X))</a:t>
              </a:r>
            </a:p>
          </p:txBody>
        </p:sp>
        <p:pic>
          <p:nvPicPr>
            <p:cNvPr id="39" name="Picture 38" descr="A picture containing shape&#10;&#10;Description automatically generated">
              <a:extLst>
                <a:ext uri="{FF2B5EF4-FFF2-40B4-BE49-F238E27FC236}">
                  <a16:creationId xmlns:a16="http://schemas.microsoft.com/office/drawing/2014/main" id="{DFA09E6C-FDF0-4354-A618-2883217AC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670" y="751678"/>
              <a:ext cx="2529956" cy="1463040"/>
            </a:xfrm>
            <a:prstGeom prst="rect">
              <a:avLst/>
            </a:prstGeom>
          </p:spPr>
        </p:pic>
        <p:pic>
          <p:nvPicPr>
            <p:cNvPr id="40" name="Picture 39" descr="A picture containing shape&#10;&#10;Description automatically generated">
              <a:extLst>
                <a:ext uri="{FF2B5EF4-FFF2-40B4-BE49-F238E27FC236}">
                  <a16:creationId xmlns:a16="http://schemas.microsoft.com/office/drawing/2014/main" id="{2E52A0DA-9321-49AB-8AD9-2E9647BBB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355" y="1110557"/>
              <a:ext cx="2529956" cy="1463040"/>
            </a:xfrm>
            <a:prstGeom prst="rect">
              <a:avLst/>
            </a:prstGeom>
          </p:spPr>
        </p:pic>
        <p:sp>
          <p:nvSpPr>
            <p:cNvPr id="46" name="Rectangle 45">
              <a:extLst>
                <a:ext uri="{FF2B5EF4-FFF2-40B4-BE49-F238E27FC236}">
                  <a16:creationId xmlns:a16="http://schemas.microsoft.com/office/drawing/2014/main" id="{9FD1E98B-840B-43AD-9177-F11706F0BFA5}"/>
                </a:ext>
              </a:extLst>
            </p:cNvPr>
            <p:cNvSpPr/>
            <p:nvPr/>
          </p:nvSpPr>
          <p:spPr>
            <a:xfrm>
              <a:off x="298625" y="402255"/>
              <a:ext cx="494130" cy="749908"/>
            </a:xfrm>
            <a:prstGeom prst="rect">
              <a:avLst/>
            </a:prstGeom>
          </p:spPr>
          <p:txBody>
            <a:bodyPr wrap="square">
              <a:spAutoFit/>
            </a:bodyPr>
            <a:lstStyle/>
            <a:p>
              <a:r>
                <a:rPr lang="en-US" sz="2800" dirty="0">
                  <a:latin typeface="Segoe UI Light (Headings)"/>
                </a:rPr>
                <a:t>X</a:t>
              </a:r>
              <a:endParaRPr lang="en-US" sz="1050" dirty="0"/>
            </a:p>
          </p:txBody>
        </p:sp>
        <p:sp>
          <p:nvSpPr>
            <p:cNvPr id="47" name="Rectangle 46">
              <a:extLst>
                <a:ext uri="{FF2B5EF4-FFF2-40B4-BE49-F238E27FC236}">
                  <a16:creationId xmlns:a16="http://schemas.microsoft.com/office/drawing/2014/main" id="{461D0354-3779-43F7-9CAF-1A8617C470A4}"/>
                </a:ext>
              </a:extLst>
            </p:cNvPr>
            <p:cNvSpPr/>
            <p:nvPr/>
          </p:nvSpPr>
          <p:spPr>
            <a:xfrm>
              <a:off x="305751" y="1037617"/>
              <a:ext cx="494130" cy="749908"/>
            </a:xfrm>
            <a:prstGeom prst="rect">
              <a:avLst/>
            </a:prstGeom>
          </p:spPr>
          <p:txBody>
            <a:bodyPr wrap="square">
              <a:spAutoFit/>
            </a:bodyPr>
            <a:lstStyle/>
            <a:p>
              <a:r>
                <a:rPr lang="en-US" sz="2800" dirty="0">
                  <a:latin typeface="Segoe UI Light (Headings)"/>
                </a:rPr>
                <a:t>Y</a:t>
              </a:r>
              <a:endParaRPr lang="en-US" sz="1050" dirty="0"/>
            </a:p>
          </p:txBody>
        </p:sp>
        <p:sp>
          <p:nvSpPr>
            <p:cNvPr id="48" name="Rectangle 47">
              <a:extLst>
                <a:ext uri="{FF2B5EF4-FFF2-40B4-BE49-F238E27FC236}">
                  <a16:creationId xmlns:a16="http://schemas.microsoft.com/office/drawing/2014/main" id="{EA9DDDD8-972A-45C3-BC02-9C7BE82AD86E}"/>
                </a:ext>
              </a:extLst>
            </p:cNvPr>
            <p:cNvSpPr/>
            <p:nvPr/>
          </p:nvSpPr>
          <p:spPr>
            <a:xfrm>
              <a:off x="2556540" y="1449796"/>
              <a:ext cx="494130" cy="749908"/>
            </a:xfrm>
            <a:prstGeom prst="rect">
              <a:avLst/>
            </a:prstGeom>
          </p:spPr>
          <p:txBody>
            <a:bodyPr wrap="square">
              <a:spAutoFit/>
            </a:bodyPr>
            <a:lstStyle/>
            <a:p>
              <a:r>
                <a:rPr lang="en-US" sz="2800" dirty="0">
                  <a:latin typeface="Segoe UI Light (Headings)"/>
                </a:rPr>
                <a:t>Z</a:t>
              </a:r>
              <a:endParaRPr lang="en-US" sz="1050" dirty="0"/>
            </a:p>
          </p:txBody>
        </p:sp>
        <p:sp>
          <p:nvSpPr>
            <p:cNvPr id="49" name="Rectangle 48">
              <a:extLst>
                <a:ext uri="{FF2B5EF4-FFF2-40B4-BE49-F238E27FC236}">
                  <a16:creationId xmlns:a16="http://schemas.microsoft.com/office/drawing/2014/main" id="{69DD14CA-206E-4F1C-85B9-9D60F65BFAE6}"/>
                </a:ext>
              </a:extLst>
            </p:cNvPr>
            <p:cNvSpPr/>
            <p:nvPr/>
          </p:nvSpPr>
          <p:spPr>
            <a:xfrm>
              <a:off x="4448605" y="2004140"/>
              <a:ext cx="494130" cy="749908"/>
            </a:xfrm>
            <a:prstGeom prst="rect">
              <a:avLst/>
            </a:prstGeom>
          </p:spPr>
          <p:txBody>
            <a:bodyPr wrap="square">
              <a:spAutoFit/>
            </a:bodyPr>
            <a:lstStyle/>
            <a:p>
              <a:r>
                <a:rPr lang="en-US" sz="2800" dirty="0">
                  <a:latin typeface="Segoe UI Light (Headings)"/>
                </a:rPr>
                <a:t>W</a:t>
              </a:r>
              <a:endParaRPr lang="en-US" sz="1050" dirty="0"/>
            </a:p>
          </p:txBody>
        </p:sp>
      </p:grpSp>
      <p:grpSp>
        <p:nvGrpSpPr>
          <p:cNvPr id="9" name="Group 8">
            <a:extLst>
              <a:ext uri="{FF2B5EF4-FFF2-40B4-BE49-F238E27FC236}">
                <a16:creationId xmlns:a16="http://schemas.microsoft.com/office/drawing/2014/main" id="{A47BA378-E445-403C-AB50-22CDF6DFF604}"/>
              </a:ext>
            </a:extLst>
          </p:cNvPr>
          <p:cNvGrpSpPr>
            <a:grpSpLocks noChangeAspect="1"/>
          </p:cNvGrpSpPr>
          <p:nvPr/>
        </p:nvGrpSpPr>
        <p:grpSpPr>
          <a:xfrm>
            <a:off x="7061200" y="1074784"/>
            <a:ext cx="5653642" cy="1924370"/>
            <a:chOff x="1321600" y="892089"/>
            <a:chExt cx="9451634" cy="3217142"/>
          </a:xfrm>
        </p:grpSpPr>
        <p:pic>
          <p:nvPicPr>
            <p:cNvPr id="41" name="Picture 40" descr="A picture containing shape&#10;&#10;Description automatically generated">
              <a:extLst>
                <a:ext uri="{FF2B5EF4-FFF2-40B4-BE49-F238E27FC236}">
                  <a16:creationId xmlns:a16="http://schemas.microsoft.com/office/drawing/2014/main" id="{6D853D61-0D53-4762-9C04-B788E5A8D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210" y="892089"/>
              <a:ext cx="2529959" cy="1463040"/>
            </a:xfrm>
            <a:prstGeom prst="rect">
              <a:avLst/>
            </a:prstGeom>
          </p:spPr>
        </p:pic>
        <p:pic>
          <p:nvPicPr>
            <p:cNvPr id="42" name="Picture 41" descr="A picture containing shape&#10;&#10;Description automatically generated">
              <a:extLst>
                <a:ext uri="{FF2B5EF4-FFF2-40B4-BE49-F238E27FC236}">
                  <a16:creationId xmlns:a16="http://schemas.microsoft.com/office/drawing/2014/main" id="{783E89D6-6465-440B-A3C1-6CB3E2744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504" y="2574993"/>
              <a:ext cx="2529959" cy="1463040"/>
            </a:xfrm>
            <a:prstGeom prst="rect">
              <a:avLst/>
            </a:prstGeom>
          </p:spPr>
        </p:pic>
        <p:pic>
          <p:nvPicPr>
            <p:cNvPr id="43" name="Picture 42" descr="A picture containing shape&#10;&#10;Description automatically generated">
              <a:extLst>
                <a:ext uri="{FF2B5EF4-FFF2-40B4-BE49-F238E27FC236}">
                  <a16:creationId xmlns:a16="http://schemas.microsoft.com/office/drawing/2014/main" id="{B6B78435-E806-44A6-9599-7A5E31BEA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63" y="1734709"/>
              <a:ext cx="2529959" cy="1463040"/>
            </a:xfrm>
            <a:prstGeom prst="rect">
              <a:avLst/>
            </a:prstGeom>
          </p:spPr>
        </p:pic>
        <p:cxnSp>
          <p:nvCxnSpPr>
            <p:cNvPr id="44" name="Straight Connector 43">
              <a:extLst>
                <a:ext uri="{FF2B5EF4-FFF2-40B4-BE49-F238E27FC236}">
                  <a16:creationId xmlns:a16="http://schemas.microsoft.com/office/drawing/2014/main" id="{407DFB60-5900-48B3-82BB-0A7D4D504580}"/>
                </a:ext>
              </a:extLst>
            </p:cNvPr>
            <p:cNvCxnSpPr>
              <a:cxnSpLocks/>
            </p:cNvCxnSpPr>
            <p:nvPr/>
          </p:nvCxnSpPr>
          <p:spPr>
            <a:xfrm>
              <a:off x="4495715" y="1594113"/>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5980874-5166-4C0E-89A1-6E212F82797B}"/>
                </a:ext>
              </a:extLst>
            </p:cNvPr>
            <p:cNvCxnSpPr>
              <a:cxnSpLocks/>
            </p:cNvCxnSpPr>
            <p:nvPr/>
          </p:nvCxnSpPr>
          <p:spPr>
            <a:xfrm>
              <a:off x="4507917" y="2787369"/>
              <a:ext cx="0" cy="54864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5018F6F-F364-459F-A2B9-A735641BC860}"/>
                </a:ext>
              </a:extLst>
            </p:cNvPr>
            <p:cNvSpPr/>
            <p:nvPr/>
          </p:nvSpPr>
          <p:spPr>
            <a:xfrm>
              <a:off x="1461954" y="904169"/>
              <a:ext cx="494131" cy="874714"/>
            </a:xfrm>
            <a:prstGeom prst="rect">
              <a:avLst/>
            </a:prstGeom>
          </p:spPr>
          <p:txBody>
            <a:bodyPr wrap="square">
              <a:spAutoFit/>
            </a:bodyPr>
            <a:lstStyle/>
            <a:p>
              <a:r>
                <a:rPr lang="en-US" sz="2800" dirty="0">
                  <a:latin typeface="Segoe UI Light (Headings)"/>
                </a:rPr>
                <a:t>X</a:t>
              </a:r>
              <a:endParaRPr lang="en-US" sz="1050" dirty="0"/>
            </a:p>
          </p:txBody>
        </p:sp>
        <p:sp>
          <p:nvSpPr>
            <p:cNvPr id="51" name="Rectangle 50">
              <a:extLst>
                <a:ext uri="{FF2B5EF4-FFF2-40B4-BE49-F238E27FC236}">
                  <a16:creationId xmlns:a16="http://schemas.microsoft.com/office/drawing/2014/main" id="{A84603C6-F93C-4E5D-8EC3-5223547B8402}"/>
                </a:ext>
              </a:extLst>
            </p:cNvPr>
            <p:cNvSpPr/>
            <p:nvPr/>
          </p:nvSpPr>
          <p:spPr>
            <a:xfrm>
              <a:off x="1469079" y="1539531"/>
              <a:ext cx="494131" cy="874714"/>
            </a:xfrm>
            <a:prstGeom prst="rect">
              <a:avLst/>
            </a:prstGeom>
          </p:spPr>
          <p:txBody>
            <a:bodyPr wrap="square">
              <a:spAutoFit/>
            </a:bodyPr>
            <a:lstStyle/>
            <a:p>
              <a:r>
                <a:rPr lang="en-US" sz="2800" dirty="0">
                  <a:latin typeface="Segoe UI Light (Headings)"/>
                </a:rPr>
                <a:t>Y</a:t>
              </a:r>
              <a:endParaRPr lang="en-US" sz="1050" dirty="0"/>
            </a:p>
          </p:txBody>
        </p:sp>
        <p:sp>
          <p:nvSpPr>
            <p:cNvPr id="52" name="Rectangle 51">
              <a:extLst>
                <a:ext uri="{FF2B5EF4-FFF2-40B4-BE49-F238E27FC236}">
                  <a16:creationId xmlns:a16="http://schemas.microsoft.com/office/drawing/2014/main" id="{FD1EB8B1-9BE5-41D3-A7BC-C1F5C6F045AB}"/>
                </a:ext>
              </a:extLst>
            </p:cNvPr>
            <p:cNvSpPr/>
            <p:nvPr/>
          </p:nvSpPr>
          <p:spPr>
            <a:xfrm>
              <a:off x="1476703" y="2599155"/>
              <a:ext cx="494131" cy="874714"/>
            </a:xfrm>
            <a:prstGeom prst="rect">
              <a:avLst/>
            </a:prstGeom>
          </p:spPr>
          <p:txBody>
            <a:bodyPr wrap="square">
              <a:spAutoFit/>
            </a:bodyPr>
            <a:lstStyle/>
            <a:p>
              <a:r>
                <a:rPr lang="en-US" sz="2800" dirty="0">
                  <a:latin typeface="Segoe UI Light (Headings)"/>
                </a:rPr>
                <a:t>Z</a:t>
              </a:r>
              <a:endParaRPr lang="en-US" sz="1050" dirty="0"/>
            </a:p>
          </p:txBody>
        </p:sp>
        <p:sp>
          <p:nvSpPr>
            <p:cNvPr id="53" name="Rectangle 52">
              <a:extLst>
                <a:ext uri="{FF2B5EF4-FFF2-40B4-BE49-F238E27FC236}">
                  <a16:creationId xmlns:a16="http://schemas.microsoft.com/office/drawing/2014/main" id="{FA7FD220-4B5F-4E85-AAAA-CE9AB6CBEE42}"/>
                </a:ext>
              </a:extLst>
            </p:cNvPr>
            <p:cNvSpPr/>
            <p:nvPr/>
          </p:nvSpPr>
          <p:spPr>
            <a:xfrm>
              <a:off x="1321600" y="3234517"/>
              <a:ext cx="494131" cy="874714"/>
            </a:xfrm>
            <a:prstGeom prst="rect">
              <a:avLst/>
            </a:prstGeom>
          </p:spPr>
          <p:txBody>
            <a:bodyPr wrap="square">
              <a:spAutoFit/>
            </a:bodyPr>
            <a:lstStyle/>
            <a:p>
              <a:r>
                <a:rPr lang="en-US" sz="2800" dirty="0">
                  <a:latin typeface="Segoe UI Light (Headings)"/>
                </a:rPr>
                <a:t>W</a:t>
              </a:r>
              <a:endParaRPr lang="en-US" sz="1050" dirty="0"/>
            </a:p>
          </p:txBody>
        </p:sp>
        <p:sp>
          <p:nvSpPr>
            <p:cNvPr id="54" name="Rectangle 53">
              <a:extLst>
                <a:ext uri="{FF2B5EF4-FFF2-40B4-BE49-F238E27FC236}">
                  <a16:creationId xmlns:a16="http://schemas.microsoft.com/office/drawing/2014/main" id="{644F4110-FA67-4A97-9A4C-7F5DCE054617}"/>
                </a:ext>
              </a:extLst>
            </p:cNvPr>
            <p:cNvSpPr/>
            <p:nvPr/>
          </p:nvSpPr>
          <p:spPr>
            <a:xfrm>
              <a:off x="5024812" y="3316888"/>
              <a:ext cx="5748422" cy="771807"/>
            </a:xfrm>
            <a:prstGeom prst="rect">
              <a:avLst/>
            </a:prstGeom>
          </p:spPr>
          <p:txBody>
            <a:bodyPr wrap="square">
              <a:spAutoFit/>
            </a:bodyPr>
            <a:lstStyle/>
            <a:p>
              <a:r>
                <a:rPr lang="en-US" sz="2400" dirty="0">
                  <a:latin typeface="Segoe UI Light (Headings)"/>
                </a:rPr>
                <a:t>F</a:t>
              </a:r>
              <a:r>
                <a:rPr lang="en-US" sz="2400" baseline="-25000" dirty="0">
                  <a:latin typeface="Segoe UI Light (Headings)"/>
                </a:rPr>
                <a:t>2</a:t>
              </a:r>
              <a:r>
                <a:rPr lang="en-US" sz="2400" dirty="0">
                  <a:latin typeface="Segoe UI Light (Headings)"/>
                </a:rPr>
                <a:t> = (W+Z)+(Y+X)</a:t>
              </a:r>
            </a:p>
          </p:txBody>
        </p:sp>
      </p:grpSp>
    </p:spTree>
    <p:extLst>
      <p:ext uri="{BB962C8B-B14F-4D97-AF65-F5344CB8AC3E}">
        <p14:creationId xmlns:p14="http://schemas.microsoft.com/office/powerpoint/2010/main" val="4131538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Analysis I</a:t>
            </a:r>
          </a:p>
        </p:txBody>
      </p:sp>
      <p:sp>
        <p:nvSpPr>
          <p:cNvPr id="5" name="Rectangle 4">
            <a:extLst>
              <a:ext uri="{FF2B5EF4-FFF2-40B4-BE49-F238E27FC236}">
                <a16:creationId xmlns:a16="http://schemas.microsoft.com/office/drawing/2014/main" id="{224AFAD6-7676-4DD5-9643-E4853DE4850A}"/>
              </a:ext>
            </a:extLst>
          </p:cNvPr>
          <p:cNvSpPr/>
          <p:nvPr/>
        </p:nvSpPr>
        <p:spPr>
          <a:xfrm>
            <a:off x="914860" y="4700566"/>
            <a:ext cx="10680239" cy="1384995"/>
          </a:xfrm>
          <a:prstGeom prst="rect">
            <a:avLst/>
          </a:prstGeom>
        </p:spPr>
        <p:txBody>
          <a:bodyPr wrap="square">
            <a:spAutoFit/>
          </a:bodyPr>
          <a:lstStyle/>
          <a:p>
            <a:r>
              <a:rPr lang="en-CA" sz="2800" dirty="0">
                <a:latin typeface="Segoe UI Light (Headings)"/>
              </a:rPr>
              <a:t>System analysis is given the structure of a system, find its </a:t>
            </a:r>
            <a:r>
              <a:rPr lang="en-CA" sz="2800" dirty="0">
                <a:highlight>
                  <a:srgbClr val="FFFF00"/>
                </a:highlight>
                <a:latin typeface="Segoe UI Light (Headings)"/>
              </a:rPr>
              <a:t>functionality</a:t>
            </a:r>
            <a:r>
              <a:rPr lang="en-CA" sz="2800" dirty="0">
                <a:latin typeface="Segoe UI Light (Headings)"/>
              </a:rPr>
              <a:t>.</a:t>
            </a:r>
          </a:p>
          <a:p>
            <a:endParaRPr lang="en-CA" sz="2800" dirty="0">
              <a:latin typeface="Segoe UI Light (Headings)"/>
            </a:endParaRPr>
          </a:p>
          <a:p>
            <a:r>
              <a:rPr lang="en-CA" sz="2800" dirty="0">
                <a:latin typeface="Segoe UI Light (Headings)"/>
              </a:rPr>
              <a:t>Determine the functionality exhibited by a structure.</a:t>
            </a:r>
            <a:endParaRPr lang="en-US" sz="2800" dirty="0">
              <a:latin typeface="Segoe UI Light (Headings)"/>
            </a:endParaRPr>
          </a:p>
        </p:txBody>
      </p:sp>
    </p:spTree>
    <p:extLst>
      <p:ext uri="{BB962C8B-B14F-4D97-AF65-F5344CB8AC3E}">
        <p14:creationId xmlns:p14="http://schemas.microsoft.com/office/powerpoint/2010/main" val="1259705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870F66-910C-4F92-A135-3A8FBAD88AD0}"/>
              </a:ext>
            </a:extLst>
          </p:cNvPr>
          <p:cNvGrpSpPr/>
          <p:nvPr/>
        </p:nvGrpSpPr>
        <p:grpSpPr>
          <a:xfrm>
            <a:off x="-651871" y="2055317"/>
            <a:ext cx="12191999" cy="2747365"/>
            <a:chOff x="1" y="2055317"/>
            <a:chExt cx="12191999" cy="2747365"/>
          </a:xfrm>
        </p:grpSpPr>
        <p:grpSp>
          <p:nvGrpSpPr>
            <p:cNvPr id="2" name="Group 1">
              <a:extLst>
                <a:ext uri="{FF2B5EF4-FFF2-40B4-BE49-F238E27FC236}">
                  <a16:creationId xmlns:a16="http://schemas.microsoft.com/office/drawing/2014/main" id="{463AE34D-728B-4E86-9308-EE26CA6D76FD}"/>
                </a:ext>
              </a:extLst>
            </p:cNvPr>
            <p:cNvGrpSpPr/>
            <p:nvPr/>
          </p:nvGrpSpPr>
          <p:grpSpPr>
            <a:xfrm>
              <a:off x="1" y="2055317"/>
              <a:ext cx="12191999" cy="2747365"/>
              <a:chOff x="0" y="265471"/>
              <a:chExt cx="12191999" cy="274736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4" name="Picture 3" descr="A picture containing shape&#10;&#10;Description automatically generated">
                <a:extLst>
                  <a:ext uri="{FF2B5EF4-FFF2-40B4-BE49-F238E27FC236}">
                    <a16:creationId xmlns:a16="http://schemas.microsoft.com/office/drawing/2014/main" id="{7ECFEDDA-EF07-449F-9199-E5F2B1988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8" name="Picture 7" descr="A picture containing shape&#10;&#10;Description automatically generated">
              <a:extLst>
                <a:ext uri="{FF2B5EF4-FFF2-40B4-BE49-F238E27FC236}">
                  <a16:creationId xmlns:a16="http://schemas.microsoft.com/office/drawing/2014/main" id="{AD802D52-4A52-4874-A4AC-2FBD929FF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8097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Logic gates</a:t>
            </a:r>
          </a:p>
        </p:txBody>
      </p:sp>
    </p:spTree>
    <p:extLst>
      <p:ext uri="{BB962C8B-B14F-4D97-AF65-F5344CB8AC3E}">
        <p14:creationId xmlns:p14="http://schemas.microsoft.com/office/powerpoint/2010/main" val="11754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3834443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7656702" y="638217"/>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grpSp>
    </p:spTree>
    <p:extLst>
      <p:ext uri="{BB962C8B-B14F-4D97-AF65-F5344CB8AC3E}">
        <p14:creationId xmlns:p14="http://schemas.microsoft.com/office/powerpoint/2010/main" val="3357037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3666604902"/>
                    </a:ext>
                  </a:extLst>
                </a:gridCol>
                <a:gridCol w="1710813">
                  <a:extLst>
                    <a:ext uri="{9D8B030D-6E8A-4147-A177-3AD203B41FA5}">
                      <a16:colId xmlns:a16="http://schemas.microsoft.com/office/drawing/2014/main" val="1524816466"/>
                    </a:ext>
                  </a:extLst>
                </a:gridCol>
                <a:gridCol w="3778499">
                  <a:extLst>
                    <a:ext uri="{9D8B030D-6E8A-4147-A177-3AD203B41FA5}">
                      <a16:colId xmlns:a16="http://schemas.microsoft.com/office/drawing/2014/main" val="3035806854"/>
                    </a:ext>
                  </a:extLst>
                </a:gridCol>
                <a:gridCol w="5198352">
                  <a:extLst>
                    <a:ext uri="{9D8B030D-6E8A-4147-A177-3AD203B41FA5}">
                      <a16:colId xmlns:a16="http://schemas.microsoft.com/office/drawing/2014/main" val="4576309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
        <p:nvSpPr>
          <p:cNvPr id="11" name="Rectangle 10">
            <a:extLst>
              <a:ext uri="{FF2B5EF4-FFF2-40B4-BE49-F238E27FC236}">
                <a16:creationId xmlns:a16="http://schemas.microsoft.com/office/drawing/2014/main" id="{7EB09FAD-B90C-4D61-B54E-0B611D58A303}"/>
              </a:ext>
            </a:extLst>
          </p:cNvPr>
          <p:cNvSpPr/>
          <p:nvPr/>
        </p:nvSpPr>
        <p:spPr>
          <a:xfrm>
            <a:off x="6768857" y="687754"/>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3462526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6C9366-E2F4-4A38-8B81-38F13C55787A}"/>
              </a:ext>
            </a:extLst>
          </p:cNvPr>
          <p:cNvSpPr/>
          <p:nvPr/>
        </p:nvSpPr>
        <p:spPr>
          <a:xfrm>
            <a:off x="7464907" y="1630043"/>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12" name="Straight Arrow Connector 11">
            <a:extLst>
              <a:ext uri="{FF2B5EF4-FFF2-40B4-BE49-F238E27FC236}">
                <a16:creationId xmlns:a16="http://schemas.microsoft.com/office/drawing/2014/main" id="{7D9826FA-1A47-48B1-8794-A616BA811FCC}"/>
              </a:ext>
            </a:extLst>
          </p:cNvPr>
          <p:cNvCxnSpPr>
            <a:cxnSpLocks/>
            <a:stCxn id="11" idx="2"/>
          </p:cNvCxnSpPr>
          <p:nvPr/>
        </p:nvCxnSpPr>
        <p:spPr>
          <a:xfrm flipH="1">
            <a:off x="7602067" y="2091708"/>
            <a:ext cx="1023478" cy="106689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852433B-CE56-46EF-9C64-8262F1EF1DCD}"/>
              </a:ext>
            </a:extLst>
          </p:cNvPr>
          <p:cNvSpPr/>
          <p:nvPr/>
        </p:nvSpPr>
        <p:spPr>
          <a:xfrm>
            <a:off x="3902931" y="5344382"/>
            <a:ext cx="4386137" cy="707886"/>
          </a:xfrm>
          <a:prstGeom prst="rect">
            <a:avLst/>
          </a:prstGeom>
        </p:spPr>
        <p:txBody>
          <a:bodyPr wrap="none">
            <a:spAutoFit/>
          </a:bodyPr>
          <a:lstStyle/>
          <a:p>
            <a:r>
              <a:rPr lang="en-US" sz="4000" dirty="0">
                <a:latin typeface="Segoe UI Light (Headings)"/>
              </a:rPr>
              <a:t>NAND (Not – AND)</a:t>
            </a:r>
          </a:p>
        </p:txBody>
      </p:sp>
      <p:grpSp>
        <p:nvGrpSpPr>
          <p:cNvPr id="13" name="Group 12">
            <a:extLst>
              <a:ext uri="{FF2B5EF4-FFF2-40B4-BE49-F238E27FC236}">
                <a16:creationId xmlns:a16="http://schemas.microsoft.com/office/drawing/2014/main" id="{7764DBEE-6350-4290-8EDA-BDE4ADFD7F34}"/>
              </a:ext>
            </a:extLst>
          </p:cNvPr>
          <p:cNvGrpSpPr/>
          <p:nvPr/>
        </p:nvGrpSpPr>
        <p:grpSpPr>
          <a:xfrm>
            <a:off x="-211058" y="2055317"/>
            <a:ext cx="12191999" cy="2747365"/>
            <a:chOff x="-312658" y="2055317"/>
            <a:chExt cx="12191999" cy="2747365"/>
          </a:xfrm>
        </p:grpSpPr>
        <p:grpSp>
          <p:nvGrpSpPr>
            <p:cNvPr id="14" name="Group 13">
              <a:extLst>
                <a:ext uri="{FF2B5EF4-FFF2-40B4-BE49-F238E27FC236}">
                  <a16:creationId xmlns:a16="http://schemas.microsoft.com/office/drawing/2014/main" id="{A413C967-E8BB-4F52-B5F8-D1FB42213B42}"/>
                </a:ext>
              </a:extLst>
            </p:cNvPr>
            <p:cNvGrpSpPr/>
            <p:nvPr/>
          </p:nvGrpSpPr>
          <p:grpSpPr>
            <a:xfrm>
              <a:off x="-312658" y="2055317"/>
              <a:ext cx="12191999" cy="2747365"/>
              <a:chOff x="0" y="265471"/>
              <a:chExt cx="12191999" cy="2747365"/>
            </a:xfrm>
          </p:grpSpPr>
          <p:sp>
            <p:nvSpPr>
              <p:cNvPr id="17" name="Rectangle 16">
                <a:extLst>
                  <a:ext uri="{FF2B5EF4-FFF2-40B4-BE49-F238E27FC236}">
                    <a16:creationId xmlns:a16="http://schemas.microsoft.com/office/drawing/2014/main" id="{936FD411-2CDB-4D52-8B17-417F6F2717CE}"/>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8" name="Picture 17" descr="A picture containing shape&#10;&#10;Description automatically generated">
                <a:extLst>
                  <a:ext uri="{FF2B5EF4-FFF2-40B4-BE49-F238E27FC236}">
                    <a16:creationId xmlns:a16="http://schemas.microsoft.com/office/drawing/2014/main" id="{6ED1ABF7-0132-4EB6-BF21-89F23A1F3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9" name="Rectangle 18">
                <a:extLst>
                  <a:ext uri="{FF2B5EF4-FFF2-40B4-BE49-F238E27FC236}">
                    <a16:creationId xmlns:a16="http://schemas.microsoft.com/office/drawing/2014/main" id="{D7FDCE8F-58F5-4426-98D6-021565E6FD33}"/>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20" name="Rectangle 19">
                <a:extLst>
                  <a:ext uri="{FF2B5EF4-FFF2-40B4-BE49-F238E27FC236}">
                    <a16:creationId xmlns:a16="http://schemas.microsoft.com/office/drawing/2014/main" id="{B2D7D5F6-5E11-4462-87FD-9E98A7A2C63D}"/>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21" name="Rectangle 20">
                <a:extLst>
                  <a:ext uri="{FF2B5EF4-FFF2-40B4-BE49-F238E27FC236}">
                    <a16:creationId xmlns:a16="http://schemas.microsoft.com/office/drawing/2014/main" id="{19197D46-0770-4541-8D2B-21778DAD58E8}"/>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5" name="Oval 14">
              <a:extLst>
                <a:ext uri="{FF2B5EF4-FFF2-40B4-BE49-F238E27FC236}">
                  <a16:creationId xmlns:a16="http://schemas.microsoft.com/office/drawing/2014/main" id="{53C7A728-AD23-48A3-A032-6B77F0AA2003}"/>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898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840300405"/>
              </p:ext>
            </p:extLst>
          </p:nvPr>
        </p:nvGraphicFramePr>
        <p:xfrm>
          <a:off x="-1" y="3377418"/>
          <a:ext cx="12192001" cy="3505200"/>
        </p:xfrm>
        <a:graphic>
          <a:graphicData uri="http://schemas.openxmlformats.org/drawingml/2006/table">
            <a:tbl>
              <a:tblPr firstRow="1" bandRow="1">
                <a:tableStyleId>{5C22544A-7EE6-4342-B048-85BDC9FD1C3A}</a:tableStyleId>
              </a:tblPr>
              <a:tblGrid>
                <a:gridCol w="2179933">
                  <a:extLst>
                    <a:ext uri="{9D8B030D-6E8A-4147-A177-3AD203B41FA5}">
                      <a16:colId xmlns:a16="http://schemas.microsoft.com/office/drawing/2014/main" val="3666604902"/>
                    </a:ext>
                  </a:extLst>
                </a:gridCol>
                <a:gridCol w="2479138">
                  <a:extLst>
                    <a:ext uri="{9D8B030D-6E8A-4147-A177-3AD203B41FA5}">
                      <a16:colId xmlns:a16="http://schemas.microsoft.com/office/drawing/2014/main" val="1524816466"/>
                    </a:ext>
                  </a:extLst>
                </a:gridCol>
                <a:gridCol w="3766465">
                  <a:extLst>
                    <a:ext uri="{9D8B030D-6E8A-4147-A177-3AD203B41FA5}">
                      <a16:colId xmlns:a16="http://schemas.microsoft.com/office/drawing/2014/main" val="457630938"/>
                    </a:ext>
                  </a:extLst>
                </a:gridCol>
                <a:gridCol w="3766465">
                  <a:extLst>
                    <a:ext uri="{9D8B030D-6E8A-4147-A177-3AD203B41FA5}">
                      <a16:colId xmlns:a16="http://schemas.microsoft.com/office/drawing/2014/main" val="93277327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grpSp>
        <p:nvGrpSpPr>
          <p:cNvPr id="2" name="Group 1">
            <a:extLst>
              <a:ext uri="{FF2B5EF4-FFF2-40B4-BE49-F238E27FC236}">
                <a16:creationId xmlns:a16="http://schemas.microsoft.com/office/drawing/2014/main" id="{01CA9B3B-D1B3-4483-834B-33EC154BA8DF}"/>
              </a:ext>
            </a:extLst>
          </p:cNvPr>
          <p:cNvGrpSpPr/>
          <p:nvPr/>
        </p:nvGrpSpPr>
        <p:grpSpPr>
          <a:xfrm>
            <a:off x="-287258" y="328117"/>
            <a:ext cx="12191999" cy="2747365"/>
            <a:chOff x="-312658" y="2055317"/>
            <a:chExt cx="12191999" cy="2747365"/>
          </a:xfrm>
        </p:grpSpPr>
        <p:grpSp>
          <p:nvGrpSpPr>
            <p:cNvPr id="32" name="Group 31">
              <a:extLst>
                <a:ext uri="{FF2B5EF4-FFF2-40B4-BE49-F238E27FC236}">
                  <a16:creationId xmlns:a16="http://schemas.microsoft.com/office/drawing/2014/main" id="{EE71A397-8DA3-4F79-8D1E-5B2463C6B1B3}"/>
                </a:ext>
              </a:extLst>
            </p:cNvPr>
            <p:cNvGrpSpPr/>
            <p:nvPr/>
          </p:nvGrpSpPr>
          <p:grpSpPr>
            <a:xfrm>
              <a:off x="-312658" y="2055317"/>
              <a:ext cx="12191999" cy="2747365"/>
              <a:chOff x="0" y="265471"/>
              <a:chExt cx="12191999" cy="2747365"/>
            </a:xfrm>
          </p:grpSpPr>
          <p:sp>
            <p:nvSpPr>
              <p:cNvPr id="33" name="Rectangle 32">
                <a:extLst>
                  <a:ext uri="{FF2B5EF4-FFF2-40B4-BE49-F238E27FC236}">
                    <a16:creationId xmlns:a16="http://schemas.microsoft.com/office/drawing/2014/main" id="{618C7B25-233B-452F-B403-C5C61A7D9950}"/>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34" name="Picture 33" descr="A picture containing shape&#10;&#10;Description automatically generated">
                <a:extLst>
                  <a:ext uri="{FF2B5EF4-FFF2-40B4-BE49-F238E27FC236}">
                    <a16:creationId xmlns:a16="http://schemas.microsoft.com/office/drawing/2014/main" id="{D9AD2D1B-61D3-472C-BE28-D89293F4D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35" name="Rectangle 34">
                <a:extLst>
                  <a:ext uri="{FF2B5EF4-FFF2-40B4-BE49-F238E27FC236}">
                    <a16:creationId xmlns:a16="http://schemas.microsoft.com/office/drawing/2014/main" id="{46CD0E67-D20C-430B-AF66-7BEA8AD72F3D}"/>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36" name="Rectangle 35">
                <a:extLst>
                  <a:ext uri="{FF2B5EF4-FFF2-40B4-BE49-F238E27FC236}">
                    <a16:creationId xmlns:a16="http://schemas.microsoft.com/office/drawing/2014/main" id="{AA092115-2535-4C03-A238-5A07078788F0}"/>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37" name="Rectangle 36">
                <a:extLst>
                  <a:ext uri="{FF2B5EF4-FFF2-40B4-BE49-F238E27FC236}">
                    <a16:creationId xmlns:a16="http://schemas.microsoft.com/office/drawing/2014/main" id="{B0E21C98-E333-41F9-B462-431CD05F201A}"/>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38" name="Oval 37">
              <a:extLst>
                <a:ext uri="{FF2B5EF4-FFF2-40B4-BE49-F238E27FC236}">
                  <a16:creationId xmlns:a16="http://schemas.microsoft.com/office/drawing/2014/main" id="{7E775DD7-80F2-4A61-9436-B8072602CF9F}"/>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6714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3AE34D-728B-4E86-9308-EE26CA6D76FD}"/>
              </a:ext>
            </a:extLst>
          </p:cNvPr>
          <p:cNvGrpSpPr/>
          <p:nvPr/>
        </p:nvGrpSpPr>
        <p:grpSpPr>
          <a:xfrm>
            <a:off x="-312658" y="2068017"/>
            <a:ext cx="12191999" cy="2747365"/>
            <a:chOff x="0" y="265471"/>
            <a:chExt cx="12191999" cy="274736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4" name="Picture 3" descr="A picture containing shape&#10;&#10;Description automatically generated">
              <a:extLst>
                <a:ext uri="{FF2B5EF4-FFF2-40B4-BE49-F238E27FC236}">
                  <a16:creationId xmlns:a16="http://schemas.microsoft.com/office/drawing/2014/main" id="{7ECFEDDA-EF07-449F-9199-E5F2B1988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0852433B-CE56-46EF-9C64-8262F1EF1DCD}"/>
              </a:ext>
            </a:extLst>
          </p:cNvPr>
          <p:cNvSpPr/>
          <p:nvPr/>
        </p:nvSpPr>
        <p:spPr>
          <a:xfrm>
            <a:off x="2323975" y="5344382"/>
            <a:ext cx="6598281" cy="1323439"/>
          </a:xfrm>
          <a:prstGeom prst="rect">
            <a:avLst/>
          </a:prstGeom>
        </p:spPr>
        <p:txBody>
          <a:bodyPr wrap="none">
            <a:spAutoFit/>
          </a:bodyPr>
          <a:lstStyle/>
          <a:p>
            <a:pPr algn="ctr"/>
            <a:r>
              <a:rPr lang="en-US" sz="4000" dirty="0">
                <a:latin typeface="Segoe UI Light (Headings)"/>
              </a:rPr>
              <a:t>F= (YX)’ = (XY)’ = 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 = X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Y</a:t>
            </a:r>
          </a:p>
          <a:p>
            <a:pPr algn="ctr"/>
            <a:r>
              <a:rPr lang="en-US" sz="4000" dirty="0">
                <a:latin typeface="Segoe UI Light (Headings)"/>
              </a:rPr>
              <a:t>Commutative</a:t>
            </a:r>
          </a:p>
        </p:txBody>
      </p:sp>
    </p:spTree>
    <p:extLst>
      <p:ext uri="{BB962C8B-B14F-4D97-AF65-F5344CB8AC3E}">
        <p14:creationId xmlns:p14="http://schemas.microsoft.com/office/powerpoint/2010/main" val="3673049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2228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042145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22" name="Group 21">
            <a:extLst>
              <a:ext uri="{FF2B5EF4-FFF2-40B4-BE49-F238E27FC236}">
                <a16:creationId xmlns:a16="http://schemas.microsoft.com/office/drawing/2014/main" id="{A32E3F41-10C9-4A44-8EF6-A157AD7EF0AD}"/>
              </a:ext>
            </a:extLst>
          </p:cNvPr>
          <p:cNvGrpSpPr/>
          <p:nvPr/>
        </p:nvGrpSpPr>
        <p:grpSpPr>
          <a:xfrm>
            <a:off x="-769858" y="963937"/>
            <a:ext cx="12191999" cy="2747365"/>
            <a:chOff x="-887845" y="315008"/>
            <a:chExt cx="12191999" cy="2747365"/>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315008"/>
              <a:ext cx="12191999" cy="2747365"/>
              <a:chOff x="1" y="2055317"/>
              <a:chExt cx="12191999" cy="274736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055317"/>
                <a:ext cx="12191999" cy="2747365"/>
                <a:chOff x="0" y="265471"/>
                <a:chExt cx="12191999" cy="274736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pic>
              <p:nvPicPr>
                <p:cNvPr id="16" name="Picture 15" descr="A picture containing shape&#10;&#10;Description automatically generated">
                  <a:extLst>
                    <a:ext uri="{FF2B5EF4-FFF2-40B4-BE49-F238E27FC236}">
                      <a16:creationId xmlns:a16="http://schemas.microsoft.com/office/drawing/2014/main" id="{4E8395CC-FC2B-46DE-8B77-0B2B623F6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300751" y="1014911"/>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2999498" y="988761"/>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579471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1208479120"/>
              </p:ext>
            </p:extLst>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(XX)’=X</a:t>
                      </a:r>
                      <a:r>
                        <a:rPr lang="en-US" sz="4000" baseline="30000" dirty="0">
                          <a:latin typeface="Times New Roman" panose="02020603050405020304" pitchFamily="18" charset="0"/>
                          <a:cs typeface="Times New Roman" panose="02020603050405020304" pitchFamily="18" charset="0"/>
                        </a:rPr>
                        <a:t>↑</a:t>
                      </a:r>
                      <a:r>
                        <a:rPr lang="en-US" sz="4000" dirty="0">
                          <a:latin typeface="Segoe UI Light (Headings)"/>
                        </a:rPr>
                        <a:t>X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3055858" y="1600200"/>
            <a:ext cx="12191999" cy="1828800"/>
            <a:chOff x="1" y="2522068"/>
            <a:chExt cx="12191999" cy="1828800"/>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743108"/>
              <a:ext cx="12191999" cy="1108858"/>
              <a:chOff x="0" y="953262"/>
              <a:chExt cx="12191999" cy="1108858"/>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6977925" y="123112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336061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6" name="Picture 5" descr="A picture containing shape&#10;&#10;Description automatically generated">
            <a:extLst>
              <a:ext uri="{FF2B5EF4-FFF2-40B4-BE49-F238E27FC236}">
                <a16:creationId xmlns:a16="http://schemas.microsoft.com/office/drawing/2014/main" id="{E128F78B-BED2-4B1A-A793-C74A5D5EE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966" y="2116393"/>
            <a:ext cx="5250426" cy="2625213"/>
          </a:xfrm>
          <a:prstGeom prst="rect">
            <a:avLst/>
          </a:prstGeom>
        </p:spPr>
      </p:pic>
      <p:sp>
        <p:nvSpPr>
          <p:cNvPr id="5" name="Rectangle 4">
            <a:extLst>
              <a:ext uri="{FF2B5EF4-FFF2-40B4-BE49-F238E27FC236}">
                <a16:creationId xmlns:a16="http://schemas.microsoft.com/office/drawing/2014/main" id="{AA52DCD2-0068-47B6-A39D-0307E83A851F}"/>
              </a:ext>
            </a:extLst>
          </p:cNvPr>
          <p:cNvSpPr/>
          <p:nvPr/>
        </p:nvSpPr>
        <p:spPr>
          <a:xfrm>
            <a:off x="1" y="51180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NOT</a:t>
            </a:r>
          </a:p>
        </p:txBody>
      </p:sp>
    </p:spTree>
    <p:extLst>
      <p:ext uri="{BB962C8B-B14F-4D97-AF65-F5344CB8AC3E}">
        <p14:creationId xmlns:p14="http://schemas.microsoft.com/office/powerpoint/2010/main" val="623089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a:t>
            </a:r>
            <a:r>
              <a:rPr kumimoji="0" lang="en-CA" sz="6600" b="0" i="0" u="none" strike="noStrike" kern="1200" cap="all" spc="0" normalizeH="0" baseline="0" noProof="0" dirty="0" err="1">
                <a:ln>
                  <a:noFill/>
                </a:ln>
                <a:solidFill>
                  <a:prstClr val="black"/>
                </a:solidFill>
                <a:effectLst/>
                <a:uLnTx/>
                <a:uFillTx/>
                <a:latin typeface="Segoe UI Light (Headings)"/>
                <a:ea typeface="+mn-ea"/>
                <a:cs typeface="+mn-cs"/>
              </a:rPr>
              <a:t>nand</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545819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926972085"/>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885"/>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376426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1781325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317083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1858585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extLst>
              <p:ext uri="{D42A27DB-BD31-4B8C-83A1-F6EECF244321}">
                <p14:modId xmlns:p14="http://schemas.microsoft.com/office/powerpoint/2010/main" val="2597614665"/>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598432">
                  <a:extLst>
                    <a:ext uri="{9D8B030D-6E8A-4147-A177-3AD203B41FA5}">
                      <a16:colId xmlns:a16="http://schemas.microsoft.com/office/drawing/2014/main" val="232650011"/>
                    </a:ext>
                  </a:extLst>
                </a:gridCol>
                <a:gridCol w="598432">
                  <a:extLst>
                    <a:ext uri="{9D8B030D-6E8A-4147-A177-3AD203B41FA5}">
                      <a16:colId xmlns:a16="http://schemas.microsoft.com/office/drawing/2014/main" val="3666604902"/>
                    </a:ext>
                  </a:extLst>
                </a:gridCol>
                <a:gridCol w="598432">
                  <a:extLst>
                    <a:ext uri="{9D8B030D-6E8A-4147-A177-3AD203B41FA5}">
                      <a16:colId xmlns:a16="http://schemas.microsoft.com/office/drawing/2014/main" val="1524816466"/>
                    </a:ext>
                  </a:extLst>
                </a:gridCol>
                <a:gridCol w="3465568">
                  <a:extLst>
                    <a:ext uri="{9D8B030D-6E8A-4147-A177-3AD203B41FA5}">
                      <a16:colId xmlns:a16="http://schemas.microsoft.com/office/drawing/2014/main" val="187208873"/>
                    </a:ext>
                  </a:extLst>
                </a:gridCol>
                <a:gridCol w="3465568">
                  <a:extLst>
                    <a:ext uri="{9D8B030D-6E8A-4147-A177-3AD203B41FA5}">
                      <a16:colId xmlns:a16="http://schemas.microsoft.com/office/drawing/2014/main" val="3035806854"/>
                    </a:ext>
                  </a:extLst>
                </a:gridCol>
                <a:gridCol w="3465568">
                  <a:extLst>
                    <a:ext uri="{9D8B030D-6E8A-4147-A177-3AD203B41FA5}">
                      <a16:colId xmlns:a16="http://schemas.microsoft.com/office/drawing/2014/main" val="362752232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tc>
                  <a:txBody>
                    <a:bodyPr/>
                    <a:lstStyle/>
                    <a:p>
                      <a:pPr algn="ctr"/>
                      <a:r>
                        <a:rPr lang="en-US" sz="2000" dirty="0">
                          <a:latin typeface="Segoe UI Light (Headings)"/>
                        </a:rPr>
                        <a:t>F=(ZYX)’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2856872" cy="2062103"/>
          </a:xfrm>
          <a:prstGeom prst="rect">
            <a:avLst/>
          </a:prstGeom>
        </p:spPr>
        <p:txBody>
          <a:bodyPr wrap="none">
            <a:spAutoFit/>
          </a:bodyPr>
          <a:lstStyle/>
          <a:p>
            <a:r>
              <a:rPr lang="en-US" sz="4800" dirty="0">
                <a:latin typeface="Segoe UI Light (Headings)"/>
              </a:rPr>
              <a:t>F=(Z(YX)’)’</a:t>
            </a:r>
          </a:p>
          <a:p>
            <a:r>
              <a:rPr lang="en-US" sz="4800" dirty="0">
                <a:solidFill>
                  <a:schemeClr val="bg1"/>
                </a:solidFill>
                <a:latin typeface="Segoe UI Light (Headings)"/>
              </a:rPr>
              <a:t>F</a:t>
            </a:r>
            <a:r>
              <a:rPr lang="en-US" sz="4800" dirty="0">
                <a:latin typeface="Segoe UI Light (Headings)"/>
              </a:rPr>
              <a:t>≠(ZYX)’</a:t>
            </a:r>
          </a:p>
          <a:p>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Tree>
    <p:extLst>
      <p:ext uri="{BB962C8B-B14F-4D97-AF65-F5344CB8AC3E}">
        <p14:creationId xmlns:p14="http://schemas.microsoft.com/office/powerpoint/2010/main" val="2313617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NOT (3-Input and)</a:t>
            </a:r>
          </a:p>
        </p:txBody>
      </p:sp>
    </p:spTree>
    <p:extLst>
      <p:ext uri="{BB962C8B-B14F-4D97-AF65-F5344CB8AC3E}">
        <p14:creationId xmlns:p14="http://schemas.microsoft.com/office/powerpoint/2010/main" val="3542498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1815724319"/>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
        <p:nvSpPr>
          <p:cNvPr id="8" name="Rectangle 7">
            <a:extLst>
              <a:ext uri="{FF2B5EF4-FFF2-40B4-BE49-F238E27FC236}">
                <a16:creationId xmlns:a16="http://schemas.microsoft.com/office/drawing/2014/main" id="{08F36132-5B65-4293-93DB-DF5ADA352325}"/>
              </a:ext>
            </a:extLst>
          </p:cNvPr>
          <p:cNvSpPr/>
          <p:nvPr/>
        </p:nvSpPr>
        <p:spPr>
          <a:xfrm>
            <a:off x="8492564" y="1196068"/>
            <a:ext cx="3699436" cy="830997"/>
          </a:xfrm>
          <a:prstGeom prst="rect">
            <a:avLst/>
          </a:prstGeom>
        </p:spPr>
        <p:txBody>
          <a:bodyPr wrap="square">
            <a:spAutoFit/>
          </a:bodyPr>
          <a:lstStyle/>
          <a:p>
            <a:r>
              <a:rPr lang="en-US" sz="4800" dirty="0">
                <a:latin typeface="Segoe UI Light (Headings)"/>
              </a:rPr>
              <a:t>F=(ZYX)’</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764"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1817444"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1817444"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1817444"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2662145"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shape&#10;&#10;Description automatically generated">
            <a:extLst>
              <a:ext uri="{FF2B5EF4-FFF2-40B4-BE49-F238E27FC236}">
                <a16:creationId xmlns:a16="http://schemas.microsoft.com/office/drawing/2014/main" id="{2E800593-44F3-4DD0-B70F-9AB25AA18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2863" y="889719"/>
            <a:ext cx="3180316" cy="1590158"/>
          </a:xfrm>
          <a:prstGeom prst="rect">
            <a:avLst/>
          </a:prstGeom>
        </p:spPr>
      </p:pic>
    </p:spTree>
    <p:extLst>
      <p:ext uri="{BB962C8B-B14F-4D97-AF65-F5344CB8AC3E}">
        <p14:creationId xmlns:p14="http://schemas.microsoft.com/office/powerpoint/2010/main" val="2101987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7901974" y="1196068"/>
            <a:ext cx="4290025" cy="830997"/>
          </a:xfrm>
          <a:prstGeom prst="rect">
            <a:avLst/>
          </a:prstGeom>
        </p:spPr>
        <p:txBody>
          <a:bodyPr wrap="square">
            <a:spAutoFit/>
          </a:bodyPr>
          <a:lstStyle/>
          <a:p>
            <a:r>
              <a:rPr lang="en-US" sz="4800" dirty="0">
                <a:latin typeface="Segoe UI Light (Headings)"/>
              </a:rPr>
              <a:t>F=(ZYX)’=(XZY)’</a:t>
            </a: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162877"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162877"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3162877"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50AEB7F-EAE1-4A9D-8A23-EC6230939C3C}"/>
              </a:ext>
            </a:extLst>
          </p:cNvPr>
          <p:cNvSpPr>
            <a:spLocks noChangeAspect="1"/>
          </p:cNvSpPr>
          <p:nvPr/>
        </p:nvSpPr>
        <p:spPr>
          <a:xfrm>
            <a:off x="7247821" y="15307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C3362BE6-930E-409A-BBE2-A729262407EF}"/>
              </a:ext>
            </a:extLst>
          </p:cNvPr>
          <p:cNvSpPr/>
          <p:nvPr/>
        </p:nvSpPr>
        <p:spPr>
          <a:xfrm>
            <a:off x="8782056" y="2263550"/>
            <a:ext cx="2529860" cy="707886"/>
          </a:xfrm>
          <a:prstGeom prst="rect">
            <a:avLst/>
          </a:prstGeom>
        </p:spPr>
        <p:txBody>
          <a:bodyPr wrap="none">
            <a:spAutoFit/>
          </a:bodyPr>
          <a:lstStyle/>
          <a:p>
            <a:r>
              <a:rPr lang="en-US" sz="4000" dirty="0">
                <a:latin typeface="Segoe UI Light (Headings)"/>
              </a:rPr>
              <a:t>Associative</a:t>
            </a:r>
            <a:endParaRPr lang="en-US" sz="4000" dirty="0"/>
          </a:p>
        </p:txBody>
      </p:sp>
      <p:graphicFrame>
        <p:nvGraphicFramePr>
          <p:cNvPr id="14" name="Table 2">
            <a:extLst>
              <a:ext uri="{FF2B5EF4-FFF2-40B4-BE49-F238E27FC236}">
                <a16:creationId xmlns:a16="http://schemas.microsoft.com/office/drawing/2014/main" id="{9452DEEA-FD5A-4FDC-809B-9368A913940A}"/>
              </a:ext>
            </a:extLst>
          </p:cNvPr>
          <p:cNvGraphicFramePr>
            <a:graphicFrameLocks noGrp="1"/>
          </p:cNvGraphicFramePr>
          <p:nvPr>
            <p:extLst>
              <p:ext uri="{D42A27DB-BD31-4B8C-83A1-F6EECF244321}">
                <p14:modId xmlns:p14="http://schemas.microsoft.com/office/powerpoint/2010/main" val="1953909647"/>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793365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extLst>
              <p:ext uri="{D42A27DB-BD31-4B8C-83A1-F6EECF244321}">
                <p14:modId xmlns:p14="http://schemas.microsoft.com/office/powerpoint/2010/main" val="435409051"/>
              </p:ext>
            </p:extLst>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483100">
                  <a:extLst>
                    <a:ext uri="{9D8B030D-6E8A-4147-A177-3AD203B41FA5}">
                      <a16:colId xmlns:a16="http://schemas.microsoft.com/office/drawing/2014/main" val="4149648166"/>
                    </a:ext>
                  </a:extLst>
                </a:gridCol>
                <a:gridCol w="44069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No!</a:t>
                      </a:r>
                    </a:p>
                  </a:txBody>
                  <a:tcPr>
                    <a:solidFill>
                      <a:srgbClr val="FF8989"/>
                    </a:solidFill>
                  </a:tcPr>
                </a:tc>
                <a:tc>
                  <a:txBody>
                    <a:bodyPr/>
                    <a:lstStyle/>
                    <a:p>
                      <a:pPr algn="ctr"/>
                      <a:r>
                        <a:rPr lang="en-US" sz="4000" kern="1200" dirty="0">
                          <a:solidFill>
                            <a:schemeClr val="tx1"/>
                          </a:solidFill>
                          <a:latin typeface="Segoe UI Light (Headings)"/>
                          <a:ea typeface="+mn-ea"/>
                          <a:cs typeface="+mn-cs"/>
                        </a:rPr>
                        <a:t>Yes</a:t>
                      </a:r>
                    </a:p>
                  </a:txBody>
                  <a:tcPr>
                    <a:solidFill>
                      <a:srgbClr val="92D050"/>
                    </a:solidFill>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2246736350"/>
                  </a:ext>
                </a:extLst>
              </a:tr>
            </a:tbl>
          </a:graphicData>
        </a:graphic>
      </p:graphicFrame>
      <p:grpSp>
        <p:nvGrpSpPr>
          <p:cNvPr id="2" name="Group 1">
            <a:extLst>
              <a:ext uri="{FF2B5EF4-FFF2-40B4-BE49-F238E27FC236}">
                <a16:creationId xmlns:a16="http://schemas.microsoft.com/office/drawing/2014/main" id="{578FCBCF-4AC0-47CA-BA33-520631786214}"/>
              </a:ext>
            </a:extLst>
          </p:cNvPr>
          <p:cNvGrpSpPr>
            <a:grpSpLocks noChangeAspect="1"/>
          </p:cNvGrpSpPr>
          <p:nvPr/>
        </p:nvGrpSpPr>
        <p:grpSpPr>
          <a:xfrm>
            <a:off x="7315777" y="1519119"/>
            <a:ext cx="4589854" cy="1464331"/>
            <a:chOff x="3162877" y="535110"/>
            <a:chExt cx="7193954" cy="2295121"/>
          </a:xfrm>
        </p:grpSpPr>
        <p:sp>
          <p:nvSpPr>
            <p:cNvPr id="24" name="Rectangle 23">
              <a:extLst>
                <a:ext uri="{FF2B5EF4-FFF2-40B4-BE49-F238E27FC236}">
                  <a16:creationId xmlns:a16="http://schemas.microsoft.com/office/drawing/2014/main" id="{C3CFC2B8-962D-4AE0-B922-9A8D328C2907}"/>
                </a:ext>
              </a:extLst>
            </p:cNvPr>
            <p:cNvSpPr/>
            <p:nvPr/>
          </p:nvSpPr>
          <p:spPr>
            <a:xfrm>
              <a:off x="7744169" y="1196068"/>
              <a:ext cx="2612662" cy="820070"/>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=(ZYX)’</a:t>
              </a:r>
            </a:p>
          </p:txBody>
        </p:sp>
        <p:pic>
          <p:nvPicPr>
            <p:cNvPr id="25" name="Picture 24" descr="A picture containing shape&#10;&#10;Description automatically generated">
              <a:extLst>
                <a:ext uri="{FF2B5EF4-FFF2-40B4-BE49-F238E27FC236}">
                  <a16:creationId xmlns:a16="http://schemas.microsoft.com/office/drawing/2014/main" id="{1A1EB308-B380-4095-A0C3-3F09F4CFC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197" y="535110"/>
              <a:ext cx="3825159" cy="2295121"/>
            </a:xfrm>
            <a:prstGeom prst="rect">
              <a:avLst/>
            </a:prstGeom>
          </p:spPr>
        </p:pic>
        <p:sp>
          <p:nvSpPr>
            <p:cNvPr id="26" name="Rectangle 25">
              <a:extLst>
                <a:ext uri="{FF2B5EF4-FFF2-40B4-BE49-F238E27FC236}">
                  <a16:creationId xmlns:a16="http://schemas.microsoft.com/office/drawing/2014/main" id="{F63F1725-413A-4450-8110-22107DBA1599}"/>
                </a:ext>
              </a:extLst>
            </p:cNvPr>
            <p:cNvSpPr/>
            <p:nvPr/>
          </p:nvSpPr>
          <p:spPr>
            <a:xfrm>
              <a:off x="3162877" y="615018"/>
              <a:ext cx="560786" cy="723591"/>
            </a:xfrm>
            <a:prstGeom prst="rect">
              <a:avLst/>
            </a:prstGeom>
          </p:spPr>
          <p:txBody>
            <a:bodyPr wrap="none">
              <a:spAutoFit/>
            </a:bodyPr>
            <a:lstStyle/>
            <a:p>
              <a:r>
                <a:rPr lang="en-US" sz="2400" dirty="0">
                  <a:latin typeface="Segoe UI Light (Headings)"/>
                </a:rPr>
                <a:t>X</a:t>
              </a:r>
            </a:p>
          </p:txBody>
        </p:sp>
        <p:sp>
          <p:nvSpPr>
            <p:cNvPr id="27" name="Rectangle 26">
              <a:extLst>
                <a:ext uri="{FF2B5EF4-FFF2-40B4-BE49-F238E27FC236}">
                  <a16:creationId xmlns:a16="http://schemas.microsoft.com/office/drawing/2014/main" id="{390E99BB-B094-443F-9D7C-6AF82036C93F}"/>
                </a:ext>
              </a:extLst>
            </p:cNvPr>
            <p:cNvSpPr/>
            <p:nvPr/>
          </p:nvSpPr>
          <p:spPr>
            <a:xfrm>
              <a:off x="3162877" y="1225519"/>
              <a:ext cx="550736" cy="723591"/>
            </a:xfrm>
            <a:prstGeom prst="rect">
              <a:avLst/>
            </a:prstGeom>
          </p:spPr>
          <p:txBody>
            <a:bodyPr wrap="none">
              <a:spAutoFit/>
            </a:bodyPr>
            <a:lstStyle/>
            <a:p>
              <a:r>
                <a:rPr lang="en-US" sz="2400" dirty="0">
                  <a:latin typeface="Segoe UI Light (Headings)"/>
                </a:rPr>
                <a:t>Y</a:t>
              </a:r>
            </a:p>
          </p:txBody>
        </p:sp>
        <p:sp>
          <p:nvSpPr>
            <p:cNvPr id="28" name="Rectangle 27">
              <a:extLst>
                <a:ext uri="{FF2B5EF4-FFF2-40B4-BE49-F238E27FC236}">
                  <a16:creationId xmlns:a16="http://schemas.microsoft.com/office/drawing/2014/main" id="{A0E30664-E99D-4C2A-871F-88A097856819}"/>
                </a:ext>
              </a:extLst>
            </p:cNvPr>
            <p:cNvSpPr/>
            <p:nvPr/>
          </p:nvSpPr>
          <p:spPr>
            <a:xfrm>
              <a:off x="3162877" y="1841204"/>
              <a:ext cx="446078" cy="723591"/>
            </a:xfrm>
            <a:prstGeom prst="rect">
              <a:avLst/>
            </a:prstGeom>
          </p:spPr>
          <p:txBody>
            <a:bodyPr wrap="square">
              <a:spAutoFit/>
            </a:bodyPr>
            <a:lstStyle/>
            <a:p>
              <a:r>
                <a:rPr lang="en-US" sz="2400" dirty="0">
                  <a:latin typeface="Segoe UI Light (Headings)"/>
                </a:rPr>
                <a:t>Z</a:t>
              </a:r>
            </a:p>
          </p:txBody>
        </p:sp>
        <p:cxnSp>
          <p:nvCxnSpPr>
            <p:cNvPr id="29" name="Straight Connector 28">
              <a:extLst>
                <a:ext uri="{FF2B5EF4-FFF2-40B4-BE49-F238E27FC236}">
                  <a16:creationId xmlns:a16="http://schemas.microsoft.com/office/drawing/2014/main" id="{7B2958DE-DC3B-415B-AEF0-72CA59668E2C}"/>
                </a:ext>
              </a:extLst>
            </p:cNvPr>
            <p:cNvCxnSpPr>
              <a:cxnSpLocks/>
            </p:cNvCxnSpPr>
            <p:nvPr/>
          </p:nvCxnSpPr>
          <p:spPr>
            <a:xfrm>
              <a:off x="4007578" y="1684798"/>
              <a:ext cx="750771"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3BB0DD03-1511-4D28-AE0A-5AF302C3FA11}"/>
                </a:ext>
              </a:extLst>
            </p:cNvPr>
            <p:cNvSpPr>
              <a:spLocks noChangeAspect="1"/>
            </p:cNvSpPr>
            <p:nvPr/>
          </p:nvSpPr>
          <p:spPr>
            <a:xfrm>
              <a:off x="7247821" y="15307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grpSp>
      <p:grpSp>
        <p:nvGrpSpPr>
          <p:cNvPr id="3" name="Group 2">
            <a:extLst>
              <a:ext uri="{FF2B5EF4-FFF2-40B4-BE49-F238E27FC236}">
                <a16:creationId xmlns:a16="http://schemas.microsoft.com/office/drawing/2014/main" id="{4D49B97F-285D-4178-A45A-83951B9380A7}"/>
              </a:ext>
            </a:extLst>
          </p:cNvPr>
          <p:cNvGrpSpPr>
            <a:grpSpLocks noChangeAspect="1"/>
          </p:cNvGrpSpPr>
          <p:nvPr/>
        </p:nvGrpSpPr>
        <p:grpSpPr>
          <a:xfrm>
            <a:off x="286369" y="1265664"/>
            <a:ext cx="6414627" cy="1507714"/>
            <a:chOff x="2070378" y="514129"/>
            <a:chExt cx="9858912" cy="2317268"/>
          </a:xfrm>
        </p:grpSpPr>
        <p:pic>
          <p:nvPicPr>
            <p:cNvPr id="33" name="Picture 32" descr="A picture containing shape&#10;&#10;Description automatically generated">
              <a:extLst>
                <a:ext uri="{FF2B5EF4-FFF2-40B4-BE49-F238E27FC236}">
                  <a16:creationId xmlns:a16="http://schemas.microsoft.com/office/drawing/2014/main" id="{3B23DC88-6E22-4AD7-BC8B-973D2B84B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34" name="Rectangle 33">
              <a:extLst>
                <a:ext uri="{FF2B5EF4-FFF2-40B4-BE49-F238E27FC236}">
                  <a16:creationId xmlns:a16="http://schemas.microsoft.com/office/drawing/2014/main" id="{13ECA040-B855-4B47-B371-A828622D91EC}"/>
                </a:ext>
              </a:extLst>
            </p:cNvPr>
            <p:cNvSpPr/>
            <p:nvPr/>
          </p:nvSpPr>
          <p:spPr>
            <a:xfrm>
              <a:off x="2070378" y="550521"/>
              <a:ext cx="594250" cy="804158"/>
            </a:xfrm>
            <a:prstGeom prst="rect">
              <a:avLst/>
            </a:prstGeom>
          </p:spPr>
          <p:txBody>
            <a:bodyPr wrap="none">
              <a:spAutoFit/>
            </a:bodyPr>
            <a:lstStyle/>
            <a:p>
              <a:r>
                <a:rPr lang="en-US" sz="2800" dirty="0">
                  <a:latin typeface="Segoe UI Light (Headings)"/>
                </a:rPr>
                <a:t>X</a:t>
              </a:r>
            </a:p>
          </p:txBody>
        </p:sp>
        <p:sp>
          <p:nvSpPr>
            <p:cNvPr id="35" name="Rectangle 34">
              <a:extLst>
                <a:ext uri="{FF2B5EF4-FFF2-40B4-BE49-F238E27FC236}">
                  <a16:creationId xmlns:a16="http://schemas.microsoft.com/office/drawing/2014/main" id="{DF8D87AC-8276-4A11-B96E-4BE7858CC598}"/>
                </a:ext>
              </a:extLst>
            </p:cNvPr>
            <p:cNvSpPr/>
            <p:nvPr/>
          </p:nvSpPr>
          <p:spPr>
            <a:xfrm>
              <a:off x="9051167" y="1483207"/>
              <a:ext cx="2878123" cy="804158"/>
            </a:xfrm>
            <a:prstGeom prst="rect">
              <a:avLst/>
            </a:prstGeom>
          </p:spPr>
          <p:txBody>
            <a:bodyPr wrap="none">
              <a:spAutoFit/>
            </a:bodyPr>
            <a:lstStyle/>
            <a:p>
              <a:r>
                <a:rPr lang="en-US" sz="2800" dirty="0">
                  <a:latin typeface="Segoe UI Light (Headings)"/>
                </a:rPr>
                <a:t>F</a:t>
              </a:r>
              <a:r>
                <a:rPr lang="en-US" sz="2800" baseline="-25000" dirty="0">
                  <a:latin typeface="Segoe UI Light (Headings)"/>
                </a:rPr>
                <a:t>1</a:t>
              </a:r>
              <a:r>
                <a:rPr lang="en-US" sz="2800" dirty="0">
                  <a:latin typeface="Segoe UI Light (Headings)"/>
                </a:rPr>
                <a:t>=(Z(YX)’)’</a:t>
              </a:r>
            </a:p>
          </p:txBody>
        </p:sp>
        <p:sp>
          <p:nvSpPr>
            <p:cNvPr id="36" name="Rectangle 35">
              <a:extLst>
                <a:ext uri="{FF2B5EF4-FFF2-40B4-BE49-F238E27FC236}">
                  <a16:creationId xmlns:a16="http://schemas.microsoft.com/office/drawing/2014/main" id="{F8C256DE-F4B9-40E8-8631-371304C0A8AA}"/>
                </a:ext>
              </a:extLst>
            </p:cNvPr>
            <p:cNvSpPr/>
            <p:nvPr/>
          </p:nvSpPr>
          <p:spPr>
            <a:xfrm>
              <a:off x="2070378" y="1446817"/>
              <a:ext cx="581932" cy="804158"/>
            </a:xfrm>
            <a:prstGeom prst="rect">
              <a:avLst/>
            </a:prstGeom>
          </p:spPr>
          <p:txBody>
            <a:bodyPr wrap="none">
              <a:spAutoFit/>
            </a:bodyPr>
            <a:lstStyle/>
            <a:p>
              <a:r>
                <a:rPr lang="en-US" sz="2800" dirty="0">
                  <a:latin typeface="Segoe UI Light (Headings)"/>
                </a:rPr>
                <a:t>Y</a:t>
              </a:r>
            </a:p>
          </p:txBody>
        </p:sp>
        <p:sp>
          <p:nvSpPr>
            <p:cNvPr id="37" name="Oval 36">
              <a:extLst>
                <a:ext uri="{FF2B5EF4-FFF2-40B4-BE49-F238E27FC236}">
                  <a16:creationId xmlns:a16="http://schemas.microsoft.com/office/drawing/2014/main" id="{C8096E97-5B0B-41EB-B2B2-F4EE53BB68A8}"/>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pic>
          <p:nvPicPr>
            <p:cNvPr id="55" name="Picture 54" descr="A picture containing shape&#10;&#10;Description automatically generated">
              <a:extLst>
                <a:ext uri="{FF2B5EF4-FFF2-40B4-BE49-F238E27FC236}">
                  <a16:creationId xmlns:a16="http://schemas.microsoft.com/office/drawing/2014/main" id="{AB0FDED8-8CF8-42B1-B505-73F6C05C28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56" name="Oval 55">
              <a:extLst>
                <a:ext uri="{FF2B5EF4-FFF2-40B4-BE49-F238E27FC236}">
                  <a16:creationId xmlns:a16="http://schemas.microsoft.com/office/drawing/2014/main" id="{98A99960-5605-42E7-B92D-E201993FAFE0}"/>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7" name="Rectangle 56">
              <a:extLst>
                <a:ext uri="{FF2B5EF4-FFF2-40B4-BE49-F238E27FC236}">
                  <a16:creationId xmlns:a16="http://schemas.microsoft.com/office/drawing/2014/main" id="{FF2EA44B-0C89-4FD2-99CC-D434840E0CC9}"/>
                </a:ext>
              </a:extLst>
            </p:cNvPr>
            <p:cNvSpPr/>
            <p:nvPr/>
          </p:nvSpPr>
          <p:spPr>
            <a:xfrm>
              <a:off x="5158750" y="1929214"/>
              <a:ext cx="599177" cy="804158"/>
            </a:xfrm>
            <a:prstGeom prst="rect">
              <a:avLst/>
            </a:prstGeom>
          </p:spPr>
          <p:txBody>
            <a:bodyPr wrap="none">
              <a:spAutoFit/>
            </a:bodyPr>
            <a:lstStyle/>
            <a:p>
              <a:r>
                <a:rPr lang="en-US" sz="2800" dirty="0">
                  <a:latin typeface="Segoe UI Light (Headings)"/>
                </a:rPr>
                <a:t>Z</a:t>
              </a:r>
            </a:p>
          </p:txBody>
        </p:sp>
      </p:grpSp>
    </p:spTree>
    <p:extLst>
      <p:ext uri="{BB962C8B-B14F-4D97-AF65-F5344CB8AC3E}">
        <p14:creationId xmlns:p14="http://schemas.microsoft.com/office/powerpoint/2010/main" val="350275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31" y="2055317"/>
            <a:ext cx="4578937" cy="2747365"/>
          </a:xfrm>
          <a:prstGeom prst="rect">
            <a:avLst/>
          </a:prstGeom>
        </p:spPr>
      </p:pic>
      <p:sp>
        <p:nvSpPr>
          <p:cNvPr id="6" name="Rectangle 5">
            <a:extLst>
              <a:ext uri="{FF2B5EF4-FFF2-40B4-BE49-F238E27FC236}">
                <a16:creationId xmlns:a16="http://schemas.microsoft.com/office/drawing/2014/main" id="{829EEF05-5565-419E-B2E9-6B1BFB97EFCA}"/>
              </a:ext>
            </a:extLst>
          </p:cNvPr>
          <p:cNvSpPr/>
          <p:nvPr/>
        </p:nvSpPr>
        <p:spPr>
          <a:xfrm>
            <a:off x="1" y="51180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AND</a:t>
            </a:r>
          </a:p>
        </p:txBody>
      </p:sp>
    </p:spTree>
    <p:extLst>
      <p:ext uri="{BB962C8B-B14F-4D97-AF65-F5344CB8AC3E}">
        <p14:creationId xmlns:p14="http://schemas.microsoft.com/office/powerpoint/2010/main" val="184980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1999"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19">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(Z(YX)’)’ = Z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(Y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5" name="Picture 4" descr="A picture containing shape&#10;&#10;Description automatically generated">
            <a:extLst>
              <a:ext uri="{FF2B5EF4-FFF2-40B4-BE49-F238E27FC236}">
                <a16:creationId xmlns:a16="http://schemas.microsoft.com/office/drawing/2014/main" id="{14B307EE-E7EF-4692-B106-1EDF9DA51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293" y="514129"/>
            <a:ext cx="3108960" cy="186537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8783418" y="1476313"/>
            <a:ext cx="3262432" cy="1569660"/>
          </a:xfrm>
          <a:prstGeom prst="rect">
            <a:avLst/>
          </a:prstGeom>
        </p:spPr>
        <p:txBody>
          <a:bodyPr wrap="none">
            <a:spAutoFit/>
          </a:bodyPr>
          <a:lstStyle/>
          <a:p>
            <a:r>
              <a:rPr lang="en-US" sz="4800" dirty="0">
                <a:latin typeface="Segoe UI Light (Headings)"/>
              </a:rPr>
              <a:t>F=Z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(Y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X)</a:t>
            </a:r>
          </a:p>
          <a:p>
            <a:r>
              <a:rPr lang="en-US" sz="4800" dirty="0">
                <a:highlight>
                  <a:srgbClr val="FFFF00"/>
                </a:highlight>
                <a:latin typeface="Segoe UI Light (Headings)"/>
              </a:rPr>
              <a:t>Associative?</a:t>
            </a: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9" descr="A picture containing shape&#10;&#10;Description automatically generated">
            <a:extLst>
              <a:ext uri="{FF2B5EF4-FFF2-40B4-BE49-F238E27FC236}">
                <a16:creationId xmlns:a16="http://schemas.microsoft.com/office/drawing/2014/main" id="{ECFF8D81-DED3-4F58-A4E8-9F223639A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253" y="966018"/>
            <a:ext cx="3108960" cy="1865379"/>
          </a:xfrm>
          <a:prstGeom prst="rect">
            <a:avLst/>
          </a:prstGeom>
        </p:spPr>
      </p:pic>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162502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Analysis II</a:t>
            </a:r>
          </a:p>
        </p:txBody>
      </p:sp>
      <p:sp>
        <p:nvSpPr>
          <p:cNvPr id="5" name="Rectangle 4">
            <a:extLst>
              <a:ext uri="{FF2B5EF4-FFF2-40B4-BE49-F238E27FC236}">
                <a16:creationId xmlns:a16="http://schemas.microsoft.com/office/drawing/2014/main" id="{224AFAD6-7676-4DD5-9643-E4853DE4850A}"/>
              </a:ext>
            </a:extLst>
          </p:cNvPr>
          <p:cNvSpPr/>
          <p:nvPr/>
        </p:nvSpPr>
        <p:spPr>
          <a:xfrm>
            <a:off x="914860" y="4700566"/>
            <a:ext cx="10680239" cy="1384995"/>
          </a:xfrm>
          <a:prstGeom prst="rect">
            <a:avLst/>
          </a:prstGeom>
        </p:spPr>
        <p:txBody>
          <a:bodyPr wrap="square">
            <a:spAutoFit/>
          </a:bodyPr>
          <a:lstStyle/>
          <a:p>
            <a:r>
              <a:rPr lang="en-CA" sz="2800" dirty="0">
                <a:latin typeface="Segoe UI Light (Headings)"/>
              </a:rPr>
              <a:t>System analysis is given the structure of a system, find its </a:t>
            </a:r>
            <a:r>
              <a:rPr lang="en-CA" sz="2800" dirty="0">
                <a:highlight>
                  <a:srgbClr val="FFFF00"/>
                </a:highlight>
                <a:latin typeface="Segoe UI Light (Headings)"/>
              </a:rPr>
              <a:t>functionality</a:t>
            </a:r>
            <a:r>
              <a:rPr lang="en-CA" sz="2800" dirty="0">
                <a:latin typeface="Segoe UI Light (Headings)"/>
              </a:rPr>
              <a:t>.</a:t>
            </a:r>
          </a:p>
          <a:p>
            <a:endParaRPr lang="en-CA" sz="2800" dirty="0">
              <a:latin typeface="Segoe UI Light (Headings)"/>
            </a:endParaRPr>
          </a:p>
          <a:p>
            <a:r>
              <a:rPr lang="en-CA" sz="2800" dirty="0">
                <a:latin typeface="Segoe UI Light (Headings)"/>
              </a:rPr>
              <a:t>Determine the functionality exhibited by a structure.</a:t>
            </a:r>
            <a:endParaRPr lang="en-US" sz="2800" dirty="0">
              <a:latin typeface="Segoe UI Light (Headings)"/>
            </a:endParaRPr>
          </a:p>
        </p:txBody>
      </p:sp>
    </p:spTree>
    <p:extLst>
      <p:ext uri="{BB962C8B-B14F-4D97-AF65-F5344CB8AC3E}">
        <p14:creationId xmlns:p14="http://schemas.microsoft.com/office/powerpoint/2010/main" val="3228846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2E6080D-575E-4B53-8D4B-626C3EE7C0D2}"/>
              </a:ext>
            </a:extLst>
          </p:cNvPr>
          <p:cNvGrpSpPr/>
          <p:nvPr/>
        </p:nvGrpSpPr>
        <p:grpSpPr>
          <a:xfrm>
            <a:off x="-1350371" y="2240280"/>
            <a:ext cx="12191999" cy="2377440"/>
            <a:chOff x="-651871" y="2247748"/>
            <a:chExt cx="12191999" cy="2377440"/>
          </a:xfrm>
        </p:grpSpPr>
        <p:grpSp>
          <p:nvGrpSpPr>
            <p:cNvPr id="9" name="Group 8">
              <a:extLst>
                <a:ext uri="{FF2B5EF4-FFF2-40B4-BE49-F238E27FC236}">
                  <a16:creationId xmlns:a16="http://schemas.microsoft.com/office/drawing/2014/main" id="{0A870F66-910C-4F92-A135-3A8FBAD88AD0}"/>
                </a:ext>
              </a:extLst>
            </p:cNvPr>
            <p:cNvGrpSpPr/>
            <p:nvPr/>
          </p:nvGrpSpPr>
          <p:grpSpPr>
            <a:xfrm>
              <a:off x="-651871" y="2327609"/>
              <a:ext cx="12191999" cy="2174895"/>
              <a:chOff x="1" y="2327609"/>
              <a:chExt cx="12191999" cy="2174895"/>
            </a:xfrm>
          </p:grpSpPr>
          <p:grpSp>
            <p:nvGrpSpPr>
              <p:cNvPr id="2" name="Group 1">
                <a:extLst>
                  <a:ext uri="{FF2B5EF4-FFF2-40B4-BE49-F238E27FC236}">
                    <a16:creationId xmlns:a16="http://schemas.microsoft.com/office/drawing/2014/main" id="{463AE34D-728B-4E86-9308-EE26CA6D76FD}"/>
                  </a:ext>
                </a:extLst>
              </p:cNvPr>
              <p:cNvGrpSpPr/>
              <p:nvPr/>
            </p:nvGrpSpPr>
            <p:grpSpPr>
              <a:xfrm>
                <a:off x="1" y="23276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8" name="Picture 7" descr="A picture containing shape&#10;&#10;Description automatically generated">
                <a:extLst>
                  <a:ext uri="{FF2B5EF4-FFF2-40B4-BE49-F238E27FC236}">
                    <a16:creationId xmlns:a16="http://schemas.microsoft.com/office/drawing/2014/main" id="{AD802D52-4A52-4874-A4AC-2FBD929F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pic>
          <p:nvPicPr>
            <p:cNvPr id="10" name="Picture 9" descr="A picture containing shape&#10;&#10;Description automatically generated">
              <a:extLst>
                <a:ext uri="{FF2B5EF4-FFF2-40B4-BE49-F238E27FC236}">
                  <a16:creationId xmlns:a16="http://schemas.microsoft.com/office/drawing/2014/main" id="{EE980F28-242A-4380-BBCC-C5371677C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538" y="2247748"/>
              <a:ext cx="4111179" cy="2377440"/>
            </a:xfrm>
            <a:prstGeom prst="rect">
              <a:avLst/>
            </a:prstGeom>
          </p:spPr>
        </p:pic>
      </p:grpSp>
    </p:spTree>
    <p:extLst>
      <p:ext uri="{BB962C8B-B14F-4D97-AF65-F5344CB8AC3E}">
        <p14:creationId xmlns:p14="http://schemas.microsoft.com/office/powerpoint/2010/main" val="1222251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pic>
        <p:nvPicPr>
          <p:cNvPr id="11" name="Picture 10" descr="A picture containing shape&#10;&#10;Description automatically generated">
            <a:extLst>
              <a:ext uri="{FF2B5EF4-FFF2-40B4-BE49-F238E27FC236}">
                <a16:creationId xmlns:a16="http://schemas.microsoft.com/office/drawing/2014/main" id="{0B12D7A7-1BCF-441A-9C86-7610A301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506" y="507439"/>
            <a:ext cx="4111179" cy="2377440"/>
          </a:xfrm>
          <a:prstGeom prst="rect">
            <a:avLst/>
          </a:prstGeom>
        </p:spPr>
      </p:pic>
    </p:spTree>
    <p:extLst>
      <p:ext uri="{BB962C8B-B14F-4D97-AF65-F5344CB8AC3E}">
        <p14:creationId xmlns:p14="http://schemas.microsoft.com/office/powerpoint/2010/main" val="2016273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3776289185"/>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9062268">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7656702" y="638217"/>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grpSp>
      <p:pic>
        <p:nvPicPr>
          <p:cNvPr id="11" name="Picture 10" descr="A picture containing shape&#10;&#10;Description automatically generated">
            <a:extLst>
              <a:ext uri="{FF2B5EF4-FFF2-40B4-BE49-F238E27FC236}">
                <a16:creationId xmlns:a16="http://schemas.microsoft.com/office/drawing/2014/main" id="{962D8E60-2810-4615-B3DE-6D95E95E2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480" y="507439"/>
            <a:ext cx="4111179" cy="2377440"/>
          </a:xfrm>
          <a:prstGeom prst="rect">
            <a:avLst/>
          </a:prstGeom>
        </p:spPr>
      </p:pic>
    </p:spTree>
    <p:extLst>
      <p:ext uri="{BB962C8B-B14F-4D97-AF65-F5344CB8AC3E}">
        <p14:creationId xmlns:p14="http://schemas.microsoft.com/office/powerpoint/2010/main" val="4110912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1175839477"/>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3666604902"/>
                    </a:ext>
                  </a:extLst>
                </a:gridCol>
                <a:gridCol w="1710813">
                  <a:extLst>
                    <a:ext uri="{9D8B030D-6E8A-4147-A177-3AD203B41FA5}">
                      <a16:colId xmlns:a16="http://schemas.microsoft.com/office/drawing/2014/main" val="1524816466"/>
                    </a:ext>
                  </a:extLst>
                </a:gridCol>
                <a:gridCol w="3778499">
                  <a:extLst>
                    <a:ext uri="{9D8B030D-6E8A-4147-A177-3AD203B41FA5}">
                      <a16:colId xmlns:a16="http://schemas.microsoft.com/office/drawing/2014/main" val="3035806854"/>
                    </a:ext>
                  </a:extLst>
                </a:gridCol>
                <a:gridCol w="5198352">
                  <a:extLst>
                    <a:ext uri="{9D8B030D-6E8A-4147-A177-3AD203B41FA5}">
                      <a16:colId xmlns:a16="http://schemas.microsoft.com/office/drawing/2014/main" val="457630938"/>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174895"/>
            <a:chOff x="1" y="2327609"/>
            <a:chExt cx="12191999" cy="2174895"/>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2174895"/>
              <a:chOff x="0" y="537763"/>
              <a:chExt cx="12191999" cy="21748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6626E083-3431-407A-A2C0-FF8D0277E953}"/>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
        <p:nvSpPr>
          <p:cNvPr id="11" name="Rectangle 10">
            <a:extLst>
              <a:ext uri="{FF2B5EF4-FFF2-40B4-BE49-F238E27FC236}">
                <a16:creationId xmlns:a16="http://schemas.microsoft.com/office/drawing/2014/main" id="{7EB09FAD-B90C-4D61-B54E-0B611D58A303}"/>
              </a:ext>
            </a:extLst>
          </p:cNvPr>
          <p:cNvSpPr/>
          <p:nvPr/>
        </p:nvSpPr>
        <p:spPr>
          <a:xfrm>
            <a:off x="6768857" y="687754"/>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pic>
        <p:nvPicPr>
          <p:cNvPr id="20" name="Picture 19" descr="A picture containing shape&#10;&#10;Description automatically generated">
            <a:extLst>
              <a:ext uri="{FF2B5EF4-FFF2-40B4-BE49-F238E27FC236}">
                <a16:creationId xmlns:a16="http://schemas.microsoft.com/office/drawing/2014/main" id="{3FA70F04-4A9B-4A9C-9BFA-708E3C017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416" y="517135"/>
            <a:ext cx="4111179" cy="2377440"/>
          </a:xfrm>
          <a:prstGeom prst="rect">
            <a:avLst/>
          </a:prstGeom>
        </p:spPr>
      </p:pic>
    </p:spTree>
    <p:extLst>
      <p:ext uri="{BB962C8B-B14F-4D97-AF65-F5344CB8AC3E}">
        <p14:creationId xmlns:p14="http://schemas.microsoft.com/office/powerpoint/2010/main" val="3902424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6C9366-E2F4-4A38-8B81-38F13C55787A}"/>
              </a:ext>
            </a:extLst>
          </p:cNvPr>
          <p:cNvSpPr/>
          <p:nvPr/>
        </p:nvSpPr>
        <p:spPr>
          <a:xfrm>
            <a:off x="7464907" y="1630043"/>
            <a:ext cx="2321276" cy="461665"/>
          </a:xfrm>
          <a:prstGeom prst="rect">
            <a:avLst/>
          </a:prstGeom>
        </p:spPr>
        <p:txBody>
          <a:bodyPr wrap="none">
            <a:spAutoFit/>
          </a:bodyPr>
          <a:lstStyle/>
          <a:p>
            <a:r>
              <a:rPr lang="en-US" sz="2400" dirty="0">
                <a:latin typeface="Segoe UI Light (Headings)"/>
              </a:rPr>
              <a:t>Inversion Bubble</a:t>
            </a:r>
          </a:p>
        </p:txBody>
      </p:sp>
      <p:grpSp>
        <p:nvGrpSpPr>
          <p:cNvPr id="9" name="Group 8">
            <a:extLst>
              <a:ext uri="{FF2B5EF4-FFF2-40B4-BE49-F238E27FC236}">
                <a16:creationId xmlns:a16="http://schemas.microsoft.com/office/drawing/2014/main" id="{626AC8E7-B6DE-4C07-887F-0FE0A107F388}"/>
              </a:ext>
            </a:extLst>
          </p:cNvPr>
          <p:cNvGrpSpPr/>
          <p:nvPr/>
        </p:nvGrpSpPr>
        <p:grpSpPr>
          <a:xfrm>
            <a:off x="-312658" y="2091708"/>
            <a:ext cx="12191999" cy="2526012"/>
            <a:chOff x="-312658" y="2091708"/>
            <a:chExt cx="12191999" cy="2526012"/>
          </a:xfrm>
        </p:grpSpPr>
        <p:pic>
          <p:nvPicPr>
            <p:cNvPr id="13" name="Picture 12" descr="A picture containing shape&#10;&#10;Description automatically generated">
              <a:extLst>
                <a:ext uri="{FF2B5EF4-FFF2-40B4-BE49-F238E27FC236}">
                  <a16:creationId xmlns:a16="http://schemas.microsoft.com/office/drawing/2014/main" id="{95F7D29B-EC3A-4B79-8378-75BA5C4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276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7D9826FA-1A47-48B1-8794-A616BA811FCC}"/>
                </a:ext>
              </a:extLst>
            </p:cNvPr>
            <p:cNvCxnSpPr>
              <a:cxnSpLocks/>
              <a:stCxn id="11" idx="2"/>
            </p:cNvCxnSpPr>
            <p:nvPr/>
          </p:nvCxnSpPr>
          <p:spPr>
            <a:xfrm flipH="1">
              <a:off x="7602067" y="2091708"/>
              <a:ext cx="1023478" cy="106689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0852433B-CE56-46EF-9C64-8262F1EF1DCD}"/>
              </a:ext>
            </a:extLst>
          </p:cNvPr>
          <p:cNvSpPr/>
          <p:nvPr/>
        </p:nvSpPr>
        <p:spPr>
          <a:xfrm>
            <a:off x="3902931" y="5344382"/>
            <a:ext cx="3674404" cy="707886"/>
          </a:xfrm>
          <a:prstGeom prst="rect">
            <a:avLst/>
          </a:prstGeom>
        </p:spPr>
        <p:txBody>
          <a:bodyPr wrap="none">
            <a:spAutoFit/>
          </a:bodyPr>
          <a:lstStyle/>
          <a:p>
            <a:r>
              <a:rPr lang="en-US" sz="4000" dirty="0">
                <a:latin typeface="Segoe UI Light (Headings)"/>
              </a:rPr>
              <a:t>NOR (Not – OR)</a:t>
            </a:r>
          </a:p>
        </p:txBody>
      </p:sp>
    </p:spTree>
    <p:extLst>
      <p:ext uri="{BB962C8B-B14F-4D97-AF65-F5344CB8AC3E}">
        <p14:creationId xmlns:p14="http://schemas.microsoft.com/office/powerpoint/2010/main" val="1971827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1357428205"/>
              </p:ext>
            </p:extLst>
          </p:nvPr>
        </p:nvGraphicFramePr>
        <p:xfrm>
          <a:off x="-1" y="3377418"/>
          <a:ext cx="12192001" cy="3505200"/>
        </p:xfrm>
        <a:graphic>
          <a:graphicData uri="http://schemas.openxmlformats.org/drawingml/2006/table">
            <a:tbl>
              <a:tblPr firstRow="1" bandRow="1">
                <a:tableStyleId>{5C22544A-7EE6-4342-B048-85BDC9FD1C3A}</a:tableStyleId>
              </a:tblPr>
              <a:tblGrid>
                <a:gridCol w="2179933">
                  <a:extLst>
                    <a:ext uri="{9D8B030D-6E8A-4147-A177-3AD203B41FA5}">
                      <a16:colId xmlns:a16="http://schemas.microsoft.com/office/drawing/2014/main" val="3666604902"/>
                    </a:ext>
                  </a:extLst>
                </a:gridCol>
                <a:gridCol w="2479138">
                  <a:extLst>
                    <a:ext uri="{9D8B030D-6E8A-4147-A177-3AD203B41FA5}">
                      <a16:colId xmlns:a16="http://schemas.microsoft.com/office/drawing/2014/main" val="1524816466"/>
                    </a:ext>
                  </a:extLst>
                </a:gridCol>
                <a:gridCol w="3766465">
                  <a:extLst>
                    <a:ext uri="{9D8B030D-6E8A-4147-A177-3AD203B41FA5}">
                      <a16:colId xmlns:a16="http://schemas.microsoft.com/office/drawing/2014/main" val="457630938"/>
                    </a:ext>
                  </a:extLst>
                </a:gridCol>
                <a:gridCol w="3766465">
                  <a:extLst>
                    <a:ext uri="{9D8B030D-6E8A-4147-A177-3AD203B41FA5}">
                      <a16:colId xmlns:a16="http://schemas.microsoft.com/office/drawing/2014/main" val="932773274"/>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 = (Y+X)’</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F=Y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213723086"/>
                  </a:ext>
                </a:extLst>
              </a:tr>
            </a:tbl>
          </a:graphicData>
        </a:graphic>
      </p:graphicFrame>
      <p:grpSp>
        <p:nvGrpSpPr>
          <p:cNvPr id="11" name="Group 10">
            <a:extLst>
              <a:ext uri="{FF2B5EF4-FFF2-40B4-BE49-F238E27FC236}">
                <a16:creationId xmlns:a16="http://schemas.microsoft.com/office/drawing/2014/main" id="{5ABC813B-FFB2-420C-890D-89BF5D3FE9F4}"/>
              </a:ext>
            </a:extLst>
          </p:cNvPr>
          <p:cNvGrpSpPr/>
          <p:nvPr/>
        </p:nvGrpSpPr>
        <p:grpSpPr>
          <a:xfrm>
            <a:off x="-198358" y="563880"/>
            <a:ext cx="12191999" cy="2377440"/>
            <a:chOff x="-312658" y="2240280"/>
            <a:chExt cx="12191999" cy="2377440"/>
          </a:xfrm>
        </p:grpSpPr>
        <p:pic>
          <p:nvPicPr>
            <p:cNvPr id="12" name="Picture 11" descr="A picture containing shape&#10;&#10;Description automatically generated">
              <a:extLst>
                <a:ext uri="{FF2B5EF4-FFF2-40B4-BE49-F238E27FC236}">
                  <a16:creationId xmlns:a16="http://schemas.microsoft.com/office/drawing/2014/main" id="{EC524D9C-6B97-4549-A735-075BEAA9A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13" name="Group 12">
              <a:extLst>
                <a:ext uri="{FF2B5EF4-FFF2-40B4-BE49-F238E27FC236}">
                  <a16:creationId xmlns:a16="http://schemas.microsoft.com/office/drawing/2014/main" id="{778B70CD-334E-49E5-BD98-0DEC17FDA0EC}"/>
                </a:ext>
              </a:extLst>
            </p:cNvPr>
            <p:cNvGrpSpPr/>
            <p:nvPr/>
          </p:nvGrpSpPr>
          <p:grpSpPr>
            <a:xfrm>
              <a:off x="-312658" y="2327609"/>
              <a:ext cx="12191999" cy="2174895"/>
              <a:chOff x="0" y="537763"/>
              <a:chExt cx="12191999" cy="2174895"/>
            </a:xfrm>
          </p:grpSpPr>
          <p:sp>
            <p:nvSpPr>
              <p:cNvPr id="16" name="Rectangle 15">
                <a:extLst>
                  <a:ext uri="{FF2B5EF4-FFF2-40B4-BE49-F238E27FC236}">
                    <a16:creationId xmlns:a16="http://schemas.microsoft.com/office/drawing/2014/main" id="{D7094AC2-6774-4CF3-A7E4-29D861627CAE}"/>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1758CCF-08F9-4C6E-9B03-D1D1877AF4D0}"/>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48B9B60F-A484-4A0A-8004-F2DF4789B9B3}"/>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19" name="Rectangle 18">
                <a:extLst>
                  <a:ext uri="{FF2B5EF4-FFF2-40B4-BE49-F238E27FC236}">
                    <a16:creationId xmlns:a16="http://schemas.microsoft.com/office/drawing/2014/main" id="{03988777-DC2C-47CB-86A0-543DE5B8A2D7}"/>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4" name="Oval 13">
              <a:extLst>
                <a:ext uri="{FF2B5EF4-FFF2-40B4-BE49-F238E27FC236}">
                  <a16:creationId xmlns:a16="http://schemas.microsoft.com/office/drawing/2014/main" id="{34EFA4A9-ECEA-41E0-A2EB-7BD5C91CD8D5}"/>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565545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shape&#10;&#10;Description automatically generated">
            <a:extLst>
              <a:ext uri="{FF2B5EF4-FFF2-40B4-BE49-F238E27FC236}">
                <a16:creationId xmlns:a16="http://schemas.microsoft.com/office/drawing/2014/main" id="{67F271AA-2D15-4968-9859-9525E5E1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40309"/>
            <a:ext cx="12191999" cy="2174895"/>
            <a:chOff x="0" y="537763"/>
            <a:chExt cx="12191999" cy="21748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sp>
          <p:nvSpPr>
            <p:cNvPr id="7" name="Rectangle 6">
              <a:extLst>
                <a:ext uri="{FF2B5EF4-FFF2-40B4-BE49-F238E27FC236}">
                  <a16:creationId xmlns:a16="http://schemas.microsoft.com/office/drawing/2014/main" id="{1D21399B-C49D-4BB2-89C0-8663D3F0C819}"/>
                </a:ext>
              </a:extLst>
            </p:cNvPr>
            <p:cNvSpPr/>
            <p:nvPr/>
          </p:nvSpPr>
          <p:spPr>
            <a:xfrm>
              <a:off x="3269570" y="1881661"/>
              <a:ext cx="516488" cy="830997"/>
            </a:xfrm>
            <a:prstGeom prst="rect">
              <a:avLst/>
            </a:prstGeom>
          </p:spPr>
          <p:txBody>
            <a:bodyPr wrap="none">
              <a:spAutoFit/>
            </a:bodyPr>
            <a:lstStyle/>
            <a:p>
              <a:r>
                <a:rPr lang="en-US" sz="4800" dirty="0">
                  <a:latin typeface="Segoe UI Light (Headings)"/>
                </a:rPr>
                <a:t>Y</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52433B-CE56-46EF-9C64-8262F1EF1DCD}"/>
              </a:ext>
            </a:extLst>
          </p:cNvPr>
          <p:cNvSpPr/>
          <p:nvPr/>
        </p:nvSpPr>
        <p:spPr>
          <a:xfrm>
            <a:off x="1990551" y="5344382"/>
            <a:ext cx="7265130" cy="1323439"/>
          </a:xfrm>
          <a:prstGeom prst="rect">
            <a:avLst/>
          </a:prstGeom>
        </p:spPr>
        <p:txBody>
          <a:bodyPr wrap="none">
            <a:spAutoFit/>
          </a:bodyPr>
          <a:lstStyle/>
          <a:p>
            <a:pPr algn="ctr"/>
            <a:r>
              <a:rPr lang="en-US" sz="4000" dirty="0">
                <a:latin typeface="Segoe UI Light (Headings)"/>
              </a:rPr>
              <a:t>F= (Y+X)’ = (X+Y)’ = Y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X = X </a:t>
            </a:r>
            <a:r>
              <a:rPr lang="en-US" sz="4000" baseline="30000" dirty="0">
                <a:latin typeface="Times New Roman" panose="02020603050405020304" pitchFamily="18" charset="0"/>
                <a:cs typeface="Times New Roman" panose="02020603050405020304" pitchFamily="18" charset="0"/>
              </a:rPr>
              <a:t>↓ </a:t>
            </a:r>
            <a:r>
              <a:rPr lang="en-US" sz="4000" dirty="0">
                <a:latin typeface="Segoe UI Light (Headings)"/>
              </a:rPr>
              <a:t>Y</a:t>
            </a:r>
          </a:p>
          <a:p>
            <a:pPr algn="ctr"/>
            <a:r>
              <a:rPr lang="en-US" sz="4000" dirty="0">
                <a:latin typeface="Segoe UI Light (Headings)"/>
              </a:rPr>
              <a:t>Commutative</a:t>
            </a:r>
          </a:p>
        </p:txBody>
      </p:sp>
    </p:spTree>
    <p:extLst>
      <p:ext uri="{BB962C8B-B14F-4D97-AF65-F5344CB8AC3E}">
        <p14:creationId xmlns:p14="http://schemas.microsoft.com/office/powerpoint/2010/main" val="1192952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shape&#10;&#10;Description automatically generated">
            <a:extLst>
              <a:ext uri="{FF2B5EF4-FFF2-40B4-BE49-F238E27FC236}">
                <a16:creationId xmlns:a16="http://schemas.microsoft.com/office/drawing/2014/main" id="{67F271AA-2D15-4968-9859-9525E5E1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9" y="2240280"/>
            <a:ext cx="4111179" cy="2377440"/>
          </a:xfrm>
          <a:prstGeom prst="rect">
            <a:avLst/>
          </a:prstGeom>
        </p:spPr>
      </p:pic>
      <p:grpSp>
        <p:nvGrpSpPr>
          <p:cNvPr id="2" name="Group 1">
            <a:extLst>
              <a:ext uri="{FF2B5EF4-FFF2-40B4-BE49-F238E27FC236}">
                <a16:creationId xmlns:a16="http://schemas.microsoft.com/office/drawing/2014/main" id="{463AE34D-728B-4E86-9308-EE26CA6D76FD}"/>
              </a:ext>
            </a:extLst>
          </p:cNvPr>
          <p:cNvGrpSpPr/>
          <p:nvPr/>
        </p:nvGrpSpPr>
        <p:grpSpPr>
          <a:xfrm>
            <a:off x="-312658" y="2340309"/>
            <a:ext cx="12191999" cy="1523495"/>
            <a:chOff x="0" y="537763"/>
            <a:chExt cx="12191999" cy="1523495"/>
          </a:xfrm>
        </p:grpSpPr>
        <p:sp>
          <p:nvSpPr>
            <p:cNvPr id="3" name="Rectangle 2">
              <a:extLst>
                <a:ext uri="{FF2B5EF4-FFF2-40B4-BE49-F238E27FC236}">
                  <a16:creationId xmlns:a16="http://schemas.microsoft.com/office/drawing/2014/main" id="{A6E631F6-EC15-42F0-ABAE-4D2E67FBCDC9}"/>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5FC06EF5-73F3-4DB7-A984-E6FEA5CE267C}"/>
                </a:ext>
              </a:extLst>
            </p:cNvPr>
            <p:cNvSpPr/>
            <p:nvPr/>
          </p:nvSpPr>
          <p:spPr>
            <a:xfrm>
              <a:off x="3297436" y="537763"/>
              <a:ext cx="530915" cy="830997"/>
            </a:xfrm>
            <a:prstGeom prst="rect">
              <a:avLst/>
            </a:prstGeom>
          </p:spPr>
          <p:txBody>
            <a:bodyPr wrap="none">
              <a:spAutoFit/>
            </a:bodyPr>
            <a:lstStyle/>
            <a:p>
              <a:r>
                <a:rPr lang="en-US" sz="4800" dirty="0">
                  <a:latin typeface="Segoe UI Light (Headings)"/>
                </a:rPr>
                <a:t>X</a:t>
              </a:r>
            </a:p>
          </p:txBody>
        </p:sp>
        <p:sp>
          <p:nvSpPr>
            <p:cNvPr id="6" name="Rectangle 5">
              <a:extLst>
                <a:ext uri="{FF2B5EF4-FFF2-40B4-BE49-F238E27FC236}">
                  <a16:creationId xmlns:a16="http://schemas.microsoft.com/office/drawing/2014/main" id="{478A382A-AC4A-4FF1-A6EA-B08844937E39}"/>
                </a:ext>
              </a:extLst>
            </p:cNvPr>
            <p:cNvSpPr/>
            <p:nvPr/>
          </p:nvSpPr>
          <p:spPr>
            <a:xfrm>
              <a:off x="8702401" y="1189163"/>
              <a:ext cx="471604" cy="830997"/>
            </a:xfrm>
            <a:prstGeom prst="rect">
              <a:avLst/>
            </a:prstGeom>
          </p:spPr>
          <p:txBody>
            <a:bodyPr wrap="none">
              <a:spAutoFit/>
            </a:bodyPr>
            <a:lstStyle/>
            <a:p>
              <a:r>
                <a:rPr lang="en-US" sz="4800" dirty="0">
                  <a:latin typeface="Segoe UI Light (Headings)"/>
                </a:rPr>
                <a:t>F</a:t>
              </a:r>
            </a:p>
          </p:txBody>
        </p:sp>
      </p:grpSp>
      <p:sp>
        <p:nvSpPr>
          <p:cNvPr id="10" name="Oval 9">
            <a:extLst>
              <a:ext uri="{FF2B5EF4-FFF2-40B4-BE49-F238E27FC236}">
                <a16:creationId xmlns:a16="http://schemas.microsoft.com/office/drawing/2014/main" id="{3C650CB3-35CD-4FCA-87EC-88ADA9548721}"/>
              </a:ext>
            </a:extLst>
          </p:cNvPr>
          <p:cNvSpPr>
            <a:spLocks noChangeAspect="1"/>
          </p:cNvSpPr>
          <p:nvPr/>
        </p:nvSpPr>
        <p:spPr>
          <a:xfrm>
            <a:off x="7327747" y="3284808"/>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52433B-CE56-46EF-9C64-8262F1EF1DCD}"/>
              </a:ext>
            </a:extLst>
          </p:cNvPr>
          <p:cNvSpPr/>
          <p:nvPr/>
        </p:nvSpPr>
        <p:spPr>
          <a:xfrm>
            <a:off x="5134037" y="5344382"/>
            <a:ext cx="978153" cy="707886"/>
          </a:xfrm>
          <a:prstGeom prst="rect">
            <a:avLst/>
          </a:prstGeom>
        </p:spPr>
        <p:txBody>
          <a:bodyPr wrap="none">
            <a:spAutoFit/>
          </a:bodyPr>
          <a:lstStyle/>
          <a:p>
            <a:pPr algn="ctr"/>
            <a:r>
              <a:rPr lang="en-US" sz="4000" dirty="0">
                <a:latin typeface="Segoe UI Light (Headings)"/>
              </a:rPr>
              <a:t>F=?</a:t>
            </a:r>
          </a:p>
        </p:txBody>
      </p:sp>
      <p:cxnSp>
        <p:nvCxnSpPr>
          <p:cNvPr id="12" name="Straight Connector 11">
            <a:extLst>
              <a:ext uri="{FF2B5EF4-FFF2-40B4-BE49-F238E27FC236}">
                <a16:creationId xmlns:a16="http://schemas.microsoft.com/office/drawing/2014/main" id="{1C170664-878E-4D21-A96F-7282D6FB8215}"/>
              </a:ext>
            </a:extLst>
          </p:cNvPr>
          <p:cNvCxnSpPr>
            <a:cxnSpLocks/>
          </p:cNvCxnSpPr>
          <p:nvPr/>
        </p:nvCxnSpPr>
        <p:spPr>
          <a:xfrm flipH="1">
            <a:off x="3515693" y="2857340"/>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B2BDE6-9F76-4B8B-B764-64501304887A}"/>
              </a:ext>
            </a:extLst>
          </p:cNvPr>
          <p:cNvCxnSpPr>
            <a:cxnSpLocks/>
          </p:cNvCxnSpPr>
          <p:nvPr/>
        </p:nvCxnSpPr>
        <p:spPr>
          <a:xfrm flipV="1">
            <a:off x="3935229" y="2802128"/>
            <a:ext cx="0" cy="1198372"/>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03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design</a:t>
            </a:r>
          </a:p>
        </p:txBody>
      </p:sp>
      <p:sp>
        <p:nvSpPr>
          <p:cNvPr id="5" name="Rectangle 4">
            <a:extLst>
              <a:ext uri="{FF2B5EF4-FFF2-40B4-BE49-F238E27FC236}">
                <a16:creationId xmlns:a16="http://schemas.microsoft.com/office/drawing/2014/main" id="{3BAC8190-5F88-4990-BC05-BF28E844BE02}"/>
              </a:ext>
            </a:extLst>
          </p:cNvPr>
          <p:cNvSpPr/>
          <p:nvPr/>
        </p:nvSpPr>
        <p:spPr>
          <a:xfrm>
            <a:off x="1232361" y="4523563"/>
            <a:ext cx="9708190" cy="1815882"/>
          </a:xfrm>
          <a:prstGeom prst="rect">
            <a:avLst/>
          </a:prstGeom>
        </p:spPr>
        <p:txBody>
          <a:bodyPr wrap="square">
            <a:spAutoFit/>
          </a:bodyPr>
          <a:lstStyle/>
          <a:p>
            <a:r>
              <a:rPr lang="en-CA" sz="2800" dirty="0">
                <a:latin typeface="Segoe UI Light (Headings)"/>
              </a:rPr>
              <a:t>System design is to construct structure at </a:t>
            </a:r>
            <a:r>
              <a:rPr lang="en-CA" sz="2800" i="1" dirty="0">
                <a:highlight>
                  <a:srgbClr val="FFFF00"/>
                </a:highlight>
                <a:latin typeface="Segoe UI Light (Headings)"/>
              </a:rPr>
              <a:t>logical level</a:t>
            </a:r>
            <a:r>
              <a:rPr lang="en-CA" sz="2800" dirty="0">
                <a:latin typeface="Segoe UI Light (Headings)"/>
              </a:rPr>
              <a:t> that: </a:t>
            </a:r>
          </a:p>
          <a:p>
            <a:pPr marL="285750" indent="-285750">
              <a:buFontTx/>
              <a:buChar char="-"/>
            </a:pPr>
            <a:r>
              <a:rPr lang="en-CA" sz="2800" dirty="0">
                <a:latin typeface="Segoe UI Light (Headings)"/>
              </a:rPr>
              <a:t>Effective (true): provides a desired functionality</a:t>
            </a:r>
          </a:p>
          <a:p>
            <a:pPr marL="285750" indent="-285750">
              <a:buFontTx/>
              <a:buChar char="-"/>
            </a:pPr>
            <a:r>
              <a:rPr lang="en-CA" sz="2800" dirty="0">
                <a:latin typeface="Segoe UI Light (Headings)"/>
              </a:rPr>
              <a:t>Efficient (fast) </a:t>
            </a:r>
          </a:p>
          <a:p>
            <a:pPr marL="285750" indent="-285750">
              <a:buFontTx/>
              <a:buChar char="-"/>
            </a:pPr>
            <a:r>
              <a:rPr lang="en-CA" sz="2800" dirty="0">
                <a:latin typeface="Segoe UI Light (Headings)"/>
              </a:rPr>
              <a:t>Optimum Cost</a:t>
            </a:r>
            <a:endParaRPr lang="en-US" sz="2800" dirty="0">
              <a:latin typeface="Segoe UI Light (Headings)"/>
            </a:endParaRPr>
          </a:p>
        </p:txBody>
      </p:sp>
    </p:spTree>
    <p:extLst>
      <p:ext uri="{BB962C8B-B14F-4D97-AF65-F5344CB8AC3E}">
        <p14:creationId xmlns:p14="http://schemas.microsoft.com/office/powerpoint/2010/main" val="4290659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5" name="Group 4">
            <a:extLst>
              <a:ext uri="{FF2B5EF4-FFF2-40B4-BE49-F238E27FC236}">
                <a16:creationId xmlns:a16="http://schemas.microsoft.com/office/drawing/2014/main" id="{6085F7C4-14B0-4F18-B4F2-5523333461E3}"/>
              </a:ext>
            </a:extLst>
          </p:cNvPr>
          <p:cNvGrpSpPr/>
          <p:nvPr/>
        </p:nvGrpSpPr>
        <p:grpSpPr>
          <a:xfrm>
            <a:off x="-769858" y="1156368"/>
            <a:ext cx="12191999" cy="2377440"/>
            <a:chOff x="-769858" y="1156368"/>
            <a:chExt cx="12191999" cy="2377440"/>
          </a:xfrm>
        </p:grpSpPr>
        <p:grpSp>
          <p:nvGrpSpPr>
            <p:cNvPr id="22" name="Group 21">
              <a:extLst>
                <a:ext uri="{FF2B5EF4-FFF2-40B4-BE49-F238E27FC236}">
                  <a16:creationId xmlns:a16="http://schemas.microsoft.com/office/drawing/2014/main" id="{A32E3F41-10C9-4A44-8EF6-A157AD7EF0AD}"/>
                </a:ext>
              </a:extLst>
            </p:cNvPr>
            <p:cNvGrpSpPr/>
            <p:nvPr/>
          </p:nvGrpSpPr>
          <p:grpSpPr>
            <a:xfrm>
              <a:off x="-769858" y="1236229"/>
              <a:ext cx="12191999" cy="2023259"/>
              <a:chOff x="-887845" y="587300"/>
              <a:chExt cx="12191999" cy="2023259"/>
            </a:xfrm>
          </p:grpSpPr>
          <p:grpSp>
            <p:nvGrpSpPr>
              <p:cNvPr id="12" name="Group 11">
                <a:extLst>
                  <a:ext uri="{FF2B5EF4-FFF2-40B4-BE49-F238E27FC236}">
                    <a16:creationId xmlns:a16="http://schemas.microsoft.com/office/drawing/2014/main" id="{31F5E4DC-D856-4D12-A712-B6D1BF9B1DBA}"/>
                  </a:ext>
                </a:extLst>
              </p:cNvPr>
              <p:cNvGrpSpPr/>
              <p:nvPr/>
            </p:nvGrpSpPr>
            <p:grpSpPr>
              <a:xfrm>
                <a:off x="-887845" y="587300"/>
                <a:ext cx="12191999" cy="2023259"/>
                <a:chOff x="1" y="2327609"/>
                <a:chExt cx="12191999" cy="2023259"/>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327609"/>
                  <a:ext cx="12191999" cy="1523495"/>
                  <a:chOff x="0" y="537763"/>
                  <a:chExt cx="12191999" cy="1523495"/>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4" name="Straight Connector 3">
                <a:extLst>
                  <a:ext uri="{FF2B5EF4-FFF2-40B4-BE49-F238E27FC236}">
                    <a16:creationId xmlns:a16="http://schemas.microsoft.com/office/drawing/2014/main" id="{DEB10E10-5419-40EB-A623-93BD63337A60}"/>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A74A7-7341-4703-A884-379338929607}"/>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Picture 18" descr="A picture containing shape&#10;&#10;Description automatically generated">
              <a:extLst>
                <a:ext uri="{FF2B5EF4-FFF2-40B4-BE49-F238E27FC236}">
                  <a16:creationId xmlns:a16="http://schemas.microsoft.com/office/drawing/2014/main" id="{F6FF0DF6-CBD1-4640-A586-DCDC9FBAF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7215647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1014559936"/>
              </p:ext>
            </p:extLst>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4000" dirty="0">
                        <a:latin typeface="Segoe UI Ligh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32" name="Group 31">
            <a:extLst>
              <a:ext uri="{FF2B5EF4-FFF2-40B4-BE49-F238E27FC236}">
                <a16:creationId xmlns:a16="http://schemas.microsoft.com/office/drawing/2014/main" id="{4B4A1C98-C823-4968-B456-AB493C869BEA}"/>
              </a:ext>
            </a:extLst>
          </p:cNvPr>
          <p:cNvGrpSpPr/>
          <p:nvPr/>
        </p:nvGrpSpPr>
        <p:grpSpPr>
          <a:xfrm>
            <a:off x="-769858" y="1156368"/>
            <a:ext cx="12191999" cy="2377440"/>
            <a:chOff x="-769858" y="1156368"/>
            <a:chExt cx="12191999" cy="2377440"/>
          </a:xfrm>
        </p:grpSpPr>
        <p:grpSp>
          <p:nvGrpSpPr>
            <p:cNvPr id="33" name="Group 32">
              <a:extLst>
                <a:ext uri="{FF2B5EF4-FFF2-40B4-BE49-F238E27FC236}">
                  <a16:creationId xmlns:a16="http://schemas.microsoft.com/office/drawing/2014/main" id="{92E7A68F-BF9C-4A26-B336-1240F861B074}"/>
                </a:ext>
              </a:extLst>
            </p:cNvPr>
            <p:cNvGrpSpPr/>
            <p:nvPr/>
          </p:nvGrpSpPr>
          <p:grpSpPr>
            <a:xfrm>
              <a:off x="-769858" y="1236229"/>
              <a:ext cx="12191999" cy="2023259"/>
              <a:chOff x="-887845" y="587300"/>
              <a:chExt cx="12191999" cy="2023259"/>
            </a:xfrm>
          </p:grpSpPr>
          <p:grpSp>
            <p:nvGrpSpPr>
              <p:cNvPr id="35" name="Group 34">
                <a:extLst>
                  <a:ext uri="{FF2B5EF4-FFF2-40B4-BE49-F238E27FC236}">
                    <a16:creationId xmlns:a16="http://schemas.microsoft.com/office/drawing/2014/main" id="{3CABA128-F136-42BF-BB6E-6A1516B9819E}"/>
                  </a:ext>
                </a:extLst>
              </p:cNvPr>
              <p:cNvGrpSpPr/>
              <p:nvPr/>
            </p:nvGrpSpPr>
            <p:grpSpPr>
              <a:xfrm>
                <a:off x="-887845" y="587300"/>
                <a:ext cx="12191999" cy="2023259"/>
                <a:chOff x="1" y="2327609"/>
                <a:chExt cx="12191999" cy="2023259"/>
              </a:xfrm>
            </p:grpSpPr>
            <p:grpSp>
              <p:nvGrpSpPr>
                <p:cNvPr id="38" name="Group 37">
                  <a:extLst>
                    <a:ext uri="{FF2B5EF4-FFF2-40B4-BE49-F238E27FC236}">
                      <a16:creationId xmlns:a16="http://schemas.microsoft.com/office/drawing/2014/main" id="{686EC546-8925-46E9-A99B-4507F6B08443}"/>
                    </a:ext>
                  </a:extLst>
                </p:cNvPr>
                <p:cNvGrpSpPr/>
                <p:nvPr/>
              </p:nvGrpSpPr>
              <p:grpSpPr>
                <a:xfrm>
                  <a:off x="1" y="2327609"/>
                  <a:ext cx="12191999" cy="1523495"/>
                  <a:chOff x="0" y="537763"/>
                  <a:chExt cx="12191999" cy="1523495"/>
                </a:xfrm>
              </p:grpSpPr>
              <p:sp>
                <p:nvSpPr>
                  <p:cNvPr id="40" name="Rectangle 39">
                    <a:extLst>
                      <a:ext uri="{FF2B5EF4-FFF2-40B4-BE49-F238E27FC236}">
                        <a16:creationId xmlns:a16="http://schemas.microsoft.com/office/drawing/2014/main" id="{1A0846FF-A48E-4735-9BED-10C7ED659F00}"/>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41" name="Rectangle 40">
                    <a:extLst>
                      <a:ext uri="{FF2B5EF4-FFF2-40B4-BE49-F238E27FC236}">
                        <a16:creationId xmlns:a16="http://schemas.microsoft.com/office/drawing/2014/main" id="{88A23810-AB1C-46FE-ABED-62C0C8D8F141}"/>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42" name="Rectangle 41">
                    <a:extLst>
                      <a:ext uri="{FF2B5EF4-FFF2-40B4-BE49-F238E27FC236}">
                        <a16:creationId xmlns:a16="http://schemas.microsoft.com/office/drawing/2014/main" id="{1FD2E612-8FA7-4D2D-8281-44A48E6C6335}"/>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39" name="Picture 38" descr="A picture containing shape&#10;&#10;Description automatically generated">
                  <a:extLst>
                    <a:ext uri="{FF2B5EF4-FFF2-40B4-BE49-F238E27FC236}">
                      <a16:creationId xmlns:a16="http://schemas.microsoft.com/office/drawing/2014/main" id="{02E85DF9-F552-4D57-ABFF-E61E2F214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36" name="Straight Connector 35">
                <a:extLst>
                  <a:ext uri="{FF2B5EF4-FFF2-40B4-BE49-F238E27FC236}">
                    <a16:creationId xmlns:a16="http://schemas.microsoft.com/office/drawing/2014/main" id="{108A6823-D8AC-472C-906C-7C51D48C1EA6}"/>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116A88-61B1-4B98-B6E1-FADE34A189D7}"/>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Picture 33" descr="A picture containing shape&#10;&#10;Description automatically generated">
              <a:extLst>
                <a:ext uri="{FF2B5EF4-FFF2-40B4-BE49-F238E27FC236}">
                  <a16:creationId xmlns:a16="http://schemas.microsoft.com/office/drawing/2014/main" id="{810AF4AC-7643-46A4-A08F-611F4F6F7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3059223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3464645325"/>
              </p:ext>
            </p:extLst>
          </p:nvPr>
        </p:nvGraphicFramePr>
        <p:xfrm>
          <a:off x="2" y="4747206"/>
          <a:ext cx="12191998" cy="2103120"/>
        </p:xfrm>
        <a:graphic>
          <a:graphicData uri="http://schemas.openxmlformats.org/drawingml/2006/table">
            <a:tbl>
              <a:tblPr firstRow="1" bandRow="1">
                <a:tableStyleId>{5C22544A-7EE6-4342-B048-85BDC9FD1C3A}</a:tableStyleId>
              </a:tblPr>
              <a:tblGrid>
                <a:gridCol w="2250610">
                  <a:extLst>
                    <a:ext uri="{9D8B030D-6E8A-4147-A177-3AD203B41FA5}">
                      <a16:colId xmlns:a16="http://schemas.microsoft.com/office/drawing/2014/main" val="1524816466"/>
                    </a:ext>
                  </a:extLst>
                </a:gridCol>
                <a:gridCol w="4970694">
                  <a:extLst>
                    <a:ext uri="{9D8B030D-6E8A-4147-A177-3AD203B41FA5}">
                      <a16:colId xmlns:a16="http://schemas.microsoft.com/office/drawing/2014/main" val="776644097"/>
                    </a:ext>
                  </a:extLst>
                </a:gridCol>
                <a:gridCol w="4970694">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a:t>
                      </a:r>
                      <a:r>
                        <a:rPr lang="en-US" sz="4000" baseline="-25000" dirty="0">
                          <a:latin typeface="Segoe UI Light (Headings)"/>
                        </a:rPr>
                        <a:t>1</a:t>
                      </a:r>
                      <a:r>
                        <a:rPr lang="en-US" sz="4000" dirty="0">
                          <a:latin typeface="Segoe UI Light (Headings)"/>
                        </a:rPr>
                        <a:t>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F = (X+X)’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sp>
        <p:nvSpPr>
          <p:cNvPr id="19" name="Rectangle 18">
            <a:extLst>
              <a:ext uri="{FF2B5EF4-FFF2-40B4-BE49-F238E27FC236}">
                <a16:creationId xmlns:a16="http://schemas.microsoft.com/office/drawing/2014/main" id="{6BEBD3E7-18C3-4BAB-B822-651B861B6D74}"/>
              </a:ext>
            </a:extLst>
          </p:cNvPr>
          <p:cNvSpPr/>
          <p:nvPr/>
        </p:nvSpPr>
        <p:spPr>
          <a:xfrm>
            <a:off x="6896189" y="1430688"/>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21" name="Group 20">
            <a:extLst>
              <a:ext uri="{FF2B5EF4-FFF2-40B4-BE49-F238E27FC236}">
                <a16:creationId xmlns:a16="http://schemas.microsoft.com/office/drawing/2014/main" id="{10A1B2B7-34F7-4CB4-86CA-5A9CD12ABD72}"/>
              </a:ext>
            </a:extLst>
          </p:cNvPr>
          <p:cNvGrpSpPr/>
          <p:nvPr/>
        </p:nvGrpSpPr>
        <p:grpSpPr>
          <a:xfrm>
            <a:off x="-769858" y="1156368"/>
            <a:ext cx="12191999" cy="2377440"/>
            <a:chOff x="-769858" y="1156368"/>
            <a:chExt cx="12191999" cy="2377440"/>
          </a:xfrm>
        </p:grpSpPr>
        <p:grpSp>
          <p:nvGrpSpPr>
            <p:cNvPr id="23" name="Group 22">
              <a:extLst>
                <a:ext uri="{FF2B5EF4-FFF2-40B4-BE49-F238E27FC236}">
                  <a16:creationId xmlns:a16="http://schemas.microsoft.com/office/drawing/2014/main" id="{734A1698-4D2E-483F-B448-70CAB51D0DAF}"/>
                </a:ext>
              </a:extLst>
            </p:cNvPr>
            <p:cNvGrpSpPr/>
            <p:nvPr/>
          </p:nvGrpSpPr>
          <p:grpSpPr>
            <a:xfrm>
              <a:off x="-769858" y="1236229"/>
              <a:ext cx="12191999" cy="2023259"/>
              <a:chOff x="-887845" y="587300"/>
              <a:chExt cx="12191999" cy="2023259"/>
            </a:xfrm>
          </p:grpSpPr>
          <p:grpSp>
            <p:nvGrpSpPr>
              <p:cNvPr id="25" name="Group 24">
                <a:extLst>
                  <a:ext uri="{FF2B5EF4-FFF2-40B4-BE49-F238E27FC236}">
                    <a16:creationId xmlns:a16="http://schemas.microsoft.com/office/drawing/2014/main" id="{05EFDA95-3D56-4CCC-9A3A-3FFEE9FF971C}"/>
                  </a:ext>
                </a:extLst>
              </p:cNvPr>
              <p:cNvGrpSpPr/>
              <p:nvPr/>
            </p:nvGrpSpPr>
            <p:grpSpPr>
              <a:xfrm>
                <a:off x="-887845" y="587300"/>
                <a:ext cx="12191999" cy="2023259"/>
                <a:chOff x="1" y="2327609"/>
                <a:chExt cx="12191999" cy="2023259"/>
              </a:xfrm>
            </p:grpSpPr>
            <p:grpSp>
              <p:nvGrpSpPr>
                <p:cNvPr id="28" name="Group 27">
                  <a:extLst>
                    <a:ext uri="{FF2B5EF4-FFF2-40B4-BE49-F238E27FC236}">
                      <a16:creationId xmlns:a16="http://schemas.microsoft.com/office/drawing/2014/main" id="{371B429E-C080-4A11-BBE5-3E005C4E8C9C}"/>
                    </a:ext>
                  </a:extLst>
                </p:cNvPr>
                <p:cNvGrpSpPr/>
                <p:nvPr/>
              </p:nvGrpSpPr>
              <p:grpSpPr>
                <a:xfrm>
                  <a:off x="1" y="2327609"/>
                  <a:ext cx="12191999" cy="1523495"/>
                  <a:chOff x="0" y="537763"/>
                  <a:chExt cx="12191999" cy="1523495"/>
                </a:xfrm>
              </p:grpSpPr>
              <p:sp>
                <p:nvSpPr>
                  <p:cNvPr id="30" name="Rectangle 29">
                    <a:extLst>
                      <a:ext uri="{FF2B5EF4-FFF2-40B4-BE49-F238E27FC236}">
                        <a16:creationId xmlns:a16="http://schemas.microsoft.com/office/drawing/2014/main" id="{069C4677-7712-4262-BDA4-EB8043A94BC8}"/>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31" name="Rectangle 30">
                    <a:extLst>
                      <a:ext uri="{FF2B5EF4-FFF2-40B4-BE49-F238E27FC236}">
                        <a16:creationId xmlns:a16="http://schemas.microsoft.com/office/drawing/2014/main" id="{1C2ECC55-12C7-4DA8-9759-1E434624CCCA}"/>
                      </a:ext>
                    </a:extLst>
                  </p:cNvPr>
                  <p:cNvSpPr/>
                  <p:nvPr/>
                </p:nvSpPr>
                <p:spPr>
                  <a:xfrm>
                    <a:off x="2337803" y="537763"/>
                    <a:ext cx="530915" cy="830997"/>
                  </a:xfrm>
                  <a:prstGeom prst="rect">
                    <a:avLst/>
                  </a:prstGeom>
                </p:spPr>
                <p:txBody>
                  <a:bodyPr wrap="none">
                    <a:spAutoFit/>
                  </a:bodyPr>
                  <a:lstStyle/>
                  <a:p>
                    <a:r>
                      <a:rPr lang="en-US" sz="4800" dirty="0">
                        <a:latin typeface="Segoe UI Light (Headings)"/>
                      </a:rPr>
                      <a:t>X</a:t>
                    </a:r>
                  </a:p>
                </p:txBody>
              </p:sp>
              <p:sp>
                <p:nvSpPr>
                  <p:cNvPr id="32" name="Rectangle 31">
                    <a:extLst>
                      <a:ext uri="{FF2B5EF4-FFF2-40B4-BE49-F238E27FC236}">
                        <a16:creationId xmlns:a16="http://schemas.microsoft.com/office/drawing/2014/main" id="{0E88330E-C0C1-41C0-8479-61CB0042A60F}"/>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29" name="Picture 28" descr="A picture containing shape&#10;&#10;Description automatically generated">
                  <a:extLst>
                    <a:ext uri="{FF2B5EF4-FFF2-40B4-BE49-F238E27FC236}">
                      <a16:creationId xmlns:a16="http://schemas.microsoft.com/office/drawing/2014/main" id="{066930D9-0988-4797-B027-BC45D83BD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cxnSp>
            <p:nvCxnSpPr>
              <p:cNvPr id="26" name="Straight Connector 25">
                <a:extLst>
                  <a:ext uri="{FF2B5EF4-FFF2-40B4-BE49-F238E27FC236}">
                    <a16:creationId xmlns:a16="http://schemas.microsoft.com/office/drawing/2014/main" id="{3DF3A494-5CC9-4C98-8DFA-B2B50C8A83B2}"/>
                  </a:ext>
                </a:extLst>
              </p:cNvPr>
              <p:cNvCxnSpPr>
                <a:cxnSpLocks/>
              </p:cNvCxnSpPr>
              <p:nvPr/>
            </p:nvCxnSpPr>
            <p:spPr>
              <a:xfrm flipH="1">
                <a:off x="2526687" y="1116211"/>
                <a:ext cx="884902" cy="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69BBC81-AA34-4FA3-9EA6-1384BA010CE5}"/>
                  </a:ext>
                </a:extLst>
              </p:cNvPr>
              <p:cNvCxnSpPr>
                <a:cxnSpLocks/>
              </p:cNvCxnSpPr>
              <p:nvPr/>
            </p:nvCxnSpPr>
            <p:spPr>
              <a:xfrm flipV="1">
                <a:off x="3263534" y="1090061"/>
                <a:ext cx="1" cy="1143910"/>
              </a:xfrm>
              <a:prstGeom prst="line">
                <a:avLst/>
              </a:prstGeom>
              <a:ln w="793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4" name="Picture 23" descr="A picture containing shape&#10;&#10;Description automatically generated">
              <a:extLst>
                <a:ext uri="{FF2B5EF4-FFF2-40B4-BE49-F238E27FC236}">
                  <a16:creationId xmlns:a16="http://schemas.microsoft.com/office/drawing/2014/main" id="{627A9657-729F-4372-BC85-1B69168D7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3421" y="1156368"/>
              <a:ext cx="4111179" cy="2377440"/>
            </a:xfrm>
            <a:prstGeom prst="rect">
              <a:avLst/>
            </a:prstGeom>
          </p:spPr>
        </p:pic>
      </p:grpSp>
    </p:spTree>
    <p:extLst>
      <p:ext uri="{BB962C8B-B14F-4D97-AF65-F5344CB8AC3E}">
        <p14:creationId xmlns:p14="http://schemas.microsoft.com/office/powerpoint/2010/main" val="1675571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F2C6519-CF00-4389-8513-E6F686A911C1}"/>
              </a:ext>
            </a:extLst>
          </p:cNvPr>
          <p:cNvGraphicFramePr>
            <a:graphicFrameLocks noGrp="1"/>
          </p:cNvGraphicFramePr>
          <p:nvPr>
            <p:extLst>
              <p:ext uri="{D42A27DB-BD31-4B8C-83A1-F6EECF244321}">
                <p14:modId xmlns:p14="http://schemas.microsoft.com/office/powerpoint/2010/main" val="1877744847"/>
              </p:ext>
            </p:extLst>
          </p:nvPr>
        </p:nvGraphicFramePr>
        <p:xfrm>
          <a:off x="2" y="4747206"/>
          <a:ext cx="12191998" cy="2103120"/>
        </p:xfrm>
        <a:graphic>
          <a:graphicData uri="http://schemas.openxmlformats.org/drawingml/2006/table">
            <a:tbl>
              <a:tblPr firstRow="1" bandRow="1">
                <a:tableStyleId>{5C22544A-7EE6-4342-B048-85BDC9FD1C3A}</a:tableStyleId>
              </a:tblPr>
              <a:tblGrid>
                <a:gridCol w="3799789">
                  <a:extLst>
                    <a:ext uri="{9D8B030D-6E8A-4147-A177-3AD203B41FA5}">
                      <a16:colId xmlns:a16="http://schemas.microsoft.com/office/drawing/2014/main" val="1524816466"/>
                    </a:ext>
                  </a:extLst>
                </a:gridCol>
                <a:gridCol w="8392209">
                  <a:extLst>
                    <a:ext uri="{9D8B030D-6E8A-4147-A177-3AD203B41FA5}">
                      <a16:colId xmlns:a16="http://schemas.microsoft.com/office/drawing/2014/main" val="3035806854"/>
                    </a:ext>
                  </a:extLst>
                </a:gridCol>
              </a:tblGrid>
              <a:tr h="370840">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F = (X+X)’= X</a:t>
                      </a:r>
                      <a:r>
                        <a:rPr lang="en-US" sz="4000" baseline="30000" dirty="0">
                          <a:latin typeface="Times New Roman" panose="02020603050405020304" pitchFamily="18" charset="0"/>
                          <a:cs typeface="Times New Roman" panose="02020603050405020304" pitchFamily="18" charset="0"/>
                        </a:rPr>
                        <a:t>↓</a:t>
                      </a:r>
                      <a:r>
                        <a:rPr lang="en-US" sz="4000" dirty="0">
                          <a:latin typeface="Segoe UI Light (Headings)"/>
                        </a:rPr>
                        <a:t>X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bl>
          </a:graphicData>
        </a:graphic>
      </p:graphicFrame>
      <p:grpSp>
        <p:nvGrpSpPr>
          <p:cNvPr id="12" name="Group 11">
            <a:extLst>
              <a:ext uri="{FF2B5EF4-FFF2-40B4-BE49-F238E27FC236}">
                <a16:creationId xmlns:a16="http://schemas.microsoft.com/office/drawing/2014/main" id="{31F5E4DC-D856-4D12-A712-B6D1BF9B1DBA}"/>
              </a:ext>
            </a:extLst>
          </p:cNvPr>
          <p:cNvGrpSpPr/>
          <p:nvPr/>
        </p:nvGrpSpPr>
        <p:grpSpPr>
          <a:xfrm>
            <a:off x="-3055858" y="1600200"/>
            <a:ext cx="12191999" cy="1828800"/>
            <a:chOff x="1" y="2522068"/>
            <a:chExt cx="12191999" cy="1828800"/>
          </a:xfrm>
        </p:grpSpPr>
        <p:grpSp>
          <p:nvGrpSpPr>
            <p:cNvPr id="13" name="Group 12">
              <a:extLst>
                <a:ext uri="{FF2B5EF4-FFF2-40B4-BE49-F238E27FC236}">
                  <a16:creationId xmlns:a16="http://schemas.microsoft.com/office/drawing/2014/main" id="{4DD53AC1-51BD-4FAF-92FC-29A4127AFA03}"/>
                </a:ext>
              </a:extLst>
            </p:cNvPr>
            <p:cNvGrpSpPr/>
            <p:nvPr/>
          </p:nvGrpSpPr>
          <p:grpSpPr>
            <a:xfrm>
              <a:off x="1" y="2743108"/>
              <a:ext cx="12191999" cy="1108858"/>
              <a:chOff x="0" y="953262"/>
              <a:chExt cx="12191999" cy="1108858"/>
            </a:xfrm>
          </p:grpSpPr>
          <p:sp>
            <p:nvSpPr>
              <p:cNvPr id="15" name="Rectangle 14">
                <a:extLst>
                  <a:ext uri="{FF2B5EF4-FFF2-40B4-BE49-F238E27FC236}">
                    <a16:creationId xmlns:a16="http://schemas.microsoft.com/office/drawing/2014/main" id="{62A873BD-067F-4B72-AA5A-258B36C0ADA2}"/>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17" name="Rectangle 16">
                <a:extLst>
                  <a:ext uri="{FF2B5EF4-FFF2-40B4-BE49-F238E27FC236}">
                    <a16:creationId xmlns:a16="http://schemas.microsoft.com/office/drawing/2014/main" id="{E3096664-315D-40F5-B047-F519CBF34D94}"/>
                  </a:ext>
                </a:extLst>
              </p:cNvPr>
              <p:cNvSpPr/>
              <p:nvPr/>
            </p:nvSpPr>
            <p:spPr>
              <a:xfrm>
                <a:off x="6977925" y="1231123"/>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DADB84E4-E4FD-4B80-940F-99A329C41049}"/>
                  </a:ext>
                </a:extLst>
              </p:cNvPr>
              <p:cNvSpPr/>
              <p:nvPr/>
            </p:nvSpPr>
            <p:spPr>
              <a:xfrm>
                <a:off x="11009234" y="1215420"/>
                <a:ext cx="471604" cy="830997"/>
              </a:xfrm>
              <a:prstGeom prst="rect">
                <a:avLst/>
              </a:prstGeom>
            </p:spPr>
            <p:txBody>
              <a:bodyPr wrap="none">
                <a:spAutoFit/>
              </a:bodyPr>
              <a:lstStyle/>
              <a:p>
                <a:r>
                  <a:rPr lang="en-US" sz="4800" dirty="0">
                    <a:latin typeface="Segoe UI Light (Headings)"/>
                  </a:rPr>
                  <a:t>F</a:t>
                </a:r>
              </a:p>
            </p:txBody>
          </p:sp>
        </p:grpSp>
        <p:pic>
          <p:nvPicPr>
            <p:cNvPr id="14" name="Picture 13" descr="A picture containing shape&#10;&#10;Description automatically generated">
              <a:extLst>
                <a:ext uri="{FF2B5EF4-FFF2-40B4-BE49-F238E27FC236}">
                  <a16:creationId xmlns:a16="http://schemas.microsoft.com/office/drawing/2014/main" id="{7D1FCC71-E986-4D4F-9EEC-D16DD37F4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635" y="2522068"/>
              <a:ext cx="3657600" cy="1828800"/>
            </a:xfrm>
            <a:prstGeom prst="rect">
              <a:avLst/>
            </a:prstGeom>
          </p:spPr>
        </p:pic>
      </p:grpSp>
    </p:spTree>
    <p:extLst>
      <p:ext uri="{BB962C8B-B14F-4D97-AF65-F5344CB8AC3E}">
        <p14:creationId xmlns:p14="http://schemas.microsoft.com/office/powerpoint/2010/main" val="1271789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NOR</a:t>
            </a:r>
          </a:p>
        </p:txBody>
      </p:sp>
    </p:spTree>
    <p:extLst>
      <p:ext uri="{BB962C8B-B14F-4D97-AF65-F5344CB8AC3E}">
        <p14:creationId xmlns:p14="http://schemas.microsoft.com/office/powerpoint/2010/main" val="4571061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1379778001"/>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92D05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8989"/>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3601223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pSp>
        <p:nvGrpSpPr>
          <p:cNvPr id="3" name="Group 2">
            <a:extLst>
              <a:ext uri="{FF2B5EF4-FFF2-40B4-BE49-F238E27FC236}">
                <a16:creationId xmlns:a16="http://schemas.microsoft.com/office/drawing/2014/main" id="{13BD56D3-528F-4693-A2DA-60704A2694AA}"/>
              </a:ext>
            </a:extLst>
          </p:cNvPr>
          <p:cNvGrpSpPr/>
          <p:nvPr/>
        </p:nvGrpSpPr>
        <p:grpSpPr>
          <a:xfrm>
            <a:off x="2070378" y="546843"/>
            <a:ext cx="7452392" cy="2242444"/>
            <a:chOff x="2070378" y="546843"/>
            <a:chExt cx="7452392" cy="2242444"/>
          </a:xfrm>
        </p:grpSpPr>
        <p:pic>
          <p:nvPicPr>
            <p:cNvPr id="24" name="Picture 23" descr="A picture containing shape&#10;&#10;Description automatically generated">
              <a:extLst>
                <a:ext uri="{FF2B5EF4-FFF2-40B4-BE49-F238E27FC236}">
                  <a16:creationId xmlns:a16="http://schemas.microsoft.com/office/drawing/2014/main" id="{9959E391-9D38-4543-8A0E-C53F19839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DB2D298C-CDD4-4F95-8C9D-5D75A942D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3589622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extLst>
              <p:ext uri="{D42A27DB-BD31-4B8C-83A1-F6EECF244321}">
                <p14:modId xmlns:p14="http://schemas.microsoft.com/office/powerpoint/2010/main" val="243584786"/>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187208873"/>
                    </a:ext>
                  </a:extLst>
                </a:gridCol>
                <a:gridCol w="4841865">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a:t>
                      </a:r>
                      <a:r>
                        <a:rPr lang="en-US" sz="2000" baseline="-25000" dirty="0">
                          <a:latin typeface="Segoe UI Light (Headings)"/>
                        </a:rPr>
                        <a:t>1 </a:t>
                      </a:r>
                      <a:r>
                        <a:rPr lang="en-US" sz="2000" dirty="0">
                          <a:latin typeface="Segoe UI Light (Headings)"/>
                        </a:rPr>
                        <a:t>= (Y+X)’</a:t>
                      </a:r>
                    </a:p>
                  </a:txBody>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13" name="Rectangle 12">
            <a:extLst>
              <a:ext uri="{FF2B5EF4-FFF2-40B4-BE49-F238E27FC236}">
                <a16:creationId xmlns:a16="http://schemas.microsoft.com/office/drawing/2014/main" id="{A6C8C6D4-8855-467A-9ECD-B129770AC1EE}"/>
              </a:ext>
            </a:extLst>
          </p:cNvPr>
          <p:cNvSpPr/>
          <p:nvPr/>
        </p:nvSpPr>
        <p:spPr>
          <a:xfrm>
            <a:off x="5513083" y="553731"/>
            <a:ext cx="617477" cy="830997"/>
          </a:xfrm>
          <a:prstGeom prst="rect">
            <a:avLst/>
          </a:prstGeom>
        </p:spPr>
        <p:txBody>
          <a:bodyPr wrap="none">
            <a:spAutoFit/>
          </a:bodyPr>
          <a:lstStyle/>
          <a:p>
            <a:r>
              <a:rPr lang="en-US" sz="4800" dirty="0">
                <a:latin typeface="Segoe UI Light (Headings)"/>
              </a:rPr>
              <a:t>F</a:t>
            </a:r>
            <a:r>
              <a:rPr lang="en-US" sz="4800" baseline="-25000" dirty="0">
                <a:latin typeface="Segoe UI Light (Headings)"/>
              </a:rPr>
              <a:t>1</a:t>
            </a:r>
          </a:p>
        </p:txBody>
      </p:sp>
      <p:grpSp>
        <p:nvGrpSpPr>
          <p:cNvPr id="14" name="Group 13">
            <a:extLst>
              <a:ext uri="{FF2B5EF4-FFF2-40B4-BE49-F238E27FC236}">
                <a16:creationId xmlns:a16="http://schemas.microsoft.com/office/drawing/2014/main" id="{29A6AD27-B4C8-4260-BB5A-B3F1A6867534}"/>
              </a:ext>
            </a:extLst>
          </p:cNvPr>
          <p:cNvGrpSpPr/>
          <p:nvPr/>
        </p:nvGrpSpPr>
        <p:grpSpPr>
          <a:xfrm>
            <a:off x="2070378" y="546843"/>
            <a:ext cx="7452392" cy="2242444"/>
            <a:chOff x="2070378" y="546843"/>
            <a:chExt cx="7452392" cy="2242444"/>
          </a:xfrm>
        </p:grpSpPr>
        <p:pic>
          <p:nvPicPr>
            <p:cNvPr id="15" name="Picture 14" descr="A picture containing shape&#10;&#10;Description automatically generated">
              <a:extLst>
                <a:ext uri="{FF2B5EF4-FFF2-40B4-BE49-F238E27FC236}">
                  <a16:creationId xmlns:a16="http://schemas.microsoft.com/office/drawing/2014/main" id="{3A3DA9E4-C3A9-4455-8307-0978B59B5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05C4C3E4-D1A1-476D-B9E3-4E93A378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17" name="Rectangle 16">
              <a:extLst>
                <a:ext uri="{FF2B5EF4-FFF2-40B4-BE49-F238E27FC236}">
                  <a16:creationId xmlns:a16="http://schemas.microsoft.com/office/drawing/2014/main" id="{26EECE94-FFAA-428C-B7B3-49C09B0B2762}"/>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18" name="Rectangle 17">
              <a:extLst>
                <a:ext uri="{FF2B5EF4-FFF2-40B4-BE49-F238E27FC236}">
                  <a16:creationId xmlns:a16="http://schemas.microsoft.com/office/drawing/2014/main" id="{C8142C4E-32BC-4A55-B0C4-3071C56C3782}"/>
                </a:ext>
              </a:extLst>
            </p:cNvPr>
            <p:cNvSpPr/>
            <p:nvPr/>
          </p:nvSpPr>
          <p:spPr>
            <a:xfrm>
              <a:off x="9051166" y="1483208"/>
              <a:ext cx="471604" cy="830997"/>
            </a:xfrm>
            <a:prstGeom prst="rect">
              <a:avLst/>
            </a:prstGeom>
          </p:spPr>
          <p:txBody>
            <a:bodyPr wrap="none">
              <a:spAutoFit/>
            </a:bodyPr>
            <a:lstStyle/>
            <a:p>
              <a:r>
                <a:rPr lang="en-US" sz="4800" dirty="0">
                  <a:latin typeface="Segoe UI Light (Headings)"/>
                </a:rPr>
                <a:t>F</a:t>
              </a:r>
              <a:endParaRPr lang="en-US" sz="4800" baseline="-25000" dirty="0">
                <a:latin typeface="Segoe UI Light (Headings)"/>
              </a:endParaRPr>
            </a:p>
          </p:txBody>
        </p:sp>
        <p:sp>
          <p:nvSpPr>
            <p:cNvPr id="19" name="Rectangle 18">
              <a:extLst>
                <a:ext uri="{FF2B5EF4-FFF2-40B4-BE49-F238E27FC236}">
                  <a16:creationId xmlns:a16="http://schemas.microsoft.com/office/drawing/2014/main" id="{E0F0CB24-70B5-42D6-AE93-BC793E32F6D2}"/>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20" name="Oval 19">
              <a:extLst>
                <a:ext uri="{FF2B5EF4-FFF2-40B4-BE49-F238E27FC236}">
                  <a16:creationId xmlns:a16="http://schemas.microsoft.com/office/drawing/2014/main" id="{16DCEBE5-C9F1-4044-A5FA-6FE91BEDE00D}"/>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2A1ED987-FBC9-41EE-B130-5B0523D0B1DE}"/>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F929096F-2FFA-43DA-9BA5-C2E6A58EC895}"/>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3430134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extLst>
              <p:ext uri="{D42A27DB-BD31-4B8C-83A1-F6EECF244321}">
                <p14:modId xmlns:p14="http://schemas.microsoft.com/office/powerpoint/2010/main" val="4069027759"/>
              </p:ext>
            </p:extLst>
          </p:nvPr>
        </p:nvGraphicFramePr>
        <p:xfrm>
          <a:off x="0" y="3291840"/>
          <a:ext cx="12191998"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4">
                  <a:extLst>
                    <a:ext uri="{9D8B030D-6E8A-4147-A177-3AD203B41FA5}">
                      <a16:colId xmlns:a16="http://schemas.microsoft.com/office/drawing/2014/main" val="3035806854"/>
                    </a:ext>
                  </a:extLst>
                </a:gridCol>
                <a:gridCol w="4841864">
                  <a:extLst>
                    <a:ext uri="{9D8B030D-6E8A-4147-A177-3AD203B41FA5}">
                      <a16:colId xmlns:a16="http://schemas.microsoft.com/office/drawing/2014/main" val="362752232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(Z+F</a:t>
                      </a:r>
                      <a:r>
                        <a:rPr lang="en-US" sz="2000" baseline="-25000" dirty="0">
                          <a:latin typeface="Segoe UI Light (Headings)"/>
                        </a:rPr>
                        <a:t>1</a:t>
                      </a:r>
                      <a:r>
                        <a:rPr lang="en-US" sz="2000" dirty="0">
                          <a:latin typeface="Segoe UI Light (Headings)"/>
                        </a:rPr>
                        <a:t>)’ = (Z+(Y+X)’)’</a:t>
                      </a:r>
                    </a:p>
                  </a:txBody>
                  <a:tcPr/>
                </a:tc>
                <a:tc>
                  <a:txBody>
                    <a:bodyPr/>
                    <a:lstStyle/>
                    <a:p>
                      <a:pPr algn="ctr"/>
                      <a:r>
                        <a:rPr lang="en-US" sz="2000" dirty="0">
                          <a:latin typeface="Segoe UI Light (Headings)"/>
                        </a:rPr>
                        <a:t>F=(Z+Y+X)’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solidFill>
                      <a:srgbClr val="FF8989"/>
                    </a:solidFill>
                  </a:tcPr>
                </a:tc>
                <a:tc>
                  <a:txBody>
                    <a:bodyPr/>
                    <a:lstStyle/>
                    <a:p>
                      <a:pPr algn="ctr"/>
                      <a:r>
                        <a:rPr lang="en-US" sz="2000" dirty="0">
                          <a:latin typeface="Segoe UI Light (Headings)"/>
                        </a:rPr>
                        <a:t>1</a:t>
                      </a:r>
                    </a:p>
                  </a:txBody>
                  <a:tcPr>
                    <a:solidFill>
                      <a:srgbClr val="FFFF00"/>
                    </a:solidFil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solidFill>
                      <a:srgbClr val="FFFF00"/>
                    </a:solidFil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1</a:t>
                      </a:r>
                      <a:endParaRPr lang="en-US" sz="2000" dirty="0">
                        <a:latin typeface="Segoe UI Light (Headings)"/>
                      </a:endParaRP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solidFill>
                      <a:srgbClr val="FFFF00"/>
                    </a:solidFil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solidFill>
                      <a:srgbClr val="FF89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solidFill>
                      <a:srgbClr val="FFFF00"/>
                    </a:solidFil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a:latin typeface="Segoe UI Light (Headings)"/>
                        </a:rPr>
                        <a:t>0</a:t>
                      </a:r>
                      <a:endParaRPr lang="en-US" sz="2000" dirty="0">
                        <a:latin typeface="Segoe UI Light (Headings)"/>
                      </a:endParaRP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7" name="Rectangle 6">
            <a:extLst>
              <a:ext uri="{FF2B5EF4-FFF2-40B4-BE49-F238E27FC236}">
                <a16:creationId xmlns:a16="http://schemas.microsoft.com/office/drawing/2014/main" id="{FD260F8C-3719-4EEE-ADE1-AA97068EA87F}"/>
              </a:ext>
            </a:extLst>
          </p:cNvPr>
          <p:cNvSpPr/>
          <p:nvPr/>
        </p:nvSpPr>
        <p:spPr>
          <a:xfrm>
            <a:off x="8566017" y="1035793"/>
            <a:ext cx="3658374" cy="1569660"/>
          </a:xfrm>
          <a:prstGeom prst="rect">
            <a:avLst/>
          </a:prstGeom>
        </p:spPr>
        <p:txBody>
          <a:bodyPr wrap="none">
            <a:spAutoFit/>
          </a:bodyPr>
          <a:lstStyle/>
          <a:p>
            <a:r>
              <a:rPr lang="en-US" sz="4800" dirty="0">
                <a:latin typeface="Segoe UI Light (Headings)"/>
              </a:rPr>
              <a:t>F=(Z+(Y+X)’)’</a:t>
            </a:r>
          </a:p>
          <a:p>
            <a:r>
              <a:rPr lang="en-US" sz="4800" dirty="0">
                <a:solidFill>
                  <a:schemeClr val="bg1"/>
                </a:solidFill>
                <a:latin typeface="Segoe UI Light (Headings)"/>
              </a:rPr>
              <a:t>F</a:t>
            </a:r>
            <a:r>
              <a:rPr lang="en-US" sz="4800" dirty="0">
                <a:latin typeface="Segoe UI Light (Headings)"/>
              </a:rPr>
              <a:t>≠(Z+Y+X)’</a:t>
            </a:r>
          </a:p>
        </p:txBody>
      </p:sp>
      <p:grpSp>
        <p:nvGrpSpPr>
          <p:cNvPr id="14" name="Group 13">
            <a:extLst>
              <a:ext uri="{FF2B5EF4-FFF2-40B4-BE49-F238E27FC236}">
                <a16:creationId xmlns:a16="http://schemas.microsoft.com/office/drawing/2014/main" id="{39969A9C-C76B-4F5B-8727-01AD844D0F48}"/>
              </a:ext>
            </a:extLst>
          </p:cNvPr>
          <p:cNvGrpSpPr/>
          <p:nvPr/>
        </p:nvGrpSpPr>
        <p:grpSpPr>
          <a:xfrm>
            <a:off x="2070378" y="546843"/>
            <a:ext cx="6745224" cy="2242444"/>
            <a:chOff x="2070378" y="546843"/>
            <a:chExt cx="6745224" cy="2242444"/>
          </a:xfrm>
        </p:grpSpPr>
        <p:pic>
          <p:nvPicPr>
            <p:cNvPr id="15" name="Picture 14" descr="A picture containing shape&#10;&#10;Description automatically generated">
              <a:extLst>
                <a:ext uri="{FF2B5EF4-FFF2-40B4-BE49-F238E27FC236}">
                  <a16:creationId xmlns:a16="http://schemas.microsoft.com/office/drawing/2014/main" id="{D08166FB-72FB-44AD-BDAE-01450E674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6642" y="991418"/>
              <a:ext cx="3108960" cy="1797869"/>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D5C73414-14F9-4E99-A862-FE9C7988E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835" y="546843"/>
              <a:ext cx="3108960" cy="1797869"/>
            </a:xfrm>
            <a:prstGeom prst="rect">
              <a:avLst/>
            </a:prstGeom>
          </p:spPr>
        </p:pic>
        <p:sp>
          <p:nvSpPr>
            <p:cNvPr id="17" name="Rectangle 16">
              <a:extLst>
                <a:ext uri="{FF2B5EF4-FFF2-40B4-BE49-F238E27FC236}">
                  <a16:creationId xmlns:a16="http://schemas.microsoft.com/office/drawing/2014/main" id="{ADA1CDBE-C2EB-4DFB-9F8B-50A74DCA9FAE}"/>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19" name="Rectangle 18">
              <a:extLst>
                <a:ext uri="{FF2B5EF4-FFF2-40B4-BE49-F238E27FC236}">
                  <a16:creationId xmlns:a16="http://schemas.microsoft.com/office/drawing/2014/main" id="{67CB926E-DB99-469B-86E3-34D208265112}"/>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20" name="Oval 19">
              <a:extLst>
                <a:ext uri="{FF2B5EF4-FFF2-40B4-BE49-F238E27FC236}">
                  <a16:creationId xmlns:a16="http://schemas.microsoft.com/office/drawing/2014/main" id="{83C709D9-4F99-456F-9742-4332BD361464}"/>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3A7C9428-7161-48EB-8489-4FED91CA2905}"/>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D8A72424-7C6C-4782-BCD7-5A7BF80EDFC3}"/>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551489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NOT (3-Input OR)</a:t>
            </a:r>
          </a:p>
        </p:txBody>
      </p:sp>
    </p:spTree>
    <p:extLst>
      <p:ext uri="{BB962C8B-B14F-4D97-AF65-F5344CB8AC3E}">
        <p14:creationId xmlns:p14="http://schemas.microsoft.com/office/powerpoint/2010/main" val="285482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and</a:t>
            </a:r>
          </a:p>
        </p:txBody>
      </p:sp>
    </p:spTree>
    <p:extLst>
      <p:ext uri="{BB962C8B-B14F-4D97-AF65-F5344CB8AC3E}">
        <p14:creationId xmlns:p14="http://schemas.microsoft.com/office/powerpoint/2010/main" val="3502197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1693392713"/>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
        <p:nvSpPr>
          <p:cNvPr id="8" name="Rectangle 7">
            <a:extLst>
              <a:ext uri="{FF2B5EF4-FFF2-40B4-BE49-F238E27FC236}">
                <a16:creationId xmlns:a16="http://schemas.microsoft.com/office/drawing/2014/main" id="{08F36132-5B65-4293-93DB-DF5ADA352325}"/>
              </a:ext>
            </a:extLst>
          </p:cNvPr>
          <p:cNvSpPr/>
          <p:nvPr/>
        </p:nvSpPr>
        <p:spPr>
          <a:xfrm>
            <a:off x="8492564" y="1196068"/>
            <a:ext cx="3699436" cy="830997"/>
          </a:xfrm>
          <a:prstGeom prst="rect">
            <a:avLst/>
          </a:prstGeom>
        </p:spPr>
        <p:txBody>
          <a:bodyPr wrap="square">
            <a:spAutoFit/>
          </a:bodyPr>
          <a:lstStyle/>
          <a:p>
            <a:r>
              <a:rPr lang="en-US" sz="4800" dirty="0">
                <a:latin typeface="Segoe UI Light (Headings)"/>
              </a:rPr>
              <a:t>F=(Z+Y+X)’</a:t>
            </a:r>
          </a:p>
        </p:txBody>
      </p:sp>
      <p:sp>
        <p:nvSpPr>
          <p:cNvPr id="7" name="Rectangle 6">
            <a:extLst>
              <a:ext uri="{FF2B5EF4-FFF2-40B4-BE49-F238E27FC236}">
                <a16:creationId xmlns:a16="http://schemas.microsoft.com/office/drawing/2014/main" id="{F66F174F-D5EC-41F7-97A7-1D6FCB62F808}"/>
              </a:ext>
            </a:extLst>
          </p:cNvPr>
          <p:cNvSpPr/>
          <p:nvPr/>
        </p:nvSpPr>
        <p:spPr>
          <a:xfrm>
            <a:off x="1817444" y="615019"/>
            <a:ext cx="530915" cy="830997"/>
          </a:xfrm>
          <a:prstGeom prst="rect">
            <a:avLst/>
          </a:prstGeom>
        </p:spPr>
        <p:txBody>
          <a:bodyPr wrap="none">
            <a:spAutoFit/>
          </a:bodyPr>
          <a:lstStyle/>
          <a:p>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1817444" y="1225519"/>
            <a:ext cx="516488" cy="830997"/>
          </a:xfrm>
          <a:prstGeom prst="rect">
            <a:avLst/>
          </a:prstGeom>
        </p:spPr>
        <p:txBody>
          <a:bodyPr wrap="none">
            <a:spAutoFit/>
          </a:bodyPr>
          <a:lstStyle/>
          <a:p>
            <a:r>
              <a:rPr lang="en-US" sz="4800" dirty="0">
                <a:latin typeface="Segoe UI Light (Headings)"/>
              </a:rPr>
              <a:t>Y</a:t>
            </a:r>
          </a:p>
        </p:txBody>
      </p:sp>
      <p:sp>
        <p:nvSpPr>
          <p:cNvPr id="12" name="Rectangle 11">
            <a:extLst>
              <a:ext uri="{FF2B5EF4-FFF2-40B4-BE49-F238E27FC236}">
                <a16:creationId xmlns:a16="http://schemas.microsoft.com/office/drawing/2014/main" id="{DC33464D-9AD4-486A-A1BB-5A7144CA951D}"/>
              </a:ext>
            </a:extLst>
          </p:cNvPr>
          <p:cNvSpPr/>
          <p:nvPr/>
        </p:nvSpPr>
        <p:spPr>
          <a:xfrm>
            <a:off x="1817444" y="1841204"/>
            <a:ext cx="446079" cy="844692"/>
          </a:xfrm>
          <a:prstGeom prst="rect">
            <a:avLst/>
          </a:prstGeom>
        </p:spPr>
        <p:txBody>
          <a:bodyPr wrap="square">
            <a:spAutoFit/>
          </a:bodyPr>
          <a:lstStyle/>
          <a:p>
            <a:r>
              <a:rPr lang="en-US" sz="4800" dirty="0">
                <a:latin typeface="Segoe UI Light (Headings)"/>
              </a:rPr>
              <a:t>Z</a:t>
            </a:r>
          </a:p>
        </p:txBody>
      </p:sp>
      <p:cxnSp>
        <p:nvCxnSpPr>
          <p:cNvPr id="13" name="Straight Connector 12">
            <a:extLst>
              <a:ext uri="{FF2B5EF4-FFF2-40B4-BE49-F238E27FC236}">
                <a16:creationId xmlns:a16="http://schemas.microsoft.com/office/drawing/2014/main" id="{0F8CDF39-B331-4D0D-8AEB-55657C67562D}"/>
              </a:ext>
            </a:extLst>
          </p:cNvPr>
          <p:cNvCxnSpPr>
            <a:cxnSpLocks/>
          </p:cNvCxnSpPr>
          <p:nvPr/>
        </p:nvCxnSpPr>
        <p:spPr>
          <a:xfrm>
            <a:off x="2839945" y="1684798"/>
            <a:ext cx="64008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shape&#10;&#10;Description automatically generated">
            <a:extLst>
              <a:ext uri="{FF2B5EF4-FFF2-40B4-BE49-F238E27FC236}">
                <a16:creationId xmlns:a16="http://schemas.microsoft.com/office/drawing/2014/main" id="{2E800593-44F3-4DD0-B70F-9AB25AA18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863" y="889719"/>
            <a:ext cx="3180316" cy="1590158"/>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24675D28-F323-4E8C-86FB-CC0391A19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103" y="785863"/>
            <a:ext cx="3108960" cy="1797869"/>
          </a:xfrm>
          <a:prstGeom prst="rect">
            <a:avLst/>
          </a:prstGeom>
        </p:spPr>
      </p:pic>
    </p:spTree>
    <p:extLst>
      <p:ext uri="{BB962C8B-B14F-4D97-AF65-F5344CB8AC3E}">
        <p14:creationId xmlns:p14="http://schemas.microsoft.com/office/powerpoint/2010/main" val="3034640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effectLst/>
              <a:uLnTx/>
              <a:uFillTx/>
              <a:latin typeface="Segoe UI Light (Headings)"/>
              <a:ea typeface="+mn-ea"/>
              <a:cs typeface="+mn-cs"/>
            </a:endParaRPr>
          </a:p>
        </p:txBody>
      </p:sp>
      <p:sp>
        <p:nvSpPr>
          <p:cNvPr id="2" name="Rectangle 1">
            <a:extLst>
              <a:ext uri="{FF2B5EF4-FFF2-40B4-BE49-F238E27FC236}">
                <a16:creationId xmlns:a16="http://schemas.microsoft.com/office/drawing/2014/main" id="{C3362BE6-930E-409A-BBE2-A729262407EF}"/>
              </a:ext>
            </a:extLst>
          </p:cNvPr>
          <p:cNvSpPr/>
          <p:nvPr/>
        </p:nvSpPr>
        <p:spPr>
          <a:xfrm>
            <a:off x="9109626" y="2583954"/>
            <a:ext cx="2529860" cy="707886"/>
          </a:xfrm>
          <a:prstGeom prst="rect">
            <a:avLst/>
          </a:prstGeom>
        </p:spPr>
        <p:txBody>
          <a:bodyPr wrap="none">
            <a:spAutoFit/>
          </a:bodyPr>
          <a:lstStyle/>
          <a:p>
            <a:r>
              <a:rPr lang="en-US" sz="4000" dirty="0">
                <a:latin typeface="Segoe UI Light (Headings)"/>
              </a:rPr>
              <a:t>Associative</a:t>
            </a:r>
            <a:endParaRPr lang="en-US" sz="4000" dirty="0"/>
          </a:p>
        </p:txBody>
      </p:sp>
      <p:graphicFrame>
        <p:nvGraphicFramePr>
          <p:cNvPr id="14" name="Table 2">
            <a:extLst>
              <a:ext uri="{FF2B5EF4-FFF2-40B4-BE49-F238E27FC236}">
                <a16:creationId xmlns:a16="http://schemas.microsoft.com/office/drawing/2014/main" id="{9452DEEA-FD5A-4FDC-809B-9368A913940A}"/>
              </a:ext>
            </a:extLst>
          </p:cNvPr>
          <p:cNvGraphicFramePr>
            <a:graphicFrameLocks noGrp="1"/>
          </p:cNvGraphicFramePr>
          <p:nvPr>
            <p:extLst>
              <p:ext uri="{D42A27DB-BD31-4B8C-83A1-F6EECF244321}">
                <p14:modId xmlns:p14="http://schemas.microsoft.com/office/powerpoint/2010/main" val="111127506"/>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836090">
                  <a:extLst>
                    <a:ext uri="{9D8B030D-6E8A-4147-A177-3AD203B41FA5}">
                      <a16:colId xmlns:a16="http://schemas.microsoft.com/office/drawing/2014/main" val="232650011"/>
                    </a:ext>
                  </a:extLst>
                </a:gridCol>
                <a:gridCol w="836090">
                  <a:extLst>
                    <a:ext uri="{9D8B030D-6E8A-4147-A177-3AD203B41FA5}">
                      <a16:colId xmlns:a16="http://schemas.microsoft.com/office/drawing/2014/main" val="3666604902"/>
                    </a:ext>
                  </a:extLst>
                </a:gridCol>
                <a:gridCol w="836090">
                  <a:extLst>
                    <a:ext uri="{9D8B030D-6E8A-4147-A177-3AD203B41FA5}">
                      <a16:colId xmlns:a16="http://schemas.microsoft.com/office/drawing/2014/main" val="1524816466"/>
                    </a:ext>
                  </a:extLst>
                </a:gridCol>
                <a:gridCol w="4841865">
                  <a:extLst>
                    <a:ext uri="{9D8B030D-6E8A-4147-A177-3AD203B41FA5}">
                      <a16:colId xmlns:a16="http://schemas.microsoft.com/office/drawing/2014/main" val="3035806854"/>
                    </a:ext>
                  </a:extLst>
                </a:gridCol>
                <a:gridCol w="4841865">
                  <a:extLst>
                    <a:ext uri="{9D8B030D-6E8A-4147-A177-3AD203B41FA5}">
                      <a16:colId xmlns:a16="http://schemas.microsoft.com/office/drawing/2014/main" val="424595672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F=(Z+Y+X)’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E9EBF5"/>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E9EBF5"/>
                    </a:solidFill>
                  </a:tcPr>
                </a:tc>
                <a:extLst>
                  <a:ext uri="{0D108BD9-81ED-4DB2-BD59-A6C34878D82A}">
                    <a16:rowId xmlns:a16="http://schemas.microsoft.com/office/drawing/2014/main" val="388702877"/>
                  </a:ext>
                </a:extLst>
              </a:tr>
            </a:tbl>
          </a:graphicData>
        </a:graphic>
      </p:graphicFrame>
      <p:sp>
        <p:nvSpPr>
          <p:cNvPr id="15" name="Rectangle 14">
            <a:extLst>
              <a:ext uri="{FF2B5EF4-FFF2-40B4-BE49-F238E27FC236}">
                <a16:creationId xmlns:a16="http://schemas.microsoft.com/office/drawing/2014/main" id="{4DD3FCE4-8191-4AD2-B63F-545CB5543E0D}"/>
              </a:ext>
            </a:extLst>
          </p:cNvPr>
          <p:cNvSpPr/>
          <p:nvPr/>
        </p:nvSpPr>
        <p:spPr>
          <a:xfrm>
            <a:off x="8492564" y="1196068"/>
            <a:ext cx="3699436" cy="1569660"/>
          </a:xfrm>
          <a:prstGeom prst="rect">
            <a:avLst/>
          </a:prstGeom>
        </p:spPr>
        <p:txBody>
          <a:bodyPr wrap="square">
            <a:spAutoFit/>
          </a:bodyPr>
          <a:lstStyle/>
          <a:p>
            <a:r>
              <a:rPr lang="en-US" sz="4800" dirty="0">
                <a:latin typeface="Segoe UI Light (Headings)"/>
              </a:rPr>
              <a:t>F=(Z+Y+X)’</a:t>
            </a:r>
          </a:p>
          <a:p>
            <a:r>
              <a:rPr lang="en-US" sz="4800" dirty="0">
                <a:latin typeface="Segoe UI Light (Headings)"/>
              </a:rPr>
              <a:t>F=(X+Y+Z)’</a:t>
            </a:r>
          </a:p>
        </p:txBody>
      </p:sp>
      <p:sp>
        <p:nvSpPr>
          <p:cNvPr id="16" name="Rectangle 15">
            <a:extLst>
              <a:ext uri="{FF2B5EF4-FFF2-40B4-BE49-F238E27FC236}">
                <a16:creationId xmlns:a16="http://schemas.microsoft.com/office/drawing/2014/main" id="{32A40382-C116-4A60-B394-5F2EE5B162B8}"/>
              </a:ext>
            </a:extLst>
          </p:cNvPr>
          <p:cNvSpPr/>
          <p:nvPr/>
        </p:nvSpPr>
        <p:spPr>
          <a:xfrm>
            <a:off x="1817444" y="615019"/>
            <a:ext cx="530915" cy="830997"/>
          </a:xfrm>
          <a:prstGeom prst="rect">
            <a:avLst/>
          </a:prstGeom>
        </p:spPr>
        <p:txBody>
          <a:bodyPr wrap="none">
            <a:spAutoFit/>
          </a:bodyPr>
          <a:lstStyle/>
          <a:p>
            <a:r>
              <a:rPr lang="en-US" sz="4800" dirty="0">
                <a:latin typeface="Segoe UI Light (Headings)"/>
              </a:rPr>
              <a:t>X</a:t>
            </a:r>
          </a:p>
        </p:txBody>
      </p:sp>
      <p:sp>
        <p:nvSpPr>
          <p:cNvPr id="17" name="Rectangle 16">
            <a:extLst>
              <a:ext uri="{FF2B5EF4-FFF2-40B4-BE49-F238E27FC236}">
                <a16:creationId xmlns:a16="http://schemas.microsoft.com/office/drawing/2014/main" id="{C289E538-16EA-4BB3-92BD-CF2FD9229F4D}"/>
              </a:ext>
            </a:extLst>
          </p:cNvPr>
          <p:cNvSpPr/>
          <p:nvPr/>
        </p:nvSpPr>
        <p:spPr>
          <a:xfrm>
            <a:off x="1817444" y="1225519"/>
            <a:ext cx="516488" cy="830997"/>
          </a:xfrm>
          <a:prstGeom prst="rect">
            <a:avLst/>
          </a:prstGeom>
        </p:spPr>
        <p:txBody>
          <a:bodyPr wrap="none">
            <a:spAutoFit/>
          </a:bodyPr>
          <a:lstStyle/>
          <a:p>
            <a:r>
              <a:rPr lang="en-US" sz="4800" dirty="0">
                <a:latin typeface="Segoe UI Light (Headings)"/>
              </a:rPr>
              <a:t>Y</a:t>
            </a:r>
          </a:p>
        </p:txBody>
      </p:sp>
      <p:sp>
        <p:nvSpPr>
          <p:cNvPr id="18" name="Rectangle 17">
            <a:extLst>
              <a:ext uri="{FF2B5EF4-FFF2-40B4-BE49-F238E27FC236}">
                <a16:creationId xmlns:a16="http://schemas.microsoft.com/office/drawing/2014/main" id="{041CC204-D0CB-47AF-B3E8-97F68C7A0A10}"/>
              </a:ext>
            </a:extLst>
          </p:cNvPr>
          <p:cNvSpPr/>
          <p:nvPr/>
        </p:nvSpPr>
        <p:spPr>
          <a:xfrm>
            <a:off x="1817444" y="1841204"/>
            <a:ext cx="446079" cy="844692"/>
          </a:xfrm>
          <a:prstGeom prst="rect">
            <a:avLst/>
          </a:prstGeom>
        </p:spPr>
        <p:txBody>
          <a:bodyPr wrap="square">
            <a:spAutoFit/>
          </a:bodyPr>
          <a:lstStyle/>
          <a:p>
            <a:r>
              <a:rPr lang="en-US" sz="4800" dirty="0">
                <a:latin typeface="Segoe UI Light (Headings)"/>
              </a:rPr>
              <a:t>Z</a:t>
            </a:r>
          </a:p>
        </p:txBody>
      </p:sp>
      <p:cxnSp>
        <p:nvCxnSpPr>
          <p:cNvPr id="19" name="Straight Connector 18">
            <a:extLst>
              <a:ext uri="{FF2B5EF4-FFF2-40B4-BE49-F238E27FC236}">
                <a16:creationId xmlns:a16="http://schemas.microsoft.com/office/drawing/2014/main" id="{F8DF92B5-A34C-4773-B0B4-AED91F930229}"/>
              </a:ext>
            </a:extLst>
          </p:cNvPr>
          <p:cNvCxnSpPr>
            <a:cxnSpLocks/>
          </p:cNvCxnSpPr>
          <p:nvPr/>
        </p:nvCxnSpPr>
        <p:spPr>
          <a:xfrm>
            <a:off x="2839945" y="1684798"/>
            <a:ext cx="64008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descr="A picture containing shape&#10;&#10;Description automatically generated">
            <a:extLst>
              <a:ext uri="{FF2B5EF4-FFF2-40B4-BE49-F238E27FC236}">
                <a16:creationId xmlns:a16="http://schemas.microsoft.com/office/drawing/2014/main" id="{95D3B6FF-E3F7-4BFF-A19E-6939C9C0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863" y="889719"/>
            <a:ext cx="3180316" cy="1590158"/>
          </a:xfrm>
          <a:prstGeom prst="rect">
            <a:avLst/>
          </a:prstGeom>
        </p:spPr>
      </p:pic>
      <p:pic>
        <p:nvPicPr>
          <p:cNvPr id="21" name="Picture 20" descr="A picture containing shape&#10;&#10;Description automatically generated">
            <a:extLst>
              <a:ext uri="{FF2B5EF4-FFF2-40B4-BE49-F238E27FC236}">
                <a16:creationId xmlns:a16="http://schemas.microsoft.com/office/drawing/2014/main" id="{375C16C9-6030-4011-AEA8-4875C3899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103" y="785863"/>
            <a:ext cx="3108960" cy="1797869"/>
          </a:xfrm>
          <a:prstGeom prst="rect">
            <a:avLst/>
          </a:prstGeom>
        </p:spPr>
      </p:pic>
    </p:spTree>
    <p:extLst>
      <p:ext uri="{BB962C8B-B14F-4D97-AF65-F5344CB8AC3E}">
        <p14:creationId xmlns:p14="http://schemas.microsoft.com/office/powerpoint/2010/main" val="1409831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picture containing shape&#10;&#10;Description automatically generated">
            <a:extLst>
              <a:ext uri="{FF2B5EF4-FFF2-40B4-BE49-F238E27FC236}">
                <a16:creationId xmlns:a16="http://schemas.microsoft.com/office/drawing/2014/main" id="{17F84379-654C-40F5-8C6E-FA934B737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490" y="1511578"/>
            <a:ext cx="2356101" cy="1374841"/>
          </a:xfrm>
          <a:prstGeom prst="rect">
            <a:avLst/>
          </a:prstGeom>
        </p:spPr>
      </p:pic>
      <p:pic>
        <p:nvPicPr>
          <p:cNvPr id="23" name="Picture 22" descr="A picture containing shape&#10;&#10;Description automatically generated">
            <a:extLst>
              <a:ext uri="{FF2B5EF4-FFF2-40B4-BE49-F238E27FC236}">
                <a16:creationId xmlns:a16="http://schemas.microsoft.com/office/drawing/2014/main" id="{46B9B0AA-602A-460C-A0A0-D75DAEF52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62" y="1312584"/>
            <a:ext cx="1920240" cy="1120507"/>
          </a:xfrm>
          <a:prstGeom prst="rect">
            <a:avLst/>
          </a:prstGeom>
        </p:spPr>
      </p:pic>
      <p:grpSp>
        <p:nvGrpSpPr>
          <p:cNvPr id="4" name="Group 3">
            <a:extLst>
              <a:ext uri="{FF2B5EF4-FFF2-40B4-BE49-F238E27FC236}">
                <a16:creationId xmlns:a16="http://schemas.microsoft.com/office/drawing/2014/main" id="{799451E1-1E12-481B-B941-5092AE169DC0}"/>
              </a:ext>
            </a:extLst>
          </p:cNvPr>
          <p:cNvGrpSpPr>
            <a:grpSpLocks noChangeAspect="1"/>
          </p:cNvGrpSpPr>
          <p:nvPr/>
        </p:nvGrpSpPr>
        <p:grpSpPr>
          <a:xfrm>
            <a:off x="7717801" y="1513849"/>
            <a:ext cx="2377440" cy="1374841"/>
            <a:chOff x="7533548" y="1266896"/>
            <a:chExt cx="3137118" cy="1797869"/>
          </a:xfrm>
        </p:grpSpPr>
        <p:cxnSp>
          <p:nvCxnSpPr>
            <p:cNvPr id="20" name="Straight Connector 19">
              <a:extLst>
                <a:ext uri="{FF2B5EF4-FFF2-40B4-BE49-F238E27FC236}">
                  <a16:creationId xmlns:a16="http://schemas.microsoft.com/office/drawing/2014/main" id="{5609E279-51BA-4F38-B45F-DA0BACD10E6F}"/>
                </a:ext>
              </a:extLst>
            </p:cNvPr>
            <p:cNvCxnSpPr>
              <a:cxnSpLocks/>
            </p:cNvCxnSpPr>
            <p:nvPr/>
          </p:nvCxnSpPr>
          <p:spPr>
            <a:xfrm>
              <a:off x="7533548" y="2165831"/>
              <a:ext cx="64008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A picture containing shape&#10;&#10;Description automatically generated">
              <a:extLst>
                <a:ext uri="{FF2B5EF4-FFF2-40B4-BE49-F238E27FC236}">
                  <a16:creationId xmlns:a16="http://schemas.microsoft.com/office/drawing/2014/main" id="{802C9946-FD33-421B-9DB6-33E1C1E6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706" y="1266896"/>
              <a:ext cx="3108960" cy="1797869"/>
            </a:xfrm>
            <a:prstGeom prst="rect">
              <a:avLst/>
            </a:prstGeom>
          </p:spPr>
        </p:pic>
      </p:grpSp>
      <p:graphicFrame>
        <p:nvGraphicFramePr>
          <p:cNvPr id="6" name="Table 6">
            <a:extLst>
              <a:ext uri="{FF2B5EF4-FFF2-40B4-BE49-F238E27FC236}">
                <a16:creationId xmlns:a16="http://schemas.microsoft.com/office/drawing/2014/main" id="{A71F8943-F09C-48D1-B6A1-FBA9BDF69D7E}"/>
              </a:ext>
            </a:extLst>
          </p:cNvPr>
          <p:cNvGraphicFramePr>
            <a:graphicFrameLocks noGrp="1"/>
          </p:cNvGraphicFramePr>
          <p:nvPr>
            <p:extLst>
              <p:ext uri="{D42A27DB-BD31-4B8C-83A1-F6EECF244321}">
                <p14:modId xmlns:p14="http://schemas.microsoft.com/office/powerpoint/2010/main" val="174448179"/>
              </p:ext>
            </p:extLst>
          </p:nvPr>
        </p:nvGraphicFramePr>
        <p:xfrm>
          <a:off x="0" y="3733800"/>
          <a:ext cx="12192000" cy="280416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3056157736"/>
                    </a:ext>
                  </a:extLst>
                </a:gridCol>
                <a:gridCol w="4483100">
                  <a:extLst>
                    <a:ext uri="{9D8B030D-6E8A-4147-A177-3AD203B41FA5}">
                      <a16:colId xmlns:a16="http://schemas.microsoft.com/office/drawing/2014/main" val="4149648166"/>
                    </a:ext>
                  </a:extLst>
                </a:gridCol>
                <a:gridCol w="4406900">
                  <a:extLst>
                    <a:ext uri="{9D8B030D-6E8A-4147-A177-3AD203B41FA5}">
                      <a16:colId xmlns:a16="http://schemas.microsoft.com/office/drawing/2014/main" val="768395223"/>
                    </a:ext>
                  </a:extLst>
                </a:gridCol>
              </a:tblGrid>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600" dirty="0">
                          <a:latin typeface="Segoe UI Light (Headings)"/>
                        </a:rPr>
                        <a:t>F = (Z+Y+X)’</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1</a:t>
                      </a:r>
                    </a:p>
                  </a:txBody>
                  <a:tcPr/>
                </a:tc>
                <a:tc>
                  <a:txBody>
                    <a:bodyPr/>
                    <a:lstStyle/>
                    <a:p>
                      <a:pPr algn="ctr"/>
                      <a:r>
                        <a:rPr lang="en-US" sz="4000" kern="1200" dirty="0">
                          <a:solidFill>
                            <a:schemeClr val="bg1"/>
                          </a:solidFill>
                          <a:latin typeface="Segoe UI Light (Headings)"/>
                          <a:ea typeface="+mn-ea"/>
                          <a:cs typeface="+mn-cs"/>
                        </a:rPr>
                        <a:t>F</a:t>
                      </a:r>
                      <a:r>
                        <a:rPr lang="en-US" sz="4000" kern="1200" baseline="-25000" dirty="0">
                          <a:solidFill>
                            <a:schemeClr val="bg1"/>
                          </a:solidFill>
                          <a:latin typeface="Segoe UI Light (Headings)"/>
                          <a:ea typeface="+mn-ea"/>
                          <a:cs typeface="+mn-cs"/>
                        </a:rPr>
                        <a:t>2</a:t>
                      </a:r>
                    </a:p>
                  </a:txBody>
                  <a:tcPr/>
                </a:tc>
                <a:extLst>
                  <a:ext uri="{0D108BD9-81ED-4DB2-BD59-A6C34878D82A}">
                    <a16:rowId xmlns:a16="http://schemas.microsoft.com/office/drawing/2014/main" val="166688049"/>
                  </a:ext>
                </a:extLst>
              </a:tr>
              <a:tr h="370840">
                <a:tc>
                  <a:txBody>
                    <a:bodyPr/>
                    <a:lstStyle/>
                    <a:p>
                      <a:pPr algn="r"/>
                      <a:r>
                        <a:rPr lang="en-US" sz="4000" kern="1200" dirty="0">
                          <a:solidFill>
                            <a:schemeClr val="tx1"/>
                          </a:solidFill>
                          <a:latin typeface="Segoe UI Light (Headings)"/>
                          <a:ea typeface="+mn-ea"/>
                          <a:cs typeface="+mn-cs"/>
                        </a:rPr>
                        <a:t>Effective (True)</a:t>
                      </a:r>
                    </a:p>
                  </a:txBody>
                  <a:tcPr/>
                </a:tc>
                <a:tc>
                  <a:txBody>
                    <a:bodyPr/>
                    <a:lstStyle/>
                    <a:p>
                      <a:pPr algn="ctr"/>
                      <a:r>
                        <a:rPr lang="en-US" sz="4000" kern="1200" dirty="0">
                          <a:solidFill>
                            <a:schemeClr val="tx1"/>
                          </a:solidFill>
                          <a:latin typeface="Segoe UI Light (Headings)"/>
                          <a:ea typeface="+mn-ea"/>
                          <a:cs typeface="+mn-cs"/>
                        </a:rPr>
                        <a:t>No!</a:t>
                      </a:r>
                    </a:p>
                  </a:txBody>
                  <a:tcPr>
                    <a:solidFill>
                      <a:srgbClr val="FF8989"/>
                    </a:solidFill>
                  </a:tcPr>
                </a:tc>
                <a:tc>
                  <a:txBody>
                    <a:bodyPr/>
                    <a:lstStyle/>
                    <a:p>
                      <a:pPr algn="ctr"/>
                      <a:r>
                        <a:rPr lang="en-US" sz="4000" kern="1200" dirty="0">
                          <a:solidFill>
                            <a:schemeClr val="tx1"/>
                          </a:solidFill>
                          <a:latin typeface="Segoe UI Light (Headings)"/>
                          <a:ea typeface="+mn-ea"/>
                          <a:cs typeface="+mn-cs"/>
                        </a:rPr>
                        <a:t>Yes</a:t>
                      </a:r>
                    </a:p>
                  </a:txBody>
                  <a:tcPr>
                    <a:solidFill>
                      <a:srgbClr val="92D050"/>
                    </a:solidFill>
                  </a:tcPr>
                </a:tc>
                <a:extLst>
                  <a:ext uri="{0D108BD9-81ED-4DB2-BD59-A6C34878D82A}">
                    <a16:rowId xmlns:a16="http://schemas.microsoft.com/office/drawing/2014/main" val="1997739420"/>
                  </a:ext>
                </a:extLst>
              </a:tr>
              <a:tr h="370840">
                <a:tc>
                  <a:txBody>
                    <a:bodyPr/>
                    <a:lstStyle/>
                    <a:p>
                      <a:pPr algn="r"/>
                      <a:r>
                        <a:rPr lang="en-US" sz="4000" kern="1200" dirty="0">
                          <a:solidFill>
                            <a:schemeClr val="tx1"/>
                          </a:solidFill>
                          <a:latin typeface="Segoe UI Light (Headings)"/>
                          <a:ea typeface="+mn-ea"/>
                          <a:cs typeface="+mn-cs"/>
                        </a:rPr>
                        <a:t>Efficient (Fast)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945485883"/>
                  </a:ext>
                </a:extLst>
              </a:tr>
              <a:tr h="370840">
                <a:tc>
                  <a:txBody>
                    <a:bodyPr/>
                    <a:lstStyle/>
                    <a:p>
                      <a:pPr algn="r"/>
                      <a:r>
                        <a:rPr lang="en-US" sz="4000" kern="1200" dirty="0">
                          <a:solidFill>
                            <a:schemeClr val="tx1"/>
                          </a:solidFill>
                          <a:latin typeface="Segoe UI Light (Headings)"/>
                          <a:ea typeface="+mn-ea"/>
                          <a:cs typeface="+mn-cs"/>
                        </a:rPr>
                        <a:t>Min. Cost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0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tc>
                <a:extLst>
                  <a:ext uri="{0D108BD9-81ED-4DB2-BD59-A6C34878D82A}">
                    <a16:rowId xmlns:a16="http://schemas.microsoft.com/office/drawing/2014/main" val="2246736350"/>
                  </a:ext>
                </a:extLst>
              </a:tr>
            </a:tbl>
          </a:graphicData>
        </a:graphic>
      </p:graphicFrame>
      <p:grpSp>
        <p:nvGrpSpPr>
          <p:cNvPr id="2" name="Group 1">
            <a:extLst>
              <a:ext uri="{FF2B5EF4-FFF2-40B4-BE49-F238E27FC236}">
                <a16:creationId xmlns:a16="http://schemas.microsoft.com/office/drawing/2014/main" id="{578FCBCF-4AC0-47CA-BA33-520631786214}"/>
              </a:ext>
            </a:extLst>
          </p:cNvPr>
          <p:cNvGrpSpPr>
            <a:grpSpLocks noChangeAspect="1"/>
          </p:cNvGrpSpPr>
          <p:nvPr/>
        </p:nvGrpSpPr>
        <p:grpSpPr>
          <a:xfrm>
            <a:off x="7302751" y="1581915"/>
            <a:ext cx="4898666" cy="1243995"/>
            <a:chOff x="3162877" y="615018"/>
            <a:chExt cx="7677973" cy="1949777"/>
          </a:xfrm>
        </p:grpSpPr>
        <p:sp>
          <p:nvSpPr>
            <p:cNvPr id="24" name="Rectangle 23">
              <a:extLst>
                <a:ext uri="{FF2B5EF4-FFF2-40B4-BE49-F238E27FC236}">
                  <a16:creationId xmlns:a16="http://schemas.microsoft.com/office/drawing/2014/main" id="{C3CFC2B8-962D-4AE0-B922-9A8D328C2907}"/>
                </a:ext>
              </a:extLst>
            </p:cNvPr>
            <p:cNvSpPr/>
            <p:nvPr/>
          </p:nvSpPr>
          <p:spPr>
            <a:xfrm>
              <a:off x="7539714" y="1126583"/>
              <a:ext cx="3301136" cy="820069"/>
            </a:xfrm>
            <a:prstGeom prst="rect">
              <a:avLst/>
            </a:prstGeom>
          </p:spPr>
          <p:txBody>
            <a:bodyPr wrap="square">
              <a:spAutoFit/>
            </a:bodyPr>
            <a:lstStyle/>
            <a:p>
              <a:r>
                <a:rPr lang="en-US" sz="2800" dirty="0">
                  <a:latin typeface="Segoe UI Light (Headings)"/>
                </a:rPr>
                <a:t>F</a:t>
              </a:r>
              <a:r>
                <a:rPr lang="en-US" sz="2800" baseline="-25000" dirty="0">
                  <a:latin typeface="Segoe UI Light (Headings)"/>
                </a:rPr>
                <a:t>2</a:t>
              </a:r>
              <a:r>
                <a:rPr lang="en-US" sz="2800" dirty="0">
                  <a:latin typeface="Segoe UI Light (Headings)"/>
                </a:rPr>
                <a:t>=(Z+Y+X)’</a:t>
              </a:r>
            </a:p>
          </p:txBody>
        </p:sp>
        <p:sp>
          <p:nvSpPr>
            <p:cNvPr id="26" name="Rectangle 25">
              <a:extLst>
                <a:ext uri="{FF2B5EF4-FFF2-40B4-BE49-F238E27FC236}">
                  <a16:creationId xmlns:a16="http://schemas.microsoft.com/office/drawing/2014/main" id="{F63F1725-413A-4450-8110-22107DBA1599}"/>
                </a:ext>
              </a:extLst>
            </p:cNvPr>
            <p:cNvSpPr/>
            <p:nvPr/>
          </p:nvSpPr>
          <p:spPr>
            <a:xfrm>
              <a:off x="3162877" y="615018"/>
              <a:ext cx="560786" cy="723591"/>
            </a:xfrm>
            <a:prstGeom prst="rect">
              <a:avLst/>
            </a:prstGeom>
          </p:spPr>
          <p:txBody>
            <a:bodyPr wrap="none">
              <a:spAutoFit/>
            </a:bodyPr>
            <a:lstStyle/>
            <a:p>
              <a:r>
                <a:rPr lang="en-US" sz="2400" dirty="0">
                  <a:latin typeface="Segoe UI Light (Headings)"/>
                </a:rPr>
                <a:t>X</a:t>
              </a:r>
            </a:p>
          </p:txBody>
        </p:sp>
        <p:sp>
          <p:nvSpPr>
            <p:cNvPr id="27" name="Rectangle 26">
              <a:extLst>
                <a:ext uri="{FF2B5EF4-FFF2-40B4-BE49-F238E27FC236}">
                  <a16:creationId xmlns:a16="http://schemas.microsoft.com/office/drawing/2014/main" id="{390E99BB-B094-443F-9D7C-6AF82036C93F}"/>
                </a:ext>
              </a:extLst>
            </p:cNvPr>
            <p:cNvSpPr/>
            <p:nvPr/>
          </p:nvSpPr>
          <p:spPr>
            <a:xfrm>
              <a:off x="3162877" y="1225519"/>
              <a:ext cx="550736" cy="723591"/>
            </a:xfrm>
            <a:prstGeom prst="rect">
              <a:avLst/>
            </a:prstGeom>
          </p:spPr>
          <p:txBody>
            <a:bodyPr wrap="none">
              <a:spAutoFit/>
            </a:bodyPr>
            <a:lstStyle/>
            <a:p>
              <a:r>
                <a:rPr lang="en-US" sz="2400" dirty="0">
                  <a:latin typeface="Segoe UI Light (Headings)"/>
                </a:rPr>
                <a:t>Y</a:t>
              </a:r>
            </a:p>
          </p:txBody>
        </p:sp>
        <p:sp>
          <p:nvSpPr>
            <p:cNvPr id="28" name="Rectangle 27">
              <a:extLst>
                <a:ext uri="{FF2B5EF4-FFF2-40B4-BE49-F238E27FC236}">
                  <a16:creationId xmlns:a16="http://schemas.microsoft.com/office/drawing/2014/main" id="{A0E30664-E99D-4C2A-871F-88A097856819}"/>
                </a:ext>
              </a:extLst>
            </p:cNvPr>
            <p:cNvSpPr/>
            <p:nvPr/>
          </p:nvSpPr>
          <p:spPr>
            <a:xfrm>
              <a:off x="3162877" y="1841204"/>
              <a:ext cx="446078" cy="723591"/>
            </a:xfrm>
            <a:prstGeom prst="rect">
              <a:avLst/>
            </a:prstGeom>
          </p:spPr>
          <p:txBody>
            <a:bodyPr wrap="square">
              <a:spAutoFit/>
            </a:bodyPr>
            <a:lstStyle/>
            <a:p>
              <a:r>
                <a:rPr lang="en-US" sz="2400" dirty="0">
                  <a:latin typeface="Segoe UI Light (Headings)"/>
                </a:rPr>
                <a:t>Z</a:t>
              </a:r>
            </a:p>
          </p:txBody>
        </p:sp>
        <p:sp>
          <p:nvSpPr>
            <p:cNvPr id="32" name="Oval 31">
              <a:extLst>
                <a:ext uri="{FF2B5EF4-FFF2-40B4-BE49-F238E27FC236}">
                  <a16:creationId xmlns:a16="http://schemas.microsoft.com/office/drawing/2014/main" id="{3BB0DD03-1511-4D28-AE0A-5AF302C3FA11}"/>
                </a:ext>
              </a:extLst>
            </p:cNvPr>
            <p:cNvSpPr>
              <a:spLocks noChangeAspect="1"/>
            </p:cNvSpPr>
            <p:nvPr/>
          </p:nvSpPr>
          <p:spPr>
            <a:xfrm>
              <a:off x="6953434" y="1405236"/>
              <a:ext cx="274319" cy="274319"/>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grpSp>
      <p:grpSp>
        <p:nvGrpSpPr>
          <p:cNvPr id="3" name="Group 2">
            <a:extLst>
              <a:ext uri="{FF2B5EF4-FFF2-40B4-BE49-F238E27FC236}">
                <a16:creationId xmlns:a16="http://schemas.microsoft.com/office/drawing/2014/main" id="{4D49B97F-285D-4178-A45A-83951B9380A7}"/>
              </a:ext>
            </a:extLst>
          </p:cNvPr>
          <p:cNvGrpSpPr>
            <a:grpSpLocks noChangeAspect="1"/>
          </p:cNvGrpSpPr>
          <p:nvPr/>
        </p:nvGrpSpPr>
        <p:grpSpPr>
          <a:xfrm>
            <a:off x="286369" y="1289342"/>
            <a:ext cx="6839422" cy="1509749"/>
            <a:chOff x="2070378" y="550521"/>
            <a:chExt cx="10511797" cy="2320395"/>
          </a:xfrm>
        </p:grpSpPr>
        <p:sp>
          <p:nvSpPr>
            <p:cNvPr id="34" name="Rectangle 33">
              <a:extLst>
                <a:ext uri="{FF2B5EF4-FFF2-40B4-BE49-F238E27FC236}">
                  <a16:creationId xmlns:a16="http://schemas.microsoft.com/office/drawing/2014/main" id="{13ECA040-B855-4B47-B371-A828622D91EC}"/>
                </a:ext>
              </a:extLst>
            </p:cNvPr>
            <p:cNvSpPr/>
            <p:nvPr/>
          </p:nvSpPr>
          <p:spPr>
            <a:xfrm>
              <a:off x="2070378" y="550521"/>
              <a:ext cx="594250" cy="804158"/>
            </a:xfrm>
            <a:prstGeom prst="rect">
              <a:avLst/>
            </a:prstGeom>
          </p:spPr>
          <p:txBody>
            <a:bodyPr wrap="none">
              <a:spAutoFit/>
            </a:bodyPr>
            <a:lstStyle/>
            <a:p>
              <a:r>
                <a:rPr lang="en-US" sz="2800" dirty="0">
                  <a:latin typeface="Segoe UI Light (Headings)"/>
                </a:rPr>
                <a:t>X</a:t>
              </a:r>
            </a:p>
          </p:txBody>
        </p:sp>
        <p:sp>
          <p:nvSpPr>
            <p:cNvPr id="35" name="Rectangle 34">
              <a:extLst>
                <a:ext uri="{FF2B5EF4-FFF2-40B4-BE49-F238E27FC236}">
                  <a16:creationId xmlns:a16="http://schemas.microsoft.com/office/drawing/2014/main" id="{DF8D87AC-8276-4A11-B96E-4BE7858CC598}"/>
                </a:ext>
              </a:extLst>
            </p:cNvPr>
            <p:cNvSpPr/>
            <p:nvPr/>
          </p:nvSpPr>
          <p:spPr>
            <a:xfrm>
              <a:off x="9051167" y="1483207"/>
              <a:ext cx="3531008" cy="804158"/>
            </a:xfrm>
            <a:prstGeom prst="rect">
              <a:avLst/>
            </a:prstGeom>
          </p:spPr>
          <p:txBody>
            <a:bodyPr wrap="none">
              <a:spAutoFit/>
            </a:bodyPr>
            <a:lstStyle/>
            <a:p>
              <a:r>
                <a:rPr lang="en-US" sz="2800" dirty="0">
                  <a:latin typeface="Segoe UI Light (Headings)"/>
                </a:rPr>
                <a:t>F</a:t>
              </a:r>
              <a:r>
                <a:rPr lang="en-US" sz="2800" baseline="-25000" dirty="0">
                  <a:latin typeface="Segoe UI Light (Headings)"/>
                </a:rPr>
                <a:t>1</a:t>
              </a:r>
              <a:r>
                <a:rPr lang="en-US" sz="2800" dirty="0">
                  <a:latin typeface="Segoe UI Light (Headings)"/>
                </a:rPr>
                <a:t>=(Z+(Y+X)’)’</a:t>
              </a:r>
            </a:p>
          </p:txBody>
        </p:sp>
        <p:sp>
          <p:nvSpPr>
            <p:cNvPr id="36" name="Rectangle 35">
              <a:extLst>
                <a:ext uri="{FF2B5EF4-FFF2-40B4-BE49-F238E27FC236}">
                  <a16:creationId xmlns:a16="http://schemas.microsoft.com/office/drawing/2014/main" id="{F8C256DE-F4B9-40E8-8631-371304C0A8AA}"/>
                </a:ext>
              </a:extLst>
            </p:cNvPr>
            <p:cNvSpPr/>
            <p:nvPr/>
          </p:nvSpPr>
          <p:spPr>
            <a:xfrm>
              <a:off x="2070378" y="1446817"/>
              <a:ext cx="581932" cy="804158"/>
            </a:xfrm>
            <a:prstGeom prst="rect">
              <a:avLst/>
            </a:prstGeom>
          </p:spPr>
          <p:txBody>
            <a:bodyPr wrap="none">
              <a:spAutoFit/>
            </a:bodyPr>
            <a:lstStyle/>
            <a:p>
              <a:r>
                <a:rPr lang="en-US" sz="2800" dirty="0">
                  <a:latin typeface="Segoe UI Light (Headings)"/>
                </a:rPr>
                <a:t>Y</a:t>
              </a:r>
            </a:p>
          </p:txBody>
        </p:sp>
        <p:sp>
          <p:nvSpPr>
            <p:cNvPr id="37" name="Oval 36">
              <a:extLst>
                <a:ext uri="{FF2B5EF4-FFF2-40B4-BE49-F238E27FC236}">
                  <a16:creationId xmlns:a16="http://schemas.microsoft.com/office/drawing/2014/main" id="{C8096E97-5B0B-41EB-B2B2-F4EE53BB68A8}"/>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6" name="Oval 55">
              <a:extLst>
                <a:ext uri="{FF2B5EF4-FFF2-40B4-BE49-F238E27FC236}">
                  <a16:creationId xmlns:a16="http://schemas.microsoft.com/office/drawing/2014/main" id="{98A99960-5605-42E7-B92D-E201993FAFE0}"/>
                </a:ext>
              </a:extLst>
            </p:cNvPr>
            <p:cNvSpPr>
              <a:spLocks noChangeAspect="1"/>
            </p:cNvSpPr>
            <p:nvPr/>
          </p:nvSpPr>
          <p:spPr>
            <a:xfrm>
              <a:off x="8306057" y="1793691"/>
              <a:ext cx="274320" cy="274319"/>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57" name="Rectangle 56">
              <a:extLst>
                <a:ext uri="{FF2B5EF4-FFF2-40B4-BE49-F238E27FC236}">
                  <a16:creationId xmlns:a16="http://schemas.microsoft.com/office/drawing/2014/main" id="{FF2EA44B-0C89-4FD2-99CC-D434840E0CC9}"/>
                </a:ext>
              </a:extLst>
            </p:cNvPr>
            <p:cNvSpPr/>
            <p:nvPr/>
          </p:nvSpPr>
          <p:spPr>
            <a:xfrm>
              <a:off x="4716089" y="2066758"/>
              <a:ext cx="599177" cy="804158"/>
            </a:xfrm>
            <a:prstGeom prst="rect">
              <a:avLst/>
            </a:prstGeom>
          </p:spPr>
          <p:txBody>
            <a:bodyPr wrap="none">
              <a:spAutoFit/>
            </a:bodyPr>
            <a:lstStyle/>
            <a:p>
              <a:r>
                <a:rPr lang="en-US" sz="2800" dirty="0">
                  <a:latin typeface="Segoe UI Light (Headings)"/>
                </a:rPr>
                <a:t>Z</a:t>
              </a:r>
            </a:p>
          </p:txBody>
        </p:sp>
      </p:grpSp>
    </p:spTree>
    <p:extLst>
      <p:ext uri="{BB962C8B-B14F-4D97-AF65-F5344CB8AC3E}">
        <p14:creationId xmlns:p14="http://schemas.microsoft.com/office/powerpoint/2010/main" val="1652392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shape&#10;&#10;Description automatically generated">
            <a:extLst>
              <a:ext uri="{FF2B5EF4-FFF2-40B4-BE49-F238E27FC236}">
                <a16:creationId xmlns:a16="http://schemas.microsoft.com/office/drawing/2014/main" id="{FB63359A-1C62-4B9C-80DB-AFD2831EF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323" y="985374"/>
            <a:ext cx="3108960" cy="1797869"/>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F7F29B28-767F-488D-A430-26E73ED96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73" y="546936"/>
            <a:ext cx="3108960" cy="1797869"/>
          </a:xfrm>
          <a:prstGeom prst="rect">
            <a:avLst/>
          </a:prstGeom>
        </p:spPr>
      </p:pic>
      <p:graphicFrame>
        <p:nvGraphicFramePr>
          <p:cNvPr id="2" name="Table 2">
            <a:extLst>
              <a:ext uri="{FF2B5EF4-FFF2-40B4-BE49-F238E27FC236}">
                <a16:creationId xmlns:a16="http://schemas.microsoft.com/office/drawing/2014/main" id="{170523C9-F563-4DC0-88C9-77752F4D2B6A}"/>
              </a:ext>
            </a:extLst>
          </p:cNvPr>
          <p:cNvGraphicFramePr>
            <a:graphicFrameLocks noGrp="1"/>
          </p:cNvGraphicFramePr>
          <p:nvPr>
            <p:extLst>
              <p:ext uri="{D42A27DB-BD31-4B8C-83A1-F6EECF244321}">
                <p14:modId xmlns:p14="http://schemas.microsoft.com/office/powerpoint/2010/main" val="3020853710"/>
              </p:ext>
            </p:extLst>
          </p:nvPr>
        </p:nvGraphicFramePr>
        <p:xfrm>
          <a:off x="0" y="3291840"/>
          <a:ext cx="12191999"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19">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solidFill>
                      <a:srgbClr val="00B050"/>
                    </a:solidFill>
                  </a:tcPr>
                </a:tc>
                <a:tc>
                  <a:txBody>
                    <a:bodyPr/>
                    <a:lstStyle/>
                    <a:p>
                      <a:pPr algn="ctr"/>
                      <a:r>
                        <a:rPr lang="en-US" sz="2000" dirty="0">
                          <a:latin typeface="Segoe UI Light (Headings)"/>
                        </a:rPr>
                        <a:t>Y</a:t>
                      </a:r>
                    </a:p>
                  </a:txBody>
                  <a:tcPr>
                    <a:solidFill>
                      <a:srgbClr val="00B050"/>
                    </a:solidFill>
                  </a:tcPr>
                </a:tc>
                <a:tc>
                  <a:txBody>
                    <a:bodyPr/>
                    <a:lstStyle/>
                    <a:p>
                      <a:pPr algn="ctr"/>
                      <a:r>
                        <a:rPr lang="en-US" sz="2000" dirty="0">
                          <a:latin typeface="Segoe UI Light (Headings)"/>
                        </a:rPr>
                        <a:t>X</a:t>
                      </a:r>
                    </a:p>
                  </a:txBody>
                  <a:tcPr>
                    <a:solidFill>
                      <a:srgbClr val="00B050"/>
                    </a:solidFill>
                  </a:tcPr>
                </a:tc>
                <a:tc>
                  <a:txBody>
                    <a:bodyPr/>
                    <a:lstStyle/>
                    <a:p>
                      <a:pPr algn="ctr"/>
                      <a:r>
                        <a:rPr lang="en-US" sz="2000" dirty="0">
                          <a:latin typeface="Segoe UI Light (Headings)"/>
                        </a:rPr>
                        <a:t>F = (Z(YX)’)’ = Z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(Y </a:t>
                      </a:r>
                      <a:r>
                        <a:rPr lang="en-US" sz="2000" baseline="30000" dirty="0">
                          <a:latin typeface="Times New Roman" panose="02020603050405020304" pitchFamily="18" charset="0"/>
                          <a:cs typeface="Times New Roman" panose="02020603050405020304" pitchFamily="18" charset="0"/>
                        </a:rPr>
                        <a:t>↓</a:t>
                      </a:r>
                      <a:r>
                        <a:rPr lang="en-US" sz="2000" dirty="0">
                          <a:latin typeface="Segoe UI Light (Headings)"/>
                        </a:rPr>
                        <a:t> X)</a:t>
                      </a:r>
                    </a:p>
                  </a:txBody>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0</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0</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1200" cap="none" spc="0" normalizeH="0" baseline="0" noProof="0" dirty="0">
                          <a:ln>
                            <a:noFill/>
                          </a:ln>
                          <a:effectLst/>
                          <a:uLnTx/>
                          <a:uFillTx/>
                          <a:latin typeface="Segoe UI Light (Heading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tc>
                <a:tc>
                  <a:txBody>
                    <a:bodyPr/>
                    <a:lstStyle/>
                    <a:p>
                      <a:pPr algn="ctr"/>
                      <a:r>
                        <a:rPr lang="en-US" sz="2000" dirty="0">
                          <a:latin typeface="Segoe UI Light (Headings)"/>
                        </a:rPr>
                        <a:t>1</a:t>
                      </a:r>
                    </a:p>
                  </a:txBody>
                  <a:tcPr/>
                </a:tc>
                <a:tc>
                  <a:txBody>
                    <a:bodyPr/>
                    <a:lstStyle/>
                    <a:p>
                      <a:pPr algn="ctr"/>
                      <a:r>
                        <a:rPr lang="en-US" sz="2000" dirty="0">
                          <a:latin typeface="Segoe UI Light (Headings)"/>
                        </a:rPr>
                        <a:t>1</a:t>
                      </a:r>
                    </a:p>
                  </a:txBody>
                  <a:tcPr>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8702877"/>
                  </a:ext>
                </a:extLst>
              </a:tr>
            </a:tbl>
          </a:graphicData>
        </a:graphic>
      </p:graphicFrame>
      <p:sp>
        <p:nvSpPr>
          <p:cNvPr id="4" name="Rectangle 3">
            <a:extLst>
              <a:ext uri="{FF2B5EF4-FFF2-40B4-BE49-F238E27FC236}">
                <a16:creationId xmlns:a16="http://schemas.microsoft.com/office/drawing/2014/main" id="{DB0BC900-B5E4-477B-A775-D5F2A4F62E1C}"/>
              </a:ext>
            </a:extLst>
          </p:cNvPr>
          <p:cNvSpPr/>
          <p:nvPr/>
        </p:nvSpPr>
        <p:spPr>
          <a:xfrm>
            <a:off x="-3144348" y="811069"/>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6" name="Rectangle 5">
            <a:extLst>
              <a:ext uri="{FF2B5EF4-FFF2-40B4-BE49-F238E27FC236}">
                <a16:creationId xmlns:a16="http://schemas.microsoft.com/office/drawing/2014/main" id="{FA2844A0-0925-4AFF-8B6B-ACF809BB5D1C}"/>
              </a:ext>
            </a:extLst>
          </p:cNvPr>
          <p:cNvSpPr/>
          <p:nvPr/>
        </p:nvSpPr>
        <p:spPr>
          <a:xfrm>
            <a:off x="2070378" y="550520"/>
            <a:ext cx="530915" cy="830997"/>
          </a:xfrm>
          <a:prstGeom prst="rect">
            <a:avLst/>
          </a:prstGeom>
        </p:spPr>
        <p:txBody>
          <a:bodyPr wrap="none">
            <a:spAutoFit/>
          </a:bodyPr>
          <a:lstStyle/>
          <a:p>
            <a:r>
              <a:rPr lang="en-US" sz="4800" dirty="0">
                <a:latin typeface="Segoe UI Light (Headings)"/>
              </a:rPr>
              <a:t>X</a:t>
            </a:r>
          </a:p>
        </p:txBody>
      </p:sp>
      <p:sp>
        <p:nvSpPr>
          <p:cNvPr id="7" name="Rectangle 6">
            <a:extLst>
              <a:ext uri="{FF2B5EF4-FFF2-40B4-BE49-F238E27FC236}">
                <a16:creationId xmlns:a16="http://schemas.microsoft.com/office/drawing/2014/main" id="{FD260F8C-3719-4EEE-ADE1-AA97068EA87F}"/>
              </a:ext>
            </a:extLst>
          </p:cNvPr>
          <p:cNvSpPr/>
          <p:nvPr/>
        </p:nvSpPr>
        <p:spPr>
          <a:xfrm>
            <a:off x="8783418" y="1476313"/>
            <a:ext cx="3262432" cy="1569660"/>
          </a:xfrm>
          <a:prstGeom prst="rect">
            <a:avLst/>
          </a:prstGeom>
        </p:spPr>
        <p:txBody>
          <a:bodyPr wrap="none">
            <a:spAutoFit/>
          </a:bodyPr>
          <a:lstStyle/>
          <a:p>
            <a:r>
              <a:rPr lang="en-US" sz="4800" dirty="0">
                <a:latin typeface="Segoe UI Light (Headings)"/>
              </a:rPr>
              <a:t>F=Z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(Y </a:t>
            </a:r>
            <a:r>
              <a:rPr lang="en-US" sz="4800" baseline="30000" dirty="0">
                <a:latin typeface="Times New Roman" panose="02020603050405020304" pitchFamily="18" charset="0"/>
                <a:cs typeface="Times New Roman" panose="02020603050405020304" pitchFamily="18" charset="0"/>
              </a:rPr>
              <a:t>↓ </a:t>
            </a:r>
            <a:r>
              <a:rPr lang="en-US" sz="4800" dirty="0">
                <a:latin typeface="Segoe UI Light (Headings)"/>
              </a:rPr>
              <a:t>X)</a:t>
            </a:r>
          </a:p>
          <a:p>
            <a:r>
              <a:rPr lang="en-US" sz="4800" dirty="0">
                <a:highlight>
                  <a:srgbClr val="FFFF00"/>
                </a:highlight>
                <a:latin typeface="Segoe UI Light (Headings)"/>
              </a:rPr>
              <a:t>Associative?</a:t>
            </a:r>
          </a:p>
        </p:txBody>
      </p:sp>
      <p:sp>
        <p:nvSpPr>
          <p:cNvPr id="8" name="Rectangle 7">
            <a:extLst>
              <a:ext uri="{FF2B5EF4-FFF2-40B4-BE49-F238E27FC236}">
                <a16:creationId xmlns:a16="http://schemas.microsoft.com/office/drawing/2014/main" id="{82C27FBA-A1CE-457C-9064-8D69E47D97F6}"/>
              </a:ext>
            </a:extLst>
          </p:cNvPr>
          <p:cNvSpPr/>
          <p:nvPr/>
        </p:nvSpPr>
        <p:spPr>
          <a:xfrm>
            <a:off x="2070378" y="1446818"/>
            <a:ext cx="516488" cy="830997"/>
          </a:xfrm>
          <a:prstGeom prst="rect">
            <a:avLst/>
          </a:prstGeom>
        </p:spPr>
        <p:txBody>
          <a:bodyPr wrap="none">
            <a:spAutoFit/>
          </a:bodyPr>
          <a:lstStyle/>
          <a:p>
            <a:r>
              <a:rPr lang="en-US" sz="4800" dirty="0">
                <a:latin typeface="Segoe UI Light (Headings)"/>
              </a:rPr>
              <a:t>Y</a:t>
            </a:r>
          </a:p>
        </p:txBody>
      </p:sp>
      <p:sp>
        <p:nvSpPr>
          <p:cNvPr id="9" name="Oval 8">
            <a:extLst>
              <a:ext uri="{FF2B5EF4-FFF2-40B4-BE49-F238E27FC236}">
                <a16:creationId xmlns:a16="http://schemas.microsoft.com/office/drawing/2014/main" id="{A5932C95-881F-4087-B836-0AA4B7FE61D9}"/>
              </a:ext>
            </a:extLst>
          </p:cNvPr>
          <p:cNvSpPr>
            <a:spLocks noChangeAspect="1"/>
          </p:cNvSpPr>
          <p:nvPr/>
        </p:nvSpPr>
        <p:spPr>
          <a:xfrm>
            <a:off x="5203980" y="1300661"/>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FE4AF891-56FE-4AFE-AB90-C61AE6501902}"/>
              </a:ext>
            </a:extLst>
          </p:cNvPr>
          <p:cNvSpPr>
            <a:spLocks noChangeAspect="1"/>
          </p:cNvSpPr>
          <p:nvPr/>
        </p:nvSpPr>
        <p:spPr>
          <a:xfrm>
            <a:off x="8306057" y="1754652"/>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4B866FF8-E9FE-4FC1-AFC4-E219C9770749}"/>
              </a:ext>
            </a:extLst>
          </p:cNvPr>
          <p:cNvSpPr/>
          <p:nvPr/>
        </p:nvSpPr>
        <p:spPr>
          <a:xfrm>
            <a:off x="5158750" y="1929214"/>
            <a:ext cx="535724" cy="830997"/>
          </a:xfrm>
          <a:prstGeom prst="rect">
            <a:avLst/>
          </a:prstGeom>
        </p:spPr>
        <p:txBody>
          <a:bodyPr wrap="none">
            <a:spAutoFit/>
          </a:bodyPr>
          <a:lstStyle/>
          <a:p>
            <a:r>
              <a:rPr lang="en-US" sz="4800" dirty="0">
                <a:latin typeface="Segoe UI Light (Headings)"/>
              </a:rPr>
              <a:t>Z</a:t>
            </a:r>
          </a:p>
        </p:txBody>
      </p:sp>
    </p:spTree>
    <p:extLst>
      <p:ext uri="{BB962C8B-B14F-4D97-AF65-F5344CB8AC3E}">
        <p14:creationId xmlns:p14="http://schemas.microsoft.com/office/powerpoint/2010/main" val="18725230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recap</a:t>
            </a:r>
          </a:p>
        </p:txBody>
      </p:sp>
    </p:spTree>
    <p:extLst>
      <p:ext uri="{BB962C8B-B14F-4D97-AF65-F5344CB8AC3E}">
        <p14:creationId xmlns:p14="http://schemas.microsoft.com/office/powerpoint/2010/main" val="721462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3B2D4112-D8AD-4132-8951-A7F799D06451}"/>
              </a:ext>
            </a:extLst>
          </p:cNvPr>
          <p:cNvGraphicFramePr>
            <a:graphicFrameLocks noGrp="1"/>
          </p:cNvGraphicFramePr>
          <p:nvPr>
            <p:extLst>
              <p:ext uri="{D42A27DB-BD31-4B8C-83A1-F6EECF244321}">
                <p14:modId xmlns:p14="http://schemas.microsoft.com/office/powerpoint/2010/main" val="1379481610"/>
              </p:ext>
            </p:extLst>
          </p:nvPr>
        </p:nvGraphicFramePr>
        <p:xfrm>
          <a:off x="0" y="0"/>
          <a:ext cx="12192000" cy="6858000"/>
        </p:xfrm>
        <a:graphic>
          <a:graphicData uri="http://schemas.openxmlformats.org/drawingml/2006/table">
            <a:tbl>
              <a:tblPr firstRow="1" bandRow="1">
                <a:tableStyleId>{5C22544A-7EE6-4342-B048-85BDC9FD1C3A}</a:tableStyleId>
              </a:tblPr>
              <a:tblGrid>
                <a:gridCol w="4102100">
                  <a:extLst>
                    <a:ext uri="{9D8B030D-6E8A-4147-A177-3AD203B41FA5}">
                      <a16:colId xmlns:a16="http://schemas.microsoft.com/office/drawing/2014/main" val="3450066648"/>
                    </a:ext>
                  </a:extLst>
                </a:gridCol>
                <a:gridCol w="8089900">
                  <a:extLst>
                    <a:ext uri="{9D8B030D-6E8A-4147-A177-3AD203B41FA5}">
                      <a16:colId xmlns:a16="http://schemas.microsoft.com/office/drawing/2014/main" val="1089434390"/>
                    </a:ext>
                  </a:extLst>
                </a:gridCol>
              </a:tblGrid>
              <a:tr h="1143000">
                <a:tc>
                  <a:txBody>
                    <a:bodyPr/>
                    <a:lstStyle/>
                    <a:p>
                      <a:pPr algn="ctr"/>
                      <a:r>
                        <a:rPr kumimoji="0" lang="en-US" sz="6600" b="0" i="0" u="none" strike="noStrike" kern="1200" cap="all" spc="0" normalizeH="0" baseline="0" dirty="0">
                          <a:ln>
                            <a:noFill/>
                          </a:ln>
                          <a:solidFill>
                            <a:schemeClr val="bg1"/>
                          </a:solidFill>
                          <a:effectLst/>
                          <a:uLnTx/>
                          <a:uFillTx/>
                          <a:latin typeface="Segoe UI Light (Headings)"/>
                          <a:ea typeface="+mn-ea"/>
                          <a:cs typeface="+mn-cs"/>
                        </a:rPr>
                        <a:t>Gate</a:t>
                      </a:r>
                    </a:p>
                  </a:txBody>
                  <a:tcPr/>
                </a:tc>
                <a:tc>
                  <a:txBody>
                    <a:bodyPr/>
                    <a:lstStyle/>
                    <a:p>
                      <a:pPr algn="ctr"/>
                      <a:r>
                        <a:rPr kumimoji="0" lang="en-US" sz="6600" b="0" i="0" u="none" strike="noStrike" kern="1200" cap="all" spc="0" normalizeH="0" baseline="0" dirty="0">
                          <a:ln>
                            <a:noFill/>
                          </a:ln>
                          <a:solidFill>
                            <a:schemeClr val="bg1"/>
                          </a:solidFill>
                          <a:effectLst/>
                          <a:uLnTx/>
                          <a:uFillTx/>
                          <a:latin typeface="Segoe UI Light (Headings)"/>
                          <a:ea typeface="+mn-ea"/>
                          <a:cs typeface="+mn-cs"/>
                        </a:rPr>
                        <a:t>When f=1</a:t>
                      </a:r>
                    </a:p>
                  </a:txBody>
                  <a:tcPr/>
                </a:tc>
                <a:extLst>
                  <a:ext uri="{0D108BD9-81ED-4DB2-BD59-A6C34878D82A}">
                    <a16:rowId xmlns:a16="http://schemas.microsoft.com/office/drawing/2014/main" val="1302761825"/>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NOT</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The input is 0</a:t>
                      </a:r>
                    </a:p>
                  </a:txBody>
                  <a:tcPr/>
                </a:tc>
                <a:extLst>
                  <a:ext uri="{0D108BD9-81ED-4DB2-BD59-A6C34878D82A}">
                    <a16:rowId xmlns:a16="http://schemas.microsoft.com/office/drawing/2014/main" val="1404574539"/>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AND</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All the inputs are 1</a:t>
                      </a:r>
                    </a:p>
                  </a:txBody>
                  <a:tcPr/>
                </a:tc>
                <a:extLst>
                  <a:ext uri="{0D108BD9-81ED-4DB2-BD59-A6C34878D82A}">
                    <a16:rowId xmlns:a16="http://schemas.microsoft.com/office/drawing/2014/main" val="3442860558"/>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OR</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At least one input is 1</a:t>
                      </a:r>
                    </a:p>
                  </a:txBody>
                  <a:tcPr/>
                </a:tc>
                <a:extLst>
                  <a:ext uri="{0D108BD9-81ED-4DB2-BD59-A6C34878D82A}">
                    <a16:rowId xmlns:a16="http://schemas.microsoft.com/office/drawing/2014/main" val="3965485539"/>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NAND</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At least one </a:t>
                      </a:r>
                      <a:r>
                        <a:rPr kumimoji="0" lang="en-US" sz="6600" b="0" i="0" u="none" strike="noStrike" kern="1200" cap="none" spc="0" normalizeH="0" baseline="0">
                          <a:ln>
                            <a:noFill/>
                          </a:ln>
                          <a:solidFill>
                            <a:prstClr val="black"/>
                          </a:solidFill>
                          <a:effectLst/>
                          <a:uLnTx/>
                          <a:uFillTx/>
                          <a:latin typeface="Segoe UI Light (Headings)"/>
                          <a:ea typeface="+mn-ea"/>
                          <a:cs typeface="+mn-cs"/>
                        </a:rPr>
                        <a:t>input is 0</a:t>
                      </a:r>
                      <a:endParaRPr kumimoji="0" lang="en-US" sz="6600" b="0" i="0" u="none" strike="noStrike" kern="1200" cap="none" spc="0" normalizeH="0" baseline="0" dirty="0">
                        <a:ln>
                          <a:noFill/>
                        </a:ln>
                        <a:solidFill>
                          <a:prstClr val="black"/>
                        </a:solidFill>
                        <a:effectLst/>
                        <a:uLnTx/>
                        <a:uFillTx/>
                        <a:latin typeface="Segoe UI Light (Headings)"/>
                        <a:ea typeface="+mn-ea"/>
                        <a:cs typeface="+mn-cs"/>
                      </a:endParaRPr>
                    </a:p>
                  </a:txBody>
                  <a:tcPr/>
                </a:tc>
                <a:extLst>
                  <a:ext uri="{0D108BD9-81ED-4DB2-BD59-A6C34878D82A}">
                    <a16:rowId xmlns:a16="http://schemas.microsoft.com/office/drawing/2014/main" val="3102150545"/>
                  </a:ext>
                </a:extLst>
              </a:tr>
              <a:tr h="1143000">
                <a:tc>
                  <a:txBody>
                    <a:bodyPr/>
                    <a:lstStyle/>
                    <a:p>
                      <a:pPr algn="ctr"/>
                      <a:r>
                        <a:rPr kumimoji="0" lang="en-US" sz="6600" b="0" i="0" u="none" strike="noStrike" kern="1200" cap="all" spc="0" normalizeH="0" baseline="0" dirty="0">
                          <a:ln>
                            <a:noFill/>
                          </a:ln>
                          <a:solidFill>
                            <a:prstClr val="black"/>
                          </a:solidFill>
                          <a:effectLst/>
                          <a:uLnTx/>
                          <a:uFillTx/>
                          <a:latin typeface="Segoe UI Light (Headings)"/>
                          <a:ea typeface="+mn-ea"/>
                          <a:cs typeface="+mn-cs"/>
                        </a:rPr>
                        <a:t>NOR</a:t>
                      </a:r>
                    </a:p>
                  </a:txBody>
                  <a:tcPr/>
                </a:tc>
                <a:tc>
                  <a:txBody>
                    <a:bodyPr/>
                    <a:lstStyle/>
                    <a:p>
                      <a:pPr algn="l"/>
                      <a:r>
                        <a:rPr kumimoji="0" lang="en-US" sz="6600" b="0" i="0" u="none" strike="noStrike" kern="1200" cap="none" spc="0" normalizeH="0" baseline="0" dirty="0">
                          <a:ln>
                            <a:noFill/>
                          </a:ln>
                          <a:solidFill>
                            <a:prstClr val="black"/>
                          </a:solidFill>
                          <a:effectLst/>
                          <a:uLnTx/>
                          <a:uFillTx/>
                          <a:latin typeface="Segoe UI Light (Headings)"/>
                          <a:ea typeface="+mn-ea"/>
                          <a:cs typeface="+mn-cs"/>
                        </a:rPr>
                        <a:t>All the inputs are 0</a:t>
                      </a:r>
                    </a:p>
                  </a:txBody>
                  <a:tcPr/>
                </a:tc>
                <a:extLst>
                  <a:ext uri="{0D108BD9-81ED-4DB2-BD59-A6C34878D82A}">
                    <a16:rowId xmlns:a16="http://schemas.microsoft.com/office/drawing/2014/main" val="1093143413"/>
                  </a:ext>
                </a:extLst>
              </a:tr>
            </a:tbl>
          </a:graphicData>
        </a:graphic>
      </p:graphicFrame>
    </p:spTree>
    <p:extLst>
      <p:ext uri="{BB962C8B-B14F-4D97-AF65-F5344CB8AC3E}">
        <p14:creationId xmlns:p14="http://schemas.microsoft.com/office/powerpoint/2010/main" val="5922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3506584815"/>
              </p:ext>
            </p:extLst>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spTree>
    <p:extLst>
      <p:ext uri="{BB962C8B-B14F-4D97-AF65-F5344CB8AC3E}">
        <p14:creationId xmlns:p14="http://schemas.microsoft.com/office/powerpoint/2010/main" val="69275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0" y="642070"/>
            <a:ext cx="6675120" cy="606634"/>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nvGraphicFramePr>
        <p:xfrm>
          <a:off x="0" y="3291840"/>
          <a:ext cx="12192000" cy="3566160"/>
        </p:xfrm>
        <a:graphic>
          <a:graphicData uri="http://schemas.openxmlformats.org/drawingml/2006/table">
            <a:tbl>
              <a:tblPr firstRow="1" bandRow="1">
                <a:tableStyleId>{5C22544A-7EE6-4342-B048-85BDC9FD1C3A}</a:tableStyleId>
              </a:tblPr>
              <a:tblGrid>
                <a:gridCol w="1386860">
                  <a:extLst>
                    <a:ext uri="{9D8B030D-6E8A-4147-A177-3AD203B41FA5}">
                      <a16:colId xmlns:a16="http://schemas.microsoft.com/office/drawing/2014/main" val="232650011"/>
                    </a:ext>
                  </a:extLst>
                </a:gridCol>
                <a:gridCol w="1386860">
                  <a:extLst>
                    <a:ext uri="{9D8B030D-6E8A-4147-A177-3AD203B41FA5}">
                      <a16:colId xmlns:a16="http://schemas.microsoft.com/office/drawing/2014/main" val="3666604902"/>
                    </a:ext>
                  </a:extLst>
                </a:gridCol>
                <a:gridCol w="1386860">
                  <a:extLst>
                    <a:ext uri="{9D8B030D-6E8A-4147-A177-3AD203B41FA5}">
                      <a16:colId xmlns:a16="http://schemas.microsoft.com/office/drawing/2014/main" val="1524816466"/>
                    </a:ext>
                  </a:extLst>
                </a:gridCol>
                <a:gridCol w="8031420">
                  <a:extLst>
                    <a:ext uri="{9D8B030D-6E8A-4147-A177-3AD203B41FA5}">
                      <a16:colId xmlns:a16="http://schemas.microsoft.com/office/drawing/2014/main" val="3035806854"/>
                    </a:ext>
                  </a:extLst>
                </a:gridCol>
              </a:tblGrid>
              <a:tr h="386731">
                <a:tc>
                  <a:txBody>
                    <a:bodyPr/>
                    <a:lstStyle/>
                    <a:p>
                      <a:pPr algn="ctr"/>
                      <a:r>
                        <a:rPr lang="en-US" sz="2000" dirty="0">
                          <a:latin typeface="Segoe UI Light (Headings)"/>
                        </a:rPr>
                        <a:t>Z</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Z(YX)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722427"/>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312013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8588320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0</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2220083"/>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0</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1372308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69034444"/>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7671915"/>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Segoe UI Light (Headings)"/>
                          <a:ea typeface="+mn-ea"/>
                          <a:cs typeface="+mn-cs"/>
                        </a:rPr>
                        <a:t>1</a:t>
                      </a:r>
                      <a:endParaRPr kumimoji="0" lang="en-US" sz="2000" b="0" i="0" u="none" strike="noStrike" kern="1200" cap="none" spc="0" normalizeH="0" baseline="0" noProof="0" dirty="0">
                        <a:ln>
                          <a:noFill/>
                        </a:ln>
                        <a:solidFill>
                          <a:prstClr val="black"/>
                        </a:solidFill>
                        <a:effectLst/>
                        <a:uLnTx/>
                        <a:uFillTx/>
                        <a:latin typeface="Segoe UI Light (Headings)"/>
                        <a:ea typeface="+mn-ea"/>
                        <a:cs typeface="+mn-c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9646566"/>
                  </a:ext>
                </a:extLst>
              </a:tr>
              <a:tr h="3867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88702877"/>
                  </a:ext>
                </a:extLst>
              </a:tr>
            </a:tbl>
          </a:graphicData>
        </a:graphic>
      </p:graphicFrame>
      <p:grpSp>
        <p:nvGrpSpPr>
          <p:cNvPr id="2" name="Group 1">
            <a:extLst>
              <a:ext uri="{FF2B5EF4-FFF2-40B4-BE49-F238E27FC236}">
                <a16:creationId xmlns:a16="http://schemas.microsoft.com/office/drawing/2014/main" id="{0703EF68-3A08-49EC-BE25-D8914673D750}"/>
              </a:ext>
            </a:extLst>
          </p:cNvPr>
          <p:cNvGrpSpPr/>
          <p:nvPr/>
        </p:nvGrpSpPr>
        <p:grpSpPr>
          <a:xfrm>
            <a:off x="2547057" y="830982"/>
            <a:ext cx="9369640" cy="1908534"/>
            <a:chOff x="2517560" y="875227"/>
            <a:chExt cx="9369640" cy="1908534"/>
          </a:xfrm>
        </p:grpSpPr>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912" y="929178"/>
              <a:ext cx="2506968" cy="1504197"/>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517560" y="875227"/>
              <a:ext cx="530915" cy="830997"/>
            </a:xfrm>
            <a:prstGeom prst="rect">
              <a:avLst/>
            </a:prstGeom>
          </p:spPr>
          <p:txBody>
            <a:bodyPr wrap="none">
              <a:spAutoFit/>
            </a:bodyPr>
            <a:lstStyle/>
            <a:p>
              <a:r>
                <a:rPr lang="en-US" sz="4800" dirty="0">
                  <a:latin typeface="Segoe UI Light (Headings)"/>
                </a:rPr>
                <a:t>X</a:t>
              </a:r>
            </a:p>
          </p:txBody>
        </p:sp>
        <p:sp>
          <p:nvSpPr>
            <p:cNvPr id="8" name="Rectangle 7">
              <a:extLst>
                <a:ext uri="{FF2B5EF4-FFF2-40B4-BE49-F238E27FC236}">
                  <a16:creationId xmlns:a16="http://schemas.microsoft.com/office/drawing/2014/main" id="{08F36132-5B65-4293-93DB-DF5ADA352325}"/>
                </a:ext>
              </a:extLst>
            </p:cNvPr>
            <p:cNvSpPr/>
            <p:nvPr/>
          </p:nvSpPr>
          <p:spPr>
            <a:xfrm>
              <a:off x="8187764" y="1594316"/>
              <a:ext cx="3699436" cy="830997"/>
            </a:xfrm>
            <a:prstGeom prst="rect">
              <a:avLst/>
            </a:prstGeom>
          </p:spPr>
          <p:txBody>
            <a:bodyPr wrap="square">
              <a:spAutoFit/>
            </a:bodyPr>
            <a:lstStyle/>
            <a:p>
              <a:r>
                <a:rPr lang="en-US" sz="4800" dirty="0">
                  <a:latin typeface="Segoe UI Light (Headings)"/>
                </a:rPr>
                <a:t>F = Z(YX)</a:t>
              </a:r>
            </a:p>
          </p:txBody>
        </p:sp>
        <p:sp>
          <p:nvSpPr>
            <p:cNvPr id="9" name="Rectangle 8">
              <a:extLst>
                <a:ext uri="{FF2B5EF4-FFF2-40B4-BE49-F238E27FC236}">
                  <a16:creationId xmlns:a16="http://schemas.microsoft.com/office/drawing/2014/main" id="{2643EC61-B9C8-4F30-9498-AC467E9EAA83}"/>
                </a:ext>
              </a:extLst>
            </p:cNvPr>
            <p:cNvSpPr/>
            <p:nvPr/>
          </p:nvSpPr>
          <p:spPr>
            <a:xfrm>
              <a:off x="2517560" y="1594316"/>
              <a:ext cx="516488" cy="830997"/>
            </a:xfrm>
            <a:prstGeom prst="rect">
              <a:avLst/>
            </a:prstGeom>
          </p:spPr>
          <p:txBody>
            <a:bodyPr wrap="none">
              <a:spAutoFit/>
            </a:bodyPr>
            <a:lstStyle/>
            <a:p>
              <a:r>
                <a:rPr lang="en-US" sz="4800" dirty="0">
                  <a:latin typeface="Segoe UI Light (Headings)"/>
                </a:rPr>
                <a:t>Y</a:t>
              </a:r>
            </a:p>
          </p:txBody>
        </p:sp>
        <p:pic>
          <p:nvPicPr>
            <p:cNvPr id="10" name="Picture 9" descr="A picture containing shape&#10;&#10;Description automatically generated">
              <a:extLst>
                <a:ext uri="{FF2B5EF4-FFF2-40B4-BE49-F238E27FC236}">
                  <a16:creationId xmlns:a16="http://schemas.microsoft.com/office/drawing/2014/main" id="{6A637856-7B21-44B7-96D5-145D809BE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0" y="1278266"/>
              <a:ext cx="2506968" cy="1504197"/>
            </a:xfrm>
            <a:prstGeom prst="rect">
              <a:avLst/>
            </a:prstGeom>
          </p:spPr>
        </p:pic>
        <p:sp>
          <p:nvSpPr>
            <p:cNvPr id="12" name="Rectangle 11">
              <a:extLst>
                <a:ext uri="{FF2B5EF4-FFF2-40B4-BE49-F238E27FC236}">
                  <a16:creationId xmlns:a16="http://schemas.microsoft.com/office/drawing/2014/main" id="{DC33464D-9AD4-486A-A1BB-5A7144CA951D}"/>
                </a:ext>
              </a:extLst>
            </p:cNvPr>
            <p:cNvSpPr/>
            <p:nvPr/>
          </p:nvSpPr>
          <p:spPr>
            <a:xfrm>
              <a:off x="5096126" y="1952764"/>
              <a:ext cx="535724" cy="830997"/>
            </a:xfrm>
            <a:prstGeom prst="rect">
              <a:avLst/>
            </a:prstGeom>
          </p:spPr>
          <p:txBody>
            <a:bodyPr wrap="none">
              <a:spAutoFit/>
            </a:bodyPr>
            <a:lstStyle/>
            <a:p>
              <a:r>
                <a:rPr lang="en-US" sz="4800" dirty="0">
                  <a:latin typeface="Segoe UI Light (Headings)"/>
                </a:rPr>
                <a:t>Z</a:t>
              </a:r>
            </a:p>
          </p:txBody>
        </p:sp>
      </p:grpSp>
    </p:spTree>
    <p:extLst>
      <p:ext uri="{BB962C8B-B14F-4D97-AF65-F5344CB8AC3E}">
        <p14:creationId xmlns:p14="http://schemas.microsoft.com/office/powerpoint/2010/main" val="319297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2432</Words>
  <Application>Microsoft Office PowerPoint</Application>
  <PresentationFormat>Widescreen</PresentationFormat>
  <Paragraphs>1519</Paragraphs>
  <Slides>75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Segoe UI Light (Headings)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Hossein Fani;hfani@uwindsor.ca</dc:creator>
  <cp:lastModifiedBy>Hossein Fani</cp:lastModifiedBy>
  <cp:revision>90</cp:revision>
  <dcterms:created xsi:type="dcterms:W3CDTF">2020-09-30T14:24:26Z</dcterms:created>
  <dcterms:modified xsi:type="dcterms:W3CDTF">2020-10-06T21:28:49Z</dcterms:modified>
</cp:coreProperties>
</file>