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6" r:id="rId2"/>
    <p:sldId id="764" r:id="rId3"/>
    <p:sldId id="736" r:id="rId4"/>
    <p:sldId id="738" r:id="rId5"/>
    <p:sldId id="740" r:id="rId6"/>
    <p:sldId id="742" r:id="rId7"/>
    <p:sldId id="751" r:id="rId8"/>
    <p:sldId id="755" r:id="rId9"/>
    <p:sldId id="758" r:id="rId10"/>
    <p:sldId id="863" r:id="rId11"/>
    <p:sldId id="743" r:id="rId12"/>
    <p:sldId id="757" r:id="rId13"/>
    <p:sldId id="756" r:id="rId14"/>
    <p:sldId id="759" r:id="rId15"/>
    <p:sldId id="741" r:id="rId16"/>
    <p:sldId id="744" r:id="rId17"/>
    <p:sldId id="745" r:id="rId18"/>
    <p:sldId id="747" r:id="rId19"/>
    <p:sldId id="752" r:id="rId20"/>
    <p:sldId id="749" r:id="rId21"/>
    <p:sldId id="763" r:id="rId22"/>
    <p:sldId id="762" r:id="rId23"/>
    <p:sldId id="753" r:id="rId24"/>
    <p:sldId id="746" r:id="rId25"/>
    <p:sldId id="726" r:id="rId26"/>
    <p:sldId id="754" r:id="rId27"/>
    <p:sldId id="256" r:id="rId28"/>
    <p:sldId id="760" r:id="rId29"/>
    <p:sldId id="666" r:id="rId30"/>
    <p:sldId id="766" r:id="rId31"/>
    <p:sldId id="765" r:id="rId32"/>
    <p:sldId id="761" r:id="rId33"/>
    <p:sldId id="767" r:id="rId34"/>
    <p:sldId id="768" r:id="rId35"/>
    <p:sldId id="769" r:id="rId36"/>
    <p:sldId id="771" r:id="rId37"/>
    <p:sldId id="770" r:id="rId38"/>
    <p:sldId id="772" r:id="rId39"/>
    <p:sldId id="773" r:id="rId40"/>
    <p:sldId id="774" r:id="rId41"/>
    <p:sldId id="775" r:id="rId42"/>
    <p:sldId id="779" r:id="rId43"/>
    <p:sldId id="780" r:id="rId44"/>
    <p:sldId id="783" r:id="rId45"/>
    <p:sldId id="796" r:id="rId46"/>
    <p:sldId id="781" r:id="rId47"/>
    <p:sldId id="784" r:id="rId48"/>
    <p:sldId id="630" r:id="rId49"/>
    <p:sldId id="778" r:id="rId50"/>
    <p:sldId id="782" r:id="rId51"/>
    <p:sldId id="785" r:id="rId52"/>
    <p:sldId id="864" r:id="rId53"/>
    <p:sldId id="786" r:id="rId54"/>
    <p:sldId id="787" r:id="rId55"/>
    <p:sldId id="800" r:id="rId56"/>
    <p:sldId id="801" r:id="rId57"/>
    <p:sldId id="797" r:id="rId58"/>
    <p:sldId id="635" r:id="rId59"/>
    <p:sldId id="776" r:id="rId60"/>
    <p:sldId id="798" r:id="rId61"/>
    <p:sldId id="799" r:id="rId62"/>
    <p:sldId id="802" r:id="rId63"/>
    <p:sldId id="804" r:id="rId64"/>
    <p:sldId id="822" r:id="rId65"/>
    <p:sldId id="805" r:id="rId66"/>
    <p:sldId id="806" r:id="rId67"/>
    <p:sldId id="823" r:id="rId68"/>
    <p:sldId id="807" r:id="rId69"/>
    <p:sldId id="808" r:id="rId70"/>
    <p:sldId id="824" r:id="rId71"/>
    <p:sldId id="809" r:id="rId72"/>
    <p:sldId id="810" r:id="rId73"/>
    <p:sldId id="811" r:id="rId74"/>
    <p:sldId id="812" r:id="rId75"/>
    <p:sldId id="813" r:id="rId76"/>
    <p:sldId id="825" r:id="rId77"/>
    <p:sldId id="827" r:id="rId78"/>
    <p:sldId id="828" r:id="rId79"/>
    <p:sldId id="829" r:id="rId80"/>
    <p:sldId id="831" r:id="rId81"/>
    <p:sldId id="832" r:id="rId82"/>
    <p:sldId id="833" r:id="rId83"/>
    <p:sldId id="834" r:id="rId84"/>
    <p:sldId id="865" r:id="rId85"/>
    <p:sldId id="866" r:id="rId86"/>
    <p:sldId id="814" r:id="rId87"/>
    <p:sldId id="820" r:id="rId88"/>
    <p:sldId id="821" r:id="rId89"/>
    <p:sldId id="826" r:id="rId90"/>
    <p:sldId id="835" r:id="rId91"/>
    <p:sldId id="836" r:id="rId92"/>
    <p:sldId id="837" r:id="rId93"/>
    <p:sldId id="838" r:id="rId94"/>
    <p:sldId id="839" r:id="rId95"/>
    <p:sldId id="840" r:id="rId96"/>
    <p:sldId id="842" r:id="rId97"/>
    <p:sldId id="856" r:id="rId98"/>
    <p:sldId id="858" r:id="rId99"/>
    <p:sldId id="857" r:id="rId100"/>
    <p:sldId id="859" r:id="rId101"/>
    <p:sldId id="850" r:id="rId102"/>
    <p:sldId id="851" r:id="rId103"/>
    <p:sldId id="841" r:id="rId104"/>
    <p:sldId id="860" r:id="rId105"/>
    <p:sldId id="843" r:id="rId106"/>
    <p:sldId id="844" r:id="rId107"/>
    <p:sldId id="845" r:id="rId108"/>
    <p:sldId id="846" r:id="rId109"/>
    <p:sldId id="847" r:id="rId110"/>
    <p:sldId id="849" r:id="rId111"/>
    <p:sldId id="852" r:id="rId112"/>
    <p:sldId id="861" r:id="rId113"/>
    <p:sldId id="862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  <a:srgbClr val="4472C4"/>
    <a:srgbClr val="FFF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8613-E882-41F3-A214-1F10E3D9F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E638D-01E2-4087-A358-C19E1C19B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A3FF6-C225-4ECE-9913-41AC0C95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F8F4-0690-4673-848F-CF841A5F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8651-54AC-44C5-A17C-D0E00392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0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105E-4434-4A55-9F8C-89BF8E8F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0E723-0EC5-497E-893F-6D38F1635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758BF-3EBA-479F-AE5C-F2928198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B20CB-15A7-49CA-8A65-CF36159F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C7668-E422-49A9-BEE7-A6E58C38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7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1A39F-E9E3-4271-9B6A-B7B083B3C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6D2B4-F911-4CF1-BDE1-937FCB356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165BB-7F3A-4563-AC9E-8ADAAA93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2FE67-FFFF-421A-B7D8-B31B1983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B402-54FA-44F4-8F29-A0B5A54F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9A35-C9FF-451D-8D94-B0E65345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8CBF0-2F10-4CA6-9476-010F94F54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6185A-B712-4BBE-95C0-3A95D5A3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7A264-6CDB-451E-AE0F-6A1C7CBB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1691B-007E-4AE0-B428-A35582AF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3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2BF9-CA42-4DD0-919E-96FAB7AA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D1D3E-31F4-4EA9-A08A-69D4AF572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FDE81-0AD7-4B6D-A0FA-3F6895D6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65F2-C8F6-46D8-9420-644586C2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DC751-A3A9-4C05-8955-1F18AFD5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8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183E-7850-48FB-8369-919E3B9E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9956C-EDE7-471F-A54B-7512424FD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B5AFC-C151-457C-9740-7C37DFC9B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41C8A-71E6-41D2-A51C-A05C3CA5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D3CE8-5A6C-499A-BDF5-CFD01B30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33B20-5E94-4219-A98D-5943CA78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0497-304B-4016-BC25-50F60948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A742E-C19A-4F33-AB41-A709DA794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63434-74AD-4385-8527-5BF0DADA7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7D3D7-6385-4274-81FF-8F40668EE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0E3C0-66F5-4335-AB68-3D218B498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05D30-1DEE-47AA-8263-7AEFFD05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D14C0-3F36-42EB-9D2F-5CE3A268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11011-6F0D-445D-B69A-3EE9B6D4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3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F73C-EA47-4111-A23D-60B9E567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F37E7-2CC9-4F6A-95A0-83B78330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D9A67-0E83-4E30-B4B3-E9C9687C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59579-7A4B-44E7-8B0B-0A4C3885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30C46-3F76-4329-AE41-9A8B0AA8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D47BF-1B15-4882-A722-97BAD1AB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A8F3E-6C28-489F-AB19-0491A277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9D4C-E4EB-4921-B60D-6AF52A57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57332-798E-440F-9667-F97A6B32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E5C31-9528-4279-A35E-9A7826D6A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B16CE-9386-4721-8020-A3B38810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85459-FFDC-4374-BE23-18B9D8C9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80A38-9ABA-4717-90AE-54ED25C7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9748-0B21-4D13-A095-04E19867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68655-9D92-4F33-8914-866294CA0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B7777-5A1F-474C-93EC-5DA7E67F4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E5BFF-CD7E-4E00-8BE9-E49E1BB0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4BD9-3FCC-4D29-B6A4-6B85C09683C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3A8EC-186A-4D49-B2C7-F1B2A5D2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62E95-0EAF-4E90-AE7D-1AD833DD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9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678D9-EC23-4466-9F88-C4618BF1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B9919-1B66-4838-A35D-D21BD32E6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98647-DAA4-4805-800E-621BF0513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24BD9-3FCC-4D29-B6A4-6B85C09683C9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9787F-3E88-4A89-8734-18B5E47AD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B8BF3-C2DF-40AB-BA0C-E2F519F5D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9C260-CFE7-41B0-BF24-92F275FE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3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Universality</a:t>
            </a:r>
          </a:p>
        </p:txBody>
      </p:sp>
    </p:spTree>
    <p:extLst>
      <p:ext uri="{BB962C8B-B14F-4D97-AF65-F5344CB8AC3E}">
        <p14:creationId xmlns:p14="http://schemas.microsoft.com/office/powerpoint/2010/main" val="45797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9FE987A8-7CCE-459A-A74F-57C546D2F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019919"/>
              </p:ext>
            </p:extLst>
          </p:nvPr>
        </p:nvGraphicFramePr>
        <p:xfrm>
          <a:off x="1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649">
                  <a:extLst>
                    <a:ext uri="{9D8B030D-6E8A-4147-A177-3AD203B41FA5}">
                      <a16:colId xmlns:a16="http://schemas.microsoft.com/office/drawing/2014/main" val="3450066648"/>
                    </a:ext>
                  </a:extLst>
                </a:gridCol>
                <a:gridCol w="6991350">
                  <a:extLst>
                    <a:ext uri="{9D8B030D-6E8A-4147-A177-3AD203B41FA5}">
                      <a16:colId xmlns:a16="http://schemas.microsoft.com/office/drawing/2014/main" val="1089434390"/>
                    </a:ext>
                  </a:extLst>
                </a:gridCol>
              </a:tblGrid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Universal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61825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AND, OR, NAND, NOR}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Yes! (a Full Set)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574539"/>
                  </a:ext>
                </a:extLst>
              </a:tr>
              <a:tr h="15754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AND, 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Yes, (a Full Set)</a:t>
                      </a:r>
                    </a:p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NAND = AND-NOT</a:t>
                      </a:r>
                    </a:p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NOR = OR-NOT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860558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AND}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OR (a Complete Set)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85539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AND (a Complete Set)</a:t>
                      </a:r>
                    </a:p>
                  </a:txBody>
                  <a:tcPr>
                    <a:solidFill>
                      <a:srgbClr val="FF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150545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AND, OR 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143413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{AND}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NOT,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9734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NOT,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070794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{NAND}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NOT, AND,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971803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NOT, AND,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07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5093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118349" y="1049392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136603" y="1071071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719" y="1156769"/>
            <a:ext cx="2609840" cy="1565907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4DEBF8-C16C-400D-8DCC-E67F91657FB6}"/>
              </a:ext>
            </a:extLst>
          </p:cNvPr>
          <p:cNvSpPr/>
          <p:nvPr/>
        </p:nvSpPr>
        <p:spPr>
          <a:xfrm>
            <a:off x="6174635" y="1122200"/>
            <a:ext cx="641571" cy="473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Y’X’</a:t>
            </a:r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281" y="2961129"/>
            <a:ext cx="2609840" cy="1565907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480" y="2961129"/>
            <a:ext cx="2264211" cy="1563534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25A59A-1B3A-427D-9FA0-7F5368B520DD}"/>
              </a:ext>
            </a:extLst>
          </p:cNvPr>
          <p:cNvSpPr/>
          <p:nvPr/>
        </p:nvSpPr>
        <p:spPr>
          <a:xfrm>
            <a:off x="5079996" y="3283403"/>
            <a:ext cx="9941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6524257" y="1910694"/>
            <a:ext cx="0" cy="146304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6551642" y="3742896"/>
            <a:ext cx="2026301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3105B8-D7D8-40EA-B6BF-CEC06924D753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B109F-A291-4095-A6E2-353ECB2CF1BD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118349" y="2315389"/>
            <a:ext cx="2971128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118349" y="4102860"/>
            <a:ext cx="2901583" cy="1154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2136603" y="1567947"/>
            <a:ext cx="1952874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620597" y="3367671"/>
            <a:ext cx="246888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8856214" y="4582872"/>
            <a:ext cx="34147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highlight>
                  <a:srgbClr val="00FF00"/>
                </a:highlight>
                <a:latin typeface="Segoe UI Light (Headings)"/>
              </a:rPr>
              <a:t>Y’X’</a:t>
            </a:r>
            <a:r>
              <a:rPr lang="en-US" sz="48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4800" dirty="0">
                <a:highlight>
                  <a:srgbClr val="00FF00"/>
                </a:highlight>
                <a:latin typeface="Segoe UI Light (Headings)"/>
              </a:rPr>
              <a:t>Y’X</a:t>
            </a:r>
            <a:r>
              <a:rPr lang="en-US" sz="48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4800" dirty="0">
                <a:highlight>
                  <a:srgbClr val="00FF00"/>
                </a:highlight>
                <a:latin typeface="Segoe UI Light (Headings)"/>
              </a:rPr>
              <a:t>YX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F5DF4F-C5A2-4885-A4F6-4A02442E51F5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D53FF2-7797-4C48-9635-2101A8BC5F73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3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9" y="857696"/>
            <a:ext cx="556530" cy="412419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111" y="4810751"/>
            <a:ext cx="2609840" cy="1565907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615352" y="5964022"/>
            <a:ext cx="341241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1628427" y="5217293"/>
            <a:ext cx="246888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8BEF80D-0057-41CB-8D2A-BF6D41C6510B}"/>
              </a:ext>
            </a:extLst>
          </p:cNvPr>
          <p:cNvSpPr/>
          <p:nvPr/>
        </p:nvSpPr>
        <p:spPr>
          <a:xfrm>
            <a:off x="6202424" y="5692186"/>
            <a:ext cx="8627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YX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6517588" y="4132612"/>
            <a:ext cx="0" cy="146304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6479072" y="4117374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6492381" y="3367671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97790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51449" y="1983293"/>
            <a:ext cx="97081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5400" dirty="0">
                <a:solidFill>
                  <a:prstClr val="black"/>
                </a:solidFill>
                <a:latin typeface="Segoe UI Light (Headings)"/>
              </a:rPr>
              <a:t>G</a:t>
            </a:r>
            <a:r>
              <a:rPr kumimoji="0" lang="en-CA" sz="5400" b="0" i="0" u="none" strike="noStrike" kern="1200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iven</a:t>
            </a: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3 inputs, design a circuit to determine if there is even number of 1</a:t>
            </a:r>
          </a:p>
        </p:txBody>
      </p:sp>
    </p:spTree>
    <p:extLst>
      <p:ext uri="{BB962C8B-B14F-4D97-AF65-F5344CB8AC3E}">
        <p14:creationId xmlns:p14="http://schemas.microsoft.com/office/powerpoint/2010/main" val="303746526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5769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031420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F(Z,Y,X)=?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lang="en-US" sz="4400" dirty="0">
                        <a:solidFill>
                          <a:schemeClr val="tx1"/>
                        </a:solidFill>
                        <a:latin typeface="Segoe UI Light (Headings)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lang="en-US" sz="4400" dirty="0">
                        <a:solidFill>
                          <a:schemeClr val="tx1"/>
                        </a:solidFill>
                        <a:latin typeface="Segoe UI Light (Headings)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08546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34566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031420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F(Z,Y,X)=?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42403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004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031420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F(Z,Y,X)=Z’Y’X’</a:t>
                      </a:r>
                      <a:endParaRPr lang="en-US" sz="4400" baseline="-25000" dirty="0">
                        <a:latin typeface="Segoe UI Light (Headings)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95007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37486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031420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F(Z,Y,X)=Z’Y’X’+Z’YX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2804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4193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031420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F(Z,Y,X)=Z’Y’X’+Z’YX+ZY’X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72400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2811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031420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F(Z,Y,X)=Z’Y’X’+Z’YX+ZY’X+ZYX’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32537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42527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031420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F(Z,Y,X)=m</a:t>
                      </a:r>
                      <a:r>
                        <a:rPr lang="en-US" sz="4400" baseline="-25000" dirty="0">
                          <a:latin typeface="Segoe UI Light (Headings)"/>
                        </a:rPr>
                        <a:t>0</a:t>
                      </a:r>
                      <a:r>
                        <a:rPr lang="en-US" sz="4400" dirty="0">
                          <a:latin typeface="Segoe UI Light (Headings)"/>
                        </a:rPr>
                        <a:t>+m</a:t>
                      </a:r>
                      <a:r>
                        <a:rPr lang="en-US" sz="4400" baseline="-25000" dirty="0">
                          <a:latin typeface="Segoe UI Light (Headings)"/>
                        </a:rPr>
                        <a:t>3</a:t>
                      </a:r>
                      <a:r>
                        <a:rPr lang="en-US" sz="4400" dirty="0">
                          <a:latin typeface="Segoe UI Light (Headings)"/>
                        </a:rPr>
                        <a:t>+m</a:t>
                      </a:r>
                      <a:r>
                        <a:rPr lang="en-US" sz="4400" baseline="-25000" dirty="0">
                          <a:latin typeface="Segoe UI Light (Headings)"/>
                        </a:rPr>
                        <a:t>5</a:t>
                      </a:r>
                      <a:r>
                        <a:rPr lang="en-US" sz="4400" dirty="0">
                          <a:latin typeface="Segoe UI Light (Headings)"/>
                        </a:rPr>
                        <a:t>+m</a:t>
                      </a:r>
                      <a:r>
                        <a:rPr lang="en-US" sz="4400" baseline="-25000" dirty="0">
                          <a:latin typeface="Segoe UI Light (Headings)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117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2EF5F2-EF73-40D5-8906-A15EEC6D4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38231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60">
                  <a:extLst>
                    <a:ext uri="{9D8B030D-6E8A-4147-A177-3AD203B41FA5}">
                      <a16:colId xmlns:a16="http://schemas.microsoft.com/office/drawing/2014/main" val="232650011"/>
                    </a:ext>
                  </a:extLst>
                </a:gridCol>
                <a:gridCol w="1386860">
                  <a:extLst>
                    <a:ext uri="{9D8B030D-6E8A-4147-A177-3AD203B41FA5}">
                      <a16:colId xmlns:a16="http://schemas.microsoft.com/office/drawing/2014/main" val="3666604902"/>
                    </a:ext>
                  </a:extLst>
                </a:gridCol>
                <a:gridCol w="1247864">
                  <a:extLst>
                    <a:ext uri="{9D8B030D-6E8A-4147-A177-3AD203B41FA5}">
                      <a16:colId xmlns:a16="http://schemas.microsoft.com/office/drawing/2014/main" val="1524816466"/>
                    </a:ext>
                  </a:extLst>
                </a:gridCol>
                <a:gridCol w="8170416">
                  <a:extLst>
                    <a:ext uri="{9D8B030D-6E8A-4147-A177-3AD203B41FA5}">
                      <a16:colId xmlns:a16="http://schemas.microsoft.com/office/drawing/2014/main" val="303580685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Segoe UI Light (Headings)"/>
                        </a:rPr>
                        <a:t>F(Z,Y,X)=m</a:t>
                      </a:r>
                      <a:r>
                        <a:rPr lang="en-US" sz="4000" baseline="-25000" dirty="0">
                          <a:latin typeface="Segoe UI Light (Headings)"/>
                        </a:rPr>
                        <a:t>0</a:t>
                      </a:r>
                      <a:r>
                        <a:rPr lang="en-US" sz="4000" dirty="0">
                          <a:latin typeface="Segoe UI Light (Headings)"/>
                        </a:rPr>
                        <a:t>+m</a:t>
                      </a:r>
                      <a:r>
                        <a:rPr lang="en-US" sz="4000" baseline="-25000" dirty="0">
                          <a:latin typeface="Segoe UI Light (Headings)"/>
                        </a:rPr>
                        <a:t>3</a:t>
                      </a:r>
                      <a:r>
                        <a:rPr lang="en-US" sz="4000" dirty="0">
                          <a:latin typeface="Segoe UI Light (Headings)"/>
                        </a:rPr>
                        <a:t>+m</a:t>
                      </a:r>
                      <a:r>
                        <a:rPr lang="en-US" sz="4000" baseline="-25000" dirty="0">
                          <a:latin typeface="Segoe UI Light (Headings)"/>
                        </a:rPr>
                        <a:t>5</a:t>
                      </a:r>
                      <a:r>
                        <a:rPr lang="en-US" sz="4000" dirty="0">
                          <a:latin typeface="Segoe UI Light (Headings)"/>
                        </a:rPr>
                        <a:t>+m</a:t>
                      </a:r>
                      <a:r>
                        <a:rPr lang="en-US" sz="4000" baseline="-25000" dirty="0">
                          <a:latin typeface="Segoe UI Light (Headings)"/>
                        </a:rPr>
                        <a:t>6</a:t>
                      </a:r>
                      <a:r>
                        <a:rPr lang="en-US" sz="4000" baseline="0" dirty="0">
                          <a:latin typeface="Segoe UI Light (Headings)"/>
                        </a:rPr>
                        <a:t>=∑m(0,3,5,6)</a:t>
                      </a:r>
                      <a:endParaRPr lang="en-US" sz="4000" baseline="-25000" dirty="0">
                        <a:latin typeface="Segoe UI Light (Headings)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37224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201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8832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2200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30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90344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6719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6465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latin typeface="Segoe UI Light (Headings)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87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204122"/>
            <a:ext cx="121919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Universal SET</a:t>
            </a:r>
          </a:p>
          <a:p>
            <a:pPr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{NOT, OR}</a:t>
            </a:r>
          </a:p>
        </p:txBody>
      </p:sp>
    </p:spTree>
    <p:extLst>
      <p:ext uri="{BB962C8B-B14F-4D97-AF65-F5344CB8AC3E}">
        <p14:creationId xmlns:p14="http://schemas.microsoft.com/office/powerpoint/2010/main" val="210091303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858577" y="1049392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876831" y="107107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>
            <a:off x="907401" y="106113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47" y="2438263"/>
            <a:ext cx="2043275" cy="1225967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509" y="3826169"/>
            <a:ext cx="2043275" cy="1225967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708" y="2961129"/>
            <a:ext cx="2264211" cy="156353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7257816" y="1636283"/>
            <a:ext cx="0" cy="173736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6714802" y="3613726"/>
            <a:ext cx="2569316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365095" y="3033487"/>
            <a:ext cx="3732006" cy="1775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846319" y="4395954"/>
            <a:ext cx="3250782" cy="1981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2368834" y="2753950"/>
            <a:ext cx="2468701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2360825" y="4155314"/>
            <a:ext cx="2468880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7736868" y="4632871"/>
            <a:ext cx="4256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UI Light (Headings)"/>
              </a:rPr>
              <a:t>Z’Y’X’+Z’YX+ZY’X+ZYX’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01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77" y="857696"/>
            <a:ext cx="556530" cy="412419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39" y="5150691"/>
            <a:ext cx="2043275" cy="1225967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1350581" y="5750095"/>
            <a:ext cx="3746520" cy="1357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2876831" y="5479836"/>
            <a:ext cx="196070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7257816" y="4132612"/>
            <a:ext cx="0" cy="164592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7219300" y="4117374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7232609" y="3367671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26688" y="42336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Z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>
            <a:off x="392145" y="873333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9435"/>
            <a:ext cx="556530" cy="41241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925412" y="3336638"/>
            <a:ext cx="391212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4733728"/>
            <a:ext cx="4659145" cy="14514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92145" y="6058702"/>
            <a:ext cx="4625701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1343321" y="857696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2348092" y="895534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858577" y="1709416"/>
            <a:ext cx="323852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2876831" y="1402717"/>
            <a:ext cx="196070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907401" y="1994462"/>
            <a:ext cx="411044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54" y="1086671"/>
            <a:ext cx="2043275" cy="122596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6658056" y="1696779"/>
            <a:ext cx="640080" cy="2876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6647513" y="5760798"/>
            <a:ext cx="640080" cy="2876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6729077" y="3868192"/>
            <a:ext cx="1707" cy="54864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6714802" y="3022372"/>
            <a:ext cx="1707" cy="59436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6714802" y="3859141"/>
            <a:ext cx="2569316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54001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393956"/>
            <a:ext cx="97081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SUM OF PRODUCTS (</a:t>
            </a:r>
            <a:r>
              <a:rPr lang="en-CA" sz="5400" dirty="0">
                <a:solidFill>
                  <a:prstClr val="black"/>
                </a:solidFill>
                <a:latin typeface="Segoe UI Light (Headings)"/>
              </a:rPr>
              <a:t>SOP)</a:t>
            </a:r>
          </a:p>
          <a:p>
            <a:pPr lvl="0" algn="ctr" defTabSz="457200">
              <a:defRPr/>
            </a:pPr>
            <a:r>
              <a:rPr lang="en-CA" sz="5400" dirty="0">
                <a:solidFill>
                  <a:prstClr val="black"/>
                </a:solidFill>
                <a:latin typeface="Segoe UI Light (Headings)"/>
              </a:rPr>
              <a:t>2 LEVELS AND-</a:t>
            </a:r>
            <a:r>
              <a:rPr lang="en-CA" sz="5400" dirty="0">
                <a:solidFill>
                  <a:prstClr val="black"/>
                </a:solidFill>
                <a:latin typeface="Segoe UI Light (Headings)"/>
                <a:sym typeface="Wingdings" panose="05000000000000000000" pitchFamily="2" charset="2"/>
              </a:rPr>
              <a:t>OR</a:t>
            </a:r>
            <a:endParaRPr lang="en-CA" sz="5400" dirty="0">
              <a:solidFill>
                <a:prstClr val="black"/>
              </a:solidFill>
              <a:latin typeface="Segoe UI Light (Headings)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5400" b="0" i="0" u="none" strike="noStrike" kern="1200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7816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858577" y="1049392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876831" y="107107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>
            <a:off x="907401" y="106113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47" y="2438263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509" y="3826169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708" y="2961129"/>
            <a:ext cx="2264211" cy="156353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7257816" y="1636283"/>
            <a:ext cx="0" cy="173736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6714802" y="3613726"/>
            <a:ext cx="2569316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365095" y="3033487"/>
            <a:ext cx="3732006" cy="1775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846319" y="4395954"/>
            <a:ext cx="3250782" cy="1981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2368834" y="2753950"/>
            <a:ext cx="2468701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2360825" y="4155314"/>
            <a:ext cx="2468880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7736868" y="4632871"/>
            <a:ext cx="4256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Z’Y’X’</a:t>
            </a:r>
            <a:r>
              <a:rPr lang="en-US" sz="3200" dirty="0"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Z’YX</a:t>
            </a:r>
            <a:r>
              <a:rPr lang="en-US" sz="3200" dirty="0"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ZY’X</a:t>
            </a:r>
            <a:r>
              <a:rPr lang="en-US" sz="3200" dirty="0"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ZYX’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01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77" y="857696"/>
            <a:ext cx="556530" cy="412419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39" y="5150691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1350581" y="5750095"/>
            <a:ext cx="3746520" cy="1357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2876831" y="5479836"/>
            <a:ext cx="196070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7257816" y="4132612"/>
            <a:ext cx="0" cy="164592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7219300" y="4117374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7232609" y="3367671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26688" y="42336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Z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>
            <a:off x="392145" y="873333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9435"/>
            <a:ext cx="556530" cy="41241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925412" y="3336638"/>
            <a:ext cx="391212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4733728"/>
            <a:ext cx="4659145" cy="14514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92145" y="6058702"/>
            <a:ext cx="4625701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1343321" y="857696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2348092" y="895534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858577" y="1709416"/>
            <a:ext cx="323852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2876831" y="1402717"/>
            <a:ext cx="196070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907401" y="1994462"/>
            <a:ext cx="411044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54" y="1086671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6658056" y="1696779"/>
            <a:ext cx="640080" cy="2876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6647513" y="5760798"/>
            <a:ext cx="640080" cy="2876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6729077" y="3868192"/>
            <a:ext cx="1707" cy="54864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6714802" y="3022372"/>
            <a:ext cx="1707" cy="59436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6714802" y="3859141"/>
            <a:ext cx="2569316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21474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858577" y="1049392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876831" y="107107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311D81-5178-41F9-BC68-B6D5CCA97E52}"/>
              </a:ext>
            </a:extLst>
          </p:cNvPr>
          <p:cNvCxnSpPr>
            <a:cxnSpLocks/>
          </p:cNvCxnSpPr>
          <p:nvPr/>
        </p:nvCxnSpPr>
        <p:spPr>
          <a:xfrm>
            <a:off x="907401" y="1061131"/>
            <a:ext cx="0" cy="5996406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718408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47" y="2438263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509" y="3826169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708" y="2961129"/>
            <a:ext cx="2264211" cy="1563534"/>
          </a:xfrm>
          <a:prstGeom prst="rect">
            <a:avLst/>
          </a:prstGeom>
          <a:solidFill>
            <a:srgbClr val="FFFF00"/>
          </a:solidFill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7257816" y="1636283"/>
            <a:ext cx="0" cy="173736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6714802" y="3613726"/>
            <a:ext cx="2569316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365095" y="3033487"/>
            <a:ext cx="3732006" cy="1775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846319" y="4395954"/>
            <a:ext cx="3250782" cy="1981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2368834" y="2753950"/>
            <a:ext cx="2468701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2360825" y="4155314"/>
            <a:ext cx="2468880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7736868" y="4632871"/>
            <a:ext cx="4256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Z’Y’X’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Z’YX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ZY’X</a:t>
            </a:r>
            <a:r>
              <a:rPr lang="en-US" sz="32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3200" dirty="0">
                <a:highlight>
                  <a:srgbClr val="00FF00"/>
                </a:highlight>
                <a:latin typeface="Segoe UI Light (Headings)"/>
              </a:rPr>
              <a:t>ZYX’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2109882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107786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01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77" y="857696"/>
            <a:ext cx="556530" cy="412419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339" y="5150691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1350581" y="5750095"/>
            <a:ext cx="3746520" cy="13579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2876831" y="5479836"/>
            <a:ext cx="196070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7257816" y="4132612"/>
            <a:ext cx="0" cy="164592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7219300" y="4117374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7232609" y="3367671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4816E-DE95-4DD3-84BA-D83567B06AE6}"/>
              </a:ext>
            </a:extLst>
          </p:cNvPr>
          <p:cNvSpPr/>
          <p:nvPr/>
        </p:nvSpPr>
        <p:spPr>
          <a:xfrm>
            <a:off x="126688" y="42336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Z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A3A8F-8A17-4AAE-A991-9D50D598D371}"/>
              </a:ext>
            </a:extLst>
          </p:cNvPr>
          <p:cNvCxnSpPr>
            <a:cxnSpLocks/>
          </p:cNvCxnSpPr>
          <p:nvPr/>
        </p:nvCxnSpPr>
        <p:spPr>
          <a:xfrm>
            <a:off x="392145" y="873333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shape&#10;&#10;Description automatically generated">
            <a:extLst>
              <a:ext uri="{FF2B5EF4-FFF2-40B4-BE49-F238E27FC236}">
                <a16:creationId xmlns:a16="http://schemas.microsoft.com/office/drawing/2014/main" id="{8D16F334-A944-4DB1-AB52-6DD395DE7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1" y="869435"/>
            <a:ext cx="556530" cy="412419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F85BD3-23AB-477D-84BC-346E657FEFB3}"/>
              </a:ext>
            </a:extLst>
          </p:cNvPr>
          <p:cNvCxnSpPr>
            <a:cxnSpLocks/>
          </p:cNvCxnSpPr>
          <p:nvPr/>
        </p:nvCxnSpPr>
        <p:spPr>
          <a:xfrm>
            <a:off x="925412" y="3336638"/>
            <a:ext cx="3912123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906800-EF8E-4C9B-82C7-A49E883C70D1}"/>
              </a:ext>
            </a:extLst>
          </p:cNvPr>
          <p:cNvCxnSpPr>
            <a:cxnSpLocks/>
          </p:cNvCxnSpPr>
          <p:nvPr/>
        </p:nvCxnSpPr>
        <p:spPr>
          <a:xfrm flipV="1">
            <a:off x="358701" y="4733728"/>
            <a:ext cx="4659145" cy="14514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0AFBA4-3259-4171-B9BC-2A5AC43771C5}"/>
              </a:ext>
            </a:extLst>
          </p:cNvPr>
          <p:cNvCxnSpPr>
            <a:cxnSpLocks/>
          </p:cNvCxnSpPr>
          <p:nvPr/>
        </p:nvCxnSpPr>
        <p:spPr>
          <a:xfrm>
            <a:off x="392145" y="6058702"/>
            <a:ext cx="4625701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498740-8134-4724-93F7-A9A5DD28D7E6}"/>
              </a:ext>
            </a:extLst>
          </p:cNvPr>
          <p:cNvCxnSpPr>
            <a:cxnSpLocks/>
          </p:cNvCxnSpPr>
          <p:nvPr/>
        </p:nvCxnSpPr>
        <p:spPr>
          <a:xfrm>
            <a:off x="1343321" y="857696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4AB1A1-8CA6-451A-8871-34C145004899}"/>
              </a:ext>
            </a:extLst>
          </p:cNvPr>
          <p:cNvCxnSpPr>
            <a:cxnSpLocks/>
          </p:cNvCxnSpPr>
          <p:nvPr/>
        </p:nvCxnSpPr>
        <p:spPr>
          <a:xfrm>
            <a:off x="2348092" y="895534"/>
            <a:ext cx="0" cy="5996406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178645-A9C0-43FD-82E5-289F2C68DB81}"/>
              </a:ext>
            </a:extLst>
          </p:cNvPr>
          <p:cNvCxnSpPr>
            <a:cxnSpLocks/>
          </p:cNvCxnSpPr>
          <p:nvPr/>
        </p:nvCxnSpPr>
        <p:spPr>
          <a:xfrm>
            <a:off x="1858577" y="1709416"/>
            <a:ext cx="323852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061109-73F1-4A98-A97B-8931D9F5D03B}"/>
              </a:ext>
            </a:extLst>
          </p:cNvPr>
          <p:cNvCxnSpPr>
            <a:cxnSpLocks/>
          </p:cNvCxnSpPr>
          <p:nvPr/>
        </p:nvCxnSpPr>
        <p:spPr>
          <a:xfrm>
            <a:off x="2876831" y="1402717"/>
            <a:ext cx="1960704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39DAA-CD71-4A94-A7C2-A1816254EDA3}"/>
              </a:ext>
            </a:extLst>
          </p:cNvPr>
          <p:cNvCxnSpPr>
            <a:cxnSpLocks/>
          </p:cNvCxnSpPr>
          <p:nvPr/>
        </p:nvCxnSpPr>
        <p:spPr>
          <a:xfrm>
            <a:off x="907401" y="1994462"/>
            <a:ext cx="4110445" cy="0"/>
          </a:xfrm>
          <a:prstGeom prst="line">
            <a:avLst/>
          </a:prstGeom>
          <a:ln w="539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48F45C24-AB4E-4502-B7AA-ADBBF4867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54" y="1086671"/>
            <a:ext cx="2043275" cy="1225967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501707-4C58-4C81-8211-D830BB624353}"/>
              </a:ext>
            </a:extLst>
          </p:cNvPr>
          <p:cNvCxnSpPr>
            <a:cxnSpLocks/>
          </p:cNvCxnSpPr>
          <p:nvPr/>
        </p:nvCxnSpPr>
        <p:spPr>
          <a:xfrm flipV="1">
            <a:off x="6658056" y="1696779"/>
            <a:ext cx="640080" cy="2876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6FF2118-C6E6-4858-AA2B-D599CE2368C2}"/>
              </a:ext>
            </a:extLst>
          </p:cNvPr>
          <p:cNvCxnSpPr>
            <a:cxnSpLocks/>
          </p:cNvCxnSpPr>
          <p:nvPr/>
        </p:nvCxnSpPr>
        <p:spPr>
          <a:xfrm flipV="1">
            <a:off x="6647513" y="5760798"/>
            <a:ext cx="640080" cy="2876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725A18-C8CB-41DF-8BC4-375C83496078}"/>
              </a:ext>
            </a:extLst>
          </p:cNvPr>
          <p:cNvCxnSpPr>
            <a:cxnSpLocks/>
          </p:cNvCxnSpPr>
          <p:nvPr/>
        </p:nvCxnSpPr>
        <p:spPr>
          <a:xfrm>
            <a:off x="6729077" y="3868192"/>
            <a:ext cx="1707" cy="54864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9B8B4A-7F82-4D51-8D37-25B11A3DD9C6}"/>
              </a:ext>
            </a:extLst>
          </p:cNvPr>
          <p:cNvCxnSpPr>
            <a:cxnSpLocks/>
          </p:cNvCxnSpPr>
          <p:nvPr/>
        </p:nvCxnSpPr>
        <p:spPr>
          <a:xfrm>
            <a:off x="6714802" y="3022372"/>
            <a:ext cx="1707" cy="59436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87520B4-B1AF-4BBE-A0BD-3F744EFC0794}"/>
              </a:ext>
            </a:extLst>
          </p:cNvPr>
          <p:cNvCxnSpPr>
            <a:cxnSpLocks/>
          </p:cNvCxnSpPr>
          <p:nvPr/>
        </p:nvCxnSpPr>
        <p:spPr>
          <a:xfrm flipH="1">
            <a:off x="6714802" y="3859141"/>
            <a:ext cx="2569316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85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6553663" y="4730035"/>
            <a:ext cx="470842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6553663" y="6559966"/>
            <a:ext cx="48445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5612496" y="4109026"/>
            <a:ext cx="6554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4000" cap="all" dirty="0">
                <a:solidFill>
                  <a:prstClr val="black"/>
                </a:solidFill>
                <a:latin typeface="Segoe UI Light (Headings)"/>
              </a:rPr>
              <a:t>De Morgan's laws</a:t>
            </a:r>
            <a:endParaRPr lang="en-CA" sz="40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89D945-0A9D-48E2-8CA0-D0E6A98915E0}"/>
              </a:ext>
            </a:extLst>
          </p:cNvPr>
          <p:cNvSpPr/>
          <p:nvPr/>
        </p:nvSpPr>
        <p:spPr>
          <a:xfrm>
            <a:off x="6365750" y="5180931"/>
            <a:ext cx="43364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ES" sz="4800" cap="al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 </a:t>
            </a:r>
            <a:r>
              <a:rPr lang="es-ES" sz="4800" cap="all" dirty="0">
                <a:solidFill>
                  <a:prstClr val="black"/>
                </a:solidFill>
                <a:latin typeface="Segoe UI Light (Headings)"/>
              </a:rPr>
              <a:t>Y’+X’ = (YX)’</a:t>
            </a:r>
          </a:p>
        </p:txBody>
      </p:sp>
      <p:pic>
        <p:nvPicPr>
          <p:cNvPr id="7" name="Picture 6" descr="An old photo of a person&#10;&#10;Description automatically generated">
            <a:extLst>
              <a:ext uri="{FF2B5EF4-FFF2-40B4-BE49-F238E27FC236}">
                <a16:creationId xmlns:a16="http://schemas.microsoft.com/office/drawing/2014/main" id="{9C02AA8A-AB8D-4A1F-A5B5-CD7525248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58345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56359E3-759A-49F8-9B32-081C9A5AE77F}"/>
              </a:ext>
            </a:extLst>
          </p:cNvPr>
          <p:cNvSpPr/>
          <p:nvPr/>
        </p:nvSpPr>
        <p:spPr>
          <a:xfrm>
            <a:off x="6039825" y="-27147"/>
            <a:ext cx="5700022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Augustus De Morgan</a:t>
            </a:r>
          </a:p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 (1806–1871)</a:t>
            </a:r>
          </a:p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Mathematician</a:t>
            </a:r>
          </a:p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Logician</a:t>
            </a:r>
            <a:endParaRPr lang="en-US" sz="6600" cap="all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08694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11A2224-BA90-491A-BA8F-D48CC424659A}"/>
              </a:ext>
            </a:extLst>
          </p:cNvPr>
          <p:cNvGrpSpPr/>
          <p:nvPr/>
        </p:nvGrpSpPr>
        <p:grpSpPr>
          <a:xfrm>
            <a:off x="416721" y="2041484"/>
            <a:ext cx="11358557" cy="2775031"/>
            <a:chOff x="347483" y="3727984"/>
            <a:chExt cx="11358557" cy="2775031"/>
          </a:xfrm>
        </p:grpSpPr>
        <p:pic>
          <p:nvPicPr>
            <p:cNvPr id="20" name="Picture 1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CE14B9F-4826-4C9F-9309-B41B8A002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39" y="3894360"/>
              <a:ext cx="2326683" cy="1163342"/>
            </a:xfrm>
            <a:prstGeom prst="rect">
              <a:avLst/>
            </a:prstGeom>
          </p:spPr>
        </p:pic>
        <p:pic>
          <p:nvPicPr>
            <p:cNvPr id="21" name="Picture 2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C653EE0-21CE-4488-B3E3-4F4E1800A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39" y="5204347"/>
              <a:ext cx="2326683" cy="1163342"/>
            </a:xfrm>
            <a:prstGeom prst="rect">
              <a:avLst/>
            </a:prstGeom>
          </p:spPr>
        </p:pic>
        <p:pic>
          <p:nvPicPr>
            <p:cNvPr id="22" name="Picture 2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456BABCD-863C-4405-8BDA-9FD68EDE4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6620" y="4580573"/>
              <a:ext cx="2326683" cy="1163342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9A9BFC-DFA5-4727-907C-549DA8B054EA}"/>
                </a:ext>
              </a:extLst>
            </p:cNvPr>
            <p:cNvSpPr/>
            <p:nvPr/>
          </p:nvSpPr>
          <p:spPr>
            <a:xfrm>
              <a:off x="365579" y="4060532"/>
              <a:ext cx="53091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X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151394B-6396-4D0E-A5D3-13C3CB04323C}"/>
                </a:ext>
              </a:extLst>
            </p:cNvPr>
            <p:cNvSpPr/>
            <p:nvPr/>
          </p:nvSpPr>
          <p:spPr>
            <a:xfrm>
              <a:off x="347483" y="5370519"/>
              <a:ext cx="53091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6764B7A-1AB6-46A4-9776-98C6631A4C2F}"/>
                </a:ext>
              </a:extLst>
            </p:cNvPr>
            <p:cNvSpPr/>
            <p:nvPr/>
          </p:nvSpPr>
          <p:spPr>
            <a:xfrm>
              <a:off x="2720331" y="3727984"/>
              <a:ext cx="66236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X’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6151361-3AAE-44AE-9AA0-A4DB399AACD6}"/>
                </a:ext>
              </a:extLst>
            </p:cNvPr>
            <p:cNvSpPr/>
            <p:nvPr/>
          </p:nvSpPr>
          <p:spPr>
            <a:xfrm>
              <a:off x="2720330" y="4955020"/>
              <a:ext cx="647934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Y’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90FFA1-D094-4153-A41B-437FA378266C}"/>
                </a:ext>
              </a:extLst>
            </p:cNvPr>
            <p:cNvSpPr/>
            <p:nvPr/>
          </p:nvSpPr>
          <p:spPr>
            <a:xfrm>
              <a:off x="6281685" y="4155838"/>
              <a:ext cx="308289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Y’+X’=(YX)’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8E00B96-CA0A-41FB-A9A7-5F5C8AA4C27B}"/>
                </a:ext>
              </a:extLst>
            </p:cNvPr>
            <p:cNvCxnSpPr>
              <a:cxnSpLocks/>
            </p:cNvCxnSpPr>
            <p:nvPr/>
          </p:nvCxnSpPr>
          <p:spPr>
            <a:xfrm>
              <a:off x="7155006" y="5122181"/>
              <a:ext cx="2045106" cy="12355"/>
            </a:xfrm>
            <a:prstGeom prst="line">
              <a:avLst/>
            </a:prstGeom>
            <a:ln w="1047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9D4560B-F3BE-417E-96D3-211BD6A2D8E7}"/>
                </a:ext>
              </a:extLst>
            </p:cNvPr>
            <p:cNvSpPr/>
            <p:nvPr/>
          </p:nvSpPr>
          <p:spPr>
            <a:xfrm>
              <a:off x="10843303" y="4725153"/>
              <a:ext cx="86273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YX</a:t>
              </a:r>
            </a:p>
          </p:txBody>
        </p:sp>
        <p:pic>
          <p:nvPicPr>
            <p:cNvPr id="30" name="Picture 2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A1504751-0352-4705-934A-4CB8AA57B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872" y="3759815"/>
              <a:ext cx="4750746" cy="274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4933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AC62DD7-9B21-40B1-8887-8A9BE77CC33A}"/>
              </a:ext>
            </a:extLst>
          </p:cNvPr>
          <p:cNvGrpSpPr/>
          <p:nvPr/>
        </p:nvGrpSpPr>
        <p:grpSpPr>
          <a:xfrm>
            <a:off x="2977408" y="2057400"/>
            <a:ext cx="6237184" cy="2743200"/>
            <a:chOff x="2777033" y="2037907"/>
            <a:chExt cx="6237184" cy="2743200"/>
          </a:xfrm>
        </p:grpSpPr>
        <p:pic>
          <p:nvPicPr>
            <p:cNvPr id="22" name="Picture 2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C2AF614-14CA-46A3-A9A6-BB24428B5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7948" y="2037907"/>
              <a:ext cx="4750746" cy="2743200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7B5C3C-76AF-43CE-BB67-F03A0C6CF883}"/>
                </a:ext>
              </a:extLst>
            </p:cNvPr>
            <p:cNvGrpSpPr/>
            <p:nvPr/>
          </p:nvGrpSpPr>
          <p:grpSpPr>
            <a:xfrm>
              <a:off x="2777033" y="2358116"/>
              <a:ext cx="6237184" cy="2102783"/>
              <a:chOff x="1800191" y="2377609"/>
              <a:chExt cx="6237184" cy="210278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515D2EA-9ED0-4DB1-9381-401E6DAB3E75}"/>
                  </a:ext>
                </a:extLst>
              </p:cNvPr>
              <p:cNvSpPr/>
              <p:nvPr/>
            </p:nvSpPr>
            <p:spPr>
              <a:xfrm>
                <a:off x="1800192" y="2377609"/>
                <a:ext cx="53091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800" dirty="0">
                    <a:latin typeface="Segoe UI Light (Headings)"/>
                  </a:rPr>
                  <a:t>X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086EC15-DF76-486B-BECC-9697CE7B28BA}"/>
                  </a:ext>
                </a:extLst>
              </p:cNvPr>
              <p:cNvSpPr/>
              <p:nvPr/>
            </p:nvSpPr>
            <p:spPr>
              <a:xfrm>
                <a:off x="1800191" y="3649395"/>
                <a:ext cx="53091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800" dirty="0">
                    <a:latin typeface="Segoe UI Light (Headings)"/>
                  </a:rPr>
                  <a:t>Y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E2D2CEA-BD26-403A-88C3-170CBBA07249}"/>
                  </a:ext>
                </a:extLst>
              </p:cNvPr>
              <p:cNvSpPr/>
              <p:nvPr/>
            </p:nvSpPr>
            <p:spPr>
              <a:xfrm>
                <a:off x="7174638" y="3032993"/>
                <a:ext cx="862737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800" dirty="0">
                    <a:latin typeface="Segoe UI Light (Headings)"/>
                  </a:rPr>
                  <a:t>YX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38549FC-465B-4D31-8921-D55B02757F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7351" y="2628239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ED0CF7C-995A-412D-8DDB-B40BF3E9ED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66585" y="392773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5AA9261-9C3A-4943-8F7F-9732466630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5565" y="329184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BA9FB62-436E-4D90-AB72-90BE4B2AC277}"/>
              </a:ext>
            </a:extLst>
          </p:cNvPr>
          <p:cNvSpPr/>
          <p:nvPr/>
        </p:nvSpPr>
        <p:spPr>
          <a:xfrm>
            <a:off x="0" y="5436494"/>
            <a:ext cx="12192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AND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674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9FE987A8-7CCE-459A-A74F-57C546D2F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426286"/>
              </p:ext>
            </p:extLst>
          </p:nvPr>
        </p:nvGraphicFramePr>
        <p:xfrm>
          <a:off x="1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649">
                  <a:extLst>
                    <a:ext uri="{9D8B030D-6E8A-4147-A177-3AD203B41FA5}">
                      <a16:colId xmlns:a16="http://schemas.microsoft.com/office/drawing/2014/main" val="3450066648"/>
                    </a:ext>
                  </a:extLst>
                </a:gridCol>
                <a:gridCol w="6991350">
                  <a:extLst>
                    <a:ext uri="{9D8B030D-6E8A-4147-A177-3AD203B41FA5}">
                      <a16:colId xmlns:a16="http://schemas.microsoft.com/office/drawing/2014/main" val="1089434390"/>
                    </a:ext>
                  </a:extLst>
                </a:gridCol>
              </a:tblGrid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Universal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61825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AND, OR, NAND, NOR}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Yes! (a Full Set)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574539"/>
                  </a:ext>
                </a:extLst>
              </a:tr>
              <a:tr h="15754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AND, 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Yes, (a Full Set)</a:t>
                      </a:r>
                    </a:p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NAND = AND-NOT</a:t>
                      </a:r>
                    </a:p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NOR = OR-NOT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860558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AND}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OR (a Complete Set)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85539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AND (a Complete Set)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150545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AND, OR </a:t>
                      </a:r>
                    </a:p>
                  </a:txBody>
                  <a:tcPr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143413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{AND}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</a:t>
                      </a: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8989"/>
                          </a:highlight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NOT</a:t>
                      </a: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,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9734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</a:t>
                      </a: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8989"/>
                          </a:highlight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NOT</a:t>
                      </a: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,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070794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{NAND}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NOT, AND, OR</a:t>
                      </a:r>
                    </a:p>
                  </a:txBody>
                  <a:tcPr>
                    <a:solidFill>
                      <a:srgbClr val="FF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971803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NOT, AND, OR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707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904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204122"/>
            <a:ext cx="121919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Universal GATE</a:t>
            </a:r>
          </a:p>
          <a:p>
            <a:pPr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{NAND}</a:t>
            </a:r>
          </a:p>
        </p:txBody>
      </p:sp>
    </p:spTree>
    <p:extLst>
      <p:ext uri="{BB962C8B-B14F-4D97-AF65-F5344CB8AC3E}">
        <p14:creationId xmlns:p14="http://schemas.microsoft.com/office/powerpoint/2010/main" val="2293135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4EAD84-270B-46D8-82D4-705CD7F445C7}"/>
              </a:ext>
            </a:extLst>
          </p:cNvPr>
          <p:cNvSpPr/>
          <p:nvPr/>
        </p:nvSpPr>
        <p:spPr>
          <a:xfrm>
            <a:off x="0" y="337222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NOT</a:t>
            </a:r>
            <a:r>
              <a:rPr lang="en-CA" sz="6600" cap="al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► </a:t>
            </a: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(XX)’ 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= (X</a:t>
            </a:r>
            <a:r>
              <a:rPr lang="en-CA" sz="6600" cap="all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X) = X</a:t>
            </a: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’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E8511E-DB56-41A6-8D11-04C567302F7C}"/>
              </a:ext>
            </a:extLst>
          </p:cNvPr>
          <p:cNvGrpSpPr/>
          <p:nvPr/>
        </p:nvGrpSpPr>
        <p:grpSpPr>
          <a:xfrm>
            <a:off x="430292" y="2483708"/>
            <a:ext cx="12191999" cy="2747365"/>
            <a:chOff x="430292" y="2483708"/>
            <a:chExt cx="12191999" cy="274736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C1298F1-9D61-40A2-96C5-88FDCE8F51A3}"/>
                </a:ext>
              </a:extLst>
            </p:cNvPr>
            <p:cNvGrpSpPr/>
            <p:nvPr/>
          </p:nvGrpSpPr>
          <p:grpSpPr>
            <a:xfrm>
              <a:off x="430292" y="2483708"/>
              <a:ext cx="12191999" cy="2747365"/>
              <a:chOff x="-887845" y="315008"/>
              <a:chExt cx="12191999" cy="274736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A0FC4E6-84B7-40A3-A9A0-74FE8A30A1EF}"/>
                  </a:ext>
                </a:extLst>
              </p:cNvPr>
              <p:cNvGrpSpPr/>
              <p:nvPr/>
            </p:nvGrpSpPr>
            <p:grpSpPr>
              <a:xfrm>
                <a:off x="-887845" y="315008"/>
                <a:ext cx="12191999" cy="2747365"/>
                <a:chOff x="0" y="265471"/>
                <a:chExt cx="12191999" cy="2747365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332E969-C22C-46DA-9C4B-36412E4478A9}"/>
                    </a:ext>
                  </a:extLst>
                </p:cNvPr>
                <p:cNvSpPr/>
                <p:nvPr/>
              </p:nvSpPr>
              <p:spPr>
                <a:xfrm>
                  <a:off x="0" y="953262"/>
                  <a:ext cx="12191999" cy="11079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6600" b="0" i="0" u="none" strike="noStrike" kern="1200" cap="all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 Light (Headings)"/>
                    <a:ea typeface="+mn-ea"/>
                    <a:cs typeface="+mn-cs"/>
                  </a:endParaRPr>
                </a:p>
              </p:txBody>
            </p:sp>
            <p:pic>
              <p:nvPicPr>
                <p:cNvPr id="12" name="Picture 11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842047F-DAD6-4246-88CD-1BA7677F9A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28351" y="265471"/>
                  <a:ext cx="4578937" cy="2747365"/>
                </a:xfrm>
                <a:prstGeom prst="rect">
                  <a:avLst/>
                </a:prstGeom>
              </p:spPr>
            </p:pic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D5AFB4F-9B72-49D7-A46A-69E1AFC5989C}"/>
                    </a:ext>
                  </a:extLst>
                </p:cNvPr>
                <p:cNvSpPr/>
                <p:nvPr/>
              </p:nvSpPr>
              <p:spPr>
                <a:xfrm>
                  <a:off x="2324029" y="1244299"/>
                  <a:ext cx="530915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4800" dirty="0">
                      <a:latin typeface="Segoe UI Light (Headings)"/>
                    </a:rPr>
                    <a:t>X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8143959-812D-4C8C-95E5-3CC74D040C36}"/>
                    </a:ext>
                  </a:extLst>
                </p:cNvPr>
                <p:cNvSpPr/>
                <p:nvPr/>
              </p:nvSpPr>
              <p:spPr>
                <a:xfrm>
                  <a:off x="8528873" y="1209525"/>
                  <a:ext cx="662361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4800" dirty="0">
                      <a:latin typeface="Segoe UI Light (Headings)"/>
                    </a:rPr>
                    <a:t>X’</a:t>
                  </a:r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25B5643-F12B-48C9-8C2F-595C9D0E2D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14596" y="1662611"/>
                <a:ext cx="884902" cy="0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2EFE4FD-36DC-4FFE-B21C-F90D16A357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8734" y="988761"/>
                <a:ext cx="1" cy="1371600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EE0A0C1-E476-4775-ACCB-CA522750C3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69787" y="3586997"/>
              <a:ext cx="457200" cy="4572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6056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4EAD84-270B-46D8-82D4-705CD7F445C7}"/>
              </a:ext>
            </a:extLst>
          </p:cNvPr>
          <p:cNvSpPr/>
          <p:nvPr/>
        </p:nvSpPr>
        <p:spPr>
          <a:xfrm>
            <a:off x="0" y="337222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AND</a:t>
            </a:r>
            <a:r>
              <a:rPr lang="en-CA" sz="6600" cap="al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NOT (NAND) = ((Y</a:t>
            </a:r>
            <a:r>
              <a:rPr lang="en-CA" sz="6600" cap="all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X))’=YX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FEB3A6-71DC-4B7A-8E10-AD8549348680}"/>
              </a:ext>
            </a:extLst>
          </p:cNvPr>
          <p:cNvGrpSpPr/>
          <p:nvPr/>
        </p:nvGrpSpPr>
        <p:grpSpPr>
          <a:xfrm>
            <a:off x="-3036808" y="2503281"/>
            <a:ext cx="12191999" cy="2747365"/>
            <a:chOff x="430292" y="2483708"/>
            <a:chExt cx="12191999" cy="274736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91417F5-BBD1-484E-8CF4-3B90E782D2D3}"/>
                </a:ext>
              </a:extLst>
            </p:cNvPr>
            <p:cNvGrpSpPr/>
            <p:nvPr/>
          </p:nvGrpSpPr>
          <p:grpSpPr>
            <a:xfrm>
              <a:off x="430292" y="2483708"/>
              <a:ext cx="12191999" cy="2747365"/>
              <a:chOff x="0" y="265471"/>
              <a:chExt cx="12191999" cy="274736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E59DC3-0F5C-436D-B3C8-7B0B90EF1C25}"/>
                  </a:ext>
                </a:extLst>
              </p:cNvPr>
              <p:cNvSpPr/>
              <p:nvPr/>
            </p:nvSpPr>
            <p:spPr>
              <a:xfrm>
                <a:off x="0" y="953262"/>
                <a:ext cx="12191999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6600" b="0" i="0" u="none" strike="noStrike" kern="1200" cap="all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 (Headings)"/>
                  <a:ea typeface="+mn-ea"/>
                  <a:cs typeface="+mn-cs"/>
                </a:endParaRPr>
              </a:p>
            </p:txBody>
          </p:sp>
          <p:pic>
            <p:nvPicPr>
              <p:cNvPr id="11" name="Picture 10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5E69DDA5-C8BD-49F2-BAA6-C1E68F39B9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28351" y="265471"/>
                <a:ext cx="4578937" cy="2747365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7A8A22-9A00-4CE1-AA1B-2B310C5FE297}"/>
                  </a:ext>
                </a:extLst>
              </p:cNvPr>
              <p:cNvSpPr/>
              <p:nvPr/>
            </p:nvSpPr>
            <p:spPr>
              <a:xfrm>
                <a:off x="3252300" y="537763"/>
                <a:ext cx="53091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800" dirty="0">
                    <a:latin typeface="Segoe UI Light (Headings)"/>
                  </a:rPr>
                  <a:t>X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7181FDF-CF3E-41EF-90A5-898FDF3DAF78}"/>
                  </a:ext>
                </a:extLst>
              </p:cNvPr>
              <p:cNvSpPr/>
              <p:nvPr/>
            </p:nvSpPr>
            <p:spPr>
              <a:xfrm>
                <a:off x="7566590" y="417182"/>
                <a:ext cx="141417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4800" cap="all" dirty="0">
                    <a:solidFill>
                      <a:prstClr val="black"/>
                    </a:solidFill>
                    <a:latin typeface="Segoe UI Light (Headings)"/>
                  </a:rPr>
                  <a:t>(Y</a:t>
                </a:r>
                <a:r>
                  <a:rPr lang="en-CA" sz="4800" cap="all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↑</a:t>
                </a:r>
                <a:r>
                  <a:rPr lang="en-CA" sz="4800" cap="all" dirty="0">
                    <a:solidFill>
                      <a:prstClr val="black"/>
                    </a:solidFill>
                    <a:latin typeface="Segoe UI Light (Headings)"/>
                  </a:rPr>
                  <a:t>X)</a:t>
                </a:r>
                <a:endParaRPr lang="en-US" sz="4800" dirty="0">
                  <a:latin typeface="Segoe UI Light (Headings)"/>
                </a:endParaRP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9426EE7-C7AA-4E72-8CBE-933B0B0D42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69787" y="3586997"/>
              <a:ext cx="457200" cy="4572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4BC8542-61EC-4C49-BB89-13D460E57747}"/>
              </a:ext>
            </a:extLst>
          </p:cNvPr>
          <p:cNvSpPr/>
          <p:nvPr/>
        </p:nvSpPr>
        <p:spPr>
          <a:xfrm>
            <a:off x="215492" y="4082699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AF71D9-3B11-49E5-A489-13C3D083E253}"/>
              </a:ext>
            </a:extLst>
          </p:cNvPr>
          <p:cNvGrpSpPr/>
          <p:nvPr/>
        </p:nvGrpSpPr>
        <p:grpSpPr>
          <a:xfrm>
            <a:off x="2123107" y="2530988"/>
            <a:ext cx="12191999" cy="2761403"/>
            <a:chOff x="3704257" y="3082812"/>
            <a:chExt cx="12191999" cy="276140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8A6E14-DBD4-4F54-A7EC-1589C307A9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3197" y="4433751"/>
              <a:ext cx="884902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79F1254-7C68-485E-8E87-7C0424CD92B4}"/>
                </a:ext>
              </a:extLst>
            </p:cNvPr>
            <p:cNvGrpSpPr/>
            <p:nvPr/>
          </p:nvGrpSpPr>
          <p:grpSpPr>
            <a:xfrm>
              <a:off x="3704257" y="3082812"/>
              <a:ext cx="12191999" cy="2761403"/>
              <a:chOff x="3704257" y="3082812"/>
              <a:chExt cx="12191999" cy="276140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3875A69-9E82-45AF-A289-96901613A7E6}"/>
                  </a:ext>
                </a:extLst>
              </p:cNvPr>
              <p:cNvGrpSpPr/>
              <p:nvPr/>
            </p:nvGrpSpPr>
            <p:grpSpPr>
              <a:xfrm>
                <a:off x="3704257" y="3082812"/>
                <a:ext cx="12191999" cy="2761403"/>
                <a:chOff x="0" y="265471"/>
                <a:chExt cx="12191999" cy="2761403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AD76DE1-C5EF-4D99-820A-27B0432E9646}"/>
                    </a:ext>
                  </a:extLst>
                </p:cNvPr>
                <p:cNvSpPr/>
                <p:nvPr/>
              </p:nvSpPr>
              <p:spPr>
                <a:xfrm>
                  <a:off x="0" y="953262"/>
                  <a:ext cx="12191999" cy="11079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6600" b="0" i="0" u="none" strike="noStrike" kern="1200" cap="all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egoe UI Light (Headings)"/>
                    <a:ea typeface="+mn-ea"/>
                    <a:cs typeface="+mn-cs"/>
                  </a:endParaRPr>
                </a:p>
              </p:txBody>
            </p:sp>
            <p:pic>
              <p:nvPicPr>
                <p:cNvPr id="22" name="Picture 21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7B7EDD7B-58E8-4253-966B-368B38574A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28351" y="265471"/>
                  <a:ext cx="4578937" cy="2747365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DF05E1B-75C3-411E-80AF-2EB29705D2A5}"/>
                    </a:ext>
                  </a:extLst>
                </p:cNvPr>
                <p:cNvSpPr/>
                <p:nvPr/>
              </p:nvSpPr>
              <p:spPr>
                <a:xfrm>
                  <a:off x="7276140" y="2195877"/>
                  <a:ext cx="2792752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CA" sz="4800" cap="all" dirty="0">
                      <a:solidFill>
                        <a:prstClr val="black"/>
                      </a:solidFill>
                      <a:latin typeface="Segoe UI Light (Headings)"/>
                    </a:rPr>
                    <a:t>(Y</a:t>
                  </a:r>
                  <a:r>
                    <a:rPr lang="en-CA" sz="4800" cap="all" baseline="30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↑</a:t>
                  </a:r>
                  <a:r>
                    <a:rPr lang="en-CA" sz="4800" cap="all" dirty="0">
                      <a:solidFill>
                        <a:prstClr val="black"/>
                      </a:solidFill>
                      <a:latin typeface="Segoe UI Light (Headings)"/>
                    </a:rPr>
                    <a:t>X)</a:t>
                  </a:r>
                  <a:r>
                    <a:rPr lang="en-US" sz="4800" dirty="0">
                      <a:latin typeface="Segoe UI Light (Headings)"/>
                    </a:rPr>
                    <a:t>’= YX</a:t>
                  </a:r>
                </a:p>
              </p:txBody>
            </p: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43B983D-1521-47BF-997B-1A5AABEFE2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91600" y="3756565"/>
                <a:ext cx="1" cy="1371600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AEF9561-9090-41A5-845D-CEB618E9CE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43752" y="4186101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0176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4EAD84-270B-46D8-82D4-705CD7F445C7}"/>
              </a:ext>
            </a:extLst>
          </p:cNvPr>
          <p:cNvSpPr/>
          <p:nvPr/>
        </p:nvSpPr>
        <p:spPr>
          <a:xfrm>
            <a:off x="0" y="337222"/>
            <a:ext cx="1219199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OR</a:t>
            </a:r>
            <a:r>
              <a:rPr lang="en-CA" sz="6600" cap="al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►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DE Morgan's law</a:t>
            </a:r>
          </a:p>
          <a:p>
            <a:pPr lvl="0" algn="ctr" defTabSz="457200">
              <a:defRPr/>
            </a:pPr>
            <a:endParaRPr lang="en-CA" sz="6600" cap="all" dirty="0">
              <a:solidFill>
                <a:prstClr val="black"/>
              </a:solidFill>
              <a:latin typeface="Segoe UI Light (Headings)"/>
            </a:endParaRPr>
          </a:p>
          <a:p>
            <a:pPr lvl="0"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(Y+X)’ = Y’X’</a:t>
            </a:r>
          </a:p>
          <a:p>
            <a:pPr lvl="0"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((Y+X)’)’ = (Y’X’)’</a:t>
            </a:r>
          </a:p>
          <a:p>
            <a:pPr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   Y + X = (Y’X’)’</a:t>
            </a:r>
          </a:p>
          <a:p>
            <a:pPr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   Y + X = Y’ </a:t>
            </a:r>
            <a:r>
              <a:rPr lang="en-CA" sz="6600" cap="all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 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X’</a:t>
            </a:r>
          </a:p>
        </p:txBody>
      </p:sp>
    </p:spTree>
    <p:extLst>
      <p:ext uri="{BB962C8B-B14F-4D97-AF65-F5344CB8AC3E}">
        <p14:creationId xmlns:p14="http://schemas.microsoft.com/office/powerpoint/2010/main" val="91808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Universal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DCCAC1-5E27-4221-B03F-0D035FC74400}"/>
              </a:ext>
            </a:extLst>
          </p:cNvPr>
          <p:cNvSpPr/>
          <p:nvPr/>
        </p:nvSpPr>
        <p:spPr>
          <a:xfrm>
            <a:off x="1232360" y="4575536"/>
            <a:ext cx="10146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Is it possible to implement </a:t>
            </a:r>
            <a:r>
              <a:rPr lang="en-CA" sz="36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ALL</a:t>
            </a:r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 the possible Boolean functions using </a:t>
            </a:r>
            <a:r>
              <a:rPr lang="en-CA" sz="36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NOT, AND, OR, NAND, NOR</a:t>
            </a:r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? </a:t>
            </a:r>
            <a:r>
              <a:rPr lang="en-CA" sz="3600" dirty="0">
                <a:solidFill>
                  <a:prstClr val="black"/>
                </a:solidFill>
                <a:highlight>
                  <a:srgbClr val="00FF00"/>
                </a:highlight>
                <a:latin typeface="Segoe UI Light (Headings)"/>
              </a:rPr>
              <a:t>Yes!</a:t>
            </a:r>
            <a:endParaRPr lang="en-US" sz="3600" dirty="0">
              <a:solidFill>
                <a:prstClr val="black"/>
              </a:solidFill>
              <a:highlight>
                <a:srgbClr val="00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126407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4EAD84-270B-46D8-82D4-705CD7F445C7}"/>
              </a:ext>
            </a:extLst>
          </p:cNvPr>
          <p:cNvSpPr/>
          <p:nvPr/>
        </p:nvSpPr>
        <p:spPr>
          <a:xfrm>
            <a:off x="0" y="337222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OR: DE Morgan's law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8F927C-E0EF-4245-AE5B-2428FD1ADFCF}"/>
              </a:ext>
            </a:extLst>
          </p:cNvPr>
          <p:cNvGrpSpPr>
            <a:grpSpLocks noChangeAspect="1"/>
          </p:cNvGrpSpPr>
          <p:nvPr/>
        </p:nvGrpSpPr>
        <p:grpSpPr>
          <a:xfrm>
            <a:off x="-1322308" y="1893161"/>
            <a:ext cx="12353300" cy="4485212"/>
            <a:chOff x="-2141458" y="1664558"/>
            <a:chExt cx="15839519" cy="575099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DCCC3FB-6DE3-480B-AEB5-A7AD07F682E5}"/>
                </a:ext>
              </a:extLst>
            </p:cNvPr>
            <p:cNvGrpSpPr/>
            <p:nvPr/>
          </p:nvGrpSpPr>
          <p:grpSpPr>
            <a:xfrm>
              <a:off x="-2141458" y="1664558"/>
              <a:ext cx="12191999" cy="2747365"/>
              <a:chOff x="430292" y="2483708"/>
              <a:chExt cx="12191999" cy="274736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4C71B30-1187-46D3-9EA0-3567D4EE3652}"/>
                  </a:ext>
                </a:extLst>
              </p:cNvPr>
              <p:cNvGrpSpPr/>
              <p:nvPr/>
            </p:nvGrpSpPr>
            <p:grpSpPr>
              <a:xfrm>
                <a:off x="430292" y="2483708"/>
                <a:ext cx="12191999" cy="2747365"/>
                <a:chOff x="-887845" y="315008"/>
                <a:chExt cx="12191999" cy="2747365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CDDCBC15-B992-4A81-94BF-405FB3AAA42C}"/>
                    </a:ext>
                  </a:extLst>
                </p:cNvPr>
                <p:cNvGrpSpPr/>
                <p:nvPr/>
              </p:nvGrpSpPr>
              <p:grpSpPr>
                <a:xfrm>
                  <a:off x="-887845" y="315008"/>
                  <a:ext cx="12191999" cy="2747365"/>
                  <a:chOff x="0" y="265471"/>
                  <a:chExt cx="12191999" cy="2747365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E69E9257-D5EC-4621-B96D-D84E625D9044}"/>
                      </a:ext>
                    </a:extLst>
                  </p:cNvPr>
                  <p:cNvSpPr/>
                  <p:nvPr/>
                </p:nvSpPr>
                <p:spPr>
                  <a:xfrm>
                    <a:off x="0" y="953262"/>
                    <a:ext cx="12191999" cy="110799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6600" b="0" i="0" u="none" strike="noStrike" kern="1200" cap="all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Segoe UI Light (Headings)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32" name="Picture 31" descr="A picture containing shape&#10;&#10;Description automatically generated">
                    <a:extLst>
                      <a:ext uri="{FF2B5EF4-FFF2-40B4-BE49-F238E27FC236}">
                        <a16:creationId xmlns:a16="http://schemas.microsoft.com/office/drawing/2014/main" id="{3AA91D47-1C96-4E32-B11F-DC84F346B4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28351" y="265471"/>
                    <a:ext cx="4578937" cy="2747365"/>
                  </a:xfrm>
                  <a:prstGeom prst="rect">
                    <a:avLst/>
                  </a:prstGeom>
                </p:spPr>
              </p:pic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1776449E-B89F-440A-8089-FF0CA99CB57F}"/>
                      </a:ext>
                    </a:extLst>
                  </p:cNvPr>
                  <p:cNvSpPr/>
                  <p:nvPr/>
                </p:nvSpPr>
                <p:spPr>
                  <a:xfrm>
                    <a:off x="2324029" y="1244299"/>
                    <a:ext cx="530915" cy="8309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4800" dirty="0">
                        <a:latin typeface="Segoe UI Light (Headings)"/>
                      </a:rPr>
                      <a:t>X</a:t>
                    </a: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75FD325-3162-4063-A642-C14D0871A123}"/>
                      </a:ext>
                    </a:extLst>
                  </p:cNvPr>
                  <p:cNvSpPr/>
                  <p:nvPr/>
                </p:nvSpPr>
                <p:spPr>
                  <a:xfrm>
                    <a:off x="8076107" y="623852"/>
                    <a:ext cx="662361" cy="8309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4800" dirty="0">
                        <a:latin typeface="Segoe UI Light (Headings)"/>
                      </a:rPr>
                      <a:t>X’</a:t>
                    </a:r>
                  </a:p>
                </p:txBody>
              </p:sp>
            </p:grp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C1BD763-A668-4E01-B73B-99F44D0A7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14596" y="1662611"/>
                  <a:ext cx="884902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6B417909-8F18-426E-8555-CF910C1BB4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9498" y="988761"/>
                  <a:ext cx="1" cy="137160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6A9C5B3-47ED-45FC-87F8-E1CA9F9DCE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69787" y="3586997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FCD3115-8C66-44C2-A0EE-F1C66BF6CCFD}"/>
                </a:ext>
              </a:extLst>
            </p:cNvPr>
            <p:cNvGrpSpPr/>
            <p:nvPr/>
          </p:nvGrpSpPr>
          <p:grpSpPr>
            <a:xfrm>
              <a:off x="-2119639" y="4668186"/>
              <a:ext cx="12191999" cy="2747365"/>
              <a:chOff x="430292" y="2483708"/>
              <a:chExt cx="12191999" cy="274736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09CA3CC-1CE1-4DA9-A57F-7F60C8802B8B}"/>
                  </a:ext>
                </a:extLst>
              </p:cNvPr>
              <p:cNvGrpSpPr/>
              <p:nvPr/>
            </p:nvGrpSpPr>
            <p:grpSpPr>
              <a:xfrm>
                <a:off x="430292" y="2483708"/>
                <a:ext cx="12191999" cy="2747365"/>
                <a:chOff x="-887845" y="315008"/>
                <a:chExt cx="12191999" cy="2747365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C8992F63-F411-4BD9-9DFB-887AF7F16A3C}"/>
                    </a:ext>
                  </a:extLst>
                </p:cNvPr>
                <p:cNvGrpSpPr/>
                <p:nvPr/>
              </p:nvGrpSpPr>
              <p:grpSpPr>
                <a:xfrm>
                  <a:off x="-887845" y="315008"/>
                  <a:ext cx="12191999" cy="2747365"/>
                  <a:chOff x="0" y="265471"/>
                  <a:chExt cx="12191999" cy="2747365"/>
                </a:xfrm>
              </p:grpSpPr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951C003B-A0D7-44BC-A9A2-7A6BEAEF5B62}"/>
                      </a:ext>
                    </a:extLst>
                  </p:cNvPr>
                  <p:cNvSpPr/>
                  <p:nvPr/>
                </p:nvSpPr>
                <p:spPr>
                  <a:xfrm>
                    <a:off x="0" y="953262"/>
                    <a:ext cx="12191999" cy="110799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CA" sz="6600" b="0" i="0" u="none" strike="noStrike" kern="1200" cap="all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Segoe UI Light (Headings)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42" name="Picture 41" descr="A picture containing shape&#10;&#10;Description automatically generated">
                    <a:extLst>
                      <a:ext uri="{FF2B5EF4-FFF2-40B4-BE49-F238E27FC236}">
                        <a16:creationId xmlns:a16="http://schemas.microsoft.com/office/drawing/2014/main" id="{5CBE841A-F00B-40C7-8D47-5C6A5FBA1A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28351" y="265471"/>
                    <a:ext cx="4578937" cy="2747365"/>
                  </a:xfrm>
                  <a:prstGeom prst="rect">
                    <a:avLst/>
                  </a:prstGeom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1D05E9A-09B0-4313-9626-CE4D3DB1C803}"/>
                      </a:ext>
                    </a:extLst>
                  </p:cNvPr>
                  <p:cNvSpPr/>
                  <p:nvPr/>
                </p:nvSpPr>
                <p:spPr>
                  <a:xfrm>
                    <a:off x="2324029" y="1244299"/>
                    <a:ext cx="516488" cy="8309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4800" dirty="0">
                        <a:latin typeface="Segoe UI Light (Headings)"/>
                      </a:rPr>
                      <a:t>Y</a:t>
                    </a:r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B60FBC58-EACC-4731-AE76-90B9BD6EC912}"/>
                      </a:ext>
                    </a:extLst>
                  </p:cNvPr>
                  <p:cNvSpPr/>
                  <p:nvPr/>
                </p:nvSpPr>
                <p:spPr>
                  <a:xfrm>
                    <a:off x="8054287" y="1785669"/>
                    <a:ext cx="662361" cy="8309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4800" dirty="0">
                        <a:latin typeface="Segoe UI Light (Headings)"/>
                      </a:rPr>
                      <a:t>Y’</a:t>
                    </a:r>
                  </a:p>
                </p:txBody>
              </p:sp>
            </p:grp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017C84A-1FDD-4EBE-984F-52EA7BF27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14596" y="1662611"/>
                  <a:ext cx="884902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CD0AC73-D762-48F3-BB12-C1DD55D07D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9498" y="988761"/>
                  <a:ext cx="1" cy="137160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4196B27-CA17-4910-BF8C-514B2E190F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69787" y="36225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5" name="Picture 4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2165361-66BA-4A05-8DEE-B62D2B1E9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422" y="3166721"/>
              <a:ext cx="4578937" cy="2747365"/>
            </a:xfrm>
            <a:prstGeom prst="rect">
              <a:avLst/>
            </a:prstGeom>
          </p:spPr>
        </p:pic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5511E4E-C444-45D1-B27A-303808685E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8453" y="4294901"/>
              <a:ext cx="457200" cy="4572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C6E0B73-AC46-4F69-B5EB-6AF15C114A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1861" y="2965566"/>
              <a:ext cx="0" cy="911687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774DB3-FDAE-435D-B0D9-FCB2028871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4687" y="5139786"/>
              <a:ext cx="0" cy="93796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09CDB-CA6F-4AA3-841B-69831E2C0AFD}"/>
                </a:ext>
              </a:extLst>
            </p:cNvPr>
            <p:cNvSpPr/>
            <p:nvPr/>
          </p:nvSpPr>
          <p:spPr>
            <a:xfrm>
              <a:off x="10049340" y="3379273"/>
              <a:ext cx="3648721" cy="29597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4800" cap="all" dirty="0">
                  <a:solidFill>
                    <a:prstClr val="black"/>
                  </a:solidFill>
                  <a:latin typeface="Segoe UI Light (Headings)"/>
                </a:rPr>
                <a:t>   (Y’X’)’ = </a:t>
              </a:r>
            </a:p>
            <a:p>
              <a:r>
                <a:rPr lang="en-CA" sz="4800" cap="all" dirty="0">
                  <a:solidFill>
                    <a:prstClr val="black"/>
                  </a:solidFill>
                  <a:latin typeface="Segoe UI Light (Headings)"/>
                </a:rPr>
                <a:t>    Y+X  =</a:t>
              </a:r>
            </a:p>
            <a:p>
              <a:r>
                <a:rPr lang="en-CA" sz="4800" cap="all" dirty="0">
                  <a:solidFill>
                    <a:prstClr val="black"/>
                  </a:solidFill>
                  <a:latin typeface="Segoe UI Light (Headings)"/>
                </a:rPr>
                <a:t>    Y’ </a:t>
              </a:r>
              <a:r>
                <a:rPr lang="en-CA" sz="4800" cap="all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↑ </a:t>
              </a:r>
              <a:r>
                <a:rPr lang="en-CA" sz="4800" cap="all" dirty="0">
                  <a:solidFill>
                    <a:prstClr val="black"/>
                  </a:solidFill>
                  <a:latin typeface="Segoe UI Light (Headings)"/>
                </a:rPr>
                <a:t>X’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3650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5A23221-7098-4F45-A02C-5DAE002F7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7620000" cy="685800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5BB8487-BA86-45FD-A2B6-F8E39F613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3427917"/>
            <a:ext cx="14287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A0D7762-87A5-4AB8-8583-AC14DD88D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809857"/>
            <a:ext cx="14287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2B052C2-C35F-4C88-B241-6B72753EC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" y="4693552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A50686-2CE3-4D5F-A1A3-C3ED58C5CCDB}"/>
              </a:ext>
            </a:extLst>
          </p:cNvPr>
          <p:cNvSpPr/>
          <p:nvPr/>
        </p:nvSpPr>
        <p:spPr>
          <a:xfrm>
            <a:off x="1936316" y="803024"/>
            <a:ext cx="8943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Segoe UI Light (Headings)"/>
              </a:rPr>
              <a:t>https://commons.wikimedia.org/wiki/7400_series_overview</a:t>
            </a:r>
          </a:p>
        </p:txBody>
      </p:sp>
    </p:spTree>
    <p:extLst>
      <p:ext uri="{BB962C8B-B14F-4D97-AF65-F5344CB8AC3E}">
        <p14:creationId xmlns:p14="http://schemas.microsoft.com/office/powerpoint/2010/main" val="3253250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5A23221-7098-4F45-A02C-5DAE002F7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7620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F55AE4-5116-44EA-8FD0-2DBFB98A08D5}"/>
              </a:ext>
            </a:extLst>
          </p:cNvPr>
          <p:cNvSpPr/>
          <p:nvPr/>
        </p:nvSpPr>
        <p:spPr>
          <a:xfrm>
            <a:off x="4221020" y="5403273"/>
            <a:ext cx="544945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cap="all" dirty="0">
                <a:solidFill>
                  <a:schemeClr val="bg1"/>
                </a:solidFill>
                <a:latin typeface="Segoe UI Light (Headings)"/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BCD1EE-C52E-44A6-9C52-F5CA1586EFCC}"/>
              </a:ext>
            </a:extLst>
          </p:cNvPr>
          <p:cNvSpPr/>
          <p:nvPr/>
        </p:nvSpPr>
        <p:spPr>
          <a:xfrm>
            <a:off x="3412838" y="5403271"/>
            <a:ext cx="544945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cap="all" dirty="0">
                <a:solidFill>
                  <a:schemeClr val="bg1"/>
                </a:solidFill>
                <a:latin typeface="Segoe UI Light (Headings)"/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F16746-9169-4E90-BED0-5EB9501509B4}"/>
              </a:ext>
            </a:extLst>
          </p:cNvPr>
          <p:cNvSpPr/>
          <p:nvPr/>
        </p:nvSpPr>
        <p:spPr>
          <a:xfrm>
            <a:off x="5029202" y="5394035"/>
            <a:ext cx="544945" cy="52647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4400" cap="all" dirty="0">
                <a:solidFill>
                  <a:schemeClr val="tx1"/>
                </a:solidFill>
                <a:latin typeface="Segoe UI Light (Headings)"/>
              </a:rPr>
              <a:t>X’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197ADE-8E58-426B-AAED-A22E86FBC3F1}"/>
              </a:ext>
            </a:extLst>
          </p:cNvPr>
          <p:cNvSpPr/>
          <p:nvPr/>
        </p:nvSpPr>
        <p:spPr>
          <a:xfrm>
            <a:off x="6650182" y="5403273"/>
            <a:ext cx="544945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cap="all" dirty="0">
                <a:solidFill>
                  <a:schemeClr val="bg1"/>
                </a:solidFill>
                <a:latin typeface="Segoe UI Light (Headings)"/>
              </a:rPr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39A27A-76F1-4207-B111-9A207AAD4ECA}"/>
              </a:ext>
            </a:extLst>
          </p:cNvPr>
          <p:cNvSpPr/>
          <p:nvPr/>
        </p:nvSpPr>
        <p:spPr>
          <a:xfrm>
            <a:off x="5841999" y="5403271"/>
            <a:ext cx="544945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cap="all" dirty="0">
                <a:solidFill>
                  <a:schemeClr val="bg1"/>
                </a:solidFill>
                <a:latin typeface="Segoe UI Light (Headings)"/>
              </a:rPr>
              <a:t>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0A4680-C9EA-41AF-BEB3-D1510BCC2D97}"/>
              </a:ext>
            </a:extLst>
          </p:cNvPr>
          <p:cNvSpPr/>
          <p:nvPr/>
        </p:nvSpPr>
        <p:spPr>
          <a:xfrm>
            <a:off x="7458365" y="5403271"/>
            <a:ext cx="544945" cy="52647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4400" cap="all" dirty="0">
                <a:solidFill>
                  <a:schemeClr val="tx1"/>
                </a:solidFill>
                <a:latin typeface="Segoe UI Light (Headings)"/>
              </a:rPr>
              <a:t>Y’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054897-0DDE-43A7-8B69-413BF0CFCB97}"/>
              </a:ext>
            </a:extLst>
          </p:cNvPr>
          <p:cNvSpPr/>
          <p:nvPr/>
        </p:nvSpPr>
        <p:spPr>
          <a:xfrm>
            <a:off x="7458364" y="1851893"/>
            <a:ext cx="544945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4400" cap="all" dirty="0">
                <a:solidFill>
                  <a:schemeClr val="bg1"/>
                </a:solidFill>
                <a:latin typeface="Segoe UI Light (Headings)"/>
              </a:rPr>
              <a:t>Y’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217C0F-0171-451D-B319-35E40685D827}"/>
              </a:ext>
            </a:extLst>
          </p:cNvPr>
          <p:cNvSpPr/>
          <p:nvPr/>
        </p:nvSpPr>
        <p:spPr>
          <a:xfrm>
            <a:off x="6668655" y="1851891"/>
            <a:ext cx="544945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4400" cap="all" dirty="0">
                <a:solidFill>
                  <a:schemeClr val="bg1"/>
                </a:solidFill>
                <a:latin typeface="Segoe UI Light (Headings)"/>
              </a:rPr>
              <a:t>X’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10FD26-27CE-4456-B1A6-BE6076B29E22}"/>
              </a:ext>
            </a:extLst>
          </p:cNvPr>
          <p:cNvSpPr/>
          <p:nvPr/>
        </p:nvSpPr>
        <p:spPr>
          <a:xfrm>
            <a:off x="8268855" y="1842655"/>
            <a:ext cx="544945" cy="52647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cap="all" dirty="0">
                <a:solidFill>
                  <a:schemeClr val="tx1"/>
                </a:solidFill>
                <a:latin typeface="Segoe UI Light (Headings)"/>
              </a:rPr>
              <a:t>Y+X</a:t>
            </a:r>
          </a:p>
        </p:txBody>
      </p:sp>
    </p:spTree>
    <p:extLst>
      <p:ext uri="{BB962C8B-B14F-4D97-AF65-F5344CB8AC3E}">
        <p14:creationId xmlns:p14="http://schemas.microsoft.com/office/powerpoint/2010/main" val="2970188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9FE987A8-7CCE-459A-A74F-57C546D2F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278511"/>
              </p:ext>
            </p:extLst>
          </p:nvPr>
        </p:nvGraphicFramePr>
        <p:xfrm>
          <a:off x="1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649">
                  <a:extLst>
                    <a:ext uri="{9D8B030D-6E8A-4147-A177-3AD203B41FA5}">
                      <a16:colId xmlns:a16="http://schemas.microsoft.com/office/drawing/2014/main" val="3450066648"/>
                    </a:ext>
                  </a:extLst>
                </a:gridCol>
                <a:gridCol w="6991350">
                  <a:extLst>
                    <a:ext uri="{9D8B030D-6E8A-4147-A177-3AD203B41FA5}">
                      <a16:colId xmlns:a16="http://schemas.microsoft.com/office/drawing/2014/main" val="1089434390"/>
                    </a:ext>
                  </a:extLst>
                </a:gridCol>
              </a:tblGrid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Universal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61825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AND, OR, NAND, NOR}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Yes! (a Full Set)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574539"/>
                  </a:ext>
                </a:extLst>
              </a:tr>
              <a:tr h="15754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AND, 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Yes, (a Full Set)</a:t>
                      </a:r>
                    </a:p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NAND = AND-NOT</a:t>
                      </a:r>
                    </a:p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NOR = OR-NOT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860558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AND}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OR (a Complete Set)</a:t>
                      </a:r>
                    </a:p>
                  </a:txBody>
                  <a:tcPr>
                    <a:solidFill>
                      <a:srgbClr val="FF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85539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AND (a Complete Set)</a:t>
                      </a:r>
                    </a:p>
                  </a:txBody>
                  <a:tcPr>
                    <a:solidFill>
                      <a:srgbClr val="FF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150545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AND, OR </a:t>
                      </a:r>
                    </a:p>
                  </a:txBody>
                  <a:tcPr>
                    <a:solidFill>
                      <a:srgbClr val="FF8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143413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{AND}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</a:t>
                      </a: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8989"/>
                          </a:highlight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NOT</a:t>
                      </a: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,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9734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</a:t>
                      </a: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8989"/>
                          </a:highlight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NOT</a:t>
                      </a: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,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070794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{NAND}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NOT, AND, OR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971803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NOT, AND, OR</a:t>
                      </a:r>
                    </a:p>
                  </a:txBody>
                  <a:tcPr>
                    <a:solidFill>
                      <a:srgbClr val="FF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707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227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204122"/>
            <a:ext cx="121919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Universal GATE</a:t>
            </a:r>
          </a:p>
          <a:p>
            <a:pPr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{NOR}</a:t>
            </a:r>
          </a:p>
        </p:txBody>
      </p:sp>
    </p:spTree>
    <p:extLst>
      <p:ext uri="{BB962C8B-B14F-4D97-AF65-F5344CB8AC3E}">
        <p14:creationId xmlns:p14="http://schemas.microsoft.com/office/powerpoint/2010/main" val="725065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73773E-C084-448D-98E0-7FBFBA8BE49C}"/>
              </a:ext>
            </a:extLst>
          </p:cNvPr>
          <p:cNvSpPr/>
          <p:nvPr/>
        </p:nvSpPr>
        <p:spPr>
          <a:xfrm>
            <a:off x="-21820" y="671691"/>
            <a:ext cx="1219199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NOT 	</a:t>
            </a: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(X+X)’ = (XX) = X’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6600" cap="all" dirty="0">
              <a:solidFill>
                <a:prstClr val="black"/>
              </a:solidFill>
              <a:latin typeface="Segoe UI Light (Headings)"/>
            </a:endParaRPr>
          </a:p>
          <a:p>
            <a:pPr lvl="0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OR		</a:t>
            </a:r>
            <a:r>
              <a:rPr lang="en-CA" sz="6600" cap="al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►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NOT (NOR)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  <a:p>
            <a:pPr lvl="0" defTabSz="457200"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AND		</a:t>
            </a:r>
            <a:r>
              <a:rPr lang="en-CA" sz="6600" cap="al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De Morgan's law</a:t>
            </a:r>
          </a:p>
          <a:p>
            <a:pPr lvl="0"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(Y’+X’)’ = YX = (Y’</a:t>
            </a:r>
            <a:r>
              <a:rPr lang="en-CA" sz="6600" cap="all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X’)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8437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blackboard&#10;&#10;Description automatically generated">
            <a:extLst>
              <a:ext uri="{FF2B5EF4-FFF2-40B4-BE49-F238E27FC236}">
                <a16:creationId xmlns:a16="http://schemas.microsoft.com/office/drawing/2014/main" id="{41E2C05A-842D-4BA6-9725-ADE8F189C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9000"/>
                    </a14:imgEffect>
                    <a14:imgEffect>
                      <a14:brightnessContrast bright="-54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00" r="2250" b="555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03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5465D26-9FA3-4C44-B2E9-5D22DE9B0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7620000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7F630B1-3805-4BF1-96F0-54D73DC2A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89" y="1817512"/>
            <a:ext cx="1428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4A81013-92C3-43A9-A645-1281CC76C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89" y="3392311"/>
            <a:ext cx="14287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C97BAD3-8739-456F-9DF7-0601BB83A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89" y="4614332"/>
            <a:ext cx="14287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B97F062-8ED0-4228-A517-A8E4A8D6DB7B}"/>
              </a:ext>
            </a:extLst>
          </p:cNvPr>
          <p:cNvSpPr/>
          <p:nvPr/>
        </p:nvSpPr>
        <p:spPr>
          <a:xfrm>
            <a:off x="1876379" y="743808"/>
            <a:ext cx="8943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Segoe UI Light (Headings)"/>
              </a:rPr>
              <a:t>https://commons.wikimedia.org/wiki/7400_series_overview</a:t>
            </a:r>
          </a:p>
        </p:txBody>
      </p:sp>
    </p:spTree>
    <p:extLst>
      <p:ext uri="{BB962C8B-B14F-4D97-AF65-F5344CB8AC3E}">
        <p14:creationId xmlns:p14="http://schemas.microsoft.com/office/powerpoint/2010/main" val="1521232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5465D26-9FA3-4C44-B2E9-5D22DE9B0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7620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02D13AF-4516-4C6A-947E-3954AA9E8FC0}"/>
              </a:ext>
            </a:extLst>
          </p:cNvPr>
          <p:cNvSpPr/>
          <p:nvPr/>
        </p:nvSpPr>
        <p:spPr>
          <a:xfrm>
            <a:off x="4267200" y="5430981"/>
            <a:ext cx="544945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cap="all" dirty="0">
                <a:solidFill>
                  <a:schemeClr val="bg1"/>
                </a:solidFill>
                <a:latin typeface="Segoe UI Light (Headings)"/>
              </a:rPr>
              <a:t>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319A0E-743E-4DA3-BE9A-5759B00AC2B1}"/>
              </a:ext>
            </a:extLst>
          </p:cNvPr>
          <p:cNvSpPr/>
          <p:nvPr/>
        </p:nvSpPr>
        <p:spPr>
          <a:xfrm>
            <a:off x="5066146" y="5430981"/>
            <a:ext cx="544945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cap="all" dirty="0">
                <a:solidFill>
                  <a:schemeClr val="bg1"/>
                </a:solidFill>
                <a:latin typeface="Segoe UI Light (Headings)"/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BA87D-8467-4E54-A6E8-6CF7AF4EF760}"/>
              </a:ext>
            </a:extLst>
          </p:cNvPr>
          <p:cNvSpPr/>
          <p:nvPr/>
        </p:nvSpPr>
        <p:spPr>
          <a:xfrm>
            <a:off x="3459018" y="5430980"/>
            <a:ext cx="544945" cy="52647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4400" cap="all" dirty="0">
                <a:solidFill>
                  <a:schemeClr val="tx1"/>
                </a:solidFill>
                <a:latin typeface="Segoe UI Light (Headings)"/>
              </a:rPr>
              <a:t>X’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64C11D-AF07-48C8-9E74-2A653A922E02}"/>
              </a:ext>
            </a:extLst>
          </p:cNvPr>
          <p:cNvSpPr/>
          <p:nvPr/>
        </p:nvSpPr>
        <p:spPr>
          <a:xfrm>
            <a:off x="6696362" y="5430981"/>
            <a:ext cx="544945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cap="all" dirty="0">
                <a:solidFill>
                  <a:schemeClr val="bg1"/>
                </a:solidFill>
                <a:latin typeface="Segoe UI Light (Headings)"/>
              </a:rPr>
              <a:t>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FEFF26-8B61-4946-AFDD-E09B5F1A7A9E}"/>
              </a:ext>
            </a:extLst>
          </p:cNvPr>
          <p:cNvSpPr/>
          <p:nvPr/>
        </p:nvSpPr>
        <p:spPr>
          <a:xfrm>
            <a:off x="7495308" y="5430981"/>
            <a:ext cx="544945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cap="all" dirty="0">
                <a:solidFill>
                  <a:schemeClr val="bg1"/>
                </a:solidFill>
                <a:latin typeface="Segoe UI Light (Headings)"/>
              </a:rPr>
              <a:t>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64F779-B8EA-4B21-879E-B40384A5494B}"/>
              </a:ext>
            </a:extLst>
          </p:cNvPr>
          <p:cNvSpPr/>
          <p:nvPr/>
        </p:nvSpPr>
        <p:spPr>
          <a:xfrm>
            <a:off x="5888180" y="5430980"/>
            <a:ext cx="544945" cy="52647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4400" cap="all" dirty="0">
                <a:solidFill>
                  <a:schemeClr val="tx1"/>
                </a:solidFill>
                <a:latin typeface="Segoe UI Light (Headings)"/>
              </a:rPr>
              <a:t>Y’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3D54A9-FA57-48E7-ADD3-54F500E11BD1}"/>
              </a:ext>
            </a:extLst>
          </p:cNvPr>
          <p:cNvSpPr/>
          <p:nvPr/>
        </p:nvSpPr>
        <p:spPr>
          <a:xfrm>
            <a:off x="7504544" y="1879601"/>
            <a:ext cx="544945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4400" cap="all" dirty="0">
                <a:solidFill>
                  <a:schemeClr val="bg1"/>
                </a:solidFill>
                <a:latin typeface="Segoe UI Light (Headings)"/>
              </a:rPr>
              <a:t>Y’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84C0C5-4390-492C-8F98-B569A4AC5769}"/>
              </a:ext>
            </a:extLst>
          </p:cNvPr>
          <p:cNvSpPr/>
          <p:nvPr/>
        </p:nvSpPr>
        <p:spPr>
          <a:xfrm>
            <a:off x="8303490" y="1879601"/>
            <a:ext cx="544945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4400" cap="all" dirty="0">
                <a:solidFill>
                  <a:schemeClr val="bg1"/>
                </a:solidFill>
                <a:latin typeface="Segoe UI Light (Headings)"/>
              </a:rPr>
              <a:t>X’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941ADF-9170-48FC-8650-246A60B84567}"/>
              </a:ext>
            </a:extLst>
          </p:cNvPr>
          <p:cNvSpPr/>
          <p:nvPr/>
        </p:nvSpPr>
        <p:spPr>
          <a:xfrm>
            <a:off x="6696362" y="1879600"/>
            <a:ext cx="544945" cy="52647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600" cap="all" dirty="0">
                <a:solidFill>
                  <a:schemeClr val="tx1"/>
                </a:solidFill>
                <a:latin typeface="Segoe UI Light (Headings)"/>
              </a:rPr>
              <a:t>YX</a:t>
            </a:r>
          </a:p>
        </p:txBody>
      </p:sp>
    </p:spTree>
    <p:extLst>
      <p:ext uri="{BB962C8B-B14F-4D97-AF65-F5344CB8AC3E}">
        <p14:creationId xmlns:p14="http://schemas.microsoft.com/office/powerpoint/2010/main" val="2326744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AFAD6-7676-4DD5-9643-E4853DE4850A}"/>
              </a:ext>
            </a:extLst>
          </p:cNvPr>
          <p:cNvSpPr/>
          <p:nvPr/>
        </p:nvSpPr>
        <p:spPr>
          <a:xfrm>
            <a:off x="914860" y="4700566"/>
            <a:ext cx="10680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latin typeface="Segoe UI Light (Headings)"/>
              </a:rPr>
              <a:t>a design </a:t>
            </a:r>
            <a:r>
              <a:rPr lang="en-CA" sz="2800" dirty="0">
                <a:highlight>
                  <a:srgbClr val="FFFF00"/>
                </a:highlight>
                <a:latin typeface="Segoe UI Light (Headings)"/>
              </a:rPr>
              <a:t>algorithm</a:t>
            </a:r>
            <a:r>
              <a:rPr lang="en-CA" sz="2800" dirty="0">
                <a:latin typeface="Segoe UI Light (Headings)"/>
              </a:rPr>
              <a:t> for </a:t>
            </a:r>
            <a:r>
              <a:rPr lang="en-CA" sz="2800" dirty="0">
                <a:highlight>
                  <a:srgbClr val="FFFF00"/>
                </a:highlight>
                <a:latin typeface="Segoe UI Light (Headings)"/>
              </a:rPr>
              <a:t>any</a:t>
            </a:r>
            <a:r>
              <a:rPr lang="en-CA" sz="2800" dirty="0">
                <a:latin typeface="Segoe UI Light (Headings)"/>
              </a:rPr>
              <a:t> </a:t>
            </a:r>
            <a:r>
              <a:rPr lang="en-CA" sz="2800">
                <a:latin typeface="Segoe UI Light (Headings)"/>
              </a:rPr>
              <a:t>digital units </a:t>
            </a:r>
            <a:r>
              <a:rPr lang="en-CA" sz="2800" dirty="0">
                <a:latin typeface="Segoe UI Light (Headings)"/>
              </a:rPr>
              <a:t>(</a:t>
            </a:r>
            <a:r>
              <a:rPr lang="en-CA" sz="2800">
                <a:latin typeface="Segoe UI Light (Headings)"/>
              </a:rPr>
              <a:t>logic circuits), </a:t>
            </a:r>
            <a:r>
              <a:rPr lang="en-CA" sz="2800" dirty="0">
                <a:latin typeface="Segoe UI Light (Headings)"/>
              </a:rPr>
              <a:t>given </a:t>
            </a:r>
            <a:r>
              <a:rPr lang="en-CA" sz="2800" dirty="0">
                <a:highlight>
                  <a:srgbClr val="FFFF00"/>
                </a:highlight>
                <a:latin typeface="Segoe UI Light (Headings)"/>
              </a:rPr>
              <a:t>truth table</a:t>
            </a:r>
          </a:p>
        </p:txBody>
      </p:sp>
    </p:spTree>
    <p:extLst>
      <p:ext uri="{BB962C8B-B14F-4D97-AF65-F5344CB8AC3E}">
        <p14:creationId xmlns:p14="http://schemas.microsoft.com/office/powerpoint/2010/main" val="125970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Universal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DCCAC1-5E27-4221-B03F-0D035FC74400}"/>
              </a:ext>
            </a:extLst>
          </p:cNvPr>
          <p:cNvSpPr/>
          <p:nvPr/>
        </p:nvSpPr>
        <p:spPr>
          <a:xfrm>
            <a:off x="431800" y="4575536"/>
            <a:ext cx="11620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What if we are not given some! </a:t>
            </a:r>
          </a:p>
          <a:p>
            <a:pPr algn="ctr"/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What if some are very costly! E.g., NOT</a:t>
            </a:r>
          </a:p>
          <a:p>
            <a:pPr algn="ctr"/>
            <a:r>
              <a:rPr lang="en-CA" sz="3600" dirty="0">
                <a:solidFill>
                  <a:prstClr val="black"/>
                </a:solidFill>
                <a:latin typeface="Segoe UI Light (Headings)"/>
              </a:rPr>
              <a:t>Can we reduce this set? E.g., building NOT by NAND/ NOR</a:t>
            </a:r>
            <a:endParaRPr lang="en-US" sz="3600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512102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minterm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4AA75-BD73-43A5-99F7-34629514B51C}"/>
              </a:ext>
            </a:extLst>
          </p:cNvPr>
          <p:cNvSpPr/>
          <p:nvPr/>
        </p:nvSpPr>
        <p:spPr>
          <a:xfrm>
            <a:off x="4981861" y="3577190"/>
            <a:ext cx="26600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000" dirty="0">
                <a:latin typeface="Segoe UI Light (Headings)"/>
              </a:rPr>
              <a:t>aka. Standard Product</a:t>
            </a:r>
            <a:endParaRPr lang="en-CA" sz="2000" dirty="0"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811048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X’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vs.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x</a:t>
            </a: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4DDF9-6568-4EC2-8EE0-64D47CB8F55A}"/>
              </a:ext>
            </a:extLst>
          </p:cNvPr>
          <p:cNvSpPr/>
          <p:nvPr/>
        </p:nvSpPr>
        <p:spPr>
          <a:xfrm>
            <a:off x="914860" y="4700566"/>
            <a:ext cx="106802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>
                <a:latin typeface="Segoe UI Light (Headings)"/>
              </a:rPr>
              <a:t>1 binary variable appear either:</a:t>
            </a:r>
          </a:p>
          <a:p>
            <a:pPr marL="457200" indent="-457200">
              <a:buFontTx/>
              <a:buChar char="-"/>
            </a:pPr>
            <a:r>
              <a:rPr lang="en-CA" sz="2800" dirty="0">
                <a:latin typeface="Segoe UI Light (Headings)"/>
              </a:rPr>
              <a:t>in its </a:t>
            </a:r>
            <a:r>
              <a:rPr lang="en-CA" sz="2800" dirty="0">
                <a:highlight>
                  <a:srgbClr val="FFFF00"/>
                </a:highlight>
                <a:latin typeface="Segoe UI Light (Headings)"/>
              </a:rPr>
              <a:t>normal</a:t>
            </a:r>
            <a:r>
              <a:rPr lang="en-CA" sz="2800" dirty="0">
                <a:latin typeface="Segoe UI Light (Headings)"/>
              </a:rPr>
              <a:t> form X, or </a:t>
            </a:r>
          </a:p>
          <a:p>
            <a:pPr marL="457200" indent="-457200">
              <a:buFontTx/>
              <a:buChar char="-"/>
            </a:pPr>
            <a:r>
              <a:rPr lang="en-CA" sz="2800" dirty="0">
                <a:latin typeface="Segoe UI Light (Headings)"/>
              </a:rPr>
              <a:t>in its </a:t>
            </a:r>
            <a:r>
              <a:rPr lang="en-CA" sz="2800" dirty="0">
                <a:highlight>
                  <a:srgbClr val="FFFF00"/>
                </a:highlight>
                <a:latin typeface="Segoe UI Light (Headings)"/>
              </a:rPr>
              <a:t>complement</a:t>
            </a:r>
            <a:r>
              <a:rPr lang="en-CA" sz="2800" dirty="0">
                <a:latin typeface="Segoe UI Light (Headings)"/>
              </a:rPr>
              <a:t> form X’</a:t>
            </a:r>
            <a:endParaRPr lang="en-CA" sz="2800" dirty="0"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518460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089455"/>
              </p:ext>
            </p:extLst>
          </p:nvPr>
        </p:nvGraphicFramePr>
        <p:xfrm>
          <a:off x="0" y="2331720"/>
          <a:ext cx="12192000" cy="2194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513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YX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vs.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YX’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vs.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Y’x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 vs.</a:t>
            </a: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 Y’X’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4DDF9-6568-4EC2-8EE0-64D47CB8F55A}"/>
              </a:ext>
            </a:extLst>
          </p:cNvPr>
          <p:cNvSpPr/>
          <p:nvPr/>
        </p:nvSpPr>
        <p:spPr>
          <a:xfrm>
            <a:off x="914860" y="4700566"/>
            <a:ext cx="10680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>
                <a:latin typeface="Segoe UI Light (Headings)"/>
              </a:rPr>
              <a:t>2 binary variables appear either in one of these forms:</a:t>
            </a:r>
          </a:p>
        </p:txBody>
      </p:sp>
    </p:spTree>
    <p:extLst>
      <p:ext uri="{BB962C8B-B14F-4D97-AF65-F5344CB8AC3E}">
        <p14:creationId xmlns:p14="http://schemas.microsoft.com/office/powerpoint/2010/main" val="2495501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989390"/>
              </p:ext>
            </p:extLst>
          </p:nvPr>
        </p:nvGraphicFramePr>
        <p:xfrm>
          <a:off x="0" y="1234440"/>
          <a:ext cx="12192000" cy="438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Y’X’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Y’X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8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636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385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ZYX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vs.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ZYX’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vs.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…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4DDF9-6568-4EC2-8EE0-64D47CB8F55A}"/>
              </a:ext>
            </a:extLst>
          </p:cNvPr>
          <p:cNvSpPr/>
          <p:nvPr/>
        </p:nvSpPr>
        <p:spPr>
          <a:xfrm>
            <a:off x="914860" y="4700566"/>
            <a:ext cx="106802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>
                <a:latin typeface="Segoe UI Light (Headings)"/>
              </a:rPr>
              <a:t>3 binary variables appear either in one of these forms: how many?</a:t>
            </a:r>
          </a:p>
        </p:txBody>
      </p:sp>
    </p:spTree>
    <p:extLst>
      <p:ext uri="{BB962C8B-B14F-4D97-AF65-F5344CB8AC3E}">
        <p14:creationId xmlns:p14="http://schemas.microsoft.com/office/powerpoint/2010/main" val="1501265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ZYX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vs.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ZYX’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vs.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…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4DDF9-6568-4EC2-8EE0-64D47CB8F55A}"/>
              </a:ext>
            </a:extLst>
          </p:cNvPr>
          <p:cNvSpPr/>
          <p:nvPr/>
        </p:nvSpPr>
        <p:spPr>
          <a:xfrm>
            <a:off x="914860" y="4700566"/>
            <a:ext cx="106802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>
                <a:latin typeface="Segoe UI Light (Headings)"/>
              </a:rPr>
              <a:t>3 binary variables appear either in one of these forms: how many?</a:t>
            </a:r>
          </a:p>
          <a:p>
            <a:r>
              <a:rPr lang="en-CA" sz="2800" dirty="0">
                <a:latin typeface="Segoe UI Light (Headings)"/>
              </a:rPr>
              <a:t>Each variable can take 2 forms (normal and complement)</a:t>
            </a:r>
          </a:p>
          <a:p>
            <a:r>
              <a:rPr lang="en-CA" sz="2800" dirty="0">
                <a:latin typeface="Segoe UI Light (Headings)"/>
              </a:rPr>
              <a:t>We have 3 variables, 2×2×2 = 2</a:t>
            </a:r>
            <a:r>
              <a:rPr lang="en-CA" sz="2800" baseline="30000" dirty="0">
                <a:latin typeface="Segoe UI Light (Headings)"/>
              </a:rPr>
              <a:t>3</a:t>
            </a:r>
            <a:r>
              <a:rPr lang="en-CA" sz="2800" dirty="0">
                <a:latin typeface="Segoe UI Light (Headings)"/>
              </a:rPr>
              <a:t> = 8</a:t>
            </a:r>
            <a:endParaRPr lang="en-CA" sz="2800" baseline="30000" dirty="0"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375773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9933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Z’Y’X’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Z’Y’X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Z’YX’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80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Z’YX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63636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ZY’X’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0403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ZY’X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26474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ZYX’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523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ZYX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599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829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A</a:t>
            </a:r>
            <a:r>
              <a:rPr lang="en-CA" sz="6600" baseline="-25000" dirty="0">
                <a:solidFill>
                  <a:prstClr val="black"/>
                </a:solidFill>
                <a:latin typeface="Segoe UI Light (Headings)"/>
              </a:rPr>
              <a:t>n</a:t>
            </a:r>
            <a:r>
              <a:rPr lang="en-CA" sz="6600" cap="all" baseline="30000" dirty="0">
                <a:solidFill>
                  <a:prstClr val="black"/>
                </a:solidFill>
                <a:latin typeface="Segoe UI Light (Headings)"/>
              </a:rPr>
              <a:t>…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A</a:t>
            </a:r>
            <a:r>
              <a:rPr lang="en-CA" sz="6600" cap="all" baseline="-25000" dirty="0">
                <a:solidFill>
                  <a:prstClr val="black"/>
                </a:solidFill>
                <a:latin typeface="Segoe UI Light (Headings)"/>
              </a:rPr>
              <a:t>2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A</a:t>
            </a:r>
            <a:r>
              <a:rPr lang="en-CA" sz="6600" cap="all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A</a:t>
            </a:r>
            <a:r>
              <a:rPr lang="en-CA" sz="6600" cap="all" baseline="-25000" dirty="0">
                <a:solidFill>
                  <a:prstClr val="black"/>
                </a:solidFill>
                <a:latin typeface="Segoe UI Light (Headings)"/>
              </a:rPr>
              <a:t>0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vs.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A</a:t>
            </a:r>
            <a:r>
              <a:rPr lang="en-CA" sz="6600" baseline="-25000" dirty="0">
                <a:solidFill>
                  <a:prstClr val="black"/>
                </a:solidFill>
                <a:latin typeface="Segoe UI Light (Headings)"/>
              </a:rPr>
              <a:t>n</a:t>
            </a:r>
            <a:r>
              <a:rPr lang="en-CA" sz="6600" cap="all" baseline="30000" dirty="0">
                <a:solidFill>
                  <a:prstClr val="black"/>
                </a:solidFill>
                <a:latin typeface="Segoe UI Light (Headings)"/>
              </a:rPr>
              <a:t>…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A</a:t>
            </a:r>
            <a:r>
              <a:rPr lang="en-CA" sz="6600" cap="all" baseline="-25000" dirty="0">
                <a:solidFill>
                  <a:prstClr val="black"/>
                </a:solidFill>
                <a:latin typeface="Segoe UI Light (Headings)"/>
              </a:rPr>
              <a:t>2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A</a:t>
            </a:r>
            <a:r>
              <a:rPr lang="en-CA" sz="6600" cap="all" baseline="-25000" dirty="0">
                <a:solidFill>
                  <a:prstClr val="black"/>
                </a:solidFill>
                <a:latin typeface="Segoe UI Light (Headings)"/>
              </a:rPr>
              <a:t>1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A’</a:t>
            </a:r>
            <a:r>
              <a:rPr lang="en-CA" sz="6600" cap="all" baseline="-25000" dirty="0">
                <a:solidFill>
                  <a:prstClr val="black"/>
                </a:solidFill>
                <a:latin typeface="Segoe UI Light (Headings)"/>
              </a:rPr>
              <a:t>0</a:t>
            </a: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 …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4DDF9-6568-4EC2-8EE0-64D47CB8F55A}"/>
              </a:ext>
            </a:extLst>
          </p:cNvPr>
          <p:cNvSpPr/>
          <p:nvPr/>
        </p:nvSpPr>
        <p:spPr>
          <a:xfrm>
            <a:off x="914860" y="4700566"/>
            <a:ext cx="106802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>
                <a:latin typeface="Segoe UI Light (Headings)"/>
              </a:rPr>
              <a:t>n binary variables appear either in one of these forms: how many?</a:t>
            </a:r>
          </a:p>
          <a:p>
            <a:r>
              <a:rPr lang="en-CA" sz="2800" dirty="0">
                <a:latin typeface="Segoe UI Light (Headings)"/>
              </a:rPr>
              <a:t>Each variable can take 2 forms (normal and complement)</a:t>
            </a:r>
          </a:p>
          <a:p>
            <a:r>
              <a:rPr lang="en-CA" sz="2800" dirty="0">
                <a:latin typeface="Segoe UI Light (Headings)"/>
              </a:rPr>
              <a:t>We have n variables, 2×2×2×</a:t>
            </a:r>
            <a:r>
              <a:rPr lang="en-CA" sz="2800" baseline="30000" dirty="0">
                <a:latin typeface="Segoe UI Light (Headings)"/>
              </a:rPr>
              <a:t> … </a:t>
            </a:r>
            <a:r>
              <a:rPr lang="en-CA" sz="2800" dirty="0">
                <a:latin typeface="Segoe UI Light (Headings)"/>
              </a:rPr>
              <a:t>×2 = 2</a:t>
            </a:r>
            <a:r>
              <a:rPr lang="en-CA" sz="2800" baseline="30000" dirty="0">
                <a:latin typeface="Segoe UI Light (Headings)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35598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05899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800" cap="all" dirty="0" err="1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baseline="-25000" dirty="0" err="1">
                          <a:solidFill>
                            <a:prstClr val="black"/>
                          </a:solidFill>
                          <a:latin typeface="Segoe UI Light (Headings)"/>
                        </a:rPr>
                        <a:t>n</a:t>
                      </a:r>
                      <a:r>
                        <a:rPr lang="en-CA" sz="4800" cap="all" baseline="30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…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1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0</a:t>
                      </a:r>
                      <a:endParaRPr lang="en-US" sz="48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800" cap="all" dirty="0" err="1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baseline="-25000" dirty="0" err="1">
                          <a:solidFill>
                            <a:prstClr val="black"/>
                          </a:solidFill>
                          <a:latin typeface="Segoe UI Light (Headings)"/>
                        </a:rPr>
                        <a:t>n</a:t>
                      </a:r>
                      <a:r>
                        <a:rPr lang="en-CA" sz="4800" cap="all" baseline="30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…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1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0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 </a:t>
                      </a:r>
                      <a:endParaRPr lang="en-US" sz="48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800" cap="all" dirty="0" err="1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baseline="-25000" dirty="0" err="1">
                          <a:solidFill>
                            <a:prstClr val="black"/>
                          </a:solidFill>
                          <a:latin typeface="Segoe UI Light (Headings)"/>
                        </a:rPr>
                        <a:t>n</a:t>
                      </a:r>
                      <a:r>
                        <a:rPr lang="en-CA" sz="4800" cap="all" baseline="30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…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1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0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 </a:t>
                      </a:r>
                      <a:endParaRPr lang="en-US" sz="48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80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…</a:t>
                      </a:r>
                      <a:endParaRPr lang="en-US" sz="4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…</a:t>
                      </a:r>
                      <a:endParaRPr lang="en-US" sz="4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val="342263636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…</a:t>
                      </a:r>
                      <a:endParaRPr lang="en-US" sz="4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val="33460403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4800" kern="1200" cap="none" baseline="30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n</a:t>
                      </a:r>
                      <a:r>
                        <a:rPr lang="en-CA" sz="4800" cap="all" baseline="30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…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1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0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 </a:t>
                      </a:r>
                      <a:endParaRPr lang="en-US" sz="48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26474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4800" kern="1200" cap="none" baseline="30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n</a:t>
                      </a:r>
                      <a:r>
                        <a:rPr lang="en-CA" sz="4800" cap="all" baseline="30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…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1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A’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0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 </a:t>
                      </a:r>
                      <a:endParaRPr lang="en-US" sz="48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5239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sz="4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4800" kern="1200" cap="none" baseline="30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48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n</a:t>
                      </a:r>
                      <a:r>
                        <a:rPr lang="en-CA" sz="4800" cap="all" baseline="30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…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2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1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A</a:t>
                      </a:r>
                      <a:r>
                        <a:rPr lang="en-CA" sz="4800" cap="all" baseline="-25000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0</a:t>
                      </a:r>
                      <a:r>
                        <a:rPr lang="en-CA" sz="4800" cap="all" dirty="0">
                          <a:solidFill>
                            <a:prstClr val="black"/>
                          </a:solidFill>
                          <a:latin typeface="Segoe UI Light (Headings)"/>
                        </a:rPr>
                        <a:t> </a:t>
                      </a:r>
                      <a:endParaRPr lang="en-US" sz="48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599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41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9FE987A8-7CCE-459A-A74F-57C546D2F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738547"/>
              </p:ext>
            </p:extLst>
          </p:nvPr>
        </p:nvGraphicFramePr>
        <p:xfrm>
          <a:off x="1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699">
                  <a:extLst>
                    <a:ext uri="{9D8B030D-6E8A-4147-A177-3AD203B41FA5}">
                      <a16:colId xmlns:a16="http://schemas.microsoft.com/office/drawing/2014/main" val="3450066648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val="1089434390"/>
                    </a:ext>
                  </a:extLst>
                </a:gridCol>
              </a:tblGrid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Universal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61825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AND, OR, NAND, NOR}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Yes! (a Full Set)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574539"/>
                  </a:ext>
                </a:extLst>
              </a:tr>
              <a:tr h="15754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AND, 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Yes, (a Full Set)</a:t>
                      </a:r>
                    </a:p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NAND = NOT-AND</a:t>
                      </a:r>
                    </a:p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NOR = NOT-OR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860558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AND}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5539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AND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150545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AND, OR 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143413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{AND}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NOT,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9734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NOT,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070794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{NAND}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NOT, AND,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971803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NOT, AND,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07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1084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Truth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4AA75-BD73-43A5-99F7-34629514B51C}"/>
              </a:ext>
            </a:extLst>
          </p:cNvPr>
          <p:cNvSpPr/>
          <p:nvPr/>
        </p:nvSpPr>
        <p:spPr>
          <a:xfrm>
            <a:off x="4584701" y="3587168"/>
            <a:ext cx="42383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2000" dirty="0">
                <a:latin typeface="Segoe UI Light (Headings)"/>
              </a:rPr>
              <a:t>en.wikipedia.org/wiki/Truth_table</a:t>
            </a:r>
            <a:endParaRPr lang="en-CA" sz="2000" dirty="0">
              <a:highlight>
                <a:srgbClr val="FFFF00"/>
              </a:highlight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503462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30322"/>
              </p:ext>
            </p:extLst>
          </p:nvPr>
        </p:nvGraphicFramePr>
        <p:xfrm>
          <a:off x="0" y="2331720"/>
          <a:ext cx="12192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F(X) = ?</a:t>
                      </a:r>
                      <a:endParaRPr lang="en-US" sz="66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66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66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240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824646"/>
              </p:ext>
            </p:extLst>
          </p:nvPr>
        </p:nvGraphicFramePr>
        <p:xfrm>
          <a:off x="0" y="2331720"/>
          <a:ext cx="12192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F(X) = 1</a:t>
                      </a:r>
                      <a:endParaRPr lang="en-US" sz="66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66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66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369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457093"/>
              </p:ext>
            </p:extLst>
          </p:nvPr>
        </p:nvGraphicFramePr>
        <p:xfrm>
          <a:off x="0" y="2331720"/>
          <a:ext cx="12192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F(X) = 0</a:t>
                      </a:r>
                      <a:endParaRPr lang="en-US" sz="66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66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66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380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54722"/>
              </p:ext>
            </p:extLst>
          </p:nvPr>
        </p:nvGraphicFramePr>
        <p:xfrm>
          <a:off x="0" y="2331720"/>
          <a:ext cx="12192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6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F(X) = X’ 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66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66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0032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/>
        </p:nvGraphicFramePr>
        <p:xfrm>
          <a:off x="0" y="2331720"/>
          <a:ext cx="12192000" cy="2194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621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336482"/>
              </p:ext>
            </p:extLst>
          </p:nvPr>
        </p:nvGraphicFramePr>
        <p:xfrm>
          <a:off x="0" y="2331720"/>
          <a:ext cx="12192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6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F(X) = X’ = 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66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66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4938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039051"/>
              </p:ext>
            </p:extLst>
          </p:nvPr>
        </p:nvGraphicFramePr>
        <p:xfrm>
          <a:off x="0" y="2331720"/>
          <a:ext cx="12192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6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F(X) = X’ = 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highlight>
                          <a:srgbClr val="FF00FF"/>
                        </a:highlight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6600" kern="1200" cap="none" baseline="-25000" dirty="0">
                        <a:solidFill>
                          <a:schemeClr val="bg1"/>
                        </a:solidFill>
                        <a:highlight>
                          <a:srgbClr val="FF00FF"/>
                        </a:highlight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66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8108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E128F78B-BED2-4B1A-A793-C74A5D5EE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966" y="2116393"/>
            <a:ext cx="5250426" cy="26252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EA3E8E-4736-4631-BEBA-479616AA85DD}"/>
              </a:ext>
            </a:extLst>
          </p:cNvPr>
          <p:cNvSpPr/>
          <p:nvPr/>
        </p:nvSpPr>
        <p:spPr>
          <a:xfrm>
            <a:off x="3183508" y="2976874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95EB9-C67E-4D00-872D-92F74CEB3ED9}"/>
              </a:ext>
            </a:extLst>
          </p:cNvPr>
          <p:cNvSpPr/>
          <p:nvPr/>
        </p:nvSpPr>
        <p:spPr>
          <a:xfrm>
            <a:off x="8477579" y="3013500"/>
            <a:ext cx="29113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F = X’=m</a:t>
            </a:r>
            <a:r>
              <a:rPr lang="en-US" sz="4800" baseline="-25000" dirty="0">
                <a:latin typeface="Segoe UI Light (Headings)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230894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765705"/>
              </p:ext>
            </p:extLst>
          </p:nvPr>
        </p:nvGraphicFramePr>
        <p:xfrm>
          <a:off x="0" y="2331720"/>
          <a:ext cx="12192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F(X) = X</a:t>
                      </a:r>
                      <a:endParaRPr lang="en-US" sz="66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66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66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9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9FE987A8-7CCE-459A-A74F-57C546D2F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819892"/>
              </p:ext>
            </p:extLst>
          </p:nvPr>
        </p:nvGraphicFramePr>
        <p:xfrm>
          <a:off x="1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649">
                  <a:extLst>
                    <a:ext uri="{9D8B030D-6E8A-4147-A177-3AD203B41FA5}">
                      <a16:colId xmlns:a16="http://schemas.microsoft.com/office/drawing/2014/main" val="3450066648"/>
                    </a:ext>
                  </a:extLst>
                </a:gridCol>
                <a:gridCol w="6991350">
                  <a:extLst>
                    <a:ext uri="{9D8B030D-6E8A-4147-A177-3AD203B41FA5}">
                      <a16:colId xmlns:a16="http://schemas.microsoft.com/office/drawing/2014/main" val="1089434390"/>
                    </a:ext>
                  </a:extLst>
                </a:gridCol>
              </a:tblGrid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Universal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61825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AND, OR, NAND, NOR}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Yes! (a Full Set)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574539"/>
                  </a:ext>
                </a:extLst>
              </a:tr>
              <a:tr h="15754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AND, 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Yes, (a Full Set)</a:t>
                      </a:r>
                    </a:p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NAND = AND-NOT</a:t>
                      </a:r>
                    </a:p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NOR = OR-NOT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860558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AND}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OR (a Complete Set)</a:t>
                      </a:r>
                    </a:p>
                  </a:txBody>
                  <a:tcPr>
                    <a:solidFill>
                      <a:srgbClr val="FF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85539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{NOT, 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AND (a Complete Set)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150545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{NOT}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AND, OR 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143413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{AND}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NOT,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9734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NOT,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070794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{NAND}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NOT, AND,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971803"/>
                  </a:ext>
                </a:extLst>
              </a:tr>
              <a:tr h="586946">
                <a:tc>
                  <a:txBody>
                    <a:bodyPr/>
                    <a:lstStyle/>
                    <a:p>
                      <a:pPr algn="ctr"/>
                      <a:r>
                        <a:rPr kumimoji="0" lang="en-US" sz="3200" b="0" i="0" u="none" strike="noStrike" kern="1200" cap="all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{NOR}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If we could design NOT, AND,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07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8908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501860"/>
              </p:ext>
            </p:extLst>
          </p:nvPr>
        </p:nvGraphicFramePr>
        <p:xfrm>
          <a:off x="0" y="2331720"/>
          <a:ext cx="12192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69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5151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F(X) = X = 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66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66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0123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63953"/>
              </p:ext>
            </p:extLst>
          </p:nvPr>
        </p:nvGraphicFramePr>
        <p:xfrm>
          <a:off x="0" y="2331720"/>
          <a:ext cx="12192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69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5151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F(X) = X = 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highlight>
                          <a:srgbClr val="FF00FF"/>
                        </a:highlight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66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6600" kern="1200" cap="none" baseline="-25000" dirty="0">
                        <a:solidFill>
                          <a:schemeClr val="bg1"/>
                        </a:solidFill>
                        <a:highlight>
                          <a:srgbClr val="FF00FF"/>
                        </a:highlight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4446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7D7B84A-BE33-4399-97FC-33D9CCDE1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1" r="19059"/>
          <a:stretch/>
        </p:blipFill>
        <p:spPr bwMode="auto">
          <a:xfrm>
            <a:off x="4305670" y="2085975"/>
            <a:ext cx="3676504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ABAFFD-7326-496B-8367-EA20AD985378}"/>
              </a:ext>
            </a:extLst>
          </p:cNvPr>
          <p:cNvSpPr/>
          <p:nvPr/>
        </p:nvSpPr>
        <p:spPr>
          <a:xfrm>
            <a:off x="3183508" y="2976874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49664F-3DAA-4F4C-863D-F46F6FAB4E43}"/>
              </a:ext>
            </a:extLst>
          </p:cNvPr>
          <p:cNvSpPr/>
          <p:nvPr/>
        </p:nvSpPr>
        <p:spPr>
          <a:xfrm>
            <a:off x="8477579" y="3013500"/>
            <a:ext cx="26084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F = X=m</a:t>
            </a:r>
            <a:r>
              <a:rPr lang="en-US" sz="4800" baseline="-25000" dirty="0">
                <a:latin typeface="Segoe UI Light (Headings)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8E7FC-CEEC-4EAC-AE18-DDAEBC1A79CA}"/>
              </a:ext>
            </a:extLst>
          </p:cNvPr>
          <p:cNvSpPr/>
          <p:nvPr/>
        </p:nvSpPr>
        <p:spPr>
          <a:xfrm>
            <a:off x="4120729" y="5517472"/>
            <a:ext cx="34996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Digital Buffer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A9CABE-3EBA-4F1B-92D4-4C69BE521A2C}"/>
              </a:ext>
            </a:extLst>
          </p:cNvPr>
          <p:cNvGrpSpPr/>
          <p:nvPr/>
        </p:nvGrpSpPr>
        <p:grpSpPr>
          <a:xfrm>
            <a:off x="8805905" y="5646197"/>
            <a:ext cx="3337631" cy="1038549"/>
            <a:chOff x="7644177" y="5335259"/>
            <a:chExt cx="4517789" cy="1349488"/>
          </a:xfrm>
        </p:grpSpPr>
        <p:pic>
          <p:nvPicPr>
            <p:cNvPr id="6" name="Picture 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4C79A14-FFF2-4C58-8801-8E252FAB7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8877" y="5647765"/>
              <a:ext cx="2073964" cy="1036982"/>
            </a:xfrm>
            <a:prstGeom prst="rect">
              <a:avLst/>
            </a:prstGeom>
          </p:spPr>
        </p:pic>
        <p:pic>
          <p:nvPicPr>
            <p:cNvPr id="7" name="Picture 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4EEBA2C-4129-41A7-84F1-B65793E39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3560" y="5647765"/>
              <a:ext cx="2073964" cy="103698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7108-15AA-4AC6-9A56-BA1B9E871C16}"/>
                </a:ext>
              </a:extLst>
            </p:cNvPr>
            <p:cNvSpPr/>
            <p:nvPr/>
          </p:nvSpPr>
          <p:spPr>
            <a:xfrm>
              <a:off x="7644177" y="5744295"/>
              <a:ext cx="601471" cy="8398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Segoe UI Light (Headings)"/>
                </a:rPr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E37265-86BD-44F9-BA0F-DF64CCB81B21}"/>
                </a:ext>
              </a:extLst>
            </p:cNvPr>
            <p:cNvSpPr/>
            <p:nvPr/>
          </p:nvSpPr>
          <p:spPr>
            <a:xfrm>
              <a:off x="9683559" y="5335259"/>
              <a:ext cx="736001" cy="8398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Segoe UI Light (Headings)"/>
                </a:rPr>
                <a:t>X’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8F6D56-2306-4D32-AC1B-D52388AF5BFA}"/>
                </a:ext>
              </a:extLst>
            </p:cNvPr>
            <p:cNvSpPr/>
            <p:nvPr/>
          </p:nvSpPr>
          <p:spPr>
            <a:xfrm>
              <a:off x="11560495" y="5744295"/>
              <a:ext cx="601471" cy="8398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Segoe UI Light (Headings)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88288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Truth table ↔ </a:t>
            </a:r>
            <a:r>
              <a:rPr kumimoji="0" lang="en-CA" sz="66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minterm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7651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01010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8199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?</a:t>
                      </a:r>
                      <a:endParaRPr lang="en-US" sz="66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600" b="0" i="0" u="none" strike="noStrike" kern="1200" cap="all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kumimoji="0" lang="en-US" sz="6600" b="0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600" b="0" i="0" u="none" strike="noStrike" kern="1200" cap="all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kumimoji="0" lang="en-US" sz="6600" b="0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600" b="0" i="0" u="none" strike="noStrike" kern="1200" cap="all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  <a:endParaRPr kumimoji="0" lang="en-US" sz="6600" b="0" i="0" u="none" strike="noStrike" kern="1200" cap="all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600" b="0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8109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53550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8199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0</a:t>
                      </a:r>
                      <a:endParaRPr lang="en-US" sz="66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2856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6506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8199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1</a:t>
                      </a:r>
                      <a:endParaRPr lang="en-US" sz="66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8539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4226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8199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YX</a:t>
                      </a:r>
                      <a:endParaRPr lang="en-US" sz="6600" kern="1200" cap="all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2247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531" y="2055317"/>
            <a:ext cx="4578937" cy="27473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3275616" y="2327609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DEBF8-C16C-400D-8DCC-E67F91657FB6}"/>
              </a:ext>
            </a:extLst>
          </p:cNvPr>
          <p:cNvSpPr/>
          <p:nvPr/>
        </p:nvSpPr>
        <p:spPr>
          <a:xfrm>
            <a:off x="8385468" y="2963968"/>
            <a:ext cx="18870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F = YX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3275616" y="3676842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849805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/>
        </p:nvGraphicFramePr>
        <p:xfrm>
          <a:off x="0" y="1234440"/>
          <a:ext cx="12192000" cy="438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Y’X’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Y’X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8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66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636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41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204122"/>
            <a:ext cx="121919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Universal SET</a:t>
            </a:r>
          </a:p>
          <a:p>
            <a:pPr algn="ctr" defTabSz="457200">
              <a:defRPr/>
            </a:pPr>
            <a:r>
              <a:rPr lang="en-CA" sz="6600" dirty="0">
                <a:solidFill>
                  <a:prstClr val="black"/>
                </a:solidFill>
                <a:latin typeface="Segoe UI Light (Headings)"/>
              </a:rPr>
              <a:t>{NOT, AND}</a:t>
            </a:r>
          </a:p>
        </p:txBody>
      </p:sp>
    </p:spTree>
    <p:extLst>
      <p:ext uri="{BB962C8B-B14F-4D97-AF65-F5344CB8AC3E}">
        <p14:creationId xmlns:p14="http://schemas.microsoft.com/office/powerpoint/2010/main" val="7832906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07468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2987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YX =m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3871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5348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342243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271657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YX =m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highlight>
                          <a:srgbClr val="FF00FF"/>
                        </a:highlight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329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1304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255157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358743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YX’ =m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7075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066235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110014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503886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YX’ =m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highlight>
                          <a:srgbClr val="FF00FF"/>
                        </a:highlight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8215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531" y="2055317"/>
            <a:ext cx="4578937" cy="27473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1626898" y="2327609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DEBF8-C16C-400D-8DCC-E67F91657FB6}"/>
              </a:ext>
            </a:extLst>
          </p:cNvPr>
          <p:cNvSpPr/>
          <p:nvPr/>
        </p:nvSpPr>
        <p:spPr>
          <a:xfrm>
            <a:off x="8385468" y="2963968"/>
            <a:ext cx="20185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F = YX’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3275616" y="3676842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7798D9AE-6E68-4569-BD66-DBD844941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40" y="2199059"/>
            <a:ext cx="2335002" cy="116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818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806900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269671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344229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Y’X =m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0586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016391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051957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561943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Y’X =m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highlight>
                          <a:srgbClr val="FF00FF"/>
                        </a:highlight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2805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531" y="2055317"/>
            <a:ext cx="4578937" cy="27473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3275616" y="2397712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DEBF8-C16C-400D-8DCC-E67F91657FB6}"/>
              </a:ext>
            </a:extLst>
          </p:cNvPr>
          <p:cNvSpPr/>
          <p:nvPr/>
        </p:nvSpPr>
        <p:spPr>
          <a:xfrm>
            <a:off x="8385468" y="2963968"/>
            <a:ext cx="20185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F = Y’X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1626898" y="3660750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7798D9AE-6E68-4569-BD66-DBD844941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63" y="3492499"/>
            <a:ext cx="2335002" cy="116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512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64472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1805214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808686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Y’X’ =m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373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260382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1848757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765143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Y’X’ =m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highlight>
                          <a:srgbClr val="FF00FF"/>
                        </a:highlight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6553663" y="4730035"/>
            <a:ext cx="470842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6553663" y="6559966"/>
            <a:ext cx="48445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5612496" y="4109026"/>
            <a:ext cx="6554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4000" cap="all" dirty="0">
                <a:solidFill>
                  <a:prstClr val="black"/>
                </a:solidFill>
                <a:latin typeface="Segoe UI Light (Headings)"/>
              </a:rPr>
              <a:t>De Morgan's laws</a:t>
            </a:r>
            <a:endParaRPr lang="en-CA" sz="4000" dirty="0">
              <a:solidFill>
                <a:prstClr val="black"/>
              </a:solidFill>
              <a:latin typeface="Segoe UI Light (Headings)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78F69-D138-42F9-82FE-8E0147ACFADE}"/>
              </a:ext>
            </a:extLst>
          </p:cNvPr>
          <p:cNvSpPr/>
          <p:nvPr/>
        </p:nvSpPr>
        <p:spPr>
          <a:xfrm>
            <a:off x="5302214" y="520271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4800" cap="all" dirty="0">
                <a:solidFill>
                  <a:prstClr val="black"/>
                </a:solidFill>
                <a:latin typeface="Segoe UI Light (Headings)"/>
              </a:rPr>
              <a:t> </a:t>
            </a:r>
            <a:r>
              <a:rPr lang="es-ES" sz="4800" cap="all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 </a:t>
            </a:r>
            <a:r>
              <a:rPr lang="es-ES" sz="4800" cap="all" dirty="0">
                <a:solidFill>
                  <a:prstClr val="black"/>
                </a:solidFill>
                <a:latin typeface="Segoe UI Light (Headings)"/>
              </a:rPr>
              <a:t>(Y+X)’= Y’X’</a:t>
            </a:r>
          </a:p>
        </p:txBody>
      </p:sp>
      <p:pic>
        <p:nvPicPr>
          <p:cNvPr id="7" name="Picture 6" descr="An old photo of a person&#10;&#10;Description automatically generated">
            <a:extLst>
              <a:ext uri="{FF2B5EF4-FFF2-40B4-BE49-F238E27FC236}">
                <a16:creationId xmlns:a16="http://schemas.microsoft.com/office/drawing/2014/main" id="{9C02AA8A-AB8D-4A1F-A5B5-CD7525248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58345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56359E3-759A-49F8-9B32-081C9A5AE77F}"/>
              </a:ext>
            </a:extLst>
          </p:cNvPr>
          <p:cNvSpPr/>
          <p:nvPr/>
        </p:nvSpPr>
        <p:spPr>
          <a:xfrm>
            <a:off x="6039825" y="-27147"/>
            <a:ext cx="5700022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Augustus De Morgan</a:t>
            </a:r>
          </a:p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 (1806–1871)</a:t>
            </a:r>
          </a:p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Mathematician</a:t>
            </a:r>
          </a:p>
          <a:p>
            <a:pPr algn="ctr"/>
            <a:r>
              <a:rPr lang="en-US" sz="4800" dirty="0">
                <a:solidFill>
                  <a:prstClr val="black"/>
                </a:solidFill>
                <a:latin typeface="Segoe UI Light (Headings)"/>
              </a:rPr>
              <a:t>Logician</a:t>
            </a:r>
            <a:endParaRPr lang="en-US" sz="6600" cap="all" dirty="0">
              <a:solidFill>
                <a:prstClr val="black"/>
              </a:solidFill>
              <a:latin typeface="Segoe U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0346346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531" y="2055317"/>
            <a:ext cx="4578937" cy="27473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1626898" y="2330129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DEBF8-C16C-400D-8DCC-E67F91657FB6}"/>
              </a:ext>
            </a:extLst>
          </p:cNvPr>
          <p:cNvSpPr/>
          <p:nvPr/>
        </p:nvSpPr>
        <p:spPr>
          <a:xfrm>
            <a:off x="8385468" y="2963968"/>
            <a:ext cx="21499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F = Y’X’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1626898" y="3660750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7798D9AE-6E68-4569-BD66-DBD844941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63" y="3492499"/>
            <a:ext cx="2335002" cy="1167501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285D3065-11FB-4F99-A9E3-361F7E72D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585" y="2198000"/>
            <a:ext cx="2335002" cy="116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193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165234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0358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?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8943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291480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0358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Y’X’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5163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151529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037443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576457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Y’X’+Y’X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913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592101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0358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3846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238064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153557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460343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∑m(0,1)</a:t>
                      </a:r>
                      <a:endParaRPr lang="en-US" sz="6600" kern="1200" cap="all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1700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809B56-76F0-413D-B86E-4532367C2C2D}"/>
              </a:ext>
            </a:extLst>
          </p:cNvPr>
          <p:cNvGrpSpPr>
            <a:grpSpLocks noChangeAspect="1"/>
          </p:cNvGrpSpPr>
          <p:nvPr/>
        </p:nvGrpSpPr>
        <p:grpSpPr>
          <a:xfrm>
            <a:off x="2482163" y="964869"/>
            <a:ext cx="8595360" cy="4928261"/>
            <a:chOff x="1770963" y="569417"/>
            <a:chExt cx="10313008" cy="5913091"/>
          </a:xfrm>
        </p:grpSpPr>
        <p:pic>
          <p:nvPicPr>
            <p:cNvPr id="3" name="Picture 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6031" y="569417"/>
              <a:ext cx="4578937" cy="274736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4DEBF8-C16C-400D-8DCC-E67F91657FB6}"/>
                </a:ext>
              </a:extLst>
            </p:cNvPr>
            <p:cNvSpPr/>
            <p:nvPr/>
          </p:nvSpPr>
          <p:spPr>
            <a:xfrm>
              <a:off x="7491550" y="916754"/>
              <a:ext cx="112562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Y’X’</a:t>
              </a:r>
            </a:p>
          </p:txBody>
        </p:sp>
        <p:pic>
          <p:nvPicPr>
            <p:cNvPr id="8" name="Picture 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7798D9AE-6E68-4569-BD66-DBD844941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0963" y="2006599"/>
              <a:ext cx="2335002" cy="1167501"/>
            </a:xfrm>
            <a:prstGeom prst="rect">
              <a:avLst/>
            </a:prstGeom>
          </p:spPr>
        </p:pic>
        <p:pic>
          <p:nvPicPr>
            <p:cNvPr id="9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85D3065-11FB-4F99-A9E3-361F7E72D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1085" y="712100"/>
              <a:ext cx="2335002" cy="1167501"/>
            </a:xfrm>
            <a:prstGeom prst="rect">
              <a:avLst/>
            </a:prstGeom>
          </p:spPr>
        </p:pic>
        <p:pic>
          <p:nvPicPr>
            <p:cNvPr id="10" name="Picture 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7075E60-1D14-40DB-9917-34F3201BE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3681" y="3735143"/>
              <a:ext cx="4578937" cy="2747365"/>
            </a:xfrm>
            <a:prstGeom prst="rect">
              <a:avLst/>
            </a:prstGeom>
          </p:spPr>
        </p:pic>
        <p:pic>
          <p:nvPicPr>
            <p:cNvPr id="11" name="Picture 1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71CE36F-2F8C-4AF6-9DBC-FDB301A15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1437" y="2095955"/>
              <a:ext cx="3972534" cy="27432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25A59A-1B3A-427D-9FA0-7F5368B520DD}"/>
                </a:ext>
              </a:extLst>
            </p:cNvPr>
            <p:cNvSpPr/>
            <p:nvPr/>
          </p:nvSpPr>
          <p:spPr>
            <a:xfrm>
              <a:off x="7491550" y="5265232"/>
              <a:ext cx="99418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Y’X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4E2948-AB73-4D71-A87C-F9C3C3385F0A}"/>
                </a:ext>
              </a:extLst>
            </p:cNvPr>
            <p:cNvCxnSpPr/>
            <p:nvPr/>
          </p:nvCxnSpPr>
          <p:spPr>
            <a:xfrm>
              <a:off x="8155887" y="1943099"/>
              <a:ext cx="0" cy="91440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8B44740-A6BC-437F-9A45-48BE4F727CE8}"/>
                </a:ext>
              </a:extLst>
            </p:cNvPr>
            <p:cNvCxnSpPr>
              <a:cxnSpLocks/>
            </p:cNvCxnSpPr>
            <p:nvPr/>
          </p:nvCxnSpPr>
          <p:spPr>
            <a:xfrm>
              <a:off x="8153005" y="4108450"/>
              <a:ext cx="0" cy="1063875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52810F3-F731-4D64-BAF0-EC5DA8FCB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0963" y="5175165"/>
              <a:ext cx="2335002" cy="1167501"/>
            </a:xfrm>
            <a:prstGeom prst="rect">
              <a:avLst/>
            </a:prstGeom>
          </p:spPr>
        </p:pic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3105B8-D7D8-40EA-B6BF-CEC06924D753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B109F-A291-4095-A6E2-353ECB2CF1BD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599550" y="2649213"/>
            <a:ext cx="246888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599550" y="5290052"/>
            <a:ext cx="246888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635111" y="1556156"/>
            <a:ext cx="1433319" cy="14158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620597" y="4194985"/>
            <a:ext cx="246888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9856104" y="4047595"/>
            <a:ext cx="23358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Y’X’+Y’X</a:t>
            </a:r>
          </a:p>
        </p:txBody>
      </p:sp>
    </p:spTree>
    <p:extLst>
      <p:ext uri="{BB962C8B-B14F-4D97-AF65-F5344CB8AC3E}">
        <p14:creationId xmlns:p14="http://schemas.microsoft.com/office/powerpoint/2010/main" val="20226991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D0275B-6C07-4451-BD9F-E5E67204DF5A}"/>
              </a:ext>
            </a:extLst>
          </p:cNvPr>
          <p:cNvCxnSpPr>
            <a:cxnSpLocks/>
          </p:cNvCxnSpPr>
          <p:nvPr/>
        </p:nvCxnSpPr>
        <p:spPr>
          <a:xfrm>
            <a:off x="1118349" y="1049392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29633EE-1665-4383-AC3D-2C39139C0ACC}"/>
              </a:ext>
            </a:extLst>
          </p:cNvPr>
          <p:cNvCxnSpPr>
            <a:cxnSpLocks/>
          </p:cNvCxnSpPr>
          <p:nvPr/>
        </p:nvCxnSpPr>
        <p:spPr>
          <a:xfrm>
            <a:off x="2136603" y="1071071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809B56-76F0-413D-B86E-4532367C2C2D}"/>
              </a:ext>
            </a:extLst>
          </p:cNvPr>
          <p:cNvGrpSpPr>
            <a:grpSpLocks noChangeAspect="1"/>
          </p:cNvGrpSpPr>
          <p:nvPr/>
        </p:nvGrpSpPr>
        <p:grpSpPr>
          <a:xfrm>
            <a:off x="3992970" y="964869"/>
            <a:ext cx="7084553" cy="4928261"/>
            <a:chOff x="3583681" y="569417"/>
            <a:chExt cx="8500290" cy="5913091"/>
          </a:xfrm>
        </p:grpSpPr>
        <p:pic>
          <p:nvPicPr>
            <p:cNvPr id="3" name="Picture 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6031" y="569417"/>
              <a:ext cx="4578937" cy="274736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4DEBF8-C16C-400D-8DCC-E67F91657FB6}"/>
                </a:ext>
              </a:extLst>
            </p:cNvPr>
            <p:cNvSpPr/>
            <p:nvPr/>
          </p:nvSpPr>
          <p:spPr>
            <a:xfrm>
              <a:off x="7491550" y="916754"/>
              <a:ext cx="112562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Y’X’</a:t>
              </a:r>
            </a:p>
          </p:txBody>
        </p:sp>
        <p:pic>
          <p:nvPicPr>
            <p:cNvPr id="10" name="Picture 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7075E60-1D14-40DB-9917-34F3201BE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3681" y="3735143"/>
              <a:ext cx="4578937" cy="2747365"/>
            </a:xfrm>
            <a:prstGeom prst="rect">
              <a:avLst/>
            </a:prstGeom>
          </p:spPr>
        </p:pic>
        <p:pic>
          <p:nvPicPr>
            <p:cNvPr id="11" name="Picture 1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71CE36F-2F8C-4AF6-9DBC-FDB301A15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1437" y="2095955"/>
              <a:ext cx="3972534" cy="27432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25A59A-1B3A-427D-9FA0-7F5368B520DD}"/>
                </a:ext>
              </a:extLst>
            </p:cNvPr>
            <p:cNvSpPr/>
            <p:nvPr/>
          </p:nvSpPr>
          <p:spPr>
            <a:xfrm>
              <a:off x="7491550" y="5265232"/>
              <a:ext cx="99418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Y’X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4E2948-AB73-4D71-A87C-F9C3C3385F0A}"/>
                </a:ext>
              </a:extLst>
            </p:cNvPr>
            <p:cNvCxnSpPr/>
            <p:nvPr/>
          </p:nvCxnSpPr>
          <p:spPr>
            <a:xfrm>
              <a:off x="8155887" y="1943099"/>
              <a:ext cx="0" cy="91440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8B44740-A6BC-437F-9A45-48BE4F727CE8}"/>
                </a:ext>
              </a:extLst>
            </p:cNvPr>
            <p:cNvCxnSpPr>
              <a:cxnSpLocks/>
            </p:cNvCxnSpPr>
            <p:nvPr/>
          </p:nvCxnSpPr>
          <p:spPr>
            <a:xfrm>
              <a:off x="8153005" y="4108450"/>
              <a:ext cx="0" cy="1063875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3105B8-D7D8-40EA-B6BF-CEC06924D753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B109F-A291-4095-A6E2-353ECB2CF1BD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118349" y="2649213"/>
            <a:ext cx="3352051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118349" y="5290052"/>
            <a:ext cx="2971128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2136603" y="1556156"/>
            <a:ext cx="2116083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620597" y="4194985"/>
            <a:ext cx="246888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9856104" y="4047595"/>
            <a:ext cx="23358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Y’X’+Y’X</a:t>
            </a:r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32ADCF5E-4ECA-445E-8205-AB220FB01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3" y="895534"/>
            <a:ext cx="556530" cy="412419"/>
          </a:xfrm>
          <a:prstGeom prst="rect">
            <a:avLst/>
          </a:prstGeom>
        </p:spPr>
      </p:pic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C18F87D5-67C3-4A33-BBF7-488BA4F61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9" y="857696"/>
            <a:ext cx="556530" cy="41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705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253632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0358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?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8253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257839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0358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Y’X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990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7E11E24E-87D2-4AB5-8506-18ED20359004}"/>
              </a:ext>
            </a:extLst>
          </p:cNvPr>
          <p:cNvGrpSpPr/>
          <p:nvPr/>
        </p:nvGrpSpPr>
        <p:grpSpPr>
          <a:xfrm>
            <a:off x="216346" y="2035824"/>
            <a:ext cx="11759307" cy="2786351"/>
            <a:chOff x="190464" y="1859256"/>
            <a:chExt cx="11759307" cy="2786351"/>
          </a:xfrm>
        </p:grpSpPr>
        <p:pic>
          <p:nvPicPr>
            <p:cNvPr id="2" name="Picture 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7522" y="1898242"/>
              <a:ext cx="4578937" cy="2747365"/>
            </a:xfrm>
            <a:prstGeom prst="rect">
              <a:avLst/>
            </a:prstGeom>
          </p:spPr>
        </p:pic>
        <p:pic>
          <p:nvPicPr>
            <p:cNvPr id="4" name="Picture 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F9B4639-DAB9-40B7-9F96-03BACADD4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920" y="2025632"/>
              <a:ext cx="2326683" cy="1163342"/>
            </a:xfrm>
            <a:prstGeom prst="rect">
              <a:avLst/>
            </a:prstGeom>
          </p:spPr>
        </p:pic>
        <p:pic>
          <p:nvPicPr>
            <p:cNvPr id="5" name="Picture 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4943C93-0649-4220-9BFC-27239AFBD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920" y="3335619"/>
              <a:ext cx="2326683" cy="1163342"/>
            </a:xfrm>
            <a:prstGeom prst="rect">
              <a:avLst/>
            </a:prstGeom>
          </p:spPr>
        </p:pic>
        <p:pic>
          <p:nvPicPr>
            <p:cNvPr id="6" name="Picture 5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4698D29A-A382-4B2C-AE54-B1884A271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9601" y="2702609"/>
              <a:ext cx="2326683" cy="116334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D473AA-DC4D-4EA9-AAF7-39E8BBEF6515}"/>
                </a:ext>
              </a:extLst>
            </p:cNvPr>
            <p:cNvSpPr/>
            <p:nvPr/>
          </p:nvSpPr>
          <p:spPr>
            <a:xfrm>
              <a:off x="208560" y="2191804"/>
              <a:ext cx="53091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9C5FBF-23C2-423E-BB99-11D5DB098C66}"/>
                </a:ext>
              </a:extLst>
            </p:cNvPr>
            <p:cNvSpPr/>
            <p:nvPr/>
          </p:nvSpPr>
          <p:spPr>
            <a:xfrm>
              <a:off x="190464" y="3501791"/>
              <a:ext cx="53091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F1C0C6-83BC-4E68-961A-361B03C4F118}"/>
                </a:ext>
              </a:extLst>
            </p:cNvPr>
            <p:cNvSpPr/>
            <p:nvPr/>
          </p:nvSpPr>
          <p:spPr>
            <a:xfrm>
              <a:off x="2563312" y="1859256"/>
              <a:ext cx="66236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X’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0710B7-69B7-4072-8AF0-8BB35B4B5757}"/>
                </a:ext>
              </a:extLst>
            </p:cNvPr>
            <p:cNvSpPr/>
            <p:nvPr/>
          </p:nvSpPr>
          <p:spPr>
            <a:xfrm>
              <a:off x="2563311" y="3086292"/>
              <a:ext cx="647934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Y’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3BDC7C-A746-4A7A-8781-8F3CDEC3E58C}"/>
                </a:ext>
              </a:extLst>
            </p:cNvPr>
            <p:cNvSpPr/>
            <p:nvPr/>
          </p:nvSpPr>
          <p:spPr>
            <a:xfrm>
              <a:off x="6146583" y="2287110"/>
              <a:ext cx="308289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Y’X’=(Y+X)’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EDD2B7F-EDED-4AEE-A940-FADDBC0FC406}"/>
                </a:ext>
              </a:extLst>
            </p:cNvPr>
            <p:cNvCxnSpPr>
              <a:cxnSpLocks/>
            </p:cNvCxnSpPr>
            <p:nvPr/>
          </p:nvCxnSpPr>
          <p:spPr>
            <a:xfrm>
              <a:off x="6997987" y="3271925"/>
              <a:ext cx="2045106" cy="12355"/>
            </a:xfrm>
            <a:prstGeom prst="line">
              <a:avLst/>
            </a:prstGeom>
            <a:ln w="136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8DF683-48B5-4EF6-BE94-5010172DF86E}"/>
                </a:ext>
              </a:extLst>
            </p:cNvPr>
            <p:cNvSpPr/>
            <p:nvPr/>
          </p:nvSpPr>
          <p:spPr>
            <a:xfrm>
              <a:off x="10686284" y="2856425"/>
              <a:ext cx="126348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Y+X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5041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694657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0358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2673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495084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∑m(1,2)</a:t>
                      </a:r>
                      <a:endParaRPr lang="en-US" sz="6600" kern="1200" cap="all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3266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118349" y="1049392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136603" y="1071071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809B56-76F0-413D-B86E-4532367C2C2D}"/>
              </a:ext>
            </a:extLst>
          </p:cNvPr>
          <p:cNvGrpSpPr>
            <a:grpSpLocks noChangeAspect="1"/>
          </p:cNvGrpSpPr>
          <p:nvPr/>
        </p:nvGrpSpPr>
        <p:grpSpPr>
          <a:xfrm>
            <a:off x="3992970" y="964869"/>
            <a:ext cx="7084553" cy="4928261"/>
            <a:chOff x="3583681" y="569417"/>
            <a:chExt cx="8500290" cy="5913091"/>
          </a:xfrm>
        </p:grpSpPr>
        <p:pic>
          <p:nvPicPr>
            <p:cNvPr id="3" name="Picture 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6031" y="569417"/>
              <a:ext cx="4578937" cy="274736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4DEBF8-C16C-400D-8DCC-E67F91657FB6}"/>
                </a:ext>
              </a:extLst>
            </p:cNvPr>
            <p:cNvSpPr/>
            <p:nvPr/>
          </p:nvSpPr>
          <p:spPr>
            <a:xfrm>
              <a:off x="7491550" y="916754"/>
              <a:ext cx="1192855" cy="997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Y’X</a:t>
              </a:r>
            </a:p>
          </p:txBody>
        </p:sp>
        <p:pic>
          <p:nvPicPr>
            <p:cNvPr id="10" name="Picture 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7075E60-1D14-40DB-9917-34F3201BE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3681" y="3735143"/>
              <a:ext cx="4578937" cy="2747365"/>
            </a:xfrm>
            <a:prstGeom prst="rect">
              <a:avLst/>
            </a:prstGeom>
          </p:spPr>
        </p:pic>
        <p:pic>
          <p:nvPicPr>
            <p:cNvPr id="11" name="Picture 1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71CE36F-2F8C-4AF6-9DBC-FDB301A15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1437" y="2095955"/>
              <a:ext cx="3972534" cy="27432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25A59A-1B3A-427D-9FA0-7F5368B520DD}"/>
                </a:ext>
              </a:extLst>
            </p:cNvPr>
            <p:cNvSpPr/>
            <p:nvPr/>
          </p:nvSpPr>
          <p:spPr>
            <a:xfrm>
              <a:off x="7491550" y="5265232"/>
              <a:ext cx="1192855" cy="997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YX’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4E2948-AB73-4D71-A87C-F9C3C3385F0A}"/>
                </a:ext>
              </a:extLst>
            </p:cNvPr>
            <p:cNvCxnSpPr/>
            <p:nvPr/>
          </p:nvCxnSpPr>
          <p:spPr>
            <a:xfrm>
              <a:off x="8155887" y="1943099"/>
              <a:ext cx="0" cy="91440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8B44740-A6BC-437F-9A45-48BE4F727CE8}"/>
                </a:ext>
              </a:extLst>
            </p:cNvPr>
            <p:cNvCxnSpPr>
              <a:cxnSpLocks/>
            </p:cNvCxnSpPr>
            <p:nvPr/>
          </p:nvCxnSpPr>
          <p:spPr>
            <a:xfrm>
              <a:off x="8153005" y="4108450"/>
              <a:ext cx="0" cy="1063875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3105B8-D7D8-40EA-B6BF-CEC06924D753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B109F-A291-4095-A6E2-353ECB2CF1BD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118349" y="2649213"/>
            <a:ext cx="2971128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599550" y="5290052"/>
            <a:ext cx="3420382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1621347" y="1567947"/>
            <a:ext cx="246813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2136603" y="4194985"/>
            <a:ext cx="1952874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9856104" y="4047595"/>
            <a:ext cx="22044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Y’X+YX’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F5DF4F-C5A2-4885-A4F6-4A02442E51F5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D53FF2-7797-4C48-9635-2101A8BC5F73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3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9" y="857696"/>
            <a:ext cx="556530" cy="41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6136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90594"/>
              </p:ext>
            </p:extLst>
          </p:nvPr>
        </p:nvGraphicFramePr>
        <p:xfrm>
          <a:off x="0" y="4267200"/>
          <a:ext cx="12192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1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578101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035798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51453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Y’X+YX’ = m</a:t>
                      </a:r>
                      <a:r>
                        <a:rPr lang="en-US" sz="28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8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+m</a:t>
                      </a:r>
                      <a:r>
                        <a:rPr lang="en-US" sz="28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  <a:endParaRPr lang="en-US" sz="28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51453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51453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51453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51453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2D05B578-3F1C-4AEE-9B48-FD4E7EF5D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549" y="1142682"/>
            <a:ext cx="4137394" cy="2286318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DCC8329E-90A8-4928-BA35-A76E430C028E}"/>
              </a:ext>
            </a:extLst>
          </p:cNvPr>
          <p:cNvSpPr/>
          <p:nvPr/>
        </p:nvSpPr>
        <p:spPr>
          <a:xfrm>
            <a:off x="4215575" y="1142683"/>
            <a:ext cx="755889" cy="2286318"/>
          </a:xfrm>
          <a:prstGeom prst="arc">
            <a:avLst>
              <a:gd name="adj1" fmla="val 16200000"/>
              <a:gd name="adj2" fmla="val 5359077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49810A-FA57-471E-A1A3-068B23B5A704}"/>
              </a:ext>
            </a:extLst>
          </p:cNvPr>
          <p:cNvSpPr/>
          <p:nvPr/>
        </p:nvSpPr>
        <p:spPr>
          <a:xfrm>
            <a:off x="3916847" y="1335740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2EB3C0-ED6D-49D8-8793-499A39D506D2}"/>
              </a:ext>
            </a:extLst>
          </p:cNvPr>
          <p:cNvSpPr/>
          <p:nvPr/>
        </p:nvSpPr>
        <p:spPr>
          <a:xfrm>
            <a:off x="3924061" y="2359794"/>
            <a:ext cx="5164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1B08C-217D-4F84-96BF-5DC65EBCC7F9}"/>
              </a:ext>
            </a:extLst>
          </p:cNvPr>
          <p:cNvSpPr/>
          <p:nvPr/>
        </p:nvSpPr>
        <p:spPr>
          <a:xfrm>
            <a:off x="8802917" y="1759803"/>
            <a:ext cx="12634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Y+X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BE22E-F95A-4A5E-85F6-1B5F96A65BA3}"/>
              </a:ext>
            </a:extLst>
          </p:cNvPr>
          <p:cNvSpPr/>
          <p:nvPr/>
        </p:nvSpPr>
        <p:spPr>
          <a:xfrm>
            <a:off x="3373570" y="128570"/>
            <a:ext cx="52043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4800" dirty="0">
                <a:latin typeface="Segoe UI Light (Headings)"/>
              </a:rPr>
              <a:t>Exclusive-OR (XOR)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526E13-0F15-4428-9B7D-B2077DC650AA}"/>
              </a:ext>
            </a:extLst>
          </p:cNvPr>
          <p:cNvSpPr>
            <a:spLocks noChangeAspect="1"/>
          </p:cNvSpPr>
          <p:nvPr/>
        </p:nvSpPr>
        <p:spPr>
          <a:xfrm>
            <a:off x="9237266" y="2037576"/>
            <a:ext cx="365760" cy="3657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27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661215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0358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?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5040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707673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0358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Y’X’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705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759728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037443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576457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Y’X’+YX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8516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846090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0358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4783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30374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1935843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678057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∑m(0,3)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90837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118349" y="1049392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136603" y="1071071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809B56-76F0-413D-B86E-4532367C2C2D}"/>
              </a:ext>
            </a:extLst>
          </p:cNvPr>
          <p:cNvGrpSpPr>
            <a:grpSpLocks noChangeAspect="1"/>
          </p:cNvGrpSpPr>
          <p:nvPr/>
        </p:nvGrpSpPr>
        <p:grpSpPr>
          <a:xfrm>
            <a:off x="3992970" y="964869"/>
            <a:ext cx="7084553" cy="4928261"/>
            <a:chOff x="3583681" y="569417"/>
            <a:chExt cx="8500290" cy="5913091"/>
          </a:xfrm>
        </p:grpSpPr>
        <p:pic>
          <p:nvPicPr>
            <p:cNvPr id="3" name="Picture 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547581E-1869-453F-B3C2-FC4B0C143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6031" y="569417"/>
              <a:ext cx="4578937" cy="274736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4DEBF8-C16C-400D-8DCC-E67F91657FB6}"/>
                </a:ext>
              </a:extLst>
            </p:cNvPr>
            <p:cNvSpPr/>
            <p:nvPr/>
          </p:nvSpPr>
          <p:spPr>
            <a:xfrm>
              <a:off x="7491550" y="916754"/>
              <a:ext cx="112562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Y’X’</a:t>
              </a:r>
            </a:p>
          </p:txBody>
        </p:sp>
        <p:pic>
          <p:nvPicPr>
            <p:cNvPr id="10" name="Picture 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7075E60-1D14-40DB-9917-34F3201BE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3681" y="3735143"/>
              <a:ext cx="4578937" cy="2747365"/>
            </a:xfrm>
            <a:prstGeom prst="rect">
              <a:avLst/>
            </a:prstGeom>
          </p:spPr>
        </p:pic>
        <p:pic>
          <p:nvPicPr>
            <p:cNvPr id="11" name="Picture 1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71CE36F-2F8C-4AF6-9DBC-FDB301A15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1437" y="2095955"/>
              <a:ext cx="3972534" cy="27432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25A59A-1B3A-427D-9FA0-7F5368B520DD}"/>
                </a:ext>
              </a:extLst>
            </p:cNvPr>
            <p:cNvSpPr/>
            <p:nvPr/>
          </p:nvSpPr>
          <p:spPr>
            <a:xfrm>
              <a:off x="7491550" y="5265232"/>
              <a:ext cx="1035141" cy="997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YX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4E2948-AB73-4D71-A87C-F9C3C3385F0A}"/>
                </a:ext>
              </a:extLst>
            </p:cNvPr>
            <p:cNvCxnSpPr/>
            <p:nvPr/>
          </p:nvCxnSpPr>
          <p:spPr>
            <a:xfrm>
              <a:off x="8155887" y="1943099"/>
              <a:ext cx="0" cy="91440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8B44740-A6BC-437F-9A45-48BE4F727CE8}"/>
                </a:ext>
              </a:extLst>
            </p:cNvPr>
            <p:cNvCxnSpPr>
              <a:cxnSpLocks/>
            </p:cNvCxnSpPr>
            <p:nvPr/>
          </p:nvCxnSpPr>
          <p:spPr>
            <a:xfrm>
              <a:off x="8153005" y="4108450"/>
              <a:ext cx="0" cy="1063875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3105B8-D7D8-40EA-B6BF-CEC06924D753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B109F-A291-4095-A6E2-353ECB2CF1BD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118349" y="2649213"/>
            <a:ext cx="2971128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599550" y="5290052"/>
            <a:ext cx="3420382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2136603" y="1567947"/>
            <a:ext cx="1952874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620597" y="4194985"/>
            <a:ext cx="246888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9856104" y="4047595"/>
            <a:ext cx="22044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Y’X’+YX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F5DF4F-C5A2-4885-A4F6-4A02442E51F5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D53FF2-7797-4C48-9635-2101A8BC5F73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3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9" y="857696"/>
            <a:ext cx="556530" cy="41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5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D3FAA4C-B95A-4807-BEB0-6FE88B6BBB85}"/>
              </a:ext>
            </a:extLst>
          </p:cNvPr>
          <p:cNvGrpSpPr/>
          <p:nvPr/>
        </p:nvGrpSpPr>
        <p:grpSpPr>
          <a:xfrm>
            <a:off x="2777033" y="2055317"/>
            <a:ext cx="6637934" cy="2747365"/>
            <a:chOff x="1800191" y="2074810"/>
            <a:chExt cx="6637934" cy="2747365"/>
          </a:xfrm>
        </p:grpSpPr>
        <p:pic>
          <p:nvPicPr>
            <p:cNvPr id="2" name="Picture 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3404" y="2074810"/>
              <a:ext cx="4578937" cy="274736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D473AA-DC4D-4EA9-AAF7-39E8BBEF6515}"/>
                </a:ext>
              </a:extLst>
            </p:cNvPr>
            <p:cNvSpPr/>
            <p:nvPr/>
          </p:nvSpPr>
          <p:spPr>
            <a:xfrm>
              <a:off x="1800192" y="2377609"/>
              <a:ext cx="53091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9C5FBF-23C2-423E-BB99-11D5DB098C66}"/>
                </a:ext>
              </a:extLst>
            </p:cNvPr>
            <p:cNvSpPr/>
            <p:nvPr/>
          </p:nvSpPr>
          <p:spPr>
            <a:xfrm>
              <a:off x="1800191" y="3649395"/>
              <a:ext cx="53091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8DF683-48B5-4EF6-BE94-5010172DF86E}"/>
                </a:ext>
              </a:extLst>
            </p:cNvPr>
            <p:cNvSpPr/>
            <p:nvPr/>
          </p:nvSpPr>
          <p:spPr>
            <a:xfrm>
              <a:off x="7174638" y="3032993"/>
              <a:ext cx="126348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Segoe UI Light (Headings)"/>
                </a:rPr>
                <a:t>Y+X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52C9C7C-8BDB-447A-B310-ACB6A6DFC0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8183" y="2655947"/>
              <a:ext cx="274320" cy="27432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D09841-5449-4FCA-8981-EF5B3F4320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8183" y="3927734"/>
              <a:ext cx="274320" cy="27432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B9E422-7A8C-4CB7-B304-4EA44093D2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5565" y="3291840"/>
              <a:ext cx="274320" cy="27432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521803B-0C23-407D-B7D3-CB761AC8565A}"/>
              </a:ext>
            </a:extLst>
          </p:cNvPr>
          <p:cNvSpPr/>
          <p:nvPr/>
        </p:nvSpPr>
        <p:spPr>
          <a:xfrm>
            <a:off x="0" y="5436494"/>
            <a:ext cx="12192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CA" sz="6600" cap="all" dirty="0">
                <a:solidFill>
                  <a:prstClr val="black"/>
                </a:solidFill>
                <a:latin typeface="Segoe UI Light (Headings)"/>
              </a:rPr>
              <a:t>OR</a:t>
            </a: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7109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303366"/>
              </p:ext>
            </p:extLst>
          </p:nvPr>
        </p:nvGraphicFramePr>
        <p:xfrm>
          <a:off x="0" y="4267200"/>
          <a:ext cx="12192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1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578101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035798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51453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Y’X’+YX = m</a:t>
                      </a:r>
                      <a:r>
                        <a:rPr lang="en-US" sz="28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28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+m</a:t>
                      </a:r>
                      <a:r>
                        <a:rPr lang="en-US" sz="28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  <a:endParaRPr lang="en-US" sz="28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51453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51453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51453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51453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2D05B578-3F1C-4AEE-9B48-FD4E7EF5D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549" y="1142682"/>
            <a:ext cx="4137394" cy="2286318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DCC8329E-90A8-4928-BA35-A76E430C028E}"/>
              </a:ext>
            </a:extLst>
          </p:cNvPr>
          <p:cNvSpPr/>
          <p:nvPr/>
        </p:nvSpPr>
        <p:spPr>
          <a:xfrm>
            <a:off x="4215575" y="1142683"/>
            <a:ext cx="755889" cy="2286318"/>
          </a:xfrm>
          <a:prstGeom prst="arc">
            <a:avLst>
              <a:gd name="adj1" fmla="val 16200000"/>
              <a:gd name="adj2" fmla="val 5359077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49810A-FA57-471E-A1A3-068B23B5A704}"/>
              </a:ext>
            </a:extLst>
          </p:cNvPr>
          <p:cNvSpPr/>
          <p:nvPr/>
        </p:nvSpPr>
        <p:spPr>
          <a:xfrm>
            <a:off x="3916847" y="1335740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2EB3C0-ED6D-49D8-8793-499A39D506D2}"/>
              </a:ext>
            </a:extLst>
          </p:cNvPr>
          <p:cNvSpPr/>
          <p:nvPr/>
        </p:nvSpPr>
        <p:spPr>
          <a:xfrm>
            <a:off x="3924061" y="2359794"/>
            <a:ext cx="5164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1B08C-217D-4F84-96BF-5DC65EBCC7F9}"/>
              </a:ext>
            </a:extLst>
          </p:cNvPr>
          <p:cNvSpPr/>
          <p:nvPr/>
        </p:nvSpPr>
        <p:spPr>
          <a:xfrm>
            <a:off x="8802917" y="1759803"/>
            <a:ext cx="12554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 </a:t>
            </a:r>
            <a:r>
              <a:rPr lang="en-US" sz="4800" baseline="30000" dirty="0">
                <a:latin typeface="Segoe UI Light (Headings)"/>
              </a:rPr>
              <a:t>  </a:t>
            </a:r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BE22E-F95A-4A5E-85F6-1B5F96A65BA3}"/>
              </a:ext>
            </a:extLst>
          </p:cNvPr>
          <p:cNvSpPr/>
          <p:nvPr/>
        </p:nvSpPr>
        <p:spPr>
          <a:xfrm>
            <a:off x="2624601" y="99070"/>
            <a:ext cx="69427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NOT Exclusive-OR (XNOR)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C24D17-A579-47A8-BF89-709E7A2D6803}"/>
              </a:ext>
            </a:extLst>
          </p:cNvPr>
          <p:cNvSpPr>
            <a:spLocks noChangeAspect="1"/>
          </p:cNvSpPr>
          <p:nvPr/>
        </p:nvSpPr>
        <p:spPr>
          <a:xfrm>
            <a:off x="7861147" y="2148681"/>
            <a:ext cx="274320" cy="274320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8C4C65-6401-44ED-BC6C-0D671AC23FC0}"/>
              </a:ext>
            </a:extLst>
          </p:cNvPr>
          <p:cNvGrpSpPr/>
          <p:nvPr/>
        </p:nvGrpSpPr>
        <p:grpSpPr>
          <a:xfrm>
            <a:off x="9236475" y="2028851"/>
            <a:ext cx="365760" cy="365760"/>
            <a:chOff x="9236475" y="2028851"/>
            <a:chExt cx="365760" cy="3657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083221-C8F8-4AB7-9CE5-40E50FA0A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36475" y="2028851"/>
              <a:ext cx="365760" cy="3657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C8BA54-7920-4463-AAC2-51E926488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4361" y="2152223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723623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27230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0358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?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89184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21871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035800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Y’X’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14823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879173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1950357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7663543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Y’X’+Y’X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99207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764607"/>
              </p:ext>
            </p:extLst>
          </p:nvPr>
        </p:nvGraphicFramePr>
        <p:xfrm>
          <a:off x="0" y="685800"/>
          <a:ext cx="1219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81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1417468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9675551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 = F(Y,X) = Y’X’+Y’X+YX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1996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12A320D-F5D5-4206-980C-5A80342A8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548839"/>
              </p:ext>
            </p:extLst>
          </p:nvPr>
        </p:nvGraphicFramePr>
        <p:xfrm>
          <a:off x="0" y="365760"/>
          <a:ext cx="12192000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81">
                  <a:extLst>
                    <a:ext uri="{9D8B030D-6E8A-4147-A177-3AD203B41FA5}">
                      <a16:colId xmlns:a16="http://schemas.microsoft.com/office/drawing/2014/main" val="4101011458"/>
                    </a:ext>
                  </a:extLst>
                </a:gridCol>
                <a:gridCol w="1417468">
                  <a:extLst>
                    <a:ext uri="{9D8B030D-6E8A-4147-A177-3AD203B41FA5}">
                      <a16:colId xmlns:a16="http://schemas.microsoft.com/office/drawing/2014/main" val="2075995214"/>
                    </a:ext>
                  </a:extLst>
                </a:gridCol>
                <a:gridCol w="9675551">
                  <a:extLst>
                    <a:ext uri="{9D8B030D-6E8A-4147-A177-3AD203B41FA5}">
                      <a16:colId xmlns:a16="http://schemas.microsoft.com/office/drawing/2014/main" val="152072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F=F(Y,X)=m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+m</a:t>
                      </a:r>
                      <a:r>
                        <a:rPr lang="en-US" sz="6600" kern="1200" cap="none" baseline="-2500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algn="ctr"/>
                      <a:r>
                        <a:rPr lang="en-US" sz="6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=∑m(0,1,3)</a:t>
                      </a:r>
                      <a:endParaRPr lang="en-US" sz="6600" kern="1200" cap="all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10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86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2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kern="1200" cap="all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967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6111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118349" y="1049392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136603" y="1071071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719" y="1156769"/>
            <a:ext cx="2609840" cy="15659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4DEBF8-C16C-400D-8DCC-E67F91657FB6}"/>
              </a:ext>
            </a:extLst>
          </p:cNvPr>
          <p:cNvSpPr/>
          <p:nvPr/>
        </p:nvSpPr>
        <p:spPr>
          <a:xfrm>
            <a:off x="6174635" y="1122200"/>
            <a:ext cx="641571" cy="473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Y’X’</a:t>
            </a:r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281" y="2961129"/>
            <a:ext cx="2609840" cy="1565907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480" y="2961129"/>
            <a:ext cx="2264211" cy="156353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25A59A-1B3A-427D-9FA0-7F5368B520DD}"/>
              </a:ext>
            </a:extLst>
          </p:cNvPr>
          <p:cNvSpPr/>
          <p:nvPr/>
        </p:nvSpPr>
        <p:spPr>
          <a:xfrm>
            <a:off x="5079996" y="3283403"/>
            <a:ext cx="9941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6524257" y="1910694"/>
            <a:ext cx="0" cy="146304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6551642" y="3742896"/>
            <a:ext cx="2026301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3105B8-D7D8-40EA-B6BF-CEC06924D753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B109F-A291-4095-A6E2-353ECB2CF1BD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118349" y="2315389"/>
            <a:ext cx="2971128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118349" y="4102860"/>
            <a:ext cx="2901583" cy="1154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2136603" y="1567947"/>
            <a:ext cx="1952874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620597" y="3367671"/>
            <a:ext cx="246888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8856214" y="4582872"/>
            <a:ext cx="34147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Y’X’+Y’X+YX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F5DF4F-C5A2-4885-A4F6-4A02442E51F5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D53FF2-7797-4C48-9635-2101A8BC5F73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3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9" y="857696"/>
            <a:ext cx="556530" cy="412419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111" y="4810751"/>
            <a:ext cx="2609840" cy="1565907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615352" y="5964022"/>
            <a:ext cx="341241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1628427" y="5217293"/>
            <a:ext cx="246888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8BEF80D-0057-41CB-8D2A-BF6D41C6510B}"/>
              </a:ext>
            </a:extLst>
          </p:cNvPr>
          <p:cNvSpPr/>
          <p:nvPr/>
        </p:nvSpPr>
        <p:spPr>
          <a:xfrm>
            <a:off x="6202424" y="5692186"/>
            <a:ext cx="8627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YX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6517588" y="4132612"/>
            <a:ext cx="0" cy="146304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6479072" y="4117374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6492381" y="3367671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60355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393956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SUM OF PRODUCTS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(</a:t>
            </a:r>
            <a:r>
              <a:rPr lang="en-CA" sz="5400" dirty="0">
                <a:solidFill>
                  <a:prstClr val="black"/>
                </a:solidFill>
                <a:latin typeface="Segoe UI Light (Headings)"/>
              </a:rPr>
              <a:t>SOP)</a:t>
            </a:r>
            <a:endParaRPr kumimoji="0" lang="en-CA" sz="5400" b="0" i="0" u="none" strike="noStrike" kern="1200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8026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08495-4635-47DE-BBE5-C20213E3D923}"/>
              </a:ext>
            </a:extLst>
          </p:cNvPr>
          <p:cNvCxnSpPr>
            <a:cxnSpLocks/>
          </p:cNvCxnSpPr>
          <p:nvPr/>
        </p:nvCxnSpPr>
        <p:spPr>
          <a:xfrm>
            <a:off x="1118349" y="1049392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EA5A2-4E0F-443C-845C-8F74039DF731}"/>
              </a:ext>
            </a:extLst>
          </p:cNvPr>
          <p:cNvCxnSpPr>
            <a:cxnSpLocks/>
          </p:cNvCxnSpPr>
          <p:nvPr/>
        </p:nvCxnSpPr>
        <p:spPr>
          <a:xfrm>
            <a:off x="2136603" y="1071071"/>
            <a:ext cx="0" cy="5996406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-21820" y="2743108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66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1E008-C30E-4250-A613-4BB15D7DAC22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15970-F8E8-490C-8617-52693DC3328B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5547581E-1869-453F-B3C2-FC4B0C14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719" y="1156769"/>
            <a:ext cx="2609840" cy="15659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4DEBF8-C16C-400D-8DCC-E67F91657FB6}"/>
              </a:ext>
            </a:extLst>
          </p:cNvPr>
          <p:cNvSpPr/>
          <p:nvPr/>
        </p:nvSpPr>
        <p:spPr>
          <a:xfrm>
            <a:off x="6174635" y="1122200"/>
            <a:ext cx="641571" cy="473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Y’X’</a:t>
            </a:r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27075E60-1D14-40DB-9917-34F3201B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281" y="2961129"/>
            <a:ext cx="2609840" cy="1565907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71CE36F-2F8C-4AF6-9DBC-FDB301A1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480" y="2961129"/>
            <a:ext cx="2264211" cy="156353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25A59A-1B3A-427D-9FA0-7F5368B520DD}"/>
              </a:ext>
            </a:extLst>
          </p:cNvPr>
          <p:cNvSpPr/>
          <p:nvPr/>
        </p:nvSpPr>
        <p:spPr>
          <a:xfrm>
            <a:off x="5079996" y="3283403"/>
            <a:ext cx="9941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Y’X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4E2948-AB73-4D71-A87C-F9C3C3385F0A}"/>
              </a:ext>
            </a:extLst>
          </p:cNvPr>
          <p:cNvCxnSpPr>
            <a:cxnSpLocks/>
          </p:cNvCxnSpPr>
          <p:nvPr/>
        </p:nvCxnSpPr>
        <p:spPr>
          <a:xfrm>
            <a:off x="6524257" y="1910694"/>
            <a:ext cx="0" cy="146304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4740-A6BC-437F-9A45-48BE4F727CE8}"/>
              </a:ext>
            </a:extLst>
          </p:cNvPr>
          <p:cNvCxnSpPr>
            <a:cxnSpLocks/>
          </p:cNvCxnSpPr>
          <p:nvPr/>
        </p:nvCxnSpPr>
        <p:spPr>
          <a:xfrm flipH="1">
            <a:off x="6551642" y="3742896"/>
            <a:ext cx="2026301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3105B8-D7D8-40EA-B6BF-CEC06924D753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B109F-A291-4095-A6E2-353ECB2CF1BD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021247-9EA0-4BFD-9264-201E2B019D1E}"/>
              </a:ext>
            </a:extLst>
          </p:cNvPr>
          <p:cNvCxnSpPr>
            <a:cxnSpLocks/>
          </p:cNvCxnSpPr>
          <p:nvPr/>
        </p:nvCxnSpPr>
        <p:spPr>
          <a:xfrm>
            <a:off x="1118349" y="2315389"/>
            <a:ext cx="2971128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37845-0966-4618-BECF-478F9EF83E95}"/>
              </a:ext>
            </a:extLst>
          </p:cNvPr>
          <p:cNvCxnSpPr>
            <a:cxnSpLocks/>
          </p:cNvCxnSpPr>
          <p:nvPr/>
        </p:nvCxnSpPr>
        <p:spPr>
          <a:xfrm>
            <a:off x="1118349" y="4102860"/>
            <a:ext cx="2901583" cy="1154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4A1316-AC16-4569-9393-4AE834554F06}"/>
              </a:ext>
            </a:extLst>
          </p:cNvPr>
          <p:cNvCxnSpPr>
            <a:cxnSpLocks/>
          </p:cNvCxnSpPr>
          <p:nvPr/>
        </p:nvCxnSpPr>
        <p:spPr>
          <a:xfrm>
            <a:off x="2136603" y="1567947"/>
            <a:ext cx="1952874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8C06B-D1EC-4A74-B91D-3E2910D36F8B}"/>
              </a:ext>
            </a:extLst>
          </p:cNvPr>
          <p:cNvCxnSpPr>
            <a:cxnSpLocks/>
          </p:cNvCxnSpPr>
          <p:nvPr/>
        </p:nvCxnSpPr>
        <p:spPr>
          <a:xfrm>
            <a:off x="1620597" y="3367671"/>
            <a:ext cx="246888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1D8B584-DA26-453B-A0DC-798313C8A812}"/>
              </a:ext>
            </a:extLst>
          </p:cNvPr>
          <p:cNvSpPr/>
          <p:nvPr/>
        </p:nvSpPr>
        <p:spPr>
          <a:xfrm>
            <a:off x="8856214" y="4582872"/>
            <a:ext cx="34147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highlight>
                  <a:srgbClr val="00FF00"/>
                </a:highlight>
                <a:latin typeface="Segoe UI Light (Headings)"/>
              </a:rPr>
              <a:t>Y’X’</a:t>
            </a:r>
            <a:r>
              <a:rPr lang="en-US" sz="48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4800" dirty="0">
                <a:highlight>
                  <a:srgbClr val="00FF00"/>
                </a:highlight>
                <a:latin typeface="Segoe UI Light (Headings)"/>
              </a:rPr>
              <a:t>Y’X</a:t>
            </a:r>
            <a:r>
              <a:rPr lang="en-US" sz="4800" dirty="0">
                <a:highlight>
                  <a:srgbClr val="FFFF00"/>
                </a:highlight>
                <a:latin typeface="Segoe UI Light (Headings)"/>
              </a:rPr>
              <a:t>+</a:t>
            </a:r>
            <a:r>
              <a:rPr lang="en-US" sz="4800" dirty="0">
                <a:highlight>
                  <a:srgbClr val="00FF00"/>
                </a:highlight>
                <a:latin typeface="Segoe UI Light (Headings)"/>
              </a:rPr>
              <a:t>YX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86A03-F7D2-4F0F-9B2B-E1FEE7FE8FF1}"/>
              </a:ext>
            </a:extLst>
          </p:cNvPr>
          <p:cNvSpPr/>
          <p:nvPr/>
        </p:nvSpPr>
        <p:spPr>
          <a:xfrm>
            <a:off x="1369654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C92EC-3656-4C62-A8F8-3583084C6523}"/>
              </a:ext>
            </a:extLst>
          </p:cNvPr>
          <p:cNvSpPr/>
          <p:nvPr/>
        </p:nvSpPr>
        <p:spPr>
          <a:xfrm>
            <a:off x="337636" y="30597"/>
            <a:ext cx="5309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F5DF4F-C5A2-4885-A4F6-4A02442E51F5}"/>
              </a:ext>
            </a:extLst>
          </p:cNvPr>
          <p:cNvCxnSpPr>
            <a:cxnSpLocks/>
          </p:cNvCxnSpPr>
          <p:nvPr/>
        </p:nvCxnSpPr>
        <p:spPr>
          <a:xfrm>
            <a:off x="603093" y="861594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D53FF2-7797-4C48-9635-2101A8BC5F73}"/>
              </a:ext>
            </a:extLst>
          </p:cNvPr>
          <p:cNvCxnSpPr>
            <a:cxnSpLocks/>
          </p:cNvCxnSpPr>
          <p:nvPr/>
        </p:nvCxnSpPr>
        <p:spPr>
          <a:xfrm>
            <a:off x="1621347" y="883273"/>
            <a:ext cx="0" cy="59964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F55905B-03F2-456A-B2F0-D596F2B6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73" y="895534"/>
            <a:ext cx="556530" cy="412419"/>
          </a:xfrm>
          <a:prstGeom prst="rect">
            <a:avLst/>
          </a:prstGeom>
        </p:spPr>
      </p:pic>
      <p:pic>
        <p:nvPicPr>
          <p:cNvPr id="35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50E11F7F-EEFC-4AE0-ABAA-7717C1BCE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9" y="857696"/>
            <a:ext cx="556530" cy="412419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4BBD3A93-4FD6-4C22-9BC8-8F01BD66A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111" y="4810751"/>
            <a:ext cx="2609840" cy="1565907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A03418-4720-4052-88CD-5494EDFDAF02}"/>
              </a:ext>
            </a:extLst>
          </p:cNvPr>
          <p:cNvCxnSpPr>
            <a:cxnSpLocks/>
          </p:cNvCxnSpPr>
          <p:nvPr/>
        </p:nvCxnSpPr>
        <p:spPr>
          <a:xfrm>
            <a:off x="615352" y="5964022"/>
            <a:ext cx="341241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A7FDEA-D27D-41CB-9F77-0B7668F7FC7A}"/>
              </a:ext>
            </a:extLst>
          </p:cNvPr>
          <p:cNvCxnSpPr>
            <a:cxnSpLocks/>
          </p:cNvCxnSpPr>
          <p:nvPr/>
        </p:nvCxnSpPr>
        <p:spPr>
          <a:xfrm>
            <a:off x="1628427" y="5217293"/>
            <a:ext cx="2468880" cy="0"/>
          </a:xfrm>
          <a:prstGeom prst="line">
            <a:avLst/>
          </a:prstGeom>
          <a:ln w="889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8BEF80D-0057-41CB-8D2A-BF6D41C6510B}"/>
              </a:ext>
            </a:extLst>
          </p:cNvPr>
          <p:cNvSpPr/>
          <p:nvPr/>
        </p:nvSpPr>
        <p:spPr>
          <a:xfrm>
            <a:off x="6202424" y="5692186"/>
            <a:ext cx="8627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Segoe UI Light (Headings)"/>
              </a:rPr>
              <a:t>YX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23F5-4535-4601-A34E-289DA19A4544}"/>
              </a:ext>
            </a:extLst>
          </p:cNvPr>
          <p:cNvCxnSpPr>
            <a:cxnSpLocks/>
          </p:cNvCxnSpPr>
          <p:nvPr/>
        </p:nvCxnSpPr>
        <p:spPr>
          <a:xfrm>
            <a:off x="6517588" y="4132612"/>
            <a:ext cx="0" cy="146304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6DF0AD-4169-453B-8D6B-66172912B3D3}"/>
              </a:ext>
            </a:extLst>
          </p:cNvPr>
          <p:cNvCxnSpPr>
            <a:cxnSpLocks/>
          </p:cNvCxnSpPr>
          <p:nvPr/>
        </p:nvCxnSpPr>
        <p:spPr>
          <a:xfrm flipH="1" flipV="1">
            <a:off x="6479072" y="4117374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67F672-CFCA-47C4-B155-7B1B833D0007}"/>
              </a:ext>
            </a:extLst>
          </p:cNvPr>
          <p:cNvCxnSpPr>
            <a:cxnSpLocks/>
          </p:cNvCxnSpPr>
          <p:nvPr/>
        </p:nvCxnSpPr>
        <p:spPr>
          <a:xfrm flipH="1" flipV="1">
            <a:off x="6492381" y="3367671"/>
            <a:ext cx="164592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1088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41905" y="2505670"/>
            <a:ext cx="97081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2 LEVELS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</a:rPr>
              <a:t>AND </a:t>
            </a:r>
            <a:r>
              <a:rPr kumimoji="0" lang="en-CA" sz="5400" b="0" i="0" u="none" strike="noStrike" kern="1200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 (Headings)"/>
                <a:ea typeface="+mn-ea"/>
                <a:cs typeface="+mn-cs"/>
                <a:sym typeface="Wingdings" panose="05000000000000000000" pitchFamily="2" charset="2"/>
              </a:rPr>
              <a:t> OR</a:t>
            </a:r>
            <a:endParaRPr kumimoji="0" lang="en-CA" sz="5400" b="0" i="0" u="none" strike="noStrike" kern="1200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 (Headings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04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2856</Words>
  <Application>Microsoft Office PowerPoint</Application>
  <PresentationFormat>Widescreen</PresentationFormat>
  <Paragraphs>1223</Paragraphs>
  <Slides>113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9" baseType="lpstr">
      <vt:lpstr>Arial</vt:lpstr>
      <vt:lpstr>Calibri</vt:lpstr>
      <vt:lpstr>Calibri Light</vt:lpstr>
      <vt:lpstr>Segoe UI Light (Headings)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 Fani</dc:creator>
  <cp:lastModifiedBy>Hossein Fani</cp:lastModifiedBy>
  <cp:revision>117</cp:revision>
  <dcterms:created xsi:type="dcterms:W3CDTF">2020-10-05T14:00:29Z</dcterms:created>
  <dcterms:modified xsi:type="dcterms:W3CDTF">2020-10-07T16:58:04Z</dcterms:modified>
</cp:coreProperties>
</file>