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sldIdLst>
    <p:sldId id="666" r:id="rId2"/>
    <p:sldId id="766" r:id="rId3"/>
    <p:sldId id="774" r:id="rId4"/>
    <p:sldId id="852" r:id="rId5"/>
    <p:sldId id="847" r:id="rId6"/>
    <p:sldId id="861" r:id="rId7"/>
    <p:sldId id="862" r:id="rId8"/>
    <p:sldId id="863" r:id="rId9"/>
    <p:sldId id="865" r:id="rId10"/>
    <p:sldId id="867" r:id="rId11"/>
    <p:sldId id="866" r:id="rId12"/>
    <p:sldId id="868" r:id="rId13"/>
    <p:sldId id="864" r:id="rId14"/>
    <p:sldId id="869" r:id="rId15"/>
    <p:sldId id="870" r:id="rId16"/>
    <p:sldId id="871" r:id="rId17"/>
    <p:sldId id="872" r:id="rId18"/>
    <p:sldId id="873" r:id="rId19"/>
    <p:sldId id="874" r:id="rId20"/>
    <p:sldId id="875" r:id="rId21"/>
    <p:sldId id="876" r:id="rId22"/>
    <p:sldId id="878" r:id="rId23"/>
    <p:sldId id="877" r:id="rId24"/>
    <p:sldId id="880" r:id="rId25"/>
    <p:sldId id="881" r:id="rId26"/>
    <p:sldId id="882" r:id="rId27"/>
    <p:sldId id="883" r:id="rId28"/>
    <p:sldId id="884" r:id="rId29"/>
    <p:sldId id="879" r:id="rId30"/>
    <p:sldId id="885" r:id="rId31"/>
    <p:sldId id="886" r:id="rId32"/>
    <p:sldId id="887" r:id="rId33"/>
    <p:sldId id="888" r:id="rId34"/>
    <p:sldId id="889" r:id="rId35"/>
    <p:sldId id="676" r:id="rId36"/>
    <p:sldId id="744" r:id="rId37"/>
    <p:sldId id="751" r:id="rId38"/>
    <p:sldId id="891" r:id="rId39"/>
    <p:sldId id="892" r:id="rId40"/>
    <p:sldId id="893" r:id="rId41"/>
    <p:sldId id="896" r:id="rId42"/>
    <p:sldId id="903" r:id="rId43"/>
    <p:sldId id="897" r:id="rId44"/>
    <p:sldId id="898" r:id="rId45"/>
    <p:sldId id="899" r:id="rId46"/>
    <p:sldId id="895" r:id="rId47"/>
    <p:sldId id="900" r:id="rId48"/>
    <p:sldId id="901" r:id="rId49"/>
    <p:sldId id="902" r:id="rId50"/>
    <p:sldId id="904" r:id="rId51"/>
    <p:sldId id="908" r:id="rId52"/>
    <p:sldId id="909" r:id="rId53"/>
    <p:sldId id="910" r:id="rId54"/>
    <p:sldId id="946" r:id="rId55"/>
    <p:sldId id="905" r:id="rId56"/>
    <p:sldId id="947" r:id="rId57"/>
    <p:sldId id="907" r:id="rId58"/>
    <p:sldId id="911" r:id="rId59"/>
    <p:sldId id="912" r:id="rId60"/>
    <p:sldId id="945" r:id="rId61"/>
    <p:sldId id="894" r:id="rId62"/>
    <p:sldId id="913" r:id="rId63"/>
    <p:sldId id="914" r:id="rId64"/>
    <p:sldId id="765" r:id="rId65"/>
    <p:sldId id="761" r:id="rId66"/>
    <p:sldId id="767" r:id="rId67"/>
    <p:sldId id="768" r:id="rId68"/>
    <p:sldId id="769" r:id="rId69"/>
    <p:sldId id="771" r:id="rId70"/>
    <p:sldId id="770" r:id="rId71"/>
    <p:sldId id="772" r:id="rId72"/>
    <p:sldId id="773" r:id="rId73"/>
    <p:sldId id="915" r:id="rId74"/>
    <p:sldId id="786" r:id="rId75"/>
    <p:sldId id="924" r:id="rId76"/>
    <p:sldId id="827" r:id="rId77"/>
    <p:sldId id="923" r:id="rId78"/>
    <p:sldId id="926" r:id="rId79"/>
    <p:sldId id="925" r:id="rId80"/>
    <p:sldId id="927" r:id="rId81"/>
    <p:sldId id="928" r:id="rId82"/>
    <p:sldId id="929" r:id="rId83"/>
    <p:sldId id="930" r:id="rId84"/>
    <p:sldId id="931" r:id="rId85"/>
    <p:sldId id="856" r:id="rId86"/>
    <p:sldId id="932" r:id="rId87"/>
    <p:sldId id="933" r:id="rId88"/>
    <p:sldId id="857" r:id="rId89"/>
    <p:sldId id="838" r:id="rId90"/>
    <p:sldId id="858" r:id="rId91"/>
    <p:sldId id="934" r:id="rId92"/>
    <p:sldId id="935" r:id="rId93"/>
    <p:sldId id="936" r:id="rId94"/>
    <p:sldId id="938" r:id="rId95"/>
    <p:sldId id="937" r:id="rId96"/>
    <p:sldId id="939" r:id="rId97"/>
    <p:sldId id="850" r:id="rId98"/>
    <p:sldId id="849" r:id="rId99"/>
    <p:sldId id="851" r:id="rId100"/>
    <p:sldId id="841" r:id="rId101"/>
    <p:sldId id="860" r:id="rId102"/>
    <p:sldId id="940" r:id="rId103"/>
    <p:sldId id="941" r:id="rId104"/>
    <p:sldId id="942" r:id="rId105"/>
    <p:sldId id="943" r:id="rId106"/>
    <p:sldId id="921" r:id="rId107"/>
    <p:sldId id="944" r:id="rId108"/>
    <p:sldId id="746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7"/>
    <a:srgbClr val="CFD5EA"/>
    <a:srgbClr val="E9EBF5"/>
    <a:srgbClr val="404138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59" autoAdjust="0"/>
    <p:restoredTop sz="94690"/>
  </p:normalViewPr>
  <p:slideViewPr>
    <p:cSldViewPr snapToGrid="0">
      <p:cViewPr varScale="1">
        <p:scale>
          <a:sx n="99" d="100"/>
          <a:sy n="99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86797-0322-0F4A-B343-F188B4FEB868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04A-C8E2-A048-A2AD-4BCE050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87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84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05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62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03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80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02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53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20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30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3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8613-E882-41F3-A214-1F10E3D9F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E638D-01E2-4087-A358-C19E1C19B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A3FF6-C225-4ECE-9913-41AC0C95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F8F4-0690-4673-848F-CF841A5F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8651-54AC-44C5-A17C-D0E00392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0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105E-4434-4A55-9F8C-89BF8E8F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0E723-0EC5-497E-893F-6D38F1635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758BF-3EBA-479F-AE5C-F2928198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B20CB-15A7-49CA-8A65-CF36159F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C7668-E422-49A9-BEE7-A6E58C3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7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1A39F-E9E3-4271-9B6A-B7B083B3C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6D2B4-F911-4CF1-BDE1-937FCB356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165BB-7F3A-4563-AC9E-8ADAAA93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2FE67-FFFF-421A-B7D8-B31B1983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B402-54FA-44F4-8F29-A0B5A54F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9A35-C9FF-451D-8D94-B0E65345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8CBF0-2F10-4CA6-9476-010F94F5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6185A-B712-4BBE-95C0-3A95D5A3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7A264-6CDB-451E-AE0F-6A1C7CBB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1691B-007E-4AE0-B428-A35582AF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3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2BF9-CA42-4DD0-919E-96FAB7AA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1D3E-31F4-4EA9-A08A-69D4AF572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FDE81-0AD7-4B6D-A0FA-3F6895D6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65F2-C8F6-46D8-9420-644586C2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DC751-A3A9-4C05-8955-1F18AFD5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8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183E-7850-48FB-8369-919E3B9E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9956C-EDE7-471F-A54B-7512424FD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B5AFC-C151-457C-9740-7C37DFC9B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41C8A-71E6-41D2-A51C-A05C3CA5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D3CE8-5A6C-499A-BDF5-CFD01B30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33B20-5E94-4219-A98D-5943CA78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0497-304B-4016-BC25-50F60948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A742E-C19A-4F33-AB41-A709DA794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63434-74AD-4385-8527-5BF0DADA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7D3D7-6385-4274-81FF-8F40668EE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0E3C0-66F5-4335-AB68-3D218B498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05D30-1DEE-47AA-8263-7AEFFD05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D14C0-3F36-42EB-9D2F-5CE3A268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11011-6F0D-445D-B69A-3EE9B6D4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3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F73C-EA47-4111-A23D-60B9E567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F37E7-2CC9-4F6A-95A0-83B78330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D9A67-0E83-4E30-B4B3-E9C9687C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59579-7A4B-44E7-8B0B-0A4C3885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30C46-3F76-4329-AE41-9A8B0AA8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D47BF-1B15-4882-A722-97BAD1AB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A8F3E-6C28-489F-AB19-0491A277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9D4C-E4EB-4921-B60D-6AF52A57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7332-798E-440F-9667-F97A6B32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E5C31-9528-4279-A35E-9A7826D6A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B16CE-9386-4721-8020-A3B38810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85459-FFDC-4374-BE23-18B9D8C9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80A38-9ABA-4717-90AE-54ED25C7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9748-0B21-4D13-A095-04E19867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68655-9D92-4F33-8914-866294CA0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B7777-5A1F-474C-93EC-5DA7E67F4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E5BFF-CD7E-4E00-8BE9-E49E1BB0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A8EC-186A-4D49-B2C7-F1B2A5D2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62E95-0EAF-4E90-AE7D-1AD833DD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9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678D9-EC23-4466-9F88-C4618BF1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B9919-1B66-4838-A35D-D21BD32E6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98647-DAA4-4805-800E-621BF0513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24BD9-3FCC-4D29-B6A4-6B85C09683C9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9787F-3E88-4A89-8734-18B5E47AD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B8BF3-C2DF-40AB-BA0C-E2F519F5D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3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AFAD6-7676-4DD5-9643-E4853DE4850A}"/>
              </a:ext>
            </a:extLst>
          </p:cNvPr>
          <p:cNvSpPr/>
          <p:nvPr/>
        </p:nvSpPr>
        <p:spPr>
          <a:xfrm>
            <a:off x="-21820" y="4700566"/>
            <a:ext cx="12213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latin typeface="Segoe UI Light (Headings)"/>
              </a:rPr>
              <a:t>an </a:t>
            </a:r>
            <a:r>
              <a:rPr lang="en-CA" sz="2800" dirty="0">
                <a:highlight>
                  <a:srgbClr val="FFFF00"/>
                </a:highlight>
                <a:latin typeface="Segoe UI Light (Headings)"/>
              </a:rPr>
              <a:t>algorithm</a:t>
            </a:r>
            <a:r>
              <a:rPr lang="en-CA" sz="2800" dirty="0">
                <a:latin typeface="Segoe UI Light (Headings)"/>
              </a:rPr>
              <a:t> for designing </a:t>
            </a:r>
            <a:r>
              <a:rPr lang="en-CA" sz="2800" dirty="0">
                <a:highlight>
                  <a:srgbClr val="FFFF00"/>
                </a:highlight>
                <a:latin typeface="Segoe UI Light (Headings)"/>
              </a:rPr>
              <a:t>any</a:t>
            </a:r>
            <a:r>
              <a:rPr lang="en-CA" sz="2800" dirty="0">
                <a:latin typeface="Segoe UI Light (Headings)"/>
              </a:rPr>
              <a:t> digital units (logic circuits), given </a:t>
            </a:r>
            <a:r>
              <a:rPr lang="en-CA" sz="2800" dirty="0">
                <a:highlight>
                  <a:srgbClr val="FFFF00"/>
                </a:highlight>
                <a:latin typeface="Segoe UI Light (Headings)"/>
              </a:rPr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125970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858577" y="1049392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876831" y="107107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>
            <a:off x="907401" y="106113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47" y="2438263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509" y="3826169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08" y="2961129"/>
            <a:ext cx="2264211" cy="1563534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7257816" y="1636283"/>
            <a:ext cx="0" cy="1737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6714802" y="3613726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365095" y="3033487"/>
            <a:ext cx="3732006" cy="1775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846319" y="4395954"/>
            <a:ext cx="3250782" cy="1981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368834" y="2753950"/>
            <a:ext cx="2468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2360825" y="4155314"/>
            <a:ext cx="2468880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7414397" y="4638817"/>
            <a:ext cx="48590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1</a:t>
            </a:r>
            <a:r>
              <a:rPr lang="en-US" sz="3200" dirty="0">
                <a:latin typeface="Segoe UI Light (Headings)"/>
              </a:rPr>
              <a:t>=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Z’Y’X’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Z’YX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ZYX’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01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77" y="857696"/>
            <a:ext cx="556530" cy="412419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39" y="5150691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1350581" y="5750095"/>
            <a:ext cx="3746520" cy="1357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2876831" y="5479836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7257816" y="4132612"/>
            <a:ext cx="0" cy="164592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7219300" y="4117374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7232609" y="3367671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26688" y="42336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Z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>
            <a:off x="392145" y="873333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9435"/>
            <a:ext cx="556530" cy="41241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925412" y="3336638"/>
            <a:ext cx="391212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4733728"/>
            <a:ext cx="4659145" cy="14514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92145" y="6058702"/>
            <a:ext cx="4625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1343321" y="857696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2348092" y="895534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2876831" y="1402717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907401" y="1994462"/>
            <a:ext cx="411044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54" y="1086671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6658056" y="1696779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6647513" y="5760798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6729077" y="3868192"/>
            <a:ext cx="1707" cy="54864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6714802" y="3022372"/>
            <a:ext cx="1707" cy="594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6714802" y="3859141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858577" y="1709416"/>
            <a:ext cx="323852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39378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52615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031420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F(Z,Y,X)=?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25971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1626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031420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F(Z,Y,X)=M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512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5266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031420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F(Z,Y,X)=M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1</a:t>
                      </a:r>
                      <a:r>
                        <a:rPr lang="en-US" sz="4400" baseline="0" dirty="0">
                          <a:latin typeface="Segoe UI Light (Headings)"/>
                        </a:rPr>
                        <a:t>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2734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6955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031420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F(Z,Y,X)=M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1</a:t>
                      </a:r>
                      <a:r>
                        <a:rPr lang="en-US" sz="4400" baseline="0" dirty="0">
                          <a:latin typeface="Segoe UI Light (Headings)"/>
                        </a:rPr>
                        <a:t>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2</a:t>
                      </a:r>
                      <a:r>
                        <a:rPr lang="en-US" sz="4400" baseline="0" dirty="0">
                          <a:latin typeface="Segoe UI Light (Headings)"/>
                        </a:rPr>
                        <a:t>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26097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6119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031420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F(Z,Y,X)=M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1</a:t>
                      </a:r>
                      <a:r>
                        <a:rPr lang="en-US" sz="4400" baseline="0" dirty="0">
                          <a:latin typeface="Segoe UI Light (Headings)"/>
                        </a:rPr>
                        <a:t>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2</a:t>
                      </a:r>
                      <a:r>
                        <a:rPr lang="en-US" sz="4400" baseline="0" dirty="0">
                          <a:latin typeface="Segoe UI Light (Headings)"/>
                        </a:rPr>
                        <a:t>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4</a:t>
                      </a:r>
                      <a:r>
                        <a:rPr lang="en-US" sz="4400" baseline="0" dirty="0">
                          <a:latin typeface="Segoe UI Light (Headings)"/>
                        </a:rPr>
                        <a:t>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05605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D2EF5F2-EF73-40D5-8906-A15EEC6D49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166817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6860">
                      <a:extLst>
                        <a:ext uri="{9D8B030D-6E8A-4147-A177-3AD203B41FA5}">
                          <a16:colId xmlns:a16="http://schemas.microsoft.com/office/drawing/2014/main" val="232650011"/>
                        </a:ext>
                      </a:extLst>
                    </a:gridCol>
                    <a:gridCol w="1386860">
                      <a:extLst>
                        <a:ext uri="{9D8B030D-6E8A-4147-A177-3AD203B41FA5}">
                          <a16:colId xmlns:a16="http://schemas.microsoft.com/office/drawing/2014/main" val="3666604902"/>
                        </a:ext>
                      </a:extLst>
                    </a:gridCol>
                    <a:gridCol w="1386860">
                      <a:extLst>
                        <a:ext uri="{9D8B030D-6E8A-4147-A177-3AD203B41FA5}">
                          <a16:colId xmlns:a16="http://schemas.microsoft.com/office/drawing/2014/main" val="1524816466"/>
                        </a:ext>
                      </a:extLst>
                    </a:gridCol>
                    <a:gridCol w="8031420">
                      <a:extLst>
                        <a:ext uri="{9D8B030D-6E8A-4147-A177-3AD203B41FA5}">
                          <a16:colId xmlns:a16="http://schemas.microsoft.com/office/drawing/2014/main" val="3035806854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Z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Y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>
                              <a:latin typeface="Segoe UI Light (Headings)"/>
                            </a:rPr>
                            <a:t>F(Z,Y,X)=M</a:t>
                          </a:r>
                          <a:r>
                            <a:rPr lang="en-US" sz="4000" baseline="-25000" dirty="0">
                              <a:latin typeface="Segoe UI Light (Headings)"/>
                            </a:rPr>
                            <a:t>1</a:t>
                          </a:r>
                          <a:r>
                            <a:rPr lang="en-US" sz="4000" baseline="0" dirty="0">
                              <a:latin typeface="Segoe UI Light (Headings)"/>
                            </a:rPr>
                            <a:t>M</a:t>
                          </a:r>
                          <a:r>
                            <a:rPr lang="en-US" sz="4000" baseline="-25000" dirty="0">
                              <a:latin typeface="Segoe UI Light (Headings)"/>
                            </a:rPr>
                            <a:t>2</a:t>
                          </a:r>
                          <a:r>
                            <a:rPr lang="en-US" sz="4000" baseline="0" dirty="0">
                              <a:latin typeface="Segoe UI Light (Headings)"/>
                            </a:rPr>
                            <a:t>M</a:t>
                          </a:r>
                          <a:r>
                            <a:rPr lang="en-US" sz="4000" baseline="-25000" dirty="0">
                              <a:latin typeface="Segoe UI Light (Headings)"/>
                            </a:rPr>
                            <a:t>4</a:t>
                          </a:r>
                          <a:r>
                            <a:rPr lang="en-US" sz="4000" baseline="0" dirty="0">
                              <a:latin typeface="Segoe UI Light (Headings)"/>
                            </a:rPr>
                            <a:t>M</a:t>
                          </a:r>
                          <a:r>
                            <a:rPr lang="en-US" sz="4000" baseline="-25000" dirty="0">
                              <a:latin typeface="Segoe UI Light (Headings)"/>
                            </a:rPr>
                            <a:t>7</a:t>
                          </a:r>
                          <a:r>
                            <a:rPr lang="en-US" sz="4000" baseline="0" dirty="0">
                              <a:latin typeface="Segoe UI Light (Headings)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∏"/>
                                  <m:subHide m:val="on"/>
                                  <m:supHide m:val="on"/>
                                  <m:ctrlPr>
                                    <a:rPr lang="en-US" sz="4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4000" b="1" i="0" baseline="0" smtClean="0">
                                      <a:latin typeface="Cambria Math" panose="02040503050406030204" pitchFamily="18" charset="0"/>
                                    </a:rPr>
                                    <m:t>𝐌</m:t>
                                  </m:r>
                                </m:e>
                              </m:nary>
                              <m:r>
                                <a:rPr lang="en-US" sz="400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4000" baseline="0" dirty="0">
                              <a:latin typeface="Segoe UI Light (Headings)"/>
                            </a:rPr>
                            <a:t>(1,2,4,7)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73722427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3120134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88320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4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222008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72308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4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034444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7671915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4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1964656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7028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D2EF5F2-EF73-40D5-8906-A15EEC6D49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166817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6860">
                      <a:extLst>
                        <a:ext uri="{9D8B030D-6E8A-4147-A177-3AD203B41FA5}">
                          <a16:colId xmlns:a16="http://schemas.microsoft.com/office/drawing/2014/main" val="232650011"/>
                        </a:ext>
                      </a:extLst>
                    </a:gridCol>
                    <a:gridCol w="1386860">
                      <a:extLst>
                        <a:ext uri="{9D8B030D-6E8A-4147-A177-3AD203B41FA5}">
                          <a16:colId xmlns:a16="http://schemas.microsoft.com/office/drawing/2014/main" val="3666604902"/>
                        </a:ext>
                      </a:extLst>
                    </a:gridCol>
                    <a:gridCol w="1386860">
                      <a:extLst>
                        <a:ext uri="{9D8B030D-6E8A-4147-A177-3AD203B41FA5}">
                          <a16:colId xmlns:a16="http://schemas.microsoft.com/office/drawing/2014/main" val="1524816466"/>
                        </a:ext>
                      </a:extLst>
                    </a:gridCol>
                    <a:gridCol w="8031420">
                      <a:extLst>
                        <a:ext uri="{9D8B030D-6E8A-4147-A177-3AD203B41FA5}">
                          <a16:colId xmlns:a16="http://schemas.microsoft.com/office/drawing/2014/main" val="3035806854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Z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Y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2057" t="-125000" r="-475" b="-8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3722427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3120134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88320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4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222008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72308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4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034444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7671915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4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1964656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7028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55299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858577" y="1049392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876831" y="107107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>
            <a:off x="907401" y="106113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 flipV="1">
            <a:off x="1846319" y="3039804"/>
            <a:ext cx="1930368" cy="13854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350581" y="4434613"/>
            <a:ext cx="2420768" cy="14833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368834" y="2753950"/>
            <a:ext cx="135821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2360825" y="4155314"/>
            <a:ext cx="1366223" cy="797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01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77" y="857696"/>
            <a:ext cx="556530" cy="41241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1846319" y="5759585"/>
            <a:ext cx="1925030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2876831" y="5479836"/>
            <a:ext cx="894518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26688" y="42336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Z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>
            <a:off x="392145" y="873333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9435"/>
            <a:ext cx="556530" cy="41241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392145" y="3319552"/>
            <a:ext cx="3334903" cy="142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>
            <a:off x="915231" y="4733728"/>
            <a:ext cx="281181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907401" y="6058702"/>
            <a:ext cx="2863948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1343321" y="857696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2348092" y="895534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343321" y="1709416"/>
            <a:ext cx="238372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2876831" y="1402717"/>
            <a:ext cx="72635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392145" y="1994462"/>
            <a:ext cx="333490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EFA1C075-417C-484C-96BB-7BF62A548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883" y="1077783"/>
            <a:ext cx="2264211" cy="1263266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59" name="Picture 58" descr="A picture containing shape&#10;&#10;Description automatically generated">
            <a:extLst>
              <a:ext uri="{FF2B5EF4-FFF2-40B4-BE49-F238E27FC236}">
                <a16:creationId xmlns:a16="http://schemas.microsoft.com/office/drawing/2014/main" id="{101AB79A-93F2-C244-B534-0D4C5CA43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854" y="2431250"/>
            <a:ext cx="2264211" cy="1263266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62" name="Picture 61" descr="A picture containing shape&#10;&#10;Description automatically generated">
            <a:extLst>
              <a:ext uri="{FF2B5EF4-FFF2-40B4-BE49-F238E27FC236}">
                <a16:creationId xmlns:a16="http://schemas.microsoft.com/office/drawing/2014/main" id="{AC19F13C-AF95-ED46-9369-3D7820A66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23" y="3854086"/>
            <a:ext cx="2264211" cy="1190721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65" name="Picture 64" descr="A picture containing shape&#10;&#10;Description automatically generated">
            <a:extLst>
              <a:ext uri="{FF2B5EF4-FFF2-40B4-BE49-F238E27FC236}">
                <a16:creationId xmlns:a16="http://schemas.microsoft.com/office/drawing/2014/main" id="{E4407134-9E14-774C-85D9-9E6F87476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499" y="5142781"/>
            <a:ext cx="2264211" cy="1263266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179" y="2998859"/>
            <a:ext cx="2264211" cy="1533300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 flipV="1">
            <a:off x="5614368" y="3613726"/>
            <a:ext cx="2209277" cy="8289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 flipV="1">
            <a:off x="5614369" y="3868193"/>
            <a:ext cx="2152240" cy="894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7334BF4-869A-E949-B794-B4B9522490A6}"/>
              </a:ext>
            </a:extLst>
          </p:cNvPr>
          <p:cNvSpPr/>
          <p:nvPr/>
        </p:nvSpPr>
        <p:spPr>
          <a:xfrm>
            <a:off x="5966258" y="6232029"/>
            <a:ext cx="6208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F=(</a:t>
            </a:r>
            <a:r>
              <a:rPr lang="en-US" sz="28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Z+Y+X’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)(</a:t>
            </a:r>
            <a:r>
              <a:rPr lang="en-US" sz="28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Z+Y’+X’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)(</a:t>
            </a:r>
            <a:r>
              <a:rPr lang="en-US" sz="28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Z’+Y+X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)(</a:t>
            </a:r>
            <a:r>
              <a:rPr lang="en-US" sz="28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Z’+Y’+X’)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7062704" y="1638195"/>
            <a:ext cx="0" cy="1737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7074278" y="4147008"/>
            <a:ext cx="0" cy="164592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>
            <a:off x="7062704" y="4117374"/>
            <a:ext cx="47142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>
            <a:off x="7062704" y="3367671"/>
            <a:ext cx="48473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>
            <a:off x="5326964" y="1699655"/>
            <a:ext cx="1746825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>
            <a:off x="5316421" y="5763674"/>
            <a:ext cx="1757368" cy="1074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5559434" y="3877133"/>
            <a:ext cx="12660" cy="572314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5614367" y="3016915"/>
            <a:ext cx="1707" cy="594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0405527-CB16-3F41-B06C-7158EB49AC8A}"/>
              </a:ext>
            </a:extLst>
          </p:cNvPr>
          <p:cNvSpPr/>
          <p:nvPr/>
        </p:nvSpPr>
        <p:spPr>
          <a:xfrm>
            <a:off x="5118109" y="1169932"/>
            <a:ext cx="169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M</a:t>
            </a:r>
            <a:r>
              <a:rPr lang="en-US" sz="24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=Z+Y+X’</a:t>
            </a:r>
            <a:endParaRPr lang="en-US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86398C9-13A0-2043-B0F0-F2D232AB326A}"/>
              </a:ext>
            </a:extLst>
          </p:cNvPr>
          <p:cNvSpPr/>
          <p:nvPr/>
        </p:nvSpPr>
        <p:spPr>
          <a:xfrm>
            <a:off x="5173678" y="2559744"/>
            <a:ext cx="1794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M</a:t>
            </a:r>
            <a:r>
              <a:rPr lang="en-US" sz="2400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=Z+Y’+X’</a:t>
            </a:r>
            <a:endParaRPr lang="en-US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9FF779-40D7-E743-BEC6-6DA5E4E4C3C4}"/>
              </a:ext>
            </a:extLst>
          </p:cNvPr>
          <p:cNvSpPr/>
          <p:nvPr/>
        </p:nvSpPr>
        <p:spPr>
          <a:xfrm>
            <a:off x="5056814" y="4554797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M</a:t>
            </a:r>
            <a:r>
              <a:rPr lang="en-US" sz="2400" baseline="-25000" dirty="0">
                <a:solidFill>
                  <a:prstClr val="black"/>
                </a:solidFill>
                <a:latin typeface="Segoe UI Light (Headings)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=Z’+Y+X</a:t>
            </a:r>
            <a:endParaRPr lang="en-US" sz="14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E271331-0FBE-7046-88FE-ACDF037A74C1}"/>
              </a:ext>
            </a:extLst>
          </p:cNvPr>
          <p:cNvSpPr/>
          <p:nvPr/>
        </p:nvSpPr>
        <p:spPr>
          <a:xfrm>
            <a:off x="5056814" y="5283495"/>
            <a:ext cx="1856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M</a:t>
            </a:r>
            <a:r>
              <a:rPr lang="en-US" sz="2400" baseline="-25000" dirty="0">
                <a:solidFill>
                  <a:prstClr val="black"/>
                </a:solidFill>
                <a:latin typeface="Segoe UI Light (Headings)"/>
              </a:rPr>
              <a:t>7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=Z’+Y’+X’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929735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204122"/>
            <a:ext cx="121919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Universal GATE</a:t>
            </a:r>
          </a:p>
          <a:p>
            <a:pPr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{NOR}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A45A3A-F6D3-7741-9CE7-F48F4C91E179}"/>
              </a:ext>
            </a:extLst>
          </p:cNvPr>
          <p:cNvSpPr/>
          <p:nvPr/>
        </p:nvSpPr>
        <p:spPr>
          <a:xfrm>
            <a:off x="1372881" y="4644802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54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Lecture Assignment</a:t>
            </a:r>
            <a:endParaRPr kumimoji="0" lang="en-CA" sz="5400" b="0" i="0" u="none" strike="noStrike" kern="1200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37705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9545" y="105013"/>
            <a:ext cx="12182455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RECAP</a:t>
            </a:r>
          </a:p>
          <a:p>
            <a:pPr defTabSz="457200">
              <a:defRPr/>
            </a:pP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Any Boolean Function F:</a:t>
            </a:r>
          </a:p>
          <a:p>
            <a:pPr defTabSz="457200">
              <a:defRPr/>
            </a:pP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- Sum (OR) of Products (ANDs)</a:t>
            </a:r>
          </a:p>
          <a:p>
            <a:pPr defTabSz="457200">
              <a:defRPr/>
            </a:pP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- Sum of </a:t>
            </a:r>
            <a:r>
              <a:rPr lang="en-CA" sz="3600" dirty="0" err="1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minterms</a:t>
            </a: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 for Entries with </a:t>
            </a:r>
            <a:r>
              <a:rPr lang="en-CA" sz="36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1</a:t>
            </a:r>
          </a:p>
          <a:p>
            <a:pPr lvl="1" defTabSz="457200">
              <a:defRPr/>
            </a:pP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- ANDs-OR</a:t>
            </a:r>
          </a:p>
          <a:p>
            <a:pPr lvl="1" defTabSz="457200">
              <a:defRPr/>
            </a:pP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- NAND via (F’)’</a:t>
            </a:r>
          </a:p>
          <a:p>
            <a:pPr defTabSz="457200">
              <a:defRPr/>
            </a:pPr>
            <a:endParaRPr lang="en-CA" sz="3600" dirty="0">
              <a:solidFill>
                <a:prstClr val="black"/>
              </a:solidFill>
              <a:latin typeface="Segoe UI Light (Headings)"/>
            </a:endParaRPr>
          </a:p>
          <a:p>
            <a:pPr defTabSz="457200">
              <a:defRPr/>
            </a:pP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- Product (AND) of Sums (ORs)</a:t>
            </a:r>
          </a:p>
          <a:p>
            <a:pPr defTabSz="457200">
              <a:defRPr/>
            </a:pP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- Product of </a:t>
            </a:r>
            <a:r>
              <a:rPr lang="en-CA" sz="36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MAXTERMS (NOT </a:t>
            </a:r>
            <a:r>
              <a:rPr lang="en-CA" sz="3600" dirty="0" err="1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minterms</a:t>
            </a:r>
            <a:r>
              <a:rPr lang="en-CA" sz="36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) </a:t>
            </a: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for Entries with </a:t>
            </a:r>
            <a:r>
              <a:rPr lang="en-CA" sz="36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0</a:t>
            </a:r>
          </a:p>
          <a:p>
            <a:pPr lvl="1" defTabSz="457200">
              <a:defRPr/>
            </a:pPr>
            <a:r>
              <a:rPr lang="en-CA" sz="3600">
                <a:solidFill>
                  <a:prstClr val="black"/>
                </a:solidFill>
                <a:latin typeface="Segoe UI Light (Headings)"/>
              </a:rPr>
              <a:t>- ORs-AND</a:t>
            </a:r>
            <a:endParaRPr lang="en-CA" sz="3600" dirty="0">
              <a:solidFill>
                <a:prstClr val="black"/>
              </a:solidFill>
              <a:latin typeface="Segoe UI Light (Headings)"/>
            </a:endParaRPr>
          </a:p>
          <a:p>
            <a:pPr lvl="1" defTabSz="457200">
              <a:defRPr/>
            </a:pP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- NOR  via (F’)’</a:t>
            </a:r>
          </a:p>
        </p:txBody>
      </p:sp>
    </p:spTree>
    <p:extLst>
      <p:ext uri="{BB962C8B-B14F-4D97-AF65-F5344CB8AC3E}">
        <p14:creationId xmlns:p14="http://schemas.microsoft.com/office/powerpoint/2010/main" val="72506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718070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247864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170415">
                  <a:extLst>
                    <a:ext uri="{9D8B030D-6E8A-4147-A177-3AD203B41FA5}">
                      <a16:colId xmlns:a16="http://schemas.microsoft.com/office/drawing/2014/main" val="160630671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Segoe UI Light (Headings)"/>
                        </a:rPr>
                        <a:t>F</a:t>
                      </a:r>
                      <a:r>
                        <a:rPr lang="en-US" sz="4000" baseline="-25000" dirty="0">
                          <a:latin typeface="Segoe UI Light (Headings)"/>
                        </a:rPr>
                        <a:t>2</a:t>
                      </a:r>
                      <a:r>
                        <a:rPr lang="en-US" sz="4000" dirty="0">
                          <a:latin typeface="Segoe UI Light (Headings)"/>
                        </a:rPr>
                        <a:t>(Z,Y,X)=</a:t>
                      </a:r>
                      <a:r>
                        <a:rPr lang="en-US" sz="4000" baseline="0" dirty="0">
                          <a:latin typeface="Segoe UI Light (Headings)"/>
                        </a:rPr>
                        <a:t>∑m(4,5)</a:t>
                      </a:r>
                      <a:endParaRPr lang="en-US" sz="4000" baseline="-25000" dirty="0">
                        <a:latin typeface="Segoe UI Light (Headings)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4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858577" y="1049392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876831" y="107107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>
            <a:off x="907401" y="106113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47" y="2438263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08" y="2961129"/>
            <a:ext cx="2264211" cy="1563534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7257816" y="1675611"/>
            <a:ext cx="0" cy="169200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6707216" y="4105339"/>
            <a:ext cx="2484000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866407" y="3051246"/>
            <a:ext cx="323069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368834" y="2753950"/>
            <a:ext cx="2468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8579246" y="4727583"/>
            <a:ext cx="2783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ZY’X’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01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77" y="857696"/>
            <a:ext cx="556530" cy="412419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7232609" y="3367671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26688" y="42336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Z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>
            <a:off x="392145" y="873333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9435"/>
            <a:ext cx="556530" cy="41241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392145" y="3336638"/>
            <a:ext cx="4445390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1343321" y="857696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2348092" y="895534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2876831" y="1402717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392145" y="1994462"/>
            <a:ext cx="4625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54" y="1086671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6658056" y="1696779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6714802" y="3022372"/>
            <a:ext cx="0" cy="1082967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858577" y="1709416"/>
            <a:ext cx="323852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011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22795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83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83038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74715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4892038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  <a:gridCol w="4892038">
                  <a:extLst>
                    <a:ext uri="{9D8B030D-6E8A-4147-A177-3AD203B41FA5}">
                      <a16:colId xmlns:a16="http://schemas.microsoft.com/office/drawing/2014/main" val="160630671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Segoe UI Light (Headings)"/>
                        </a:rPr>
                        <a:t>F</a:t>
                      </a:r>
                      <a:r>
                        <a:rPr lang="en-US" sz="4000" baseline="-25000" dirty="0">
                          <a:latin typeface="Segoe UI Light (Headings)"/>
                        </a:rPr>
                        <a:t>1</a:t>
                      </a:r>
                      <a:r>
                        <a:rPr lang="en-US" sz="4000" dirty="0">
                          <a:latin typeface="Segoe UI Light (Headings)"/>
                        </a:rPr>
                        <a:t>(Z,Y,X)=</a:t>
                      </a:r>
                      <a:r>
                        <a:rPr lang="en-US" sz="4000" baseline="0" dirty="0">
                          <a:latin typeface="Segoe UI Light (Headings)"/>
                        </a:rPr>
                        <a:t>∑m(0,3,5,6)</a:t>
                      </a:r>
                      <a:endParaRPr lang="en-US" sz="4000" baseline="-25000" dirty="0">
                        <a:latin typeface="Segoe UI Light (Headings)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Segoe UI Light (Headings)"/>
                        </a:rPr>
                        <a:t>F</a:t>
                      </a:r>
                      <a:r>
                        <a:rPr lang="en-US" sz="4000" baseline="-25000" dirty="0">
                          <a:latin typeface="Segoe UI Light (Headings)"/>
                        </a:rPr>
                        <a:t>2</a:t>
                      </a:r>
                      <a:r>
                        <a:rPr lang="en-US" sz="4000" dirty="0">
                          <a:latin typeface="Segoe UI Light (Headings)"/>
                        </a:rPr>
                        <a:t>(Z,Y,X)=</a:t>
                      </a:r>
                      <a:r>
                        <a:rPr lang="en-US" sz="4000" baseline="0" dirty="0">
                          <a:latin typeface="Segoe UI Light (Headings)"/>
                        </a:rPr>
                        <a:t>∑m(4,5)</a:t>
                      </a:r>
                      <a:endParaRPr lang="en-US" sz="4000" baseline="-25000" dirty="0">
                        <a:latin typeface="Segoe UI Light (Headings)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79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6917861" y="2572021"/>
            <a:ext cx="48590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1</a:t>
            </a:r>
            <a:r>
              <a:rPr lang="en-US" sz="3200" dirty="0">
                <a:latin typeface="Segoe UI Light (Headings)"/>
              </a:rPr>
              <a:t>=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Z’Y’X’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Z’YX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ZYX’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19507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30" y="2312336"/>
            <a:ext cx="1339602" cy="1081270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4440507" y="1396132"/>
            <a:ext cx="0" cy="1201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4119238" y="2763643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954126" y="2362376"/>
            <a:ext cx="2208012" cy="1228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547980" y="2169061"/>
            <a:ext cx="146058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8" y="382653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945539" y="4241060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848533" y="4054161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4440507" y="3122482"/>
            <a:ext cx="0" cy="11382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4417720" y="3111944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4425594" y="2593483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693991" y="2572021"/>
            <a:ext cx="2314576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78488" y="4454479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1848533" y="123460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683335" y="1643833"/>
            <a:ext cx="243191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71" y="10160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4085664" y="1437968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4079427" y="4248462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4127683" y="2939620"/>
            <a:ext cx="1010" cy="3794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4119238" y="2354689"/>
            <a:ext cx="1010" cy="4110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4119238" y="2933361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246091" y="1446707"/>
            <a:ext cx="191604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6823D652-2AE1-E849-BF26-2AA369CF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4767716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8BF9E7-70A1-3843-9FD7-D5BAD66F18FE}"/>
              </a:ext>
            </a:extLst>
          </p:cNvPr>
          <p:cNvCxnSpPr>
            <a:cxnSpLocks/>
          </p:cNvCxnSpPr>
          <p:nvPr/>
        </p:nvCxnSpPr>
        <p:spPr>
          <a:xfrm>
            <a:off x="951815" y="5182237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BD7323-47CA-EA4D-9259-CF4CD17FCF95}"/>
              </a:ext>
            </a:extLst>
          </p:cNvPr>
          <p:cNvCxnSpPr>
            <a:cxnSpLocks/>
          </p:cNvCxnSpPr>
          <p:nvPr/>
        </p:nvCxnSpPr>
        <p:spPr>
          <a:xfrm>
            <a:off x="1854809" y="499533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6A8BD-7262-B245-AE59-F27D9C3319F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128693" y="3334471"/>
            <a:ext cx="841014" cy="0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AEC9C5-FD2B-4643-A72E-58C406279513}"/>
              </a:ext>
            </a:extLst>
          </p:cNvPr>
          <p:cNvCxnSpPr>
            <a:cxnSpLocks/>
          </p:cNvCxnSpPr>
          <p:nvPr/>
        </p:nvCxnSpPr>
        <p:spPr>
          <a:xfrm>
            <a:off x="384764" y="5395656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DE0791-6CCF-694A-A7C0-E93A4A8CC415}"/>
              </a:ext>
            </a:extLst>
          </p:cNvPr>
          <p:cNvCxnSpPr>
            <a:cxnSpLocks/>
          </p:cNvCxnSpPr>
          <p:nvPr/>
        </p:nvCxnSpPr>
        <p:spPr>
          <a:xfrm flipV="1">
            <a:off x="4085703" y="5191628"/>
            <a:ext cx="1553650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6849C15-8D8B-8645-9198-7B9E9BF13061}"/>
              </a:ext>
            </a:extLst>
          </p:cNvPr>
          <p:cNvSpPr/>
          <p:nvPr/>
        </p:nvSpPr>
        <p:spPr>
          <a:xfrm>
            <a:off x="6917861" y="4607880"/>
            <a:ext cx="2783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ZY’X’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</a:t>
            </a:r>
          </a:p>
        </p:txBody>
      </p:sp>
      <p:pic>
        <p:nvPicPr>
          <p:cNvPr id="67" name="Picture 66" descr="A picture containing shape&#10;&#10;Description automatically generated">
            <a:extLst>
              <a:ext uri="{FF2B5EF4-FFF2-40B4-BE49-F238E27FC236}">
                <a16:creationId xmlns:a16="http://schemas.microsoft.com/office/drawing/2014/main" id="{3DB36EB0-3613-1843-8A8C-9E887ACF8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184" y="4393042"/>
            <a:ext cx="1339602" cy="1081270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5B2042-791F-904E-95E8-34AB6E170EF0}"/>
              </a:ext>
            </a:extLst>
          </p:cNvPr>
          <p:cNvCxnSpPr>
            <a:cxnSpLocks/>
          </p:cNvCxnSpPr>
          <p:nvPr/>
        </p:nvCxnSpPr>
        <p:spPr>
          <a:xfrm flipV="1">
            <a:off x="4969707" y="3318303"/>
            <a:ext cx="0" cy="13560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09502B-27B0-1446-B8A9-6992E9E27FFD}"/>
              </a:ext>
            </a:extLst>
          </p:cNvPr>
          <p:cNvCxnSpPr>
            <a:cxnSpLocks/>
          </p:cNvCxnSpPr>
          <p:nvPr/>
        </p:nvCxnSpPr>
        <p:spPr>
          <a:xfrm flipH="1">
            <a:off x="4957102" y="4674363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C16E41FE-45B6-C141-A3C8-BDA83714603C}"/>
              </a:ext>
            </a:extLst>
          </p:cNvPr>
          <p:cNvSpPr/>
          <p:nvPr/>
        </p:nvSpPr>
        <p:spPr>
          <a:xfrm>
            <a:off x="0" y="5947051"/>
            <a:ext cx="12191999" cy="923330"/>
          </a:xfrm>
          <a:prstGeom prst="rect">
            <a:avLst/>
          </a:prstGeom>
          <a:solidFill>
            <a:srgbClr val="CFD5EA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Re-use </a:t>
            </a:r>
            <a:r>
              <a:rPr kumimoji="0" lang="en-CA" sz="5400" b="0" i="0" u="none" strike="noStrike" kern="1200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minterms</a:t>
            </a:r>
            <a:endParaRPr kumimoji="0" lang="en-CA" sz="5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279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Show the remainder (MOD)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number % 3 = ?</a:t>
            </a:r>
          </a:p>
        </p:txBody>
      </p:sp>
    </p:spTree>
    <p:extLst>
      <p:ext uri="{BB962C8B-B14F-4D97-AF65-F5344CB8AC3E}">
        <p14:creationId xmlns:p14="http://schemas.microsoft.com/office/powerpoint/2010/main" val="2784101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What is the range of numbers?</a:t>
            </a:r>
          </a:p>
        </p:txBody>
      </p:sp>
    </p:spTree>
    <p:extLst>
      <p:ext uri="{BB962C8B-B14F-4D97-AF65-F5344CB8AC3E}">
        <p14:creationId xmlns:p14="http://schemas.microsoft.com/office/powerpoint/2010/main" val="90008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What is the range of numbers?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[0, 15]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10</a:t>
            </a:r>
            <a:endParaRPr kumimoji="0" lang="en-CA" sz="5400" b="0" i="0" u="none" strike="noStrike" kern="1200" cap="all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535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How many input </a:t>
            </a:r>
            <a:r>
              <a:rPr lang="en-CA" sz="54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binary</a:t>
            </a: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variables?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[0, 15]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10</a:t>
            </a: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 = [0,1111]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 = [0000,1111]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endParaRPr kumimoji="0" lang="en-CA" sz="5400" b="0" i="0" u="none" strike="noStrike" kern="1200" cap="all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089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670796"/>
              </p:ext>
            </p:extLst>
          </p:nvPr>
        </p:nvGraphicFramePr>
        <p:xfrm>
          <a:off x="0" y="0"/>
          <a:ext cx="4025829" cy="69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323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  <a:gridCol w="1032323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03232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928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08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minterm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4AA75-BD73-43A5-99F7-34629514B51C}"/>
              </a:ext>
            </a:extLst>
          </p:cNvPr>
          <p:cNvSpPr/>
          <p:nvPr/>
        </p:nvSpPr>
        <p:spPr>
          <a:xfrm>
            <a:off x="4981861" y="3577190"/>
            <a:ext cx="26600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dirty="0">
                <a:latin typeface="Segoe UI Light (Headings)"/>
              </a:rPr>
              <a:t>aka. Standard Product</a:t>
            </a:r>
            <a:endParaRPr lang="en-CA" sz="2000" dirty="0"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811048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What is the range of output?</a:t>
            </a:r>
          </a:p>
        </p:txBody>
      </p:sp>
    </p:spTree>
    <p:extLst>
      <p:ext uri="{BB962C8B-B14F-4D97-AF65-F5344CB8AC3E}">
        <p14:creationId xmlns:p14="http://schemas.microsoft.com/office/powerpoint/2010/main" val="2782684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What is the range of output?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The remainder of any number divided by 3 is 0, 1, 2</a:t>
            </a:r>
            <a:endParaRPr kumimoji="0" lang="en-CA" sz="3600" b="0" i="0" u="none" strike="noStrike" kern="1200" cap="all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104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What is the range of output?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[0, 2]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10</a:t>
            </a:r>
            <a:endParaRPr kumimoji="0" lang="en-CA" sz="5400" b="0" i="0" u="none" strike="noStrike" kern="1200" cap="all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146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How many </a:t>
            </a:r>
            <a:r>
              <a:rPr lang="en-CA" sz="54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Boolean</a:t>
            </a: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 function</a:t>
            </a: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?</a:t>
            </a:r>
          </a:p>
          <a:p>
            <a:pPr lvl="0" algn="ctr" defTabSz="457200">
              <a:defRPr/>
            </a:pP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[0, 2]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10</a:t>
            </a: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 = [0, 10]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 = [00, 10]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endParaRPr kumimoji="0" lang="en-CA" sz="5400" b="0" i="0" u="none" strike="noStrike" kern="1200" cap="all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64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95864"/>
              </p:ext>
            </p:extLst>
          </p:nvPr>
        </p:nvGraphicFramePr>
        <p:xfrm>
          <a:off x="0" y="0"/>
          <a:ext cx="12192000" cy="69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618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3379808">
                  <a:extLst>
                    <a:ext uri="{9D8B030D-6E8A-4147-A177-3AD203B41FA5}">
                      <a16:colId xmlns:a16="http://schemas.microsoft.com/office/drawing/2014/main" val="2871586059"/>
                    </a:ext>
                  </a:extLst>
                </a:gridCol>
                <a:gridCol w="4182319">
                  <a:extLst>
                    <a:ext uri="{9D8B030D-6E8A-4147-A177-3AD203B41FA5}">
                      <a16:colId xmlns:a16="http://schemas.microsoft.com/office/drawing/2014/main" val="2769039955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717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709564"/>
              </p:ext>
            </p:extLst>
          </p:nvPr>
        </p:nvGraphicFramePr>
        <p:xfrm>
          <a:off x="0" y="0"/>
          <a:ext cx="12192000" cy="69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618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3379808">
                  <a:extLst>
                    <a:ext uri="{9D8B030D-6E8A-4147-A177-3AD203B41FA5}">
                      <a16:colId xmlns:a16="http://schemas.microsoft.com/office/drawing/2014/main" val="2871586059"/>
                    </a:ext>
                  </a:extLst>
                </a:gridCol>
                <a:gridCol w="4182319">
                  <a:extLst>
                    <a:ext uri="{9D8B030D-6E8A-4147-A177-3AD203B41FA5}">
                      <a16:colId xmlns:a16="http://schemas.microsoft.com/office/drawing/2014/main" val="2769039955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012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025417"/>
              </p:ext>
            </p:extLst>
          </p:nvPr>
        </p:nvGraphicFramePr>
        <p:xfrm>
          <a:off x="0" y="0"/>
          <a:ext cx="12192000" cy="69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618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3379808">
                  <a:extLst>
                    <a:ext uri="{9D8B030D-6E8A-4147-A177-3AD203B41FA5}">
                      <a16:colId xmlns:a16="http://schemas.microsoft.com/office/drawing/2014/main" val="2871586059"/>
                    </a:ext>
                  </a:extLst>
                </a:gridCol>
                <a:gridCol w="4182319">
                  <a:extLst>
                    <a:ext uri="{9D8B030D-6E8A-4147-A177-3AD203B41FA5}">
                      <a16:colId xmlns:a16="http://schemas.microsoft.com/office/drawing/2014/main" val="2769039955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857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25122"/>
              </p:ext>
            </p:extLst>
          </p:nvPr>
        </p:nvGraphicFramePr>
        <p:xfrm>
          <a:off x="0" y="0"/>
          <a:ext cx="12192000" cy="69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618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3379808">
                  <a:extLst>
                    <a:ext uri="{9D8B030D-6E8A-4147-A177-3AD203B41FA5}">
                      <a16:colId xmlns:a16="http://schemas.microsoft.com/office/drawing/2014/main" val="2871586059"/>
                    </a:ext>
                  </a:extLst>
                </a:gridCol>
                <a:gridCol w="4182319">
                  <a:extLst>
                    <a:ext uri="{9D8B030D-6E8A-4147-A177-3AD203B41FA5}">
                      <a16:colId xmlns:a16="http://schemas.microsoft.com/office/drawing/2014/main" val="2769039955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984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075874"/>
              </p:ext>
            </p:extLst>
          </p:nvPr>
        </p:nvGraphicFramePr>
        <p:xfrm>
          <a:off x="0" y="0"/>
          <a:ext cx="12192000" cy="69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618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3379808">
                  <a:extLst>
                    <a:ext uri="{9D8B030D-6E8A-4147-A177-3AD203B41FA5}">
                      <a16:colId xmlns:a16="http://schemas.microsoft.com/office/drawing/2014/main" val="2871586059"/>
                    </a:ext>
                  </a:extLst>
                </a:gridCol>
                <a:gridCol w="4182319">
                  <a:extLst>
                    <a:ext uri="{9D8B030D-6E8A-4147-A177-3AD203B41FA5}">
                      <a16:colId xmlns:a16="http://schemas.microsoft.com/office/drawing/2014/main" val="2769039955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28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139167"/>
              </p:ext>
            </p:extLst>
          </p:nvPr>
        </p:nvGraphicFramePr>
        <p:xfrm>
          <a:off x="0" y="0"/>
          <a:ext cx="12192000" cy="69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618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3379808">
                  <a:extLst>
                    <a:ext uri="{9D8B030D-6E8A-4147-A177-3AD203B41FA5}">
                      <a16:colId xmlns:a16="http://schemas.microsoft.com/office/drawing/2014/main" val="2871586059"/>
                    </a:ext>
                  </a:extLst>
                </a:gridCol>
                <a:gridCol w="4182319">
                  <a:extLst>
                    <a:ext uri="{9D8B030D-6E8A-4147-A177-3AD203B41FA5}">
                      <a16:colId xmlns:a16="http://schemas.microsoft.com/office/drawing/2014/main" val="2769039955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30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Truth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4AA75-BD73-43A5-99F7-34629514B51C}"/>
              </a:ext>
            </a:extLst>
          </p:cNvPr>
          <p:cNvSpPr/>
          <p:nvPr/>
        </p:nvSpPr>
        <p:spPr>
          <a:xfrm>
            <a:off x="4584701" y="3587168"/>
            <a:ext cx="42383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dirty="0">
                <a:latin typeface="Segoe UI Light (Headings)"/>
              </a:rPr>
              <a:t>en.wikipedia.org/wiki/Truth_table</a:t>
            </a:r>
            <a:endParaRPr lang="en-CA" sz="2000" dirty="0"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503462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minterms</a:t>
            </a:r>
            <a:endParaRPr kumimoji="0" lang="en-CA" sz="5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364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621300"/>
              </p:ext>
            </p:extLst>
          </p:nvPr>
        </p:nvGraphicFramePr>
        <p:xfrm>
          <a:off x="0" y="0"/>
          <a:ext cx="12192000" cy="69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618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3379808">
                  <a:extLst>
                    <a:ext uri="{9D8B030D-6E8A-4147-A177-3AD203B41FA5}">
                      <a16:colId xmlns:a16="http://schemas.microsoft.com/office/drawing/2014/main" val="2871586059"/>
                    </a:ext>
                  </a:extLst>
                </a:gridCol>
                <a:gridCol w="4182319">
                  <a:extLst>
                    <a:ext uri="{9D8B030D-6E8A-4147-A177-3AD203B41FA5}">
                      <a16:colId xmlns:a16="http://schemas.microsoft.com/office/drawing/2014/main" val="2769039955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all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000" kern="1200" cap="all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2000" kern="1200" cap="all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000" kern="1200" cap="all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  <a:r>
                        <a:rPr lang="en-US" sz="2000" kern="1200" cap="all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368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D2EF5F2-EF73-40D5-8906-A15EEC6D49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232799"/>
                  </p:ext>
                </p:extLst>
              </p:nvPr>
            </p:nvGraphicFramePr>
            <p:xfrm>
              <a:off x="0" y="0"/>
              <a:ext cx="12192000" cy="69093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618">
                      <a:extLst>
                        <a:ext uri="{9D8B030D-6E8A-4147-A177-3AD203B41FA5}">
                          <a16:colId xmlns:a16="http://schemas.microsoft.com/office/drawing/2014/main" val="2158846682"/>
                        </a:ext>
                      </a:extLst>
                    </a:gridCol>
                    <a:gridCol w="995423">
                      <a:extLst>
                        <a:ext uri="{9D8B030D-6E8A-4147-A177-3AD203B41FA5}">
                          <a16:colId xmlns:a16="http://schemas.microsoft.com/office/drawing/2014/main" val="232650011"/>
                        </a:ext>
                      </a:extLst>
                    </a:gridCol>
                    <a:gridCol w="1319513">
                      <a:extLst>
                        <a:ext uri="{9D8B030D-6E8A-4147-A177-3AD203B41FA5}">
                          <a16:colId xmlns:a16="http://schemas.microsoft.com/office/drawing/2014/main" val="3666604902"/>
                        </a:ext>
                      </a:extLst>
                    </a:gridCol>
                    <a:gridCol w="1134319">
                      <a:extLst>
                        <a:ext uri="{9D8B030D-6E8A-4147-A177-3AD203B41FA5}">
                          <a16:colId xmlns:a16="http://schemas.microsoft.com/office/drawing/2014/main" val="1524816466"/>
                        </a:ext>
                      </a:extLst>
                    </a:gridCol>
                    <a:gridCol w="3379808">
                      <a:extLst>
                        <a:ext uri="{9D8B030D-6E8A-4147-A177-3AD203B41FA5}">
                          <a16:colId xmlns:a16="http://schemas.microsoft.com/office/drawing/2014/main" val="2871586059"/>
                        </a:ext>
                      </a:extLst>
                    </a:gridCol>
                    <a:gridCol w="4182319">
                      <a:extLst>
                        <a:ext uri="{9D8B030D-6E8A-4147-A177-3AD203B41FA5}">
                          <a16:colId xmlns:a16="http://schemas.microsoft.com/office/drawing/2014/main" val="2769039955"/>
                        </a:ext>
                      </a:extLst>
                    </a:gridCol>
                  </a:tblGrid>
                  <a:tr h="5694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W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Z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i="1" kern="1200" cap="all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kern="1200" cap="all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2,5,8,11,14)</a:t>
                          </a:r>
                        </a:p>
                      </a:txBody>
                      <a:tcPr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=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4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7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13</a:t>
                          </a: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2673722427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3120134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88320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222008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723086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034444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7671915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9646566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702877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495976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570139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861181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5398894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5684998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465715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979875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318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D2EF5F2-EF73-40D5-8906-A15EEC6D49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232799"/>
                  </p:ext>
                </p:extLst>
              </p:nvPr>
            </p:nvGraphicFramePr>
            <p:xfrm>
              <a:off x="0" y="0"/>
              <a:ext cx="12192000" cy="69093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618">
                      <a:extLst>
                        <a:ext uri="{9D8B030D-6E8A-4147-A177-3AD203B41FA5}">
                          <a16:colId xmlns:a16="http://schemas.microsoft.com/office/drawing/2014/main" val="2158846682"/>
                        </a:ext>
                      </a:extLst>
                    </a:gridCol>
                    <a:gridCol w="995423">
                      <a:extLst>
                        <a:ext uri="{9D8B030D-6E8A-4147-A177-3AD203B41FA5}">
                          <a16:colId xmlns:a16="http://schemas.microsoft.com/office/drawing/2014/main" val="232650011"/>
                        </a:ext>
                      </a:extLst>
                    </a:gridCol>
                    <a:gridCol w="1319513">
                      <a:extLst>
                        <a:ext uri="{9D8B030D-6E8A-4147-A177-3AD203B41FA5}">
                          <a16:colId xmlns:a16="http://schemas.microsoft.com/office/drawing/2014/main" val="3666604902"/>
                        </a:ext>
                      </a:extLst>
                    </a:gridCol>
                    <a:gridCol w="1134319">
                      <a:extLst>
                        <a:ext uri="{9D8B030D-6E8A-4147-A177-3AD203B41FA5}">
                          <a16:colId xmlns:a16="http://schemas.microsoft.com/office/drawing/2014/main" val="1524816466"/>
                        </a:ext>
                      </a:extLst>
                    </a:gridCol>
                    <a:gridCol w="3379808">
                      <a:extLst>
                        <a:ext uri="{9D8B030D-6E8A-4147-A177-3AD203B41FA5}">
                          <a16:colId xmlns:a16="http://schemas.microsoft.com/office/drawing/2014/main" val="2871586059"/>
                        </a:ext>
                      </a:extLst>
                    </a:gridCol>
                    <a:gridCol w="4182319">
                      <a:extLst>
                        <a:ext uri="{9D8B030D-6E8A-4147-A177-3AD203B41FA5}">
                          <a16:colId xmlns:a16="http://schemas.microsoft.com/office/drawing/2014/main" val="2769039955"/>
                        </a:ext>
                      </a:extLst>
                    </a:gridCol>
                  </a:tblGrid>
                  <a:tr h="5694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W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Z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37594" t="-68889" r="-124812" b="-1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=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4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7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13</a:t>
                          </a: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26737224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312013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8832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222008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7230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034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767191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964656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70287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49597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570139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86118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53988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568499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46571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979875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3181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85394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D2EF5F2-EF73-40D5-8906-A15EEC6D49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866360"/>
                  </p:ext>
                </p:extLst>
              </p:nvPr>
            </p:nvGraphicFramePr>
            <p:xfrm>
              <a:off x="0" y="0"/>
              <a:ext cx="12192000" cy="69093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618">
                      <a:extLst>
                        <a:ext uri="{9D8B030D-6E8A-4147-A177-3AD203B41FA5}">
                          <a16:colId xmlns:a16="http://schemas.microsoft.com/office/drawing/2014/main" val="2158846682"/>
                        </a:ext>
                      </a:extLst>
                    </a:gridCol>
                    <a:gridCol w="995423">
                      <a:extLst>
                        <a:ext uri="{9D8B030D-6E8A-4147-A177-3AD203B41FA5}">
                          <a16:colId xmlns:a16="http://schemas.microsoft.com/office/drawing/2014/main" val="232650011"/>
                        </a:ext>
                      </a:extLst>
                    </a:gridCol>
                    <a:gridCol w="1319513">
                      <a:extLst>
                        <a:ext uri="{9D8B030D-6E8A-4147-A177-3AD203B41FA5}">
                          <a16:colId xmlns:a16="http://schemas.microsoft.com/office/drawing/2014/main" val="3666604902"/>
                        </a:ext>
                      </a:extLst>
                    </a:gridCol>
                    <a:gridCol w="1134319">
                      <a:extLst>
                        <a:ext uri="{9D8B030D-6E8A-4147-A177-3AD203B41FA5}">
                          <a16:colId xmlns:a16="http://schemas.microsoft.com/office/drawing/2014/main" val="1524816466"/>
                        </a:ext>
                      </a:extLst>
                    </a:gridCol>
                    <a:gridCol w="3379808">
                      <a:extLst>
                        <a:ext uri="{9D8B030D-6E8A-4147-A177-3AD203B41FA5}">
                          <a16:colId xmlns:a16="http://schemas.microsoft.com/office/drawing/2014/main" val="2871586059"/>
                        </a:ext>
                      </a:extLst>
                    </a:gridCol>
                    <a:gridCol w="4182319">
                      <a:extLst>
                        <a:ext uri="{9D8B030D-6E8A-4147-A177-3AD203B41FA5}">
                          <a16:colId xmlns:a16="http://schemas.microsoft.com/office/drawing/2014/main" val="2769039955"/>
                        </a:ext>
                      </a:extLst>
                    </a:gridCol>
                  </a:tblGrid>
                  <a:tr h="5694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W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Z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lang="en-US" sz="2000" kern="1200" cap="all" baseline="-25000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en-US" sz="2000" kern="1200" cap="all" baseline="0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i="1" kern="1200" cap="all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kern="1200" cap="all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kern="1200" cap="none" baseline="0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000" kern="1200" cap="all" baseline="0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2,5,8,11,14)</a:t>
                          </a:r>
                        </a:p>
                      </a:txBody>
                      <a:tcPr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lang="en-US" sz="2000" kern="1200" cap="all" baseline="-25000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2000" kern="1200" cap="all" baseline="0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i="1" kern="1200" cap="all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kern="1200" cap="all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kern="1200" cap="none" baseline="0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000" kern="1200" cap="all" baseline="0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1,4,7,10,13)</a:t>
                          </a:r>
                          <a:endParaRPr lang="en-US" sz="2000" kern="1200" cap="all" baseline="-25000" dirty="0">
                            <a:solidFill>
                              <a:schemeClr val="tx1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marT="0" marB="0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3722427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3120134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88320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222008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723086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034444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7671915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9646566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702877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495976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570139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861181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5398894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5684998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465715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979875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318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D2EF5F2-EF73-40D5-8906-A15EEC6D49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866360"/>
                  </p:ext>
                </p:extLst>
              </p:nvPr>
            </p:nvGraphicFramePr>
            <p:xfrm>
              <a:off x="0" y="0"/>
              <a:ext cx="12192000" cy="69093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618">
                      <a:extLst>
                        <a:ext uri="{9D8B030D-6E8A-4147-A177-3AD203B41FA5}">
                          <a16:colId xmlns:a16="http://schemas.microsoft.com/office/drawing/2014/main" val="2158846682"/>
                        </a:ext>
                      </a:extLst>
                    </a:gridCol>
                    <a:gridCol w="995423">
                      <a:extLst>
                        <a:ext uri="{9D8B030D-6E8A-4147-A177-3AD203B41FA5}">
                          <a16:colId xmlns:a16="http://schemas.microsoft.com/office/drawing/2014/main" val="232650011"/>
                        </a:ext>
                      </a:extLst>
                    </a:gridCol>
                    <a:gridCol w="1319513">
                      <a:extLst>
                        <a:ext uri="{9D8B030D-6E8A-4147-A177-3AD203B41FA5}">
                          <a16:colId xmlns:a16="http://schemas.microsoft.com/office/drawing/2014/main" val="3666604902"/>
                        </a:ext>
                      </a:extLst>
                    </a:gridCol>
                    <a:gridCol w="1134319">
                      <a:extLst>
                        <a:ext uri="{9D8B030D-6E8A-4147-A177-3AD203B41FA5}">
                          <a16:colId xmlns:a16="http://schemas.microsoft.com/office/drawing/2014/main" val="1524816466"/>
                        </a:ext>
                      </a:extLst>
                    </a:gridCol>
                    <a:gridCol w="3379808">
                      <a:extLst>
                        <a:ext uri="{9D8B030D-6E8A-4147-A177-3AD203B41FA5}">
                          <a16:colId xmlns:a16="http://schemas.microsoft.com/office/drawing/2014/main" val="2871586059"/>
                        </a:ext>
                      </a:extLst>
                    </a:gridCol>
                    <a:gridCol w="4182319">
                      <a:extLst>
                        <a:ext uri="{9D8B030D-6E8A-4147-A177-3AD203B41FA5}">
                          <a16:colId xmlns:a16="http://schemas.microsoft.com/office/drawing/2014/main" val="2769039955"/>
                        </a:ext>
                      </a:extLst>
                    </a:gridCol>
                  </a:tblGrid>
                  <a:tr h="5694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W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Z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37594" t="-68889" r="-124812" b="-1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2097" t="-68889" r="-912" b="-112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37224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312013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8832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222008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7230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034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767191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964656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70287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49597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570139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86118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53988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568499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46571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979875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3181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11303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A9F85B4-38B5-4C4F-AD35-2FD32079C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" t="3206" r="454" b="6667"/>
          <a:stretch/>
        </p:blipFill>
        <p:spPr>
          <a:xfrm>
            <a:off x="0" y="0"/>
            <a:ext cx="12192000" cy="687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6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Universality</a:t>
            </a:r>
          </a:p>
        </p:txBody>
      </p:sp>
    </p:spTree>
    <p:extLst>
      <p:ext uri="{BB962C8B-B14F-4D97-AF65-F5344CB8AC3E}">
        <p14:creationId xmlns:p14="http://schemas.microsoft.com/office/powerpoint/2010/main" val="457971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204122"/>
            <a:ext cx="121919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Universal GATE</a:t>
            </a:r>
          </a:p>
          <a:p>
            <a:pPr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{NAND}</a:t>
            </a:r>
          </a:p>
        </p:txBody>
      </p:sp>
    </p:spTree>
    <p:extLst>
      <p:ext uri="{BB962C8B-B14F-4D97-AF65-F5344CB8AC3E}">
        <p14:creationId xmlns:p14="http://schemas.microsoft.com/office/powerpoint/2010/main" val="2293135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6553663" y="4730035"/>
            <a:ext cx="470842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6553663" y="6559966"/>
            <a:ext cx="48445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5612496" y="4109026"/>
            <a:ext cx="6554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4000" cap="all" dirty="0">
                <a:solidFill>
                  <a:prstClr val="black"/>
                </a:solidFill>
                <a:latin typeface="Segoe UI Light (Headings)"/>
              </a:rPr>
              <a:t>De Morgan's laws</a:t>
            </a:r>
            <a:endParaRPr lang="en-CA" sz="4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78F69-D138-42F9-82FE-8E0147ACFADE}"/>
              </a:ext>
            </a:extLst>
          </p:cNvPr>
          <p:cNvSpPr/>
          <p:nvPr/>
        </p:nvSpPr>
        <p:spPr>
          <a:xfrm>
            <a:off x="5302214" y="520271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4800" cap="all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s-ES" sz="4800" cap="al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 </a:t>
            </a:r>
            <a:r>
              <a:rPr lang="es-ES" sz="4800" cap="all" dirty="0">
                <a:solidFill>
                  <a:prstClr val="black"/>
                </a:solidFill>
                <a:latin typeface="Segoe UI Light (Headings)"/>
              </a:rPr>
              <a:t>(Y+X)’= Y’X’</a:t>
            </a:r>
          </a:p>
        </p:txBody>
      </p:sp>
      <p:pic>
        <p:nvPicPr>
          <p:cNvPr id="7" name="Picture 6" descr="An old photo of a person&#10;&#10;Description automatically generated">
            <a:extLst>
              <a:ext uri="{FF2B5EF4-FFF2-40B4-BE49-F238E27FC236}">
                <a16:creationId xmlns:a16="http://schemas.microsoft.com/office/drawing/2014/main" id="{9C02AA8A-AB8D-4A1F-A5B5-CD7525248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58345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6359E3-759A-49F8-9B32-081C9A5AE77F}"/>
              </a:ext>
            </a:extLst>
          </p:cNvPr>
          <p:cNvSpPr/>
          <p:nvPr/>
        </p:nvSpPr>
        <p:spPr>
          <a:xfrm>
            <a:off x="6039825" y="-27147"/>
            <a:ext cx="570002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Augustus De Morgan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 (1806–1871)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Mathematician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Logician</a:t>
            </a:r>
            <a:endParaRPr lang="en-US" sz="6600" cap="all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015214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6553663" y="4730035"/>
            <a:ext cx="470842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6553663" y="6559966"/>
            <a:ext cx="48445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5612496" y="4109026"/>
            <a:ext cx="6554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4000" cap="all" dirty="0">
                <a:solidFill>
                  <a:prstClr val="black"/>
                </a:solidFill>
                <a:latin typeface="Segoe UI Light (Headings)"/>
              </a:rPr>
              <a:t>De Morgan's laws</a:t>
            </a:r>
            <a:endParaRPr lang="en-CA" sz="4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78F69-D138-42F9-82FE-8E0147ACFADE}"/>
              </a:ext>
            </a:extLst>
          </p:cNvPr>
          <p:cNvSpPr/>
          <p:nvPr/>
        </p:nvSpPr>
        <p:spPr>
          <a:xfrm>
            <a:off x="5302214" y="520271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4800" cap="all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s-ES" sz="4800" cap="al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 </a:t>
            </a:r>
            <a:r>
              <a:rPr lang="es-ES" sz="4800" cap="all" dirty="0">
                <a:solidFill>
                  <a:prstClr val="black"/>
                </a:solidFill>
                <a:latin typeface="Segoe UI Light (Headings)"/>
              </a:rPr>
              <a:t>((Y+X)’)’= (Y’X’)’</a:t>
            </a:r>
          </a:p>
        </p:txBody>
      </p:sp>
      <p:pic>
        <p:nvPicPr>
          <p:cNvPr id="7" name="Picture 6" descr="An old photo of a person&#10;&#10;Description automatically generated">
            <a:extLst>
              <a:ext uri="{FF2B5EF4-FFF2-40B4-BE49-F238E27FC236}">
                <a16:creationId xmlns:a16="http://schemas.microsoft.com/office/drawing/2014/main" id="{9C02AA8A-AB8D-4A1F-A5B5-CD7525248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58345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6359E3-759A-49F8-9B32-081C9A5AE77F}"/>
              </a:ext>
            </a:extLst>
          </p:cNvPr>
          <p:cNvSpPr/>
          <p:nvPr/>
        </p:nvSpPr>
        <p:spPr>
          <a:xfrm>
            <a:off x="6039825" y="-27147"/>
            <a:ext cx="570002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Augustus De Morgan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 (1806–1871)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Mathematician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Logician</a:t>
            </a:r>
            <a:endParaRPr lang="en-US" sz="6600" cap="all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90593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6553663" y="4730035"/>
            <a:ext cx="470842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6553663" y="6559966"/>
            <a:ext cx="48445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5612496" y="4109026"/>
            <a:ext cx="6554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4000" cap="all" dirty="0">
                <a:solidFill>
                  <a:prstClr val="black"/>
                </a:solidFill>
                <a:latin typeface="Segoe UI Light (Headings)"/>
              </a:rPr>
              <a:t>De Morgan's laws</a:t>
            </a:r>
            <a:endParaRPr lang="en-CA" sz="4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78F69-D138-42F9-82FE-8E0147ACFADE}"/>
              </a:ext>
            </a:extLst>
          </p:cNvPr>
          <p:cNvSpPr/>
          <p:nvPr/>
        </p:nvSpPr>
        <p:spPr>
          <a:xfrm>
            <a:off x="5302214" y="520271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4800" cap="all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s-ES" sz="4800" cap="al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 </a:t>
            </a:r>
            <a:r>
              <a:rPr lang="es-ES" sz="4800" cap="all" dirty="0">
                <a:solidFill>
                  <a:prstClr val="black"/>
                </a:solidFill>
                <a:latin typeface="Segoe UI Light (Headings)"/>
              </a:rPr>
              <a:t>Y+X = (Y’X’)’</a:t>
            </a:r>
          </a:p>
        </p:txBody>
      </p:sp>
      <p:pic>
        <p:nvPicPr>
          <p:cNvPr id="7" name="Picture 6" descr="An old photo of a person&#10;&#10;Description automatically generated">
            <a:extLst>
              <a:ext uri="{FF2B5EF4-FFF2-40B4-BE49-F238E27FC236}">
                <a16:creationId xmlns:a16="http://schemas.microsoft.com/office/drawing/2014/main" id="{9C02AA8A-AB8D-4A1F-A5B5-CD7525248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58345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6359E3-759A-49F8-9B32-081C9A5AE77F}"/>
              </a:ext>
            </a:extLst>
          </p:cNvPr>
          <p:cNvSpPr/>
          <p:nvPr/>
        </p:nvSpPr>
        <p:spPr>
          <a:xfrm>
            <a:off x="6039825" y="-27147"/>
            <a:ext cx="570002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Augustus De Morgan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 (1806–1871)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Mathematician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Logician</a:t>
            </a:r>
            <a:endParaRPr lang="en-US" sz="6600" cap="all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33757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393956"/>
            <a:ext cx="97081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SUM OF PRODUCTS (</a:t>
            </a:r>
            <a:r>
              <a:rPr lang="en-CA" sz="5400" dirty="0">
                <a:solidFill>
                  <a:prstClr val="black"/>
                </a:solidFill>
                <a:latin typeface="Segoe UI Light (Headings)"/>
              </a:rPr>
              <a:t>SOP)</a:t>
            </a:r>
          </a:p>
          <a:p>
            <a:pPr lvl="0" algn="ctr" defTabSz="457200">
              <a:defRPr/>
            </a:pPr>
            <a:r>
              <a:rPr lang="en-CA" sz="5400" dirty="0">
                <a:solidFill>
                  <a:prstClr val="black"/>
                </a:solidFill>
                <a:latin typeface="Segoe UI Light (Headings)"/>
              </a:rPr>
              <a:t>2 LEVELS AND-</a:t>
            </a:r>
            <a:r>
              <a:rPr lang="en-CA" sz="5400" dirty="0">
                <a:solidFill>
                  <a:prstClr val="black"/>
                </a:solidFill>
                <a:latin typeface="Segoe UI Light (Headings)"/>
                <a:sym typeface="Wingdings" panose="05000000000000000000" pitchFamily="2" charset="2"/>
              </a:rPr>
              <a:t>OR</a:t>
            </a:r>
            <a:endParaRPr lang="en-CA" sz="5400" dirty="0">
              <a:solidFill>
                <a:prstClr val="black"/>
              </a:solidFill>
              <a:latin typeface="Segoe UI Light (Headings)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5400" b="0" i="0" u="none" strike="noStrike" kern="1200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09A415-04CB-524C-AADA-0E8D3A047A71}"/>
              </a:ext>
            </a:extLst>
          </p:cNvPr>
          <p:cNvSpPr/>
          <p:nvPr/>
        </p:nvSpPr>
        <p:spPr>
          <a:xfrm>
            <a:off x="0" y="454219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400" dirty="0">
                <a:solidFill>
                  <a:prstClr val="black"/>
                </a:solidFill>
                <a:latin typeface="Segoe UI Light (Headings)"/>
              </a:rPr>
              <a:t>with </a:t>
            </a:r>
            <a:r>
              <a:rPr lang="en-CA" sz="4400" i="1" dirty="0">
                <a:solidFill>
                  <a:prstClr val="black"/>
                </a:solidFill>
                <a:latin typeface="Segoe UI Light (Headings)"/>
              </a:rPr>
              <a:t>product</a:t>
            </a:r>
            <a:r>
              <a:rPr lang="en-CA" sz="4400" dirty="0">
                <a:solidFill>
                  <a:prstClr val="black"/>
                </a:solidFill>
                <a:latin typeface="Segoe UI Light (Headings)"/>
              </a:rPr>
              <a:t> meaning the ANDing</a:t>
            </a:r>
          </a:p>
          <a:p>
            <a:pPr algn="ctr"/>
            <a:r>
              <a:rPr lang="en-CA" sz="4400" dirty="0">
                <a:solidFill>
                  <a:prstClr val="black"/>
                </a:solidFill>
                <a:latin typeface="Segoe UI Light (Headings)"/>
              </a:rPr>
              <a:t>with </a:t>
            </a:r>
            <a:r>
              <a:rPr lang="en-CA" sz="4400" i="1" dirty="0">
                <a:solidFill>
                  <a:prstClr val="black"/>
                </a:solidFill>
                <a:latin typeface="Segoe UI Light (Headings)"/>
              </a:rPr>
              <a:t>sum</a:t>
            </a:r>
            <a:r>
              <a:rPr lang="en-CA" sz="4400" dirty="0">
                <a:solidFill>
                  <a:prstClr val="black"/>
                </a:solidFill>
                <a:latin typeface="Segoe UI Light (Headings)"/>
              </a:rPr>
              <a:t> meaning the </a:t>
            </a:r>
            <a:r>
              <a:rPr lang="en-CA" sz="4400" dirty="0" err="1">
                <a:solidFill>
                  <a:prstClr val="black"/>
                </a:solidFill>
                <a:latin typeface="Segoe UI Light (Headings)"/>
              </a:rPr>
              <a:t>ORing</a:t>
            </a:r>
            <a:endParaRPr lang="en-CA" sz="4400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20878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6553663" y="4730035"/>
            <a:ext cx="470842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6553663" y="6559966"/>
            <a:ext cx="48445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5612496" y="4109026"/>
            <a:ext cx="6554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4000" cap="all" dirty="0">
                <a:solidFill>
                  <a:prstClr val="black"/>
                </a:solidFill>
                <a:latin typeface="Segoe UI Light (Headings)"/>
              </a:rPr>
              <a:t>De Morgan's laws</a:t>
            </a:r>
            <a:endParaRPr lang="en-CA" sz="4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78F69-D138-42F9-82FE-8E0147ACFADE}"/>
              </a:ext>
            </a:extLst>
          </p:cNvPr>
          <p:cNvSpPr/>
          <p:nvPr/>
        </p:nvSpPr>
        <p:spPr>
          <a:xfrm>
            <a:off x="5302214" y="520271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4800" cap="all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s-ES" sz="4800" cap="al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 </a:t>
            </a:r>
            <a:r>
              <a:rPr lang="es-ES" sz="4800" cap="all" dirty="0">
                <a:solidFill>
                  <a:prstClr val="black"/>
                </a:solidFill>
                <a:latin typeface="Segoe UI Light (Headings)"/>
              </a:rPr>
              <a:t>Y+X = Y’ ↑ X’</a:t>
            </a:r>
          </a:p>
        </p:txBody>
      </p:sp>
      <p:pic>
        <p:nvPicPr>
          <p:cNvPr id="7" name="Picture 6" descr="An old photo of a person&#10;&#10;Description automatically generated">
            <a:extLst>
              <a:ext uri="{FF2B5EF4-FFF2-40B4-BE49-F238E27FC236}">
                <a16:creationId xmlns:a16="http://schemas.microsoft.com/office/drawing/2014/main" id="{9C02AA8A-AB8D-4A1F-A5B5-CD7525248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58345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6359E3-759A-49F8-9B32-081C9A5AE77F}"/>
              </a:ext>
            </a:extLst>
          </p:cNvPr>
          <p:cNvSpPr/>
          <p:nvPr/>
        </p:nvSpPr>
        <p:spPr>
          <a:xfrm>
            <a:off x="6039825" y="-27147"/>
            <a:ext cx="570002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Augustus De Morgan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 (1806–1871)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Mathematician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Logician</a:t>
            </a:r>
            <a:endParaRPr lang="en-US" sz="6600" cap="all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358457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6917861" y="2572021"/>
            <a:ext cx="48590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1</a:t>
            </a:r>
            <a:r>
              <a:rPr lang="en-US" sz="3200" dirty="0">
                <a:latin typeface="Segoe UI Light (Headings)"/>
              </a:rPr>
              <a:t>=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Z’Y’X’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Z’YX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ZYX’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19507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30" y="2312336"/>
            <a:ext cx="1339602" cy="1081270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4440507" y="1396132"/>
            <a:ext cx="0" cy="1201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4119238" y="2763643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954126" y="2362376"/>
            <a:ext cx="2208012" cy="1228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547980" y="2169061"/>
            <a:ext cx="146058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8" y="382653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945539" y="4241060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848533" y="4054161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4440507" y="3122482"/>
            <a:ext cx="0" cy="11382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4417720" y="3111944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4425594" y="2593483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693991" y="2572021"/>
            <a:ext cx="2314576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78488" y="4454479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1848533" y="123460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683335" y="1643833"/>
            <a:ext cx="243191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71" y="10160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4085664" y="1437968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4079427" y="4248462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4127683" y="2939620"/>
            <a:ext cx="1010" cy="3794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4119238" y="2354689"/>
            <a:ext cx="1010" cy="4110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4119238" y="2933361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246091" y="1446707"/>
            <a:ext cx="191604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6823D652-2AE1-E849-BF26-2AA369CF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4767716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8BF9E7-70A1-3843-9FD7-D5BAD66F18FE}"/>
              </a:ext>
            </a:extLst>
          </p:cNvPr>
          <p:cNvCxnSpPr>
            <a:cxnSpLocks/>
          </p:cNvCxnSpPr>
          <p:nvPr/>
        </p:nvCxnSpPr>
        <p:spPr>
          <a:xfrm>
            <a:off x="951815" y="5182237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BD7323-47CA-EA4D-9259-CF4CD17FCF95}"/>
              </a:ext>
            </a:extLst>
          </p:cNvPr>
          <p:cNvCxnSpPr>
            <a:cxnSpLocks/>
          </p:cNvCxnSpPr>
          <p:nvPr/>
        </p:nvCxnSpPr>
        <p:spPr>
          <a:xfrm>
            <a:off x="1854809" y="499533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6A8BD-7262-B245-AE59-F27D9C3319F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128693" y="3334471"/>
            <a:ext cx="841014" cy="0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AEC9C5-FD2B-4643-A72E-58C406279513}"/>
              </a:ext>
            </a:extLst>
          </p:cNvPr>
          <p:cNvCxnSpPr>
            <a:cxnSpLocks/>
          </p:cNvCxnSpPr>
          <p:nvPr/>
        </p:nvCxnSpPr>
        <p:spPr>
          <a:xfrm>
            <a:off x="384764" y="5395656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DE0791-6CCF-694A-A7C0-E93A4A8CC415}"/>
              </a:ext>
            </a:extLst>
          </p:cNvPr>
          <p:cNvCxnSpPr>
            <a:cxnSpLocks/>
          </p:cNvCxnSpPr>
          <p:nvPr/>
        </p:nvCxnSpPr>
        <p:spPr>
          <a:xfrm flipV="1">
            <a:off x="4085703" y="5191628"/>
            <a:ext cx="1553650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6849C15-8D8B-8645-9198-7B9E9BF13061}"/>
              </a:ext>
            </a:extLst>
          </p:cNvPr>
          <p:cNvSpPr/>
          <p:nvPr/>
        </p:nvSpPr>
        <p:spPr>
          <a:xfrm>
            <a:off x="6917861" y="4607880"/>
            <a:ext cx="2783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ZY’X’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</a:t>
            </a:r>
          </a:p>
        </p:txBody>
      </p:sp>
      <p:pic>
        <p:nvPicPr>
          <p:cNvPr id="67" name="Picture 66" descr="A picture containing shape&#10;&#10;Description automatically generated">
            <a:extLst>
              <a:ext uri="{FF2B5EF4-FFF2-40B4-BE49-F238E27FC236}">
                <a16:creationId xmlns:a16="http://schemas.microsoft.com/office/drawing/2014/main" id="{3DB36EB0-3613-1843-8A8C-9E887ACF8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184" y="4393042"/>
            <a:ext cx="1339602" cy="1081270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5B2042-791F-904E-95E8-34AB6E170EF0}"/>
              </a:ext>
            </a:extLst>
          </p:cNvPr>
          <p:cNvCxnSpPr>
            <a:cxnSpLocks/>
          </p:cNvCxnSpPr>
          <p:nvPr/>
        </p:nvCxnSpPr>
        <p:spPr>
          <a:xfrm flipV="1">
            <a:off x="4969707" y="3318303"/>
            <a:ext cx="0" cy="13560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09502B-27B0-1446-B8A9-6992E9E27FFD}"/>
              </a:ext>
            </a:extLst>
          </p:cNvPr>
          <p:cNvCxnSpPr>
            <a:cxnSpLocks/>
          </p:cNvCxnSpPr>
          <p:nvPr/>
        </p:nvCxnSpPr>
        <p:spPr>
          <a:xfrm flipH="1">
            <a:off x="4957102" y="4674363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279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6917861" y="2572021"/>
            <a:ext cx="48590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1</a:t>
            </a:r>
            <a:r>
              <a:rPr lang="en-US" sz="3200" dirty="0">
                <a:latin typeface="Segoe UI Light (Headings)"/>
              </a:rPr>
              <a:t>=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Z’Y’X’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Z’YX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ZYX’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19507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30" y="2312336"/>
            <a:ext cx="1339602" cy="1081270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4440507" y="1396132"/>
            <a:ext cx="0" cy="1201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4119238" y="2763643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954126" y="2362376"/>
            <a:ext cx="2208012" cy="1228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547980" y="2169061"/>
            <a:ext cx="146058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8" y="382653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945539" y="4241060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848533" y="4054161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4440507" y="3122482"/>
            <a:ext cx="0" cy="11382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4417720" y="3111944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4425594" y="2593483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693991" y="2572021"/>
            <a:ext cx="2314576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78488" y="4454479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1848533" y="123460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683335" y="1643833"/>
            <a:ext cx="243191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71" y="10160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4085664" y="1437968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4079427" y="4248462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4127683" y="2939620"/>
            <a:ext cx="1010" cy="3794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4119238" y="2354689"/>
            <a:ext cx="1010" cy="4110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4119238" y="2933361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246091" y="1446707"/>
            <a:ext cx="191604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493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6917861" y="2572021"/>
            <a:ext cx="48109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1</a:t>
            </a:r>
            <a:r>
              <a:rPr lang="en-US" sz="3200" dirty="0">
                <a:latin typeface="Segoe UI Light (Headings)"/>
              </a:rPr>
              <a:t>=Z’Y’X’+Z’YX+ZY’X+ZYX’</a:t>
            </a:r>
          </a:p>
          <a:p>
            <a:endParaRPr lang="en-US" sz="3200" dirty="0">
              <a:highlight>
                <a:srgbClr val="00FF00"/>
              </a:highlight>
              <a:latin typeface="Segoe UI Light (Headings)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1950745"/>
            <a:ext cx="1208887" cy="847824"/>
          </a:xfrm>
          <a:prstGeom prst="rect">
            <a:avLst/>
          </a:prstGeom>
          <a:noFill/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noFill/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30" y="2312336"/>
            <a:ext cx="1339602" cy="1081270"/>
          </a:xfrm>
          <a:prstGeom prst="rect">
            <a:avLst/>
          </a:prstGeom>
          <a:noFill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4440507" y="1396132"/>
            <a:ext cx="0" cy="1201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4119238" y="2763643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954126" y="2362376"/>
            <a:ext cx="2208012" cy="1228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547980" y="2169061"/>
            <a:ext cx="146058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8" y="3826539"/>
            <a:ext cx="1208887" cy="847824"/>
          </a:xfrm>
          <a:prstGeom prst="rect">
            <a:avLst/>
          </a:prstGeom>
          <a:noFill/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945539" y="4241060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848533" y="4054161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4440507" y="3122482"/>
            <a:ext cx="0" cy="11382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4417720" y="3111944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4425594" y="2593483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693991" y="2572021"/>
            <a:ext cx="2314576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78488" y="4454479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1848533" y="123460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683335" y="1643833"/>
            <a:ext cx="243191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71" y="1016045"/>
            <a:ext cx="1208887" cy="847824"/>
          </a:xfrm>
          <a:prstGeom prst="rect">
            <a:avLst/>
          </a:prstGeom>
          <a:noFill/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4085664" y="1437968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4079427" y="4248462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4127683" y="2939620"/>
            <a:ext cx="1010" cy="3794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4119238" y="2354689"/>
            <a:ext cx="1010" cy="4110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4119238" y="2933361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246091" y="1446707"/>
            <a:ext cx="191604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8244EBA-A501-CB46-A693-3EF4784F8DAF}"/>
              </a:ext>
            </a:extLst>
          </p:cNvPr>
          <p:cNvSpPr/>
          <p:nvPr/>
        </p:nvSpPr>
        <p:spPr>
          <a:xfrm>
            <a:off x="4849909" y="389663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4074225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6917861" y="2572021"/>
            <a:ext cx="48109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1</a:t>
            </a:r>
            <a:r>
              <a:rPr lang="en-US" sz="3200" dirty="0">
                <a:latin typeface="Segoe UI Light (Headings)"/>
              </a:rPr>
              <a:t>=Z’Y’X’+Z’YX+ZY’X+ZYX’</a:t>
            </a:r>
          </a:p>
          <a:p>
            <a:endParaRPr lang="en-US" sz="3200" dirty="0">
              <a:highlight>
                <a:srgbClr val="00FF00"/>
              </a:highlight>
              <a:latin typeface="Segoe UI Light (Headings)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1950745"/>
            <a:ext cx="1208887" cy="847824"/>
          </a:xfrm>
          <a:prstGeom prst="rect">
            <a:avLst/>
          </a:prstGeom>
          <a:noFill/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noFill/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30" y="2312336"/>
            <a:ext cx="1339602" cy="1081270"/>
          </a:xfrm>
          <a:prstGeom prst="rect">
            <a:avLst/>
          </a:prstGeom>
          <a:noFill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4440507" y="1396132"/>
            <a:ext cx="0" cy="1201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4119238" y="2763643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954126" y="2362376"/>
            <a:ext cx="2208012" cy="1228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547980" y="2169061"/>
            <a:ext cx="146058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8" y="3826539"/>
            <a:ext cx="1208887" cy="847824"/>
          </a:xfrm>
          <a:prstGeom prst="rect">
            <a:avLst/>
          </a:prstGeom>
          <a:noFill/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945539" y="4241060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848533" y="4054161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4440507" y="3122482"/>
            <a:ext cx="0" cy="11382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4417720" y="3111944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4425594" y="2593483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693991" y="2572021"/>
            <a:ext cx="2314576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78488" y="4454479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1848533" y="123460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683335" y="1643833"/>
            <a:ext cx="243191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71" y="1016045"/>
            <a:ext cx="1208887" cy="847824"/>
          </a:xfrm>
          <a:prstGeom prst="rect">
            <a:avLst/>
          </a:prstGeom>
          <a:noFill/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4085664" y="1437968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4079427" y="4248462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4127683" y="2939620"/>
            <a:ext cx="1010" cy="3794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4119238" y="2354689"/>
            <a:ext cx="1010" cy="4110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4119238" y="2933361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246091" y="1446707"/>
            <a:ext cx="191604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8244EBA-A501-CB46-A693-3EF4784F8DAF}"/>
              </a:ext>
            </a:extLst>
          </p:cNvPr>
          <p:cNvSpPr/>
          <p:nvPr/>
        </p:nvSpPr>
        <p:spPr>
          <a:xfrm>
            <a:off x="4849909" y="389663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0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3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5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6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2583357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6917861" y="2572021"/>
            <a:ext cx="48109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1</a:t>
            </a:r>
            <a:r>
              <a:rPr lang="en-US" sz="3200" dirty="0">
                <a:latin typeface="Segoe UI Light (Headings)"/>
              </a:rPr>
              <a:t>=Z’Y’X’+Z’YX+ZY’X+ZYX’</a:t>
            </a:r>
          </a:p>
          <a:p>
            <a:endParaRPr lang="en-US" sz="3200" dirty="0">
              <a:highlight>
                <a:srgbClr val="00FF00"/>
              </a:highlight>
              <a:latin typeface="Segoe UI Light (Headings)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1950745"/>
            <a:ext cx="1208887" cy="847824"/>
          </a:xfrm>
          <a:prstGeom prst="rect">
            <a:avLst/>
          </a:prstGeom>
          <a:noFill/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noFill/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30" y="2312336"/>
            <a:ext cx="1339602" cy="1081270"/>
          </a:xfrm>
          <a:prstGeom prst="rect">
            <a:avLst/>
          </a:prstGeom>
          <a:noFill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4440507" y="1396132"/>
            <a:ext cx="0" cy="1201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4119238" y="2763643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954126" y="2362376"/>
            <a:ext cx="2208012" cy="1228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547980" y="2169061"/>
            <a:ext cx="146058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8" y="3826539"/>
            <a:ext cx="1208887" cy="847824"/>
          </a:xfrm>
          <a:prstGeom prst="rect">
            <a:avLst/>
          </a:prstGeom>
          <a:noFill/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945539" y="4241060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848533" y="4054161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4440507" y="3122482"/>
            <a:ext cx="0" cy="11382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4417720" y="3111944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4425594" y="2593483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693991" y="2572021"/>
            <a:ext cx="2314576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78488" y="4454479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1848533" y="123460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683335" y="1643833"/>
            <a:ext cx="243191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71" y="1016045"/>
            <a:ext cx="1208887" cy="847824"/>
          </a:xfrm>
          <a:prstGeom prst="rect">
            <a:avLst/>
          </a:prstGeom>
          <a:noFill/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4085664" y="1437968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4079427" y="4248462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4127683" y="2939620"/>
            <a:ext cx="1010" cy="3794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4119238" y="2354689"/>
            <a:ext cx="1010" cy="4110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4119238" y="2933361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246091" y="1446707"/>
            <a:ext cx="191604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8244EBA-A501-CB46-A693-3EF4784F8DAF}"/>
              </a:ext>
            </a:extLst>
          </p:cNvPr>
          <p:cNvSpPr/>
          <p:nvPr/>
        </p:nvSpPr>
        <p:spPr>
          <a:xfrm>
            <a:off x="4849909" y="389663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0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3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5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6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(m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0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3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5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6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3953868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6917861" y="2572021"/>
            <a:ext cx="48109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1</a:t>
            </a:r>
            <a:r>
              <a:rPr lang="en-US" sz="3200" dirty="0">
                <a:latin typeface="Segoe UI Light (Headings)"/>
              </a:rPr>
              <a:t>=Z’Y’X’+Z’YX+ZY’X+ZYX’</a:t>
            </a:r>
          </a:p>
          <a:p>
            <a:endParaRPr lang="en-US" sz="3200" dirty="0">
              <a:highlight>
                <a:srgbClr val="00FF00"/>
              </a:highlight>
              <a:latin typeface="Segoe UI Light (Headings)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1950745"/>
            <a:ext cx="1208887" cy="847824"/>
          </a:xfrm>
          <a:prstGeom prst="rect">
            <a:avLst/>
          </a:prstGeom>
          <a:noFill/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noFill/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30" y="2312336"/>
            <a:ext cx="1339602" cy="1081270"/>
          </a:xfrm>
          <a:prstGeom prst="rect">
            <a:avLst/>
          </a:prstGeom>
          <a:noFill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4440507" y="1396132"/>
            <a:ext cx="0" cy="1201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4119238" y="2763643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954126" y="2362376"/>
            <a:ext cx="2208012" cy="1228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547980" y="2169061"/>
            <a:ext cx="146058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8" y="3826539"/>
            <a:ext cx="1208887" cy="847824"/>
          </a:xfrm>
          <a:prstGeom prst="rect">
            <a:avLst/>
          </a:prstGeom>
          <a:noFill/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945539" y="4241060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848533" y="4054161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4440507" y="3122482"/>
            <a:ext cx="0" cy="11382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4417720" y="3111944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4425594" y="2593483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693991" y="2572021"/>
            <a:ext cx="2314576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78488" y="4454479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1848533" y="123460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683335" y="1643833"/>
            <a:ext cx="243191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71" y="1016045"/>
            <a:ext cx="1208887" cy="847824"/>
          </a:xfrm>
          <a:prstGeom prst="rect">
            <a:avLst/>
          </a:prstGeom>
          <a:noFill/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4085664" y="1437968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4079427" y="4248462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4127683" y="2939620"/>
            <a:ext cx="1010" cy="3794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4119238" y="2354689"/>
            <a:ext cx="1010" cy="4110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4119238" y="2933361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246091" y="1446707"/>
            <a:ext cx="191604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8244EBA-A501-CB46-A693-3EF4784F8DAF}"/>
              </a:ext>
            </a:extLst>
          </p:cNvPr>
          <p:cNvSpPr/>
          <p:nvPr/>
        </p:nvSpPr>
        <p:spPr>
          <a:xfrm>
            <a:off x="4849909" y="3896635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0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3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5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6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0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3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5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6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((Z’Y’X’)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 (Z’YX)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 (ZY’X)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 (ZYX’))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9589878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6917861" y="2572021"/>
            <a:ext cx="48109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1</a:t>
            </a:r>
            <a:r>
              <a:rPr lang="en-US" sz="3200" dirty="0">
                <a:latin typeface="Segoe UI Light (Headings)"/>
              </a:rPr>
              <a:t>=Z’Y’X’+Z’YX+ZY’X+ZYX’</a:t>
            </a:r>
          </a:p>
          <a:p>
            <a:endParaRPr lang="en-US" sz="3200" dirty="0">
              <a:highlight>
                <a:srgbClr val="00FF00"/>
              </a:highlight>
              <a:latin typeface="Segoe UI Light (Headings)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1950745"/>
            <a:ext cx="1208887" cy="847824"/>
          </a:xfrm>
          <a:prstGeom prst="rect">
            <a:avLst/>
          </a:prstGeom>
          <a:noFill/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noFill/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30" y="2312336"/>
            <a:ext cx="1339602" cy="1081270"/>
          </a:xfrm>
          <a:prstGeom prst="rect">
            <a:avLst/>
          </a:prstGeom>
          <a:noFill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4440507" y="1396132"/>
            <a:ext cx="0" cy="1201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4119238" y="2763643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954126" y="2362376"/>
            <a:ext cx="2208012" cy="1228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547980" y="2169061"/>
            <a:ext cx="146058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8" y="3826539"/>
            <a:ext cx="1208887" cy="847824"/>
          </a:xfrm>
          <a:prstGeom prst="rect">
            <a:avLst/>
          </a:prstGeom>
          <a:noFill/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945539" y="4241060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848533" y="4054161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4440507" y="3122482"/>
            <a:ext cx="0" cy="11382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4417720" y="3111944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4425594" y="2593483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693991" y="2572021"/>
            <a:ext cx="2314576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78488" y="4454479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1848533" y="123460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683335" y="1643833"/>
            <a:ext cx="243191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71" y="1016045"/>
            <a:ext cx="1208887" cy="847824"/>
          </a:xfrm>
          <a:prstGeom prst="rect">
            <a:avLst/>
          </a:prstGeom>
          <a:noFill/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4085664" y="1437968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4079427" y="4248462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4127683" y="2939620"/>
            <a:ext cx="1010" cy="3794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4119238" y="2354689"/>
            <a:ext cx="1010" cy="4110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4119238" y="2933361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246091" y="1446707"/>
            <a:ext cx="191604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8244EBA-A501-CB46-A693-3EF4784F8DAF}"/>
              </a:ext>
            </a:extLst>
          </p:cNvPr>
          <p:cNvSpPr/>
          <p:nvPr/>
        </p:nvSpPr>
        <p:spPr>
          <a:xfrm>
            <a:off x="4849908" y="3896635"/>
            <a:ext cx="734209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0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3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5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6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0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3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5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6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((Z’Y’X’)’ (Z’YX)’ (ZY’X)’ (ZYX’))’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prstClr val="white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((Z’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 (Z’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 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 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8010681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6917861" y="2572021"/>
            <a:ext cx="48109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1</a:t>
            </a:r>
            <a:r>
              <a:rPr lang="en-US" sz="3200" dirty="0">
                <a:latin typeface="Segoe UI Light (Headings)"/>
              </a:rPr>
              <a:t>=Z’Y’X’+Z’YX+ZY’X+ZYX’</a:t>
            </a:r>
          </a:p>
          <a:p>
            <a:endParaRPr lang="en-US" sz="3200" dirty="0">
              <a:highlight>
                <a:srgbClr val="00FF00"/>
              </a:highlight>
              <a:latin typeface="Segoe UI Light (Headings)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1950745"/>
            <a:ext cx="1208887" cy="847824"/>
          </a:xfrm>
          <a:prstGeom prst="rect">
            <a:avLst/>
          </a:prstGeom>
          <a:noFill/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noFill/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30" y="2312336"/>
            <a:ext cx="1339602" cy="1081270"/>
          </a:xfrm>
          <a:prstGeom prst="rect">
            <a:avLst/>
          </a:prstGeom>
          <a:noFill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4440507" y="1396132"/>
            <a:ext cx="0" cy="1201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4119238" y="2763643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954126" y="2362376"/>
            <a:ext cx="2208012" cy="1228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547980" y="2169061"/>
            <a:ext cx="146058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8" y="3826539"/>
            <a:ext cx="1208887" cy="847824"/>
          </a:xfrm>
          <a:prstGeom prst="rect">
            <a:avLst/>
          </a:prstGeom>
          <a:noFill/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945539" y="4241060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848533" y="4054161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4440507" y="3122482"/>
            <a:ext cx="0" cy="11382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4417720" y="3111944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4425594" y="2593483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693991" y="2572021"/>
            <a:ext cx="2314576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78488" y="4454479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1848533" y="123460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683335" y="1643833"/>
            <a:ext cx="243191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71" y="1016045"/>
            <a:ext cx="1208887" cy="847824"/>
          </a:xfrm>
          <a:prstGeom prst="rect">
            <a:avLst/>
          </a:prstGeom>
          <a:noFill/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4085664" y="1437968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4079427" y="4248462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4127683" y="2939620"/>
            <a:ext cx="1010" cy="3794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4119238" y="2354689"/>
            <a:ext cx="1010" cy="4110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4119238" y="2933361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246091" y="1446707"/>
            <a:ext cx="191604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8244EBA-A501-CB46-A693-3EF4784F8DAF}"/>
              </a:ext>
            </a:extLst>
          </p:cNvPr>
          <p:cNvSpPr/>
          <p:nvPr/>
        </p:nvSpPr>
        <p:spPr>
          <a:xfrm>
            <a:off x="4849908" y="3896635"/>
            <a:ext cx="734209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0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3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5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6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0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3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5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6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((Z’Y’X’)’ (Z’YX)’ (ZY’X)’ (ZYX’))’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prstClr val="white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((Z’↑Y’↑X’) (Z’↑Y↑X) (Z↑Y’↑X) (Z↑Y↑X’))’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prstClr val="white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((Z’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X’))</a:t>
            </a:r>
            <a:endParaRPr lang="en-US" sz="3200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4965587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19507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4440507" y="1396132"/>
            <a:ext cx="0" cy="1201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954126" y="2362376"/>
            <a:ext cx="2208012" cy="1228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547980" y="2169061"/>
            <a:ext cx="146058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8" y="382653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945539" y="4241060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848533" y="4054161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4440507" y="3122482"/>
            <a:ext cx="0" cy="11382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4417720" y="3111944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4425594" y="2593483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693991" y="2572021"/>
            <a:ext cx="2314576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78488" y="4454479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1848533" y="123460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683335" y="1643833"/>
            <a:ext cx="243191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71" y="10160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4085664" y="1437968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4079427" y="4248462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4127683" y="2939620"/>
            <a:ext cx="1010" cy="3794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4119238" y="2354689"/>
            <a:ext cx="1010" cy="4110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246091" y="1446707"/>
            <a:ext cx="191604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8244EBA-A501-CB46-A693-3EF4784F8DAF}"/>
              </a:ext>
            </a:extLst>
          </p:cNvPr>
          <p:cNvSpPr/>
          <p:nvPr/>
        </p:nvSpPr>
        <p:spPr>
          <a:xfrm>
            <a:off x="4849908" y="3896635"/>
            <a:ext cx="734209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((F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0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3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5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6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0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3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5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m’</a:t>
            </a:r>
            <a:r>
              <a:rPr lang="en-US" sz="3200" baseline="-25000" dirty="0">
                <a:solidFill>
                  <a:prstClr val="black"/>
                </a:solidFill>
                <a:latin typeface="Segoe UI Light (Headings)"/>
              </a:rPr>
              <a:t>6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((Z’Y’X’)’ (Z’YX)’ (ZY’X)’ (ZYX’))’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prstClr val="white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((Z’↑Y’↑X’) (Z’↑Y↑X) (Z↑Y’↑X) (Z↑Y↑X’))’</a:t>
            </a:r>
          </a:p>
          <a:p>
            <a:pPr lvl="0"/>
            <a:r>
              <a:rPr lang="en-US" sz="3200" dirty="0">
                <a:solidFill>
                  <a:prstClr val="white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prstClr val="white"/>
                </a:solidFill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((Z’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X’))</a:t>
            </a:r>
            <a:endParaRPr lang="en-US" sz="3200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10E573-433B-8243-A67D-AF2DE036E24E}"/>
              </a:ext>
            </a:extLst>
          </p:cNvPr>
          <p:cNvSpPr>
            <a:spLocks noChangeAspect="1"/>
          </p:cNvSpPr>
          <p:nvPr/>
        </p:nvSpPr>
        <p:spPr>
          <a:xfrm>
            <a:off x="3899427" y="132415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0574393-F37A-2643-8745-AB037A5D96A8}"/>
              </a:ext>
            </a:extLst>
          </p:cNvPr>
          <p:cNvSpPr>
            <a:spLocks noChangeAspect="1"/>
          </p:cNvSpPr>
          <p:nvPr/>
        </p:nvSpPr>
        <p:spPr>
          <a:xfrm>
            <a:off x="3899427" y="2274429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8D4E963-9D19-0A4F-804E-BDD3A1A1D071}"/>
              </a:ext>
            </a:extLst>
          </p:cNvPr>
          <p:cNvSpPr>
            <a:spLocks noChangeAspect="1"/>
          </p:cNvSpPr>
          <p:nvPr/>
        </p:nvSpPr>
        <p:spPr>
          <a:xfrm>
            <a:off x="3916009" y="3243499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F2E92E9-0870-6F47-B7F4-A506A0230CBF}"/>
              </a:ext>
            </a:extLst>
          </p:cNvPr>
          <p:cNvSpPr>
            <a:spLocks noChangeAspect="1"/>
          </p:cNvSpPr>
          <p:nvPr/>
        </p:nvSpPr>
        <p:spPr>
          <a:xfrm>
            <a:off x="3939238" y="4139783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A picture containing shape&#10;&#10;Description automatically generated">
            <a:extLst>
              <a:ext uri="{FF2B5EF4-FFF2-40B4-BE49-F238E27FC236}">
                <a16:creationId xmlns:a16="http://schemas.microsoft.com/office/drawing/2014/main" id="{A180CF6D-8F84-F94C-81BD-63F792C38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792" y="2311025"/>
            <a:ext cx="1424231" cy="1077749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4119238" y="2763643"/>
            <a:ext cx="1404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4119238" y="2933361"/>
            <a:ext cx="1404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035A5A4-E046-2E49-8AAA-AFF0D49E91CA}"/>
              </a:ext>
            </a:extLst>
          </p:cNvPr>
          <p:cNvSpPr>
            <a:spLocks noChangeAspect="1"/>
          </p:cNvSpPr>
          <p:nvPr/>
        </p:nvSpPr>
        <p:spPr>
          <a:xfrm>
            <a:off x="6413122" y="2761850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1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247864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17041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Segoe UI Light (Headings)"/>
                        </a:rPr>
                        <a:t>F(Z,Y,X)=m</a:t>
                      </a:r>
                      <a:r>
                        <a:rPr lang="en-US" sz="4000" baseline="-25000" dirty="0">
                          <a:latin typeface="Segoe UI Light (Headings)"/>
                        </a:rPr>
                        <a:t>0</a:t>
                      </a:r>
                      <a:r>
                        <a:rPr lang="en-US" sz="4000" dirty="0">
                          <a:latin typeface="Segoe UI Light (Headings)"/>
                        </a:rPr>
                        <a:t>+m</a:t>
                      </a:r>
                      <a:r>
                        <a:rPr lang="en-US" sz="4000" baseline="-25000" dirty="0">
                          <a:latin typeface="Segoe UI Light (Headings)"/>
                        </a:rPr>
                        <a:t>3</a:t>
                      </a:r>
                      <a:r>
                        <a:rPr lang="en-US" sz="4000" dirty="0">
                          <a:latin typeface="Segoe UI Light (Headings)"/>
                        </a:rPr>
                        <a:t>+m</a:t>
                      </a:r>
                      <a:r>
                        <a:rPr lang="en-US" sz="4000" baseline="-25000" dirty="0">
                          <a:latin typeface="Segoe UI Light (Headings)"/>
                        </a:rPr>
                        <a:t>5</a:t>
                      </a:r>
                      <a:r>
                        <a:rPr lang="en-US" sz="4000" dirty="0">
                          <a:latin typeface="Segoe UI Light (Headings)"/>
                        </a:rPr>
                        <a:t>+m</a:t>
                      </a:r>
                      <a:r>
                        <a:rPr lang="en-US" sz="4000" baseline="-25000" dirty="0">
                          <a:latin typeface="Segoe UI Light (Headings)"/>
                        </a:rPr>
                        <a:t>6</a:t>
                      </a:r>
                      <a:r>
                        <a:rPr lang="en-US" sz="4000" baseline="0" dirty="0">
                          <a:latin typeface="Segoe UI Light (Headings)"/>
                        </a:rPr>
                        <a:t>=∑m(0,3,5,6)</a:t>
                      </a:r>
                      <a:endParaRPr lang="en-US" sz="4000" baseline="-25000" dirty="0">
                        <a:latin typeface="Segoe UI Light (Headings)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284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6823D652-2AE1-E849-BF26-2AA369CF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4767716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8BF9E7-70A1-3843-9FD7-D5BAD66F18FE}"/>
              </a:ext>
            </a:extLst>
          </p:cNvPr>
          <p:cNvCxnSpPr>
            <a:cxnSpLocks/>
          </p:cNvCxnSpPr>
          <p:nvPr/>
        </p:nvCxnSpPr>
        <p:spPr>
          <a:xfrm>
            <a:off x="951815" y="5182237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BD7323-47CA-EA4D-9259-CF4CD17FCF95}"/>
              </a:ext>
            </a:extLst>
          </p:cNvPr>
          <p:cNvCxnSpPr>
            <a:cxnSpLocks/>
          </p:cNvCxnSpPr>
          <p:nvPr/>
        </p:nvCxnSpPr>
        <p:spPr>
          <a:xfrm>
            <a:off x="1854809" y="499533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6A8BD-7262-B245-AE59-F27D9C3319F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128693" y="3334471"/>
            <a:ext cx="841014" cy="0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AEC9C5-FD2B-4643-A72E-58C406279513}"/>
              </a:ext>
            </a:extLst>
          </p:cNvPr>
          <p:cNvCxnSpPr>
            <a:cxnSpLocks/>
          </p:cNvCxnSpPr>
          <p:nvPr/>
        </p:nvCxnSpPr>
        <p:spPr>
          <a:xfrm>
            <a:off x="384764" y="5395656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DE0791-6CCF-694A-A7C0-E93A4A8CC415}"/>
              </a:ext>
            </a:extLst>
          </p:cNvPr>
          <p:cNvCxnSpPr>
            <a:cxnSpLocks/>
          </p:cNvCxnSpPr>
          <p:nvPr/>
        </p:nvCxnSpPr>
        <p:spPr>
          <a:xfrm flipV="1">
            <a:off x="4085703" y="5191628"/>
            <a:ext cx="1553650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6849C15-8D8B-8645-9198-7B9E9BF13061}"/>
              </a:ext>
            </a:extLst>
          </p:cNvPr>
          <p:cNvSpPr/>
          <p:nvPr/>
        </p:nvSpPr>
        <p:spPr>
          <a:xfrm>
            <a:off x="6917861" y="4607880"/>
            <a:ext cx="2783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ZY’X’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</a:t>
            </a:r>
          </a:p>
        </p:txBody>
      </p:sp>
      <p:pic>
        <p:nvPicPr>
          <p:cNvPr id="67" name="Picture 66" descr="A picture containing shape&#10;&#10;Description automatically generated">
            <a:extLst>
              <a:ext uri="{FF2B5EF4-FFF2-40B4-BE49-F238E27FC236}">
                <a16:creationId xmlns:a16="http://schemas.microsoft.com/office/drawing/2014/main" id="{3DB36EB0-3613-1843-8A8C-9E887ACF8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184" y="4393042"/>
            <a:ext cx="1339602" cy="1081270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5B2042-791F-904E-95E8-34AB6E170EF0}"/>
              </a:ext>
            </a:extLst>
          </p:cNvPr>
          <p:cNvCxnSpPr>
            <a:cxnSpLocks/>
          </p:cNvCxnSpPr>
          <p:nvPr/>
        </p:nvCxnSpPr>
        <p:spPr>
          <a:xfrm flipV="1">
            <a:off x="4969707" y="3318303"/>
            <a:ext cx="0" cy="13560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09502B-27B0-1446-B8A9-6992E9E27FFD}"/>
              </a:ext>
            </a:extLst>
          </p:cNvPr>
          <p:cNvCxnSpPr>
            <a:cxnSpLocks/>
          </p:cNvCxnSpPr>
          <p:nvPr/>
        </p:nvCxnSpPr>
        <p:spPr>
          <a:xfrm flipH="1">
            <a:off x="4957102" y="4674363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203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noFill/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6823D652-2AE1-E849-BF26-2AA369CF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4767716"/>
            <a:ext cx="1208887" cy="847824"/>
          </a:xfrm>
          <a:prstGeom prst="rect">
            <a:avLst/>
          </a:prstGeom>
          <a:noFill/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8BF9E7-70A1-3843-9FD7-D5BAD66F18FE}"/>
              </a:ext>
            </a:extLst>
          </p:cNvPr>
          <p:cNvCxnSpPr>
            <a:cxnSpLocks/>
          </p:cNvCxnSpPr>
          <p:nvPr/>
        </p:nvCxnSpPr>
        <p:spPr>
          <a:xfrm>
            <a:off x="951815" y="5182237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BD7323-47CA-EA4D-9259-CF4CD17FCF95}"/>
              </a:ext>
            </a:extLst>
          </p:cNvPr>
          <p:cNvCxnSpPr>
            <a:cxnSpLocks/>
          </p:cNvCxnSpPr>
          <p:nvPr/>
        </p:nvCxnSpPr>
        <p:spPr>
          <a:xfrm>
            <a:off x="1854809" y="499533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6A8BD-7262-B245-AE59-F27D9C3319F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128693" y="3334471"/>
            <a:ext cx="841014" cy="0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AEC9C5-FD2B-4643-A72E-58C406279513}"/>
              </a:ext>
            </a:extLst>
          </p:cNvPr>
          <p:cNvCxnSpPr>
            <a:cxnSpLocks/>
          </p:cNvCxnSpPr>
          <p:nvPr/>
        </p:nvCxnSpPr>
        <p:spPr>
          <a:xfrm>
            <a:off x="384764" y="5395656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DE0791-6CCF-694A-A7C0-E93A4A8CC415}"/>
              </a:ext>
            </a:extLst>
          </p:cNvPr>
          <p:cNvCxnSpPr>
            <a:cxnSpLocks/>
          </p:cNvCxnSpPr>
          <p:nvPr/>
        </p:nvCxnSpPr>
        <p:spPr>
          <a:xfrm flipV="1">
            <a:off x="4085703" y="5191628"/>
            <a:ext cx="1553650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A picture containing shape&#10;&#10;Description automatically generated">
            <a:extLst>
              <a:ext uri="{FF2B5EF4-FFF2-40B4-BE49-F238E27FC236}">
                <a16:creationId xmlns:a16="http://schemas.microsoft.com/office/drawing/2014/main" id="{3DB36EB0-3613-1843-8A8C-9E887ACF8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184" y="4393042"/>
            <a:ext cx="1339602" cy="1081270"/>
          </a:xfrm>
          <a:prstGeom prst="rect">
            <a:avLst/>
          </a:prstGeom>
          <a:noFill/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5B2042-791F-904E-95E8-34AB6E170EF0}"/>
              </a:ext>
            </a:extLst>
          </p:cNvPr>
          <p:cNvCxnSpPr>
            <a:cxnSpLocks/>
          </p:cNvCxnSpPr>
          <p:nvPr/>
        </p:nvCxnSpPr>
        <p:spPr>
          <a:xfrm flipV="1">
            <a:off x="4969707" y="3318303"/>
            <a:ext cx="0" cy="13560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09502B-27B0-1446-B8A9-6992E9E27FFD}"/>
              </a:ext>
            </a:extLst>
          </p:cNvPr>
          <p:cNvCxnSpPr>
            <a:cxnSpLocks/>
          </p:cNvCxnSpPr>
          <p:nvPr/>
        </p:nvCxnSpPr>
        <p:spPr>
          <a:xfrm flipH="1">
            <a:off x="4957102" y="4674363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2F0C461-C3B6-5A41-89FF-32C837DBF282}"/>
              </a:ext>
            </a:extLst>
          </p:cNvPr>
          <p:cNvSpPr/>
          <p:nvPr/>
        </p:nvSpPr>
        <p:spPr>
          <a:xfrm>
            <a:off x="7248169" y="2377105"/>
            <a:ext cx="21210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m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+m</a:t>
            </a:r>
            <a:r>
              <a:rPr lang="en-US" sz="3200" baseline="-25000" dirty="0">
                <a:latin typeface="Segoe UI Light (Headings)"/>
              </a:rPr>
              <a:t>5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)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dirty="0">
                <a:latin typeface="Segoe UI Light (Headings)"/>
              </a:rPr>
              <a:t>)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2887748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noFill/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6823D652-2AE1-E849-BF26-2AA369CF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4767716"/>
            <a:ext cx="1208887" cy="847824"/>
          </a:xfrm>
          <a:prstGeom prst="rect">
            <a:avLst/>
          </a:prstGeom>
          <a:noFill/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8BF9E7-70A1-3843-9FD7-D5BAD66F18FE}"/>
              </a:ext>
            </a:extLst>
          </p:cNvPr>
          <p:cNvCxnSpPr>
            <a:cxnSpLocks/>
          </p:cNvCxnSpPr>
          <p:nvPr/>
        </p:nvCxnSpPr>
        <p:spPr>
          <a:xfrm>
            <a:off x="951815" y="5182237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BD7323-47CA-EA4D-9259-CF4CD17FCF95}"/>
              </a:ext>
            </a:extLst>
          </p:cNvPr>
          <p:cNvCxnSpPr>
            <a:cxnSpLocks/>
          </p:cNvCxnSpPr>
          <p:nvPr/>
        </p:nvCxnSpPr>
        <p:spPr>
          <a:xfrm>
            <a:off x="1854809" y="499533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6A8BD-7262-B245-AE59-F27D9C3319F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128693" y="3334471"/>
            <a:ext cx="841014" cy="0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AEC9C5-FD2B-4643-A72E-58C406279513}"/>
              </a:ext>
            </a:extLst>
          </p:cNvPr>
          <p:cNvCxnSpPr>
            <a:cxnSpLocks/>
          </p:cNvCxnSpPr>
          <p:nvPr/>
        </p:nvCxnSpPr>
        <p:spPr>
          <a:xfrm>
            <a:off x="384764" y="5395656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DE0791-6CCF-694A-A7C0-E93A4A8CC415}"/>
              </a:ext>
            </a:extLst>
          </p:cNvPr>
          <p:cNvCxnSpPr>
            <a:cxnSpLocks/>
          </p:cNvCxnSpPr>
          <p:nvPr/>
        </p:nvCxnSpPr>
        <p:spPr>
          <a:xfrm flipV="1">
            <a:off x="4085703" y="5191628"/>
            <a:ext cx="1553650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A picture containing shape&#10;&#10;Description automatically generated">
            <a:extLst>
              <a:ext uri="{FF2B5EF4-FFF2-40B4-BE49-F238E27FC236}">
                <a16:creationId xmlns:a16="http://schemas.microsoft.com/office/drawing/2014/main" id="{3DB36EB0-3613-1843-8A8C-9E887ACF8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184" y="4393042"/>
            <a:ext cx="1339602" cy="1081270"/>
          </a:xfrm>
          <a:prstGeom prst="rect">
            <a:avLst/>
          </a:prstGeom>
          <a:noFill/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5B2042-791F-904E-95E8-34AB6E170EF0}"/>
              </a:ext>
            </a:extLst>
          </p:cNvPr>
          <p:cNvCxnSpPr>
            <a:cxnSpLocks/>
          </p:cNvCxnSpPr>
          <p:nvPr/>
        </p:nvCxnSpPr>
        <p:spPr>
          <a:xfrm flipV="1">
            <a:off x="4969707" y="3318303"/>
            <a:ext cx="0" cy="13560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09502B-27B0-1446-B8A9-6992E9E27FFD}"/>
              </a:ext>
            </a:extLst>
          </p:cNvPr>
          <p:cNvCxnSpPr>
            <a:cxnSpLocks/>
          </p:cNvCxnSpPr>
          <p:nvPr/>
        </p:nvCxnSpPr>
        <p:spPr>
          <a:xfrm flipH="1">
            <a:off x="4957102" y="4674363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ACAE5A4-F5F2-9647-8741-30D2A426881D}"/>
              </a:ext>
            </a:extLst>
          </p:cNvPr>
          <p:cNvSpPr/>
          <p:nvPr/>
        </p:nvSpPr>
        <p:spPr>
          <a:xfrm>
            <a:off x="7248169" y="2377105"/>
            <a:ext cx="275908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m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+m</a:t>
            </a:r>
            <a:r>
              <a:rPr lang="en-US" sz="3200" baseline="-25000" dirty="0">
                <a:latin typeface="Segoe UI Light (Headings)"/>
              </a:rPr>
              <a:t>5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)’)’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((m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+m</a:t>
            </a:r>
            <a:r>
              <a:rPr lang="en-US" sz="3200" baseline="-25000" dirty="0">
                <a:latin typeface="Segoe UI Light (Headings)"/>
              </a:rPr>
              <a:t>5</a:t>
            </a:r>
            <a:r>
              <a:rPr lang="en-US" sz="3200" dirty="0">
                <a:latin typeface="Segoe UI Light (Headings)"/>
              </a:rPr>
              <a:t>)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dirty="0">
                <a:latin typeface="Segoe UI Light (Headings)"/>
              </a:rPr>
              <a:t>)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2325316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noFill/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6823D652-2AE1-E849-BF26-2AA369CF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4767716"/>
            <a:ext cx="1208887" cy="847824"/>
          </a:xfrm>
          <a:prstGeom prst="rect">
            <a:avLst/>
          </a:prstGeom>
          <a:noFill/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8BF9E7-70A1-3843-9FD7-D5BAD66F18FE}"/>
              </a:ext>
            </a:extLst>
          </p:cNvPr>
          <p:cNvCxnSpPr>
            <a:cxnSpLocks/>
          </p:cNvCxnSpPr>
          <p:nvPr/>
        </p:nvCxnSpPr>
        <p:spPr>
          <a:xfrm>
            <a:off x="951815" y="5182237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BD7323-47CA-EA4D-9259-CF4CD17FCF95}"/>
              </a:ext>
            </a:extLst>
          </p:cNvPr>
          <p:cNvCxnSpPr>
            <a:cxnSpLocks/>
          </p:cNvCxnSpPr>
          <p:nvPr/>
        </p:nvCxnSpPr>
        <p:spPr>
          <a:xfrm>
            <a:off x="1854809" y="499533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6A8BD-7262-B245-AE59-F27D9C3319F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128693" y="3334471"/>
            <a:ext cx="841014" cy="0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AEC9C5-FD2B-4643-A72E-58C406279513}"/>
              </a:ext>
            </a:extLst>
          </p:cNvPr>
          <p:cNvCxnSpPr>
            <a:cxnSpLocks/>
          </p:cNvCxnSpPr>
          <p:nvPr/>
        </p:nvCxnSpPr>
        <p:spPr>
          <a:xfrm>
            <a:off x="384764" y="5395656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DE0791-6CCF-694A-A7C0-E93A4A8CC415}"/>
              </a:ext>
            </a:extLst>
          </p:cNvPr>
          <p:cNvCxnSpPr>
            <a:cxnSpLocks/>
          </p:cNvCxnSpPr>
          <p:nvPr/>
        </p:nvCxnSpPr>
        <p:spPr>
          <a:xfrm flipV="1">
            <a:off x="4085703" y="5191628"/>
            <a:ext cx="1553650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A picture containing shape&#10;&#10;Description automatically generated">
            <a:extLst>
              <a:ext uri="{FF2B5EF4-FFF2-40B4-BE49-F238E27FC236}">
                <a16:creationId xmlns:a16="http://schemas.microsoft.com/office/drawing/2014/main" id="{3DB36EB0-3613-1843-8A8C-9E887ACF8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184" y="4393042"/>
            <a:ext cx="1339602" cy="1081270"/>
          </a:xfrm>
          <a:prstGeom prst="rect">
            <a:avLst/>
          </a:prstGeom>
          <a:noFill/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5B2042-791F-904E-95E8-34AB6E170EF0}"/>
              </a:ext>
            </a:extLst>
          </p:cNvPr>
          <p:cNvCxnSpPr>
            <a:cxnSpLocks/>
          </p:cNvCxnSpPr>
          <p:nvPr/>
        </p:nvCxnSpPr>
        <p:spPr>
          <a:xfrm flipV="1">
            <a:off x="4969707" y="3318303"/>
            <a:ext cx="0" cy="13560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09502B-27B0-1446-B8A9-6992E9E27FFD}"/>
              </a:ext>
            </a:extLst>
          </p:cNvPr>
          <p:cNvCxnSpPr>
            <a:cxnSpLocks/>
          </p:cNvCxnSpPr>
          <p:nvPr/>
        </p:nvCxnSpPr>
        <p:spPr>
          <a:xfrm flipH="1">
            <a:off x="4957102" y="4674363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E991C74-5279-1C4C-BD6C-DAF8F07243B2}"/>
              </a:ext>
            </a:extLst>
          </p:cNvPr>
          <p:cNvSpPr/>
          <p:nvPr/>
        </p:nvSpPr>
        <p:spPr>
          <a:xfrm>
            <a:off x="7248169" y="2377105"/>
            <a:ext cx="2759089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m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+m</a:t>
            </a:r>
            <a:r>
              <a:rPr lang="en-US" sz="3200" baseline="-25000" dirty="0">
                <a:latin typeface="Segoe UI Light (Headings)"/>
              </a:rPr>
              <a:t>5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)’)’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((m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+m</a:t>
            </a:r>
            <a:r>
              <a:rPr lang="en-US" sz="3200" baseline="-25000" dirty="0">
                <a:latin typeface="Segoe UI Light (Headings)"/>
              </a:rPr>
              <a:t>5</a:t>
            </a:r>
            <a:r>
              <a:rPr lang="en-US" sz="3200" dirty="0">
                <a:latin typeface="Segoe UI Light (Headings)"/>
              </a:rPr>
              <a:t>)’)’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(m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m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baseline="-25000" dirty="0">
                <a:latin typeface="Segoe UI Light (Headings)"/>
              </a:rPr>
              <a:t>5</a:t>
            </a:r>
            <a:r>
              <a:rPr lang="en-US" sz="3200" dirty="0">
                <a:latin typeface="Segoe UI Light (Headings)"/>
              </a:rPr>
              <a:t>)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768587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noFill/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6823D652-2AE1-E849-BF26-2AA369CF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4767716"/>
            <a:ext cx="1208887" cy="847824"/>
          </a:xfrm>
          <a:prstGeom prst="rect">
            <a:avLst/>
          </a:prstGeom>
          <a:noFill/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8BF9E7-70A1-3843-9FD7-D5BAD66F18FE}"/>
              </a:ext>
            </a:extLst>
          </p:cNvPr>
          <p:cNvCxnSpPr>
            <a:cxnSpLocks/>
          </p:cNvCxnSpPr>
          <p:nvPr/>
        </p:nvCxnSpPr>
        <p:spPr>
          <a:xfrm>
            <a:off x="951815" y="5182237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BD7323-47CA-EA4D-9259-CF4CD17FCF95}"/>
              </a:ext>
            </a:extLst>
          </p:cNvPr>
          <p:cNvCxnSpPr>
            <a:cxnSpLocks/>
          </p:cNvCxnSpPr>
          <p:nvPr/>
        </p:nvCxnSpPr>
        <p:spPr>
          <a:xfrm>
            <a:off x="1854809" y="499533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6A8BD-7262-B245-AE59-F27D9C3319F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128693" y="3334471"/>
            <a:ext cx="841014" cy="0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AEC9C5-FD2B-4643-A72E-58C406279513}"/>
              </a:ext>
            </a:extLst>
          </p:cNvPr>
          <p:cNvCxnSpPr>
            <a:cxnSpLocks/>
          </p:cNvCxnSpPr>
          <p:nvPr/>
        </p:nvCxnSpPr>
        <p:spPr>
          <a:xfrm>
            <a:off x="384764" y="5395656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DE0791-6CCF-694A-A7C0-E93A4A8CC415}"/>
              </a:ext>
            </a:extLst>
          </p:cNvPr>
          <p:cNvCxnSpPr>
            <a:cxnSpLocks/>
          </p:cNvCxnSpPr>
          <p:nvPr/>
        </p:nvCxnSpPr>
        <p:spPr>
          <a:xfrm flipV="1">
            <a:off x="4085703" y="5191628"/>
            <a:ext cx="1553650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6849C15-8D8B-8645-9198-7B9E9BF13061}"/>
              </a:ext>
            </a:extLst>
          </p:cNvPr>
          <p:cNvSpPr/>
          <p:nvPr/>
        </p:nvSpPr>
        <p:spPr>
          <a:xfrm>
            <a:off x="7248169" y="2377105"/>
            <a:ext cx="3600666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m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+m</a:t>
            </a:r>
            <a:r>
              <a:rPr lang="en-US" sz="3200" baseline="-25000" dirty="0">
                <a:latin typeface="Segoe UI Light (Headings)"/>
              </a:rPr>
              <a:t>5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)’)’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((m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+m</a:t>
            </a:r>
            <a:r>
              <a:rPr lang="en-US" sz="3200" baseline="-25000" dirty="0">
                <a:latin typeface="Segoe UI Light (Headings)"/>
              </a:rPr>
              <a:t>5</a:t>
            </a:r>
            <a:r>
              <a:rPr lang="en-US" sz="3200" dirty="0">
                <a:latin typeface="Segoe UI Light (Headings)"/>
              </a:rPr>
              <a:t>)’)’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(m’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m’</a:t>
            </a:r>
            <a:r>
              <a:rPr lang="en-US" sz="3200" baseline="-25000" dirty="0">
                <a:latin typeface="Segoe UI Light (Headings)"/>
              </a:rPr>
              <a:t>5</a:t>
            </a:r>
            <a:r>
              <a:rPr lang="en-US" sz="3200" dirty="0">
                <a:latin typeface="Segoe UI Light (Headings)"/>
              </a:rPr>
              <a:t>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((ZY’X’)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dirty="0">
                <a:latin typeface="Segoe UI Light (Headings)"/>
              </a:rPr>
              <a:t> (ZY’X)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’</a:t>
            </a:r>
            <a:r>
              <a:rPr lang="en-US" sz="3200" dirty="0">
                <a:latin typeface="Segoe UI Light (Headings)"/>
              </a:rPr>
              <a:t>)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’</a:t>
            </a:r>
          </a:p>
        </p:txBody>
      </p:sp>
      <p:pic>
        <p:nvPicPr>
          <p:cNvPr id="67" name="Picture 66" descr="A picture containing shape&#10;&#10;Description automatically generated">
            <a:extLst>
              <a:ext uri="{FF2B5EF4-FFF2-40B4-BE49-F238E27FC236}">
                <a16:creationId xmlns:a16="http://schemas.microsoft.com/office/drawing/2014/main" id="{3DB36EB0-3613-1843-8A8C-9E887ACF8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184" y="4393042"/>
            <a:ext cx="1339602" cy="1081270"/>
          </a:xfrm>
          <a:prstGeom prst="rect">
            <a:avLst/>
          </a:prstGeom>
          <a:noFill/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5B2042-791F-904E-95E8-34AB6E170EF0}"/>
              </a:ext>
            </a:extLst>
          </p:cNvPr>
          <p:cNvCxnSpPr>
            <a:cxnSpLocks/>
          </p:cNvCxnSpPr>
          <p:nvPr/>
        </p:nvCxnSpPr>
        <p:spPr>
          <a:xfrm flipV="1">
            <a:off x="4969707" y="3318303"/>
            <a:ext cx="0" cy="13560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09502B-27B0-1446-B8A9-6992E9E27FFD}"/>
              </a:ext>
            </a:extLst>
          </p:cNvPr>
          <p:cNvCxnSpPr>
            <a:cxnSpLocks/>
          </p:cNvCxnSpPr>
          <p:nvPr/>
        </p:nvCxnSpPr>
        <p:spPr>
          <a:xfrm flipH="1">
            <a:off x="4957102" y="4674363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913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noFill/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6823D652-2AE1-E849-BF26-2AA369CF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4767716"/>
            <a:ext cx="1208887" cy="847824"/>
          </a:xfrm>
          <a:prstGeom prst="rect">
            <a:avLst/>
          </a:prstGeom>
          <a:noFill/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8BF9E7-70A1-3843-9FD7-D5BAD66F18FE}"/>
              </a:ext>
            </a:extLst>
          </p:cNvPr>
          <p:cNvCxnSpPr>
            <a:cxnSpLocks/>
          </p:cNvCxnSpPr>
          <p:nvPr/>
        </p:nvCxnSpPr>
        <p:spPr>
          <a:xfrm>
            <a:off x="951815" y="5182237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BD7323-47CA-EA4D-9259-CF4CD17FCF95}"/>
              </a:ext>
            </a:extLst>
          </p:cNvPr>
          <p:cNvCxnSpPr>
            <a:cxnSpLocks/>
          </p:cNvCxnSpPr>
          <p:nvPr/>
        </p:nvCxnSpPr>
        <p:spPr>
          <a:xfrm>
            <a:off x="1854809" y="499533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6A8BD-7262-B245-AE59-F27D9C3319F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128693" y="3334471"/>
            <a:ext cx="841014" cy="0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AEC9C5-FD2B-4643-A72E-58C406279513}"/>
              </a:ext>
            </a:extLst>
          </p:cNvPr>
          <p:cNvCxnSpPr>
            <a:cxnSpLocks/>
          </p:cNvCxnSpPr>
          <p:nvPr/>
        </p:nvCxnSpPr>
        <p:spPr>
          <a:xfrm>
            <a:off x="384764" y="5395656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DE0791-6CCF-694A-A7C0-E93A4A8CC415}"/>
              </a:ext>
            </a:extLst>
          </p:cNvPr>
          <p:cNvCxnSpPr>
            <a:cxnSpLocks/>
          </p:cNvCxnSpPr>
          <p:nvPr/>
        </p:nvCxnSpPr>
        <p:spPr>
          <a:xfrm flipV="1">
            <a:off x="4085703" y="5191628"/>
            <a:ext cx="1553650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6849C15-8D8B-8645-9198-7B9E9BF13061}"/>
              </a:ext>
            </a:extLst>
          </p:cNvPr>
          <p:cNvSpPr/>
          <p:nvPr/>
        </p:nvSpPr>
        <p:spPr>
          <a:xfrm>
            <a:off x="7248169" y="2377105"/>
            <a:ext cx="4200189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m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+m</a:t>
            </a:r>
            <a:r>
              <a:rPr lang="en-US" sz="3200" baseline="-25000" dirty="0">
                <a:latin typeface="Segoe UI Light (Headings)"/>
              </a:rPr>
              <a:t>5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)’)’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((m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+m</a:t>
            </a:r>
            <a:r>
              <a:rPr lang="en-US" sz="3200" baseline="-25000" dirty="0">
                <a:latin typeface="Segoe UI Light (Headings)"/>
              </a:rPr>
              <a:t>5</a:t>
            </a:r>
            <a:r>
              <a:rPr lang="en-US" sz="3200" dirty="0">
                <a:latin typeface="Segoe UI Light (Headings)"/>
              </a:rPr>
              <a:t>)’)’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(m’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m’</a:t>
            </a:r>
            <a:r>
              <a:rPr lang="en-US" sz="3200" baseline="-25000" dirty="0">
                <a:latin typeface="Segoe UI Light (Headings)"/>
              </a:rPr>
              <a:t>5</a:t>
            </a:r>
            <a:r>
              <a:rPr lang="en-US" sz="3200" dirty="0">
                <a:latin typeface="Segoe UI Light (Headings)"/>
              </a:rPr>
              <a:t>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((ZY’X’)’ (ZY’X)’)’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latin typeface="Segoe UI Light (Headings)"/>
              </a:rPr>
              <a:t>X’) 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latin typeface="Segoe UI Light (Headings)"/>
              </a:rPr>
              <a:t>X))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’</a:t>
            </a:r>
          </a:p>
        </p:txBody>
      </p:sp>
      <p:pic>
        <p:nvPicPr>
          <p:cNvPr id="67" name="Picture 66" descr="A picture containing shape&#10;&#10;Description automatically generated">
            <a:extLst>
              <a:ext uri="{FF2B5EF4-FFF2-40B4-BE49-F238E27FC236}">
                <a16:creationId xmlns:a16="http://schemas.microsoft.com/office/drawing/2014/main" id="{3DB36EB0-3613-1843-8A8C-9E887ACF8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184" y="4393042"/>
            <a:ext cx="1339602" cy="1081270"/>
          </a:xfrm>
          <a:prstGeom prst="rect">
            <a:avLst/>
          </a:prstGeom>
          <a:noFill/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5B2042-791F-904E-95E8-34AB6E170EF0}"/>
              </a:ext>
            </a:extLst>
          </p:cNvPr>
          <p:cNvCxnSpPr>
            <a:cxnSpLocks/>
          </p:cNvCxnSpPr>
          <p:nvPr/>
        </p:nvCxnSpPr>
        <p:spPr>
          <a:xfrm flipV="1">
            <a:off x="4969707" y="3318303"/>
            <a:ext cx="0" cy="13560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09502B-27B0-1446-B8A9-6992E9E27FFD}"/>
              </a:ext>
            </a:extLst>
          </p:cNvPr>
          <p:cNvCxnSpPr>
            <a:cxnSpLocks/>
          </p:cNvCxnSpPr>
          <p:nvPr/>
        </p:nvCxnSpPr>
        <p:spPr>
          <a:xfrm flipH="1">
            <a:off x="4957102" y="4674363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7504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noFill/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6823D652-2AE1-E849-BF26-2AA369CF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4767716"/>
            <a:ext cx="1208887" cy="847824"/>
          </a:xfrm>
          <a:prstGeom prst="rect">
            <a:avLst/>
          </a:prstGeom>
          <a:noFill/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8BF9E7-70A1-3843-9FD7-D5BAD66F18FE}"/>
              </a:ext>
            </a:extLst>
          </p:cNvPr>
          <p:cNvCxnSpPr>
            <a:cxnSpLocks/>
          </p:cNvCxnSpPr>
          <p:nvPr/>
        </p:nvCxnSpPr>
        <p:spPr>
          <a:xfrm>
            <a:off x="951815" y="5182237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BD7323-47CA-EA4D-9259-CF4CD17FCF95}"/>
              </a:ext>
            </a:extLst>
          </p:cNvPr>
          <p:cNvCxnSpPr>
            <a:cxnSpLocks/>
          </p:cNvCxnSpPr>
          <p:nvPr/>
        </p:nvCxnSpPr>
        <p:spPr>
          <a:xfrm>
            <a:off x="1854809" y="499533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6A8BD-7262-B245-AE59-F27D9C3319F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128693" y="3334471"/>
            <a:ext cx="841014" cy="0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AEC9C5-FD2B-4643-A72E-58C406279513}"/>
              </a:ext>
            </a:extLst>
          </p:cNvPr>
          <p:cNvCxnSpPr>
            <a:cxnSpLocks/>
          </p:cNvCxnSpPr>
          <p:nvPr/>
        </p:nvCxnSpPr>
        <p:spPr>
          <a:xfrm>
            <a:off x="384764" y="5395656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DE0791-6CCF-694A-A7C0-E93A4A8CC415}"/>
              </a:ext>
            </a:extLst>
          </p:cNvPr>
          <p:cNvCxnSpPr>
            <a:cxnSpLocks/>
          </p:cNvCxnSpPr>
          <p:nvPr/>
        </p:nvCxnSpPr>
        <p:spPr>
          <a:xfrm flipV="1">
            <a:off x="4085703" y="5191628"/>
            <a:ext cx="1553650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6849C15-8D8B-8645-9198-7B9E9BF13061}"/>
              </a:ext>
            </a:extLst>
          </p:cNvPr>
          <p:cNvSpPr/>
          <p:nvPr/>
        </p:nvSpPr>
        <p:spPr>
          <a:xfrm>
            <a:off x="7248169" y="2377105"/>
            <a:ext cx="4200189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m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+m</a:t>
            </a:r>
            <a:r>
              <a:rPr lang="en-US" sz="3200" baseline="-25000" dirty="0">
                <a:latin typeface="Segoe UI Light (Headings)"/>
              </a:rPr>
              <a:t>5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)’)’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((m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+m</a:t>
            </a:r>
            <a:r>
              <a:rPr lang="en-US" sz="3200" baseline="-25000" dirty="0">
                <a:latin typeface="Segoe UI Light (Headings)"/>
              </a:rPr>
              <a:t>5</a:t>
            </a:r>
            <a:r>
              <a:rPr lang="en-US" sz="3200" dirty="0">
                <a:latin typeface="Segoe UI Light (Headings)"/>
              </a:rPr>
              <a:t>)’)’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(m’</a:t>
            </a:r>
            <a:r>
              <a:rPr lang="en-US" sz="3200" baseline="-25000" dirty="0">
                <a:latin typeface="Segoe UI Light (Headings)"/>
              </a:rPr>
              <a:t>4</a:t>
            </a:r>
            <a:r>
              <a:rPr lang="en-US" sz="3200" dirty="0">
                <a:latin typeface="Segoe UI Light (Headings)"/>
              </a:rPr>
              <a:t>m’</a:t>
            </a:r>
            <a:r>
              <a:rPr lang="en-US" sz="3200" baseline="-25000" dirty="0">
                <a:latin typeface="Segoe UI Light (Headings)"/>
              </a:rPr>
              <a:t>5</a:t>
            </a:r>
            <a:r>
              <a:rPr lang="en-US" sz="3200" dirty="0">
                <a:latin typeface="Segoe UI Light (Headings)"/>
              </a:rPr>
              <a:t>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((ZY’X’)’ (ZY’X)’)’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 ((Z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↑</a:t>
            </a:r>
            <a:r>
              <a:rPr lang="en-US" sz="3200" dirty="0"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↑</a:t>
            </a:r>
            <a:r>
              <a:rPr lang="en-US" sz="3200" dirty="0">
                <a:latin typeface="Segoe UI Light (Headings)"/>
              </a:rPr>
              <a:t>X’) (Z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↑</a:t>
            </a:r>
            <a:r>
              <a:rPr lang="en-US" sz="3200" dirty="0"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↑</a:t>
            </a:r>
            <a:r>
              <a:rPr lang="en-US" sz="3200" dirty="0">
                <a:latin typeface="Segoe UI Light (Headings)"/>
              </a:rPr>
              <a:t>X))’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</a:t>
            </a:r>
            <a:r>
              <a:rPr lang="en-US" sz="3200" baseline="-25000" dirty="0">
                <a:solidFill>
                  <a:schemeClr val="bg1"/>
                </a:solidFill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 ((Z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X))</a:t>
            </a:r>
            <a:endParaRPr lang="en-US" sz="3200" dirty="0">
              <a:highlight>
                <a:srgbClr val="00FF00"/>
              </a:highlight>
              <a:latin typeface="Segoe UI Light (Headings)"/>
            </a:endParaRPr>
          </a:p>
        </p:txBody>
      </p:sp>
      <p:pic>
        <p:nvPicPr>
          <p:cNvPr id="67" name="Picture 66" descr="A picture containing shape&#10;&#10;Description automatically generated">
            <a:extLst>
              <a:ext uri="{FF2B5EF4-FFF2-40B4-BE49-F238E27FC236}">
                <a16:creationId xmlns:a16="http://schemas.microsoft.com/office/drawing/2014/main" id="{3DB36EB0-3613-1843-8A8C-9E887ACF8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184" y="4393042"/>
            <a:ext cx="1339602" cy="1081270"/>
          </a:xfrm>
          <a:prstGeom prst="rect">
            <a:avLst/>
          </a:prstGeom>
          <a:noFill/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5B2042-791F-904E-95E8-34AB6E170EF0}"/>
              </a:ext>
            </a:extLst>
          </p:cNvPr>
          <p:cNvCxnSpPr>
            <a:cxnSpLocks/>
          </p:cNvCxnSpPr>
          <p:nvPr/>
        </p:nvCxnSpPr>
        <p:spPr>
          <a:xfrm flipV="1">
            <a:off x="4969707" y="3318303"/>
            <a:ext cx="0" cy="13560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09502B-27B0-1446-B8A9-6992E9E27FFD}"/>
              </a:ext>
            </a:extLst>
          </p:cNvPr>
          <p:cNvCxnSpPr>
            <a:cxnSpLocks/>
          </p:cNvCxnSpPr>
          <p:nvPr/>
        </p:nvCxnSpPr>
        <p:spPr>
          <a:xfrm flipH="1">
            <a:off x="4957102" y="4674363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3231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6823D652-2AE1-E849-BF26-2AA369CF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4767716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8BF9E7-70A1-3843-9FD7-D5BAD66F18FE}"/>
              </a:ext>
            </a:extLst>
          </p:cNvPr>
          <p:cNvCxnSpPr>
            <a:cxnSpLocks/>
          </p:cNvCxnSpPr>
          <p:nvPr/>
        </p:nvCxnSpPr>
        <p:spPr>
          <a:xfrm>
            <a:off x="951815" y="5182237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BD7323-47CA-EA4D-9259-CF4CD17FCF95}"/>
              </a:ext>
            </a:extLst>
          </p:cNvPr>
          <p:cNvCxnSpPr>
            <a:cxnSpLocks/>
          </p:cNvCxnSpPr>
          <p:nvPr/>
        </p:nvCxnSpPr>
        <p:spPr>
          <a:xfrm>
            <a:off x="1854809" y="499533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6A8BD-7262-B245-AE59-F27D9C3319F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128693" y="3334471"/>
            <a:ext cx="841014" cy="0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AEC9C5-FD2B-4643-A72E-58C406279513}"/>
              </a:ext>
            </a:extLst>
          </p:cNvPr>
          <p:cNvCxnSpPr>
            <a:cxnSpLocks/>
          </p:cNvCxnSpPr>
          <p:nvPr/>
        </p:nvCxnSpPr>
        <p:spPr>
          <a:xfrm>
            <a:off x="384764" y="5395656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DE0791-6CCF-694A-A7C0-E93A4A8CC415}"/>
              </a:ext>
            </a:extLst>
          </p:cNvPr>
          <p:cNvCxnSpPr>
            <a:cxnSpLocks/>
          </p:cNvCxnSpPr>
          <p:nvPr/>
        </p:nvCxnSpPr>
        <p:spPr>
          <a:xfrm flipV="1">
            <a:off x="4085703" y="5191628"/>
            <a:ext cx="1553650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6849C15-8D8B-8645-9198-7B9E9BF13061}"/>
              </a:ext>
            </a:extLst>
          </p:cNvPr>
          <p:cNvSpPr/>
          <p:nvPr/>
        </p:nvSpPr>
        <p:spPr>
          <a:xfrm>
            <a:off x="6917861" y="4607880"/>
            <a:ext cx="4193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 ((Z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X))</a:t>
            </a:r>
            <a:endParaRPr lang="en-US" sz="3200" dirty="0">
              <a:highlight>
                <a:srgbClr val="00FF00"/>
              </a:highlight>
              <a:latin typeface="Segoe UI Light (Headings)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5B2042-791F-904E-95E8-34AB6E170EF0}"/>
              </a:ext>
            </a:extLst>
          </p:cNvPr>
          <p:cNvCxnSpPr>
            <a:cxnSpLocks/>
          </p:cNvCxnSpPr>
          <p:nvPr/>
        </p:nvCxnSpPr>
        <p:spPr>
          <a:xfrm flipV="1">
            <a:off x="4969707" y="3318303"/>
            <a:ext cx="0" cy="147600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09502B-27B0-1446-B8A9-6992E9E27FFD}"/>
              </a:ext>
            </a:extLst>
          </p:cNvPr>
          <p:cNvCxnSpPr>
            <a:cxnSpLocks/>
          </p:cNvCxnSpPr>
          <p:nvPr/>
        </p:nvCxnSpPr>
        <p:spPr>
          <a:xfrm flipH="1">
            <a:off x="4957102" y="4790113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0800F2C-483B-8849-8442-85DE5101AFE6}"/>
              </a:ext>
            </a:extLst>
          </p:cNvPr>
          <p:cNvSpPr>
            <a:spLocks noChangeAspect="1"/>
          </p:cNvSpPr>
          <p:nvPr/>
        </p:nvSpPr>
        <p:spPr>
          <a:xfrm>
            <a:off x="3913151" y="3221450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31D77F-0584-A741-BB15-662F44C9220B}"/>
              </a:ext>
            </a:extLst>
          </p:cNvPr>
          <p:cNvSpPr>
            <a:spLocks noChangeAspect="1"/>
          </p:cNvSpPr>
          <p:nvPr/>
        </p:nvSpPr>
        <p:spPr>
          <a:xfrm>
            <a:off x="3913151" y="509223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C2DD02B5-0730-2745-81A6-DD57ECCC4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73" y="4571426"/>
            <a:ext cx="1208887" cy="847824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52EBBCB9-041D-E84B-B7B6-87F2145BFA80}"/>
              </a:ext>
            </a:extLst>
          </p:cNvPr>
          <p:cNvSpPr>
            <a:spLocks noChangeAspect="1"/>
          </p:cNvSpPr>
          <p:nvPr/>
        </p:nvSpPr>
        <p:spPr>
          <a:xfrm>
            <a:off x="6515134" y="490026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126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6823D652-2AE1-E849-BF26-2AA369CF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4767716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8BF9E7-70A1-3843-9FD7-D5BAD66F18FE}"/>
              </a:ext>
            </a:extLst>
          </p:cNvPr>
          <p:cNvCxnSpPr>
            <a:cxnSpLocks/>
          </p:cNvCxnSpPr>
          <p:nvPr/>
        </p:nvCxnSpPr>
        <p:spPr>
          <a:xfrm>
            <a:off x="951815" y="5182237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BD7323-47CA-EA4D-9259-CF4CD17FCF95}"/>
              </a:ext>
            </a:extLst>
          </p:cNvPr>
          <p:cNvCxnSpPr>
            <a:cxnSpLocks/>
          </p:cNvCxnSpPr>
          <p:nvPr/>
        </p:nvCxnSpPr>
        <p:spPr>
          <a:xfrm>
            <a:off x="1854809" y="499533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6A8BD-7262-B245-AE59-F27D9C3319F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128693" y="3334471"/>
            <a:ext cx="841014" cy="0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AEC9C5-FD2B-4643-A72E-58C406279513}"/>
              </a:ext>
            </a:extLst>
          </p:cNvPr>
          <p:cNvCxnSpPr>
            <a:cxnSpLocks/>
          </p:cNvCxnSpPr>
          <p:nvPr/>
        </p:nvCxnSpPr>
        <p:spPr>
          <a:xfrm>
            <a:off x="384764" y="5395656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DE0791-6CCF-694A-A7C0-E93A4A8CC415}"/>
              </a:ext>
            </a:extLst>
          </p:cNvPr>
          <p:cNvCxnSpPr>
            <a:cxnSpLocks/>
          </p:cNvCxnSpPr>
          <p:nvPr/>
        </p:nvCxnSpPr>
        <p:spPr>
          <a:xfrm flipV="1">
            <a:off x="4085703" y="5191628"/>
            <a:ext cx="1553650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6849C15-8D8B-8645-9198-7B9E9BF13061}"/>
              </a:ext>
            </a:extLst>
          </p:cNvPr>
          <p:cNvSpPr/>
          <p:nvPr/>
        </p:nvSpPr>
        <p:spPr>
          <a:xfrm>
            <a:off x="6917861" y="4607880"/>
            <a:ext cx="4193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 ((Z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X))</a:t>
            </a:r>
            <a:endParaRPr lang="en-US" sz="3200" dirty="0">
              <a:highlight>
                <a:srgbClr val="00FF00"/>
              </a:highlight>
              <a:latin typeface="Segoe UI Light (Headings)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5B2042-791F-904E-95E8-34AB6E170EF0}"/>
              </a:ext>
            </a:extLst>
          </p:cNvPr>
          <p:cNvCxnSpPr>
            <a:cxnSpLocks/>
          </p:cNvCxnSpPr>
          <p:nvPr/>
        </p:nvCxnSpPr>
        <p:spPr>
          <a:xfrm flipV="1">
            <a:off x="4969707" y="3318303"/>
            <a:ext cx="0" cy="147600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09502B-27B0-1446-B8A9-6992E9E27FFD}"/>
              </a:ext>
            </a:extLst>
          </p:cNvPr>
          <p:cNvCxnSpPr>
            <a:cxnSpLocks/>
          </p:cNvCxnSpPr>
          <p:nvPr/>
        </p:nvCxnSpPr>
        <p:spPr>
          <a:xfrm flipH="1">
            <a:off x="4957102" y="4790113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0800F2C-483B-8849-8442-85DE5101AFE6}"/>
              </a:ext>
            </a:extLst>
          </p:cNvPr>
          <p:cNvSpPr>
            <a:spLocks noChangeAspect="1"/>
          </p:cNvSpPr>
          <p:nvPr/>
        </p:nvSpPr>
        <p:spPr>
          <a:xfrm>
            <a:off x="3913151" y="3221450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31D77F-0584-A741-BB15-662F44C9220B}"/>
              </a:ext>
            </a:extLst>
          </p:cNvPr>
          <p:cNvSpPr>
            <a:spLocks noChangeAspect="1"/>
          </p:cNvSpPr>
          <p:nvPr/>
        </p:nvSpPr>
        <p:spPr>
          <a:xfrm>
            <a:off x="3913151" y="509223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C2DD02B5-0730-2745-81A6-DD57ECCC4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73" y="4571426"/>
            <a:ext cx="1208887" cy="847824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52EBBCB9-041D-E84B-B7B6-87F2145BFA80}"/>
              </a:ext>
            </a:extLst>
          </p:cNvPr>
          <p:cNvSpPr>
            <a:spLocks noChangeAspect="1"/>
          </p:cNvSpPr>
          <p:nvPr/>
        </p:nvSpPr>
        <p:spPr>
          <a:xfrm>
            <a:off x="6515134" y="490026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picture containing shape&#10;&#10;Description automatically generated">
            <a:extLst>
              <a:ext uri="{FF2B5EF4-FFF2-40B4-BE49-F238E27FC236}">
                <a16:creationId xmlns:a16="http://schemas.microsoft.com/office/drawing/2014/main" id="{55841C22-2405-1C4D-944D-47061012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19507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40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1BF71F9D-ECEB-3E47-9665-B12F49173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C46DEB-ACA4-6349-9F65-8D26C345A9ED}"/>
              </a:ext>
            </a:extLst>
          </p:cNvPr>
          <p:cNvCxnSpPr>
            <a:cxnSpLocks/>
          </p:cNvCxnSpPr>
          <p:nvPr/>
        </p:nvCxnSpPr>
        <p:spPr>
          <a:xfrm>
            <a:off x="4440507" y="1396132"/>
            <a:ext cx="0" cy="1201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DBAA8D-33F7-9547-B006-015A285D1973}"/>
              </a:ext>
            </a:extLst>
          </p:cNvPr>
          <p:cNvCxnSpPr>
            <a:cxnSpLocks/>
          </p:cNvCxnSpPr>
          <p:nvPr/>
        </p:nvCxnSpPr>
        <p:spPr>
          <a:xfrm>
            <a:off x="954126" y="2362376"/>
            <a:ext cx="2208012" cy="1228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146B90-CD6F-1C46-A7BB-7AB3F42F9C5C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77C147-726E-384E-9269-850387B159FC}"/>
              </a:ext>
            </a:extLst>
          </p:cNvPr>
          <p:cNvCxnSpPr>
            <a:cxnSpLocks/>
          </p:cNvCxnSpPr>
          <p:nvPr/>
        </p:nvCxnSpPr>
        <p:spPr>
          <a:xfrm>
            <a:off x="1547980" y="2169061"/>
            <a:ext cx="146058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65F9C5-8815-CB4E-AD9C-3F2A6E708A61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picture containing shape&#10;&#10;Description automatically generated">
            <a:extLst>
              <a:ext uri="{FF2B5EF4-FFF2-40B4-BE49-F238E27FC236}">
                <a16:creationId xmlns:a16="http://schemas.microsoft.com/office/drawing/2014/main" id="{0115335F-23C8-394D-872D-92A210D55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8" y="382653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39B018-B40D-7248-A400-97C1DCBC7F46}"/>
              </a:ext>
            </a:extLst>
          </p:cNvPr>
          <p:cNvCxnSpPr>
            <a:cxnSpLocks/>
          </p:cNvCxnSpPr>
          <p:nvPr/>
        </p:nvCxnSpPr>
        <p:spPr>
          <a:xfrm>
            <a:off x="945539" y="4241060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CA9A393-BB60-1743-80C2-CFAA5DC3B484}"/>
              </a:ext>
            </a:extLst>
          </p:cNvPr>
          <p:cNvCxnSpPr>
            <a:cxnSpLocks/>
          </p:cNvCxnSpPr>
          <p:nvPr/>
        </p:nvCxnSpPr>
        <p:spPr>
          <a:xfrm>
            <a:off x="1848533" y="4054161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54F05A-8ECC-AF4E-B60E-9D8C7F9A7E25}"/>
              </a:ext>
            </a:extLst>
          </p:cNvPr>
          <p:cNvCxnSpPr>
            <a:cxnSpLocks/>
          </p:cNvCxnSpPr>
          <p:nvPr/>
        </p:nvCxnSpPr>
        <p:spPr>
          <a:xfrm>
            <a:off x="4440507" y="3122482"/>
            <a:ext cx="0" cy="11382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093D4F-775B-B945-952E-54A143CF9FE0}"/>
              </a:ext>
            </a:extLst>
          </p:cNvPr>
          <p:cNvCxnSpPr>
            <a:cxnSpLocks/>
          </p:cNvCxnSpPr>
          <p:nvPr/>
        </p:nvCxnSpPr>
        <p:spPr>
          <a:xfrm flipH="1" flipV="1">
            <a:off x="4417720" y="3111944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1DE74B-7C8D-714D-A807-B0413CC94E6B}"/>
              </a:ext>
            </a:extLst>
          </p:cNvPr>
          <p:cNvCxnSpPr>
            <a:cxnSpLocks/>
          </p:cNvCxnSpPr>
          <p:nvPr/>
        </p:nvCxnSpPr>
        <p:spPr>
          <a:xfrm flipH="1" flipV="1">
            <a:off x="4425594" y="2593483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6937F2-9F83-BD49-9B52-11FF4835860E}"/>
              </a:ext>
            </a:extLst>
          </p:cNvPr>
          <p:cNvCxnSpPr>
            <a:cxnSpLocks/>
          </p:cNvCxnSpPr>
          <p:nvPr/>
        </p:nvCxnSpPr>
        <p:spPr>
          <a:xfrm>
            <a:off x="693991" y="2572021"/>
            <a:ext cx="2314576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E5FD188-9625-A048-A8CB-0020A04466A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DA91E43-EB7E-DB41-A3DA-A223D9935BAF}"/>
              </a:ext>
            </a:extLst>
          </p:cNvPr>
          <p:cNvCxnSpPr>
            <a:cxnSpLocks/>
          </p:cNvCxnSpPr>
          <p:nvPr/>
        </p:nvCxnSpPr>
        <p:spPr>
          <a:xfrm>
            <a:off x="378488" y="4454479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C17E2C0-5697-B144-998E-B311CD41D4BA}"/>
              </a:ext>
            </a:extLst>
          </p:cNvPr>
          <p:cNvCxnSpPr>
            <a:cxnSpLocks/>
          </p:cNvCxnSpPr>
          <p:nvPr/>
        </p:nvCxnSpPr>
        <p:spPr>
          <a:xfrm>
            <a:off x="1848533" y="123460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1F7CC34-2677-024D-9CF2-3E87BB6D3BBA}"/>
              </a:ext>
            </a:extLst>
          </p:cNvPr>
          <p:cNvCxnSpPr>
            <a:cxnSpLocks/>
          </p:cNvCxnSpPr>
          <p:nvPr/>
        </p:nvCxnSpPr>
        <p:spPr>
          <a:xfrm>
            <a:off x="683335" y="1643833"/>
            <a:ext cx="243191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A picture containing shape&#10;&#10;Description automatically generated">
            <a:extLst>
              <a:ext uri="{FF2B5EF4-FFF2-40B4-BE49-F238E27FC236}">
                <a16:creationId xmlns:a16="http://schemas.microsoft.com/office/drawing/2014/main" id="{36ADC0DE-7908-A247-887A-483B0CBC9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71" y="10160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1D619D0-FAC0-F543-A05B-EF2B5DF5A1ED}"/>
              </a:ext>
            </a:extLst>
          </p:cNvPr>
          <p:cNvCxnSpPr>
            <a:cxnSpLocks/>
          </p:cNvCxnSpPr>
          <p:nvPr/>
        </p:nvCxnSpPr>
        <p:spPr>
          <a:xfrm flipV="1">
            <a:off x="4085664" y="1437968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A9A4FE9-6187-1F49-93F0-6A5F8D99A1AA}"/>
              </a:ext>
            </a:extLst>
          </p:cNvPr>
          <p:cNvCxnSpPr>
            <a:cxnSpLocks/>
          </p:cNvCxnSpPr>
          <p:nvPr/>
        </p:nvCxnSpPr>
        <p:spPr>
          <a:xfrm flipV="1">
            <a:off x="4079427" y="4248462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637CABF-6D84-0943-B03B-0C50BEFE45B7}"/>
              </a:ext>
            </a:extLst>
          </p:cNvPr>
          <p:cNvCxnSpPr>
            <a:cxnSpLocks/>
          </p:cNvCxnSpPr>
          <p:nvPr/>
        </p:nvCxnSpPr>
        <p:spPr>
          <a:xfrm>
            <a:off x="4127683" y="2939620"/>
            <a:ext cx="1010" cy="379415"/>
          </a:xfrm>
          <a:prstGeom prst="line">
            <a:avLst/>
          </a:prstGeom>
          <a:ln w="412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388AA2C-2ED9-C44D-A146-533484986E72}"/>
              </a:ext>
            </a:extLst>
          </p:cNvPr>
          <p:cNvCxnSpPr>
            <a:cxnSpLocks/>
          </p:cNvCxnSpPr>
          <p:nvPr/>
        </p:nvCxnSpPr>
        <p:spPr>
          <a:xfrm>
            <a:off x="4119238" y="2354689"/>
            <a:ext cx="1010" cy="4110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E23CC97-CD6B-EF40-8979-F380B376D4A6}"/>
              </a:ext>
            </a:extLst>
          </p:cNvPr>
          <p:cNvCxnSpPr>
            <a:cxnSpLocks/>
          </p:cNvCxnSpPr>
          <p:nvPr/>
        </p:nvCxnSpPr>
        <p:spPr>
          <a:xfrm>
            <a:off x="1246091" y="1446707"/>
            <a:ext cx="191604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84B41F2B-4E6E-EB47-BCFF-9F1520579AC7}"/>
              </a:ext>
            </a:extLst>
          </p:cNvPr>
          <p:cNvSpPr>
            <a:spLocks noChangeAspect="1"/>
          </p:cNvSpPr>
          <p:nvPr/>
        </p:nvSpPr>
        <p:spPr>
          <a:xfrm>
            <a:off x="3899427" y="132415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FB1474B-2F2B-2A45-A3ED-8E0A9F27CA98}"/>
              </a:ext>
            </a:extLst>
          </p:cNvPr>
          <p:cNvSpPr>
            <a:spLocks noChangeAspect="1"/>
          </p:cNvSpPr>
          <p:nvPr/>
        </p:nvSpPr>
        <p:spPr>
          <a:xfrm>
            <a:off x="3899427" y="2274429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ACFCF35-657E-124F-89E0-925C10C77902}"/>
              </a:ext>
            </a:extLst>
          </p:cNvPr>
          <p:cNvSpPr>
            <a:spLocks noChangeAspect="1"/>
          </p:cNvSpPr>
          <p:nvPr/>
        </p:nvSpPr>
        <p:spPr>
          <a:xfrm>
            <a:off x="3916009" y="3243499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D4B2172-441C-744E-B7E5-986AD6408F83}"/>
              </a:ext>
            </a:extLst>
          </p:cNvPr>
          <p:cNvSpPr>
            <a:spLocks noChangeAspect="1"/>
          </p:cNvSpPr>
          <p:nvPr/>
        </p:nvSpPr>
        <p:spPr>
          <a:xfrm>
            <a:off x="3939238" y="4139783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 descr="A picture containing shape&#10;&#10;Description automatically generated">
            <a:extLst>
              <a:ext uri="{FF2B5EF4-FFF2-40B4-BE49-F238E27FC236}">
                <a16:creationId xmlns:a16="http://schemas.microsoft.com/office/drawing/2014/main" id="{9DA41ACF-0C36-E14A-B68C-A7C101F36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792" y="2311025"/>
            <a:ext cx="1424231" cy="1077749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1139159-9463-B541-95EE-39EA9F894B23}"/>
              </a:ext>
            </a:extLst>
          </p:cNvPr>
          <p:cNvCxnSpPr>
            <a:cxnSpLocks/>
          </p:cNvCxnSpPr>
          <p:nvPr/>
        </p:nvCxnSpPr>
        <p:spPr>
          <a:xfrm flipH="1">
            <a:off x="4119238" y="2763643"/>
            <a:ext cx="1404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485F2A1-4E74-E043-8F14-5CFF3C51CD00}"/>
              </a:ext>
            </a:extLst>
          </p:cNvPr>
          <p:cNvCxnSpPr>
            <a:cxnSpLocks/>
          </p:cNvCxnSpPr>
          <p:nvPr/>
        </p:nvCxnSpPr>
        <p:spPr>
          <a:xfrm flipH="1">
            <a:off x="4119238" y="2933361"/>
            <a:ext cx="1404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4965EBE1-BE03-2C40-96CA-F0F578A88B32}"/>
              </a:ext>
            </a:extLst>
          </p:cNvPr>
          <p:cNvSpPr>
            <a:spLocks noChangeAspect="1"/>
          </p:cNvSpPr>
          <p:nvPr/>
        </p:nvSpPr>
        <p:spPr>
          <a:xfrm>
            <a:off x="6413122" y="2761850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ACC2E3-E54E-C449-BF79-049BEB8389C5}"/>
              </a:ext>
            </a:extLst>
          </p:cNvPr>
          <p:cNvSpPr/>
          <p:nvPr/>
        </p:nvSpPr>
        <p:spPr>
          <a:xfrm>
            <a:off x="4862528" y="1590703"/>
            <a:ext cx="74126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((Z’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X’))</a:t>
            </a:r>
            <a:endParaRPr lang="en-US" sz="3200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7362279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4821238" y="2743333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6823D652-2AE1-E849-BF26-2AA369CF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4767716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8BF9E7-70A1-3843-9FD7-D5BAD66F18FE}"/>
              </a:ext>
            </a:extLst>
          </p:cNvPr>
          <p:cNvCxnSpPr>
            <a:cxnSpLocks/>
          </p:cNvCxnSpPr>
          <p:nvPr/>
        </p:nvCxnSpPr>
        <p:spPr>
          <a:xfrm>
            <a:off x="951815" y="5182237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BD7323-47CA-EA4D-9259-CF4CD17FCF95}"/>
              </a:ext>
            </a:extLst>
          </p:cNvPr>
          <p:cNvCxnSpPr>
            <a:cxnSpLocks/>
          </p:cNvCxnSpPr>
          <p:nvPr/>
        </p:nvCxnSpPr>
        <p:spPr>
          <a:xfrm>
            <a:off x="1854809" y="499533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6A8BD-7262-B245-AE59-F27D9C3319F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128693" y="3334471"/>
            <a:ext cx="841014" cy="0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AEC9C5-FD2B-4643-A72E-58C406279513}"/>
              </a:ext>
            </a:extLst>
          </p:cNvPr>
          <p:cNvCxnSpPr>
            <a:cxnSpLocks/>
          </p:cNvCxnSpPr>
          <p:nvPr/>
        </p:nvCxnSpPr>
        <p:spPr>
          <a:xfrm>
            <a:off x="384764" y="5395656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DE0791-6CCF-694A-A7C0-E93A4A8CC415}"/>
              </a:ext>
            </a:extLst>
          </p:cNvPr>
          <p:cNvCxnSpPr>
            <a:cxnSpLocks/>
          </p:cNvCxnSpPr>
          <p:nvPr/>
        </p:nvCxnSpPr>
        <p:spPr>
          <a:xfrm flipV="1">
            <a:off x="4085703" y="5191628"/>
            <a:ext cx="1553650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6849C15-8D8B-8645-9198-7B9E9BF13061}"/>
              </a:ext>
            </a:extLst>
          </p:cNvPr>
          <p:cNvSpPr/>
          <p:nvPr/>
        </p:nvSpPr>
        <p:spPr>
          <a:xfrm>
            <a:off x="6917861" y="4607880"/>
            <a:ext cx="4193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 ((Z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X))</a:t>
            </a:r>
            <a:endParaRPr lang="en-US" sz="3200" dirty="0">
              <a:highlight>
                <a:srgbClr val="00FF00"/>
              </a:highlight>
              <a:latin typeface="Segoe UI Light (Headings)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5B2042-791F-904E-95E8-34AB6E170EF0}"/>
              </a:ext>
            </a:extLst>
          </p:cNvPr>
          <p:cNvCxnSpPr>
            <a:cxnSpLocks/>
          </p:cNvCxnSpPr>
          <p:nvPr/>
        </p:nvCxnSpPr>
        <p:spPr>
          <a:xfrm flipV="1">
            <a:off x="4969707" y="3318303"/>
            <a:ext cx="0" cy="147600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09502B-27B0-1446-B8A9-6992E9E27FFD}"/>
              </a:ext>
            </a:extLst>
          </p:cNvPr>
          <p:cNvCxnSpPr>
            <a:cxnSpLocks/>
          </p:cNvCxnSpPr>
          <p:nvPr/>
        </p:nvCxnSpPr>
        <p:spPr>
          <a:xfrm flipH="1">
            <a:off x="4957102" y="4790113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0800F2C-483B-8849-8442-85DE5101AFE6}"/>
              </a:ext>
            </a:extLst>
          </p:cNvPr>
          <p:cNvSpPr>
            <a:spLocks noChangeAspect="1"/>
          </p:cNvSpPr>
          <p:nvPr/>
        </p:nvSpPr>
        <p:spPr>
          <a:xfrm>
            <a:off x="3913151" y="3221450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31D77F-0584-A741-BB15-662F44C9220B}"/>
              </a:ext>
            </a:extLst>
          </p:cNvPr>
          <p:cNvSpPr>
            <a:spLocks noChangeAspect="1"/>
          </p:cNvSpPr>
          <p:nvPr/>
        </p:nvSpPr>
        <p:spPr>
          <a:xfrm>
            <a:off x="3913151" y="509223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C2DD02B5-0730-2745-81A6-DD57ECCC4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73" y="4571426"/>
            <a:ext cx="1208887" cy="847824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52EBBCB9-041D-E84B-B7B6-87F2145BFA80}"/>
              </a:ext>
            </a:extLst>
          </p:cNvPr>
          <p:cNvSpPr>
            <a:spLocks noChangeAspect="1"/>
          </p:cNvSpPr>
          <p:nvPr/>
        </p:nvSpPr>
        <p:spPr>
          <a:xfrm>
            <a:off x="6515134" y="490026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picture containing shape&#10;&#10;Description automatically generated">
            <a:extLst>
              <a:ext uri="{FF2B5EF4-FFF2-40B4-BE49-F238E27FC236}">
                <a16:creationId xmlns:a16="http://schemas.microsoft.com/office/drawing/2014/main" id="{55841C22-2405-1C4D-944D-47061012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19507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40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1BF71F9D-ECEB-3E47-9665-B12F49173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C46DEB-ACA4-6349-9F65-8D26C345A9ED}"/>
              </a:ext>
            </a:extLst>
          </p:cNvPr>
          <p:cNvCxnSpPr>
            <a:cxnSpLocks/>
          </p:cNvCxnSpPr>
          <p:nvPr/>
        </p:nvCxnSpPr>
        <p:spPr>
          <a:xfrm>
            <a:off x="4440507" y="1396132"/>
            <a:ext cx="0" cy="1201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DBAA8D-33F7-9547-B006-015A285D1973}"/>
              </a:ext>
            </a:extLst>
          </p:cNvPr>
          <p:cNvCxnSpPr>
            <a:cxnSpLocks/>
          </p:cNvCxnSpPr>
          <p:nvPr/>
        </p:nvCxnSpPr>
        <p:spPr>
          <a:xfrm>
            <a:off x="954126" y="2362376"/>
            <a:ext cx="2208012" cy="1228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146B90-CD6F-1C46-A7BB-7AB3F42F9C5C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77C147-726E-384E-9269-850387B159FC}"/>
              </a:ext>
            </a:extLst>
          </p:cNvPr>
          <p:cNvCxnSpPr>
            <a:cxnSpLocks/>
          </p:cNvCxnSpPr>
          <p:nvPr/>
        </p:nvCxnSpPr>
        <p:spPr>
          <a:xfrm>
            <a:off x="1547980" y="2169061"/>
            <a:ext cx="146058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65F9C5-8815-CB4E-AD9C-3F2A6E708A61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picture containing shape&#10;&#10;Description automatically generated">
            <a:extLst>
              <a:ext uri="{FF2B5EF4-FFF2-40B4-BE49-F238E27FC236}">
                <a16:creationId xmlns:a16="http://schemas.microsoft.com/office/drawing/2014/main" id="{0115335F-23C8-394D-872D-92A210D55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8" y="382653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39B018-B40D-7248-A400-97C1DCBC7F46}"/>
              </a:ext>
            </a:extLst>
          </p:cNvPr>
          <p:cNvCxnSpPr>
            <a:cxnSpLocks/>
          </p:cNvCxnSpPr>
          <p:nvPr/>
        </p:nvCxnSpPr>
        <p:spPr>
          <a:xfrm>
            <a:off x="945539" y="4241060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CA9A393-BB60-1743-80C2-CFAA5DC3B484}"/>
              </a:ext>
            </a:extLst>
          </p:cNvPr>
          <p:cNvCxnSpPr>
            <a:cxnSpLocks/>
          </p:cNvCxnSpPr>
          <p:nvPr/>
        </p:nvCxnSpPr>
        <p:spPr>
          <a:xfrm>
            <a:off x="1848533" y="4054161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54F05A-8ECC-AF4E-B60E-9D8C7F9A7E25}"/>
              </a:ext>
            </a:extLst>
          </p:cNvPr>
          <p:cNvCxnSpPr>
            <a:cxnSpLocks/>
          </p:cNvCxnSpPr>
          <p:nvPr/>
        </p:nvCxnSpPr>
        <p:spPr>
          <a:xfrm>
            <a:off x="4440507" y="3122482"/>
            <a:ext cx="0" cy="11382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093D4F-775B-B945-952E-54A143CF9FE0}"/>
              </a:ext>
            </a:extLst>
          </p:cNvPr>
          <p:cNvCxnSpPr>
            <a:cxnSpLocks/>
          </p:cNvCxnSpPr>
          <p:nvPr/>
        </p:nvCxnSpPr>
        <p:spPr>
          <a:xfrm flipH="1" flipV="1">
            <a:off x="4417720" y="3111944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1DE74B-7C8D-714D-A807-B0413CC94E6B}"/>
              </a:ext>
            </a:extLst>
          </p:cNvPr>
          <p:cNvCxnSpPr>
            <a:cxnSpLocks/>
          </p:cNvCxnSpPr>
          <p:nvPr/>
        </p:nvCxnSpPr>
        <p:spPr>
          <a:xfrm flipH="1" flipV="1">
            <a:off x="4425594" y="2593483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6937F2-9F83-BD49-9B52-11FF4835860E}"/>
              </a:ext>
            </a:extLst>
          </p:cNvPr>
          <p:cNvCxnSpPr>
            <a:cxnSpLocks/>
          </p:cNvCxnSpPr>
          <p:nvPr/>
        </p:nvCxnSpPr>
        <p:spPr>
          <a:xfrm>
            <a:off x="693991" y="2572021"/>
            <a:ext cx="2314576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E5FD188-9625-A048-A8CB-0020A04466A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DA91E43-EB7E-DB41-A3DA-A223D9935BAF}"/>
              </a:ext>
            </a:extLst>
          </p:cNvPr>
          <p:cNvCxnSpPr>
            <a:cxnSpLocks/>
          </p:cNvCxnSpPr>
          <p:nvPr/>
        </p:nvCxnSpPr>
        <p:spPr>
          <a:xfrm>
            <a:off x="378488" y="4454479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C17E2C0-5697-B144-998E-B311CD41D4BA}"/>
              </a:ext>
            </a:extLst>
          </p:cNvPr>
          <p:cNvCxnSpPr>
            <a:cxnSpLocks/>
          </p:cNvCxnSpPr>
          <p:nvPr/>
        </p:nvCxnSpPr>
        <p:spPr>
          <a:xfrm>
            <a:off x="1848533" y="123460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1F7CC34-2677-024D-9CF2-3E87BB6D3BBA}"/>
              </a:ext>
            </a:extLst>
          </p:cNvPr>
          <p:cNvCxnSpPr>
            <a:cxnSpLocks/>
          </p:cNvCxnSpPr>
          <p:nvPr/>
        </p:nvCxnSpPr>
        <p:spPr>
          <a:xfrm>
            <a:off x="683335" y="1643833"/>
            <a:ext cx="243191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A picture containing shape&#10;&#10;Description automatically generated">
            <a:extLst>
              <a:ext uri="{FF2B5EF4-FFF2-40B4-BE49-F238E27FC236}">
                <a16:creationId xmlns:a16="http://schemas.microsoft.com/office/drawing/2014/main" id="{36ADC0DE-7908-A247-887A-483B0CBC9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71" y="10160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1D619D0-FAC0-F543-A05B-EF2B5DF5A1ED}"/>
              </a:ext>
            </a:extLst>
          </p:cNvPr>
          <p:cNvCxnSpPr>
            <a:cxnSpLocks/>
          </p:cNvCxnSpPr>
          <p:nvPr/>
        </p:nvCxnSpPr>
        <p:spPr>
          <a:xfrm flipV="1">
            <a:off x="4085664" y="1437968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A9A4FE9-6187-1F49-93F0-6A5F8D99A1AA}"/>
              </a:ext>
            </a:extLst>
          </p:cNvPr>
          <p:cNvCxnSpPr>
            <a:cxnSpLocks/>
          </p:cNvCxnSpPr>
          <p:nvPr/>
        </p:nvCxnSpPr>
        <p:spPr>
          <a:xfrm flipV="1">
            <a:off x="4079427" y="4248462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637CABF-6D84-0943-B03B-0C50BEFE45B7}"/>
              </a:ext>
            </a:extLst>
          </p:cNvPr>
          <p:cNvCxnSpPr>
            <a:cxnSpLocks/>
          </p:cNvCxnSpPr>
          <p:nvPr/>
        </p:nvCxnSpPr>
        <p:spPr>
          <a:xfrm>
            <a:off x="4127683" y="2939620"/>
            <a:ext cx="1010" cy="379415"/>
          </a:xfrm>
          <a:prstGeom prst="line">
            <a:avLst/>
          </a:prstGeom>
          <a:ln w="412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388AA2C-2ED9-C44D-A146-533484986E72}"/>
              </a:ext>
            </a:extLst>
          </p:cNvPr>
          <p:cNvCxnSpPr>
            <a:cxnSpLocks/>
          </p:cNvCxnSpPr>
          <p:nvPr/>
        </p:nvCxnSpPr>
        <p:spPr>
          <a:xfrm>
            <a:off x="4119238" y="2354689"/>
            <a:ext cx="1010" cy="4110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E23CC97-CD6B-EF40-8979-F380B376D4A6}"/>
              </a:ext>
            </a:extLst>
          </p:cNvPr>
          <p:cNvCxnSpPr>
            <a:cxnSpLocks/>
          </p:cNvCxnSpPr>
          <p:nvPr/>
        </p:nvCxnSpPr>
        <p:spPr>
          <a:xfrm>
            <a:off x="1246091" y="1446707"/>
            <a:ext cx="191604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84B41F2B-4E6E-EB47-BCFF-9F1520579AC7}"/>
              </a:ext>
            </a:extLst>
          </p:cNvPr>
          <p:cNvSpPr>
            <a:spLocks noChangeAspect="1"/>
          </p:cNvSpPr>
          <p:nvPr/>
        </p:nvSpPr>
        <p:spPr>
          <a:xfrm>
            <a:off x="3899427" y="132415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FB1474B-2F2B-2A45-A3ED-8E0A9F27CA98}"/>
              </a:ext>
            </a:extLst>
          </p:cNvPr>
          <p:cNvSpPr>
            <a:spLocks noChangeAspect="1"/>
          </p:cNvSpPr>
          <p:nvPr/>
        </p:nvSpPr>
        <p:spPr>
          <a:xfrm>
            <a:off x="3899427" y="2274429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ACFCF35-657E-124F-89E0-925C10C77902}"/>
              </a:ext>
            </a:extLst>
          </p:cNvPr>
          <p:cNvSpPr>
            <a:spLocks noChangeAspect="1"/>
          </p:cNvSpPr>
          <p:nvPr/>
        </p:nvSpPr>
        <p:spPr>
          <a:xfrm>
            <a:off x="3916009" y="3243499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D4B2172-441C-744E-B7E5-986AD6408F83}"/>
              </a:ext>
            </a:extLst>
          </p:cNvPr>
          <p:cNvSpPr>
            <a:spLocks noChangeAspect="1"/>
          </p:cNvSpPr>
          <p:nvPr/>
        </p:nvSpPr>
        <p:spPr>
          <a:xfrm>
            <a:off x="3939238" y="4139783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 descr="A picture containing shape&#10;&#10;Description automatically generated">
            <a:extLst>
              <a:ext uri="{FF2B5EF4-FFF2-40B4-BE49-F238E27FC236}">
                <a16:creationId xmlns:a16="http://schemas.microsoft.com/office/drawing/2014/main" id="{9DA41ACF-0C36-E14A-B68C-A7C101F36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792" y="2311025"/>
            <a:ext cx="1424231" cy="1077749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1139159-9463-B541-95EE-39EA9F894B23}"/>
              </a:ext>
            </a:extLst>
          </p:cNvPr>
          <p:cNvCxnSpPr>
            <a:cxnSpLocks/>
          </p:cNvCxnSpPr>
          <p:nvPr/>
        </p:nvCxnSpPr>
        <p:spPr>
          <a:xfrm flipH="1">
            <a:off x="4119238" y="2763643"/>
            <a:ext cx="1404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485F2A1-4E74-E043-8F14-5CFF3C51CD00}"/>
              </a:ext>
            </a:extLst>
          </p:cNvPr>
          <p:cNvCxnSpPr>
            <a:cxnSpLocks/>
          </p:cNvCxnSpPr>
          <p:nvPr/>
        </p:nvCxnSpPr>
        <p:spPr>
          <a:xfrm flipH="1">
            <a:off x="4119238" y="2933361"/>
            <a:ext cx="1404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4965EBE1-BE03-2C40-96CA-F0F578A88B32}"/>
              </a:ext>
            </a:extLst>
          </p:cNvPr>
          <p:cNvSpPr>
            <a:spLocks noChangeAspect="1"/>
          </p:cNvSpPr>
          <p:nvPr/>
        </p:nvSpPr>
        <p:spPr>
          <a:xfrm>
            <a:off x="6413122" y="2761850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ACC2E3-E54E-C449-BF79-049BEB8389C5}"/>
              </a:ext>
            </a:extLst>
          </p:cNvPr>
          <p:cNvSpPr/>
          <p:nvPr/>
        </p:nvSpPr>
        <p:spPr>
          <a:xfrm>
            <a:off x="4862528" y="1590703"/>
            <a:ext cx="74126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((Z’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X’))</a:t>
            </a:r>
            <a:endParaRPr lang="en-US" sz="3200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4243D3-FBEB-1546-B7FB-CE07CCF83D21}"/>
              </a:ext>
            </a:extLst>
          </p:cNvPr>
          <p:cNvSpPr/>
          <p:nvPr/>
        </p:nvSpPr>
        <p:spPr>
          <a:xfrm>
            <a:off x="-5946" y="820730"/>
            <a:ext cx="12172213" cy="6037269"/>
          </a:xfrm>
          <a:custGeom>
            <a:avLst/>
            <a:gdLst>
              <a:gd name="connsiteX0" fmla="*/ 0 w 12847775"/>
              <a:gd name="connsiteY0" fmla="*/ 0 h 5688925"/>
              <a:gd name="connsiteX1" fmla="*/ 12847775 w 12847775"/>
              <a:gd name="connsiteY1" fmla="*/ 0 h 5688925"/>
              <a:gd name="connsiteX2" fmla="*/ 12847775 w 12847775"/>
              <a:gd name="connsiteY2" fmla="*/ 5688925 h 5688925"/>
              <a:gd name="connsiteX3" fmla="*/ 0 w 12847775"/>
              <a:gd name="connsiteY3" fmla="*/ 5688925 h 5688925"/>
              <a:gd name="connsiteX4" fmla="*/ 0 w 12847775"/>
              <a:gd name="connsiteY4" fmla="*/ 0 h 5688925"/>
              <a:gd name="connsiteX0" fmla="*/ 0 w 12847775"/>
              <a:gd name="connsiteY0" fmla="*/ 347271 h 6036196"/>
              <a:gd name="connsiteX1" fmla="*/ 5963466 w 12847775"/>
              <a:gd name="connsiteY1" fmla="*/ 0 h 6036196"/>
              <a:gd name="connsiteX2" fmla="*/ 12847775 w 12847775"/>
              <a:gd name="connsiteY2" fmla="*/ 347271 h 6036196"/>
              <a:gd name="connsiteX3" fmla="*/ 12847775 w 12847775"/>
              <a:gd name="connsiteY3" fmla="*/ 6036196 h 6036196"/>
              <a:gd name="connsiteX4" fmla="*/ 0 w 12847775"/>
              <a:gd name="connsiteY4" fmla="*/ 6036196 h 6036196"/>
              <a:gd name="connsiteX5" fmla="*/ 0 w 12847775"/>
              <a:gd name="connsiteY5" fmla="*/ 347271 h 6036196"/>
              <a:gd name="connsiteX0" fmla="*/ 0 w 12847775"/>
              <a:gd name="connsiteY0" fmla="*/ 399186 h 6088111"/>
              <a:gd name="connsiteX1" fmla="*/ 2803577 w 12847775"/>
              <a:gd name="connsiteY1" fmla="*/ 491753 h 6088111"/>
              <a:gd name="connsiteX2" fmla="*/ 5963466 w 12847775"/>
              <a:gd name="connsiteY2" fmla="*/ 51915 h 6088111"/>
              <a:gd name="connsiteX3" fmla="*/ 12847775 w 12847775"/>
              <a:gd name="connsiteY3" fmla="*/ 399186 h 6088111"/>
              <a:gd name="connsiteX4" fmla="*/ 12847775 w 12847775"/>
              <a:gd name="connsiteY4" fmla="*/ 6088111 h 6088111"/>
              <a:gd name="connsiteX5" fmla="*/ 0 w 12847775"/>
              <a:gd name="connsiteY5" fmla="*/ 6088111 h 6088111"/>
              <a:gd name="connsiteX6" fmla="*/ 0 w 12847775"/>
              <a:gd name="connsiteY6" fmla="*/ 399186 h 6088111"/>
              <a:gd name="connsiteX0" fmla="*/ 0 w 12847775"/>
              <a:gd name="connsiteY0" fmla="*/ 375711 h 6064636"/>
              <a:gd name="connsiteX1" fmla="*/ 2803577 w 12847775"/>
              <a:gd name="connsiteY1" fmla="*/ 468278 h 6064636"/>
              <a:gd name="connsiteX2" fmla="*/ 5963466 w 12847775"/>
              <a:gd name="connsiteY2" fmla="*/ 28440 h 6064636"/>
              <a:gd name="connsiteX3" fmla="*/ 12847775 w 12847775"/>
              <a:gd name="connsiteY3" fmla="*/ 375711 h 6064636"/>
              <a:gd name="connsiteX4" fmla="*/ 12847775 w 12847775"/>
              <a:gd name="connsiteY4" fmla="*/ 6064636 h 6064636"/>
              <a:gd name="connsiteX5" fmla="*/ 0 w 12847775"/>
              <a:gd name="connsiteY5" fmla="*/ 6064636 h 6064636"/>
              <a:gd name="connsiteX6" fmla="*/ 0 w 12847775"/>
              <a:gd name="connsiteY6" fmla="*/ 375711 h 6064636"/>
              <a:gd name="connsiteX0" fmla="*/ 0 w 12928798"/>
              <a:gd name="connsiteY0" fmla="*/ 869412 h 6037476"/>
              <a:gd name="connsiteX1" fmla="*/ 2884600 w 12928798"/>
              <a:gd name="connsiteY1" fmla="*/ 441118 h 6037476"/>
              <a:gd name="connsiteX2" fmla="*/ 6044489 w 12928798"/>
              <a:gd name="connsiteY2" fmla="*/ 1280 h 6037476"/>
              <a:gd name="connsiteX3" fmla="*/ 12928798 w 12928798"/>
              <a:gd name="connsiteY3" fmla="*/ 348551 h 6037476"/>
              <a:gd name="connsiteX4" fmla="*/ 12928798 w 12928798"/>
              <a:gd name="connsiteY4" fmla="*/ 6037476 h 6037476"/>
              <a:gd name="connsiteX5" fmla="*/ 81023 w 12928798"/>
              <a:gd name="connsiteY5" fmla="*/ 6037476 h 6037476"/>
              <a:gd name="connsiteX6" fmla="*/ 0 w 12928798"/>
              <a:gd name="connsiteY6" fmla="*/ 869412 h 6037476"/>
              <a:gd name="connsiteX0" fmla="*/ 0 w 12928798"/>
              <a:gd name="connsiteY0" fmla="*/ 869885 h 6037949"/>
              <a:gd name="connsiteX1" fmla="*/ 2873025 w 12928798"/>
              <a:gd name="connsiteY1" fmla="*/ 325844 h 6037949"/>
              <a:gd name="connsiteX2" fmla="*/ 6044489 w 12928798"/>
              <a:gd name="connsiteY2" fmla="*/ 1753 h 6037949"/>
              <a:gd name="connsiteX3" fmla="*/ 12928798 w 12928798"/>
              <a:gd name="connsiteY3" fmla="*/ 349024 h 6037949"/>
              <a:gd name="connsiteX4" fmla="*/ 12928798 w 12928798"/>
              <a:gd name="connsiteY4" fmla="*/ 6037949 h 6037949"/>
              <a:gd name="connsiteX5" fmla="*/ 81023 w 12928798"/>
              <a:gd name="connsiteY5" fmla="*/ 6037949 h 6037949"/>
              <a:gd name="connsiteX6" fmla="*/ 0 w 12928798"/>
              <a:gd name="connsiteY6" fmla="*/ 869885 h 6037949"/>
              <a:gd name="connsiteX0" fmla="*/ 0 w 12928798"/>
              <a:gd name="connsiteY0" fmla="*/ 869204 h 6037268"/>
              <a:gd name="connsiteX1" fmla="*/ 2873025 w 12928798"/>
              <a:gd name="connsiteY1" fmla="*/ 325163 h 6037268"/>
              <a:gd name="connsiteX2" fmla="*/ 3289714 w 12928798"/>
              <a:gd name="connsiteY2" fmla="*/ 128394 h 6037268"/>
              <a:gd name="connsiteX3" fmla="*/ 6044489 w 12928798"/>
              <a:gd name="connsiteY3" fmla="*/ 1072 h 6037268"/>
              <a:gd name="connsiteX4" fmla="*/ 12928798 w 12928798"/>
              <a:gd name="connsiteY4" fmla="*/ 348343 h 6037268"/>
              <a:gd name="connsiteX5" fmla="*/ 12928798 w 12928798"/>
              <a:gd name="connsiteY5" fmla="*/ 6037268 h 6037268"/>
              <a:gd name="connsiteX6" fmla="*/ 81023 w 12928798"/>
              <a:gd name="connsiteY6" fmla="*/ 6037268 h 6037268"/>
              <a:gd name="connsiteX7" fmla="*/ 0 w 12928798"/>
              <a:gd name="connsiteY7" fmla="*/ 869204 h 6037268"/>
              <a:gd name="connsiteX0" fmla="*/ 0 w 12928798"/>
              <a:gd name="connsiteY0" fmla="*/ 869204 h 6037268"/>
              <a:gd name="connsiteX1" fmla="*/ 940669 w 12928798"/>
              <a:gd name="connsiteY1" fmla="*/ 464059 h 6037268"/>
              <a:gd name="connsiteX2" fmla="*/ 2873025 w 12928798"/>
              <a:gd name="connsiteY2" fmla="*/ 325163 h 6037268"/>
              <a:gd name="connsiteX3" fmla="*/ 3289714 w 12928798"/>
              <a:gd name="connsiteY3" fmla="*/ 128394 h 6037268"/>
              <a:gd name="connsiteX4" fmla="*/ 6044489 w 12928798"/>
              <a:gd name="connsiteY4" fmla="*/ 1072 h 6037268"/>
              <a:gd name="connsiteX5" fmla="*/ 12928798 w 12928798"/>
              <a:gd name="connsiteY5" fmla="*/ 348343 h 6037268"/>
              <a:gd name="connsiteX6" fmla="*/ 12928798 w 12928798"/>
              <a:gd name="connsiteY6" fmla="*/ 6037268 h 6037268"/>
              <a:gd name="connsiteX7" fmla="*/ 81023 w 12928798"/>
              <a:gd name="connsiteY7" fmla="*/ 6037268 h 6037268"/>
              <a:gd name="connsiteX8" fmla="*/ 0 w 12928798"/>
              <a:gd name="connsiteY8" fmla="*/ 869204 h 6037268"/>
              <a:gd name="connsiteX0" fmla="*/ 0 w 12928798"/>
              <a:gd name="connsiteY0" fmla="*/ 869204 h 6037268"/>
              <a:gd name="connsiteX1" fmla="*/ 940669 w 12928798"/>
              <a:gd name="connsiteY1" fmla="*/ 464059 h 6037268"/>
              <a:gd name="connsiteX2" fmla="*/ 2811555 w 12928798"/>
              <a:gd name="connsiteY2" fmla="*/ 278865 h 6037268"/>
              <a:gd name="connsiteX3" fmla="*/ 3289714 w 12928798"/>
              <a:gd name="connsiteY3" fmla="*/ 128394 h 6037268"/>
              <a:gd name="connsiteX4" fmla="*/ 6044489 w 12928798"/>
              <a:gd name="connsiteY4" fmla="*/ 1072 h 6037268"/>
              <a:gd name="connsiteX5" fmla="*/ 12928798 w 12928798"/>
              <a:gd name="connsiteY5" fmla="*/ 348343 h 6037268"/>
              <a:gd name="connsiteX6" fmla="*/ 12928798 w 12928798"/>
              <a:gd name="connsiteY6" fmla="*/ 6037268 h 6037268"/>
              <a:gd name="connsiteX7" fmla="*/ 81023 w 12928798"/>
              <a:gd name="connsiteY7" fmla="*/ 6037268 h 6037268"/>
              <a:gd name="connsiteX8" fmla="*/ 0 w 12928798"/>
              <a:gd name="connsiteY8" fmla="*/ 869204 h 6037268"/>
              <a:gd name="connsiteX0" fmla="*/ 0 w 12928798"/>
              <a:gd name="connsiteY0" fmla="*/ 869204 h 6037268"/>
              <a:gd name="connsiteX1" fmla="*/ 178434 w 12928798"/>
              <a:gd name="connsiteY1" fmla="*/ 521932 h 6037268"/>
              <a:gd name="connsiteX2" fmla="*/ 940669 w 12928798"/>
              <a:gd name="connsiteY2" fmla="*/ 464059 h 6037268"/>
              <a:gd name="connsiteX3" fmla="*/ 2811555 w 12928798"/>
              <a:gd name="connsiteY3" fmla="*/ 278865 h 6037268"/>
              <a:gd name="connsiteX4" fmla="*/ 3289714 w 12928798"/>
              <a:gd name="connsiteY4" fmla="*/ 128394 h 6037268"/>
              <a:gd name="connsiteX5" fmla="*/ 6044489 w 12928798"/>
              <a:gd name="connsiteY5" fmla="*/ 1072 h 6037268"/>
              <a:gd name="connsiteX6" fmla="*/ 12928798 w 12928798"/>
              <a:gd name="connsiteY6" fmla="*/ 348343 h 6037268"/>
              <a:gd name="connsiteX7" fmla="*/ 12928798 w 12928798"/>
              <a:gd name="connsiteY7" fmla="*/ 6037268 h 6037268"/>
              <a:gd name="connsiteX8" fmla="*/ 81023 w 12928798"/>
              <a:gd name="connsiteY8" fmla="*/ 6037268 h 6037268"/>
              <a:gd name="connsiteX9" fmla="*/ 0 w 12928798"/>
              <a:gd name="connsiteY9" fmla="*/ 869204 h 603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28798" h="6037268">
                <a:moveTo>
                  <a:pt x="0" y="869204"/>
                </a:moveTo>
                <a:cubicBezTo>
                  <a:pt x="14186" y="-71239"/>
                  <a:pt x="21656" y="589456"/>
                  <a:pt x="178434" y="521932"/>
                </a:cubicBezTo>
                <a:cubicBezTo>
                  <a:pt x="335212" y="454408"/>
                  <a:pt x="499766" y="483350"/>
                  <a:pt x="940669" y="464059"/>
                </a:cubicBezTo>
                <a:cubicBezTo>
                  <a:pt x="1381572" y="444768"/>
                  <a:pt x="2420048" y="309731"/>
                  <a:pt x="2811555" y="278865"/>
                </a:cubicBezTo>
                <a:cubicBezTo>
                  <a:pt x="3369486" y="180475"/>
                  <a:pt x="2761137" y="182409"/>
                  <a:pt x="3289714" y="128394"/>
                </a:cubicBezTo>
                <a:cubicBezTo>
                  <a:pt x="3818291" y="74379"/>
                  <a:pt x="4447621" y="-10508"/>
                  <a:pt x="6044489" y="1072"/>
                </a:cubicBezTo>
                <a:lnTo>
                  <a:pt x="12928798" y="348343"/>
                </a:lnTo>
                <a:lnTo>
                  <a:pt x="12928798" y="6037268"/>
                </a:lnTo>
                <a:lnTo>
                  <a:pt x="81023" y="6037268"/>
                </a:lnTo>
                <a:lnTo>
                  <a:pt x="0" y="869204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75BF427-95FB-5F42-AB75-DC678E470AD4}"/>
              </a:ext>
            </a:extLst>
          </p:cNvPr>
          <p:cNvSpPr/>
          <p:nvPr/>
        </p:nvSpPr>
        <p:spPr>
          <a:xfrm>
            <a:off x="2291787" y="753328"/>
            <a:ext cx="7812912" cy="3997090"/>
          </a:xfrm>
          <a:custGeom>
            <a:avLst/>
            <a:gdLst>
              <a:gd name="connsiteX0" fmla="*/ 7812912 w 7812912"/>
              <a:gd name="connsiteY0" fmla="*/ 2927421 h 3997090"/>
              <a:gd name="connsiteX1" fmla="*/ 5127585 w 7812912"/>
              <a:gd name="connsiteY1" fmla="*/ 3899695 h 3997090"/>
              <a:gd name="connsiteX2" fmla="*/ 5116010 w 7812912"/>
              <a:gd name="connsiteY2" fmla="*/ 820829 h 3997090"/>
              <a:gd name="connsiteX3" fmla="*/ 2882097 w 7812912"/>
              <a:gd name="connsiteY3" fmla="*/ 1955148 h 3997090"/>
              <a:gd name="connsiteX4" fmla="*/ 1851950 w 7812912"/>
              <a:gd name="connsiteY4" fmla="*/ 137923 h 3997090"/>
              <a:gd name="connsiteX5" fmla="*/ 0 w 7812912"/>
              <a:gd name="connsiteY5" fmla="*/ 265244 h 399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12912" h="3997090">
                <a:moveTo>
                  <a:pt x="7812912" y="2927421"/>
                </a:moveTo>
                <a:cubicBezTo>
                  <a:pt x="6694990" y="3589107"/>
                  <a:pt x="5577069" y="4250794"/>
                  <a:pt x="5127585" y="3899695"/>
                </a:cubicBezTo>
                <a:cubicBezTo>
                  <a:pt x="4678101" y="3548596"/>
                  <a:pt x="5490258" y="1144920"/>
                  <a:pt x="5116010" y="820829"/>
                </a:cubicBezTo>
                <a:cubicBezTo>
                  <a:pt x="4741762" y="496738"/>
                  <a:pt x="3426107" y="2068966"/>
                  <a:pt x="2882097" y="1955148"/>
                </a:cubicBezTo>
                <a:cubicBezTo>
                  <a:pt x="2338087" y="1841330"/>
                  <a:pt x="2332299" y="419574"/>
                  <a:pt x="1851950" y="137923"/>
                </a:cubicBezTo>
                <a:cubicBezTo>
                  <a:pt x="1371601" y="-143728"/>
                  <a:pt x="685800" y="60758"/>
                  <a:pt x="0" y="265244"/>
                </a:cubicBezTo>
              </a:path>
            </a:pathLst>
          </a:custGeom>
          <a:noFill/>
          <a:ln w="412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2FA8C-61CB-B642-9030-3421458C044E}"/>
              </a:ext>
            </a:extLst>
          </p:cNvPr>
          <p:cNvSpPr txBox="1"/>
          <p:nvPr/>
        </p:nvSpPr>
        <p:spPr>
          <a:xfrm>
            <a:off x="8568831" y="2910559"/>
            <a:ext cx="2905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 (Headings)"/>
              </a:rPr>
              <a:t>NOT by NAND?</a:t>
            </a:r>
          </a:p>
        </p:txBody>
      </p:sp>
    </p:spTree>
    <p:extLst>
      <p:ext uri="{BB962C8B-B14F-4D97-AF65-F5344CB8AC3E}">
        <p14:creationId xmlns:p14="http://schemas.microsoft.com/office/powerpoint/2010/main" val="151362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858577" y="1049392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876831" y="107107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>
            <a:off x="907401" y="106113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47" y="2438263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509" y="3826169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08" y="2961129"/>
            <a:ext cx="2264211" cy="156353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7257816" y="1636283"/>
            <a:ext cx="0" cy="1737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6714802" y="3613726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365095" y="3033487"/>
            <a:ext cx="3732006" cy="1775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846319" y="4395954"/>
            <a:ext cx="3250782" cy="1981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368834" y="2753950"/>
            <a:ext cx="2468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2360825" y="4155314"/>
            <a:ext cx="2468880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7478850" y="4646699"/>
            <a:ext cx="4713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F=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Z’Y’X’</a:t>
            </a:r>
            <a:r>
              <a:rPr lang="en-US" sz="3200" dirty="0"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Z’YX</a:t>
            </a:r>
            <a:r>
              <a:rPr lang="en-US" sz="3200" dirty="0"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</a:t>
            </a:r>
            <a:r>
              <a:rPr lang="en-US" sz="3200" dirty="0"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ZYX’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01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77" y="857696"/>
            <a:ext cx="556530" cy="412419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39" y="5150691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1350581" y="5750095"/>
            <a:ext cx="3746520" cy="1357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2876831" y="5479836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7257816" y="4132612"/>
            <a:ext cx="0" cy="164592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7219300" y="4117374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7232609" y="3367671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26688" y="42336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Z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>
            <a:off x="392145" y="873333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9435"/>
            <a:ext cx="556530" cy="41241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925412" y="3336638"/>
            <a:ext cx="391212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4733728"/>
            <a:ext cx="4659145" cy="14514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92145" y="6058702"/>
            <a:ext cx="4625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1343321" y="857696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2348092" y="895534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2876831" y="1402717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907401" y="1994462"/>
            <a:ext cx="411044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54" y="1086671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6658056" y="1696779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6647513" y="5760798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6729077" y="3868192"/>
            <a:ext cx="1707" cy="54864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6714802" y="3022372"/>
            <a:ext cx="1707" cy="594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6714802" y="3859141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858577" y="1709416"/>
            <a:ext cx="323852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2147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4821238" y="2743333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6823D652-2AE1-E849-BF26-2AA369CF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4767716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8BF9E7-70A1-3843-9FD7-D5BAD66F18FE}"/>
              </a:ext>
            </a:extLst>
          </p:cNvPr>
          <p:cNvCxnSpPr>
            <a:cxnSpLocks/>
          </p:cNvCxnSpPr>
          <p:nvPr/>
        </p:nvCxnSpPr>
        <p:spPr>
          <a:xfrm>
            <a:off x="951815" y="5182237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BD7323-47CA-EA4D-9259-CF4CD17FCF95}"/>
              </a:ext>
            </a:extLst>
          </p:cNvPr>
          <p:cNvCxnSpPr>
            <a:cxnSpLocks/>
          </p:cNvCxnSpPr>
          <p:nvPr/>
        </p:nvCxnSpPr>
        <p:spPr>
          <a:xfrm>
            <a:off x="1854809" y="499533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6A8BD-7262-B245-AE59-F27D9C3319F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128693" y="3334471"/>
            <a:ext cx="841014" cy="0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AEC9C5-FD2B-4643-A72E-58C406279513}"/>
              </a:ext>
            </a:extLst>
          </p:cNvPr>
          <p:cNvCxnSpPr>
            <a:cxnSpLocks/>
          </p:cNvCxnSpPr>
          <p:nvPr/>
        </p:nvCxnSpPr>
        <p:spPr>
          <a:xfrm>
            <a:off x="384764" y="5395656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DE0791-6CCF-694A-A7C0-E93A4A8CC415}"/>
              </a:ext>
            </a:extLst>
          </p:cNvPr>
          <p:cNvCxnSpPr>
            <a:cxnSpLocks/>
          </p:cNvCxnSpPr>
          <p:nvPr/>
        </p:nvCxnSpPr>
        <p:spPr>
          <a:xfrm flipV="1">
            <a:off x="4085703" y="5191628"/>
            <a:ext cx="1553650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6849C15-8D8B-8645-9198-7B9E9BF13061}"/>
              </a:ext>
            </a:extLst>
          </p:cNvPr>
          <p:cNvSpPr/>
          <p:nvPr/>
        </p:nvSpPr>
        <p:spPr>
          <a:xfrm>
            <a:off x="6917861" y="4607880"/>
            <a:ext cx="4193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 ((Z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X))</a:t>
            </a:r>
            <a:endParaRPr lang="en-US" sz="3200" dirty="0">
              <a:highlight>
                <a:srgbClr val="00FF00"/>
              </a:highlight>
              <a:latin typeface="Segoe UI Light (Headings)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5B2042-791F-904E-95E8-34AB6E170EF0}"/>
              </a:ext>
            </a:extLst>
          </p:cNvPr>
          <p:cNvCxnSpPr>
            <a:cxnSpLocks/>
          </p:cNvCxnSpPr>
          <p:nvPr/>
        </p:nvCxnSpPr>
        <p:spPr>
          <a:xfrm flipV="1">
            <a:off x="4969707" y="3318303"/>
            <a:ext cx="0" cy="147600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09502B-27B0-1446-B8A9-6992E9E27FFD}"/>
              </a:ext>
            </a:extLst>
          </p:cNvPr>
          <p:cNvCxnSpPr>
            <a:cxnSpLocks/>
          </p:cNvCxnSpPr>
          <p:nvPr/>
        </p:nvCxnSpPr>
        <p:spPr>
          <a:xfrm flipH="1">
            <a:off x="4957102" y="4790113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0800F2C-483B-8849-8442-85DE5101AFE6}"/>
              </a:ext>
            </a:extLst>
          </p:cNvPr>
          <p:cNvSpPr>
            <a:spLocks noChangeAspect="1"/>
          </p:cNvSpPr>
          <p:nvPr/>
        </p:nvSpPr>
        <p:spPr>
          <a:xfrm>
            <a:off x="3913151" y="3221450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31D77F-0584-A741-BB15-662F44C9220B}"/>
              </a:ext>
            </a:extLst>
          </p:cNvPr>
          <p:cNvSpPr>
            <a:spLocks noChangeAspect="1"/>
          </p:cNvSpPr>
          <p:nvPr/>
        </p:nvSpPr>
        <p:spPr>
          <a:xfrm>
            <a:off x="3913151" y="509223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C2DD02B5-0730-2745-81A6-DD57ECCC4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73" y="4571426"/>
            <a:ext cx="1208887" cy="847824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52EBBCB9-041D-E84B-B7B6-87F2145BFA80}"/>
              </a:ext>
            </a:extLst>
          </p:cNvPr>
          <p:cNvSpPr>
            <a:spLocks noChangeAspect="1"/>
          </p:cNvSpPr>
          <p:nvPr/>
        </p:nvSpPr>
        <p:spPr>
          <a:xfrm>
            <a:off x="6515134" y="490026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picture containing shape&#10;&#10;Description automatically generated">
            <a:extLst>
              <a:ext uri="{FF2B5EF4-FFF2-40B4-BE49-F238E27FC236}">
                <a16:creationId xmlns:a16="http://schemas.microsoft.com/office/drawing/2014/main" id="{55841C22-2405-1C4D-944D-47061012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19507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40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1BF71F9D-ECEB-3E47-9665-B12F49173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C46DEB-ACA4-6349-9F65-8D26C345A9ED}"/>
              </a:ext>
            </a:extLst>
          </p:cNvPr>
          <p:cNvCxnSpPr>
            <a:cxnSpLocks/>
          </p:cNvCxnSpPr>
          <p:nvPr/>
        </p:nvCxnSpPr>
        <p:spPr>
          <a:xfrm>
            <a:off x="4440507" y="1396132"/>
            <a:ext cx="0" cy="1201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DBAA8D-33F7-9547-B006-015A285D1973}"/>
              </a:ext>
            </a:extLst>
          </p:cNvPr>
          <p:cNvCxnSpPr>
            <a:cxnSpLocks/>
          </p:cNvCxnSpPr>
          <p:nvPr/>
        </p:nvCxnSpPr>
        <p:spPr>
          <a:xfrm>
            <a:off x="954126" y="2362376"/>
            <a:ext cx="2208012" cy="1228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146B90-CD6F-1C46-A7BB-7AB3F42F9C5C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77C147-726E-384E-9269-850387B159FC}"/>
              </a:ext>
            </a:extLst>
          </p:cNvPr>
          <p:cNvCxnSpPr>
            <a:cxnSpLocks/>
          </p:cNvCxnSpPr>
          <p:nvPr/>
        </p:nvCxnSpPr>
        <p:spPr>
          <a:xfrm>
            <a:off x="1547980" y="2169061"/>
            <a:ext cx="146058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65F9C5-8815-CB4E-AD9C-3F2A6E708A61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picture containing shape&#10;&#10;Description automatically generated">
            <a:extLst>
              <a:ext uri="{FF2B5EF4-FFF2-40B4-BE49-F238E27FC236}">
                <a16:creationId xmlns:a16="http://schemas.microsoft.com/office/drawing/2014/main" id="{0115335F-23C8-394D-872D-92A210D55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8" y="382653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39B018-B40D-7248-A400-97C1DCBC7F46}"/>
              </a:ext>
            </a:extLst>
          </p:cNvPr>
          <p:cNvCxnSpPr>
            <a:cxnSpLocks/>
          </p:cNvCxnSpPr>
          <p:nvPr/>
        </p:nvCxnSpPr>
        <p:spPr>
          <a:xfrm>
            <a:off x="945539" y="4241060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CA9A393-BB60-1743-80C2-CFAA5DC3B484}"/>
              </a:ext>
            </a:extLst>
          </p:cNvPr>
          <p:cNvCxnSpPr>
            <a:cxnSpLocks/>
          </p:cNvCxnSpPr>
          <p:nvPr/>
        </p:nvCxnSpPr>
        <p:spPr>
          <a:xfrm>
            <a:off x="1848533" y="4054161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54F05A-8ECC-AF4E-B60E-9D8C7F9A7E25}"/>
              </a:ext>
            </a:extLst>
          </p:cNvPr>
          <p:cNvCxnSpPr>
            <a:cxnSpLocks/>
          </p:cNvCxnSpPr>
          <p:nvPr/>
        </p:nvCxnSpPr>
        <p:spPr>
          <a:xfrm>
            <a:off x="4440507" y="3122482"/>
            <a:ext cx="0" cy="11382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093D4F-775B-B945-952E-54A143CF9FE0}"/>
              </a:ext>
            </a:extLst>
          </p:cNvPr>
          <p:cNvCxnSpPr>
            <a:cxnSpLocks/>
          </p:cNvCxnSpPr>
          <p:nvPr/>
        </p:nvCxnSpPr>
        <p:spPr>
          <a:xfrm flipH="1" flipV="1">
            <a:off x="4417720" y="3111944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1DE74B-7C8D-714D-A807-B0413CC94E6B}"/>
              </a:ext>
            </a:extLst>
          </p:cNvPr>
          <p:cNvCxnSpPr>
            <a:cxnSpLocks/>
          </p:cNvCxnSpPr>
          <p:nvPr/>
        </p:nvCxnSpPr>
        <p:spPr>
          <a:xfrm flipH="1" flipV="1">
            <a:off x="4425594" y="2593483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6937F2-9F83-BD49-9B52-11FF4835860E}"/>
              </a:ext>
            </a:extLst>
          </p:cNvPr>
          <p:cNvCxnSpPr>
            <a:cxnSpLocks/>
          </p:cNvCxnSpPr>
          <p:nvPr/>
        </p:nvCxnSpPr>
        <p:spPr>
          <a:xfrm>
            <a:off x="693991" y="2572021"/>
            <a:ext cx="2314576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E5FD188-9625-A048-A8CB-0020A04466A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DA91E43-EB7E-DB41-A3DA-A223D9935BAF}"/>
              </a:ext>
            </a:extLst>
          </p:cNvPr>
          <p:cNvCxnSpPr>
            <a:cxnSpLocks/>
          </p:cNvCxnSpPr>
          <p:nvPr/>
        </p:nvCxnSpPr>
        <p:spPr>
          <a:xfrm>
            <a:off x="378488" y="4454479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C17E2C0-5697-B144-998E-B311CD41D4BA}"/>
              </a:ext>
            </a:extLst>
          </p:cNvPr>
          <p:cNvCxnSpPr>
            <a:cxnSpLocks/>
          </p:cNvCxnSpPr>
          <p:nvPr/>
        </p:nvCxnSpPr>
        <p:spPr>
          <a:xfrm>
            <a:off x="1848533" y="123460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1F7CC34-2677-024D-9CF2-3E87BB6D3BBA}"/>
              </a:ext>
            </a:extLst>
          </p:cNvPr>
          <p:cNvCxnSpPr>
            <a:cxnSpLocks/>
          </p:cNvCxnSpPr>
          <p:nvPr/>
        </p:nvCxnSpPr>
        <p:spPr>
          <a:xfrm>
            <a:off x="683335" y="1643833"/>
            <a:ext cx="243191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A picture containing shape&#10;&#10;Description automatically generated">
            <a:extLst>
              <a:ext uri="{FF2B5EF4-FFF2-40B4-BE49-F238E27FC236}">
                <a16:creationId xmlns:a16="http://schemas.microsoft.com/office/drawing/2014/main" id="{36ADC0DE-7908-A247-887A-483B0CBC9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71" y="10160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1D619D0-FAC0-F543-A05B-EF2B5DF5A1ED}"/>
              </a:ext>
            </a:extLst>
          </p:cNvPr>
          <p:cNvCxnSpPr>
            <a:cxnSpLocks/>
          </p:cNvCxnSpPr>
          <p:nvPr/>
        </p:nvCxnSpPr>
        <p:spPr>
          <a:xfrm flipV="1">
            <a:off x="4085664" y="1437968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A9A4FE9-6187-1F49-93F0-6A5F8D99A1AA}"/>
              </a:ext>
            </a:extLst>
          </p:cNvPr>
          <p:cNvCxnSpPr>
            <a:cxnSpLocks/>
          </p:cNvCxnSpPr>
          <p:nvPr/>
        </p:nvCxnSpPr>
        <p:spPr>
          <a:xfrm flipV="1">
            <a:off x="4079427" y="4248462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637CABF-6D84-0943-B03B-0C50BEFE45B7}"/>
              </a:ext>
            </a:extLst>
          </p:cNvPr>
          <p:cNvCxnSpPr>
            <a:cxnSpLocks/>
          </p:cNvCxnSpPr>
          <p:nvPr/>
        </p:nvCxnSpPr>
        <p:spPr>
          <a:xfrm>
            <a:off x="4127683" y="2939620"/>
            <a:ext cx="1010" cy="379415"/>
          </a:xfrm>
          <a:prstGeom prst="line">
            <a:avLst/>
          </a:prstGeom>
          <a:ln w="412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388AA2C-2ED9-C44D-A146-533484986E72}"/>
              </a:ext>
            </a:extLst>
          </p:cNvPr>
          <p:cNvCxnSpPr>
            <a:cxnSpLocks/>
          </p:cNvCxnSpPr>
          <p:nvPr/>
        </p:nvCxnSpPr>
        <p:spPr>
          <a:xfrm>
            <a:off x="4119238" y="2354689"/>
            <a:ext cx="1010" cy="4110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E23CC97-CD6B-EF40-8979-F380B376D4A6}"/>
              </a:ext>
            </a:extLst>
          </p:cNvPr>
          <p:cNvCxnSpPr>
            <a:cxnSpLocks/>
          </p:cNvCxnSpPr>
          <p:nvPr/>
        </p:nvCxnSpPr>
        <p:spPr>
          <a:xfrm>
            <a:off x="1246091" y="1446707"/>
            <a:ext cx="191604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84B41F2B-4E6E-EB47-BCFF-9F1520579AC7}"/>
              </a:ext>
            </a:extLst>
          </p:cNvPr>
          <p:cNvSpPr>
            <a:spLocks noChangeAspect="1"/>
          </p:cNvSpPr>
          <p:nvPr/>
        </p:nvSpPr>
        <p:spPr>
          <a:xfrm>
            <a:off x="3899427" y="132415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FB1474B-2F2B-2A45-A3ED-8E0A9F27CA98}"/>
              </a:ext>
            </a:extLst>
          </p:cNvPr>
          <p:cNvSpPr>
            <a:spLocks noChangeAspect="1"/>
          </p:cNvSpPr>
          <p:nvPr/>
        </p:nvSpPr>
        <p:spPr>
          <a:xfrm>
            <a:off x="3899427" y="2274429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ACFCF35-657E-124F-89E0-925C10C77902}"/>
              </a:ext>
            </a:extLst>
          </p:cNvPr>
          <p:cNvSpPr>
            <a:spLocks noChangeAspect="1"/>
          </p:cNvSpPr>
          <p:nvPr/>
        </p:nvSpPr>
        <p:spPr>
          <a:xfrm>
            <a:off x="3916009" y="3243499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D4B2172-441C-744E-B7E5-986AD6408F83}"/>
              </a:ext>
            </a:extLst>
          </p:cNvPr>
          <p:cNvSpPr>
            <a:spLocks noChangeAspect="1"/>
          </p:cNvSpPr>
          <p:nvPr/>
        </p:nvSpPr>
        <p:spPr>
          <a:xfrm>
            <a:off x="3939238" y="4139783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 descr="A picture containing shape&#10;&#10;Description automatically generated">
            <a:extLst>
              <a:ext uri="{FF2B5EF4-FFF2-40B4-BE49-F238E27FC236}">
                <a16:creationId xmlns:a16="http://schemas.microsoft.com/office/drawing/2014/main" id="{9DA41ACF-0C36-E14A-B68C-A7C101F36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792" y="2311025"/>
            <a:ext cx="1424231" cy="1077749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1139159-9463-B541-95EE-39EA9F894B23}"/>
              </a:ext>
            </a:extLst>
          </p:cNvPr>
          <p:cNvCxnSpPr>
            <a:cxnSpLocks/>
          </p:cNvCxnSpPr>
          <p:nvPr/>
        </p:nvCxnSpPr>
        <p:spPr>
          <a:xfrm flipH="1">
            <a:off x="4119238" y="2763643"/>
            <a:ext cx="1404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485F2A1-4E74-E043-8F14-5CFF3C51CD00}"/>
              </a:ext>
            </a:extLst>
          </p:cNvPr>
          <p:cNvCxnSpPr>
            <a:cxnSpLocks/>
          </p:cNvCxnSpPr>
          <p:nvPr/>
        </p:nvCxnSpPr>
        <p:spPr>
          <a:xfrm flipH="1">
            <a:off x="4119238" y="2933361"/>
            <a:ext cx="1404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4965EBE1-BE03-2C40-96CA-F0F578A88B32}"/>
              </a:ext>
            </a:extLst>
          </p:cNvPr>
          <p:cNvSpPr>
            <a:spLocks noChangeAspect="1"/>
          </p:cNvSpPr>
          <p:nvPr/>
        </p:nvSpPr>
        <p:spPr>
          <a:xfrm>
            <a:off x="6413122" y="2761850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ACC2E3-E54E-C449-BF79-049BEB8389C5}"/>
              </a:ext>
            </a:extLst>
          </p:cNvPr>
          <p:cNvSpPr/>
          <p:nvPr/>
        </p:nvSpPr>
        <p:spPr>
          <a:xfrm>
            <a:off x="4862528" y="1590703"/>
            <a:ext cx="74126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((Z’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Y’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X)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(Z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X’))</a:t>
            </a:r>
            <a:endParaRPr lang="en-US" sz="3200" dirty="0">
              <a:solidFill>
                <a:prstClr val="black"/>
              </a:solidFill>
              <a:highlight>
                <a:srgbClr val="FFFF00"/>
              </a:highlight>
              <a:latin typeface="Segoe UI Light (Headings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4243D3-FBEB-1546-B7FB-CE07CCF83D21}"/>
              </a:ext>
            </a:extLst>
          </p:cNvPr>
          <p:cNvSpPr/>
          <p:nvPr/>
        </p:nvSpPr>
        <p:spPr>
          <a:xfrm>
            <a:off x="-5946" y="820730"/>
            <a:ext cx="12172213" cy="6037269"/>
          </a:xfrm>
          <a:custGeom>
            <a:avLst/>
            <a:gdLst>
              <a:gd name="connsiteX0" fmla="*/ 0 w 12847775"/>
              <a:gd name="connsiteY0" fmla="*/ 0 h 5688925"/>
              <a:gd name="connsiteX1" fmla="*/ 12847775 w 12847775"/>
              <a:gd name="connsiteY1" fmla="*/ 0 h 5688925"/>
              <a:gd name="connsiteX2" fmla="*/ 12847775 w 12847775"/>
              <a:gd name="connsiteY2" fmla="*/ 5688925 h 5688925"/>
              <a:gd name="connsiteX3" fmla="*/ 0 w 12847775"/>
              <a:gd name="connsiteY3" fmla="*/ 5688925 h 5688925"/>
              <a:gd name="connsiteX4" fmla="*/ 0 w 12847775"/>
              <a:gd name="connsiteY4" fmla="*/ 0 h 5688925"/>
              <a:gd name="connsiteX0" fmla="*/ 0 w 12847775"/>
              <a:gd name="connsiteY0" fmla="*/ 347271 h 6036196"/>
              <a:gd name="connsiteX1" fmla="*/ 5963466 w 12847775"/>
              <a:gd name="connsiteY1" fmla="*/ 0 h 6036196"/>
              <a:gd name="connsiteX2" fmla="*/ 12847775 w 12847775"/>
              <a:gd name="connsiteY2" fmla="*/ 347271 h 6036196"/>
              <a:gd name="connsiteX3" fmla="*/ 12847775 w 12847775"/>
              <a:gd name="connsiteY3" fmla="*/ 6036196 h 6036196"/>
              <a:gd name="connsiteX4" fmla="*/ 0 w 12847775"/>
              <a:gd name="connsiteY4" fmla="*/ 6036196 h 6036196"/>
              <a:gd name="connsiteX5" fmla="*/ 0 w 12847775"/>
              <a:gd name="connsiteY5" fmla="*/ 347271 h 6036196"/>
              <a:gd name="connsiteX0" fmla="*/ 0 w 12847775"/>
              <a:gd name="connsiteY0" fmla="*/ 399186 h 6088111"/>
              <a:gd name="connsiteX1" fmla="*/ 2803577 w 12847775"/>
              <a:gd name="connsiteY1" fmla="*/ 491753 h 6088111"/>
              <a:gd name="connsiteX2" fmla="*/ 5963466 w 12847775"/>
              <a:gd name="connsiteY2" fmla="*/ 51915 h 6088111"/>
              <a:gd name="connsiteX3" fmla="*/ 12847775 w 12847775"/>
              <a:gd name="connsiteY3" fmla="*/ 399186 h 6088111"/>
              <a:gd name="connsiteX4" fmla="*/ 12847775 w 12847775"/>
              <a:gd name="connsiteY4" fmla="*/ 6088111 h 6088111"/>
              <a:gd name="connsiteX5" fmla="*/ 0 w 12847775"/>
              <a:gd name="connsiteY5" fmla="*/ 6088111 h 6088111"/>
              <a:gd name="connsiteX6" fmla="*/ 0 w 12847775"/>
              <a:gd name="connsiteY6" fmla="*/ 399186 h 6088111"/>
              <a:gd name="connsiteX0" fmla="*/ 0 w 12847775"/>
              <a:gd name="connsiteY0" fmla="*/ 375711 h 6064636"/>
              <a:gd name="connsiteX1" fmla="*/ 2803577 w 12847775"/>
              <a:gd name="connsiteY1" fmla="*/ 468278 h 6064636"/>
              <a:gd name="connsiteX2" fmla="*/ 5963466 w 12847775"/>
              <a:gd name="connsiteY2" fmla="*/ 28440 h 6064636"/>
              <a:gd name="connsiteX3" fmla="*/ 12847775 w 12847775"/>
              <a:gd name="connsiteY3" fmla="*/ 375711 h 6064636"/>
              <a:gd name="connsiteX4" fmla="*/ 12847775 w 12847775"/>
              <a:gd name="connsiteY4" fmla="*/ 6064636 h 6064636"/>
              <a:gd name="connsiteX5" fmla="*/ 0 w 12847775"/>
              <a:gd name="connsiteY5" fmla="*/ 6064636 h 6064636"/>
              <a:gd name="connsiteX6" fmla="*/ 0 w 12847775"/>
              <a:gd name="connsiteY6" fmla="*/ 375711 h 6064636"/>
              <a:gd name="connsiteX0" fmla="*/ 0 w 12928798"/>
              <a:gd name="connsiteY0" fmla="*/ 869412 h 6037476"/>
              <a:gd name="connsiteX1" fmla="*/ 2884600 w 12928798"/>
              <a:gd name="connsiteY1" fmla="*/ 441118 h 6037476"/>
              <a:gd name="connsiteX2" fmla="*/ 6044489 w 12928798"/>
              <a:gd name="connsiteY2" fmla="*/ 1280 h 6037476"/>
              <a:gd name="connsiteX3" fmla="*/ 12928798 w 12928798"/>
              <a:gd name="connsiteY3" fmla="*/ 348551 h 6037476"/>
              <a:gd name="connsiteX4" fmla="*/ 12928798 w 12928798"/>
              <a:gd name="connsiteY4" fmla="*/ 6037476 h 6037476"/>
              <a:gd name="connsiteX5" fmla="*/ 81023 w 12928798"/>
              <a:gd name="connsiteY5" fmla="*/ 6037476 h 6037476"/>
              <a:gd name="connsiteX6" fmla="*/ 0 w 12928798"/>
              <a:gd name="connsiteY6" fmla="*/ 869412 h 6037476"/>
              <a:gd name="connsiteX0" fmla="*/ 0 w 12928798"/>
              <a:gd name="connsiteY0" fmla="*/ 869885 h 6037949"/>
              <a:gd name="connsiteX1" fmla="*/ 2873025 w 12928798"/>
              <a:gd name="connsiteY1" fmla="*/ 325844 h 6037949"/>
              <a:gd name="connsiteX2" fmla="*/ 6044489 w 12928798"/>
              <a:gd name="connsiteY2" fmla="*/ 1753 h 6037949"/>
              <a:gd name="connsiteX3" fmla="*/ 12928798 w 12928798"/>
              <a:gd name="connsiteY3" fmla="*/ 349024 h 6037949"/>
              <a:gd name="connsiteX4" fmla="*/ 12928798 w 12928798"/>
              <a:gd name="connsiteY4" fmla="*/ 6037949 h 6037949"/>
              <a:gd name="connsiteX5" fmla="*/ 81023 w 12928798"/>
              <a:gd name="connsiteY5" fmla="*/ 6037949 h 6037949"/>
              <a:gd name="connsiteX6" fmla="*/ 0 w 12928798"/>
              <a:gd name="connsiteY6" fmla="*/ 869885 h 6037949"/>
              <a:gd name="connsiteX0" fmla="*/ 0 w 12928798"/>
              <a:gd name="connsiteY0" fmla="*/ 869204 h 6037268"/>
              <a:gd name="connsiteX1" fmla="*/ 2873025 w 12928798"/>
              <a:gd name="connsiteY1" fmla="*/ 325163 h 6037268"/>
              <a:gd name="connsiteX2" fmla="*/ 3289714 w 12928798"/>
              <a:gd name="connsiteY2" fmla="*/ 128394 h 6037268"/>
              <a:gd name="connsiteX3" fmla="*/ 6044489 w 12928798"/>
              <a:gd name="connsiteY3" fmla="*/ 1072 h 6037268"/>
              <a:gd name="connsiteX4" fmla="*/ 12928798 w 12928798"/>
              <a:gd name="connsiteY4" fmla="*/ 348343 h 6037268"/>
              <a:gd name="connsiteX5" fmla="*/ 12928798 w 12928798"/>
              <a:gd name="connsiteY5" fmla="*/ 6037268 h 6037268"/>
              <a:gd name="connsiteX6" fmla="*/ 81023 w 12928798"/>
              <a:gd name="connsiteY6" fmla="*/ 6037268 h 6037268"/>
              <a:gd name="connsiteX7" fmla="*/ 0 w 12928798"/>
              <a:gd name="connsiteY7" fmla="*/ 869204 h 6037268"/>
              <a:gd name="connsiteX0" fmla="*/ 0 w 12928798"/>
              <a:gd name="connsiteY0" fmla="*/ 869204 h 6037268"/>
              <a:gd name="connsiteX1" fmla="*/ 940669 w 12928798"/>
              <a:gd name="connsiteY1" fmla="*/ 464059 h 6037268"/>
              <a:gd name="connsiteX2" fmla="*/ 2873025 w 12928798"/>
              <a:gd name="connsiteY2" fmla="*/ 325163 h 6037268"/>
              <a:gd name="connsiteX3" fmla="*/ 3289714 w 12928798"/>
              <a:gd name="connsiteY3" fmla="*/ 128394 h 6037268"/>
              <a:gd name="connsiteX4" fmla="*/ 6044489 w 12928798"/>
              <a:gd name="connsiteY4" fmla="*/ 1072 h 6037268"/>
              <a:gd name="connsiteX5" fmla="*/ 12928798 w 12928798"/>
              <a:gd name="connsiteY5" fmla="*/ 348343 h 6037268"/>
              <a:gd name="connsiteX6" fmla="*/ 12928798 w 12928798"/>
              <a:gd name="connsiteY6" fmla="*/ 6037268 h 6037268"/>
              <a:gd name="connsiteX7" fmla="*/ 81023 w 12928798"/>
              <a:gd name="connsiteY7" fmla="*/ 6037268 h 6037268"/>
              <a:gd name="connsiteX8" fmla="*/ 0 w 12928798"/>
              <a:gd name="connsiteY8" fmla="*/ 869204 h 6037268"/>
              <a:gd name="connsiteX0" fmla="*/ 0 w 12928798"/>
              <a:gd name="connsiteY0" fmla="*/ 869204 h 6037268"/>
              <a:gd name="connsiteX1" fmla="*/ 940669 w 12928798"/>
              <a:gd name="connsiteY1" fmla="*/ 464059 h 6037268"/>
              <a:gd name="connsiteX2" fmla="*/ 2811555 w 12928798"/>
              <a:gd name="connsiteY2" fmla="*/ 278865 h 6037268"/>
              <a:gd name="connsiteX3" fmla="*/ 3289714 w 12928798"/>
              <a:gd name="connsiteY3" fmla="*/ 128394 h 6037268"/>
              <a:gd name="connsiteX4" fmla="*/ 6044489 w 12928798"/>
              <a:gd name="connsiteY4" fmla="*/ 1072 h 6037268"/>
              <a:gd name="connsiteX5" fmla="*/ 12928798 w 12928798"/>
              <a:gd name="connsiteY5" fmla="*/ 348343 h 6037268"/>
              <a:gd name="connsiteX6" fmla="*/ 12928798 w 12928798"/>
              <a:gd name="connsiteY6" fmla="*/ 6037268 h 6037268"/>
              <a:gd name="connsiteX7" fmla="*/ 81023 w 12928798"/>
              <a:gd name="connsiteY7" fmla="*/ 6037268 h 6037268"/>
              <a:gd name="connsiteX8" fmla="*/ 0 w 12928798"/>
              <a:gd name="connsiteY8" fmla="*/ 869204 h 6037268"/>
              <a:gd name="connsiteX0" fmla="*/ 0 w 12928798"/>
              <a:gd name="connsiteY0" fmla="*/ 869204 h 6037268"/>
              <a:gd name="connsiteX1" fmla="*/ 178434 w 12928798"/>
              <a:gd name="connsiteY1" fmla="*/ 521932 h 6037268"/>
              <a:gd name="connsiteX2" fmla="*/ 940669 w 12928798"/>
              <a:gd name="connsiteY2" fmla="*/ 464059 h 6037268"/>
              <a:gd name="connsiteX3" fmla="*/ 2811555 w 12928798"/>
              <a:gd name="connsiteY3" fmla="*/ 278865 h 6037268"/>
              <a:gd name="connsiteX4" fmla="*/ 3289714 w 12928798"/>
              <a:gd name="connsiteY4" fmla="*/ 128394 h 6037268"/>
              <a:gd name="connsiteX5" fmla="*/ 6044489 w 12928798"/>
              <a:gd name="connsiteY5" fmla="*/ 1072 h 6037268"/>
              <a:gd name="connsiteX6" fmla="*/ 12928798 w 12928798"/>
              <a:gd name="connsiteY6" fmla="*/ 348343 h 6037268"/>
              <a:gd name="connsiteX7" fmla="*/ 12928798 w 12928798"/>
              <a:gd name="connsiteY7" fmla="*/ 6037268 h 6037268"/>
              <a:gd name="connsiteX8" fmla="*/ 81023 w 12928798"/>
              <a:gd name="connsiteY8" fmla="*/ 6037268 h 6037268"/>
              <a:gd name="connsiteX9" fmla="*/ 0 w 12928798"/>
              <a:gd name="connsiteY9" fmla="*/ 869204 h 603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28798" h="6037268">
                <a:moveTo>
                  <a:pt x="0" y="869204"/>
                </a:moveTo>
                <a:cubicBezTo>
                  <a:pt x="14186" y="-71239"/>
                  <a:pt x="21656" y="589456"/>
                  <a:pt x="178434" y="521932"/>
                </a:cubicBezTo>
                <a:cubicBezTo>
                  <a:pt x="335212" y="454408"/>
                  <a:pt x="499766" y="483350"/>
                  <a:pt x="940669" y="464059"/>
                </a:cubicBezTo>
                <a:cubicBezTo>
                  <a:pt x="1381572" y="444768"/>
                  <a:pt x="2420048" y="309731"/>
                  <a:pt x="2811555" y="278865"/>
                </a:cubicBezTo>
                <a:cubicBezTo>
                  <a:pt x="3369486" y="180475"/>
                  <a:pt x="2761137" y="182409"/>
                  <a:pt x="3289714" y="128394"/>
                </a:cubicBezTo>
                <a:cubicBezTo>
                  <a:pt x="3818291" y="74379"/>
                  <a:pt x="4447621" y="-10508"/>
                  <a:pt x="6044489" y="1072"/>
                </a:cubicBezTo>
                <a:lnTo>
                  <a:pt x="12928798" y="348343"/>
                </a:lnTo>
                <a:lnTo>
                  <a:pt x="12928798" y="6037268"/>
                </a:lnTo>
                <a:lnTo>
                  <a:pt x="81023" y="6037268"/>
                </a:lnTo>
                <a:lnTo>
                  <a:pt x="0" y="869204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75BF427-95FB-5F42-AB75-DC678E470AD4}"/>
              </a:ext>
            </a:extLst>
          </p:cNvPr>
          <p:cNvSpPr/>
          <p:nvPr/>
        </p:nvSpPr>
        <p:spPr>
          <a:xfrm>
            <a:off x="2291787" y="753328"/>
            <a:ext cx="7812912" cy="3997090"/>
          </a:xfrm>
          <a:custGeom>
            <a:avLst/>
            <a:gdLst>
              <a:gd name="connsiteX0" fmla="*/ 7812912 w 7812912"/>
              <a:gd name="connsiteY0" fmla="*/ 2927421 h 3997090"/>
              <a:gd name="connsiteX1" fmla="*/ 5127585 w 7812912"/>
              <a:gd name="connsiteY1" fmla="*/ 3899695 h 3997090"/>
              <a:gd name="connsiteX2" fmla="*/ 5116010 w 7812912"/>
              <a:gd name="connsiteY2" fmla="*/ 820829 h 3997090"/>
              <a:gd name="connsiteX3" fmla="*/ 2882097 w 7812912"/>
              <a:gd name="connsiteY3" fmla="*/ 1955148 h 3997090"/>
              <a:gd name="connsiteX4" fmla="*/ 1851950 w 7812912"/>
              <a:gd name="connsiteY4" fmla="*/ 137923 h 3997090"/>
              <a:gd name="connsiteX5" fmla="*/ 0 w 7812912"/>
              <a:gd name="connsiteY5" fmla="*/ 265244 h 399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12912" h="3997090">
                <a:moveTo>
                  <a:pt x="7812912" y="2927421"/>
                </a:moveTo>
                <a:cubicBezTo>
                  <a:pt x="6694990" y="3589107"/>
                  <a:pt x="5577069" y="4250794"/>
                  <a:pt x="5127585" y="3899695"/>
                </a:cubicBezTo>
                <a:cubicBezTo>
                  <a:pt x="4678101" y="3548596"/>
                  <a:pt x="5490258" y="1144920"/>
                  <a:pt x="5116010" y="820829"/>
                </a:cubicBezTo>
                <a:cubicBezTo>
                  <a:pt x="4741762" y="496738"/>
                  <a:pt x="3426107" y="2068966"/>
                  <a:pt x="2882097" y="1955148"/>
                </a:cubicBezTo>
                <a:cubicBezTo>
                  <a:pt x="2338087" y="1841330"/>
                  <a:pt x="2332299" y="419574"/>
                  <a:pt x="1851950" y="137923"/>
                </a:cubicBezTo>
                <a:cubicBezTo>
                  <a:pt x="1371601" y="-143728"/>
                  <a:pt x="685800" y="60758"/>
                  <a:pt x="0" y="265244"/>
                </a:cubicBezTo>
              </a:path>
            </a:pathLst>
          </a:custGeom>
          <a:noFill/>
          <a:ln w="412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2FA8C-61CB-B642-9030-3421458C044E}"/>
              </a:ext>
            </a:extLst>
          </p:cNvPr>
          <p:cNvSpPr txBox="1"/>
          <p:nvPr/>
        </p:nvSpPr>
        <p:spPr>
          <a:xfrm>
            <a:off x="8568831" y="2910559"/>
            <a:ext cx="2905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 (Headings)"/>
              </a:rPr>
              <a:t>NOT by NAND?</a:t>
            </a:r>
          </a:p>
        </p:txBody>
      </p:sp>
      <p:pic>
        <p:nvPicPr>
          <p:cNvPr id="86" name="Picture 85" descr="A picture containing shape&#10;&#10;Description automatically generated">
            <a:extLst>
              <a:ext uri="{FF2B5EF4-FFF2-40B4-BE49-F238E27FC236}">
                <a16:creationId xmlns:a16="http://schemas.microsoft.com/office/drawing/2014/main" id="{59B08595-3805-DC44-B6F7-3D4A953F6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055" y="3630249"/>
            <a:ext cx="1208887" cy="847824"/>
          </a:xfrm>
          <a:prstGeom prst="rect">
            <a:avLst/>
          </a:prstGeom>
          <a:noFill/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B0864A7-2CBE-0C4C-9BEE-30E7621D8C54}"/>
              </a:ext>
            </a:extLst>
          </p:cNvPr>
          <p:cNvCxnSpPr>
            <a:cxnSpLocks/>
          </p:cNvCxnSpPr>
          <p:nvPr/>
        </p:nvCxnSpPr>
        <p:spPr>
          <a:xfrm flipH="1">
            <a:off x="9867055" y="4054161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892758F-2714-C140-B2EE-77D89F6FE9D6}"/>
              </a:ext>
            </a:extLst>
          </p:cNvPr>
          <p:cNvCxnSpPr>
            <a:cxnSpLocks/>
          </p:cNvCxnSpPr>
          <p:nvPr/>
        </p:nvCxnSpPr>
        <p:spPr>
          <a:xfrm>
            <a:off x="10515055" y="3851329"/>
            <a:ext cx="0" cy="40939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6E35F84-7D8F-454A-8D18-E657A0D1CA7A}"/>
              </a:ext>
            </a:extLst>
          </p:cNvPr>
          <p:cNvCxnSpPr>
            <a:cxnSpLocks/>
          </p:cNvCxnSpPr>
          <p:nvPr/>
        </p:nvCxnSpPr>
        <p:spPr>
          <a:xfrm flipH="1">
            <a:off x="11518267" y="4054161"/>
            <a:ext cx="38050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B569D29-C497-F246-B6C1-CA5BB92D4EA2}"/>
              </a:ext>
            </a:extLst>
          </p:cNvPr>
          <p:cNvSpPr>
            <a:spLocks noChangeAspect="1"/>
          </p:cNvSpPr>
          <p:nvPr/>
        </p:nvSpPr>
        <p:spPr>
          <a:xfrm>
            <a:off x="11508376" y="3966028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578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204122"/>
            <a:ext cx="121919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Universal GATE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{NAND}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F=(F’)’=(</a:t>
            </a:r>
            <a:r>
              <a:rPr lang="en-CA" sz="6600" dirty="0" err="1">
                <a:solidFill>
                  <a:prstClr val="black"/>
                </a:solidFill>
                <a:latin typeface="Segoe UI Light (Headings)"/>
              </a:rPr>
              <a:t>SoP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’)’</a:t>
            </a:r>
          </a:p>
        </p:txBody>
      </p:sp>
    </p:spTree>
    <p:extLst>
      <p:ext uri="{BB962C8B-B14F-4D97-AF65-F5344CB8AC3E}">
        <p14:creationId xmlns:p14="http://schemas.microsoft.com/office/powerpoint/2010/main" val="33413604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Design II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AFAD6-7676-4DD5-9643-E4853DE4850A}"/>
              </a:ext>
            </a:extLst>
          </p:cNvPr>
          <p:cNvSpPr/>
          <p:nvPr/>
        </p:nvSpPr>
        <p:spPr>
          <a:xfrm>
            <a:off x="914860" y="4700566"/>
            <a:ext cx="10680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latin typeface="Segoe UI Light (Headings)"/>
              </a:rPr>
              <a:t>a </a:t>
            </a:r>
            <a:r>
              <a:rPr lang="en-CA" sz="2800" dirty="0">
                <a:highlight>
                  <a:srgbClr val="FFFF00"/>
                </a:highlight>
                <a:latin typeface="Segoe UI Light (Headings)"/>
              </a:rPr>
              <a:t>new</a:t>
            </a:r>
            <a:r>
              <a:rPr lang="en-CA" sz="2800" dirty="0">
                <a:latin typeface="Segoe UI Light (Headings)"/>
              </a:rPr>
              <a:t> algorithm for designing any logic circuits, given truth table</a:t>
            </a:r>
          </a:p>
        </p:txBody>
      </p:sp>
    </p:spTree>
    <p:extLst>
      <p:ext uri="{BB962C8B-B14F-4D97-AF65-F5344CB8AC3E}">
        <p14:creationId xmlns:p14="http://schemas.microsoft.com/office/powerpoint/2010/main" val="13455431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MAXTERM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4AA75-BD73-43A5-99F7-34629514B51C}"/>
              </a:ext>
            </a:extLst>
          </p:cNvPr>
          <p:cNvSpPr/>
          <p:nvPr/>
        </p:nvSpPr>
        <p:spPr>
          <a:xfrm>
            <a:off x="5502722" y="3587168"/>
            <a:ext cx="26600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dirty="0">
                <a:latin typeface="Segoe UI Light (Headings)"/>
              </a:rPr>
              <a:t>aka. Standard Sum</a:t>
            </a:r>
            <a:endParaRPr lang="en-CA" sz="2000" dirty="0"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1091546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X’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x</a:t>
            </a: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4DDF9-6568-4EC2-8EE0-64D47CB8F55A}"/>
              </a:ext>
            </a:extLst>
          </p:cNvPr>
          <p:cNvSpPr/>
          <p:nvPr/>
        </p:nvSpPr>
        <p:spPr>
          <a:xfrm>
            <a:off x="914860" y="4700566"/>
            <a:ext cx="106802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latin typeface="Segoe UI Light (Headings)"/>
              </a:rPr>
              <a:t>1 binary variable appear either:</a:t>
            </a:r>
          </a:p>
          <a:p>
            <a:pPr marL="457200" indent="-457200">
              <a:buFontTx/>
              <a:buChar char="-"/>
            </a:pPr>
            <a:r>
              <a:rPr lang="en-CA" sz="2800" dirty="0">
                <a:latin typeface="Segoe UI Light (Headings)"/>
              </a:rPr>
              <a:t>in its </a:t>
            </a:r>
            <a:r>
              <a:rPr lang="en-CA" sz="2800" dirty="0">
                <a:highlight>
                  <a:srgbClr val="FFFF00"/>
                </a:highlight>
                <a:latin typeface="Segoe UI Light (Headings)"/>
              </a:rPr>
              <a:t>normal</a:t>
            </a:r>
            <a:r>
              <a:rPr lang="en-CA" sz="2800" dirty="0">
                <a:latin typeface="Segoe UI Light (Headings)"/>
              </a:rPr>
              <a:t> form X, or </a:t>
            </a:r>
          </a:p>
          <a:p>
            <a:pPr marL="457200" indent="-457200">
              <a:buFontTx/>
              <a:buChar char="-"/>
            </a:pPr>
            <a:r>
              <a:rPr lang="en-CA" sz="2800" dirty="0">
                <a:latin typeface="Segoe UI Light (Headings)"/>
              </a:rPr>
              <a:t>in its </a:t>
            </a:r>
            <a:r>
              <a:rPr lang="en-CA" sz="2800" dirty="0">
                <a:highlight>
                  <a:srgbClr val="FFFF00"/>
                </a:highlight>
                <a:latin typeface="Segoe UI Light (Headings)"/>
              </a:rPr>
              <a:t>complement</a:t>
            </a:r>
            <a:r>
              <a:rPr lang="en-CA" sz="2800" dirty="0">
                <a:latin typeface="Segoe UI Light (Headings)"/>
              </a:rPr>
              <a:t> form X’</a:t>
            </a:r>
            <a:endParaRPr lang="en-CA" sz="2800" dirty="0"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437972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135254"/>
              </p:ext>
            </p:extLst>
          </p:nvPr>
        </p:nvGraphicFramePr>
        <p:xfrm>
          <a:off x="0" y="2331720"/>
          <a:ext cx="12192000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(X’)=(X’)’=X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9629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Y+X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Y+X’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n-CA" sz="6600" cap="all" dirty="0" err="1">
                <a:solidFill>
                  <a:prstClr val="black"/>
                </a:solidFill>
                <a:latin typeface="Segoe UI Light (Headings)"/>
              </a:rPr>
              <a:t>Y’+x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 vs.</a:t>
            </a: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Y’+X’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4DDF9-6568-4EC2-8EE0-64D47CB8F55A}"/>
              </a:ext>
            </a:extLst>
          </p:cNvPr>
          <p:cNvSpPr/>
          <p:nvPr/>
        </p:nvSpPr>
        <p:spPr>
          <a:xfrm>
            <a:off x="914860" y="4700566"/>
            <a:ext cx="10680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latin typeface="Segoe UI Light (Headings)"/>
              </a:rPr>
              <a:t>2 binary variables appear either in one of these forms:</a:t>
            </a:r>
          </a:p>
        </p:txBody>
      </p:sp>
    </p:spTree>
    <p:extLst>
      <p:ext uri="{BB962C8B-B14F-4D97-AF65-F5344CB8AC3E}">
        <p14:creationId xmlns:p14="http://schemas.microsoft.com/office/powerpoint/2010/main" val="993412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23457"/>
              </p:ext>
            </p:extLst>
          </p:nvPr>
        </p:nvGraphicFramePr>
        <p:xfrm>
          <a:off x="0" y="1234440"/>
          <a:ext cx="12192000" cy="438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(Y’X’)’ = </a:t>
                      </a:r>
                      <a:r>
                        <a:rPr lang="en-US" sz="6600" kern="1200" cap="all" dirty="0" err="1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y+x</a:t>
                      </a:r>
                      <a:endParaRPr lang="en-US" sz="66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(Y’X)’ = </a:t>
                      </a:r>
                      <a:r>
                        <a:rPr lang="en-US" sz="6600" kern="1200" cap="all" dirty="0" err="1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y+X</a:t>
                      </a:r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(YX’)’ = </a:t>
                      </a:r>
                      <a:r>
                        <a:rPr lang="en-US" sz="6600" kern="1200" cap="all" dirty="0" err="1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y’+x</a:t>
                      </a:r>
                      <a:endParaRPr lang="en-US" sz="66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(YX)’ = </a:t>
                      </a:r>
                      <a:r>
                        <a:rPr lang="en-US" sz="6600" kern="1200" cap="all" dirty="0" err="1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y’+X</a:t>
                      </a:r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63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9462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Z+Y+X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Z+Y+X’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…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4DDF9-6568-4EC2-8EE0-64D47CB8F55A}"/>
              </a:ext>
            </a:extLst>
          </p:cNvPr>
          <p:cNvSpPr/>
          <p:nvPr/>
        </p:nvSpPr>
        <p:spPr>
          <a:xfrm>
            <a:off x="914860" y="4700566"/>
            <a:ext cx="10680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latin typeface="Segoe UI Light (Headings)"/>
              </a:rPr>
              <a:t>3 binary variables appear either in one of these forms: how many?</a:t>
            </a:r>
          </a:p>
        </p:txBody>
      </p:sp>
    </p:spTree>
    <p:extLst>
      <p:ext uri="{BB962C8B-B14F-4D97-AF65-F5344CB8AC3E}">
        <p14:creationId xmlns:p14="http://schemas.microsoft.com/office/powerpoint/2010/main" val="22394152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Z+Y+X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Z+Y+X’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…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4DDF9-6568-4EC2-8EE0-64D47CB8F55A}"/>
              </a:ext>
            </a:extLst>
          </p:cNvPr>
          <p:cNvSpPr/>
          <p:nvPr/>
        </p:nvSpPr>
        <p:spPr>
          <a:xfrm>
            <a:off x="914860" y="4700566"/>
            <a:ext cx="106802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latin typeface="Segoe UI Light (Headings)"/>
              </a:rPr>
              <a:t>3 binary variables appear either in one of these forms: how many?</a:t>
            </a:r>
          </a:p>
          <a:p>
            <a:r>
              <a:rPr lang="en-CA" sz="2800" dirty="0">
                <a:latin typeface="Segoe UI Light (Headings)"/>
              </a:rPr>
              <a:t>Each variable can take 2 forms (normal and complement)</a:t>
            </a:r>
          </a:p>
          <a:p>
            <a:r>
              <a:rPr lang="en-CA" sz="2800" dirty="0">
                <a:latin typeface="Segoe UI Light (Headings)"/>
              </a:rPr>
              <a:t>We have 3 variables, 2×2×2 = 2</a:t>
            </a:r>
            <a:r>
              <a:rPr lang="en-CA" sz="2800" baseline="30000" dirty="0">
                <a:latin typeface="Segoe UI Light (Headings)"/>
              </a:rPr>
              <a:t>3</a:t>
            </a:r>
            <a:r>
              <a:rPr lang="en-CA" sz="2800" dirty="0">
                <a:latin typeface="Segoe UI Light (Headings)"/>
              </a:rPr>
              <a:t> = 8</a:t>
            </a:r>
            <a:endParaRPr lang="en-CA" sz="2800" baseline="30000" dirty="0"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88315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858577" y="1049392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876831" y="107107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>
            <a:off x="907401" y="106113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47" y="2438263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509" y="3826169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08" y="2961129"/>
            <a:ext cx="2264211" cy="1563534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7257816" y="1636283"/>
            <a:ext cx="0" cy="1737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6714802" y="3613726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365095" y="3033487"/>
            <a:ext cx="3732006" cy="1775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846319" y="4395954"/>
            <a:ext cx="3250782" cy="1981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368834" y="2753950"/>
            <a:ext cx="2468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2360825" y="4155314"/>
            <a:ext cx="2468880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7487333" y="4638817"/>
            <a:ext cx="4713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F=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Z’Y’X’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Z’YX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ZYX’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01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77" y="857696"/>
            <a:ext cx="556530" cy="412419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39" y="5150691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1350581" y="5750095"/>
            <a:ext cx="3746520" cy="1357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2876831" y="5479836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7257816" y="4132612"/>
            <a:ext cx="0" cy="164592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7219300" y="4117374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7232609" y="3367671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26688" y="42336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Z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>
            <a:off x="392145" y="873333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9435"/>
            <a:ext cx="556530" cy="41241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925412" y="3336638"/>
            <a:ext cx="391212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4733728"/>
            <a:ext cx="4659145" cy="14514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92145" y="6058702"/>
            <a:ext cx="4625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1343321" y="857696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2348092" y="895534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2876831" y="1402717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907401" y="1994462"/>
            <a:ext cx="411044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54" y="1086671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6658056" y="1696779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6647513" y="5760798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6729077" y="3868192"/>
            <a:ext cx="1707" cy="54864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6714802" y="3022372"/>
            <a:ext cx="1707" cy="594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6714802" y="3859141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858577" y="1709416"/>
            <a:ext cx="323852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8520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7475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(Z’Y’X’)’=</a:t>
                      </a:r>
                      <a:r>
                        <a:rPr lang="en-US" sz="4800" kern="1200" cap="all" dirty="0" err="1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Z+y+X</a:t>
                      </a:r>
                      <a:endParaRPr lang="en-US" sz="48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(Z’Y’X)’=Z+Y+X’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(Z’YX’)’=Z+Y’+X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0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(Z’YX)’=Z+Y’+X’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63636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(ZY’X’)’=Z’+Y+X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0403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(ZY’X)’=Z’+Y+X’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26474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(ZYX’)’=Z’+Y’+X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523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(ZYX)’=Z’+Y’+X’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599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4469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A</a:t>
            </a:r>
            <a:r>
              <a:rPr lang="en-CA" sz="6000" baseline="-25000" dirty="0">
                <a:solidFill>
                  <a:prstClr val="black"/>
                </a:solidFill>
                <a:latin typeface="Segoe UI Light (Headings)"/>
              </a:rPr>
              <a:t>n</a:t>
            </a:r>
            <a:r>
              <a:rPr lang="en-CA" sz="6000" dirty="0">
                <a:solidFill>
                  <a:prstClr val="black"/>
                </a:solidFill>
                <a:latin typeface="Segoe UI Light (Headings)"/>
              </a:rPr>
              <a:t>+</a:t>
            </a:r>
            <a:r>
              <a:rPr lang="en-CA" sz="6000" cap="all" baseline="30000" dirty="0">
                <a:solidFill>
                  <a:prstClr val="black"/>
                </a:solidFill>
                <a:latin typeface="Segoe UI Light (Headings)"/>
              </a:rPr>
              <a:t>…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A</a:t>
            </a:r>
            <a:r>
              <a:rPr lang="en-CA" sz="6000" cap="all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r>
              <a:rPr lang="en-CA" sz="6000" dirty="0">
                <a:solidFill>
                  <a:prstClr val="black"/>
                </a:solidFill>
                <a:latin typeface="Segoe UI Light (Headings)"/>
              </a:rPr>
              <a:t>+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A</a:t>
            </a:r>
            <a:r>
              <a:rPr lang="en-CA" sz="6000" cap="all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CA" sz="6000" dirty="0">
                <a:solidFill>
                  <a:prstClr val="black"/>
                </a:solidFill>
                <a:latin typeface="Segoe UI Light (Headings)"/>
              </a:rPr>
              <a:t>+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A</a:t>
            </a:r>
            <a:r>
              <a:rPr lang="en-CA" sz="6000" cap="all" baseline="-25000" dirty="0">
                <a:solidFill>
                  <a:prstClr val="black"/>
                </a:solidFill>
                <a:latin typeface="Segoe UI Light (Headings)"/>
              </a:rPr>
              <a:t>0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n-CA" sz="60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 A</a:t>
            </a:r>
            <a:r>
              <a:rPr lang="en-CA" sz="6000" baseline="-25000" dirty="0">
                <a:solidFill>
                  <a:prstClr val="black"/>
                </a:solidFill>
                <a:latin typeface="Segoe UI Light (Headings)"/>
              </a:rPr>
              <a:t>n</a:t>
            </a:r>
            <a:r>
              <a:rPr lang="en-CA" sz="6000" dirty="0">
                <a:solidFill>
                  <a:prstClr val="black"/>
                </a:solidFill>
                <a:latin typeface="Segoe UI Light (Headings)"/>
              </a:rPr>
              <a:t>+</a:t>
            </a:r>
            <a:r>
              <a:rPr lang="en-CA" sz="6000" cap="all" baseline="30000" dirty="0">
                <a:solidFill>
                  <a:prstClr val="black"/>
                </a:solidFill>
                <a:latin typeface="Segoe UI Light (Headings)"/>
              </a:rPr>
              <a:t>…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A</a:t>
            </a:r>
            <a:r>
              <a:rPr lang="en-CA" sz="6000" cap="all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r>
              <a:rPr lang="en-CA" sz="6000" dirty="0">
                <a:solidFill>
                  <a:prstClr val="black"/>
                </a:solidFill>
                <a:latin typeface="Segoe UI Light (Headings)"/>
              </a:rPr>
              <a:t>+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A</a:t>
            </a:r>
            <a:r>
              <a:rPr lang="en-CA" sz="6000" cap="all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CA" sz="6000" dirty="0">
                <a:solidFill>
                  <a:prstClr val="black"/>
                </a:solidFill>
                <a:latin typeface="Segoe UI Light (Headings)"/>
              </a:rPr>
              <a:t>+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A’</a:t>
            </a:r>
            <a:r>
              <a:rPr lang="en-CA" sz="6000" cap="all" baseline="-25000" dirty="0">
                <a:solidFill>
                  <a:prstClr val="black"/>
                </a:solidFill>
                <a:latin typeface="Segoe UI Light (Headings)"/>
              </a:rPr>
              <a:t>0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 …</a:t>
            </a:r>
            <a:endParaRPr kumimoji="0" lang="en-CA" sz="60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4DDF9-6568-4EC2-8EE0-64D47CB8F55A}"/>
              </a:ext>
            </a:extLst>
          </p:cNvPr>
          <p:cNvSpPr/>
          <p:nvPr/>
        </p:nvSpPr>
        <p:spPr>
          <a:xfrm>
            <a:off x="914860" y="4700566"/>
            <a:ext cx="106802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latin typeface="Segoe UI Light (Headings)"/>
              </a:rPr>
              <a:t>n binary variables appear either in one of these forms: how many?</a:t>
            </a:r>
          </a:p>
          <a:p>
            <a:r>
              <a:rPr lang="en-CA" sz="2800" dirty="0">
                <a:latin typeface="Segoe UI Light (Headings)"/>
              </a:rPr>
              <a:t>Each variable can take 2 forms (normal and complement)</a:t>
            </a:r>
          </a:p>
          <a:p>
            <a:r>
              <a:rPr lang="en-CA" sz="2800" dirty="0">
                <a:latin typeface="Segoe UI Light (Headings)"/>
              </a:rPr>
              <a:t>We have n variables, 2×2×2×</a:t>
            </a:r>
            <a:r>
              <a:rPr lang="en-CA" sz="2800" baseline="30000" dirty="0">
                <a:latin typeface="Segoe UI Light (Headings)"/>
              </a:rPr>
              <a:t> … </a:t>
            </a:r>
            <a:r>
              <a:rPr lang="en-CA" sz="2800" dirty="0">
                <a:latin typeface="Segoe UI Light (Headings)"/>
              </a:rPr>
              <a:t>×2 = 2</a:t>
            </a:r>
            <a:r>
              <a:rPr lang="en-CA" sz="2800" baseline="30000" dirty="0">
                <a:latin typeface="Segoe UI Light (Headings)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728823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98512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n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1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0</a:t>
                      </a:r>
                      <a:endParaRPr lang="en-US" sz="48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n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baseline="30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…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1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0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 </a:t>
                      </a:r>
                      <a:endParaRPr lang="en-US" sz="48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n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baseline="30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…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1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0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 </a:t>
                      </a:r>
                      <a:endParaRPr lang="en-US" sz="48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0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…</a:t>
                      </a:r>
                      <a:endParaRPr lang="en-US" sz="4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…</a:t>
                      </a:r>
                      <a:endParaRPr lang="en-US" sz="4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342263636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…</a:t>
                      </a:r>
                      <a:endParaRPr lang="en-US" sz="4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33460403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4800" kern="1200" cap="none" baseline="30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-3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4800" kern="1200" cap="none" baseline="30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800" cap="all" dirty="0" err="1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baseline="-25000" dirty="0" err="1">
                          <a:solidFill>
                            <a:prstClr val="black"/>
                          </a:solidFill>
                          <a:latin typeface="Segoe UI Light (Headings)"/>
                        </a:rPr>
                        <a:t>n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baseline="30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…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1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0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 </a:t>
                      </a:r>
                      <a:endParaRPr lang="en-US" sz="48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26474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4800" kern="1200" cap="none" baseline="30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-2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4800" kern="1200" cap="none" baseline="30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800" cap="all" dirty="0" err="1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baseline="-25000" dirty="0" err="1">
                          <a:solidFill>
                            <a:prstClr val="black"/>
                          </a:solidFill>
                          <a:latin typeface="Segoe UI Light (Headings)"/>
                        </a:rPr>
                        <a:t>n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baseline="30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…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1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0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 </a:t>
                      </a:r>
                      <a:endParaRPr lang="en-US" sz="48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523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4800" kern="1200" cap="none" baseline="30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-1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4800" kern="1200" cap="none" baseline="30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800" cap="all" dirty="0" err="1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baseline="-25000" dirty="0" err="1">
                          <a:solidFill>
                            <a:prstClr val="black"/>
                          </a:solidFill>
                          <a:latin typeface="Segoe UI Light (Headings)"/>
                        </a:rPr>
                        <a:t>n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baseline="30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…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1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0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 </a:t>
                      </a:r>
                      <a:endParaRPr lang="en-US" sz="48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599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4519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Truth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4AA75-BD73-43A5-99F7-34629514B51C}"/>
              </a:ext>
            </a:extLst>
          </p:cNvPr>
          <p:cNvSpPr/>
          <p:nvPr/>
        </p:nvSpPr>
        <p:spPr>
          <a:xfrm>
            <a:off x="4584701" y="3587168"/>
            <a:ext cx="42383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dirty="0">
                <a:latin typeface="Segoe UI Light (Headings)"/>
              </a:rPr>
              <a:t>en.wikipedia.org/wiki/Truth_table</a:t>
            </a:r>
            <a:endParaRPr lang="en-CA" sz="2000" dirty="0"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7341913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Truth table ↔ 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MAXTERM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9147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63520"/>
              </p:ext>
            </p:extLst>
          </p:nvPr>
        </p:nvGraphicFramePr>
        <p:xfrm>
          <a:off x="0" y="685800"/>
          <a:ext cx="12191999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52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1741935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8642544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F=m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3577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D0275B-6C07-4451-BD9F-E5E67204DF5A}"/>
              </a:ext>
            </a:extLst>
          </p:cNvPr>
          <p:cNvCxnSpPr>
            <a:cxnSpLocks/>
          </p:cNvCxnSpPr>
          <p:nvPr/>
        </p:nvCxnSpPr>
        <p:spPr>
          <a:xfrm>
            <a:off x="1118349" y="1049392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9633EE-1665-4383-AC3D-2C39139C0ACC}"/>
              </a:ext>
            </a:extLst>
          </p:cNvPr>
          <p:cNvCxnSpPr>
            <a:cxnSpLocks/>
          </p:cNvCxnSpPr>
          <p:nvPr/>
        </p:nvCxnSpPr>
        <p:spPr>
          <a:xfrm>
            <a:off x="2136603" y="1071071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809B56-76F0-413D-B86E-4532367C2C2D}"/>
              </a:ext>
            </a:extLst>
          </p:cNvPr>
          <p:cNvGrpSpPr>
            <a:grpSpLocks noChangeAspect="1"/>
          </p:cNvGrpSpPr>
          <p:nvPr/>
        </p:nvGrpSpPr>
        <p:grpSpPr>
          <a:xfrm>
            <a:off x="3992970" y="755446"/>
            <a:ext cx="7084553" cy="5194494"/>
            <a:chOff x="3583681" y="318144"/>
            <a:chExt cx="8500290" cy="6232526"/>
          </a:xfrm>
        </p:grpSpPr>
        <p:pic>
          <p:nvPicPr>
            <p:cNvPr id="3" name="Picture 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6031" y="569417"/>
              <a:ext cx="4578937" cy="274736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4DEBF8-C16C-400D-8DCC-E67F91657FB6}"/>
                </a:ext>
              </a:extLst>
            </p:cNvPr>
            <p:cNvSpPr/>
            <p:nvPr/>
          </p:nvSpPr>
          <p:spPr>
            <a:xfrm>
              <a:off x="6956932" y="318144"/>
              <a:ext cx="112562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Y’X’</a:t>
              </a:r>
            </a:p>
          </p:txBody>
        </p:sp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7075E60-1D14-40DB-9917-34F3201BE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3681" y="3735143"/>
              <a:ext cx="4578937" cy="2747365"/>
            </a:xfrm>
            <a:prstGeom prst="rect">
              <a:avLst/>
            </a:prstGeom>
          </p:spPr>
        </p:pic>
        <p:pic>
          <p:nvPicPr>
            <p:cNvPr id="11" name="Picture 1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71CE36F-2F8C-4AF6-9DBC-FDB301A15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1437" y="2095955"/>
              <a:ext cx="3972534" cy="27432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25A59A-1B3A-427D-9FA0-7F5368B520DD}"/>
                </a:ext>
              </a:extLst>
            </p:cNvPr>
            <p:cNvSpPr/>
            <p:nvPr/>
          </p:nvSpPr>
          <p:spPr>
            <a:xfrm>
              <a:off x="7200786" y="5719673"/>
              <a:ext cx="99418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Y’X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4E2948-AB73-4D71-A87C-F9C3C3385F0A}"/>
                </a:ext>
              </a:extLst>
            </p:cNvPr>
            <p:cNvCxnSpPr/>
            <p:nvPr/>
          </p:nvCxnSpPr>
          <p:spPr>
            <a:xfrm>
              <a:off x="8155887" y="1943099"/>
              <a:ext cx="0" cy="91440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8B44740-A6BC-437F-9A45-48BE4F727CE8}"/>
                </a:ext>
              </a:extLst>
            </p:cNvPr>
            <p:cNvCxnSpPr>
              <a:cxnSpLocks/>
            </p:cNvCxnSpPr>
            <p:nvPr/>
          </p:nvCxnSpPr>
          <p:spPr>
            <a:xfrm>
              <a:off x="8153005" y="4108450"/>
              <a:ext cx="0" cy="1063875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118349" y="2649213"/>
            <a:ext cx="3352051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118349" y="5290052"/>
            <a:ext cx="2971128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136603" y="1556156"/>
            <a:ext cx="2116083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620597" y="4194985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8549656" y="4465970"/>
            <a:ext cx="36423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latin typeface="Segoe UI Light (Headings)"/>
              </a:rPr>
              <a:t>F</a:t>
            </a:r>
            <a:r>
              <a:rPr lang="en-US" sz="4800" baseline="-25000" dirty="0" err="1">
                <a:latin typeface="Segoe UI Light (Headings)"/>
              </a:rPr>
              <a:t>sop</a:t>
            </a:r>
            <a:r>
              <a:rPr lang="en-US" sz="4800" dirty="0">
                <a:latin typeface="Segoe UI Light (Headings)"/>
              </a:rPr>
              <a:t>=Y’X’+Y’X</a:t>
            </a:r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32ADCF5E-4ECA-445E-8205-AB220FB01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3" y="895534"/>
            <a:ext cx="556530" cy="412419"/>
          </a:xfrm>
          <a:prstGeom prst="rect">
            <a:avLst/>
          </a:prstGeom>
        </p:spPr>
      </p:pic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C18F87D5-67C3-4A33-BBF7-488BA4F61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9" y="857696"/>
            <a:ext cx="556530" cy="41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961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520784"/>
              </p:ext>
            </p:extLst>
          </p:nvPr>
        </p:nvGraphicFramePr>
        <p:xfrm>
          <a:off x="1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04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1189036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5899356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  <a:gridCol w="3869804">
                  <a:extLst>
                    <a:ext uri="{9D8B030D-6E8A-4147-A177-3AD203B41FA5}">
                      <a16:colId xmlns:a16="http://schemas.microsoft.com/office/drawing/2014/main" val="2426952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F=m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F’=m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0199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25350"/>
              </p:ext>
            </p:extLst>
          </p:nvPr>
        </p:nvGraphicFramePr>
        <p:xfrm>
          <a:off x="0" y="1143000"/>
          <a:ext cx="1214184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267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796165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3044142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  <a:gridCol w="3264060">
                  <a:extLst>
                    <a:ext uri="{9D8B030D-6E8A-4147-A177-3AD203B41FA5}">
                      <a16:colId xmlns:a16="http://schemas.microsoft.com/office/drawing/2014/main" val="2426952255"/>
                    </a:ext>
                  </a:extLst>
                </a:gridCol>
                <a:gridCol w="4294208">
                  <a:extLst>
                    <a:ext uri="{9D8B030D-6E8A-4147-A177-3AD203B41FA5}">
                      <a16:colId xmlns:a16="http://schemas.microsoft.com/office/drawing/2014/main" val="167935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F=m</a:t>
                      </a:r>
                      <a:r>
                        <a:rPr lang="en-US" sz="54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54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54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54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F’=m</a:t>
                      </a:r>
                      <a:r>
                        <a:rPr lang="en-US" sz="54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54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54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(F’)’=(m</a:t>
                      </a:r>
                      <a:r>
                        <a:rPr lang="en-US" sz="54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54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54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54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)’</a:t>
                      </a:r>
                      <a:endParaRPr lang="en-US" sz="5400" b="1" kern="1200" cap="none" baseline="-250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7801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691212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1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1281044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9917746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F=(F’)’=(m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)’=m’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m’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82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Multiple Boolean functions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F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, F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, …</a:t>
            </a:r>
            <a:endParaRPr kumimoji="0" lang="en-CA" sz="5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8261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60904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1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1281044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9917746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F=(F’)’=m’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m’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2128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604918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1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1281044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9917746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F=(F’)’=m’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m’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2908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2A320D-F5D5-4206-980C-5A80342A8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9651921"/>
                  </p:ext>
                </p:extLst>
              </p:nvPr>
            </p:nvGraphicFramePr>
            <p:xfrm>
              <a:off x="0" y="685800"/>
              <a:ext cx="12192000" cy="548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3210">
                      <a:extLst>
                        <a:ext uri="{9D8B030D-6E8A-4147-A177-3AD203B41FA5}">
                          <a16:colId xmlns:a16="http://schemas.microsoft.com/office/drawing/2014/main" val="4101011458"/>
                        </a:ext>
                      </a:extLst>
                    </a:gridCol>
                    <a:gridCol w="1281044">
                      <a:extLst>
                        <a:ext uri="{9D8B030D-6E8A-4147-A177-3AD203B41FA5}">
                          <a16:colId xmlns:a16="http://schemas.microsoft.com/office/drawing/2014/main" val="2075995214"/>
                        </a:ext>
                      </a:extLst>
                    </a:gridCol>
                    <a:gridCol w="9917746">
                      <a:extLst>
                        <a:ext uri="{9D8B030D-6E8A-4147-A177-3AD203B41FA5}">
                          <a16:colId xmlns:a16="http://schemas.microsoft.com/office/drawing/2014/main" val="15207224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600" b="1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F=(F’)’=M</a:t>
                          </a:r>
                          <a:r>
                            <a:rPr lang="en-US" sz="6600" b="1" kern="1200" cap="none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6600" b="1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6600" b="1" kern="1200" cap="none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en-US" sz="6600" b="1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∏"/>
                                  <m:subHide m:val="on"/>
                                  <m:supHide m:val="on"/>
                                  <m:ctrlPr>
                                    <a:rPr lang="en-US" sz="6600" b="1" i="1" kern="1200" cap="none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6600" b="1" i="0" kern="1200" cap="none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𝐌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6600" b="1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(2,3)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108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686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3822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638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9670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2A320D-F5D5-4206-980C-5A80342A8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9651921"/>
                  </p:ext>
                </p:extLst>
              </p:nvPr>
            </p:nvGraphicFramePr>
            <p:xfrm>
              <a:off x="0" y="685800"/>
              <a:ext cx="12192000" cy="548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3210">
                      <a:extLst>
                        <a:ext uri="{9D8B030D-6E8A-4147-A177-3AD203B41FA5}">
                          <a16:colId xmlns:a16="http://schemas.microsoft.com/office/drawing/2014/main" val="4101011458"/>
                        </a:ext>
                      </a:extLst>
                    </a:gridCol>
                    <a:gridCol w="1281044">
                      <a:extLst>
                        <a:ext uri="{9D8B030D-6E8A-4147-A177-3AD203B41FA5}">
                          <a16:colId xmlns:a16="http://schemas.microsoft.com/office/drawing/2014/main" val="2075995214"/>
                        </a:ext>
                      </a:extLst>
                    </a:gridCol>
                    <a:gridCol w="9917746">
                      <a:extLst>
                        <a:ext uri="{9D8B030D-6E8A-4147-A177-3AD203B41FA5}">
                          <a16:colId xmlns:a16="http://schemas.microsoft.com/office/drawing/2014/main" val="1520722473"/>
                        </a:ext>
                      </a:extLst>
                    </a:gridCol>
                  </a:tblGrid>
                  <a:tr h="1097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047" t="-153488" r="-384" b="-4441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0108934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686648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382265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638679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9670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97110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2A320D-F5D5-4206-980C-5A80342A8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4443069"/>
                  </p:ext>
                </p:extLst>
              </p:nvPr>
            </p:nvGraphicFramePr>
            <p:xfrm>
              <a:off x="0" y="685800"/>
              <a:ext cx="12192000" cy="548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3210">
                      <a:extLst>
                        <a:ext uri="{9D8B030D-6E8A-4147-A177-3AD203B41FA5}">
                          <a16:colId xmlns:a16="http://schemas.microsoft.com/office/drawing/2014/main" val="4101011458"/>
                        </a:ext>
                      </a:extLst>
                    </a:gridCol>
                    <a:gridCol w="1281044">
                      <a:extLst>
                        <a:ext uri="{9D8B030D-6E8A-4147-A177-3AD203B41FA5}">
                          <a16:colId xmlns:a16="http://schemas.microsoft.com/office/drawing/2014/main" val="2075995214"/>
                        </a:ext>
                      </a:extLst>
                    </a:gridCol>
                    <a:gridCol w="9917746">
                      <a:extLst>
                        <a:ext uri="{9D8B030D-6E8A-4147-A177-3AD203B41FA5}">
                          <a16:colId xmlns:a16="http://schemas.microsoft.com/office/drawing/2014/main" val="15207224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600" b="1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∏"/>
                                  <m:subHide m:val="on"/>
                                  <m:supHide m:val="on"/>
                                  <m:ctrlPr>
                                    <a:rPr lang="en-US" sz="6600" b="1" i="1" kern="1200" cap="none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6600" b="1" i="0" kern="1200" cap="none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𝐌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6600" b="1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(2,3)=(Y’+X)(Y’+X’)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108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686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3822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638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9670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2A320D-F5D5-4206-980C-5A80342A8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4443069"/>
                  </p:ext>
                </p:extLst>
              </p:nvPr>
            </p:nvGraphicFramePr>
            <p:xfrm>
              <a:off x="0" y="685800"/>
              <a:ext cx="12192000" cy="548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3210">
                      <a:extLst>
                        <a:ext uri="{9D8B030D-6E8A-4147-A177-3AD203B41FA5}">
                          <a16:colId xmlns:a16="http://schemas.microsoft.com/office/drawing/2014/main" val="4101011458"/>
                        </a:ext>
                      </a:extLst>
                    </a:gridCol>
                    <a:gridCol w="1281044">
                      <a:extLst>
                        <a:ext uri="{9D8B030D-6E8A-4147-A177-3AD203B41FA5}">
                          <a16:colId xmlns:a16="http://schemas.microsoft.com/office/drawing/2014/main" val="2075995214"/>
                        </a:ext>
                      </a:extLst>
                    </a:gridCol>
                    <a:gridCol w="9917746">
                      <a:extLst>
                        <a:ext uri="{9D8B030D-6E8A-4147-A177-3AD203B41FA5}">
                          <a16:colId xmlns:a16="http://schemas.microsoft.com/office/drawing/2014/main" val="1520722473"/>
                        </a:ext>
                      </a:extLst>
                    </a:gridCol>
                  </a:tblGrid>
                  <a:tr h="1097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047" t="-153488" r="-384" b="-4441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0108934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686648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382265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638679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9670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00679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D0275B-6C07-4451-BD9F-E5E67204DF5A}"/>
              </a:ext>
            </a:extLst>
          </p:cNvPr>
          <p:cNvCxnSpPr>
            <a:cxnSpLocks/>
          </p:cNvCxnSpPr>
          <p:nvPr/>
        </p:nvCxnSpPr>
        <p:spPr>
          <a:xfrm>
            <a:off x="1118349" y="1049392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9633EE-1665-4383-AC3D-2C39139C0ACC}"/>
              </a:ext>
            </a:extLst>
          </p:cNvPr>
          <p:cNvCxnSpPr>
            <a:cxnSpLocks/>
          </p:cNvCxnSpPr>
          <p:nvPr/>
        </p:nvCxnSpPr>
        <p:spPr>
          <a:xfrm>
            <a:off x="2136603" y="1071071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DEBF8-C16C-400D-8DCC-E67F91657FB6}"/>
              </a:ext>
            </a:extLst>
          </p:cNvPr>
          <p:cNvSpPr/>
          <p:nvPr/>
        </p:nvSpPr>
        <p:spPr>
          <a:xfrm>
            <a:off x="5887989" y="318269"/>
            <a:ext cx="13949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Y’+X</a:t>
            </a: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758" y="2226511"/>
            <a:ext cx="3816308" cy="2289789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27" y="3605078"/>
            <a:ext cx="3310902" cy="228631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25A59A-1B3A-427D-9FA0-7F5368B520DD}"/>
              </a:ext>
            </a:extLst>
          </p:cNvPr>
          <p:cNvSpPr/>
          <p:nvPr/>
        </p:nvSpPr>
        <p:spPr>
          <a:xfrm>
            <a:off x="6011288" y="5698148"/>
            <a:ext cx="15263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Y’+X’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/>
          <p:nvPr/>
        </p:nvCxnSpPr>
        <p:spPr>
          <a:xfrm>
            <a:off x="7535909" y="2123448"/>
            <a:ext cx="0" cy="7621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>
            <a:off x="7533507" y="3928158"/>
            <a:ext cx="0" cy="88668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118349" y="2649213"/>
            <a:ext cx="3352051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118349" y="5290052"/>
            <a:ext cx="3268456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620597" y="1556156"/>
            <a:ext cx="2632089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2136603" y="4194985"/>
            <a:ext cx="2116083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8078134" y="4748236"/>
            <a:ext cx="41168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F=(Y’+X)(Y’+X’)</a:t>
            </a:r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32ADCF5E-4ECA-445E-8205-AB220FB01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3" y="895534"/>
            <a:ext cx="556530" cy="412419"/>
          </a:xfrm>
          <a:prstGeom prst="rect">
            <a:avLst/>
          </a:prstGeom>
        </p:spPr>
      </p:pic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C18F87D5-67C3-4A33-BBF7-488BA4F61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9" y="857696"/>
            <a:ext cx="556530" cy="412419"/>
          </a:xfrm>
          <a:prstGeom prst="rect">
            <a:avLst/>
          </a:prstGeom>
        </p:spPr>
      </p:pic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B927049E-8AB4-B644-900B-B10ABD07F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86" y="966604"/>
            <a:ext cx="3310902" cy="228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041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393956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5400" dirty="0">
                <a:solidFill>
                  <a:prstClr val="black"/>
                </a:solidFill>
                <a:latin typeface="Segoe UI Light (Headings)"/>
              </a:rPr>
              <a:t>PRODUCT</a:t>
            </a: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OF SUMS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(</a:t>
            </a:r>
            <a:r>
              <a:rPr lang="en-CA" sz="5400" dirty="0">
                <a:solidFill>
                  <a:prstClr val="black"/>
                </a:solidFill>
                <a:latin typeface="Segoe UI Light (Headings)"/>
              </a:rPr>
              <a:t>POS)</a:t>
            </a:r>
            <a:endParaRPr kumimoji="0" lang="en-CA" sz="5400" b="0" i="0" u="none" strike="noStrike" kern="1200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237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27" y="3605078"/>
            <a:ext cx="3310902" cy="228631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B927049E-8AB4-B644-900B-B10ABD07F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86" y="966604"/>
            <a:ext cx="3310902" cy="2286318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D0275B-6C07-4451-BD9F-E5E67204DF5A}"/>
              </a:ext>
            </a:extLst>
          </p:cNvPr>
          <p:cNvCxnSpPr>
            <a:cxnSpLocks/>
          </p:cNvCxnSpPr>
          <p:nvPr/>
        </p:nvCxnSpPr>
        <p:spPr>
          <a:xfrm>
            <a:off x="1118349" y="1049392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9633EE-1665-4383-AC3D-2C39139C0ACC}"/>
              </a:ext>
            </a:extLst>
          </p:cNvPr>
          <p:cNvCxnSpPr>
            <a:cxnSpLocks/>
          </p:cNvCxnSpPr>
          <p:nvPr/>
        </p:nvCxnSpPr>
        <p:spPr>
          <a:xfrm>
            <a:off x="2136603" y="1071071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DEBF8-C16C-400D-8DCC-E67F91657FB6}"/>
              </a:ext>
            </a:extLst>
          </p:cNvPr>
          <p:cNvSpPr/>
          <p:nvPr/>
        </p:nvSpPr>
        <p:spPr>
          <a:xfrm>
            <a:off x="5887989" y="318269"/>
            <a:ext cx="13949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Y’+X</a:t>
            </a: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758" y="2226511"/>
            <a:ext cx="3816308" cy="22897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25A59A-1B3A-427D-9FA0-7F5368B520DD}"/>
              </a:ext>
            </a:extLst>
          </p:cNvPr>
          <p:cNvSpPr/>
          <p:nvPr/>
        </p:nvSpPr>
        <p:spPr>
          <a:xfrm>
            <a:off x="6011288" y="5698148"/>
            <a:ext cx="15263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Y’+X’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/>
          <p:nvPr/>
        </p:nvCxnSpPr>
        <p:spPr>
          <a:xfrm>
            <a:off x="7535909" y="2123448"/>
            <a:ext cx="0" cy="7621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>
            <a:off x="7533507" y="3928158"/>
            <a:ext cx="0" cy="88668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118349" y="2649213"/>
            <a:ext cx="3352051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118349" y="5290052"/>
            <a:ext cx="3268456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620597" y="1556156"/>
            <a:ext cx="2632089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2136603" y="4194985"/>
            <a:ext cx="2116083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8170789" y="4814844"/>
            <a:ext cx="41168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F=(</a:t>
            </a:r>
            <a:r>
              <a:rPr lang="en-US" sz="4800" dirty="0">
                <a:highlight>
                  <a:srgbClr val="00FF00"/>
                </a:highlight>
                <a:latin typeface="Segoe UI Light (Headings)"/>
              </a:rPr>
              <a:t>Y’+X</a:t>
            </a:r>
            <a:r>
              <a:rPr lang="en-US" sz="4800" dirty="0">
                <a:latin typeface="Segoe UI Light (Headings)"/>
              </a:rPr>
              <a:t>)(</a:t>
            </a:r>
            <a:r>
              <a:rPr lang="en-US" sz="4800" dirty="0">
                <a:highlight>
                  <a:srgbClr val="00FF00"/>
                </a:highlight>
                <a:latin typeface="Segoe UI Light (Headings)"/>
              </a:rPr>
              <a:t>Y’+X’</a:t>
            </a:r>
            <a:r>
              <a:rPr lang="en-US" sz="4800" dirty="0">
                <a:latin typeface="Segoe UI Light (Headings)"/>
              </a:rPr>
              <a:t>)</a:t>
            </a:r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32ADCF5E-4ECA-445E-8205-AB220FB01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3" y="895534"/>
            <a:ext cx="556530" cy="412419"/>
          </a:xfrm>
          <a:prstGeom prst="rect">
            <a:avLst/>
          </a:prstGeom>
        </p:spPr>
      </p:pic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C18F87D5-67C3-4A33-BBF7-488BA4F61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9" y="857696"/>
            <a:ext cx="556530" cy="41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325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27" y="3605078"/>
            <a:ext cx="3310902" cy="228631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B927049E-8AB4-B644-900B-B10ABD07F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86" y="966604"/>
            <a:ext cx="3310902" cy="2286318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D0275B-6C07-4451-BD9F-E5E67204DF5A}"/>
              </a:ext>
            </a:extLst>
          </p:cNvPr>
          <p:cNvCxnSpPr>
            <a:cxnSpLocks/>
          </p:cNvCxnSpPr>
          <p:nvPr/>
        </p:nvCxnSpPr>
        <p:spPr>
          <a:xfrm>
            <a:off x="1118349" y="1049392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9633EE-1665-4383-AC3D-2C39139C0ACC}"/>
              </a:ext>
            </a:extLst>
          </p:cNvPr>
          <p:cNvCxnSpPr>
            <a:cxnSpLocks/>
          </p:cNvCxnSpPr>
          <p:nvPr/>
        </p:nvCxnSpPr>
        <p:spPr>
          <a:xfrm>
            <a:off x="2136603" y="1071071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DEBF8-C16C-400D-8DCC-E67F91657FB6}"/>
              </a:ext>
            </a:extLst>
          </p:cNvPr>
          <p:cNvSpPr/>
          <p:nvPr/>
        </p:nvSpPr>
        <p:spPr>
          <a:xfrm>
            <a:off x="5887989" y="318269"/>
            <a:ext cx="13949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Y’+X</a:t>
            </a: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758" y="2226511"/>
            <a:ext cx="3816308" cy="2289789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25A59A-1B3A-427D-9FA0-7F5368B520DD}"/>
              </a:ext>
            </a:extLst>
          </p:cNvPr>
          <p:cNvSpPr/>
          <p:nvPr/>
        </p:nvSpPr>
        <p:spPr>
          <a:xfrm>
            <a:off x="6011288" y="5698148"/>
            <a:ext cx="15263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Y’+X’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/>
          <p:nvPr/>
        </p:nvCxnSpPr>
        <p:spPr>
          <a:xfrm>
            <a:off x="7535909" y="2123448"/>
            <a:ext cx="0" cy="7621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>
            <a:off x="7533507" y="3928158"/>
            <a:ext cx="0" cy="88668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118349" y="2649213"/>
            <a:ext cx="3352051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118349" y="5290052"/>
            <a:ext cx="3268456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620597" y="1556156"/>
            <a:ext cx="2632089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2136603" y="4194985"/>
            <a:ext cx="2116083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8075167" y="4787000"/>
            <a:ext cx="41168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F=(</a:t>
            </a:r>
            <a:r>
              <a:rPr lang="en-US" sz="4800" dirty="0">
                <a:highlight>
                  <a:srgbClr val="00FF00"/>
                </a:highlight>
                <a:latin typeface="Segoe UI Light (Headings)"/>
              </a:rPr>
              <a:t>Y’+X</a:t>
            </a:r>
            <a:r>
              <a:rPr lang="en-US" sz="4800" dirty="0">
                <a:highlight>
                  <a:srgbClr val="FFFF00"/>
                </a:highlight>
                <a:latin typeface="Segoe UI Light (Headings)"/>
              </a:rPr>
              <a:t>)(</a:t>
            </a:r>
            <a:r>
              <a:rPr lang="en-US" sz="4800" dirty="0">
                <a:highlight>
                  <a:srgbClr val="00FF00"/>
                </a:highlight>
                <a:latin typeface="Segoe UI Light (Headings)"/>
              </a:rPr>
              <a:t>Y’+X’</a:t>
            </a:r>
            <a:r>
              <a:rPr lang="en-US" sz="4800" dirty="0">
                <a:latin typeface="Segoe UI Light (Headings)"/>
              </a:rPr>
              <a:t>)</a:t>
            </a:r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32ADCF5E-4ECA-445E-8205-AB220FB01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3" y="895534"/>
            <a:ext cx="556530" cy="412419"/>
          </a:xfrm>
          <a:prstGeom prst="rect">
            <a:avLst/>
          </a:prstGeom>
        </p:spPr>
      </p:pic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C18F87D5-67C3-4A33-BBF7-488BA4F61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9" y="857696"/>
            <a:ext cx="556530" cy="41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160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505670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2 LEVELS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OR </a:t>
            </a: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  <a:sym typeface="Wingdings" panose="05000000000000000000" pitchFamily="2" charset="2"/>
              </a:rPr>
              <a:t> AND</a:t>
            </a:r>
            <a:endParaRPr kumimoji="0" lang="en-CA" sz="5400" b="0" i="0" u="none" strike="noStrike" kern="1200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7984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2A320D-F5D5-4206-980C-5A80342A8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8106918"/>
                  </p:ext>
                </p:extLst>
              </p:nvPr>
            </p:nvGraphicFramePr>
            <p:xfrm>
              <a:off x="0" y="1371600"/>
              <a:ext cx="121920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4020">
                      <a:extLst>
                        <a:ext uri="{9D8B030D-6E8A-4147-A177-3AD203B41FA5}">
                          <a16:colId xmlns:a16="http://schemas.microsoft.com/office/drawing/2014/main" val="4101011458"/>
                        </a:ext>
                      </a:extLst>
                    </a:gridCol>
                    <a:gridCol w="1411069">
                      <a:extLst>
                        <a:ext uri="{9D8B030D-6E8A-4147-A177-3AD203B41FA5}">
                          <a16:colId xmlns:a16="http://schemas.microsoft.com/office/drawing/2014/main" val="2075995214"/>
                        </a:ext>
                      </a:extLst>
                    </a:gridCol>
                    <a:gridCol w="9686911">
                      <a:extLst>
                        <a:ext uri="{9D8B030D-6E8A-4147-A177-3AD203B41FA5}">
                          <a16:colId xmlns:a16="http://schemas.microsoft.com/office/drawing/2014/main" val="15207224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F=F(Y,X)=m</a:t>
                          </a:r>
                          <a:r>
                            <a:rPr lang="en-US" sz="4800" kern="1200" cap="none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+m</a:t>
                          </a:r>
                          <a:r>
                            <a:rPr lang="en-US" sz="4800" b="1" kern="1200" cap="none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+m</a:t>
                          </a:r>
                          <a:r>
                            <a:rPr lang="en-US" sz="4800" b="1" kern="1200" cap="none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4800" i="1" kern="1200" cap="none" baseline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4800" b="1" i="1" kern="1200" cap="none" baseline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𝒎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48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(0,1,3)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108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86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822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638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9670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2A320D-F5D5-4206-980C-5A80342A8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8106918"/>
                  </p:ext>
                </p:extLst>
              </p:nvPr>
            </p:nvGraphicFramePr>
            <p:xfrm>
              <a:off x="0" y="1371600"/>
              <a:ext cx="121920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4020">
                      <a:extLst>
                        <a:ext uri="{9D8B030D-6E8A-4147-A177-3AD203B41FA5}">
                          <a16:colId xmlns:a16="http://schemas.microsoft.com/office/drawing/2014/main" val="4101011458"/>
                        </a:ext>
                      </a:extLst>
                    </a:gridCol>
                    <a:gridCol w="1411069">
                      <a:extLst>
                        <a:ext uri="{9D8B030D-6E8A-4147-A177-3AD203B41FA5}">
                          <a16:colId xmlns:a16="http://schemas.microsoft.com/office/drawing/2014/main" val="2075995214"/>
                        </a:ext>
                      </a:extLst>
                    </a:gridCol>
                    <a:gridCol w="9686911">
                      <a:extLst>
                        <a:ext uri="{9D8B030D-6E8A-4147-A177-3AD203B41FA5}">
                          <a16:colId xmlns:a16="http://schemas.microsoft.com/office/drawing/2014/main" val="1520722473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950" t="-147692" r="-393" b="-4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010893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86648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82265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63867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9670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968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75780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247864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170415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Segoe UI Light (Headings)"/>
                        </a:rPr>
                        <a:t>F</a:t>
                      </a:r>
                      <a:r>
                        <a:rPr lang="en-US" sz="4000" baseline="-25000" dirty="0">
                          <a:latin typeface="Segoe UI Light (Headings)"/>
                        </a:rPr>
                        <a:t>1</a:t>
                      </a:r>
                      <a:r>
                        <a:rPr lang="en-US" sz="4000" dirty="0">
                          <a:latin typeface="Segoe UI Light (Headings)"/>
                        </a:rPr>
                        <a:t>(Z,Y,X)=</a:t>
                      </a:r>
                      <a:r>
                        <a:rPr lang="en-US" sz="4000" baseline="0" dirty="0">
                          <a:latin typeface="Segoe UI Light (Headings)"/>
                        </a:rPr>
                        <a:t>∑m(0,3,5,6)</a:t>
                      </a:r>
                      <a:endParaRPr lang="en-US" sz="4000" baseline="-25000" dirty="0">
                        <a:latin typeface="Segoe UI Light (Headings)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7599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118349" y="1049392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136603" y="1071071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19" y="1156769"/>
            <a:ext cx="2609840" cy="15659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4DEBF8-C16C-400D-8DCC-E67F91657FB6}"/>
              </a:ext>
            </a:extLst>
          </p:cNvPr>
          <p:cNvSpPr/>
          <p:nvPr/>
        </p:nvSpPr>
        <p:spPr>
          <a:xfrm>
            <a:off x="6174635" y="1122200"/>
            <a:ext cx="641571" cy="473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Y’X’</a:t>
            </a: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281" y="2961129"/>
            <a:ext cx="2609840" cy="1565907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80" y="2961129"/>
            <a:ext cx="2264211" cy="156353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25A59A-1B3A-427D-9FA0-7F5368B520DD}"/>
              </a:ext>
            </a:extLst>
          </p:cNvPr>
          <p:cNvSpPr/>
          <p:nvPr/>
        </p:nvSpPr>
        <p:spPr>
          <a:xfrm>
            <a:off x="5079996" y="3283403"/>
            <a:ext cx="9941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6524257" y="1910694"/>
            <a:ext cx="0" cy="146304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6551642" y="3742896"/>
            <a:ext cx="2026301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118349" y="2315389"/>
            <a:ext cx="2971128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118349" y="4102860"/>
            <a:ext cx="2901583" cy="1154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136603" y="1567947"/>
            <a:ext cx="1952874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620597" y="3367671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7449015" y="4733727"/>
            <a:ext cx="47211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latin typeface="Segoe UI Light (Headings)"/>
              </a:rPr>
              <a:t>F</a:t>
            </a:r>
            <a:r>
              <a:rPr lang="en-US" sz="4800" baseline="-25000" dirty="0" err="1">
                <a:latin typeface="Segoe UI Light (Headings)"/>
              </a:rPr>
              <a:t>sop</a:t>
            </a:r>
            <a:r>
              <a:rPr lang="en-US" sz="4800" dirty="0">
                <a:latin typeface="Segoe UI Light (Headings)"/>
              </a:rPr>
              <a:t>=Y’X’+Y’X+YX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F5DF4F-C5A2-4885-A4F6-4A02442E51F5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D53FF2-7797-4C48-9635-2101A8BC5F73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3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9" y="857696"/>
            <a:ext cx="556530" cy="412419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11" y="4810751"/>
            <a:ext cx="2609840" cy="1565907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615352" y="5964022"/>
            <a:ext cx="341241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628427" y="5217293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8BEF80D-0057-41CB-8D2A-BF6D41C6510B}"/>
              </a:ext>
            </a:extLst>
          </p:cNvPr>
          <p:cNvSpPr/>
          <p:nvPr/>
        </p:nvSpPr>
        <p:spPr>
          <a:xfrm>
            <a:off x="6202424" y="5692186"/>
            <a:ext cx="8627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YX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6517588" y="4132612"/>
            <a:ext cx="0" cy="146304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6479072" y="4117374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6492381" y="3367671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11801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2A320D-F5D5-4206-980C-5A80342A8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9550907"/>
                  </p:ext>
                </p:extLst>
              </p:nvPr>
            </p:nvGraphicFramePr>
            <p:xfrm>
              <a:off x="0" y="1371600"/>
              <a:ext cx="121920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41">
                      <a:extLst>
                        <a:ext uri="{9D8B030D-6E8A-4147-A177-3AD203B41FA5}">
                          <a16:colId xmlns:a16="http://schemas.microsoft.com/office/drawing/2014/main" val="4101011458"/>
                        </a:ext>
                      </a:extLst>
                    </a:gridCol>
                    <a:gridCol w="786317">
                      <a:extLst>
                        <a:ext uri="{9D8B030D-6E8A-4147-A177-3AD203B41FA5}">
                          <a16:colId xmlns:a16="http://schemas.microsoft.com/office/drawing/2014/main" val="2075995214"/>
                        </a:ext>
                      </a:extLst>
                    </a:gridCol>
                    <a:gridCol w="5398021">
                      <a:extLst>
                        <a:ext uri="{9D8B030D-6E8A-4147-A177-3AD203B41FA5}">
                          <a16:colId xmlns:a16="http://schemas.microsoft.com/office/drawing/2014/main" val="1520722473"/>
                        </a:ext>
                      </a:extLst>
                    </a:gridCol>
                    <a:gridCol w="5398021">
                      <a:extLst>
                        <a:ext uri="{9D8B030D-6E8A-4147-A177-3AD203B41FA5}">
                          <a16:colId xmlns:a16="http://schemas.microsoft.com/office/drawing/2014/main" val="12956633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4800" i="1" kern="1200" cap="none" baseline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4800" b="1" i="1" kern="1200" cap="none" baseline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𝒎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48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(0,1,3)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F’=m</a:t>
                          </a:r>
                          <a:r>
                            <a:rPr lang="en-US" sz="4800" kern="1200" cap="none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4800" kern="1200" cap="all" baseline="0" dirty="0">
                            <a:solidFill>
                              <a:schemeClr val="bg1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108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86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822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638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9670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2A320D-F5D5-4206-980C-5A80342A8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9550907"/>
                  </p:ext>
                </p:extLst>
              </p:nvPr>
            </p:nvGraphicFramePr>
            <p:xfrm>
              <a:off x="0" y="1371600"/>
              <a:ext cx="121920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41">
                      <a:extLst>
                        <a:ext uri="{9D8B030D-6E8A-4147-A177-3AD203B41FA5}">
                          <a16:colId xmlns:a16="http://schemas.microsoft.com/office/drawing/2014/main" val="4101011458"/>
                        </a:ext>
                      </a:extLst>
                    </a:gridCol>
                    <a:gridCol w="786317">
                      <a:extLst>
                        <a:ext uri="{9D8B030D-6E8A-4147-A177-3AD203B41FA5}">
                          <a16:colId xmlns:a16="http://schemas.microsoft.com/office/drawing/2014/main" val="2075995214"/>
                        </a:ext>
                      </a:extLst>
                    </a:gridCol>
                    <a:gridCol w="5398021">
                      <a:extLst>
                        <a:ext uri="{9D8B030D-6E8A-4147-A177-3AD203B41FA5}">
                          <a16:colId xmlns:a16="http://schemas.microsoft.com/office/drawing/2014/main" val="1520722473"/>
                        </a:ext>
                      </a:extLst>
                    </a:gridCol>
                    <a:gridCol w="5398021">
                      <a:extLst>
                        <a:ext uri="{9D8B030D-6E8A-4147-A177-3AD203B41FA5}">
                          <a16:colId xmlns:a16="http://schemas.microsoft.com/office/drawing/2014/main" val="1295663303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118" t="-147692" r="-100706" b="-4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F’=m</a:t>
                          </a:r>
                          <a:r>
                            <a:rPr lang="en-US" sz="4800" kern="1200" cap="none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4800" kern="1200" cap="all" baseline="0" dirty="0">
                            <a:solidFill>
                              <a:schemeClr val="bg1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10893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86648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82265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63867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9670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81343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2A320D-F5D5-4206-980C-5A80342A8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8644985"/>
                  </p:ext>
                </p:extLst>
              </p:nvPr>
            </p:nvGraphicFramePr>
            <p:xfrm>
              <a:off x="0" y="1371600"/>
              <a:ext cx="12192001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734">
                      <a:extLst>
                        <a:ext uri="{9D8B030D-6E8A-4147-A177-3AD203B41FA5}">
                          <a16:colId xmlns:a16="http://schemas.microsoft.com/office/drawing/2014/main" val="4101011458"/>
                        </a:ext>
                      </a:extLst>
                    </a:gridCol>
                    <a:gridCol w="694481">
                      <a:extLst>
                        <a:ext uri="{9D8B030D-6E8A-4147-A177-3AD203B41FA5}">
                          <a16:colId xmlns:a16="http://schemas.microsoft.com/office/drawing/2014/main" val="2075995214"/>
                        </a:ext>
                      </a:extLst>
                    </a:gridCol>
                    <a:gridCol w="3680750">
                      <a:extLst>
                        <a:ext uri="{9D8B030D-6E8A-4147-A177-3AD203B41FA5}">
                          <a16:colId xmlns:a16="http://schemas.microsoft.com/office/drawing/2014/main" val="1520722473"/>
                        </a:ext>
                      </a:extLst>
                    </a:gridCol>
                    <a:gridCol w="3773346">
                      <a:extLst>
                        <a:ext uri="{9D8B030D-6E8A-4147-A177-3AD203B41FA5}">
                          <a16:colId xmlns:a16="http://schemas.microsoft.com/office/drawing/2014/main" val="1295663303"/>
                        </a:ext>
                      </a:extLst>
                    </a:gridCol>
                    <a:gridCol w="3464690">
                      <a:extLst>
                        <a:ext uri="{9D8B030D-6E8A-4147-A177-3AD203B41FA5}">
                          <a16:colId xmlns:a16="http://schemas.microsoft.com/office/drawing/2014/main" val="757476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4800" i="1" kern="1200" cap="none" baseline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4800" b="1" i="1" kern="1200" cap="none" baseline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𝒎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48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(0,1,3)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F’=m</a:t>
                          </a:r>
                          <a:r>
                            <a:rPr lang="en-US" sz="4800" kern="1200" cap="none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4800" kern="1200" cap="all" baseline="0" dirty="0">
                            <a:solidFill>
                              <a:schemeClr val="bg1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(F’)’=m’</a:t>
                          </a:r>
                          <a:r>
                            <a:rPr lang="en-US" sz="4800" kern="1200" cap="none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4800" kern="1200" cap="all" baseline="0" dirty="0">
                            <a:solidFill>
                              <a:schemeClr val="bg1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108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86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822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638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9670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2A320D-F5D5-4206-980C-5A80342A8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8644985"/>
                  </p:ext>
                </p:extLst>
              </p:nvPr>
            </p:nvGraphicFramePr>
            <p:xfrm>
              <a:off x="0" y="1371600"/>
              <a:ext cx="12192001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734">
                      <a:extLst>
                        <a:ext uri="{9D8B030D-6E8A-4147-A177-3AD203B41FA5}">
                          <a16:colId xmlns:a16="http://schemas.microsoft.com/office/drawing/2014/main" val="4101011458"/>
                        </a:ext>
                      </a:extLst>
                    </a:gridCol>
                    <a:gridCol w="694481">
                      <a:extLst>
                        <a:ext uri="{9D8B030D-6E8A-4147-A177-3AD203B41FA5}">
                          <a16:colId xmlns:a16="http://schemas.microsoft.com/office/drawing/2014/main" val="2075995214"/>
                        </a:ext>
                      </a:extLst>
                    </a:gridCol>
                    <a:gridCol w="3680750">
                      <a:extLst>
                        <a:ext uri="{9D8B030D-6E8A-4147-A177-3AD203B41FA5}">
                          <a16:colId xmlns:a16="http://schemas.microsoft.com/office/drawing/2014/main" val="1520722473"/>
                        </a:ext>
                      </a:extLst>
                    </a:gridCol>
                    <a:gridCol w="3773346">
                      <a:extLst>
                        <a:ext uri="{9D8B030D-6E8A-4147-A177-3AD203B41FA5}">
                          <a16:colId xmlns:a16="http://schemas.microsoft.com/office/drawing/2014/main" val="1295663303"/>
                        </a:ext>
                      </a:extLst>
                    </a:gridCol>
                    <a:gridCol w="3464690">
                      <a:extLst>
                        <a:ext uri="{9D8B030D-6E8A-4147-A177-3AD203B41FA5}">
                          <a16:colId xmlns:a16="http://schemas.microsoft.com/office/drawing/2014/main" val="757476080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828" t="-147692" r="-197586" b="-4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F’=m</a:t>
                          </a:r>
                          <a:r>
                            <a:rPr lang="en-US" sz="4800" kern="1200" cap="none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4800" kern="1200" cap="all" baseline="0" dirty="0">
                            <a:solidFill>
                              <a:schemeClr val="bg1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(F’)’=m’</a:t>
                          </a:r>
                          <a:r>
                            <a:rPr lang="en-US" sz="4800" kern="1200" cap="none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4800" kern="1200" cap="all" baseline="0" dirty="0">
                            <a:solidFill>
                              <a:schemeClr val="bg1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10893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86648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82265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63867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9670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570941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2A320D-F5D5-4206-980C-5A80342A8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8632851"/>
                  </p:ext>
                </p:extLst>
              </p:nvPr>
            </p:nvGraphicFramePr>
            <p:xfrm>
              <a:off x="0" y="1371600"/>
              <a:ext cx="12192001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734">
                      <a:extLst>
                        <a:ext uri="{9D8B030D-6E8A-4147-A177-3AD203B41FA5}">
                          <a16:colId xmlns:a16="http://schemas.microsoft.com/office/drawing/2014/main" val="4101011458"/>
                        </a:ext>
                      </a:extLst>
                    </a:gridCol>
                    <a:gridCol w="694481">
                      <a:extLst>
                        <a:ext uri="{9D8B030D-6E8A-4147-A177-3AD203B41FA5}">
                          <a16:colId xmlns:a16="http://schemas.microsoft.com/office/drawing/2014/main" val="2075995214"/>
                        </a:ext>
                      </a:extLst>
                    </a:gridCol>
                    <a:gridCol w="3680750">
                      <a:extLst>
                        <a:ext uri="{9D8B030D-6E8A-4147-A177-3AD203B41FA5}">
                          <a16:colId xmlns:a16="http://schemas.microsoft.com/office/drawing/2014/main" val="1520722473"/>
                        </a:ext>
                      </a:extLst>
                    </a:gridCol>
                    <a:gridCol w="3773346">
                      <a:extLst>
                        <a:ext uri="{9D8B030D-6E8A-4147-A177-3AD203B41FA5}">
                          <a16:colId xmlns:a16="http://schemas.microsoft.com/office/drawing/2014/main" val="1295663303"/>
                        </a:ext>
                      </a:extLst>
                    </a:gridCol>
                    <a:gridCol w="3464690">
                      <a:extLst>
                        <a:ext uri="{9D8B030D-6E8A-4147-A177-3AD203B41FA5}">
                          <a16:colId xmlns:a16="http://schemas.microsoft.com/office/drawing/2014/main" val="757476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4800" i="1" kern="1200" cap="none" baseline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4800" b="1" i="1" kern="1200" cap="none" baseline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𝒎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48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(0,1,3)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F’=m</a:t>
                          </a:r>
                          <a:r>
                            <a:rPr lang="en-US" sz="4800" kern="1200" cap="none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4800" kern="1200" cap="all" baseline="0" dirty="0">
                            <a:solidFill>
                              <a:schemeClr val="bg1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(F’)’=M</a:t>
                          </a:r>
                          <a:r>
                            <a:rPr lang="en-US" sz="4800" kern="1200" cap="none" baseline="-25000" dirty="0">
                              <a:solidFill>
                                <a:schemeClr val="bg1"/>
                              </a:solidFill>
                              <a:highlight>
                                <a:srgbClr val="FF00FF"/>
                              </a:highlight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4800" kern="1200" cap="all" baseline="0" dirty="0">
                            <a:solidFill>
                              <a:schemeClr val="bg1"/>
                            </a:solidFill>
                            <a:highlight>
                              <a:srgbClr val="FF00FF"/>
                            </a:highlight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108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86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822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highlight>
                                <a:srgbClr val="FF00FF"/>
                              </a:highlight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highlight>
                                <a:srgbClr val="FF00FF"/>
                              </a:highlight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highlight>
                                <a:srgbClr val="FFFF00"/>
                              </a:highlight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highlight>
                                <a:srgbClr val="FFFF00"/>
                              </a:highlight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638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9670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2A320D-F5D5-4206-980C-5A80342A8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8632851"/>
                  </p:ext>
                </p:extLst>
              </p:nvPr>
            </p:nvGraphicFramePr>
            <p:xfrm>
              <a:off x="0" y="1371600"/>
              <a:ext cx="12192001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734">
                      <a:extLst>
                        <a:ext uri="{9D8B030D-6E8A-4147-A177-3AD203B41FA5}">
                          <a16:colId xmlns:a16="http://schemas.microsoft.com/office/drawing/2014/main" val="4101011458"/>
                        </a:ext>
                      </a:extLst>
                    </a:gridCol>
                    <a:gridCol w="694481">
                      <a:extLst>
                        <a:ext uri="{9D8B030D-6E8A-4147-A177-3AD203B41FA5}">
                          <a16:colId xmlns:a16="http://schemas.microsoft.com/office/drawing/2014/main" val="2075995214"/>
                        </a:ext>
                      </a:extLst>
                    </a:gridCol>
                    <a:gridCol w="3680750">
                      <a:extLst>
                        <a:ext uri="{9D8B030D-6E8A-4147-A177-3AD203B41FA5}">
                          <a16:colId xmlns:a16="http://schemas.microsoft.com/office/drawing/2014/main" val="1520722473"/>
                        </a:ext>
                      </a:extLst>
                    </a:gridCol>
                    <a:gridCol w="3773346">
                      <a:extLst>
                        <a:ext uri="{9D8B030D-6E8A-4147-A177-3AD203B41FA5}">
                          <a16:colId xmlns:a16="http://schemas.microsoft.com/office/drawing/2014/main" val="1295663303"/>
                        </a:ext>
                      </a:extLst>
                    </a:gridCol>
                    <a:gridCol w="3464690">
                      <a:extLst>
                        <a:ext uri="{9D8B030D-6E8A-4147-A177-3AD203B41FA5}">
                          <a16:colId xmlns:a16="http://schemas.microsoft.com/office/drawing/2014/main" val="757476080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828" t="-147692" r="-197586" b="-4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F’=m</a:t>
                          </a:r>
                          <a:r>
                            <a:rPr lang="en-US" sz="4800" kern="1200" cap="none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4800" kern="1200" cap="all" baseline="0" dirty="0">
                            <a:solidFill>
                              <a:schemeClr val="bg1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(F’)’=M</a:t>
                          </a:r>
                          <a:r>
                            <a:rPr lang="en-US" sz="4800" kern="1200" cap="none" baseline="-25000" dirty="0">
                              <a:solidFill>
                                <a:schemeClr val="bg1"/>
                              </a:solidFill>
                              <a:highlight>
                                <a:srgbClr val="FF00FF"/>
                              </a:highlight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4800" kern="1200" cap="all" baseline="0" dirty="0">
                            <a:solidFill>
                              <a:schemeClr val="bg1"/>
                            </a:solidFill>
                            <a:highlight>
                              <a:srgbClr val="FF00FF"/>
                            </a:highlight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10893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86648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82265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highlight>
                                <a:srgbClr val="FF00FF"/>
                              </a:highlight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highlight>
                                <a:srgbClr val="FF00FF"/>
                              </a:highlight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highlight>
                                <a:srgbClr val="FFFF00"/>
                              </a:highlight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highlight>
                                <a:srgbClr val="FFFF00"/>
                              </a:highlight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63867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9670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59165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118349" y="1049392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136603" y="1071071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31" y="1128927"/>
            <a:ext cx="2264211" cy="15635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118349" y="2292239"/>
            <a:ext cx="2971128" cy="0"/>
          </a:xfrm>
          <a:prstGeom prst="line">
            <a:avLst/>
          </a:prstGeom>
          <a:ln w="698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635111" y="1544797"/>
            <a:ext cx="2454366" cy="0"/>
          </a:xfrm>
          <a:prstGeom prst="line">
            <a:avLst/>
          </a:prstGeom>
          <a:ln w="698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4498522" y="4489624"/>
            <a:ext cx="74991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latin typeface="Segoe UI Light (Headings)"/>
              </a:rPr>
              <a:t>F</a:t>
            </a:r>
            <a:r>
              <a:rPr lang="en-US" sz="4800" baseline="-25000" dirty="0" err="1">
                <a:latin typeface="Segoe UI Light (Headings)"/>
              </a:rPr>
              <a:t>pos</a:t>
            </a:r>
            <a:r>
              <a:rPr lang="en-US" sz="4800" dirty="0">
                <a:latin typeface="Segoe UI Light (Headings)"/>
              </a:rPr>
              <a:t>=M</a:t>
            </a:r>
            <a:r>
              <a:rPr lang="en-US" sz="4800" baseline="-25000" dirty="0">
                <a:latin typeface="Segoe UI Light (Headings)"/>
              </a:rPr>
              <a:t>2</a:t>
            </a:r>
            <a:r>
              <a:rPr lang="en-US" sz="4800" dirty="0">
                <a:latin typeface="Segoe UI Light (Headings)"/>
              </a:rPr>
              <a:t>=m’</a:t>
            </a:r>
            <a:r>
              <a:rPr lang="en-US" sz="4800" baseline="-25000" dirty="0">
                <a:latin typeface="Segoe UI Light (Headings)"/>
              </a:rPr>
              <a:t>2</a:t>
            </a:r>
            <a:r>
              <a:rPr lang="en-US" sz="4800" dirty="0">
                <a:latin typeface="Segoe UI Light (Headings)"/>
              </a:rPr>
              <a:t>=(YX’)’=(Y’+X)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F5DF4F-C5A2-4885-A4F6-4A02442E51F5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D53FF2-7797-4C48-9635-2101A8BC5F73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3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9" y="857696"/>
            <a:ext cx="556530" cy="4124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3DE929-89C9-E040-B549-500C9A318573}"/>
              </a:ext>
            </a:extLst>
          </p:cNvPr>
          <p:cNvSpPr/>
          <p:nvPr/>
        </p:nvSpPr>
        <p:spPr>
          <a:xfrm>
            <a:off x="5219336" y="494446"/>
            <a:ext cx="13949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Y’+X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4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118349" y="1049392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136603" y="1071071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757" y="1509285"/>
            <a:ext cx="2609840" cy="1565907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31" y="1128927"/>
            <a:ext cx="2264211" cy="1563534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25A59A-1B3A-427D-9FA0-7F5368B520DD}"/>
              </a:ext>
            </a:extLst>
          </p:cNvPr>
          <p:cNvSpPr/>
          <p:nvPr/>
        </p:nvSpPr>
        <p:spPr>
          <a:xfrm>
            <a:off x="5950322" y="2559266"/>
            <a:ext cx="4042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118349" y="2292239"/>
            <a:ext cx="2971128" cy="0"/>
          </a:xfrm>
          <a:prstGeom prst="line">
            <a:avLst/>
          </a:prstGeom>
          <a:ln w="698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635111" y="1544797"/>
            <a:ext cx="2454366" cy="0"/>
          </a:xfrm>
          <a:prstGeom prst="line">
            <a:avLst/>
          </a:prstGeom>
          <a:ln w="698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4498522" y="4489624"/>
            <a:ext cx="78454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latin typeface="Segoe UI Light (Headings)"/>
              </a:rPr>
              <a:t>F</a:t>
            </a:r>
            <a:r>
              <a:rPr lang="en-US" sz="4800" baseline="-25000" dirty="0" err="1">
                <a:latin typeface="Segoe UI Light (Headings)"/>
              </a:rPr>
              <a:t>pos</a:t>
            </a:r>
            <a:r>
              <a:rPr lang="en-US" sz="4800" dirty="0">
                <a:latin typeface="Segoe UI Light (Headings)"/>
              </a:rPr>
              <a:t>=M</a:t>
            </a:r>
            <a:r>
              <a:rPr lang="en-US" sz="4800" baseline="-25000" dirty="0">
                <a:latin typeface="Segoe UI Light (Headings)"/>
              </a:rPr>
              <a:t>2</a:t>
            </a:r>
            <a:r>
              <a:rPr lang="en-US" sz="4800" dirty="0">
                <a:latin typeface="Segoe UI Light (Headings)"/>
              </a:rPr>
              <a:t>=m’</a:t>
            </a:r>
            <a:r>
              <a:rPr lang="en-US" sz="4800" baseline="-25000" dirty="0">
                <a:latin typeface="Segoe UI Light (Headings)"/>
              </a:rPr>
              <a:t>2</a:t>
            </a:r>
            <a:r>
              <a:rPr lang="en-US" sz="4800" dirty="0">
                <a:latin typeface="Segoe UI Light (Headings)"/>
              </a:rPr>
              <a:t>=(YX’)’=(</a:t>
            </a:r>
            <a:r>
              <a:rPr lang="en-US" sz="4800" dirty="0">
                <a:highlight>
                  <a:srgbClr val="00FF00"/>
                </a:highlight>
                <a:latin typeface="Segoe UI Light (Headings)"/>
              </a:rPr>
              <a:t>Y’+X</a:t>
            </a:r>
            <a:r>
              <a:rPr lang="en-US" sz="4800" dirty="0">
                <a:highlight>
                  <a:srgbClr val="FFFF00"/>
                </a:highlight>
                <a:latin typeface="Segoe UI Light (Headings)"/>
              </a:rPr>
              <a:t>)(</a:t>
            </a:r>
            <a:r>
              <a:rPr lang="en-US" sz="4800" dirty="0">
                <a:highlight>
                  <a:srgbClr val="00FF00"/>
                </a:highlight>
                <a:latin typeface="Segoe UI Light (Headings)"/>
              </a:rPr>
              <a:t>1</a:t>
            </a:r>
            <a:r>
              <a:rPr lang="en-US" sz="4800" dirty="0">
                <a:latin typeface="Segoe UI Light (Headings)"/>
              </a:rPr>
              <a:t>)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F5DF4F-C5A2-4885-A4F6-4A02442E51F5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D53FF2-7797-4C48-9635-2101A8BC5F73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3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9" y="857696"/>
            <a:ext cx="556530" cy="4124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3DE929-89C9-E040-B549-500C9A318573}"/>
              </a:ext>
            </a:extLst>
          </p:cNvPr>
          <p:cNvSpPr/>
          <p:nvPr/>
        </p:nvSpPr>
        <p:spPr>
          <a:xfrm>
            <a:off x="5219336" y="494446"/>
            <a:ext cx="13949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Y’+X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765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393956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5400" dirty="0">
                <a:solidFill>
                  <a:prstClr val="black"/>
                </a:solidFill>
                <a:latin typeface="Segoe UI Light (Headings)"/>
              </a:rPr>
              <a:t>DESIGN I vs. II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SoP</a:t>
            </a: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vs. </a:t>
            </a:r>
            <a:r>
              <a:rPr kumimoji="0" lang="en-CA" sz="5400" b="0" i="0" u="none" strike="noStrike" kern="1200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PoS</a:t>
            </a:r>
            <a:endParaRPr kumimoji="0" lang="en-CA" sz="5400" b="0" i="0" u="none" strike="noStrike" kern="1200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E0417-F4EA-1945-90FC-95C6295C37EA}"/>
              </a:ext>
            </a:extLst>
          </p:cNvPr>
          <p:cNvSpPr/>
          <p:nvPr/>
        </p:nvSpPr>
        <p:spPr>
          <a:xfrm>
            <a:off x="1372881" y="4644802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54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Lecture Assignment</a:t>
            </a:r>
            <a:endParaRPr kumimoji="0" lang="en-CA" sz="5400" b="0" i="0" u="none" strike="noStrike" kern="1200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4632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51449" y="1983293"/>
            <a:ext cx="97081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5400" dirty="0">
                <a:solidFill>
                  <a:prstClr val="black"/>
                </a:solidFill>
                <a:latin typeface="Segoe UI Light (Headings)"/>
              </a:rPr>
              <a:t>G</a:t>
            </a:r>
            <a:r>
              <a:rPr kumimoji="0" lang="en-CA" sz="5400" b="0" i="0" u="none" strike="noStrike" kern="1200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iven</a:t>
            </a: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3 inputs, design a circuit to determine if there is even number of 1</a:t>
            </a:r>
          </a:p>
        </p:txBody>
      </p:sp>
    </p:spTree>
    <p:extLst>
      <p:ext uri="{BB962C8B-B14F-4D97-AF65-F5344CB8AC3E}">
        <p14:creationId xmlns:p14="http://schemas.microsoft.com/office/powerpoint/2010/main" val="7626109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858577" y="1049392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876831" y="107107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>
            <a:off x="907401" y="106113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47" y="2438263"/>
            <a:ext cx="2043275" cy="1225967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509" y="3826169"/>
            <a:ext cx="2043275" cy="1225967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08" y="2961129"/>
            <a:ext cx="2264211" cy="156353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7257816" y="1636283"/>
            <a:ext cx="0" cy="1737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6714802" y="3613726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365095" y="3033487"/>
            <a:ext cx="3732006" cy="1775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846319" y="4395954"/>
            <a:ext cx="3250782" cy="1981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368834" y="2753950"/>
            <a:ext cx="2468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2360825" y="4155314"/>
            <a:ext cx="2468880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7736868" y="4632871"/>
            <a:ext cx="4256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Z’Y’X’+Z’YX+ZY’X+ZYX’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01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77" y="857696"/>
            <a:ext cx="556530" cy="412419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39" y="5150691"/>
            <a:ext cx="2043275" cy="1225967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1350581" y="5750095"/>
            <a:ext cx="3746520" cy="1357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2876831" y="5479836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7257816" y="4132612"/>
            <a:ext cx="0" cy="164592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7219300" y="4117374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7232609" y="3367671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26688" y="42336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Z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>
            <a:off x="392145" y="873333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9435"/>
            <a:ext cx="556530" cy="41241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925412" y="3336638"/>
            <a:ext cx="391212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4733728"/>
            <a:ext cx="4659145" cy="14514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92145" y="6058702"/>
            <a:ext cx="4625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1343321" y="857696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2348092" y="895534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858577" y="1709416"/>
            <a:ext cx="323852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2876831" y="1402717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907401" y="1994462"/>
            <a:ext cx="411044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54" y="1086671"/>
            <a:ext cx="2043275" cy="122596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6658056" y="1696779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6647513" y="5760798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6729077" y="3868192"/>
            <a:ext cx="1707" cy="54864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6714802" y="3022372"/>
            <a:ext cx="1707" cy="594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6714802" y="3859141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60097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031420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F(Z,Y,X)=?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lang="en-US" sz="4400" dirty="0">
                        <a:solidFill>
                          <a:schemeClr val="tx1"/>
                        </a:solidFill>
                        <a:latin typeface="Segoe UI Light (Headings)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lang="en-US" sz="4400" dirty="0">
                        <a:solidFill>
                          <a:schemeClr val="tx1"/>
                        </a:solidFill>
                        <a:latin typeface="Segoe UI Light (Headings)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25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3753</Words>
  <Application>Microsoft Macintosh PowerPoint</Application>
  <PresentationFormat>Widescreen</PresentationFormat>
  <Paragraphs>1846</Paragraphs>
  <Slides>108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5" baseType="lpstr">
      <vt:lpstr>Arial</vt:lpstr>
      <vt:lpstr>Calibri</vt:lpstr>
      <vt:lpstr>Calibri Light</vt:lpstr>
      <vt:lpstr>Cambria Math</vt:lpstr>
      <vt:lpstr>Segoe UI Light (Headings)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 Fani</dc:creator>
  <cp:lastModifiedBy>Hossein Fani</cp:lastModifiedBy>
  <cp:revision>240</cp:revision>
  <dcterms:created xsi:type="dcterms:W3CDTF">2020-10-05T14:00:29Z</dcterms:created>
  <dcterms:modified xsi:type="dcterms:W3CDTF">2020-10-21T14:07:16Z</dcterms:modified>
</cp:coreProperties>
</file>