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871" r:id="rId2"/>
    <p:sldId id="624" r:id="rId3"/>
    <p:sldId id="916" r:id="rId4"/>
    <p:sldId id="1049" r:id="rId5"/>
    <p:sldId id="915" r:id="rId6"/>
    <p:sldId id="917" r:id="rId7"/>
    <p:sldId id="922" r:id="rId8"/>
    <p:sldId id="919" r:id="rId9"/>
    <p:sldId id="923" r:id="rId10"/>
    <p:sldId id="924" r:id="rId11"/>
    <p:sldId id="925" r:id="rId12"/>
    <p:sldId id="931" r:id="rId13"/>
    <p:sldId id="979" r:id="rId14"/>
    <p:sldId id="926" r:id="rId15"/>
    <p:sldId id="932" r:id="rId16"/>
    <p:sldId id="933" r:id="rId17"/>
    <p:sldId id="934" r:id="rId18"/>
    <p:sldId id="973" r:id="rId19"/>
    <p:sldId id="935" r:id="rId20"/>
    <p:sldId id="1045" r:id="rId21"/>
    <p:sldId id="974" r:id="rId22"/>
    <p:sldId id="975" r:id="rId23"/>
    <p:sldId id="976" r:id="rId24"/>
    <p:sldId id="977" r:id="rId25"/>
    <p:sldId id="978" r:id="rId26"/>
    <p:sldId id="936" r:id="rId27"/>
    <p:sldId id="938" r:id="rId28"/>
    <p:sldId id="937" r:id="rId29"/>
    <p:sldId id="939" r:id="rId30"/>
    <p:sldId id="940" r:id="rId31"/>
    <p:sldId id="941" r:id="rId32"/>
    <p:sldId id="942" r:id="rId33"/>
    <p:sldId id="943" r:id="rId34"/>
    <p:sldId id="944" r:id="rId35"/>
    <p:sldId id="945" r:id="rId36"/>
    <p:sldId id="946" r:id="rId37"/>
    <p:sldId id="947" r:id="rId38"/>
    <p:sldId id="948" r:id="rId39"/>
    <p:sldId id="949" r:id="rId40"/>
    <p:sldId id="950" r:id="rId41"/>
    <p:sldId id="951" r:id="rId42"/>
    <p:sldId id="952" r:id="rId43"/>
    <p:sldId id="954" r:id="rId44"/>
    <p:sldId id="955" r:id="rId45"/>
    <p:sldId id="956" r:id="rId46"/>
    <p:sldId id="957" r:id="rId47"/>
    <p:sldId id="958" r:id="rId48"/>
    <p:sldId id="959" r:id="rId49"/>
    <p:sldId id="960" r:id="rId50"/>
    <p:sldId id="961" r:id="rId51"/>
    <p:sldId id="962" r:id="rId52"/>
    <p:sldId id="963" r:id="rId53"/>
    <p:sldId id="964" r:id="rId54"/>
    <p:sldId id="965" r:id="rId55"/>
    <p:sldId id="966" r:id="rId56"/>
    <p:sldId id="967" r:id="rId57"/>
    <p:sldId id="968" r:id="rId58"/>
    <p:sldId id="969" r:id="rId59"/>
    <p:sldId id="1046" r:id="rId60"/>
    <p:sldId id="1047" r:id="rId61"/>
    <p:sldId id="874" r:id="rId62"/>
    <p:sldId id="875" r:id="rId63"/>
    <p:sldId id="972" r:id="rId64"/>
    <p:sldId id="982" r:id="rId65"/>
    <p:sldId id="983" r:id="rId66"/>
    <p:sldId id="984" r:id="rId67"/>
    <p:sldId id="980" r:id="rId68"/>
    <p:sldId id="877" r:id="rId69"/>
    <p:sldId id="1048" r:id="rId70"/>
    <p:sldId id="985" r:id="rId71"/>
    <p:sldId id="1001" r:id="rId72"/>
    <p:sldId id="981" r:id="rId73"/>
    <p:sldId id="1021" r:id="rId74"/>
    <p:sldId id="986" r:id="rId75"/>
    <p:sldId id="987" r:id="rId76"/>
    <p:sldId id="988" r:id="rId77"/>
    <p:sldId id="989" r:id="rId78"/>
    <p:sldId id="990" r:id="rId79"/>
    <p:sldId id="991" r:id="rId80"/>
    <p:sldId id="992" r:id="rId81"/>
    <p:sldId id="993" r:id="rId82"/>
    <p:sldId id="995" r:id="rId83"/>
    <p:sldId id="996" r:id="rId84"/>
    <p:sldId id="994" r:id="rId85"/>
    <p:sldId id="997" r:id="rId86"/>
    <p:sldId id="998" r:id="rId87"/>
    <p:sldId id="999" r:id="rId88"/>
    <p:sldId id="1002" r:id="rId89"/>
    <p:sldId id="1022" r:id="rId90"/>
    <p:sldId id="1000" r:id="rId91"/>
    <p:sldId id="1015" r:id="rId92"/>
    <p:sldId id="1003" r:id="rId93"/>
    <p:sldId id="1011" r:id="rId94"/>
    <p:sldId id="1012" r:id="rId95"/>
    <p:sldId id="1013" r:id="rId96"/>
    <p:sldId id="1014" r:id="rId97"/>
    <p:sldId id="1004" r:id="rId98"/>
    <p:sldId id="1005" r:id="rId99"/>
    <p:sldId id="1016" r:id="rId100"/>
    <p:sldId id="1006" r:id="rId101"/>
    <p:sldId id="1007" r:id="rId102"/>
    <p:sldId id="1008" r:id="rId103"/>
    <p:sldId id="1009" r:id="rId104"/>
    <p:sldId id="1010" r:id="rId105"/>
    <p:sldId id="1018" r:id="rId106"/>
    <p:sldId id="1019" r:id="rId107"/>
    <p:sldId id="1020" r:id="rId108"/>
    <p:sldId id="1017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0432FF"/>
    <a:srgbClr val="E9EBF6"/>
    <a:srgbClr val="4472C4"/>
    <a:srgbClr val="FFFFB7"/>
    <a:srgbClr val="E9EBF5"/>
    <a:srgbClr val="404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5" autoAdjust="0"/>
    <p:restoredTop sz="84395" autoAdjust="0"/>
  </p:normalViewPr>
  <p:slideViewPr>
    <p:cSldViewPr snapToGrid="0">
      <p:cViewPr varScale="1">
        <p:scale>
          <a:sx n="97" d="100"/>
          <a:sy n="97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6797-0322-0F4A-B343-F188B4FEB8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04A-C8E2-A048-A2AD-4BCE050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circuit" TargetMode="External"/><Relationship Id="rId7" Type="http://schemas.openxmlformats.org/officeDocument/2006/relationships/hyperlink" Target="https://en.wikipedia.org/wiki/Boolean_algebr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_Symbolic_Analysis_of_Relay_and_Switching_Circuits" TargetMode="External"/><Relationship Id="rId5" Type="http://schemas.openxmlformats.org/officeDocument/2006/relationships/hyperlink" Target="https://en.wikipedia.org/wiki/Massachusetts_Institute_of_Technology" TargetMode="External"/><Relationship Id="rId4" Type="http://schemas.openxmlformats.org/officeDocument/2006/relationships/hyperlink" Target="https://en.wikipedia.org/wiki/Master%27s_degre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is also well known for founding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gital circuit"/>
              </a:rPr>
              <a:t>digital circuit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 theory in 1937, when—as a 21-year-old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aster's degree"/>
              </a:rPr>
              <a:t>master's degree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student at the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ssachusetts Institute of Technology"/>
              </a:rPr>
              <a:t>Massachusetts Institute of Technology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(MIT)—he wrote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 Symbolic Analysis of Relay and Switching Circuits"/>
              </a:rPr>
              <a:t>his thesis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demonstrating that electrical applications of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oolean algebra"/>
              </a:rPr>
              <a:t>Boolean algebra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could construct any logical numerical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F140E-A5D5-43D4-9115-07966A935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613-E882-41F3-A214-1F10E3D9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638D-01E2-4087-A358-C19E1C1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3FF6-C225-4ECE-9913-41AC0C9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8F4-0690-4673-848F-CF841A5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8651-54AC-44C5-A17C-D0E0039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05E-4434-4A55-9F8C-89BF8E8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E723-0EC5-497E-893F-6D38F1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58BF-3EBA-479F-AE5C-F292819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0CB-15A7-49CA-8A65-CF36159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7668-E422-49A9-BEE7-A6E58C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39F-E9E3-4271-9B6A-B7B083B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D2B4-F911-4CF1-BDE1-937FCB35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5BB-7F3A-4563-AC9E-8ADAAA9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E67-FFFF-421A-B7D8-B31B198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402-54FA-44F4-8F29-A0B5A54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9A35-C9FF-451D-8D94-B0E6534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BF0-2F10-4CA6-9476-010F94F5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185A-B712-4BBE-95C0-3A95D5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A264-6CDB-451E-AE0F-6A1C7CB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691B-007E-4AE0-B428-A35582A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BF9-CA42-4DD0-919E-96FAB7A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1D3E-31F4-4EA9-A08A-69D4AF57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DE81-0AD7-4B6D-A0FA-3F6895D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5F2-C8F6-46D8-9420-644586C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751-A3A9-4C05-8955-1F18AFD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3E-7850-48FB-8369-919E3B9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56C-EDE7-471F-A54B-7512424F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5AFC-C151-457C-9740-7C37DFC9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1C8A-71E6-41D2-A51C-A05C3CA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3CE8-5A6C-499A-BDF5-CFD01B3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3B20-5E94-4219-A98D-5943CA7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497-304B-4016-BC25-50F6094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742E-C19A-4F33-AB41-A709DA7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3434-74AD-4385-8527-5BF0DADA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D3D7-6385-4274-81FF-8F40668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E3C0-66F5-4335-AB68-3D218B49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5D30-1DEE-47AA-8263-7AEFFD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4C0-3F36-42EB-9D2F-5CE3A26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1011-6F0D-445D-B69A-3EE9B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C-EA47-4111-A23D-60B9E56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F37E7-2CC9-4F6A-95A0-83B783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9A67-0E83-4E30-B4B3-E9C96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9579-7A4B-44E7-8B0B-0A4C388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0C46-3F76-4329-AE41-9A8B0AA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47BF-1B15-4882-A722-97BAD1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8F3E-6C28-489F-AB19-0491A27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D4C-E4EB-4921-B60D-6AF52A5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332-798E-440F-9667-F97A6B3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5C31-9528-4279-A35E-9A7826D6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6CE-9386-4721-8020-A3B38810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5459-FFDC-4374-BE23-18B9D8C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A38-9ABA-4717-90AE-54ED25C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9748-0B21-4D13-A095-04E19867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8655-9D92-4F33-8914-866294CA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7777-5A1F-474C-93EC-5DA7E67F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BFF-CD7E-4E00-8BE9-E49E1BB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8EC-186A-4D49-B2C7-F1B2A5D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2E95-0EAF-4E90-AE7D-1AD833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678D9-EC23-4466-9F88-C4618BF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9919-1B66-4838-A35D-D21BD32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647-DAA4-4805-800E-621BF051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BD9-3FCC-4D29-B6A4-6B85C09683C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87F-3E88-4A89-8734-18B5E47A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8BF3-C2DF-40AB-BA0C-E2F519F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7A403-B428-D145-95AC-79F75D66F7EF}"/>
              </a:ext>
            </a:extLst>
          </p:cNvPr>
          <p:cNvSpPr/>
          <p:nvPr/>
        </p:nvSpPr>
        <p:spPr>
          <a:xfrm>
            <a:off x="5565227" y="3589494"/>
            <a:ext cx="365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aka.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425094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X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X + X + … + X 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X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(XX’)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+ over ×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864041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49061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 + Y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274242E-8895-42EF-A1AC-6BF523B46EAB}"/>
              </a:ext>
            </a:extLst>
          </p:cNvPr>
          <p:cNvSpPr/>
          <p:nvPr/>
        </p:nvSpPr>
        <p:spPr>
          <a:xfrm>
            <a:off x="7822097" y="3687417"/>
            <a:ext cx="2773016" cy="447261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9362660" y="3687417"/>
            <a:ext cx="1232453" cy="101379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19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83762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41973" y="4293704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9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14282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96076"/>
              </p:ext>
            </p:extLst>
          </p:nvPr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F’(Y,X)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∑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r>
              <a:rPr lang="en-US" dirty="0">
                <a:solidFill>
                  <a:schemeClr val="bg1"/>
                </a:solidFill>
                <a:latin typeface="Segoe UI Light (Headings)"/>
              </a:rPr>
              <a:t>F’(Y,X)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ZY’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41973" y="4299488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80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34451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(F’)’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(ZY’)’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Z’+Y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41973" y="4293704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31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70532"/>
              </p:ext>
            </p:extLst>
          </p:nvPr>
        </p:nvGraphicFramePr>
        <p:xfrm>
          <a:off x="1483458" y="50463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58638"/>
              </p:ext>
            </p:extLst>
          </p:nvPr>
        </p:nvGraphicFramePr>
        <p:xfrm>
          <a:off x="6949343" y="504634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8" y="420928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2685827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 + Y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274242E-8895-42EF-A1AC-6BF523B46EAB}"/>
              </a:ext>
            </a:extLst>
          </p:cNvPr>
          <p:cNvSpPr/>
          <p:nvPr/>
        </p:nvSpPr>
        <p:spPr>
          <a:xfrm>
            <a:off x="7822097" y="1371600"/>
            <a:ext cx="2773016" cy="447261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9362660" y="1371600"/>
            <a:ext cx="1232453" cy="101379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B3BD06B-ADCF-4264-A4CE-EC47138C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14281"/>
              </p:ext>
            </p:extLst>
          </p:nvPr>
        </p:nvGraphicFramePr>
        <p:xfrm>
          <a:off x="6949343" y="3501834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21FFEA-2619-4212-A3E8-499C5E3106C5}"/>
              </a:ext>
            </a:extLst>
          </p:cNvPr>
          <p:cNvSpPr/>
          <p:nvPr/>
        </p:nvSpPr>
        <p:spPr>
          <a:xfrm>
            <a:off x="7102381" y="5683027"/>
            <a:ext cx="461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(F’)’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(ZY’)’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Z’+Y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7D713CD9-0783-4875-8294-A95A0740C1E4}"/>
              </a:ext>
            </a:extLst>
          </p:cNvPr>
          <p:cNvSpPr/>
          <p:nvPr/>
        </p:nvSpPr>
        <p:spPr>
          <a:xfrm>
            <a:off x="7841973" y="4975087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F7F86-45C9-4721-926F-C24BCEC2D659}"/>
              </a:ext>
            </a:extLst>
          </p:cNvPr>
          <p:cNvSpPr/>
          <p:nvPr/>
        </p:nvSpPr>
        <p:spPr>
          <a:xfrm>
            <a:off x="1481250" y="5271114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187544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45051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45414"/>
              </p:ext>
            </p:extLst>
          </p:nvPr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m(0,2,4, 6)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Z’Y’X’+Z’YX’+ZY’X’+ZYX’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298192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m(0,2,4, 6)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Z’Y’X’+Z’YX’+ZY’X’+ZYX’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221E68-4102-499A-B585-B56903B6490E}"/>
              </a:ext>
            </a:extLst>
          </p:cNvPr>
          <p:cNvSpPr/>
          <p:nvPr/>
        </p:nvSpPr>
        <p:spPr>
          <a:xfrm>
            <a:off x="7364895" y="3685788"/>
            <a:ext cx="1033669" cy="1069534"/>
          </a:xfrm>
          <a:prstGeom prst="arc">
            <a:avLst>
              <a:gd name="adj1" fmla="val 15988710"/>
              <a:gd name="adj2" fmla="val 5400000"/>
            </a:avLst>
          </a:prstGeom>
          <a:solidFill>
            <a:srgbClr val="92D05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7F39DE1-A71A-4F64-892E-ECAECAA3063B}"/>
              </a:ext>
            </a:extLst>
          </p:cNvPr>
          <p:cNvSpPr/>
          <p:nvPr/>
        </p:nvSpPr>
        <p:spPr>
          <a:xfrm rot="10800000">
            <a:off x="10021956" y="3675849"/>
            <a:ext cx="1033669" cy="1069534"/>
          </a:xfrm>
          <a:prstGeom prst="arc">
            <a:avLst>
              <a:gd name="adj1" fmla="val 15988710"/>
              <a:gd name="adj2" fmla="val 5400000"/>
            </a:avLst>
          </a:prstGeom>
          <a:solidFill>
            <a:srgbClr val="92D05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2E1CC-03AA-47E0-B56B-C028E695E55D}"/>
              </a:ext>
            </a:extLst>
          </p:cNvPr>
          <p:cNvSpPr/>
          <p:nvPr/>
        </p:nvSpPr>
        <p:spPr>
          <a:xfrm>
            <a:off x="7364895" y="4972309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m(0,2,4, 6)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X’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510237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39869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76535"/>
              </p:ext>
            </p:extLst>
          </p:nvPr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5192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 Light (Headings)"/>
              </a:rPr>
              <a:t>F(Z,Y,X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M(1,3,5,7)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(Z+Y+X’)(Z+Y’+X’)(Z’+Y+X’)(Z’+Y’+X’)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2E1CC-03AA-47E0-B56B-C028E695E55D}"/>
              </a:ext>
            </a:extLst>
          </p:cNvPr>
          <p:cNvSpPr/>
          <p:nvPr/>
        </p:nvSpPr>
        <p:spPr>
          <a:xfrm>
            <a:off x="7364895" y="4972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egoe UI Light (Headings)"/>
              </a:rPr>
              <a:t>F(Z,Y,X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M(1,3,5,7)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(X)’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X’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8587408" y="3707296"/>
            <a:ext cx="1232453" cy="1013792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03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4-Variable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X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X + X + … + X 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X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(XX’)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+ over ×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+ 0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complement property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1065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X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X + X + … + X 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X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(XX’)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+ over ×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+ 0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complement property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property of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=0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8078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+ 1 = 1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Y + 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+ 1 = 1</a:t>
            </a:r>
          </a:p>
        </p:txBody>
      </p:sp>
    </p:spTree>
    <p:extLst>
      <p:ext uri="{BB962C8B-B14F-4D97-AF65-F5344CB8AC3E}">
        <p14:creationId xmlns:p14="http://schemas.microsoft.com/office/powerpoint/2010/main" val="112904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+ 1 = 1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Y + 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+ 1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2094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+ 1 = 1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Y + 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+ 1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4933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+ 1 = 1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Y + 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+ 1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(1X’)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+ over × </a:t>
            </a:r>
          </a:p>
        </p:txBody>
      </p:sp>
    </p:spTree>
    <p:extLst>
      <p:ext uri="{BB962C8B-B14F-4D97-AF65-F5344CB8AC3E}">
        <p14:creationId xmlns:p14="http://schemas.microsoft.com/office/powerpoint/2010/main" val="133015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+ 1 = 1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Y + 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+ 1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(1X’)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+ over ×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X’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6108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+ 1 = 1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Y + 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+ 1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+ 1) (X+X’)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(1X’)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+ over ×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+ X’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1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using complement property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0718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</a:t>
            </a:r>
            <a:r>
              <a:rPr lang="en-CA" sz="6000" cap="all" dirty="0" err="1">
                <a:solidFill>
                  <a:prstClr val="black"/>
                </a:solidFill>
                <a:latin typeface="Segoe UI Light (Headings)"/>
              </a:rPr>
              <a:t>xy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Y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ZW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wAD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=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C30609-B77D-4719-83F4-C022C9CD83C1}"/>
              </a:ext>
            </a:extLst>
          </p:cNvPr>
          <p:cNvSpPr/>
          <p:nvPr/>
        </p:nvSpPr>
        <p:spPr>
          <a:xfrm>
            <a:off x="9782629" y="4648631"/>
            <a:ext cx="2017485" cy="194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 (Headings)"/>
              </a:rPr>
              <a:t>Absorption</a:t>
            </a:r>
          </a:p>
        </p:txBody>
      </p:sp>
    </p:spTree>
    <p:extLst>
      <p:ext uri="{BB962C8B-B14F-4D97-AF65-F5344CB8AC3E}">
        <p14:creationId xmlns:p14="http://schemas.microsoft.com/office/powerpoint/2010/main" val="92345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05E85-8081-481F-A2A5-28C20F71C262}"/>
              </a:ext>
            </a:extLst>
          </p:cNvPr>
          <p:cNvSpPr/>
          <p:nvPr/>
        </p:nvSpPr>
        <p:spPr>
          <a:xfrm>
            <a:off x="0" y="428178"/>
            <a:ext cx="70739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Claude Elwood Shannon</a:t>
            </a:r>
          </a:p>
          <a:p>
            <a:pPr algn="ctr"/>
            <a:r>
              <a:rPr lang="en-CA" sz="3200" dirty="0">
                <a:solidFill>
                  <a:prstClr val="black"/>
                </a:solidFill>
                <a:latin typeface="Segoe UI Light (Headings)"/>
              </a:rPr>
              <a:t> Mathematician</a:t>
            </a:r>
          </a:p>
          <a:p>
            <a:pPr algn="ctr"/>
            <a:r>
              <a:rPr lang="en-CA" sz="3200" dirty="0">
                <a:solidFill>
                  <a:prstClr val="black"/>
                </a:solidFill>
                <a:latin typeface="Segoe UI Light (Headings)"/>
              </a:rPr>
              <a:t>Electrical Engineer</a:t>
            </a:r>
          </a:p>
          <a:p>
            <a:pPr algn="ctr"/>
            <a:r>
              <a:rPr lang="en-CA" sz="3200" dirty="0">
                <a:solidFill>
                  <a:prstClr val="black"/>
                </a:solidFill>
                <a:latin typeface="Segoe UI Light (Headings)"/>
              </a:rPr>
              <a:t>Cryptographer </a:t>
            </a:r>
            <a:endParaRPr lang="en-CA" sz="48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M.Sc. Thesis (1937)</a:t>
            </a: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A Symbolic Analysis of Relay and Switching Circuits</a:t>
            </a:r>
          </a:p>
          <a:p>
            <a:pPr algn="ctr"/>
            <a:endParaRPr lang="en-CA" sz="48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Switching Algebra!</a:t>
            </a:r>
          </a:p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2-valued Boolean algebra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2C6CED-6D01-4888-B732-9A496593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-1"/>
            <a:ext cx="4862052" cy="68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1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</a:t>
            </a:r>
            <a:r>
              <a:rPr lang="en-CA" sz="6000" cap="all" dirty="0" err="1">
                <a:solidFill>
                  <a:prstClr val="black"/>
                </a:solidFill>
                <a:latin typeface="Segoe UI Light (Headings)"/>
              </a:rPr>
              <a:t>xy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Y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ZW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+ … + 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x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wAD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</a:t>
            </a:r>
            <a:r>
              <a:rPr lang="en-CA" sz="2400" cap="all" dirty="0" err="1">
                <a:solidFill>
                  <a:prstClr val="black"/>
                </a:solidFill>
                <a:latin typeface="Segoe UI Light (Headings)"/>
              </a:rPr>
              <a:t>xy</a:t>
            </a: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= </a:t>
            </a:r>
          </a:p>
          <a:p>
            <a:pPr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X1+XY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x(1 + Y)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distributive property of × over +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previous theorem x+1=1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  <a:p>
            <a:pPr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X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C30609-B77D-4719-83F4-C022C9CD83C1}"/>
              </a:ext>
            </a:extLst>
          </p:cNvPr>
          <p:cNvSpPr/>
          <p:nvPr/>
        </p:nvSpPr>
        <p:spPr>
          <a:xfrm>
            <a:off x="9782629" y="4648631"/>
            <a:ext cx="2017485" cy="194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 (Headings)"/>
              </a:rPr>
              <a:t>Absorption</a:t>
            </a:r>
          </a:p>
        </p:txBody>
      </p:sp>
    </p:spTree>
    <p:extLst>
      <p:ext uri="{BB962C8B-B14F-4D97-AF65-F5344CB8AC3E}">
        <p14:creationId xmlns:p14="http://schemas.microsoft.com/office/powerpoint/2010/main" val="65492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7FB6CC-573A-40A0-8ED5-DB6798F7D010}"/>
                  </a:ext>
                </a:extLst>
              </p:cNvPr>
              <p:cNvSpPr/>
              <p:nvPr/>
            </p:nvSpPr>
            <p:spPr>
              <a:xfrm>
                <a:off x="19089" y="4839323"/>
                <a:ext cx="12182455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</a:rPr>
                  <a:t>Dual(F) = OR </a:t>
                </a:r>
                <a14:m>
                  <m:oMath xmlns:m="http://schemas.openxmlformats.org/officeDocument/2006/math">
                    <m:r>
                      <a:rPr lang="en-CA" sz="4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AND, </a:t>
                </a: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</a:rPr>
                  <a:t>1 </a:t>
                </a:r>
                <a14:m>
                  <m:oMath xmlns:m="http://schemas.openxmlformats.org/officeDocument/2006/math">
                    <m:r>
                      <a:rPr lang="en-CA" sz="4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0</a:t>
                </a:r>
              </a:p>
              <a:p>
                <a:pPr lvl="2" algn="ctr" defTabSz="457200">
                  <a:defRPr/>
                </a:pPr>
                <a:endParaRPr lang="en-CA" sz="3600" dirty="0">
                  <a:solidFill>
                    <a:prstClr val="black"/>
                  </a:solidFill>
                  <a:latin typeface="Segoe UI Light (Headings)"/>
                </a:endParaRPr>
              </a:p>
              <a:p>
                <a:pPr lvl="2" algn="ctr" defTabSz="457200">
                  <a:defRPr/>
                </a:pPr>
                <a:r>
                  <a:rPr lang="en-CA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 (Headings)"/>
                  </a:rPr>
                  <a:t>Dual(F) may or may not equal to F!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7FB6CC-573A-40A0-8ED5-DB6798F7D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" y="4839323"/>
                <a:ext cx="12182455" cy="1877437"/>
              </a:xfrm>
              <a:prstGeom prst="rect">
                <a:avLst/>
              </a:prstGeom>
              <a:blipFill>
                <a:blip r:embed="rId2"/>
                <a:stretch>
                  <a:fillRect t="-681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2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7FB6CC-573A-40A0-8ED5-DB6798F7D010}"/>
                  </a:ext>
                </a:extLst>
              </p:cNvPr>
              <p:cNvSpPr/>
              <p:nvPr/>
            </p:nvSpPr>
            <p:spPr>
              <a:xfrm>
                <a:off x="9545" y="4734342"/>
                <a:ext cx="12182455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</a:rPr>
                  <a:t>X+1 </a:t>
                </a:r>
                <a14:m>
                  <m:oMath xmlns:m="http://schemas.openxmlformats.org/officeDocument/2006/math">
                    <m:r>
                      <a:rPr lang="en-CA" sz="4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X0</a:t>
                </a:r>
              </a:p>
              <a:p>
                <a:pPr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</a:rPr>
                  <a:t>X+X’ </a:t>
                </a:r>
                <a14:m>
                  <m:oMath xmlns:m="http://schemas.openxmlformats.org/officeDocument/2006/math">
                    <m:r>
                      <a:rPr lang="en-CA" sz="4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XX’</a:t>
                </a:r>
              </a:p>
              <a:p>
                <a:pPr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(X+Y)’ </a:t>
                </a:r>
                <a14:m>
                  <m:oMath xmlns:m="http://schemas.openxmlformats.org/officeDocument/2006/math">
                    <m:r>
                      <a:rPr lang="en-CA" sz="4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(XY)’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7FB6CC-573A-40A0-8ED5-DB6798F7D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" y="4734342"/>
                <a:ext cx="12182455" cy="2123658"/>
              </a:xfrm>
              <a:prstGeom prst="rect">
                <a:avLst/>
              </a:prstGeom>
              <a:blipFill>
                <a:blip r:embed="rId2"/>
                <a:stretch>
                  <a:fillRect t="-6034"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8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duality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B6CC-573A-40A0-8ED5-DB6798F7D010}"/>
              </a:ext>
            </a:extLst>
          </p:cNvPr>
          <p:cNvSpPr/>
          <p:nvPr/>
        </p:nvSpPr>
        <p:spPr>
          <a:xfrm>
            <a:off x="9545" y="4734342"/>
            <a:ext cx="12182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A postulate or a proved theorem for F </a:t>
            </a:r>
          </a:p>
          <a:p>
            <a:pPr algn="ctr" defTabSz="457200">
              <a:defRPr/>
            </a:pPr>
            <a:r>
              <a:rPr lang="en-CA" sz="44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Also a postulate or a proved theorem for Dual(F)</a:t>
            </a:r>
          </a:p>
        </p:txBody>
      </p:sp>
    </p:spTree>
    <p:extLst>
      <p:ext uri="{BB962C8B-B14F-4D97-AF65-F5344CB8AC3E}">
        <p14:creationId xmlns:p14="http://schemas.microsoft.com/office/powerpoint/2010/main" val="353706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7FB6CC-573A-40A0-8ED5-DB6798F7D010}"/>
                  </a:ext>
                </a:extLst>
              </p:cNvPr>
              <p:cNvSpPr/>
              <p:nvPr/>
            </p:nvSpPr>
            <p:spPr>
              <a:xfrm>
                <a:off x="-4773" y="4734342"/>
                <a:ext cx="12182455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</a:rPr>
                  <a:t>{X+1=1} </a:t>
                </a:r>
                <a14:m>
                  <m:oMath xmlns:m="http://schemas.openxmlformats.org/officeDocument/2006/math">
                    <m:r>
                      <a:rPr lang="en-CA" sz="4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{X0 = 0}</a:t>
                </a:r>
              </a:p>
              <a:p>
                <a:pPr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</a:rPr>
                  <a:t>{X+X’=1} </a:t>
                </a:r>
                <a14:m>
                  <m:oMath xmlns:m="http://schemas.openxmlformats.org/officeDocument/2006/math">
                    <m:r>
                      <a:rPr lang="en-CA" sz="4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{XX’=0}</a:t>
                </a:r>
                <a:r>
                  <a:rPr lang="en-CA" sz="4400" dirty="0">
                    <a:solidFill>
                      <a:schemeClr val="bg1"/>
                    </a:solidFill>
                    <a:latin typeface="Segoe UI Light (Headings)"/>
                    <a:sym typeface="Wingdings" panose="05000000000000000000" pitchFamily="2" charset="2"/>
                  </a:rPr>
                  <a:t>k</a:t>
                </a:r>
              </a:p>
              <a:p>
                <a:pPr algn="ctr" defTabSz="457200">
                  <a:defRPr/>
                </a:pPr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{(X+Y)’=X’Y’} </a:t>
                </a:r>
                <a14:m>
                  <m:oMath xmlns:m="http://schemas.openxmlformats.org/officeDocument/2006/math">
                    <m:r>
                      <a:rPr lang="en-CA" sz="4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4400" dirty="0">
                    <a:solidFill>
                      <a:prstClr val="black"/>
                    </a:solidFill>
                    <a:latin typeface="Segoe UI Light (Headings)"/>
                    <a:sym typeface="Wingdings" panose="05000000000000000000" pitchFamily="2" charset="2"/>
                  </a:rPr>
                  <a:t> {(XY)’=X’+Y’}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7FB6CC-573A-40A0-8ED5-DB6798F7D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73" y="4734342"/>
                <a:ext cx="12182455" cy="2123658"/>
              </a:xfrm>
              <a:prstGeom prst="rect">
                <a:avLst/>
              </a:prstGeom>
              <a:blipFill>
                <a:blip r:embed="rId2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0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X(</a:t>
            </a:r>
            <a:r>
              <a:rPr lang="en-CA" sz="6000" cap="all" dirty="0" err="1">
                <a:solidFill>
                  <a:prstClr val="black"/>
                </a:solidFill>
                <a:latin typeface="Segoe UI Light (Headings)"/>
              </a:rPr>
              <a:t>x+y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)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X(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x+Y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)(x+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Z)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… (</a:t>
            </a:r>
            <a:r>
              <a:rPr kumimoji="0" lang="en-CA" sz="6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x+w</a:t>
            </a: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) =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A8C01D-45F0-43CC-9920-81ECACB84339}"/>
                  </a:ext>
                </a:extLst>
              </p:cNvPr>
              <p:cNvSpPr/>
              <p:nvPr/>
            </p:nvSpPr>
            <p:spPr>
              <a:xfrm>
                <a:off x="0" y="4648631"/>
                <a:ext cx="12192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en-CA" sz="2400" cap="all" dirty="0">
                    <a:solidFill>
                      <a:prstClr val="black"/>
                    </a:solidFill>
                    <a:latin typeface="Segoe UI Light (Headings)"/>
                  </a:rPr>
                  <a:t>{X(</a:t>
                </a:r>
                <a:r>
                  <a:rPr lang="en-CA" sz="2400" cap="all" dirty="0" err="1">
                    <a:solidFill>
                      <a:prstClr val="black"/>
                    </a:solidFill>
                    <a:latin typeface="Segoe UI Light (Headings)"/>
                  </a:rPr>
                  <a:t>x+y</a:t>
                </a:r>
                <a:r>
                  <a:rPr lang="en-CA" sz="2400" cap="all" dirty="0">
                    <a:solidFill>
                      <a:prstClr val="black"/>
                    </a:solidFill>
                    <a:latin typeface="Segoe UI Light (Headings)"/>
                  </a:rPr>
                  <a:t>)= X} 	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2400" cap="all" dirty="0">
                    <a:solidFill>
                      <a:prstClr val="black"/>
                    </a:solidFill>
                    <a:latin typeface="Segoe UI Light (Headings)"/>
                  </a:rPr>
                  <a:t>	{X+XY=X}</a:t>
                </a:r>
              </a:p>
              <a:p>
                <a:pPr lvl="0" defTabSz="457200">
                  <a:defRPr/>
                </a:pPr>
                <a:r>
                  <a:rPr lang="en-CA" sz="2400" cap="all" dirty="0">
                    <a:solidFill>
                      <a:prstClr val="black"/>
                    </a:solidFill>
                    <a:latin typeface="Segoe UI Light (Headings)"/>
                  </a:rPr>
                  <a:t>				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2400" cap="all" dirty="0">
                    <a:solidFill>
                      <a:prstClr val="black"/>
                    </a:solidFill>
                    <a:latin typeface="Segoe UI Light (Headings)"/>
                  </a:rPr>
                  <a:t>	</a:t>
                </a:r>
                <a:r>
                  <a:rPr lang="en-CA" sz="2400" dirty="0">
                    <a:solidFill>
                      <a:prstClr val="black"/>
                    </a:solidFill>
                    <a:latin typeface="Segoe UI Light (Headings)"/>
                  </a:rPr>
                  <a:t>We proved the dual version</a:t>
                </a:r>
              </a:p>
              <a:p>
                <a:pPr lvl="0" defTabSz="457200">
                  <a:defRPr/>
                </a:pPr>
                <a:r>
                  <a:rPr lang="en-CA" sz="2400" dirty="0">
                    <a:solidFill>
                      <a:prstClr val="black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⇄</m:t>
                    </m:r>
                  </m:oMath>
                </a14:m>
                <a:r>
                  <a:rPr lang="en-CA" sz="2400" cap="all" dirty="0">
                    <a:solidFill>
                      <a:prstClr val="black"/>
                    </a:solidFill>
                    <a:latin typeface="Segoe UI Light (Headings)"/>
                  </a:rPr>
                  <a:t>	</a:t>
                </a:r>
                <a:r>
                  <a:rPr lang="en-CA" sz="2400" dirty="0">
                    <a:solidFill>
                      <a:prstClr val="black"/>
                    </a:solidFill>
                    <a:latin typeface="Segoe UI Light (Headings)"/>
                  </a:rPr>
                  <a:t>Using the duality property, this is also true!</a:t>
                </a:r>
                <a:endParaRPr lang="en-CA" sz="2400" cap="all" dirty="0">
                  <a:solidFill>
                    <a:prstClr val="black"/>
                  </a:solidFill>
                  <a:latin typeface="Segoe UI Light (Headings)"/>
                </a:endParaRPr>
              </a:p>
              <a:p>
                <a:pPr lvl="0" defTabSz="457200">
                  <a:defRPr/>
                </a:pPr>
                <a:endParaRPr lang="en-CA" sz="2400" cap="all" dirty="0">
                  <a:solidFill>
                    <a:prstClr val="black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A8C01D-45F0-43CC-9920-81ECACB84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631"/>
                <a:ext cx="12192000" cy="1569660"/>
              </a:xfrm>
              <a:prstGeom prst="rect">
                <a:avLst/>
              </a:prstGeom>
              <a:blipFill>
                <a:blip r:embed="rId2"/>
                <a:stretch>
                  <a:fillRect l="-750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DC30609-B77D-4719-83F4-C022C9CD83C1}"/>
              </a:ext>
            </a:extLst>
          </p:cNvPr>
          <p:cNvSpPr/>
          <p:nvPr/>
        </p:nvSpPr>
        <p:spPr>
          <a:xfrm>
            <a:off x="9782629" y="4648631"/>
            <a:ext cx="2017485" cy="194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 (Headings)"/>
              </a:rPr>
              <a:t>Absorption</a:t>
            </a:r>
          </a:p>
        </p:txBody>
      </p:sp>
    </p:spTree>
    <p:extLst>
      <p:ext uri="{BB962C8B-B14F-4D97-AF65-F5344CB8AC3E}">
        <p14:creationId xmlns:p14="http://schemas.microsoft.com/office/powerpoint/2010/main" val="321159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Basic Theorems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2BC1C-AE3E-4635-BDED-9A2B1B3C4DF7}"/>
              </a:ext>
            </a:extLst>
          </p:cNvPr>
          <p:cNvSpPr/>
          <p:nvPr/>
        </p:nvSpPr>
        <p:spPr>
          <a:xfrm>
            <a:off x="6313715" y="3527938"/>
            <a:ext cx="3338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prove by truth table</a:t>
            </a:r>
            <a:endParaRPr lang="en-CA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43577-439C-466A-ABE3-026F455E1CDD}"/>
              </a:ext>
            </a:extLst>
          </p:cNvPr>
          <p:cNvSpPr/>
          <p:nvPr/>
        </p:nvSpPr>
        <p:spPr>
          <a:xfrm>
            <a:off x="0" y="4523563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For equality proof, F</a:t>
            </a:r>
            <a:r>
              <a:rPr lang="en-CA" sz="28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=F</a:t>
            </a:r>
            <a:r>
              <a:rPr lang="en-CA" sz="2800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, for </a:t>
            </a:r>
            <a:r>
              <a:rPr lang="en-CA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all possibility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in the input variables (</a:t>
            </a:r>
            <a:r>
              <a:rPr lang="en-CA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all rows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), both side of equation must have equal value for same input variables.</a:t>
            </a:r>
          </a:p>
          <a:p>
            <a:pPr lvl="0" defTabSz="457200">
              <a:defRPr/>
            </a:pPr>
            <a:endParaRPr lang="en-CA" sz="2800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For inequality proof, F</a:t>
            </a:r>
            <a:r>
              <a:rPr lang="en-CA" sz="28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≠F</a:t>
            </a:r>
            <a:r>
              <a:rPr lang="en-CA" sz="2800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, find </a:t>
            </a:r>
            <a:r>
              <a:rPr lang="en-CA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at least one possibility (a row) </a:t>
            </a: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that have different values.</a:t>
            </a:r>
          </a:p>
        </p:txBody>
      </p:sp>
    </p:spTree>
    <p:extLst>
      <p:ext uri="{BB962C8B-B14F-4D97-AF65-F5344CB8AC3E}">
        <p14:creationId xmlns:p14="http://schemas.microsoft.com/office/powerpoint/2010/main" val="308069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177246"/>
            <a:ext cx="121919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marL="1028700" marR="0" lvl="0" indent="-10287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arenR"/>
              <a:tabLst/>
              <a:defRPr/>
            </a:pP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Boolean Algebra (algebraically)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01017-8B6E-4595-BF62-46ABE664B7B1}"/>
              </a:ext>
            </a:extLst>
          </p:cNvPr>
          <p:cNvSpPr/>
          <p:nvPr/>
        </p:nvSpPr>
        <p:spPr>
          <a:xfrm>
            <a:off x="6345256" y="3870853"/>
            <a:ext cx="434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aka. Algebraic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331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zy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+ z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YX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zy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’X</a:t>
            </a:r>
            <a:endParaRPr lang="en-CA" sz="6000" cap="all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78575-1FE9-4BE6-8CC9-61C3108DE05F}"/>
              </a:ext>
            </a:extLst>
          </p:cNvPr>
          <p:cNvSpPr/>
          <p:nvPr/>
        </p:nvSpPr>
        <p:spPr>
          <a:xfrm>
            <a:off x="0" y="464863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4 × 3-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-and</a:t>
            </a:r>
          </a:p>
          <a:p>
            <a:pPr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1 × 4-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-OR</a:t>
            </a:r>
          </a:p>
        </p:txBody>
      </p:sp>
    </p:spTree>
    <p:extLst>
      <p:ext uri="{BB962C8B-B14F-4D97-AF65-F5344CB8AC3E}">
        <p14:creationId xmlns:p14="http://schemas.microsoft.com/office/powerpoint/2010/main" val="4179412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+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YX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’X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4953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6E0EF9-C600-4FE1-906F-92B67F7E9BD1}"/>
              </a:ext>
            </a:extLst>
          </p:cNvPr>
          <p:cNvCxnSpPr>
            <a:cxnSpLocks/>
          </p:cNvCxnSpPr>
          <p:nvPr/>
        </p:nvCxnSpPr>
        <p:spPr>
          <a:xfrm>
            <a:off x="1241905" y="66571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E521AD-F89B-4717-A53E-F255AE7B2B2E}"/>
              </a:ext>
            </a:extLst>
          </p:cNvPr>
          <p:cNvCxnSpPr>
            <a:cxnSpLocks/>
          </p:cNvCxnSpPr>
          <p:nvPr/>
        </p:nvCxnSpPr>
        <p:spPr>
          <a:xfrm>
            <a:off x="1241905" y="523704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B47A02-09AD-4871-A1D4-52F981DEE70C}"/>
                  </a:ext>
                </a:extLst>
              </p:cNvPr>
              <p:cNvSpPr/>
              <p:nvPr/>
            </p:nvSpPr>
            <p:spPr>
              <a:xfrm>
                <a:off x="1" y="653051"/>
                <a:ext cx="12191999" cy="609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CA" sz="6600" cap="all" dirty="0">
                    <a:solidFill>
                      <a:prstClr val="black"/>
                    </a:solidFill>
                    <a:latin typeface="Segoe UI Light (Headings)"/>
                  </a:rPr>
                  <a:t>Switching algebra</a:t>
                </a:r>
              </a:p>
              <a:p>
                <a:pPr marL="571500" lvl="0" indent="-571500" defTabSz="457200">
                  <a:buFont typeface="Arial" panose="020B0604020202020204" pitchFamily="34" charset="0"/>
                  <a:buChar char="•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Given S={0,1}</a:t>
                </a:r>
              </a:p>
              <a:p>
                <a:pPr marL="571500" lvl="0" indent="-571500" defTabSz="457200">
                  <a:buFont typeface="Arial" panose="020B0604020202020204" pitchFamily="34" charset="0"/>
                  <a:buChar char="•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Given § = × (AND),  † = + (OR) </a:t>
                </a:r>
              </a:p>
              <a:p>
                <a:pPr marL="571500" lvl="0" indent="-571500" defTabSz="457200">
                  <a:buFont typeface="Arial" panose="020B0604020202020204" pitchFamily="34" charset="0"/>
                  <a:buChar char="•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S is closed, commutative, and distributive w.r.t × , + </a:t>
                </a:r>
              </a:p>
              <a:p>
                <a:pPr marL="571500" lvl="0" indent="-571500" defTabSz="457200">
                  <a:buFont typeface="Arial" panose="020B0604020202020204" pitchFamily="34" charset="0"/>
                  <a:buChar char="•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e</a:t>
                </a:r>
                <a:r>
                  <a:rPr lang="en-CA" sz="3600" baseline="-25000" dirty="0">
                    <a:solidFill>
                      <a:prstClr val="black"/>
                    </a:solidFill>
                    <a:latin typeface="Segoe UI Light (Headings)"/>
                  </a:rPr>
                  <a:t>×</a:t>
                </a: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 = 1 and e</a:t>
                </a:r>
                <a:r>
                  <a:rPr lang="en-CA" sz="3600" baseline="-25000" dirty="0">
                    <a:solidFill>
                      <a:prstClr val="black"/>
                    </a:solidFill>
                    <a:latin typeface="Segoe UI Light (Headings)"/>
                  </a:rPr>
                  <a:t>+</a:t>
                </a: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 = 0</a:t>
                </a:r>
              </a:p>
              <a:p>
                <a:pPr marL="571500" lvl="0" indent="-571500" defTabSz="457200">
                  <a:buFont typeface="Arial" panose="020B0604020202020204" pitchFamily="34" charset="0"/>
                  <a:buChar char="•"/>
                  <a:defRPr/>
                </a:pPr>
                <a:endParaRPr lang="en-CA" sz="3600" dirty="0">
                  <a:solidFill>
                    <a:prstClr val="black"/>
                  </a:solidFill>
                  <a:latin typeface="Segoe UI Light (Headings)"/>
                </a:endParaRPr>
              </a:p>
              <a:p>
                <a:pPr marL="571500" lvl="0" indent="-571500" defTabSz="457200">
                  <a:buFont typeface="Arial" panose="020B0604020202020204" pitchFamily="34" charset="0"/>
                  <a:buChar char="•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Complement: for any x</a:t>
                </a:r>
                <a:r>
                  <a:rPr lang="en-CA" sz="36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S, there is y</a:t>
                </a:r>
                <a14:m>
                  <m:oMath xmlns:m="http://schemas.openxmlformats.org/officeDocument/2006/math">
                    <m:r>
                      <a:rPr lang="en-CA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S such that</a:t>
                </a:r>
              </a:p>
              <a:p>
                <a:pPr marL="1028700" lvl="1" indent="-571500" defTabSz="457200">
                  <a:buFont typeface="Courier New" panose="02070309020205020404" pitchFamily="49" charset="0"/>
                  <a:buChar char="o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0 × 1 = e</a:t>
                </a:r>
                <a:r>
                  <a:rPr lang="en-CA" sz="3600" baseline="-25000" dirty="0">
                    <a:solidFill>
                      <a:prstClr val="black"/>
                    </a:solidFill>
                    <a:latin typeface="Segoe UI Light (Headings)"/>
                  </a:rPr>
                  <a:t>+</a:t>
                </a: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 = 0</a:t>
                </a:r>
                <a:endParaRPr lang="en-CA" sz="3600" baseline="-25000" dirty="0">
                  <a:solidFill>
                    <a:prstClr val="black"/>
                  </a:solidFill>
                  <a:latin typeface="Segoe UI Light (Headings)"/>
                </a:endParaRPr>
              </a:p>
              <a:p>
                <a:pPr marL="1028700" lvl="1" indent="-571500" defTabSz="457200">
                  <a:buFont typeface="Courier New" panose="02070309020205020404" pitchFamily="49" charset="0"/>
                  <a:buChar char="o"/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0 + 1 = e</a:t>
                </a:r>
                <a:r>
                  <a:rPr lang="en-CA" sz="3600" baseline="-25000" dirty="0">
                    <a:solidFill>
                      <a:prstClr val="black"/>
                    </a:solidFill>
                    <a:latin typeface="Segoe UI Light (Headings)"/>
                  </a:rPr>
                  <a:t>×</a:t>
                </a: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 = 1</a:t>
                </a:r>
                <a:endParaRPr lang="en-CA" sz="3600" baseline="-25000" dirty="0">
                  <a:solidFill>
                    <a:prstClr val="black"/>
                  </a:solidFill>
                  <a:latin typeface="Segoe UI Light (Headings)"/>
                </a:endParaRPr>
              </a:p>
              <a:p>
                <a:pPr lvl="1" defTabSz="457200"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We denote 0=1’, 1=0’</a:t>
                </a:r>
                <a:endParaRPr lang="en-CA" sz="6000" dirty="0">
                  <a:solidFill>
                    <a:prstClr val="black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B47A02-09AD-4871-A1D4-52F981DEE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653051"/>
                <a:ext cx="12191999" cy="6093976"/>
              </a:xfrm>
              <a:prstGeom prst="rect">
                <a:avLst/>
              </a:prstGeom>
              <a:blipFill>
                <a:blip r:embed="rId2"/>
                <a:stretch>
                  <a:fillRect l="-1353" t="-332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1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32506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6695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’+X)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7614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’+X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16002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 1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54444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 1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24175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yx + 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81302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16337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+X’))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951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C0C0C0"/>
                </a:highlight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highlight>
                  <a:srgbClr val="C0C0C0"/>
                </a:highlight>
                <a:latin typeface="Segoe UI Light (Headings)"/>
              </a:rPr>
              <a:t>+X’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619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6E0EF9-C600-4FE1-906F-92B67F7E9BD1}"/>
              </a:ext>
            </a:extLst>
          </p:cNvPr>
          <p:cNvCxnSpPr>
            <a:cxnSpLocks/>
          </p:cNvCxnSpPr>
          <p:nvPr/>
        </p:nvCxnSpPr>
        <p:spPr>
          <a:xfrm>
            <a:off x="1241905" y="468921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E521AD-F89B-4717-A53E-F255AE7B2B2E}"/>
              </a:ext>
            </a:extLst>
          </p:cNvPr>
          <p:cNvCxnSpPr>
            <a:cxnSpLocks/>
          </p:cNvCxnSpPr>
          <p:nvPr/>
        </p:nvCxnSpPr>
        <p:spPr>
          <a:xfrm>
            <a:off x="1241905" y="168846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B47A02-09AD-4871-A1D4-52F981DEE70C}"/>
              </a:ext>
            </a:extLst>
          </p:cNvPr>
          <p:cNvSpPr/>
          <p:nvPr/>
        </p:nvSpPr>
        <p:spPr>
          <a:xfrm>
            <a:off x="1" y="1721352"/>
            <a:ext cx="121919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Switching algebra</a:t>
            </a:r>
            <a:endParaRPr lang="en-CA" sz="6000" cap="all" dirty="0">
              <a:solidFill>
                <a:prstClr val="black"/>
              </a:solidFill>
              <a:latin typeface="Segoe UI Light (Headings)"/>
            </a:endParaRPr>
          </a:p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Is-A</a:t>
            </a:r>
          </a:p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Boolean algebra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F9FE9-F852-493F-9EF1-DF3036DCE4BD}"/>
              </a:ext>
            </a:extLst>
          </p:cNvPr>
          <p:cNvSpPr/>
          <p:nvPr/>
        </p:nvSpPr>
        <p:spPr>
          <a:xfrm>
            <a:off x="1241904" y="4824681"/>
            <a:ext cx="9708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It satisfies all conditions of Boolean algebra!</a:t>
            </a:r>
          </a:p>
          <a:p>
            <a:pPr lvl="0" algn="ctr" defTabSz="457200">
              <a:defRPr/>
            </a:pPr>
            <a:r>
              <a:rPr lang="en-CA" sz="2000" dirty="0">
                <a:solidFill>
                  <a:prstClr val="black"/>
                </a:solidFill>
                <a:latin typeface="Segoe UI Light (Headings)"/>
              </a:rPr>
              <a:t>Prove </a:t>
            </a:r>
            <a:r>
              <a:rPr lang="en-CA" sz="20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</a:t>
            </a:r>
            <a:r>
              <a:rPr lang="en-CA" sz="2000" dirty="0">
                <a:solidFill>
                  <a:prstClr val="black"/>
                </a:solidFill>
                <a:latin typeface="Segoe UI Light (Headings)"/>
              </a:rPr>
              <a:t> Book: 2.3 axiomatic definition of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3556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C0C0C0"/>
                </a:highlight>
                <a:latin typeface="Segoe UI Light (Headings)"/>
              </a:rPr>
              <a:t>1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45512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32260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+y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69650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1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6061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31CFA-1C4F-4CFD-9F9A-3EC572F38C24}"/>
              </a:ext>
            </a:extLst>
          </p:cNvPr>
          <p:cNvSpPr/>
          <p:nvPr/>
        </p:nvSpPr>
        <p:spPr>
          <a:xfrm>
            <a:off x="0" y="464863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0 gates!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A2BBC-AA18-43B5-AC6A-3EEDB374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57" y="4648631"/>
            <a:ext cx="4484618" cy="2056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064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zyx+ zyx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4500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’+X)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zyx + zyx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endParaRPr lang="en-CA" sz="6000" cap="all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44142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’+X)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zy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zy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64844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’+X)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zy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+X’)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73809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’+X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zy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+X’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845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6E0EF9-C600-4FE1-906F-92B67F7E9BD1}"/>
              </a:ext>
            </a:extLst>
          </p:cNvPr>
          <p:cNvCxnSpPr>
            <a:cxnSpLocks/>
          </p:cNvCxnSpPr>
          <p:nvPr/>
        </p:nvCxnSpPr>
        <p:spPr>
          <a:xfrm>
            <a:off x="1241904" y="4500449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E521AD-F89B-4717-A53E-F255AE7B2B2E}"/>
              </a:ext>
            </a:extLst>
          </p:cNvPr>
          <p:cNvCxnSpPr>
            <a:cxnSpLocks/>
          </p:cNvCxnSpPr>
          <p:nvPr/>
        </p:nvCxnSpPr>
        <p:spPr>
          <a:xfrm>
            <a:off x="1241904" y="2353846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B47A02-09AD-4871-A1D4-52F981DEE70C}"/>
              </a:ext>
            </a:extLst>
          </p:cNvPr>
          <p:cNvSpPr/>
          <p:nvPr/>
        </p:nvSpPr>
        <p:spPr>
          <a:xfrm>
            <a:off x="0" y="273543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Another sample of algebra in CS:</a:t>
            </a:r>
          </a:p>
          <a:p>
            <a:pPr lvl="0" algn="ctr" defTabSz="457200">
              <a:defRPr/>
            </a:pP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Relational Algebra (SQL)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47FCF-44C5-4C4D-9D0A-96D45E3ED369}"/>
              </a:ext>
            </a:extLst>
          </p:cNvPr>
          <p:cNvSpPr/>
          <p:nvPr/>
        </p:nvSpPr>
        <p:spPr>
          <a:xfrm>
            <a:off x="0" y="4824681"/>
            <a:ext cx="12191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3200" dirty="0">
                <a:solidFill>
                  <a:prstClr val="black"/>
                </a:solidFill>
                <a:latin typeface="Segoe UI Light (Headings)"/>
              </a:rPr>
              <a:t>Is relational algebra a Boolean algebra? Check this when you take </a:t>
            </a:r>
          </a:p>
          <a:p>
            <a:pPr lvl="0" algn="ctr" defTabSz="457200">
              <a:defRPr/>
            </a:pPr>
            <a:r>
              <a:rPr lang="en-CA" sz="3200">
                <a:solidFill>
                  <a:prstClr val="black"/>
                </a:solidFill>
                <a:latin typeface="Segoe UI Light (Headings)"/>
              </a:rPr>
              <a:t>COMP-3150</a:t>
            </a:r>
            <a:r>
              <a:rPr lang="en-CA" sz="3200" dirty="0">
                <a:solidFill>
                  <a:prstClr val="black"/>
                </a:solidFill>
                <a:latin typeface="Segoe UI Light (Headings)"/>
              </a:rPr>
              <a:t>:</a:t>
            </a:r>
            <a:r>
              <a:rPr lang="en-CA" sz="320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3200" dirty="0">
                <a:solidFill>
                  <a:prstClr val="black"/>
                </a:solidFill>
                <a:latin typeface="Segoe UI Light (Headings)"/>
              </a:rPr>
              <a:t>Database Management Systems!</a:t>
            </a:r>
          </a:p>
        </p:txBody>
      </p:sp>
    </p:spTree>
    <p:extLst>
      <p:ext uri="{BB962C8B-B14F-4D97-AF65-F5344CB8AC3E}">
        <p14:creationId xmlns:p14="http://schemas.microsoft.com/office/powerpoint/2010/main" val="2003471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1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1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98978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zy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zy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36472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pl-PL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’+Y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60449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1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46131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EFD86-4FEB-4BDA-8B5D-B6202EAB8AEB}"/>
              </a:ext>
            </a:extLst>
          </p:cNvPr>
          <p:cNvSpPr/>
          <p:nvPr/>
        </p:nvSpPr>
        <p:spPr>
          <a:xfrm>
            <a:off x="0" y="464863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0 gates!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E2A9B-1A16-43EA-B35B-85088549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57" y="4648631"/>
            <a:ext cx="4484618" cy="2056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557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zy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zyx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903A6-97E7-4B55-AC83-032E655D82E4}"/>
              </a:ext>
            </a:extLst>
          </p:cNvPr>
          <p:cNvSpPr/>
          <p:nvPr/>
        </p:nvSpPr>
        <p:spPr>
          <a:xfrm>
            <a:off x="0" y="464863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3 × 3-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-and</a:t>
            </a:r>
          </a:p>
          <a:p>
            <a:pPr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1 × 3-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-OR</a:t>
            </a:r>
          </a:p>
        </p:txBody>
      </p:sp>
    </p:spTree>
    <p:extLst>
      <p:ext uri="{BB962C8B-B14F-4D97-AF65-F5344CB8AC3E}">
        <p14:creationId xmlns:p14="http://schemas.microsoft.com/office/powerpoint/2010/main" val="59887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x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9333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zx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en-US" sz="6000" cap="all" dirty="0" err="1">
                <a:solidFill>
                  <a:prstClr val="black"/>
                </a:solidFill>
                <a:latin typeface="Segoe UI Light (Headings)"/>
              </a:rPr>
              <a:t>y’+Y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43933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zx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(</a:t>
            </a:r>
            <a:r>
              <a:rPr lang="en-US" sz="6000" cap="all" dirty="0" err="1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y’+Y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 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98999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</a:t>
            </a:r>
            <a:r>
              <a:rPr lang="pl-PL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zx</a:t>
            </a:r>
            <a:r>
              <a:rPr lang="en-US" sz="60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  <a:r>
              <a:rPr lang="en-US" sz="6000" cap="all" dirty="0">
                <a:solidFill>
                  <a:prstClr val="black"/>
                </a:solidFill>
                <a:highlight>
                  <a:srgbClr val="00FFFF"/>
                </a:highlight>
                <a:latin typeface="Segoe UI Light (Headings)"/>
              </a:rPr>
              <a:t>1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1823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Basic Theorems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2BC1C-AE3E-4635-BDED-9A2B1B3C4DF7}"/>
              </a:ext>
            </a:extLst>
          </p:cNvPr>
          <p:cNvSpPr/>
          <p:nvPr/>
        </p:nvSpPr>
        <p:spPr>
          <a:xfrm>
            <a:off x="6386286" y="3527938"/>
            <a:ext cx="3338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Prove by postulates</a:t>
            </a:r>
            <a:endParaRPr lang="en-CA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82204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F = zx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+ 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Z’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’</a:t>
            </a:r>
            <a:r>
              <a:rPr lang="pl-PL" sz="6000" cap="all" dirty="0">
                <a:solidFill>
                  <a:prstClr val="black"/>
                </a:solidFill>
                <a:latin typeface="Segoe UI Light (Headings)"/>
              </a:rPr>
              <a:t>x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F3C99-38B1-4B8C-B26F-4CD77EF2926F}"/>
              </a:ext>
            </a:extLst>
          </p:cNvPr>
          <p:cNvSpPr/>
          <p:nvPr/>
        </p:nvSpPr>
        <p:spPr>
          <a:xfrm>
            <a:off x="0" y="464863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1 × 2-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-and</a:t>
            </a:r>
          </a:p>
          <a:p>
            <a:pPr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1 × 3-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-and</a:t>
            </a:r>
          </a:p>
          <a:p>
            <a:pPr algn="ctr" defTabSz="457200">
              <a:defRPr/>
            </a:pP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1 × 2-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input</a:t>
            </a:r>
            <a:r>
              <a:rPr lang="en-CA" sz="4800" cap="all" dirty="0">
                <a:solidFill>
                  <a:prstClr val="black"/>
                </a:solidFill>
                <a:latin typeface="Segoe UI Light (Headings)"/>
              </a:rPr>
              <a:t>-OR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0DDF7-42BD-4D5E-BB60-134F6582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28" y="4740966"/>
            <a:ext cx="3659486" cy="1740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952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9545" y="2505670"/>
            <a:ext cx="121919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marL="1028700" marR="0" lvl="0" indent="-10287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arenR"/>
              <a:tabLst/>
              <a:defRPr/>
            </a:pP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Boolean Algebra (algebraically)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B6CC-573A-40A0-8ED5-DB6798F7D010}"/>
              </a:ext>
            </a:extLst>
          </p:cNvPr>
          <p:cNvSpPr/>
          <p:nvPr/>
        </p:nvSpPr>
        <p:spPr>
          <a:xfrm>
            <a:off x="19089" y="4839323"/>
            <a:ext cx="121824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Needs to be smart. It is hard due to guesswork (which rules to apply?)</a:t>
            </a:r>
          </a:p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If the number of variables (ABCDEF…) and/or number of </a:t>
            </a:r>
            <a:r>
              <a:rPr lang="en-CA" sz="2400" dirty="0" err="1">
                <a:solidFill>
                  <a:prstClr val="black"/>
                </a:solidFill>
                <a:latin typeface="Segoe UI Light (Headings)"/>
              </a:rPr>
              <a:t>minterms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(MAXTERMS) grows</a:t>
            </a:r>
          </a:p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No Algorithm</a:t>
            </a:r>
          </a:p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Is the result minimal?!</a:t>
            </a:r>
          </a:p>
        </p:txBody>
      </p:sp>
    </p:spTree>
    <p:extLst>
      <p:ext uri="{BB962C8B-B14F-4D97-AF65-F5344CB8AC3E}">
        <p14:creationId xmlns:p14="http://schemas.microsoft.com/office/powerpoint/2010/main" val="2000650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136338"/>
            <a:ext cx="1219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lvl="0" algn="ctr" defTabSz="457200">
              <a:defRPr/>
            </a:pPr>
            <a:r>
              <a:rPr kumimoji="0" lang="en-CA" sz="48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II) 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Map (Karnaugh map, K-map)</a:t>
            </a:r>
          </a:p>
          <a:p>
            <a:pPr lvl="0" algn="ctr" defTabSz="457200">
              <a:defRPr/>
            </a:pPr>
            <a:endParaRPr kumimoji="0" lang="en-CA" sz="48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6B689-4989-485D-8E79-2D5D4CFE42A4}"/>
              </a:ext>
            </a:extLst>
          </p:cNvPr>
          <p:cNvSpPr/>
          <p:nvPr/>
        </p:nvSpPr>
        <p:spPr>
          <a:xfrm>
            <a:off x="5806625" y="3837783"/>
            <a:ext cx="435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aka. Graphical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82665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136338"/>
            <a:ext cx="1219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lvl="0" algn="ctr" defTabSz="457200">
              <a:defRPr/>
            </a:pPr>
            <a:r>
              <a:rPr kumimoji="0" lang="en-CA" sz="48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II) 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Map (Karnaugh map, K-map)</a:t>
            </a:r>
          </a:p>
          <a:p>
            <a:pPr lvl="0" algn="ctr" defTabSz="457200">
              <a:defRPr/>
            </a:pPr>
            <a:endParaRPr kumimoji="0" lang="en-CA" sz="48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6B689-4989-485D-8E79-2D5D4CFE42A4}"/>
              </a:ext>
            </a:extLst>
          </p:cNvPr>
          <p:cNvSpPr/>
          <p:nvPr/>
        </p:nvSpPr>
        <p:spPr>
          <a:xfrm>
            <a:off x="5806625" y="3837783"/>
            <a:ext cx="435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aka. Graphical Manipulation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C6C3E-018F-4631-9BF5-4750B4F4255D}"/>
              </a:ext>
            </a:extLst>
          </p:cNvPr>
          <p:cNvSpPr/>
          <p:nvPr/>
        </p:nvSpPr>
        <p:spPr>
          <a:xfrm>
            <a:off x="0" y="483932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Algorithm; Straightforward, up to six variables</a:t>
            </a:r>
          </a:p>
          <a:p>
            <a:pPr algn="ctr" defTabSz="457200"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Result is always minimal</a:t>
            </a:r>
          </a:p>
        </p:txBody>
      </p:sp>
    </p:spTree>
    <p:extLst>
      <p:ext uri="{BB962C8B-B14F-4D97-AF65-F5344CB8AC3E}">
        <p14:creationId xmlns:p14="http://schemas.microsoft.com/office/powerpoint/2010/main" val="2486607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Truth table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256CF5-CB24-6245-9474-1252499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16987"/>
              </p:ext>
            </p:extLst>
          </p:nvPr>
        </p:nvGraphicFramePr>
        <p:xfrm>
          <a:off x="4194578" y="4711094"/>
          <a:ext cx="37592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366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Boolean function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585BB-9297-CE46-8C7B-914EFDDAB67D}"/>
              </a:ext>
            </a:extLst>
          </p:cNvPr>
          <p:cNvSpPr/>
          <p:nvPr/>
        </p:nvSpPr>
        <p:spPr>
          <a:xfrm>
            <a:off x="2496458" y="4635381"/>
            <a:ext cx="9673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6000" cap="all" dirty="0" err="1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6000" cap="all" baseline="-25000" dirty="0" err="1">
                <a:solidFill>
                  <a:prstClr val="black"/>
                </a:solidFill>
                <a:latin typeface="Segoe UI Light (Headings)"/>
              </a:rPr>
              <a:t>s</a:t>
            </a:r>
            <a:r>
              <a:rPr lang="en-US" sz="6000" baseline="-25000" dirty="0" err="1">
                <a:solidFill>
                  <a:prstClr val="black"/>
                </a:solidFill>
                <a:latin typeface="Segoe UI Light (Headings)"/>
              </a:rPr>
              <a:t>o</a:t>
            </a:r>
            <a:r>
              <a:rPr lang="en-US" sz="6000" cap="all" baseline="-25000" dirty="0" err="1">
                <a:solidFill>
                  <a:prstClr val="black"/>
                </a:solidFill>
                <a:latin typeface="Segoe UI Light (Headings)"/>
              </a:rPr>
              <a:t>p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 	= </a:t>
            </a:r>
            <a:r>
              <a:rPr lang="en-US" sz="6000" cap="all" dirty="0" err="1">
                <a:solidFill>
                  <a:prstClr val="black"/>
                </a:solidFill>
                <a:latin typeface="Segoe UI Light (Headings)"/>
              </a:rPr>
              <a:t>Σ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6000" dirty="0" err="1">
                <a:solidFill>
                  <a:prstClr val="black"/>
                </a:solidFill>
                <a:latin typeface="Segoe UI Light (Headings)"/>
              </a:rPr>
              <a:t>minterms</a:t>
            </a:r>
            <a:endParaRPr lang="en-US" sz="6000" dirty="0">
              <a:solidFill>
                <a:prstClr val="black"/>
              </a:solidFill>
              <a:latin typeface="Segoe UI Light (Headings)"/>
            </a:endParaRPr>
          </a:p>
          <a:p>
            <a:pPr defTabSz="457200">
              <a:defRPr/>
            </a:pPr>
            <a:r>
              <a:rPr lang="en-US" sz="6000" cap="all" dirty="0" err="1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6000" cap="all" baseline="-25000" dirty="0" err="1">
                <a:solidFill>
                  <a:prstClr val="black"/>
                </a:solidFill>
                <a:latin typeface="Segoe UI Light (Headings)"/>
              </a:rPr>
              <a:t>p</a:t>
            </a:r>
            <a:r>
              <a:rPr lang="en-US" sz="6000" baseline="-25000" dirty="0" err="1">
                <a:solidFill>
                  <a:prstClr val="black"/>
                </a:solidFill>
                <a:latin typeface="Segoe UI Light (Headings)"/>
              </a:rPr>
              <a:t>o</a:t>
            </a:r>
            <a:r>
              <a:rPr lang="en-US" sz="6000" cap="all" baseline="-25000" dirty="0" err="1">
                <a:solidFill>
                  <a:prstClr val="black"/>
                </a:solidFill>
                <a:latin typeface="Segoe UI Light (Headings)"/>
              </a:rPr>
              <a:t>s</a:t>
            </a: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 	= ∏ MAXTERM</a:t>
            </a:r>
            <a:r>
              <a:rPr lang="en-US" sz="6000" dirty="0">
                <a:solidFill>
                  <a:prstClr val="black"/>
                </a:solidFill>
                <a:latin typeface="Segoe UI Light (Headings)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9A9A6-9CD9-8545-9D38-339F25F8315C}"/>
              </a:ext>
            </a:extLst>
          </p:cNvPr>
          <p:cNvSpPr/>
          <p:nvPr/>
        </p:nvSpPr>
        <p:spPr>
          <a:xfrm>
            <a:off x="6420343" y="3562038"/>
            <a:ext cx="326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Algebraic Expression</a:t>
            </a:r>
            <a:endParaRPr lang="en-US" sz="28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89657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cap="all" dirty="0">
                <a:solidFill>
                  <a:prstClr val="black"/>
                </a:solidFill>
                <a:latin typeface="Segoe UI Light (Headings)"/>
              </a:rPr>
              <a:t>Logic circuit</a:t>
            </a:r>
            <a:endParaRPr lang="en-CA" sz="6000" cap="all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1713B-A5D5-B84A-A662-307F8118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 r="29152" b="6713"/>
          <a:stretch/>
        </p:blipFill>
        <p:spPr>
          <a:xfrm>
            <a:off x="5125962" y="4760686"/>
            <a:ext cx="1940076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3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2D1AB5-8695-AF4A-A335-DE989CAB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86" y="0"/>
            <a:ext cx="6212114" cy="68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47A76D-8621-7740-AAFF-653A69B8343A}"/>
              </a:ext>
            </a:extLst>
          </p:cNvPr>
          <p:cNvSpPr/>
          <p:nvPr/>
        </p:nvSpPr>
        <p:spPr>
          <a:xfrm>
            <a:off x="5947" y="0"/>
            <a:ext cx="6261008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Maurice Karnaugh 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Physicist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Inventor</a:t>
            </a:r>
          </a:p>
          <a:p>
            <a:pPr algn="ctr"/>
            <a:endParaRPr lang="en-CA" sz="44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endParaRPr lang="en-CA" sz="44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Bell Labs (1954)</a:t>
            </a: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"The Map Method for Synthesis of </a:t>
            </a: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Combinational Logic Circuits”</a:t>
            </a:r>
          </a:p>
        </p:txBody>
      </p:sp>
    </p:spTree>
    <p:extLst>
      <p:ext uri="{BB962C8B-B14F-4D97-AF65-F5344CB8AC3E}">
        <p14:creationId xmlns:p14="http://schemas.microsoft.com/office/powerpoint/2010/main" val="40218188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7FC7A-7740-2B4F-8704-354E3E774A6A}"/>
              </a:ext>
            </a:extLst>
          </p:cNvPr>
          <p:cNvSpPr txBox="1"/>
          <p:nvPr/>
        </p:nvSpPr>
        <p:spPr>
          <a:xfrm>
            <a:off x="5675085" y="358949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/ˈkɑːrnɔː/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282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1-Variable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X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X + X + … + X = X</a:t>
            </a:r>
          </a:p>
        </p:txBody>
      </p:sp>
    </p:spTree>
    <p:extLst>
      <p:ext uri="{BB962C8B-B14F-4D97-AF65-F5344CB8AC3E}">
        <p14:creationId xmlns:p14="http://schemas.microsoft.com/office/powerpoint/2010/main" val="1170929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E26436A-71F9-044D-8296-234328790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99344"/>
              </p:ext>
            </p:extLst>
          </p:nvPr>
        </p:nvGraphicFramePr>
        <p:xfrm>
          <a:off x="2387968" y="2834640"/>
          <a:ext cx="25061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F8AD3C-AAA4-4BD3-BCC7-8CAB9C48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64722"/>
              </p:ext>
            </p:extLst>
          </p:nvPr>
        </p:nvGraphicFramePr>
        <p:xfrm>
          <a:off x="7829126" y="2720099"/>
          <a:ext cx="1600305" cy="141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61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2-Variable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889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24416"/>
              </p:ext>
            </p:extLst>
          </p:nvPr>
        </p:nvGraphicFramePr>
        <p:xfrm>
          <a:off x="1751473" y="2464676"/>
          <a:ext cx="37592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17768"/>
              </p:ext>
            </p:extLst>
          </p:nvPr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13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751473" y="2464676"/>
          <a:ext cx="37592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F4A5DA-4F0B-44D4-B534-AC4ED8DF9617}"/>
              </a:ext>
            </a:extLst>
          </p:cNvPr>
          <p:cNvCxnSpPr>
            <a:cxnSpLocks/>
          </p:cNvCxnSpPr>
          <p:nvPr/>
        </p:nvCxnSpPr>
        <p:spPr>
          <a:xfrm>
            <a:off x="8597347" y="335942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F7EBA-75AE-472B-93EF-AABBE850AA4B}"/>
              </a:ext>
            </a:extLst>
          </p:cNvPr>
          <p:cNvCxnSpPr>
            <a:cxnSpLocks/>
          </p:cNvCxnSpPr>
          <p:nvPr/>
        </p:nvCxnSpPr>
        <p:spPr>
          <a:xfrm>
            <a:off x="8597347" y="444587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19244-218E-436F-874B-93684D584B7A}"/>
              </a:ext>
            </a:extLst>
          </p:cNvPr>
          <p:cNvCxnSpPr>
            <a:cxnSpLocks/>
          </p:cNvCxnSpPr>
          <p:nvPr/>
        </p:nvCxnSpPr>
        <p:spPr>
          <a:xfrm flipH="1">
            <a:off x="8816010" y="3776870"/>
            <a:ext cx="377686" cy="308113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20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10706"/>
              </p:ext>
            </p:extLst>
          </p:nvPr>
        </p:nvGraphicFramePr>
        <p:xfrm>
          <a:off x="1751473" y="2464675"/>
          <a:ext cx="37592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= Y’X’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73460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Y’X’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464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735"/>
              </p:ext>
            </p:extLst>
          </p:nvPr>
        </p:nvGraphicFramePr>
        <p:xfrm>
          <a:off x="1751473" y="2464676"/>
          <a:ext cx="37592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= Y’X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484464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19572"/>
              </p:ext>
            </p:extLst>
          </p:nvPr>
        </p:nvGraphicFramePr>
        <p:xfrm>
          <a:off x="7501135" y="2469931"/>
          <a:ext cx="2372465" cy="266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62532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Y’X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5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43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20415"/>
              </p:ext>
            </p:extLst>
          </p:nvPr>
        </p:nvGraphicFramePr>
        <p:xfrm>
          <a:off x="1751473" y="2464676"/>
          <a:ext cx="37592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= YX’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8077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22092"/>
              </p:ext>
            </p:extLst>
          </p:nvPr>
        </p:nvGraphicFramePr>
        <p:xfrm>
          <a:off x="7501135" y="2469931"/>
          <a:ext cx="2372465" cy="266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62532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YX’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7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29109"/>
              </p:ext>
            </p:extLst>
          </p:nvPr>
        </p:nvGraphicFramePr>
        <p:xfrm>
          <a:off x="1751473" y="2464676"/>
          <a:ext cx="37592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= YX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2303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38571"/>
              </p:ext>
            </p:extLst>
          </p:nvPr>
        </p:nvGraphicFramePr>
        <p:xfrm>
          <a:off x="7501135" y="2469931"/>
          <a:ext cx="2372465" cy="266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62532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0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5251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81900"/>
              </p:ext>
            </p:extLst>
          </p:nvPr>
        </p:nvGraphicFramePr>
        <p:xfrm>
          <a:off x="1751473" y="2464675"/>
          <a:ext cx="3759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Y’X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90780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204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8888"/>
              </p:ext>
            </p:extLst>
          </p:nvPr>
        </p:nvGraphicFramePr>
        <p:xfrm>
          <a:off x="1751473" y="2464675"/>
          <a:ext cx="3759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YX’ + 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Y(X’ + 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09416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2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X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X + X + … + X 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X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377155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547"/>
              </p:ext>
            </p:extLst>
          </p:nvPr>
        </p:nvGraphicFramePr>
        <p:xfrm>
          <a:off x="1751473" y="2464675"/>
          <a:ext cx="3759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 + 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X(Y’ + Y)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6546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005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22666"/>
              </p:ext>
            </p:extLst>
          </p:nvPr>
        </p:nvGraphicFramePr>
        <p:xfrm>
          <a:off x="1751473" y="2464675"/>
          <a:ext cx="3759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X’(Y’ + Y)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4543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X’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98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45642"/>
              </p:ext>
            </p:extLst>
          </p:nvPr>
        </p:nvGraphicFramePr>
        <p:xfrm>
          <a:off x="1751473" y="2464675"/>
          <a:ext cx="3759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 + YX’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YX’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Y’ + YX’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8359794" y="3330640"/>
            <a:ext cx="1399061" cy="472965"/>
          </a:xfrm>
          <a:prstGeom prst="roundRect">
            <a:avLst/>
          </a:prstGeom>
          <a:solidFill>
            <a:srgbClr val="92D050">
              <a:alpha val="3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6916C-1F15-5048-B60B-FD7C68887967}"/>
              </a:ext>
            </a:extLst>
          </p:cNvPr>
          <p:cNvSpPr/>
          <p:nvPr/>
        </p:nvSpPr>
        <p:spPr>
          <a:xfrm>
            <a:off x="8359793" y="3931244"/>
            <a:ext cx="642317" cy="47296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9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13046"/>
              </p:ext>
            </p:extLst>
          </p:nvPr>
        </p:nvGraphicFramePr>
        <p:xfrm>
          <a:off x="1751473" y="2464675"/>
          <a:ext cx="3759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X’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 Y’X + Y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X’(Y’ + Y) + Y’X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 + Y’X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X’ + Y’X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9175531" y="3330640"/>
            <a:ext cx="583324" cy="472965"/>
          </a:xfrm>
          <a:prstGeom prst="roundRect">
            <a:avLst/>
          </a:prstGeom>
          <a:solidFill>
            <a:srgbClr val="92D050">
              <a:alpha val="31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6916C-1F15-5048-B60B-FD7C68887967}"/>
              </a:ext>
            </a:extLst>
          </p:cNvPr>
          <p:cNvSpPr/>
          <p:nvPr/>
        </p:nvSpPr>
        <p:spPr>
          <a:xfrm>
            <a:off x="8359793" y="3330640"/>
            <a:ext cx="642317" cy="1073569"/>
          </a:xfrm>
          <a:prstGeom prst="roundRect">
            <a:avLst/>
          </a:prstGeom>
          <a:solidFill>
            <a:srgbClr val="92D050">
              <a:alpha val="3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7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56735"/>
              </p:ext>
            </p:extLst>
          </p:nvPr>
        </p:nvGraphicFramePr>
        <p:xfrm>
          <a:off x="1751473" y="2464675"/>
          <a:ext cx="37592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Y’X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Y’X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YX’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YX’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95678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Y’ + X’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8359794" y="3330640"/>
            <a:ext cx="1399061" cy="472965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6916C-1F15-5048-B60B-FD7C68887967}"/>
              </a:ext>
            </a:extLst>
          </p:cNvPr>
          <p:cNvSpPr/>
          <p:nvPr/>
        </p:nvSpPr>
        <p:spPr>
          <a:xfrm>
            <a:off x="8359793" y="3330640"/>
            <a:ext cx="642317" cy="1073569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87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95833"/>
              </p:ext>
            </p:extLst>
          </p:nvPr>
        </p:nvGraphicFramePr>
        <p:xfrm>
          <a:off x="1751473" y="2464675"/>
          <a:ext cx="375920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Y’X + YX’ + 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 + Y(X’ + 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55022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m</a:t>
            </a:r>
            <a:r>
              <a:rPr lang="en-US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endParaRPr lang="en-US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1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8359794" y="3330640"/>
            <a:ext cx="1399061" cy="1073569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56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73278"/>
              </p:ext>
            </p:extLst>
          </p:nvPr>
        </p:nvGraphicFramePr>
        <p:xfrm>
          <a:off x="1751473" y="2464675"/>
          <a:ext cx="375920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2196"/>
              </p:ext>
            </p:extLst>
          </p:nvPr>
        </p:nvGraphicFramePr>
        <p:xfrm>
          <a:off x="7501135" y="2469931"/>
          <a:ext cx="2372465" cy="268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7433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41518"/>
              </p:ext>
            </p:extLst>
          </p:nvPr>
        </p:nvGraphicFramePr>
        <p:xfrm>
          <a:off x="1751473" y="2464675"/>
          <a:ext cx="375920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16089"/>
              </p:ext>
            </p:extLst>
          </p:nvPr>
        </p:nvGraphicFramePr>
        <p:xfrm>
          <a:off x="7501135" y="2469931"/>
          <a:ext cx="2372465" cy="268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786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3-Variable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935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6556917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2D271-5159-42D4-A737-E0D405F88FB5}"/>
              </a:ext>
            </a:extLst>
          </p:cNvPr>
          <p:cNvGraphicFramePr>
            <a:graphicFrameLocks noGrp="1"/>
          </p:cNvGraphicFramePr>
          <p:nvPr/>
        </p:nvGraphicFramePr>
        <p:xfrm>
          <a:off x="9157982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7157536" y="4272504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15690B75-1B95-4989-8573-A8E100E4D03D}"/>
              </a:ext>
            </a:extLst>
          </p:cNvPr>
          <p:cNvSpPr/>
          <p:nvPr/>
        </p:nvSpPr>
        <p:spPr>
          <a:xfrm>
            <a:off x="8806070" y="3458377"/>
            <a:ext cx="484632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459504"/>
            <a:ext cx="12191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X + X = X</a:t>
            </a:r>
          </a:p>
          <a:p>
            <a:pPr lvl="0" algn="ctr" defTabSz="457200">
              <a:defRPr/>
            </a:pPr>
            <a:r>
              <a:rPr kumimoji="0" lang="en-CA" sz="6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X+ X + X + … + X =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C01D-45F0-43CC-9920-81ECACB84339}"/>
              </a:ext>
            </a:extLst>
          </p:cNvPr>
          <p:cNvSpPr/>
          <p:nvPr/>
        </p:nvSpPr>
        <p:spPr>
          <a:xfrm>
            <a:off x="0" y="464863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X + X 	= </a:t>
            </a: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1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identity e</a:t>
            </a:r>
            <a:r>
              <a:rPr lang="en-CA" sz="2400" baseline="-25000" dirty="0">
                <a:solidFill>
                  <a:prstClr val="black"/>
                </a:solidFill>
                <a:latin typeface="Segoe UI Light (Headings)"/>
              </a:rPr>
              <a:t>×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=1</a:t>
            </a:r>
            <a:endParaRPr lang="en-CA" sz="24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2400" cap="all" dirty="0">
                <a:solidFill>
                  <a:prstClr val="black"/>
                </a:solidFill>
                <a:latin typeface="Segoe UI Light (Headings)"/>
              </a:rPr>
              <a:t>		= (X + X) (X+X’) 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using complement property</a:t>
            </a:r>
            <a:endParaRPr lang="en-CA" sz="2400" cap="all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159003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18187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28589"/>
              </p:ext>
            </p:extLst>
          </p:nvPr>
        </p:nvGraphicFramePr>
        <p:xfrm>
          <a:off x="6556917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2D271-5159-42D4-A737-E0D405F88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10834"/>
              </p:ext>
            </p:extLst>
          </p:nvPr>
        </p:nvGraphicFramePr>
        <p:xfrm>
          <a:off x="9157982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23444"/>
              </p:ext>
            </p:extLst>
          </p:nvPr>
        </p:nvGraphicFramePr>
        <p:xfrm>
          <a:off x="7157536" y="4272504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15690B75-1B95-4989-8573-A8E100E4D03D}"/>
              </a:ext>
            </a:extLst>
          </p:cNvPr>
          <p:cNvSpPr/>
          <p:nvPr/>
        </p:nvSpPr>
        <p:spPr>
          <a:xfrm>
            <a:off x="8806070" y="3458377"/>
            <a:ext cx="484632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F4DAC-7FBD-4BC8-A5DC-6C659F233C01}"/>
              </a:ext>
            </a:extLst>
          </p:cNvPr>
          <p:cNvCxnSpPr>
            <a:cxnSpLocks/>
          </p:cNvCxnSpPr>
          <p:nvPr/>
        </p:nvCxnSpPr>
        <p:spPr>
          <a:xfrm>
            <a:off x="8346749" y="5178370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4B0C7-730A-4A6A-95D8-2EAD024F163E}"/>
              </a:ext>
            </a:extLst>
          </p:cNvPr>
          <p:cNvCxnSpPr>
            <a:cxnSpLocks/>
          </p:cNvCxnSpPr>
          <p:nvPr/>
        </p:nvCxnSpPr>
        <p:spPr>
          <a:xfrm>
            <a:off x="8346749" y="6155490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DEE46-C367-4166-898D-1DA9AEE26CEE}"/>
              </a:ext>
            </a:extLst>
          </p:cNvPr>
          <p:cNvCxnSpPr>
            <a:cxnSpLocks/>
          </p:cNvCxnSpPr>
          <p:nvPr/>
        </p:nvCxnSpPr>
        <p:spPr>
          <a:xfrm flipH="1">
            <a:off x="8346749" y="5178370"/>
            <a:ext cx="1423418" cy="88450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D3F0A3-40B1-4899-ACE1-CF2B408F9B9E}"/>
              </a:ext>
            </a:extLst>
          </p:cNvPr>
          <p:cNvCxnSpPr>
            <a:cxnSpLocks/>
          </p:cNvCxnSpPr>
          <p:nvPr/>
        </p:nvCxnSpPr>
        <p:spPr>
          <a:xfrm flipH="1">
            <a:off x="9770165" y="5178370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7F36A-4E93-47D5-9F5C-7EC17ED463A0}"/>
              </a:ext>
            </a:extLst>
          </p:cNvPr>
          <p:cNvCxnSpPr>
            <a:cxnSpLocks/>
          </p:cNvCxnSpPr>
          <p:nvPr/>
        </p:nvCxnSpPr>
        <p:spPr>
          <a:xfrm flipH="1">
            <a:off x="9770165" y="6155490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FE82CFA-57B5-4BFD-A6AE-CB2F9B1BB4AB}"/>
              </a:ext>
            </a:extLst>
          </p:cNvPr>
          <p:cNvSpPr/>
          <p:nvPr/>
        </p:nvSpPr>
        <p:spPr>
          <a:xfrm>
            <a:off x="9183757" y="4601822"/>
            <a:ext cx="2231255" cy="566526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47602C-030B-4818-BFEF-387FD8EDF668}"/>
              </a:ext>
            </a:extLst>
          </p:cNvPr>
          <p:cNvSpPr/>
          <p:nvPr/>
        </p:nvSpPr>
        <p:spPr>
          <a:xfrm flipV="1">
            <a:off x="9183756" y="6206126"/>
            <a:ext cx="2231255" cy="487380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9102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53B50079-DD6E-4395-9321-BDC2D6E5B0E6}"/>
              </a:ext>
            </a:extLst>
          </p:cNvPr>
          <p:cNvSpPr/>
          <p:nvPr/>
        </p:nvSpPr>
        <p:spPr>
          <a:xfrm rot="16200000">
            <a:off x="9809208" y="4296206"/>
            <a:ext cx="326202" cy="1517471"/>
          </a:xfrm>
          <a:prstGeom prst="leftBrace">
            <a:avLst>
              <a:gd name="adj1" fmla="val 734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9806264" y="5218043"/>
            <a:ext cx="33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306985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45580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46145"/>
              </p:ext>
            </p:extLst>
          </p:nvPr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E127874A-7EE5-4B99-A852-0CBAB258EF8F}"/>
              </a:ext>
            </a:extLst>
          </p:cNvPr>
          <p:cNvSpPr/>
          <p:nvPr/>
        </p:nvSpPr>
        <p:spPr>
          <a:xfrm rot="16200000">
            <a:off x="8291736" y="4296206"/>
            <a:ext cx="326202" cy="1517471"/>
          </a:xfrm>
          <a:prstGeom prst="leftBrace">
            <a:avLst>
              <a:gd name="adj1" fmla="val 734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579E8-D8D5-49EF-A43B-72FA056FD057}"/>
              </a:ext>
            </a:extLst>
          </p:cNvPr>
          <p:cNvSpPr/>
          <p:nvPr/>
        </p:nvSpPr>
        <p:spPr>
          <a:xfrm>
            <a:off x="8288792" y="5218043"/>
            <a:ext cx="547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Y'</a:t>
            </a:r>
          </a:p>
        </p:txBody>
      </p:sp>
    </p:spTree>
    <p:extLst>
      <p:ext uri="{BB962C8B-B14F-4D97-AF65-F5344CB8AC3E}">
        <p14:creationId xmlns:p14="http://schemas.microsoft.com/office/powerpoint/2010/main" val="28849059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670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91639"/>
              </p:ext>
            </p:extLst>
          </p:nvPr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53B50079-DD6E-4395-9321-BDC2D6E5B0E6}"/>
              </a:ext>
            </a:extLst>
          </p:cNvPr>
          <p:cNvSpPr/>
          <p:nvPr/>
        </p:nvSpPr>
        <p:spPr>
          <a:xfrm rot="16200000">
            <a:off x="9043896" y="4304645"/>
            <a:ext cx="326202" cy="1517471"/>
          </a:xfrm>
          <a:prstGeom prst="leftBrace">
            <a:avLst>
              <a:gd name="adj1" fmla="val 734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9040952" y="5226482"/>
            <a:ext cx="33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5164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7903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9050890" y="5037639"/>
            <a:ext cx="749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X’ ?</a:t>
            </a:r>
          </a:p>
        </p:txBody>
      </p:sp>
    </p:spTree>
    <p:extLst>
      <p:ext uri="{BB962C8B-B14F-4D97-AF65-F5344CB8AC3E}">
        <p14:creationId xmlns:p14="http://schemas.microsoft.com/office/powerpoint/2010/main" val="42434155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23353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0CE228-C4D3-428C-A313-B1615E35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48" y="4888707"/>
            <a:ext cx="5512490" cy="1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19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71157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39909"/>
              </p:ext>
            </p:extLst>
          </p:nvPr>
        </p:nvGraphicFramePr>
        <p:xfrm>
          <a:off x="6949342" y="2820451"/>
          <a:ext cx="4162606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44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3036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68299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697708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697708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697708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  <a:gridCol w="331932">
                  <a:extLst>
                    <a:ext uri="{9D8B030D-6E8A-4147-A177-3AD203B41FA5}">
                      <a16:colId xmlns:a16="http://schemas.microsoft.com/office/drawing/2014/main" val="191135541"/>
                    </a:ext>
                  </a:extLst>
                </a:gridCol>
                <a:gridCol w="367748">
                  <a:extLst>
                    <a:ext uri="{9D8B030D-6E8A-4147-A177-3AD203B41FA5}">
                      <a16:colId xmlns:a16="http://schemas.microsoft.com/office/drawing/2014/main" val="1719621848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7629594" y="5156102"/>
            <a:ext cx="749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X’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EE280-BA89-4C5F-B2E8-30306FA5EB65}"/>
              </a:ext>
            </a:extLst>
          </p:cNvPr>
          <p:cNvSpPr/>
          <p:nvPr/>
        </p:nvSpPr>
        <p:spPr>
          <a:xfrm>
            <a:off x="10204941" y="5165226"/>
            <a:ext cx="749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X’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15193-C1D5-413A-BAF6-42B0EF88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2851" b="-6282"/>
          <a:stretch/>
        </p:blipFill>
        <p:spPr>
          <a:xfrm>
            <a:off x="7595131" y="4816012"/>
            <a:ext cx="749092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35844-669E-4951-8FE9-EF970CF37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" contrast="100000"/>
                    </a14:imgEffect>
                  </a14:imgLayer>
                </a14:imgProps>
              </a:ext>
            </a:extLst>
          </a:blip>
          <a:srcRect l="42851" b="-6282"/>
          <a:stretch/>
        </p:blipFill>
        <p:spPr>
          <a:xfrm flipH="1">
            <a:off x="9714266" y="4795894"/>
            <a:ext cx="74909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93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74942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84456"/>
              </p:ext>
            </p:extLst>
          </p:nvPr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721761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11995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51914" y="3677478"/>
            <a:ext cx="2743200" cy="467139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 + </a:t>
            </a:r>
          </a:p>
        </p:txBody>
      </p:sp>
    </p:spTree>
    <p:extLst>
      <p:ext uri="{BB962C8B-B14F-4D97-AF65-F5344CB8AC3E}">
        <p14:creationId xmlns:p14="http://schemas.microsoft.com/office/powerpoint/2010/main" val="34810263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08941"/>
              </p:ext>
            </p:extLst>
          </p:nvPr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 + ZY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274242E-8895-42EF-A1AC-6BF523B46EAB}"/>
              </a:ext>
            </a:extLst>
          </p:cNvPr>
          <p:cNvSpPr/>
          <p:nvPr/>
        </p:nvSpPr>
        <p:spPr>
          <a:xfrm>
            <a:off x="7822097" y="3687417"/>
            <a:ext cx="2773016" cy="447261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9362660" y="4253947"/>
            <a:ext cx="1232453" cy="44726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4066</Words>
  <Application>Microsoft Office PowerPoint</Application>
  <PresentationFormat>Widescreen</PresentationFormat>
  <Paragraphs>1817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Calibri Light</vt:lpstr>
      <vt:lpstr>Cambria Math</vt:lpstr>
      <vt:lpstr>Courier New</vt:lpstr>
      <vt:lpstr>Segoe UI Light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hfani</cp:lastModifiedBy>
  <cp:revision>298</cp:revision>
  <dcterms:created xsi:type="dcterms:W3CDTF">2020-10-26T01:42:50Z</dcterms:created>
  <dcterms:modified xsi:type="dcterms:W3CDTF">2020-11-02T02:41:33Z</dcterms:modified>
</cp:coreProperties>
</file>