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1067" r:id="rId2"/>
    <p:sldId id="1088" r:id="rId3"/>
    <p:sldId id="1094" r:id="rId4"/>
    <p:sldId id="1017" r:id="rId5"/>
    <p:sldId id="1068" r:id="rId6"/>
    <p:sldId id="1092" r:id="rId7"/>
    <p:sldId id="1087" r:id="rId8"/>
    <p:sldId id="1095" r:id="rId9"/>
    <p:sldId id="1093" r:id="rId10"/>
    <p:sldId id="1099" r:id="rId11"/>
    <p:sldId id="1100" r:id="rId12"/>
    <p:sldId id="1101" r:id="rId13"/>
    <p:sldId id="1097" r:id="rId14"/>
    <p:sldId id="1102" r:id="rId15"/>
    <p:sldId id="1103" r:id="rId16"/>
    <p:sldId id="1104" r:id="rId17"/>
    <p:sldId id="1105" r:id="rId18"/>
    <p:sldId id="1106" r:id="rId19"/>
    <p:sldId id="1107" r:id="rId20"/>
    <p:sldId id="1125" r:id="rId21"/>
    <p:sldId id="1108" r:id="rId22"/>
    <p:sldId id="1109" r:id="rId23"/>
    <p:sldId id="1110" r:id="rId24"/>
    <p:sldId id="1098" r:id="rId25"/>
    <p:sldId id="1111" r:id="rId26"/>
    <p:sldId id="1120" r:id="rId27"/>
    <p:sldId id="1121" r:id="rId28"/>
    <p:sldId id="1112" r:id="rId29"/>
    <p:sldId id="1113" r:id="rId30"/>
    <p:sldId id="1114" r:id="rId31"/>
    <p:sldId id="1115" r:id="rId32"/>
    <p:sldId id="1116" r:id="rId33"/>
    <p:sldId id="1126" r:id="rId34"/>
    <p:sldId id="1118" r:id="rId35"/>
    <p:sldId id="1117" r:id="rId36"/>
    <p:sldId id="1119" r:id="rId37"/>
    <p:sldId id="1124" r:id="rId38"/>
    <p:sldId id="1127" r:id="rId39"/>
    <p:sldId id="1122" r:id="rId40"/>
    <p:sldId id="1128" r:id="rId41"/>
    <p:sldId id="1129" r:id="rId42"/>
    <p:sldId id="1123" r:id="rId43"/>
    <p:sldId id="1130" r:id="rId44"/>
    <p:sldId id="1132" r:id="rId45"/>
    <p:sldId id="1131" r:id="rId46"/>
    <p:sldId id="1096" r:id="rId47"/>
    <p:sldId id="1135" r:id="rId48"/>
    <p:sldId id="1136" r:id="rId49"/>
    <p:sldId id="1137" r:id="rId50"/>
    <p:sldId id="1138" r:id="rId51"/>
    <p:sldId id="1139" r:id="rId52"/>
    <p:sldId id="1140" r:id="rId53"/>
    <p:sldId id="1141" r:id="rId54"/>
    <p:sldId id="1134" r:id="rId55"/>
    <p:sldId id="1133" r:id="rId56"/>
    <p:sldId id="1142" r:id="rId57"/>
    <p:sldId id="1143" r:id="rId58"/>
    <p:sldId id="1146" r:id="rId59"/>
    <p:sldId id="1145" r:id="rId60"/>
    <p:sldId id="1147" r:id="rId61"/>
    <p:sldId id="1194" r:id="rId62"/>
    <p:sldId id="1195" r:id="rId63"/>
    <p:sldId id="1204" r:id="rId64"/>
    <p:sldId id="1197" r:id="rId65"/>
    <p:sldId id="1148" r:id="rId66"/>
    <p:sldId id="1150" r:id="rId67"/>
    <p:sldId id="1151" r:id="rId68"/>
    <p:sldId id="1149" r:id="rId69"/>
    <p:sldId id="1152" r:id="rId70"/>
    <p:sldId id="1153" r:id="rId71"/>
    <p:sldId id="1198" r:id="rId72"/>
    <p:sldId id="1154" r:id="rId73"/>
    <p:sldId id="1155" r:id="rId74"/>
    <p:sldId id="1157" r:id="rId75"/>
    <p:sldId id="1158" r:id="rId76"/>
    <p:sldId id="1156" r:id="rId77"/>
    <p:sldId id="1164" r:id="rId78"/>
    <p:sldId id="1200" r:id="rId79"/>
    <p:sldId id="1199" r:id="rId80"/>
    <p:sldId id="1159" r:id="rId81"/>
    <p:sldId id="1160" r:id="rId82"/>
    <p:sldId id="1162" r:id="rId83"/>
    <p:sldId id="1202" r:id="rId84"/>
    <p:sldId id="1203" r:id="rId85"/>
    <p:sldId id="1161" r:id="rId86"/>
    <p:sldId id="1165" r:id="rId87"/>
    <p:sldId id="1163" r:id="rId88"/>
    <p:sldId id="1166" r:id="rId89"/>
    <p:sldId id="1167" r:id="rId90"/>
    <p:sldId id="1168" r:id="rId91"/>
    <p:sldId id="1169" r:id="rId92"/>
    <p:sldId id="1170" r:id="rId93"/>
    <p:sldId id="1171" r:id="rId94"/>
    <p:sldId id="1172" r:id="rId95"/>
    <p:sldId id="1173" r:id="rId96"/>
    <p:sldId id="1174" r:id="rId97"/>
    <p:sldId id="1176" r:id="rId98"/>
    <p:sldId id="1177" r:id="rId99"/>
    <p:sldId id="1179" r:id="rId100"/>
    <p:sldId id="1193" r:id="rId101"/>
    <p:sldId id="1180" r:id="rId102"/>
    <p:sldId id="1178" r:id="rId103"/>
    <p:sldId id="1181" r:id="rId104"/>
    <p:sldId id="1182" r:id="rId105"/>
    <p:sldId id="1184" r:id="rId106"/>
    <p:sldId id="1189" r:id="rId107"/>
    <p:sldId id="1185" r:id="rId108"/>
    <p:sldId id="1186" r:id="rId109"/>
    <p:sldId id="1187" r:id="rId110"/>
    <p:sldId id="1188" r:id="rId111"/>
    <p:sldId id="1190" r:id="rId112"/>
    <p:sldId id="1201" r:id="rId113"/>
    <p:sldId id="1192" r:id="rId114"/>
    <p:sldId id="1191" r:id="rId1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88" autoAdjust="0"/>
  </p:normalViewPr>
  <p:slideViewPr>
    <p:cSldViewPr snapToGrid="0">
      <p:cViewPr varScale="1">
        <p:scale>
          <a:sx n="84" d="100"/>
          <a:sy n="84" d="100"/>
        </p:scale>
        <p:origin x="159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0D24A-9A1A-4C93-8732-042F00A28786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1E013-BAFC-48C7-BF3F-BAEA07105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97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650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909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403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162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461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306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003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72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7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05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31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52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82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6214-6768-42FE-9D72-F0F5A540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E385D-C991-44F4-91B5-6186EDDC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C6CD-CB41-4ADE-B357-5534C61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7137-343E-4538-80CF-2641E6B4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1CA29-5D1C-4CF6-B42A-39587825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6019-69BB-4EB0-B908-FECC94E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57C9-E3E7-42ED-8006-B2FC6A94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AE492-FF1C-4AA5-A68D-98FD8F3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FBFB-6226-4AA3-BE96-B06C106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E52B-BD8F-4F6B-87A4-09693E25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5B0C3-E325-4A03-9413-95418F515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BE231-9FE0-4675-8A28-8F579682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F991-2591-4A6F-A94F-7D4025A7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524F-2153-40BD-ADDA-A9D4E4A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23CD-8BA3-4223-9F8E-B6F96F9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3481-CD72-4DAB-B95B-985C8FFD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1292-F9E7-4BED-A0D3-32DEE746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B8A1-7045-4227-801C-8AE5CD3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1AE2-740F-4CF8-B94D-70CC25E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4C4F-434F-4C44-A7B5-9B79ABC5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1C8-D61C-4750-9B70-0EDAA39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A790-6FC1-44B2-AA47-53447D4B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8727-7AAD-4A4B-B6CE-2F87CEF8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F53E-9E77-41FD-97E8-45EAF8BE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2CE0-7AA2-40CA-B4A0-03FFD0DB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E5D4-E118-449B-AAAC-62B2328D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A895-F17C-429D-A097-41719820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FF807-E45D-403E-A0F5-5067BF6E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29194-D1E7-46CF-B26B-F40443E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846D-4A98-4B5E-B36C-5ABF741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486C1-2DF0-4325-9977-4439B5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1A-0DC0-4BEE-A6F5-56ED484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CDAB-87FD-4112-BDD2-8FB08CF9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E234-DAE2-4BBB-A1EB-5AE1EBC8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7BC07-945D-4D12-8EE7-ADD9E4B16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70396-B4E5-447C-8781-A30274D2D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5743-6B12-4ABA-B8D7-E4CD126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52158-7AEF-42AD-B233-2E9E4CEC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818B2-9BF8-433A-A915-0B3375AF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9874-8370-4947-9EC0-5F79F34D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A2D09-5845-41F4-BC6C-D8734BE2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85D3-3C23-43C4-BBA8-6AD7ED2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DFF5-E666-4E94-BBF0-2C71D862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ED30E-A3D4-4ED7-A5E5-5158AA6E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5B859-D3EB-478C-B1CC-A20ABCA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55AD-6DFB-4C71-B4A6-86CCABF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D5D-AD46-4751-B2A1-D97196DF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979B-B9C2-4B1D-9530-5E885F67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4F97C-D639-4CBA-AF22-C798F3BE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0092-0AF1-4BCF-B2E4-8156116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6886-0C97-454B-A9A4-03B1B88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FE90-E2E5-41CD-9A67-9CF6032D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8A0E-C788-4F49-92FC-582C56C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AD239-DCAA-47AB-8479-D1F21B20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4A81D-830D-4C0F-AD1D-021F459D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D781-7B30-4E1F-B897-E5DA3F0E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A5B5-5FA5-4D54-AA03-3832C958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1901-6B66-49E4-A48F-F599DFC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452F6-A6DE-496E-80CD-43688E2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744A4-945D-4F30-8F2C-1384BFFC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5B45-F75E-4FC4-A017-60AAD3931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EE95-DB9B-4AD7-99CA-205C927E364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CB4E-9C73-41C7-8932-06936C955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B06C-A599-4D64-8A1C-FFB19B083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AE7CB373-CBDB-43A7-9C79-EE4692E89AE5}"/>
              </a:ext>
            </a:extLst>
          </p:cNvPr>
          <p:cNvSpPr/>
          <p:nvPr/>
        </p:nvSpPr>
        <p:spPr>
          <a:xfrm>
            <a:off x="1527480" y="2057400"/>
            <a:ext cx="2743200" cy="274320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Circuits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B5C2E1-662C-47AD-9DD8-7BB0075F6951}"/>
              </a:ext>
            </a:extLst>
          </p:cNvPr>
          <p:cNvSpPr/>
          <p:nvPr/>
        </p:nvSpPr>
        <p:spPr>
          <a:xfrm>
            <a:off x="5532450" y="2057400"/>
            <a:ext cx="2743200" cy="2743200"/>
          </a:xfrm>
          <a:prstGeom prst="ellips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en-US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8147339" y="2057400"/>
            <a:ext cx="2743200" cy="2743200"/>
          </a:xfrm>
          <a:prstGeom prst="ellipse">
            <a:avLst/>
          </a:prstGeom>
          <a:solidFill>
            <a:srgbClr val="4472C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equential</a:t>
            </a:r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0761" y="3167390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</a:t>
            </a:r>
          </a:p>
        </p:txBody>
      </p: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667834" y="3013409"/>
              <a:ext cx="250260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Combinational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7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809454"/>
                <a:ext cx="970819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n-1</a:t>
                </a: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…X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</m:oMath>
                </a14:m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Y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n-1</a:t>
                </a: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…Y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5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5400" baseline="-250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809454"/>
                <a:ext cx="9708190" cy="923330"/>
              </a:xfrm>
              <a:prstGeom prst="rect">
                <a:avLst/>
              </a:prstGeom>
              <a:blipFill>
                <a:blip r:embed="rId2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Subtraction in 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 + 2’s-comp(Y)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Subtraction in 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 + 1’s-comp(Y) + 1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Subtraction in 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 + Y’ + 1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Subtraction in 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424089" y="1520191"/>
            <a:ext cx="2550160" cy="1442840"/>
          </a:xfrm>
          <a:custGeom>
            <a:avLst/>
            <a:gdLst>
              <a:gd name="connsiteX0" fmla="*/ 2413000 w 2413000"/>
              <a:gd name="connsiteY0" fmla="*/ 705060 h 1073360"/>
              <a:gd name="connsiteX1" fmla="*/ 1282700 w 2413000"/>
              <a:gd name="connsiteY1" fmla="*/ 6560 h 1073360"/>
              <a:gd name="connsiteX2" fmla="*/ 0 w 2413000"/>
              <a:gd name="connsiteY2" fmla="*/ 1073360 h 1073360"/>
              <a:gd name="connsiteX0" fmla="*/ 2550160 w 2550160"/>
              <a:gd name="connsiteY0" fmla="*/ 194519 h 1225759"/>
              <a:gd name="connsiteX1" fmla="*/ 1282700 w 2550160"/>
              <a:gd name="connsiteY1" fmla="*/ 158959 h 1225759"/>
              <a:gd name="connsiteX2" fmla="*/ 0 w 2550160"/>
              <a:gd name="connsiteY2" fmla="*/ 1225759 h 1225759"/>
              <a:gd name="connsiteX0" fmla="*/ 2550160 w 2550160"/>
              <a:gd name="connsiteY0" fmla="*/ 80817 h 1112057"/>
              <a:gd name="connsiteX1" fmla="*/ 1282700 w 2550160"/>
              <a:gd name="connsiteY1" fmla="*/ 45257 h 1112057"/>
              <a:gd name="connsiteX2" fmla="*/ 0 w 2550160"/>
              <a:gd name="connsiteY2" fmla="*/ 1112057 h 11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160" h="1112057">
                <a:moveTo>
                  <a:pt x="2550160" y="80817"/>
                </a:moveTo>
                <a:cubicBezTo>
                  <a:pt x="1626023" y="-24805"/>
                  <a:pt x="1684867" y="-16126"/>
                  <a:pt x="1282700" y="45257"/>
                </a:cubicBezTo>
                <a:cubicBezTo>
                  <a:pt x="880533" y="106640"/>
                  <a:pt x="440266" y="609348"/>
                  <a:pt x="0" y="111205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54259" y="1352236"/>
            <a:ext cx="17652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bitwise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6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 + Y’ + (C</a:t>
            </a:r>
            <a:r>
              <a:rPr lang="en-US" sz="54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=1)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Subtraction in 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601129" y="1503259"/>
            <a:ext cx="2550160" cy="1442840"/>
          </a:xfrm>
          <a:custGeom>
            <a:avLst/>
            <a:gdLst>
              <a:gd name="connsiteX0" fmla="*/ 2413000 w 2413000"/>
              <a:gd name="connsiteY0" fmla="*/ 705060 h 1073360"/>
              <a:gd name="connsiteX1" fmla="*/ 1282700 w 2413000"/>
              <a:gd name="connsiteY1" fmla="*/ 6560 h 1073360"/>
              <a:gd name="connsiteX2" fmla="*/ 0 w 2413000"/>
              <a:gd name="connsiteY2" fmla="*/ 1073360 h 1073360"/>
              <a:gd name="connsiteX0" fmla="*/ 2550160 w 2550160"/>
              <a:gd name="connsiteY0" fmla="*/ 194519 h 1225759"/>
              <a:gd name="connsiteX1" fmla="*/ 1282700 w 2550160"/>
              <a:gd name="connsiteY1" fmla="*/ 158959 h 1225759"/>
              <a:gd name="connsiteX2" fmla="*/ 0 w 2550160"/>
              <a:gd name="connsiteY2" fmla="*/ 1225759 h 1225759"/>
              <a:gd name="connsiteX0" fmla="*/ 2550160 w 2550160"/>
              <a:gd name="connsiteY0" fmla="*/ 80817 h 1112057"/>
              <a:gd name="connsiteX1" fmla="*/ 1282700 w 2550160"/>
              <a:gd name="connsiteY1" fmla="*/ 45257 h 1112057"/>
              <a:gd name="connsiteX2" fmla="*/ 0 w 2550160"/>
              <a:gd name="connsiteY2" fmla="*/ 1112057 h 11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160" h="1112057">
                <a:moveTo>
                  <a:pt x="2550160" y="80817"/>
                </a:moveTo>
                <a:cubicBezTo>
                  <a:pt x="1626023" y="-24805"/>
                  <a:pt x="1684867" y="-16126"/>
                  <a:pt x="1282700" y="45257"/>
                </a:cubicBezTo>
                <a:cubicBezTo>
                  <a:pt x="880533" y="106640"/>
                  <a:pt x="440266" y="609348"/>
                  <a:pt x="0" y="111205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8231299" y="1335304"/>
            <a:ext cx="17652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bitwise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=1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72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 0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 | </a:t>
            </a:r>
            <a:r>
              <a:rPr lang="en-US" sz="60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33987" y="95293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485920" y="95293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265066" y="95293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2116999" y="95293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10959933" y="3588068"/>
            <a:ext cx="72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 1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1730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72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0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 </a:t>
            </a:r>
            <a:r>
              <a:rPr lang="en-US" sz="60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en-US" sz="6000" dirty="0" err="1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60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33987" y="95293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485920" y="95293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265066" y="95293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2116999" y="95293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10959933" y="3588068"/>
            <a:ext cx="72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1</a:t>
            </a:r>
            <a:endParaRPr lang="en-CA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72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0</a:t>
            </a:r>
            <a:endParaRPr lang="en-CA" sz="12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</a:t>
            </a:r>
            <a:r>
              <a:rPr lang="en-US" sz="600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Adder | </a:t>
            </a:r>
            <a:r>
              <a:rPr lang="en-US" sz="60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33987" y="95293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85920" y="95293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5066" y="95293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16999" y="95293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59933" y="3588068"/>
            <a:ext cx="72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 1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0523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93956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? 0 = A</a:t>
            </a:r>
          </a:p>
          <a:p>
            <a:pPr lvl="0" algn="ctr" defTabSz="457200">
              <a:defRPr/>
            </a:pPr>
            <a:r>
              <a:rPr lang="en-US" sz="54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? 1 = A’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135887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0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0897" y="2057576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0897" y="4115151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81689" y="337648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1689" y="559162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27686"/>
              </p:ext>
            </p:extLst>
          </p:nvPr>
        </p:nvGraphicFramePr>
        <p:xfrm>
          <a:off x="4714529" y="2519238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Multiplexer (MUX, MPX), De-Multiplexer (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Demux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CA" sz="2400" kern="1200" baseline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75554"/>
              </p:ext>
            </p:extLst>
          </p:nvPr>
        </p:nvGraphicFramePr>
        <p:xfrm>
          <a:off x="4714529" y="512506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12703"/>
              </p:ext>
            </p:extLst>
          </p:nvPr>
        </p:nvGraphicFramePr>
        <p:xfrm>
          <a:off x="4714529" y="5124025"/>
          <a:ext cx="7477471" cy="857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Codes (BCD, Excess-3, Gray)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3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393956"/>
                <a:ext cx="970819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5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⨁</m:t>
                    </m:r>
                  </m:oMath>
                </a14:m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0 = A</a:t>
                </a:r>
              </a:p>
              <a:p>
                <a:pPr lvl="0" algn="ctr" defTabSz="457200">
                  <a:defRPr/>
                </a:pPr>
                <a:r>
                  <a:rPr lang="en-US" sz="5400" dirty="0" smtClean="0">
                    <a:solidFill>
                      <a:schemeClr val="dk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⨁</m:t>
                    </m:r>
                  </m:oMath>
                </a14:m>
                <a:r>
                  <a:rPr lang="en-US" sz="5400" dirty="0" smtClean="0">
                    <a:solidFill>
                      <a:schemeClr val="dk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1 = A’</a:t>
                </a:r>
                <a:endParaRPr lang="en-CA" sz="5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393956"/>
                <a:ext cx="9708190" cy="1754326"/>
              </a:xfrm>
              <a:prstGeom prst="rect">
                <a:avLst/>
              </a:prstGeom>
              <a:blipFill>
                <a:blip r:embed="rId2"/>
                <a:stretch>
                  <a:fillRect t="-9756" b="-20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5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1515023" y="318642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 | </a:t>
            </a:r>
            <a:r>
              <a:rPr lang="en-US" sz="60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85397" y="82720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337330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116476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968409" y="82720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8287815" y="1683460"/>
            <a:ext cx="1146235" cy="6201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6130378" y="1694890"/>
            <a:ext cx="1146235" cy="6201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3961551" y="1689175"/>
            <a:ext cx="1146235" cy="6201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1779323" y="1675003"/>
            <a:ext cx="1146235" cy="6201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444172" y="1517676"/>
            <a:ext cx="8928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384889" y="1506246"/>
            <a:ext cx="0" cy="1941791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34725" y="3451860"/>
            <a:ext cx="462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961161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801663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628637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444172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76245" y="5694554"/>
            <a:ext cx="31474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M=0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Adder</a:t>
            </a: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M=1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Subtractor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3553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ic Circuitry Part 2 (PIC Microcontrolle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666914"/>
            <a:ext cx="9362440" cy="556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055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sz="5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Unsigned?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Overflow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3579556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2220686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02141"/>
              </p:ext>
            </p:extLst>
          </p:nvPr>
        </p:nvGraphicFramePr>
        <p:xfrm>
          <a:off x="4714529" y="2733192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b="1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Adder</a:t>
            </a:r>
            <a:endParaRPr lang="en-CA" sz="66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adds two binary digits (bit).</a:t>
            </a:r>
            <a:endParaRPr lang="en-CA" sz="6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Range of inputs:</a:t>
            </a:r>
          </a:p>
          <a:p>
            <a:pPr lvl="0" algn="ctr" defTabSz="457200">
              <a:defRPr/>
            </a:pPr>
            <a:r>
              <a:rPr lang="en-US" sz="6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bits</a:t>
            </a:r>
          </a:p>
        </p:txBody>
      </p:sp>
    </p:spTree>
    <p:extLst>
      <p:ext uri="{BB962C8B-B14F-4D97-AF65-F5344CB8AC3E}">
        <p14:creationId xmlns:p14="http://schemas.microsoft.com/office/powerpoint/2010/main" val="15411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Input binary variables: </a:t>
            </a:r>
          </a:p>
          <a:p>
            <a:pPr lvl="0" algn="ctr" defTabSz="457200">
              <a:defRPr/>
            </a:pPr>
            <a:r>
              <a:rPr lang="en-US" sz="6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 and Y</a:t>
            </a:r>
            <a:endParaRPr lang="en-CA" sz="6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Range of outputs?</a:t>
            </a:r>
          </a:p>
        </p:txBody>
      </p:sp>
    </p:spTree>
    <p:extLst>
      <p:ext uri="{BB962C8B-B14F-4D97-AF65-F5344CB8AC3E}">
        <p14:creationId xmlns:p14="http://schemas.microsoft.com/office/powerpoint/2010/main" val="6472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13000"/>
              </p:ext>
            </p:extLst>
          </p:nvPr>
        </p:nvGraphicFramePr>
        <p:xfrm>
          <a:off x="367827" y="2144995"/>
          <a:ext cx="10866230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1350555774"/>
                    </a:ext>
                  </a:extLst>
                </a:gridCol>
                <a:gridCol w="624115">
                  <a:extLst>
                    <a:ext uri="{9D8B030D-6E8A-4147-A177-3AD203B41FA5}">
                      <a16:colId xmlns:a16="http://schemas.microsoft.com/office/drawing/2014/main" val="2092605328"/>
                    </a:ext>
                  </a:extLst>
                </a:gridCol>
                <a:gridCol w="1902048">
                  <a:extLst>
                    <a:ext uri="{9D8B030D-6E8A-4147-A177-3AD203B41FA5}">
                      <a16:colId xmlns:a16="http://schemas.microsoft.com/office/drawing/2014/main" val="2512170625"/>
                    </a:ext>
                  </a:extLst>
                </a:gridCol>
                <a:gridCol w="847680">
                  <a:extLst>
                    <a:ext uri="{9D8B030D-6E8A-4147-A177-3AD203B41FA5}">
                      <a16:colId xmlns:a16="http://schemas.microsoft.com/office/drawing/2014/main" val="2796455808"/>
                    </a:ext>
                  </a:extLst>
                </a:gridCol>
                <a:gridCol w="2809243">
                  <a:extLst>
                    <a:ext uri="{9D8B030D-6E8A-4147-A177-3AD203B41FA5}">
                      <a16:colId xmlns:a16="http://schemas.microsoft.com/office/drawing/2014/main" val="410965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462667" y="3710580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C=1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99969"/>
              </p:ext>
            </p:extLst>
          </p:nvPr>
        </p:nvGraphicFramePr>
        <p:xfrm>
          <a:off x="367827" y="2144995"/>
          <a:ext cx="10866230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1350555774"/>
                    </a:ext>
                  </a:extLst>
                </a:gridCol>
                <a:gridCol w="624115">
                  <a:extLst>
                    <a:ext uri="{9D8B030D-6E8A-4147-A177-3AD203B41FA5}">
                      <a16:colId xmlns:a16="http://schemas.microsoft.com/office/drawing/2014/main" val="2092605328"/>
                    </a:ext>
                  </a:extLst>
                </a:gridCol>
                <a:gridCol w="1902048">
                  <a:extLst>
                    <a:ext uri="{9D8B030D-6E8A-4147-A177-3AD203B41FA5}">
                      <a16:colId xmlns:a16="http://schemas.microsoft.com/office/drawing/2014/main" val="2512170625"/>
                    </a:ext>
                  </a:extLst>
                </a:gridCol>
                <a:gridCol w="847680">
                  <a:extLst>
                    <a:ext uri="{9D8B030D-6E8A-4147-A177-3AD203B41FA5}">
                      <a16:colId xmlns:a16="http://schemas.microsoft.com/office/drawing/2014/main" val="2796455808"/>
                    </a:ext>
                  </a:extLst>
                </a:gridCol>
                <a:gridCol w="2809243">
                  <a:extLst>
                    <a:ext uri="{9D8B030D-6E8A-4147-A177-3AD203B41FA5}">
                      <a16:colId xmlns:a16="http://schemas.microsoft.com/office/drawing/2014/main" val="410965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462667" y="3710580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C=1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8036" y="3681552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09429" y="3696066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038" y="3681552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9188" b="75796"/>
          <a:stretch/>
        </p:blipFill>
        <p:spPr>
          <a:xfrm>
            <a:off x="3334323" y="651511"/>
            <a:ext cx="561143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61" t="73106" r="41019"/>
          <a:stretch/>
        </p:blipFill>
        <p:spPr>
          <a:xfrm>
            <a:off x="3157158" y="4861558"/>
            <a:ext cx="596576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53" t="27432" r="2716" b="26401"/>
          <a:stretch/>
        </p:blipFill>
        <p:spPr>
          <a:xfrm>
            <a:off x="2282062" y="2289810"/>
            <a:ext cx="8263890" cy="19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92199"/>
              </p:ext>
            </p:extLst>
          </p:nvPr>
        </p:nvGraphicFramePr>
        <p:xfrm>
          <a:off x="4182601" y="2237563"/>
          <a:ext cx="3231716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01589" y="3786648"/>
            <a:ext cx="502061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Range of outputs?</a:t>
            </a:r>
          </a:p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 bits</a:t>
            </a:r>
          </a:p>
        </p:txBody>
      </p:sp>
    </p:spTree>
    <p:extLst>
      <p:ext uri="{BB962C8B-B14F-4D97-AF65-F5344CB8AC3E}">
        <p14:creationId xmlns:p14="http://schemas.microsoft.com/office/powerpoint/2010/main" val="21808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Output binary variables: </a:t>
            </a:r>
          </a:p>
          <a:p>
            <a:pPr lvl="0" algn="ctr" defTabSz="457200">
              <a:defRPr/>
            </a:pPr>
            <a:r>
              <a:rPr lang="en-US" sz="6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Carry and Sum</a:t>
            </a:r>
            <a:endParaRPr lang="en-CA" sz="6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7106"/>
              </p:ext>
            </p:extLst>
          </p:nvPr>
        </p:nvGraphicFramePr>
        <p:xfrm>
          <a:off x="-1" y="1059543"/>
          <a:ext cx="12192001" cy="412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7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801766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5249581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5249581">
                  <a:extLst>
                    <a:ext uri="{9D8B030D-6E8A-4147-A177-3AD203B41FA5}">
                      <a16:colId xmlns:a16="http://schemas.microsoft.com/office/drawing/2014/main" val="2988104640"/>
                    </a:ext>
                  </a:extLst>
                </a:gridCol>
              </a:tblGrid>
              <a:tr h="1079875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400" b="0" kern="1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=C(Y,X)=YX</a:t>
                      </a:r>
                      <a:endParaRPr lang="en-US" sz="44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4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=S(Y,X)=Y’X+YX’</a:t>
                      </a:r>
                      <a:endParaRPr lang="en-US" sz="44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574401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574401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574401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574401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242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557" y="1338715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1428" y="415108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3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557" y="1338715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1428" y="415108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98362" y="5577340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Adder: Just 2 bits: X+Y</a:t>
            </a:r>
          </a:p>
        </p:txBody>
      </p:sp>
    </p:spTree>
    <p:extLst>
      <p:ext uri="{BB962C8B-B14F-4D97-AF65-F5344CB8AC3E}">
        <p14:creationId xmlns:p14="http://schemas.microsoft.com/office/powerpoint/2010/main" val="29375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23243" y="1260759"/>
            <a:ext cx="6019800" cy="4238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91428" y="445588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802743" y="1498628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4180340" y="1498628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9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23243" y="1260759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1428" y="445588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802743" y="1498628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4180340" y="1498628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4354285" y="2785321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91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adds two binary </a:t>
            </a:r>
            <a:r>
              <a:rPr lang="en-US" sz="6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numbers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CA" sz="6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018675"/>
            <a:ext cx="9708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Range of inputs:</a:t>
            </a:r>
          </a:p>
          <a:p>
            <a:pPr lvl="0" algn="ctr" defTabSz="457200">
              <a:defRPr/>
            </a:pPr>
            <a:r>
              <a:rPr lang="en-US" sz="54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binary numbers in range [00,11]</a:t>
            </a:r>
            <a:r>
              <a:rPr lang="en-US" sz="5400" baseline="-25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25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53" t="27432" r="2716" b="26401"/>
          <a:stretch/>
        </p:blipFill>
        <p:spPr>
          <a:xfrm>
            <a:off x="2282062" y="2289810"/>
            <a:ext cx="8263890" cy="196214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709660" y="3771900"/>
            <a:ext cx="0" cy="9360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69030" y="4720590"/>
            <a:ext cx="5004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69030" y="3771900"/>
            <a:ext cx="0" cy="9360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58634" b="6363"/>
          <a:stretch/>
        </p:blipFill>
        <p:spPr>
          <a:xfrm>
            <a:off x="4928602" y="1183312"/>
            <a:ext cx="2476878" cy="6505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29600" y="4707900"/>
            <a:ext cx="1894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Feedback</a:t>
            </a:r>
            <a:endParaRPr lang="en-CA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Input binary variables: </a:t>
            </a:r>
          </a:p>
          <a:p>
            <a:pPr lvl="0" algn="ctr" defTabSz="457200">
              <a:defRPr/>
            </a:pPr>
            <a:r>
              <a:rPr lang="en-US" sz="6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X=X</a:t>
            </a:r>
            <a:r>
              <a:rPr lang="en-US" sz="6000" baseline="-25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r>
              <a:rPr lang="en-US" sz="6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6000" baseline="-25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r>
              <a:rPr lang="en-US" sz="6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and Y=Y</a:t>
            </a:r>
            <a:r>
              <a:rPr lang="en-US" sz="6000" baseline="-25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r>
              <a:rPr lang="en-US" sz="6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6000" baseline="-25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6000" baseline="-25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Range of outputs?</a:t>
            </a:r>
          </a:p>
        </p:txBody>
      </p:sp>
    </p:spTree>
    <p:extLst>
      <p:ext uri="{BB962C8B-B14F-4D97-AF65-F5344CB8AC3E}">
        <p14:creationId xmlns:p14="http://schemas.microsoft.com/office/powerpoint/2010/main" val="23008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97111"/>
              </p:ext>
            </p:extLst>
          </p:nvPr>
        </p:nvGraphicFramePr>
        <p:xfrm>
          <a:off x="367827" y="2144995"/>
          <a:ext cx="10866230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1350555774"/>
                    </a:ext>
                  </a:extLst>
                </a:gridCol>
                <a:gridCol w="624115">
                  <a:extLst>
                    <a:ext uri="{9D8B030D-6E8A-4147-A177-3AD203B41FA5}">
                      <a16:colId xmlns:a16="http://schemas.microsoft.com/office/drawing/2014/main" val="2092605328"/>
                    </a:ext>
                  </a:extLst>
                </a:gridCol>
                <a:gridCol w="1902048">
                  <a:extLst>
                    <a:ext uri="{9D8B030D-6E8A-4147-A177-3AD203B41FA5}">
                      <a16:colId xmlns:a16="http://schemas.microsoft.com/office/drawing/2014/main" val="2512170625"/>
                    </a:ext>
                  </a:extLst>
                </a:gridCol>
                <a:gridCol w="847680">
                  <a:extLst>
                    <a:ext uri="{9D8B030D-6E8A-4147-A177-3AD203B41FA5}">
                      <a16:colId xmlns:a16="http://schemas.microsoft.com/office/drawing/2014/main" val="2796455808"/>
                    </a:ext>
                  </a:extLst>
                </a:gridCol>
                <a:gridCol w="2809243">
                  <a:extLst>
                    <a:ext uri="{9D8B030D-6E8A-4147-A177-3AD203B41FA5}">
                      <a16:colId xmlns:a16="http://schemas.microsoft.com/office/drawing/2014/main" val="410965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90097" y="3681552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C=1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142" y="3681552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89183" y="3681552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33240" y="3681552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82601" y="2237563"/>
          <a:ext cx="3231716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01589" y="3786648"/>
            <a:ext cx="502061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Range of outputs?</a:t>
            </a:r>
          </a:p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Carry, S</a:t>
            </a:r>
            <a:r>
              <a:rPr lang="en-US" sz="6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S</a:t>
            </a:r>
            <a:r>
              <a:rPr lang="en-US" sz="6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6000" baseline="-25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04572"/>
              </p:ext>
            </p:extLst>
          </p:nvPr>
        </p:nvGraphicFramePr>
        <p:xfrm>
          <a:off x="0" y="0"/>
          <a:ext cx="1219200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2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939402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939402">
                  <a:extLst>
                    <a:ext uri="{9D8B030D-6E8A-4147-A177-3AD203B41FA5}">
                      <a16:colId xmlns:a16="http://schemas.microsoft.com/office/drawing/2014/main" val="3904101150"/>
                    </a:ext>
                  </a:extLst>
                </a:gridCol>
                <a:gridCol w="939402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599394925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328574016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126841215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=C(Y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,Y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=S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(Y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,Y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=S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(Y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,Y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29420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961734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62057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957374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830543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236109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6767072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924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9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89677"/>
              </p:ext>
            </p:extLst>
          </p:nvPr>
        </p:nvGraphicFramePr>
        <p:xfrm>
          <a:off x="0" y="0"/>
          <a:ext cx="1219200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2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939402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939402">
                  <a:extLst>
                    <a:ext uri="{9D8B030D-6E8A-4147-A177-3AD203B41FA5}">
                      <a16:colId xmlns:a16="http://schemas.microsoft.com/office/drawing/2014/main" val="3904101150"/>
                    </a:ext>
                  </a:extLst>
                </a:gridCol>
                <a:gridCol w="939402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599394925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328574016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126841215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=C(Y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,Y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=S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(Y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,Y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=S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(Y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,Y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29420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961734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62057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957374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830543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236109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6767072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9246550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5079998" y="1001485"/>
            <a:ext cx="5762173" cy="5413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 a sec! </a:t>
            </a: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we re-use the half adder?</a:t>
            </a:r>
          </a:p>
          <a:p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Half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adder for adding 2 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bits.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having 2 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half adders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adding 2 × 2 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bits?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93343"/>
              </p:ext>
            </p:extLst>
          </p:nvPr>
        </p:nvGraphicFramePr>
        <p:xfrm>
          <a:off x="4182601" y="2237563"/>
          <a:ext cx="3231716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01589" y="3786648"/>
            <a:ext cx="502061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431314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203130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79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431314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203130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10042652" y="305133"/>
            <a:ext cx="62388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9281080" y="305133"/>
            <a:ext cx="60625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2965551" y="305133"/>
            <a:ext cx="60625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3767557" y="348675"/>
            <a:ext cx="62388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9730707" y="5627496"/>
            <a:ext cx="59663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043376" y="5602750"/>
            <a:ext cx="470000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endParaRPr lang="en-CA" sz="1050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3455612" y="5671038"/>
            <a:ext cx="59663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</p:spTree>
    <p:extLst>
      <p:ext uri="{BB962C8B-B14F-4D97-AF65-F5344CB8AC3E}">
        <p14:creationId xmlns:p14="http://schemas.microsoft.com/office/powerpoint/2010/main" val="3355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 Logic</a:t>
            </a:r>
            <a:endParaRPr lang="en-CA" sz="66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723537"/>
            <a:ext cx="121701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Combination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logic gates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the present inputs → the outputs </a:t>
            </a:r>
            <a:r>
              <a:rPr lang="en-US" sz="2000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any </a:t>
            </a:r>
            <a:r>
              <a:rPr lang="en-US" sz="2000" i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combinational circuit performs an operation that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specified logically by a set of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Boolean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0979" y="3751036"/>
            <a:ext cx="3218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aka. Combinational C</a:t>
            </a:r>
            <a:r>
              <a:rPr lang="en-US" sz="2000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ircuit</a:t>
            </a:r>
            <a:r>
              <a:rPr lang="en-US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CA" sz="2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431314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203130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10042652" y="305133"/>
            <a:ext cx="62388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9281080" y="305133"/>
            <a:ext cx="60625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2965551" y="305133"/>
            <a:ext cx="60625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3767557" y="348675"/>
            <a:ext cx="62388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9730707" y="5627496"/>
            <a:ext cx="59663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043376" y="5602750"/>
            <a:ext cx="470000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endParaRPr lang="en-CA" sz="1050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3455612" y="5671038"/>
            <a:ext cx="59663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3" name="Oval 2"/>
          <p:cNvSpPr/>
          <p:nvPr/>
        </p:nvSpPr>
        <p:spPr>
          <a:xfrm>
            <a:off x="8010327" y="5468715"/>
            <a:ext cx="914400" cy="9144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3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64662"/>
              </p:ext>
            </p:extLst>
          </p:nvPr>
        </p:nvGraphicFramePr>
        <p:xfrm>
          <a:off x="4182601" y="2237563"/>
          <a:ext cx="3231716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0  1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0  1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1  0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182601" y="3772134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5787" y="1587732"/>
            <a:ext cx="1130439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C=1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431314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203130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154057" y="5471884"/>
            <a:ext cx="2304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12117" y="1074057"/>
            <a:ext cx="1764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64173" y="1081313"/>
            <a:ext cx="0" cy="43560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12117" y="1074057"/>
            <a:ext cx="0" cy="49714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042652" y="305133"/>
            <a:ext cx="62388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9281080" y="305133"/>
            <a:ext cx="60625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965551" y="305133"/>
            <a:ext cx="60625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3767557" y="348675"/>
            <a:ext cx="62388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8010327" y="5468715"/>
            <a:ext cx="914400" cy="9144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4043556" y="896284"/>
            <a:ext cx="914400" cy="9144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5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18443" y="1728787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86628" y="4923913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497943" y="1966656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3875540" y="1966656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4049485" y="3253349"/>
            <a:ext cx="3651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</a:t>
            </a:r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Adder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6515680" y="700590"/>
            <a:ext cx="45717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endParaRPr lang="en-CA" sz="105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029877" y="700590"/>
            <a:ext cx="439544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endParaRPr lang="en-CA" sz="1050" baseline="-25000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7925254" y="2409372"/>
            <a:ext cx="100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048423" y="2086206"/>
            <a:ext cx="1741952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 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</a:t>
            </a:r>
            <a:r>
              <a:rPr lang="en-US" sz="36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revious</a:t>
            </a:r>
            <a:endParaRPr lang="en-CA" sz="1050" baseline="-25000" dirty="0"/>
          </a:p>
        </p:txBody>
      </p:sp>
    </p:spTree>
    <p:extLst>
      <p:ext uri="{BB962C8B-B14F-4D97-AF65-F5344CB8AC3E}">
        <p14:creationId xmlns:p14="http://schemas.microsoft.com/office/powerpoint/2010/main" val="12256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1904490"/>
            <a:ext cx="9708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adds two binary digits (bit) and a </a:t>
            </a:r>
            <a:r>
              <a:rPr lang="en-US" sz="5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carry bit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21732"/>
              </p:ext>
            </p:extLst>
          </p:nvPr>
        </p:nvGraphicFramePr>
        <p:xfrm>
          <a:off x="-1" y="2"/>
          <a:ext cx="12192001" cy="69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8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83038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74715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2988104640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err="1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4400" b="0" kern="1200" baseline="-25000" dirty="0" err="1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=∑m(3,5,6,7)</a:t>
                      </a:r>
                      <a:endParaRPr lang="en-US" sz="44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S=∑m(1,2,4,7)</a:t>
                      </a:r>
                      <a:endParaRPr lang="en-US" sz="44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845885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81022"/>
              </p:ext>
            </p:extLst>
          </p:nvPr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75382"/>
              </p:ext>
            </p:extLst>
          </p:nvPr>
        </p:nvGraphicFramePr>
        <p:xfrm>
          <a:off x="4641571" y="38935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14110" y="4726980"/>
            <a:ext cx="36776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C=∑m(3,5,6,7)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804" y="1558048"/>
            <a:ext cx="3627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S=∑m(1,2,4,7)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30283"/>
              </p:ext>
            </p:extLst>
          </p:nvPr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81883"/>
              </p:ext>
            </p:extLst>
          </p:nvPr>
        </p:nvGraphicFramePr>
        <p:xfrm>
          <a:off x="5391599" y="4686031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6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41708"/>
              </p:ext>
            </p:extLst>
          </p:nvPr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92832" y="1908985"/>
            <a:ext cx="5009705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S=∑m(1,2,4,7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S=C’</a:t>
            </a:r>
            <a:r>
              <a:rPr lang="en-US" sz="28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Y’X+C’</a:t>
            </a:r>
            <a:r>
              <a:rPr lang="en-US" sz="2800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YX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’+C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Y’X’+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YX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4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98726"/>
              </p:ext>
            </p:extLst>
          </p:nvPr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92832" y="1908985"/>
            <a:ext cx="4943982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S=∑m(1,2,4,7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S=C’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Y’X+C’</a:t>
            </a:r>
            <a:r>
              <a:rPr lang="en-US" sz="28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YX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’+C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Y’X’+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YX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(Y’X+YX’)+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(Y’X’+YX)</a:t>
            </a:r>
          </a:p>
          <a:p>
            <a:pPr lvl="0"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832" y="1908985"/>
                <a:ext cx="4943982" cy="3170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S=∑m(1,2,4,7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lvl="0">
                  <a:defRPr/>
                </a:pPr>
                <a:endParaRPr lang="en-US" sz="4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S=C’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’+C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Y’X’+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 lvl="0">
                  <a:defRPr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2" y="1908985"/>
                <a:ext cx="4943982" cy="3170099"/>
              </a:xfrm>
              <a:prstGeom prst="rect">
                <a:avLst/>
              </a:prstGeom>
              <a:blipFill>
                <a:blip r:embed="rId2"/>
                <a:stretch>
                  <a:fillRect l="-5055" t="-3846" r="-9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34310"/>
              </p:ext>
            </p:extLst>
          </p:nvPr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5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47892"/>
              </p:ext>
            </p:extLst>
          </p:nvPr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60" name="Picture 5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  <a:endParaRPr lang="en-US" sz="2000" dirty="0" smtClean="0">
                <a:latin typeface="Segoe UI Light (Headings)"/>
              </a:endParaRP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</p:spTree>
    <p:extLst>
      <p:ext uri="{BB962C8B-B14F-4D97-AF65-F5344CB8AC3E}">
        <p14:creationId xmlns:p14="http://schemas.microsoft.com/office/powerpoint/2010/main" val="15295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832" y="1908985"/>
                <a:ext cx="4943982" cy="3600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S=∑m(1,2,4,7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lvl="0">
                  <a:defRPr/>
                </a:pPr>
                <a:endParaRPr lang="en-US" sz="4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S=C’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’+C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Y’X’+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  <a:p>
                <a:pPr lvl="0">
                  <a:defRPr/>
                </a:pPr>
                <a:endParaRPr lang="en-US" sz="280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2" y="1908985"/>
                <a:ext cx="4943982" cy="3600986"/>
              </a:xfrm>
              <a:prstGeom prst="rect">
                <a:avLst/>
              </a:prstGeom>
              <a:blipFill>
                <a:blip r:embed="rId2"/>
                <a:stretch>
                  <a:fillRect l="-5055" t="-3384" r="-9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34310"/>
              </p:ext>
            </p:extLst>
          </p:nvPr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9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832" y="1908985"/>
                <a:ext cx="4943982" cy="4031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S=∑m(1,2,4,7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lvl="0">
                  <a:defRPr/>
                </a:pPr>
                <a:endParaRPr lang="en-US" sz="4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S=C’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’+C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Y’X’+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Y)’</a:t>
                </a:r>
              </a:p>
              <a:p>
                <a:pPr lvl="0">
                  <a:defRPr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2" y="1908985"/>
                <a:ext cx="4943982" cy="4031873"/>
              </a:xfrm>
              <a:prstGeom prst="rect">
                <a:avLst/>
              </a:prstGeom>
              <a:blipFill>
                <a:blip r:embed="rId2"/>
                <a:stretch>
                  <a:fillRect l="-5055" t="-3021" r="-9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60783" y="3260728"/>
                <a:ext cx="4397358" cy="3108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2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)’ = (Y’X+YX’)’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Y)’ </a:t>
                </a:r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(</a:t>
                </a:r>
                <a:r>
                  <a:rPr lang="en-US" sz="2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Y’X)’(YX</a:t>
                </a:r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’)’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Y)’ </a:t>
                </a:r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(</a:t>
                </a:r>
                <a:r>
                  <a:rPr lang="en-US" sz="2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Y+X’)(Y’+X)</a:t>
                </a:r>
                <a:endPara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Y)’ </a:t>
                </a:r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YY’+YX+X’Y’+X’X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Y)’ </a:t>
                </a:r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0+YX+X’Y’+0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Y)’ </a:t>
                </a:r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YX+X’Y’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Y)’ </a:t>
                </a:r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endPara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83" y="3260728"/>
                <a:ext cx="4397358" cy="3108543"/>
              </a:xfrm>
              <a:prstGeom prst="rect">
                <a:avLst/>
              </a:prstGeom>
              <a:blipFill>
                <a:blip r:embed="rId3"/>
                <a:stretch>
                  <a:fillRect l="-2774" t="-2157" r="-1526" b="-45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34310"/>
              </p:ext>
            </p:extLst>
          </p:nvPr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832" y="1908985"/>
                <a:ext cx="4943982" cy="4031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S=∑m(1,2,4,7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lvl="0">
                  <a:defRPr/>
                </a:pPr>
                <a:endParaRPr lang="en-US" sz="4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S=C’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’+C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Y’X’+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Y)’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l-G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l-G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’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2" y="1908985"/>
                <a:ext cx="4943982" cy="4031873"/>
              </a:xfrm>
              <a:prstGeom prst="rect">
                <a:avLst/>
              </a:prstGeom>
              <a:blipFill>
                <a:blip r:embed="rId2"/>
                <a:stretch>
                  <a:fillRect l="-5055" t="-3021" r="-986" b="-3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34310"/>
              </p:ext>
            </p:extLst>
          </p:nvPr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7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832" y="1908985"/>
                <a:ext cx="4943982" cy="4462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S=∑m(1,2,4,7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lvl="0">
                  <a:defRPr/>
                </a:pPr>
                <a:endParaRPr lang="en-US" sz="440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S=C’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’+C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Y’X’+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Y)’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l-G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l-G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l-GR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2" y="1908985"/>
                <a:ext cx="4943982" cy="4462760"/>
              </a:xfrm>
              <a:prstGeom prst="rect">
                <a:avLst/>
              </a:prstGeom>
              <a:blipFill>
                <a:blip r:embed="rId2"/>
                <a:stretch>
                  <a:fillRect l="-5055" t="-2732" r="-986" b="-28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34310"/>
              </p:ext>
            </p:extLst>
          </p:nvPr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832" y="1908985"/>
                <a:ext cx="5089855" cy="4914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S=∑m(1,2,4,7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lvl="0">
                  <a:defRPr/>
                </a:pPr>
                <a:endParaRPr lang="en-US" sz="4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S=C’</a:t>
                </a:r>
                <a:r>
                  <a:rPr lang="en-US" sz="28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Y’X+C’</a:t>
                </a:r>
                <a:r>
                  <a:rPr lang="en-US" sz="28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’+C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Y’X’+</a:t>
                </a:r>
                <a:r>
                  <a:rPr lang="en-US" sz="28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endParaRPr lang="en-US" sz="280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(Y’X+YX’)+</a:t>
                </a:r>
                <a:r>
                  <a:rPr lang="en-US" sz="28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(Y’X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’+YX)</a:t>
                </a:r>
              </a:p>
              <a:p>
                <a:pPr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  <a:p>
                <a:pPr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)’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l-GR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28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l-GR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’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l-GR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endParaRPr lang="en-US" sz="280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2" y="1908985"/>
                <a:ext cx="5089855" cy="4914166"/>
              </a:xfrm>
              <a:prstGeom prst="rect">
                <a:avLst/>
              </a:prstGeom>
              <a:blipFill>
                <a:blip r:embed="rId2"/>
                <a:stretch>
                  <a:fillRect l="-4910" t="-2481" b="-21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34310"/>
              </p:ext>
            </p:extLst>
          </p:nvPr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4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3804" y="1558048"/>
            <a:ext cx="10897407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S=∑m(1,2,4,7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S=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400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⊕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(X⊕Y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endParaRPr lang="en-US" sz="4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⊕ is associative, we can drop ( ). But let’s keep them!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34310"/>
              </p:ext>
            </p:extLst>
          </p:nvPr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67157"/>
              </p:ext>
            </p:extLst>
          </p:nvPr>
        </p:nvGraphicFramePr>
        <p:xfrm>
          <a:off x="4801228" y="8455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3767" y="1678980"/>
            <a:ext cx="4126451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C=∑m(3,5,6,7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defRPr/>
            </a:pPr>
            <a:endParaRPr lang="en-US" sz="4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C=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YX+C</a:t>
            </a:r>
            <a:r>
              <a:rPr lang="en-US" sz="4400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X+C</a:t>
            </a:r>
            <a:r>
              <a:rPr lang="en-US" sz="44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4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08675"/>
              </p:ext>
            </p:extLst>
          </p:nvPr>
        </p:nvGraphicFramePr>
        <p:xfrm>
          <a:off x="5551256" y="1638031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155542" y="1678979"/>
            <a:ext cx="580571" cy="1151137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 rot="5400000">
            <a:off x="7541153" y="1892004"/>
            <a:ext cx="504000" cy="1275225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 rot="5400000">
            <a:off x="6751379" y="1899739"/>
            <a:ext cx="504000" cy="1275225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1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646493" y="423879"/>
            <a:ext cx="7498113" cy="5914808"/>
            <a:chOff x="1646493" y="423879"/>
            <a:chExt cx="7498113" cy="591480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1596573"/>
              <a:ext cx="2146965" cy="114838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567715" y="1669143"/>
              <a:ext cx="2496458" cy="157479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84919" y="2997200"/>
              <a:ext cx="2221859" cy="118844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2935515" y="972457"/>
              <a:ext cx="0" cy="526142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449286" y="972457"/>
              <a:ext cx="0" cy="526142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77571" y="972457"/>
              <a:ext cx="0" cy="526142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77571" y="2757714"/>
              <a:ext cx="503283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49286" y="2387601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35516" y="1981205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49286" y="3788229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35516" y="3381833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770994" y="423879"/>
              <a:ext cx="45717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105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51136" y="423879"/>
              <a:ext cx="43954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105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46493" y="423879"/>
              <a:ext cx="65114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36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105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714680" y="1810210"/>
              <a:ext cx="42992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5"/>
              <a:ext cx="1666435" cy="11884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6319767" y="3580149"/>
              <a:ext cx="1008821" cy="864000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618110" y="3993780"/>
              <a:ext cx="4700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72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 rot="5400000">
            <a:off x="4270896" y="830306"/>
            <a:ext cx="5391882" cy="5079924"/>
            <a:chOff x="201802" y="-2059541"/>
            <a:chExt cx="9662896" cy="8398228"/>
          </a:xfrm>
        </p:grpSpPr>
        <p:sp>
          <p:nvSpPr>
            <p:cNvPr id="33" name="Rectangle 32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1596573"/>
              <a:ext cx="2146965" cy="114838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567715" y="1669143"/>
              <a:ext cx="2496458" cy="157479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84919" y="2997200"/>
              <a:ext cx="2221859" cy="118844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77571" y="2757714"/>
              <a:ext cx="503283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49286" y="2387601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35516" y="1981205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49286" y="3788229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35516" y="3381833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8913503" y="1453522"/>
              <a:ext cx="710762" cy="11583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6319767" y="3580149"/>
              <a:ext cx="1008821" cy="864000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rot="5400000">
            <a:off x="7081156" y="1672615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966151" y="1530350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3684" y="1352867"/>
            <a:ext cx="3581116" cy="4006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5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 rot="5400000">
            <a:off x="4270896" y="830306"/>
            <a:ext cx="5391882" cy="5079924"/>
            <a:chOff x="201802" y="-2059541"/>
            <a:chExt cx="9662896" cy="8398228"/>
          </a:xfrm>
        </p:grpSpPr>
        <p:sp>
          <p:nvSpPr>
            <p:cNvPr id="33" name="Rectangle 32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1596573"/>
              <a:ext cx="2146965" cy="114838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567715" y="1669143"/>
              <a:ext cx="2496458" cy="157479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84919" y="2997200"/>
              <a:ext cx="2221859" cy="118844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77571" y="2757714"/>
              <a:ext cx="503283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49286" y="2387601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35516" y="1981205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49286" y="3788229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35516" y="3381833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8913503" y="1453522"/>
              <a:ext cx="710762" cy="11583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6319767" y="3580149"/>
              <a:ext cx="1008821" cy="864000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rot="5400000">
            <a:off x="7081156" y="1672615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966151" y="1530350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3684" y="1352867"/>
            <a:ext cx="3581116" cy="40069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4308261" y="2861385"/>
            <a:ext cx="3651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</a:t>
            </a:r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Adder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03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666067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541683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628862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30581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46780" y="124244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381877" y="124244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871698" y="124244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852654" y="1242444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085463" y="1242444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0321528" y="1242444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44" name="Picture 4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  <a:endParaRPr lang="en-US" sz="2000" dirty="0" smtClean="0">
                <a:latin typeface="Segoe UI Light (Headings)"/>
              </a:endParaRP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cxnSp>
        <p:nvCxnSpPr>
          <p:cNvPr id="48" name="Elbow Connector 47"/>
          <p:cNvCxnSpPr/>
          <p:nvPr/>
        </p:nvCxnSpPr>
        <p:spPr>
          <a:xfrm>
            <a:off x="1723747" y="4484306"/>
            <a:ext cx="2073853" cy="979840"/>
          </a:xfrm>
          <a:prstGeom prst="bentConnector3">
            <a:avLst>
              <a:gd name="adj1" fmla="val 373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>
            <a:off x="3797600" y="4477856"/>
            <a:ext cx="3014991" cy="982720"/>
          </a:xfrm>
          <a:prstGeom prst="bentConnector3">
            <a:avLst>
              <a:gd name="adj1" fmla="val 5909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777360" y="4484306"/>
            <a:ext cx="0" cy="10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7541897" y="4484306"/>
            <a:ext cx="2303570" cy="987700"/>
          </a:xfrm>
          <a:prstGeom prst="bentConnector3">
            <a:avLst>
              <a:gd name="adj1" fmla="val 2171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541897" y="4464006"/>
            <a:ext cx="0" cy="10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806801" y="5467557"/>
            <a:ext cx="743926" cy="4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9824718" y="5460576"/>
            <a:ext cx="1102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137358" y="5850381"/>
            <a:ext cx="8396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Propagation Delay 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(Gate Delay</a:t>
            </a:r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≈ </a:t>
            </a:r>
            <a:r>
              <a:rPr lang="el-GR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</a:p>
          <a:p>
            <a:pPr algn="ctr"/>
            <a:r>
              <a:rPr lang="en-US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https://en.wikipedia.org/wiki/Propagation_delay#Electronics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209" y="4502219"/>
            <a:ext cx="185838" cy="97377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3638373" y="4495894"/>
            <a:ext cx="185838" cy="97377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5443366" y="4495274"/>
            <a:ext cx="185838" cy="97377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/>
          <p:cNvSpPr/>
          <p:nvPr/>
        </p:nvSpPr>
        <p:spPr>
          <a:xfrm>
            <a:off x="7409556" y="4482347"/>
            <a:ext cx="185838" cy="97377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/>
          <p:cNvSpPr/>
          <p:nvPr/>
        </p:nvSpPr>
        <p:spPr>
          <a:xfrm>
            <a:off x="7901148" y="4497160"/>
            <a:ext cx="185838" cy="97377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/>
          <p:cNvSpPr/>
          <p:nvPr/>
        </p:nvSpPr>
        <p:spPr>
          <a:xfrm>
            <a:off x="1727714" y="4494907"/>
            <a:ext cx="185838" cy="973776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9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 rot="5400000">
            <a:off x="4270896" y="830306"/>
            <a:ext cx="5391882" cy="5079924"/>
            <a:chOff x="201802" y="-2059541"/>
            <a:chExt cx="9662896" cy="8398228"/>
          </a:xfrm>
        </p:grpSpPr>
        <p:sp>
          <p:nvSpPr>
            <p:cNvPr id="33" name="Rectangle 32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1596573"/>
              <a:ext cx="2146965" cy="114838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567715" y="1669143"/>
              <a:ext cx="2496458" cy="157479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84919" y="2997200"/>
              <a:ext cx="2221859" cy="118844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77571" y="2757714"/>
              <a:ext cx="503283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49286" y="2387601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35516" y="1981205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49286" y="3788229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35516" y="3381833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8913503" y="1453522"/>
              <a:ext cx="710762" cy="11583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6319767" y="3580149"/>
              <a:ext cx="1008821" cy="864000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rot="5400000">
            <a:off x="7081156" y="1672615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966151" y="1530350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3684" y="1352867"/>
            <a:ext cx="3581116" cy="4006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5715327" y="2776515"/>
            <a:ext cx="1620000" cy="162000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7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 rot="5400000">
            <a:off x="6716916" y="647426"/>
            <a:ext cx="5391882" cy="5079924"/>
            <a:chOff x="201802" y="-2059541"/>
            <a:chExt cx="9662896" cy="8398228"/>
          </a:xfrm>
        </p:grpSpPr>
        <p:sp>
          <p:nvSpPr>
            <p:cNvPr id="33" name="Rectangle 32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1596573"/>
              <a:ext cx="2146965" cy="114838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567715" y="1669143"/>
              <a:ext cx="2496458" cy="157479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84919" y="2997200"/>
              <a:ext cx="2221859" cy="118844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77571" y="2757714"/>
              <a:ext cx="503283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49286" y="2387601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35516" y="1981205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49286" y="3788229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35516" y="3381833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8913503" y="1453522"/>
              <a:ext cx="710762" cy="11583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6319767" y="3580149"/>
              <a:ext cx="1008821" cy="864000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rot="5400000">
            <a:off x="9527176" y="1489735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9412171" y="1347470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89704" y="1169987"/>
            <a:ext cx="3581116" cy="4006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8161347" y="2593635"/>
            <a:ext cx="1620000" cy="162000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027738" y="638128"/>
            <a:ext cx="5391882" cy="5079924"/>
            <a:chOff x="201802" y="-2059541"/>
            <a:chExt cx="9662896" cy="8398228"/>
          </a:xfrm>
        </p:grpSpPr>
        <p:sp>
          <p:nvSpPr>
            <p:cNvPr id="43" name="Rectangle 42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689552"/>
              <a:ext cx="2146964" cy="114838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945086" y="2328633"/>
              <a:ext cx="2037109" cy="128503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40596" t="42039" r="25483" b="26457"/>
            <a:stretch/>
          </p:blipFill>
          <p:spPr>
            <a:xfrm>
              <a:off x="4484919" y="1731148"/>
              <a:ext cx="1817349" cy="1188450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>
              <a:off x="4484802" y="705926"/>
              <a:ext cx="29520" cy="5055002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449286" y="1480578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935516" y="1074183"/>
              <a:ext cx="1835999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134440" y="1997467"/>
              <a:ext cx="1071286" cy="2048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H="1" flipV="1">
              <a:off x="3450196" y="1595160"/>
              <a:ext cx="1071286" cy="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913503" y="1982619"/>
              <a:ext cx="710762" cy="11583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67" name="Straight Connector 66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 flipV="1">
              <a:off x="5776686" y="2892244"/>
              <a:ext cx="2111645" cy="992158"/>
            </a:xfrm>
            <a:prstGeom prst="bentConnector3">
              <a:avLst>
                <a:gd name="adj1" fmla="val 10100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 rot="5400000">
            <a:off x="3837998" y="1480437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3722993" y="1338172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100526" y="1160689"/>
            <a:ext cx="3581116" cy="4006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5" name="Elbow Connector 74"/>
          <p:cNvCxnSpPr>
            <a:stCxn id="46" idx="3"/>
          </p:cNvCxnSpPr>
          <p:nvPr/>
        </p:nvCxnSpPr>
        <p:spPr>
          <a:xfrm rot="5400000">
            <a:off x="3724555" y="3738341"/>
            <a:ext cx="180912" cy="87687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103610" y="2425538"/>
            <a:ext cx="1620000" cy="162000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3471728" y="2872275"/>
            <a:ext cx="54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3140648" y="2753730"/>
            <a:ext cx="684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 rot="5400000">
            <a:off x="4125268" y="855298"/>
            <a:ext cx="5391882" cy="5079924"/>
            <a:chOff x="201802" y="-2059541"/>
            <a:chExt cx="9662896" cy="8398228"/>
          </a:xfrm>
        </p:grpSpPr>
        <p:sp>
          <p:nvSpPr>
            <p:cNvPr id="76" name="Rectangle 75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689552"/>
              <a:ext cx="2146964" cy="114838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945086" y="2328633"/>
              <a:ext cx="2037109" cy="128503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40596" t="42039" r="25483" b="26457"/>
            <a:stretch/>
          </p:blipFill>
          <p:spPr>
            <a:xfrm>
              <a:off x="4484919" y="1731148"/>
              <a:ext cx="1817349" cy="1188450"/>
            </a:xfrm>
            <a:prstGeom prst="rect">
              <a:avLst/>
            </a:prstGeom>
          </p:spPr>
        </p:pic>
        <p:cxnSp>
          <p:nvCxnSpPr>
            <p:cNvPr id="80" name="Straight Connector 79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4484802" y="705926"/>
              <a:ext cx="29520" cy="5055002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49286" y="1480578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935516" y="1074183"/>
              <a:ext cx="1835999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3134440" y="1997467"/>
              <a:ext cx="1071286" cy="2048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 flipV="1">
              <a:off x="3450196" y="1595160"/>
              <a:ext cx="1071286" cy="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94" name="Rectangle 93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95" name="Rectangle 94"/>
            <p:cNvSpPr/>
            <p:nvPr/>
          </p:nvSpPr>
          <p:spPr>
            <a:xfrm rot="16200000">
              <a:off x="8913503" y="1982619"/>
              <a:ext cx="710762" cy="11583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rot="5400000" flipV="1">
              <a:off x="5776686" y="2892244"/>
              <a:ext cx="2111645" cy="992158"/>
            </a:xfrm>
            <a:prstGeom prst="bentConnector3">
              <a:avLst>
                <a:gd name="adj1" fmla="val 10100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/>
          <p:cNvCxnSpPr/>
          <p:nvPr/>
        </p:nvCxnSpPr>
        <p:spPr>
          <a:xfrm rot="5400000">
            <a:off x="6935528" y="1697607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820523" y="1555342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198056" y="1377859"/>
            <a:ext cx="3581116" cy="4006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6" name="Elbow Connector 105"/>
          <p:cNvCxnSpPr>
            <a:stCxn id="77" idx="3"/>
          </p:cNvCxnSpPr>
          <p:nvPr/>
        </p:nvCxnSpPr>
        <p:spPr>
          <a:xfrm rot="5400000">
            <a:off x="6822085" y="3955511"/>
            <a:ext cx="180912" cy="87687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569258" y="3089445"/>
            <a:ext cx="54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6238178" y="2970900"/>
            <a:ext cx="684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95732" y="2454306"/>
            <a:ext cx="1368836" cy="1569279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Half Adder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21431104">
            <a:off x="6491283" y="3638927"/>
            <a:ext cx="4363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</a:t>
            </a:r>
            <a:endParaRPr lang="en-CA" sz="700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7137217" y="3647117"/>
            <a:ext cx="4138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</a:t>
            </a:r>
            <a:endParaRPr lang="en-CA" sz="700" baseline="-25000" dirty="0"/>
          </a:p>
        </p:txBody>
      </p:sp>
      <p:sp>
        <p:nvSpPr>
          <p:cNvPr id="112" name="Rectangle 111"/>
          <p:cNvSpPr/>
          <p:nvPr/>
        </p:nvSpPr>
        <p:spPr>
          <a:xfrm>
            <a:off x="7301623" y="2393285"/>
            <a:ext cx="3064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endParaRPr lang="en-CA" sz="500" baseline="-25000" dirty="0"/>
          </a:p>
        </p:txBody>
      </p:sp>
      <p:sp>
        <p:nvSpPr>
          <p:cNvPr id="113" name="Rectangle 112"/>
          <p:cNvSpPr/>
          <p:nvPr/>
        </p:nvSpPr>
        <p:spPr>
          <a:xfrm>
            <a:off x="7020351" y="2384213"/>
            <a:ext cx="298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endParaRPr lang="en-CA" sz="500" baseline="-25000" dirty="0"/>
          </a:p>
        </p:txBody>
      </p:sp>
      <p:sp>
        <p:nvSpPr>
          <p:cNvPr id="114" name="Rectangle 113"/>
          <p:cNvSpPr/>
          <p:nvPr/>
        </p:nvSpPr>
        <p:spPr>
          <a:xfrm>
            <a:off x="0" y="5926111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Adder = Half Adder + 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 rot="5400000">
            <a:off x="4125268" y="855298"/>
            <a:ext cx="5391882" cy="5079924"/>
            <a:chOff x="201802" y="-2059541"/>
            <a:chExt cx="9662896" cy="8398228"/>
          </a:xfrm>
        </p:grpSpPr>
        <p:sp>
          <p:nvSpPr>
            <p:cNvPr id="76" name="Rectangle 75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689552"/>
              <a:ext cx="2146964" cy="114838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945086" y="2328633"/>
              <a:ext cx="2037109" cy="128503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40596" t="42039" r="25483" b="26457"/>
            <a:stretch/>
          </p:blipFill>
          <p:spPr>
            <a:xfrm>
              <a:off x="4484919" y="1731148"/>
              <a:ext cx="1817349" cy="1188450"/>
            </a:xfrm>
            <a:prstGeom prst="rect">
              <a:avLst/>
            </a:prstGeom>
          </p:spPr>
        </p:pic>
        <p:cxnSp>
          <p:nvCxnSpPr>
            <p:cNvPr id="80" name="Straight Connector 79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4484802" y="705926"/>
              <a:ext cx="29520" cy="5055002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49286" y="1480578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935516" y="1074183"/>
              <a:ext cx="1835999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3134440" y="1997467"/>
              <a:ext cx="1071286" cy="2048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 flipV="1">
              <a:off x="3450196" y="1595160"/>
              <a:ext cx="1071286" cy="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94" name="Rectangle 93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95" name="Rectangle 94"/>
            <p:cNvSpPr/>
            <p:nvPr/>
          </p:nvSpPr>
          <p:spPr>
            <a:xfrm rot="16200000">
              <a:off x="8913503" y="1982619"/>
              <a:ext cx="710762" cy="11583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rot="5400000" flipV="1">
              <a:off x="5776686" y="2892244"/>
              <a:ext cx="2111645" cy="992158"/>
            </a:xfrm>
            <a:prstGeom prst="bentConnector3">
              <a:avLst>
                <a:gd name="adj1" fmla="val 10100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/>
          <p:cNvCxnSpPr/>
          <p:nvPr/>
        </p:nvCxnSpPr>
        <p:spPr>
          <a:xfrm rot="5400000">
            <a:off x="6935528" y="1697607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820523" y="1555342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198056" y="1377859"/>
            <a:ext cx="3581116" cy="4006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6" name="Elbow Connector 105"/>
          <p:cNvCxnSpPr>
            <a:stCxn id="77" idx="3"/>
          </p:cNvCxnSpPr>
          <p:nvPr/>
        </p:nvCxnSpPr>
        <p:spPr>
          <a:xfrm rot="5400000">
            <a:off x="6822085" y="3955511"/>
            <a:ext cx="180912" cy="87687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569258" y="3089445"/>
            <a:ext cx="54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6238178" y="2970900"/>
            <a:ext cx="684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95732" y="2454306"/>
            <a:ext cx="1368836" cy="1569279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Half Adder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21431104">
            <a:off x="6491283" y="3638927"/>
            <a:ext cx="4363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</a:t>
            </a:r>
            <a:endParaRPr lang="en-CA" sz="700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7137217" y="3647117"/>
            <a:ext cx="4138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2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</a:t>
            </a:r>
            <a:endParaRPr lang="en-CA" sz="700" baseline="-25000" dirty="0"/>
          </a:p>
        </p:txBody>
      </p:sp>
      <p:sp>
        <p:nvSpPr>
          <p:cNvPr id="112" name="Rectangle 111"/>
          <p:cNvSpPr/>
          <p:nvPr/>
        </p:nvSpPr>
        <p:spPr>
          <a:xfrm>
            <a:off x="7301623" y="2393285"/>
            <a:ext cx="3064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endParaRPr lang="en-CA" sz="500" baseline="-25000" dirty="0"/>
          </a:p>
        </p:txBody>
      </p:sp>
      <p:sp>
        <p:nvSpPr>
          <p:cNvPr id="113" name="Rectangle 112"/>
          <p:cNvSpPr/>
          <p:nvPr/>
        </p:nvSpPr>
        <p:spPr>
          <a:xfrm>
            <a:off x="7020351" y="2384213"/>
            <a:ext cx="298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endParaRPr lang="en-CA" sz="5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0" y="5926111"/>
                <a:ext cx="12191999" cy="1036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Full Adder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6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Wingdings" panose="05000000000000000000" pitchFamily="2" charset="2"/>
                          </a:rPr>
                          <m:t>=</m:t>
                        </m:r>
                      </m:e>
                      <m:sup>
                        <m:r>
                          <a:rPr lang="en-US" sz="6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Wingdings" panose="05000000000000000000" pitchFamily="2" charset="2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6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6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2 Half </a:t>
                </a:r>
                <a:r>
                  <a:rPr lang="en-US" sz="6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Adder + …</a:t>
                </a:r>
                <a:endParaRPr lang="en-CA" dirty="0"/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26111"/>
                <a:ext cx="12191999" cy="1036566"/>
              </a:xfrm>
              <a:prstGeom prst="rect">
                <a:avLst/>
              </a:prstGeom>
              <a:blipFill>
                <a:blip r:embed="rId4"/>
                <a:stretch>
                  <a:fillRect t="-18235" b="-364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5851739" y="4513799"/>
            <a:ext cx="929054" cy="870971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4873606" y="3237499"/>
            <a:ext cx="929054" cy="870971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9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763288"/>
                <a:ext cx="970819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Full Adder 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∝</m:t>
                    </m:r>
                  </m:oMath>
                </a14:m>
                <a:r>
                  <a:rPr lang="en-US" sz="6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2 Half Adder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763288"/>
                <a:ext cx="9708190" cy="1015663"/>
              </a:xfrm>
              <a:prstGeom prst="rect">
                <a:avLst/>
              </a:prstGeom>
              <a:blipFill>
                <a:blip r:embed="rId2"/>
                <a:stretch>
                  <a:fillRect t="-17964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2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6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95169" y="5442856"/>
            <a:ext cx="4305403" cy="3074"/>
          </a:xfrm>
          <a:prstGeom prst="line">
            <a:avLst/>
          </a:prstGeom>
          <a:ln w="25400">
            <a:solidFill>
              <a:srgbClr val="FF0000"/>
            </a:solidFill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86201" y="1295400"/>
            <a:ext cx="1759207" cy="0"/>
          </a:xfrm>
          <a:prstGeom prst="line">
            <a:avLst/>
          </a:prstGeom>
          <a:ln w="25400">
            <a:solidFill>
              <a:srgbClr val="FF0000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19879" y="1295400"/>
            <a:ext cx="0" cy="4147456"/>
          </a:xfrm>
          <a:prstGeom prst="line">
            <a:avLst/>
          </a:prstGeom>
          <a:ln w="25400">
            <a:solidFill>
              <a:srgbClr val="FF0000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67051" y="483751"/>
            <a:ext cx="54854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</a:t>
            </a:r>
            <a:endParaRPr lang="en-CA" sz="9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3710098" y="491555"/>
            <a:ext cx="37542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endParaRPr lang="en-CA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235525" y="5661849"/>
                <a:ext cx="1309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525" y="5661849"/>
                <a:ext cx="1309974" cy="584775"/>
              </a:xfrm>
              <a:prstGeom prst="rect">
                <a:avLst/>
              </a:prstGeom>
              <a:blipFill>
                <a:blip r:embed="rId3"/>
                <a:stretch>
                  <a:fillRect l="-11628" t="-13542" r="-1116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731119" y="452973"/>
                <a:ext cx="1309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19" y="452973"/>
                <a:ext cx="1309974" cy="584775"/>
              </a:xfrm>
              <a:prstGeom prst="rect">
                <a:avLst/>
              </a:prstGeom>
              <a:blipFill>
                <a:blip r:embed="rId4"/>
                <a:stretch>
                  <a:fillRect l="-11628" t="-13542" r="-1116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014317" y="5661849"/>
                <a:ext cx="213391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17" y="5661849"/>
                <a:ext cx="2133918" cy="584775"/>
              </a:xfrm>
              <a:prstGeom prst="rect">
                <a:avLst/>
              </a:prstGeom>
              <a:blipFill>
                <a:blip r:embed="rId5"/>
                <a:stretch>
                  <a:fillRect l="-7123" t="-13542" r="-598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7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95169" y="5442856"/>
            <a:ext cx="4305403" cy="3074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86201" y="1295400"/>
            <a:ext cx="1759207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19879" y="1295400"/>
            <a:ext cx="0" cy="414745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67051" y="483751"/>
            <a:ext cx="54854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</a:t>
            </a:r>
            <a:endParaRPr lang="en-CA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9235525" y="5661849"/>
                <a:ext cx="1309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525" y="5661849"/>
                <a:ext cx="1309974" cy="584775"/>
              </a:xfrm>
              <a:prstGeom prst="rect">
                <a:avLst/>
              </a:prstGeom>
              <a:blipFill>
                <a:blip r:embed="rId3"/>
                <a:stretch>
                  <a:fillRect l="-11628" t="-13542" r="-1116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31119" y="452973"/>
                <a:ext cx="1309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19" y="452973"/>
                <a:ext cx="1309974" cy="584775"/>
              </a:xfrm>
              <a:prstGeom prst="rect">
                <a:avLst/>
              </a:prstGeom>
              <a:blipFill>
                <a:blip r:embed="rId4"/>
                <a:stretch>
                  <a:fillRect l="-11628" t="-13542" r="-1116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014317" y="5661849"/>
                <a:ext cx="213391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17" y="5661849"/>
                <a:ext cx="2133918" cy="584775"/>
              </a:xfrm>
              <a:prstGeom prst="rect">
                <a:avLst/>
              </a:prstGeom>
              <a:blipFill>
                <a:blip r:embed="rId5"/>
                <a:stretch>
                  <a:fillRect l="-7123" t="-13542" r="-598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1799130" y="5442856"/>
            <a:ext cx="914400" cy="91440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8007013" y="5497036"/>
            <a:ext cx="914400" cy="91440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3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95169" y="5442856"/>
            <a:ext cx="4305403" cy="3074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86201" y="1295400"/>
            <a:ext cx="1759207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19879" y="1295400"/>
            <a:ext cx="0" cy="414745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07623" y="6300891"/>
            <a:ext cx="1337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=XY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3167051" y="483751"/>
            <a:ext cx="54854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</a:t>
            </a:r>
            <a:endParaRPr lang="en-CA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9235525" y="5661849"/>
                <a:ext cx="1309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525" y="5661849"/>
                <a:ext cx="1309974" cy="584775"/>
              </a:xfrm>
              <a:prstGeom prst="rect">
                <a:avLst/>
              </a:prstGeom>
              <a:blipFill>
                <a:blip r:embed="rId3"/>
                <a:stretch>
                  <a:fillRect l="-11628" t="-13542" r="-1116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31119" y="452973"/>
                <a:ext cx="1309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19" y="452973"/>
                <a:ext cx="1309974" cy="584775"/>
              </a:xfrm>
              <a:prstGeom prst="rect">
                <a:avLst/>
              </a:prstGeom>
              <a:blipFill>
                <a:blip r:embed="rId4"/>
                <a:stretch>
                  <a:fillRect l="-11628" t="-13542" r="-1116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014317" y="5661849"/>
                <a:ext cx="213391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17" y="5661849"/>
                <a:ext cx="2133918" cy="584775"/>
              </a:xfrm>
              <a:prstGeom prst="rect">
                <a:avLst/>
              </a:prstGeom>
              <a:blipFill>
                <a:blip r:embed="rId5"/>
                <a:stretch>
                  <a:fillRect l="-7123" t="-13542" r="-598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8007013" y="5497036"/>
            <a:ext cx="914400" cy="91440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11934" y="6304932"/>
                <a:ext cx="33954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4" y="6304932"/>
                <a:ext cx="3395481" cy="584775"/>
              </a:xfrm>
              <a:prstGeom prst="rect">
                <a:avLst/>
              </a:prstGeom>
              <a:blipFill>
                <a:blip r:embed="rId6"/>
                <a:stretch>
                  <a:fillRect l="-4668" t="-15625" r="-1436" b="-31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1818287" y="5423300"/>
            <a:ext cx="914400" cy="91440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5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81834" y="3078557"/>
            <a:ext cx="16241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=XY</a:t>
            </a:r>
            <a:endParaRPr lang="en-C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181834" y="3663332"/>
                <a:ext cx="410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40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40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4000" baseline="-250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4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40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4000" baseline="-25000" dirty="0" err="1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4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34" y="3663332"/>
                <a:ext cx="4104009" cy="707886"/>
              </a:xfrm>
              <a:prstGeom prst="rect">
                <a:avLst/>
              </a:prstGeom>
              <a:blipFill>
                <a:blip r:embed="rId2"/>
                <a:stretch>
                  <a:fillRect l="-5349" t="-15517" r="-4012" b="-362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94652" y="3370944"/>
            <a:ext cx="4610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= XY + </a:t>
            </a:r>
            <a:r>
              <a:rPr lang="en-US" sz="4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4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4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4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801043" y="3204965"/>
            <a:ext cx="978408" cy="116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41493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71025"/>
              </p:ext>
            </p:extLst>
          </p:nvPr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666067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541683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628862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30581" y="1242446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46780" y="124244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381877" y="124244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871698" y="124244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852654" y="1242444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085463" y="1242444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0321528" y="1242444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6BC098-BA78-4D7A-9DEF-BBDF76ACAD1C}"/>
              </a:ext>
            </a:extLst>
          </p:cNvPr>
          <p:cNvGrpSpPr/>
          <p:nvPr/>
        </p:nvGrpSpPr>
        <p:grpSpPr>
          <a:xfrm>
            <a:off x="-1098003" y="4593756"/>
            <a:ext cx="4593323" cy="818084"/>
            <a:chOff x="0" y="895812"/>
            <a:chExt cx="12191999" cy="216063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D96E30-5304-46DE-838C-123EA69484E4}"/>
                </a:ext>
              </a:extLst>
            </p:cNvPr>
            <p:cNvSpPr/>
            <p:nvPr/>
          </p:nvSpPr>
          <p:spPr>
            <a:xfrm>
              <a:off x="0" y="953261"/>
              <a:ext cx="12191999" cy="1544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2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Segoe UI Light (Headings)"/>
                <a:ea typeface="+mn-ea"/>
                <a:cs typeface="+mn-cs"/>
              </a:endParaRPr>
            </a:p>
          </p:txBody>
        </p:sp>
        <p:pic>
          <p:nvPicPr>
            <p:cNvPr id="44" name="Picture 4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685" y="953261"/>
              <a:ext cx="2771830" cy="1663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6F174F-D5EC-41F7-97A7-1D6FCB62F808}"/>
                </a:ext>
              </a:extLst>
            </p:cNvPr>
            <p:cNvSpPr/>
            <p:nvPr/>
          </p:nvSpPr>
          <p:spPr>
            <a:xfrm>
              <a:off x="3205848" y="89581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X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F36132-5B65-4293-93DB-DF5ADA352325}"/>
                </a:ext>
              </a:extLst>
            </p:cNvPr>
            <p:cNvSpPr/>
            <p:nvPr/>
          </p:nvSpPr>
          <p:spPr>
            <a:xfrm>
              <a:off x="6679137" y="1186855"/>
              <a:ext cx="1094341" cy="186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F </a:t>
              </a:r>
              <a:endParaRPr lang="en-US" sz="2000" dirty="0" smtClean="0">
                <a:latin typeface="Segoe UI Light (Headings)"/>
              </a:endParaRPr>
            </a:p>
            <a:p>
              <a:endParaRPr lang="en-US" sz="2000" dirty="0">
                <a:latin typeface="Segoe UI Light (Headings)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43EC61-B9C8-4F30-9498-AC467E9EAA83}"/>
                </a:ext>
              </a:extLst>
            </p:cNvPr>
            <p:cNvSpPr/>
            <p:nvPr/>
          </p:nvSpPr>
          <p:spPr>
            <a:xfrm>
              <a:off x="3205848" y="1725482"/>
              <a:ext cx="945425" cy="105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Segoe UI Light (Headings)"/>
                </a:rPr>
                <a:t>Y</a:t>
              </a:r>
            </a:p>
          </p:txBody>
        </p:sp>
      </p:grpSp>
      <p:cxnSp>
        <p:nvCxnSpPr>
          <p:cNvPr id="48" name="Elbow Connector 47"/>
          <p:cNvCxnSpPr/>
          <p:nvPr/>
        </p:nvCxnSpPr>
        <p:spPr>
          <a:xfrm>
            <a:off x="1736615" y="4495434"/>
            <a:ext cx="1900965" cy="968712"/>
          </a:xfrm>
          <a:prstGeom prst="bentConnector3">
            <a:avLst>
              <a:gd name="adj1" fmla="val 3136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>
            <a:off x="3637580" y="4477856"/>
            <a:ext cx="3014991" cy="982720"/>
          </a:xfrm>
          <a:prstGeom prst="bentConnector3">
            <a:avLst>
              <a:gd name="adj1" fmla="val 5909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17340" y="4484306"/>
            <a:ext cx="0" cy="10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7381877" y="4484306"/>
            <a:ext cx="2303570" cy="987700"/>
          </a:xfrm>
          <a:prstGeom prst="bentConnector3">
            <a:avLst>
              <a:gd name="adj1" fmla="val 2171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81877" y="4464006"/>
            <a:ext cx="0" cy="10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646781" y="5467557"/>
            <a:ext cx="743926" cy="4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9664698" y="5460576"/>
            <a:ext cx="1102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682106" y="5850381"/>
            <a:ext cx="9307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Propagation Delay 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(Gate Delay</a:t>
            </a:r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≈ </a:t>
            </a:r>
            <a:r>
              <a:rPr lang="el-GR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</a:t>
            </a: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≈ 0</a:t>
            </a:r>
          </a:p>
          <a:p>
            <a:pPr algn="ctr"/>
            <a:r>
              <a:rPr lang="en-US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https://en.wikipedia.org/wiki/Propagation_delay#Electronics</a:t>
            </a:r>
          </a:p>
        </p:txBody>
      </p:sp>
    </p:spTree>
    <p:extLst>
      <p:ext uri="{BB962C8B-B14F-4D97-AF65-F5344CB8AC3E}">
        <p14:creationId xmlns:p14="http://schemas.microsoft.com/office/powerpoint/2010/main" val="34611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801228" y="8455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3767" y="1678980"/>
                <a:ext cx="4584909" cy="4524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C=∑m(3,5,6,7</a:t>
                </a:r>
                <a:r>
                  <a:rPr lang="en-US" sz="4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lvl="0">
                  <a:defRPr/>
                </a:pPr>
                <a:endParaRPr lang="en-US" sz="4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4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C=</a:t>
                </a:r>
                <a:r>
                  <a:rPr lang="en-US" sz="4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YX+C</a:t>
                </a:r>
                <a:r>
                  <a:rPr lang="en-US" sz="40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</a:t>
                </a:r>
                <a:r>
                  <a:rPr lang="en-US" sz="40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4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’</a:t>
                </a:r>
              </a:p>
              <a:p>
                <a:pPr lvl="0">
                  <a:defRPr/>
                </a:pPr>
                <a:r>
                  <a:rPr lang="en-US" sz="4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C=</a:t>
                </a:r>
                <a:r>
                  <a:rPr lang="en-US" sz="4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YX+C</a:t>
                </a:r>
                <a:r>
                  <a:rPr lang="en-US" sz="40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</a:t>
                </a:r>
                <a:r>
                  <a:rPr lang="en-US" sz="40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4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’</a:t>
                </a:r>
              </a:p>
              <a:p>
                <a:pPr>
                  <a:defRPr/>
                </a:pPr>
                <a:r>
                  <a:rPr lang="en-US" sz="4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C=</a:t>
                </a:r>
                <a:r>
                  <a:rPr lang="en-US" sz="4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YX+C</a:t>
                </a:r>
                <a:r>
                  <a:rPr lang="en-US" sz="40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</a:t>
                </a:r>
              </a:p>
              <a:p>
                <a:pPr>
                  <a:defRPr/>
                </a:pPr>
                <a:r>
                  <a:rPr lang="en-US" sz="4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C=</a:t>
                </a:r>
                <a:r>
                  <a:rPr lang="en-US" sz="4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YX+C</a:t>
                </a:r>
                <a:r>
                  <a:rPr lang="en-US" sz="4000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4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  <a:p>
                <a:pPr>
                  <a:defRPr/>
                </a:pPr>
                <a:r>
                  <a:rPr lang="en-US" sz="4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C=C</a:t>
                </a:r>
                <a:r>
                  <a:rPr lang="en-US" sz="40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+C</a:t>
                </a:r>
                <a:r>
                  <a:rPr lang="en-US" sz="40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US" sz="4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67" y="1678980"/>
                <a:ext cx="4584909" cy="4524315"/>
              </a:xfrm>
              <a:prstGeom prst="rect">
                <a:avLst/>
              </a:prstGeom>
              <a:blipFill>
                <a:blip r:embed="rId2"/>
                <a:stretch>
                  <a:fillRect l="-5452" t="-2692" r="-3457" b="-47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51256" y="1638031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155542" y="1678979"/>
            <a:ext cx="580571" cy="1151137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 rot="5400000">
            <a:off x="7541153" y="1892004"/>
            <a:ext cx="504000" cy="1275225"/>
          </a:xfrm>
          <a:prstGeom prst="roundRect">
            <a:avLst/>
          </a:prstGeom>
          <a:solidFill>
            <a:schemeClr val="accent2">
              <a:alpha val="2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 rot="5400000">
            <a:off x="6751379" y="1899739"/>
            <a:ext cx="504000" cy="1275225"/>
          </a:xfrm>
          <a:prstGeom prst="roundRect">
            <a:avLst/>
          </a:prstGeom>
          <a:solidFill>
            <a:schemeClr val="accent2">
              <a:alpha val="2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2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" name="Group 43"/>
          <p:cNvGrpSpPr/>
          <p:nvPr/>
        </p:nvGrpSpPr>
        <p:grpSpPr>
          <a:xfrm>
            <a:off x="2876893" y="299264"/>
            <a:ext cx="7428888" cy="5955865"/>
            <a:chOff x="2876893" y="299264"/>
            <a:chExt cx="7428888" cy="5955865"/>
          </a:xfrm>
        </p:grpSpPr>
        <p:sp>
          <p:nvSpPr>
            <p:cNvPr id="5" name="Rectangle 4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57233" y="662913"/>
              <a:ext cx="5485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oval" w="lg" len="lg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none" w="lg" len="lg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8051800" y="299264"/>
              <a:ext cx="42672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8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57687" y="299264"/>
              <a:ext cx="41229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800" baseline="-250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33" name="Straight Connector 3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944026" y="5670354"/>
              <a:ext cx="40267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74182" y="5670354"/>
              <a:ext cx="43954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CA" sz="8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9" name="Straight Connector 38"/>
            <p:cNvCxnSpPr>
              <a:stCxn id="23" idx="2"/>
            </p:cNvCxnSpPr>
            <p:nvPr/>
          </p:nvCxnSpPr>
          <p:spPr>
            <a:xfrm flipH="1">
              <a:off x="4944027" y="1186133"/>
              <a:ext cx="50874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269347" y="777811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66779" y="764733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1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" name="Group 43"/>
          <p:cNvGrpSpPr/>
          <p:nvPr/>
        </p:nvGrpSpPr>
        <p:grpSpPr>
          <a:xfrm>
            <a:off x="2876893" y="299264"/>
            <a:ext cx="7428888" cy="5955865"/>
            <a:chOff x="2876893" y="299264"/>
            <a:chExt cx="7428888" cy="5955865"/>
          </a:xfrm>
        </p:grpSpPr>
        <p:sp>
          <p:nvSpPr>
            <p:cNvPr id="5" name="Rectangle 4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solidFill>
              <a:schemeClr val="accent6">
                <a:alpha val="8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Half Adder</a:t>
              </a:r>
              <a:endParaRPr lang="en-CA" sz="3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57233" y="662913"/>
              <a:ext cx="5485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solidFill>
              <a:schemeClr val="accent6">
                <a:alpha val="8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Half Adder</a:t>
              </a:r>
              <a:endParaRPr lang="en-CA" sz="32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oval" w="lg" len="lg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none" w="lg" len="lg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8051800" y="299264"/>
              <a:ext cx="42672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8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57687" y="299264"/>
              <a:ext cx="41229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800" baseline="-250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33" name="Straight Connector 3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944026" y="5670354"/>
              <a:ext cx="40267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74182" y="5670354"/>
              <a:ext cx="43954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CA" sz="8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9" name="Straight Connector 38"/>
            <p:cNvCxnSpPr>
              <a:stCxn id="23" idx="2"/>
            </p:cNvCxnSpPr>
            <p:nvPr/>
          </p:nvCxnSpPr>
          <p:spPr>
            <a:xfrm flipH="1">
              <a:off x="4944027" y="1186133"/>
              <a:ext cx="50874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269347" y="777811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66779" y="764733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0" y="5926111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Adder = 2 Half Adder + OR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2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H="1">
            <a:off x="4944027" y="1173433"/>
            <a:ext cx="5087480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988317" y="1175165"/>
            <a:ext cx="9457" cy="51229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69347" y="777811"/>
            <a:ext cx="0" cy="792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966779" y="764733"/>
            <a:ext cx="0" cy="792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219372" y="1765954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27455"/>
          <a:stretch/>
        </p:blipFill>
        <p:spPr>
          <a:xfrm rot="5400000">
            <a:off x="2841218" y="2228816"/>
            <a:ext cx="3960643" cy="20230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387983" y="1765954"/>
            <a:ext cx="2469807" cy="261980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9757233" y="662913"/>
            <a:ext cx="54854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</a:t>
            </a:r>
            <a:endParaRPr lang="en-CA" sz="900" baseline="-25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b="27455"/>
          <a:stretch/>
        </p:blipFill>
        <p:spPr>
          <a:xfrm rot="5400000">
            <a:off x="5814835" y="2154915"/>
            <a:ext cx="3960643" cy="202308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422230" y="1640107"/>
            <a:ext cx="2469807" cy="261980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" name="Group 2"/>
          <p:cNvGrpSpPr/>
          <p:nvPr/>
        </p:nvGrpSpPr>
        <p:grpSpPr>
          <a:xfrm>
            <a:off x="5346700" y="1640107"/>
            <a:ext cx="2781300" cy="2745648"/>
            <a:chOff x="3886201" y="1295400"/>
            <a:chExt cx="6014371" cy="4150530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5595169" y="5442856"/>
              <a:ext cx="4305403" cy="307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86201" y="1295400"/>
              <a:ext cx="1759207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619879" y="1295400"/>
              <a:ext cx="0" cy="4147456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8051800" y="299264"/>
            <a:ext cx="42672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8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7757687" y="299264"/>
            <a:ext cx="41229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CA" sz="800" baseline="-25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0481" t="8138" r="18415" b="60358"/>
          <a:stretch/>
        </p:blipFill>
        <p:spPr>
          <a:xfrm rot="5400000">
            <a:off x="3892150" y="4787333"/>
            <a:ext cx="929868" cy="71887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V="1">
            <a:off x="5156200" y="4383721"/>
            <a:ext cx="0" cy="122400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451869" y="4555987"/>
            <a:ext cx="2736000" cy="0"/>
          </a:xfrm>
          <a:prstGeom prst="line">
            <a:avLst/>
          </a:prstGeom>
          <a:ln w="25400">
            <a:solidFill>
              <a:srgbClr val="FF0000"/>
            </a:solidFill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51869" y="4555987"/>
            <a:ext cx="0" cy="167224"/>
          </a:xfrm>
          <a:prstGeom prst="line">
            <a:avLst/>
          </a:prstGeom>
          <a:ln w="25400">
            <a:solidFill>
              <a:srgbClr val="FF0000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944026" y="5670354"/>
            <a:ext cx="40267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8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4174182" y="5670354"/>
            <a:ext cx="43954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sz="800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2876893" y="1009885"/>
            <a:ext cx="6546507" cy="443297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4308261" y="2861385"/>
            <a:ext cx="3651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</a:t>
            </a:r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Adder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47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adds two binary </a:t>
            </a:r>
            <a:r>
              <a:rPr lang="en-US" sz="6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numbers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CA" sz="6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63181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7737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972300" y="1034840"/>
            <a:ext cx="2413000" cy="1073360"/>
          </a:xfrm>
          <a:custGeom>
            <a:avLst/>
            <a:gdLst>
              <a:gd name="connsiteX0" fmla="*/ 2413000 w 2413000"/>
              <a:gd name="connsiteY0" fmla="*/ 705060 h 1073360"/>
              <a:gd name="connsiteX1" fmla="*/ 1282700 w 2413000"/>
              <a:gd name="connsiteY1" fmla="*/ 6560 h 1073360"/>
              <a:gd name="connsiteX2" fmla="*/ 0 w 2413000"/>
              <a:gd name="connsiteY2" fmla="*/ 1073360 h 10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0" h="1073360">
                <a:moveTo>
                  <a:pt x="2413000" y="705060"/>
                </a:moveTo>
                <a:cubicBezTo>
                  <a:pt x="2048933" y="325118"/>
                  <a:pt x="1684867" y="-54823"/>
                  <a:pt x="1282700" y="6560"/>
                </a:cubicBezTo>
                <a:cubicBezTo>
                  <a:pt x="880533" y="67943"/>
                  <a:pt x="440266" y="570651"/>
                  <a:pt x="0" y="107336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9134269" y="1754257"/>
            <a:ext cx="13147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4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6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199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Pin diagram of 74LS83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13" y="419907"/>
            <a:ext cx="4057014" cy="303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gital Log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13" y="3450735"/>
            <a:ext cx="8860887" cy="319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872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0" y="14287"/>
            <a:ext cx="132588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we’ve done so 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far</a:t>
            </a:r>
            <a:endParaRPr lang="en-CA" sz="66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6439" y="3787223"/>
            <a:ext cx="5620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 </a:t>
            </a:r>
            <a:r>
              <a:rPr lang="en-CA" sz="2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 aka</a:t>
            </a:r>
            <a:r>
              <a:rPr lang="en-CA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Combinational C</a:t>
            </a:r>
            <a:r>
              <a:rPr lang="en-US" sz="2000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ircuit</a:t>
            </a:r>
            <a:r>
              <a:rPr lang="en-US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CA" sz="2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Carry Propagation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4589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144688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4740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4975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4783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8871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8871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9011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74750" y="4116262"/>
            <a:ext cx="1164113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S=S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0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92421" y="92192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5046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38579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9404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428157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428158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442198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53307" y="3921661"/>
            <a:ext cx="11578619" cy="255454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S=S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C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C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C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1061840" y="150958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9843810" y="149769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4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0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92421" y="92192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5046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38579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9404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428157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428158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442198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70322" y="3441026"/>
            <a:ext cx="11578619" cy="255454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S=S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C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C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C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1061840" y="150958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9843810" y="149769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Brace 26"/>
          <p:cNvSpPr/>
          <p:nvPr/>
        </p:nvSpPr>
        <p:spPr>
          <a:xfrm rot="5400000">
            <a:off x="1409401" y="5373769"/>
            <a:ext cx="560259" cy="1307238"/>
          </a:xfrm>
          <a:prstGeom prst="rightBrace">
            <a:avLst>
              <a:gd name="adj1" fmla="val 3883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167581" y="6307517"/>
            <a:ext cx="1947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parallel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1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0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92421" y="92192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5046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38579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9404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428157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428158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442198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70322" y="3441026"/>
            <a:ext cx="11578619" cy="255454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S=S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3200" baseline="-25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baseline="-25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3200" baseline="-25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3200" baseline="-25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3200" baseline="-25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3200" baseline="-25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1061840" y="150958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9843810" y="149769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Brace 26"/>
          <p:cNvSpPr/>
          <p:nvPr/>
        </p:nvSpPr>
        <p:spPr>
          <a:xfrm rot="5400000">
            <a:off x="1409401" y="5373769"/>
            <a:ext cx="560259" cy="1307238"/>
          </a:xfrm>
          <a:prstGeom prst="rightBrace">
            <a:avLst>
              <a:gd name="adj1" fmla="val 3883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167581" y="6307517"/>
            <a:ext cx="1947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parallel</a:t>
            </a:r>
            <a:endParaRPr lang="en-CA" dirty="0"/>
          </a:p>
        </p:txBody>
      </p:sp>
      <p:sp>
        <p:nvSpPr>
          <p:cNvPr id="28" name="Arc 27"/>
          <p:cNvSpPr/>
          <p:nvPr/>
        </p:nvSpPr>
        <p:spPr>
          <a:xfrm>
            <a:off x="2869747" y="4680327"/>
            <a:ext cx="868863" cy="463173"/>
          </a:xfrm>
          <a:prstGeom prst="arc">
            <a:avLst>
              <a:gd name="adj1" fmla="val 16200000"/>
              <a:gd name="adj2" fmla="val 5203771"/>
            </a:avLst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Arc 104"/>
          <p:cNvSpPr/>
          <p:nvPr/>
        </p:nvSpPr>
        <p:spPr>
          <a:xfrm>
            <a:off x="2908739" y="5272949"/>
            <a:ext cx="829871" cy="460846"/>
          </a:xfrm>
          <a:prstGeom prst="arc">
            <a:avLst>
              <a:gd name="adj1" fmla="val 16200000"/>
              <a:gd name="adj2" fmla="val 5203771"/>
            </a:avLst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8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78975" y="3847939"/>
            <a:ext cx="1195051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S=S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232779" y="3885262"/>
            <a:ext cx="998363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C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0772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+C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(Y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077218"/>
              </a:xfrm>
              <a:prstGeom prst="rect">
                <a:avLst/>
              </a:prstGeom>
              <a:blipFill>
                <a:blip r:embed="rId3"/>
                <a:stretch>
                  <a:fillRect l="-1521" t="-7345" r="-608" b="-175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10560999" y="1624489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9398158" y="1637970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9435954" y="2248760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11113513" y="161477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7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+C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1 ×</a:t>
                </a:r>
                <a:r>
                  <a:rPr lang="el-GR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blipFill>
                <a:blip r:embed="rId3"/>
                <a:stretch>
                  <a:fillRect l="-1521" t="-5039" r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10629913" y="1624489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11127599" y="1612236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 101"/>
          <p:cNvSpPr/>
          <p:nvPr/>
        </p:nvSpPr>
        <p:spPr>
          <a:xfrm>
            <a:off x="5442014" y="5448833"/>
            <a:ext cx="4039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XOR can be done in parallel.</a:t>
            </a:r>
            <a:endParaRPr lang="en-US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5579658" y="4894940"/>
            <a:ext cx="0" cy="59550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1 ×</a:t>
                </a:r>
                <a:r>
                  <a:rPr lang="el-GR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+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</a:t>
                </a: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blipFill>
                <a:blip r:embed="rId3"/>
                <a:stretch>
                  <a:fillRect l="-1521" t="-5039" r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9384559" y="1637970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 101"/>
          <p:cNvSpPr/>
          <p:nvPr/>
        </p:nvSpPr>
        <p:spPr>
          <a:xfrm>
            <a:off x="7110737" y="546800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</a:t>
            </a:r>
            <a:endParaRPr lang="en-US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7248381" y="4914115"/>
            <a:ext cx="0" cy="59550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71127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 a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combinational logic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circuit:</a:t>
            </a:r>
          </a:p>
          <a:p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742950">
              <a:buAutoNum type="arabicPeriod"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Truth Table </a:t>
            </a:r>
          </a:p>
          <a:p>
            <a:pPr marL="742950" indent="-742950">
              <a:buFontTx/>
              <a:buAutoNum type="arabicPeriod"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Boolean Function (Algebraic Expression)</a:t>
            </a:r>
          </a:p>
          <a:p>
            <a:pPr marL="742950" indent="-742950">
              <a:buFontTx/>
              <a:buAutoNum type="arabicPeriod"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Minimization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Boolean Algebra 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Karnaugh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Map (K-Map)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Quine-</a:t>
            </a:r>
            <a:r>
              <a:rPr lang="en-US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McCluskey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Algorithm</a:t>
            </a:r>
          </a:p>
          <a:p>
            <a:pPr marL="742950" indent="-742950">
              <a:buFontTx/>
              <a:buAutoNum type="arabicPeriod"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Logic Diagram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 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(Y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1 ×</a:t>
                </a:r>
                <a:r>
                  <a:rPr lang="el-GR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+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</a:t>
                </a:r>
                <a:endPara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blipFill>
                <a:blip r:embed="rId3"/>
                <a:stretch>
                  <a:fillRect l="-1521" t="-5039" r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9460973" y="2250465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 101"/>
          <p:cNvSpPr/>
          <p:nvPr/>
        </p:nvSpPr>
        <p:spPr>
          <a:xfrm>
            <a:off x="8739785" y="5494656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endParaRPr lang="en-US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8877429" y="4940763"/>
            <a:ext cx="0" cy="59550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584949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 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(Y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1 ×</a:t>
                </a:r>
                <a:r>
                  <a:rPr lang="el-GR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+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3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</a:t>
                </a:r>
                <a:endPara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584949" cy="1569660"/>
              </a:xfrm>
              <a:prstGeom prst="rect">
                <a:avLst/>
              </a:prstGeom>
              <a:blipFill>
                <a:blip r:embed="rId3"/>
                <a:stretch>
                  <a:fillRect l="-1439" t="-5039" r="-4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9460973" y="2250465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5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(Y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C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1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+ 2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= 5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blipFill>
                <a:blip r:embed="rId3"/>
                <a:stretch>
                  <a:fillRect l="-1521" t="-5039" r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9371775" y="2845825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6358156" y="1660978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6408164" y="2257167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601912" y="6044738"/>
                <a:ext cx="6251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 the meantime, in parallel, we can do the Y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and Y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US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12" y="6044738"/>
                <a:ext cx="6251070" cy="369332"/>
              </a:xfrm>
              <a:prstGeom prst="rect">
                <a:avLst/>
              </a:prstGeom>
              <a:blipFill>
                <a:blip r:embed="rId4"/>
                <a:stretch>
                  <a:fillRect l="-878" t="-8333" b="-2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5737860" y="4982964"/>
            <a:ext cx="0" cy="99105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408164" y="5413306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then OR</a:t>
            </a:r>
            <a:endParaRPr lang="en-US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6545808" y="4859413"/>
            <a:ext cx="0" cy="59550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(Y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C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+ 2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= 7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blipFill>
                <a:blip r:embed="rId3"/>
                <a:stretch>
                  <a:fillRect l="-1521" t="-5039" r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6390737" y="2824028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308936" y="1684448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342887" y="2303712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4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3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(Y</a:t>
                </a:r>
                <a:r>
                  <a:rPr lang="en-US" sz="32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C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3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+ 2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= 9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US" sz="32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blipFill>
                <a:blip r:embed="rId3"/>
                <a:stretch>
                  <a:fillRect l="-1521" t="-5039" r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3317220" y="2863721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41277" y="1702697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229881" y="2811695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2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232779" y="3885262"/>
            <a:ext cx="10028515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C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Carry </a:t>
            </a:r>
            <a:r>
              <a:rPr lang="en-US" sz="5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Lookahead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699214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1:n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Constant Delay</a:t>
            </a:r>
          </a:p>
          <a:p>
            <a:pPr lvl="0" algn="ctr" defTabSz="457200">
              <a:defRPr/>
            </a:pPr>
            <a:r>
              <a:rPr lang="en-US" sz="40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Page 138-141</a:t>
            </a:r>
            <a:endParaRPr lang="en-CA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Adder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692904"/>
            <a:ext cx="97081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Does it matter we have </a:t>
            </a:r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signed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binary numbers?</a:t>
            </a:r>
          </a:p>
          <a:p>
            <a:pPr lvl="0" algn="ctr" defTabSz="457200">
              <a:defRPr/>
            </a:pPr>
            <a:r>
              <a:rPr lang="en-US" sz="28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Justify your answer.</a:t>
            </a:r>
            <a:endParaRPr lang="en-CA" sz="28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sz="5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809454"/>
                <a:ext cx="970819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5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</m:oMath>
                </a14:m>
                <a:r>
                  <a:rPr lang="en-US" sz="5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Y</a:t>
                </a:r>
                <a:endParaRPr lang="en-CA" sz="5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809454"/>
                <a:ext cx="9708190" cy="923330"/>
              </a:xfrm>
              <a:prstGeom prst="rect">
                <a:avLst/>
              </a:prstGeom>
              <a:blipFill>
                <a:blip r:embed="rId2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Subtraction in 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2798</Words>
  <Application>Microsoft Office PowerPoint</Application>
  <PresentationFormat>Widescreen</PresentationFormat>
  <Paragraphs>1524</Paragraphs>
  <Slides>114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2" baseType="lpstr">
      <vt:lpstr>Arial</vt:lpstr>
      <vt:lpstr>Calibri</vt:lpstr>
      <vt:lpstr>Calibri Light</vt:lpstr>
      <vt:lpstr>Cambria Math</vt:lpstr>
      <vt:lpstr>Segoe UI</vt:lpstr>
      <vt:lpstr>Segoe UI Light (Headings)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Fani;hfani@uwindsor.ca</dc:creator>
  <cp:lastModifiedBy>hfani</cp:lastModifiedBy>
  <cp:revision>259</cp:revision>
  <dcterms:created xsi:type="dcterms:W3CDTF">2020-10-28T13:59:12Z</dcterms:created>
  <dcterms:modified xsi:type="dcterms:W3CDTF">2020-11-04T18:20:36Z</dcterms:modified>
</cp:coreProperties>
</file>