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1017" r:id="rId2"/>
    <p:sldId id="1026" r:id="rId3"/>
    <p:sldId id="1023" r:id="rId4"/>
    <p:sldId id="1024" r:id="rId5"/>
    <p:sldId id="1025" r:id="rId6"/>
    <p:sldId id="1027" r:id="rId7"/>
    <p:sldId id="1028" r:id="rId8"/>
    <p:sldId id="1029" r:id="rId9"/>
    <p:sldId id="1030" r:id="rId10"/>
    <p:sldId id="1031" r:id="rId11"/>
    <p:sldId id="1032" r:id="rId12"/>
    <p:sldId id="1034" r:id="rId13"/>
    <p:sldId id="1035" r:id="rId14"/>
    <p:sldId id="1033" r:id="rId15"/>
    <p:sldId id="1037" r:id="rId16"/>
    <p:sldId id="1036" r:id="rId17"/>
    <p:sldId id="1039" r:id="rId18"/>
    <p:sldId id="1065" r:id="rId19"/>
    <p:sldId id="1066" r:id="rId20"/>
    <p:sldId id="1067" r:id="rId21"/>
    <p:sldId id="1068" r:id="rId22"/>
    <p:sldId id="1069" r:id="rId23"/>
    <p:sldId id="1070" r:id="rId24"/>
    <p:sldId id="1071" r:id="rId25"/>
    <p:sldId id="1072" r:id="rId26"/>
    <p:sldId id="1073" r:id="rId27"/>
    <p:sldId id="1074" r:id="rId28"/>
    <p:sldId id="1079" r:id="rId29"/>
    <p:sldId id="1075" r:id="rId30"/>
    <p:sldId id="1076" r:id="rId31"/>
    <p:sldId id="1077" r:id="rId32"/>
    <p:sldId id="1078" r:id="rId33"/>
    <p:sldId id="1040" r:id="rId34"/>
    <p:sldId id="1045" r:id="rId35"/>
    <p:sldId id="1041" r:id="rId36"/>
    <p:sldId id="1042" r:id="rId37"/>
    <p:sldId id="1043" r:id="rId38"/>
    <p:sldId id="1057" r:id="rId39"/>
    <p:sldId id="1044" r:id="rId40"/>
    <p:sldId id="256" r:id="rId41"/>
    <p:sldId id="1046" r:id="rId42"/>
    <p:sldId id="1047" r:id="rId43"/>
    <p:sldId id="1053" r:id="rId44"/>
    <p:sldId id="1050" r:id="rId45"/>
    <p:sldId id="1048" r:id="rId46"/>
    <p:sldId id="1051" r:id="rId47"/>
    <p:sldId id="1058" r:id="rId48"/>
    <p:sldId id="1060" r:id="rId49"/>
    <p:sldId id="1061" r:id="rId50"/>
    <p:sldId id="1059" r:id="rId51"/>
    <p:sldId id="1062" r:id="rId52"/>
    <p:sldId id="1063" r:id="rId53"/>
    <p:sldId id="106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488" autoAdjust="0"/>
  </p:normalViewPr>
  <p:slideViewPr>
    <p:cSldViewPr snapToGrid="0">
      <p:cViewPr varScale="1">
        <p:scale>
          <a:sx n="84" d="100"/>
          <a:sy n="84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0D24A-9A1A-4C93-8732-042F00A28786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1E013-BAFC-48C7-BF3F-BAEA0710556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97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86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22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an X inside a square in the map indicates that we don’t care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whether the value of 0 or 1 is assigned to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particular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minterm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1E013-BAFC-48C7-BF3F-BAEA07105566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21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6214-6768-42FE-9D72-F0F5A540D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E385D-C991-44F4-91B5-6186EDDCC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C6CD-CB41-4ADE-B357-5534C61C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7137-343E-4538-80CF-2641E6B4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1CA29-5D1C-4CF6-B42A-39587825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7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6019-69BB-4EB0-B908-FECC94EC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557C9-E3E7-42ED-8006-B2FC6A946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AE492-FF1C-4AA5-A68D-98FD8F3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FBFB-6226-4AA3-BE96-B06C106E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E52B-BD8F-4F6B-87A4-09693E25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5B0C3-E325-4A03-9413-95418F515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BE231-9FE0-4675-8A28-8F579682A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1F991-2591-4A6F-A94F-7D4025A7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524F-2153-40BD-ADDA-A9D4E4A6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323CD-8BA3-4223-9F8E-B6F96F9A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2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3481-CD72-4DAB-B95B-985C8FFD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1292-F9E7-4BED-A0D3-32DEE746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B8A1-7045-4227-801C-8AE5CD3D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1AE2-740F-4CF8-B94D-70CC25E7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A4C4F-434F-4C44-A7B5-9B79ABC5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31C8-D61C-4750-9B70-0EDAA397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DA790-6FC1-44B2-AA47-53447D4BF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8727-7AAD-4A4B-B6CE-2F87CEF8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F53E-9E77-41FD-97E8-45EAF8BE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2CE0-7AA2-40CA-B4A0-03FFD0DB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E5D4-E118-449B-AAAC-62B2328D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A895-F17C-429D-A097-417198204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FF807-E45D-403E-A0F5-5067BF6E6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29194-D1E7-46CF-B26B-F40443E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8846D-4A98-4B5E-B36C-5ABF7411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486C1-2DF0-4325-9977-4439B536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61A-0DC0-4BEE-A6F5-56ED4846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ECDAB-87FD-4112-BDD2-8FB08CF9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EE234-DAE2-4BBB-A1EB-5AE1EBC8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7BC07-945D-4D12-8EE7-ADD9E4B16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70396-B4E5-447C-8781-A30274D2D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5743-6B12-4ABA-B8D7-E4CD1267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52158-7AEF-42AD-B233-2E9E4CEC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818B2-9BF8-433A-A915-0B3375AF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2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9874-8370-4947-9EC0-5F79F34D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A2D09-5845-41F4-BC6C-D8734BE2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185D3-3C23-43C4-BBA8-6AD7ED2F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BDFF5-E666-4E94-BBF0-2C71D862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ED30E-A3D4-4ED7-A5E5-5158AA6E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5B859-D3EB-478C-B1CC-A20ABCAC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355AD-6DFB-4C71-B4A6-86CCABFA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DD5D-AD46-4751-B2A1-D97196DF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979B-B9C2-4B1D-9530-5E885F67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4F97C-D639-4CBA-AF22-C798F3BE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F0092-0AF1-4BCF-B2E4-8156116E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66886-0C97-454B-A9A4-03B1B882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8FE90-E2E5-41CD-9A67-9CF6032D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8A0E-C788-4F49-92FC-582C56C2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AD239-DCAA-47AB-8479-D1F21B209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4A81D-830D-4C0F-AD1D-021F459D2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0D781-7B30-4E1F-B897-E5DA3F0E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E95-DB9B-4AD7-99CA-205C927E364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3A5B5-5FA5-4D54-AA03-3832C958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C1901-6B66-49E4-A48F-F599DFC2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452F6-A6DE-496E-80CD-43688E2C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744A4-945D-4F30-8F2C-1384BFFC6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B5B45-F75E-4FC4-A017-60AAD3931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EE95-DB9B-4AD7-99CA-205C927E3640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CB4E-9C73-41C7-8932-06936C955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B06C-A599-4D64-8A1C-FFB19B083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B1F65-63D5-4425-A64D-0F4FC511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9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4-Variable KARNAUGH MAP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7527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(0, 1, 2, 4, 5, 6, 8, 9, 12, 13, 14)</a:t>
            </a:r>
            <a:endParaRPr lang="en-US" sz="2000" dirty="0">
              <a:latin typeface="Segoe UI Light (Headings)"/>
            </a:endParaRP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en-US" sz="2000" dirty="0" smtClean="0">
                <a:latin typeface="Segoe UI Light (Headings)"/>
              </a:rPr>
              <a:t>Y’ </a:t>
            </a:r>
            <a:r>
              <a:rPr lang="en-US" sz="2000" dirty="0">
                <a:latin typeface="Segoe UI Light (Headings)"/>
              </a:rPr>
              <a:t>+ W’YX’ + WZYX’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5688EB42-5FD0-4A0F-B23E-2AA10A442836}"/>
              </a:ext>
            </a:extLst>
          </p:cNvPr>
          <p:cNvSpPr/>
          <p:nvPr/>
        </p:nvSpPr>
        <p:spPr>
          <a:xfrm>
            <a:off x="5327373" y="2753139"/>
            <a:ext cx="1232453" cy="2246244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11CD43-7E8B-47A3-A3B6-72E5DA8CC250}"/>
              </a:ext>
            </a:extLst>
          </p:cNvPr>
          <p:cNvSpPr/>
          <p:nvPr/>
        </p:nvSpPr>
        <p:spPr>
          <a:xfrm>
            <a:off x="7537173" y="3975652"/>
            <a:ext cx="612913" cy="432352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B8C59C37-CE1A-42E9-9AC1-2928F4F43373}"/>
              </a:ext>
            </a:extLst>
          </p:cNvPr>
          <p:cNvSpPr/>
          <p:nvPr/>
        </p:nvSpPr>
        <p:spPr>
          <a:xfrm>
            <a:off x="7527234" y="2753139"/>
            <a:ext cx="612913" cy="1063487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5518"/>
              </p:ext>
            </p:extLst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6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7527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(0, 1, 2, 4, 5, 6, 8, 9, 12, 13, 14)</a:t>
            </a:r>
            <a:endParaRPr lang="en-US" sz="2000" dirty="0">
              <a:latin typeface="Segoe UI Light (Headings)"/>
            </a:endParaRP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en-US" sz="2000" dirty="0" smtClean="0">
                <a:latin typeface="Segoe UI Light (Headings)"/>
              </a:rPr>
              <a:t>Y’ </a:t>
            </a:r>
            <a:r>
              <a:rPr lang="en-US" sz="2000" dirty="0">
                <a:latin typeface="Segoe UI Light (Headings)"/>
              </a:rPr>
              <a:t>+ W’YX’ + ZYX’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5688EB42-5FD0-4A0F-B23E-2AA10A442836}"/>
              </a:ext>
            </a:extLst>
          </p:cNvPr>
          <p:cNvSpPr/>
          <p:nvPr/>
        </p:nvSpPr>
        <p:spPr>
          <a:xfrm>
            <a:off x="5327373" y="2753139"/>
            <a:ext cx="1232453" cy="2246244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11CD43-7E8B-47A3-A3B6-72E5DA8CC250}"/>
              </a:ext>
            </a:extLst>
          </p:cNvPr>
          <p:cNvSpPr/>
          <p:nvPr/>
        </p:nvSpPr>
        <p:spPr>
          <a:xfrm>
            <a:off x="7537173" y="3344517"/>
            <a:ext cx="612913" cy="1063487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B8C59C37-CE1A-42E9-9AC1-2928F4F43373}"/>
              </a:ext>
            </a:extLst>
          </p:cNvPr>
          <p:cNvSpPr/>
          <p:nvPr/>
        </p:nvSpPr>
        <p:spPr>
          <a:xfrm>
            <a:off x="7527234" y="2753139"/>
            <a:ext cx="612913" cy="1063487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847086"/>
              </p:ext>
            </p:extLst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7527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(0, 1, 2, 4, 5, 6, 8, 9, 12, 13, 14)</a:t>
            </a:r>
            <a:endParaRPr lang="en-US" sz="2000" dirty="0">
              <a:latin typeface="Segoe UI Light (Headings)"/>
            </a:endParaRP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en-US" sz="2000" dirty="0" smtClean="0">
                <a:latin typeface="Segoe UI Light (Headings)"/>
              </a:rPr>
              <a:t>Y’ </a:t>
            </a:r>
            <a:r>
              <a:rPr lang="en-US" sz="2000" dirty="0">
                <a:latin typeface="Segoe UI Light (Headings)"/>
              </a:rPr>
              <a:t>+ </a:t>
            </a:r>
            <a:r>
              <a:rPr lang="en-US" sz="2000" dirty="0">
                <a:highlight>
                  <a:srgbClr val="FFFF00"/>
                </a:highlight>
                <a:latin typeface="Segoe UI Light (Headings)"/>
              </a:rPr>
              <a:t>W’X’</a:t>
            </a:r>
            <a:r>
              <a:rPr lang="en-US" sz="2000" dirty="0">
                <a:latin typeface="Segoe UI Light (Headings)"/>
              </a:rPr>
              <a:t> + WYX’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5688EB42-5FD0-4A0F-B23E-2AA10A442836}"/>
              </a:ext>
            </a:extLst>
          </p:cNvPr>
          <p:cNvSpPr/>
          <p:nvPr/>
        </p:nvSpPr>
        <p:spPr>
          <a:xfrm>
            <a:off x="5327373" y="2753139"/>
            <a:ext cx="1232453" cy="2246244"/>
          </a:xfrm>
          <a:prstGeom prst="roundRect">
            <a:avLst>
              <a:gd name="adj" fmla="val 9804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11CD43-7E8B-47A3-A3B6-72E5DA8CC250}"/>
              </a:ext>
            </a:extLst>
          </p:cNvPr>
          <p:cNvSpPr/>
          <p:nvPr/>
        </p:nvSpPr>
        <p:spPr>
          <a:xfrm>
            <a:off x="7537173" y="3344517"/>
            <a:ext cx="523462" cy="1063487"/>
          </a:xfrm>
          <a:prstGeom prst="roundRect">
            <a:avLst>
              <a:gd name="adj" fmla="val 9804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B8C59C37-CE1A-42E9-9AC1-2928F4F43373}"/>
              </a:ext>
            </a:extLst>
          </p:cNvPr>
          <p:cNvSpPr/>
          <p:nvPr/>
        </p:nvSpPr>
        <p:spPr>
          <a:xfrm>
            <a:off x="7527234" y="2753139"/>
            <a:ext cx="1785731" cy="1063487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93423868-D439-447D-9145-710025B19595}"/>
              </a:ext>
            </a:extLst>
          </p:cNvPr>
          <p:cNvSpPr/>
          <p:nvPr/>
        </p:nvSpPr>
        <p:spPr>
          <a:xfrm>
            <a:off x="3339548" y="2753139"/>
            <a:ext cx="2442575" cy="1063487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8CD503-E855-46F2-936E-53C2EFDDC742}"/>
              </a:ext>
            </a:extLst>
          </p:cNvPr>
          <p:cNvSpPr/>
          <p:nvPr/>
        </p:nvSpPr>
        <p:spPr>
          <a:xfrm>
            <a:off x="8420098" y="2514599"/>
            <a:ext cx="1638301" cy="2226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7F988-ECD2-4576-9F63-3899D0EC54CB}"/>
              </a:ext>
            </a:extLst>
          </p:cNvPr>
          <p:cNvSpPr/>
          <p:nvPr/>
        </p:nvSpPr>
        <p:spPr>
          <a:xfrm>
            <a:off x="2099392" y="2607364"/>
            <a:ext cx="1638301" cy="2226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5518"/>
              </p:ext>
            </p:extLst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8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7527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(0, 1, 2, 4, 5, 6, 8, 9, 12, 13, 14)</a:t>
            </a:r>
            <a:endParaRPr lang="en-US" sz="2000" dirty="0">
              <a:latin typeface="Segoe UI Light (Headings)"/>
            </a:endParaRP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en-US" sz="2000" dirty="0" smtClean="0">
                <a:latin typeface="Segoe UI Light (Headings)"/>
              </a:rPr>
              <a:t>Y’ </a:t>
            </a:r>
            <a:r>
              <a:rPr lang="en-US" sz="2000" dirty="0">
                <a:latin typeface="Segoe UI Light (Headings)"/>
              </a:rPr>
              <a:t>+ W’X’ + </a:t>
            </a:r>
            <a:r>
              <a:rPr lang="en-US" sz="2000" dirty="0">
                <a:highlight>
                  <a:srgbClr val="FFFF00"/>
                </a:highlight>
                <a:latin typeface="Segoe UI Light (Headings)"/>
              </a:rPr>
              <a:t>ZX’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5688EB42-5FD0-4A0F-B23E-2AA10A442836}"/>
              </a:ext>
            </a:extLst>
          </p:cNvPr>
          <p:cNvSpPr/>
          <p:nvPr/>
        </p:nvSpPr>
        <p:spPr>
          <a:xfrm>
            <a:off x="5327373" y="2753139"/>
            <a:ext cx="1232453" cy="2246244"/>
          </a:xfrm>
          <a:prstGeom prst="roundRect">
            <a:avLst>
              <a:gd name="adj" fmla="val 9804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11CD43-7E8B-47A3-A3B6-72E5DA8CC250}"/>
              </a:ext>
            </a:extLst>
          </p:cNvPr>
          <p:cNvSpPr/>
          <p:nvPr/>
        </p:nvSpPr>
        <p:spPr>
          <a:xfrm>
            <a:off x="7537173" y="3344517"/>
            <a:ext cx="1490870" cy="1063487"/>
          </a:xfrm>
          <a:prstGeom prst="roundRect">
            <a:avLst>
              <a:gd name="adj" fmla="val 9804"/>
            </a:avLst>
          </a:prstGeom>
          <a:solidFill>
            <a:srgbClr val="92D050">
              <a:alpha val="22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B8C59C37-CE1A-42E9-9AC1-2928F4F43373}"/>
              </a:ext>
            </a:extLst>
          </p:cNvPr>
          <p:cNvSpPr/>
          <p:nvPr/>
        </p:nvSpPr>
        <p:spPr>
          <a:xfrm>
            <a:off x="7527234" y="2753139"/>
            <a:ext cx="533401" cy="1063487"/>
          </a:xfrm>
          <a:prstGeom prst="roundRect">
            <a:avLst>
              <a:gd name="adj" fmla="val 9804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93423868-D439-447D-9145-710025B19595}"/>
              </a:ext>
            </a:extLst>
          </p:cNvPr>
          <p:cNvSpPr/>
          <p:nvPr/>
        </p:nvSpPr>
        <p:spPr>
          <a:xfrm>
            <a:off x="3341957" y="3362187"/>
            <a:ext cx="2442575" cy="1063487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8CD503-E855-46F2-936E-53C2EFDDC742}"/>
              </a:ext>
            </a:extLst>
          </p:cNvPr>
          <p:cNvSpPr/>
          <p:nvPr/>
        </p:nvSpPr>
        <p:spPr>
          <a:xfrm>
            <a:off x="8420098" y="2514599"/>
            <a:ext cx="1638301" cy="2226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7F988-ECD2-4576-9F63-3899D0EC54CB}"/>
              </a:ext>
            </a:extLst>
          </p:cNvPr>
          <p:cNvSpPr/>
          <p:nvPr/>
        </p:nvSpPr>
        <p:spPr>
          <a:xfrm>
            <a:off x="2099392" y="2607364"/>
            <a:ext cx="1638301" cy="2226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blackboard&#10;&#10;Description automatically generated">
            <a:extLst>
              <a:ext uri="{FF2B5EF4-FFF2-40B4-BE49-F238E27FC236}">
                <a16:creationId xmlns:a16="http://schemas.microsoft.com/office/drawing/2014/main" id="{D6816151-1A2B-4D49-8FBD-79F8542094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818" y="4425674"/>
            <a:ext cx="2362973" cy="1772230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5518"/>
              </p:ext>
            </p:extLst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6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355122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∏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</a:t>
            </a:r>
            <a:r>
              <a:rPr lang="en-US" sz="2000" dirty="0">
                <a:latin typeface="Segoe UI Light (Headings)"/>
              </a:rPr>
              <a:t>3</a:t>
            </a:r>
            <a:r>
              <a:rPr lang="pl-PL" sz="2000" dirty="0">
                <a:latin typeface="Segoe UI Light (Headings)"/>
              </a:rPr>
              <a:t>,</a:t>
            </a:r>
            <a:r>
              <a:rPr lang="en-US" sz="2000" dirty="0">
                <a:latin typeface="Segoe UI Light (Headings)"/>
              </a:rPr>
              <a:t> 7</a:t>
            </a:r>
            <a:r>
              <a:rPr lang="pl-PL" sz="2000" dirty="0">
                <a:latin typeface="Segoe UI Light (Headings)"/>
              </a:rPr>
              <a:t>, </a:t>
            </a:r>
            <a:r>
              <a:rPr lang="en-US" sz="2000" dirty="0">
                <a:latin typeface="Segoe UI Light (Headings)"/>
              </a:rPr>
              <a:t>10</a:t>
            </a:r>
            <a:r>
              <a:rPr lang="pl-PL" sz="2000" dirty="0">
                <a:latin typeface="Segoe UI Light (Headings)"/>
              </a:rPr>
              <a:t>, </a:t>
            </a:r>
            <a:r>
              <a:rPr lang="en-US" sz="2000" dirty="0">
                <a:latin typeface="Segoe UI Light (Headings)"/>
              </a:rPr>
              <a:t>11</a:t>
            </a:r>
            <a:r>
              <a:rPr lang="pl-PL" sz="2000" dirty="0">
                <a:latin typeface="Segoe UI Light (Headings)"/>
              </a:rPr>
              <a:t>, </a:t>
            </a:r>
            <a:r>
              <a:rPr lang="en-US" sz="2000" dirty="0">
                <a:latin typeface="Segoe UI Light (Headings)"/>
              </a:rPr>
              <a:t>1</a:t>
            </a:r>
            <a:r>
              <a:rPr lang="pl-PL" sz="2000" dirty="0">
                <a:latin typeface="Segoe UI Light (Headings)"/>
              </a:rPr>
              <a:t>5)</a:t>
            </a:r>
            <a:endParaRPr lang="en-US" sz="2000" dirty="0">
              <a:latin typeface="Segoe UI Light (Headings)"/>
            </a:endParaRP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en-US" sz="2000" dirty="0">
                <a:latin typeface="Segoe UI Light (Headings)"/>
              </a:rPr>
              <a:t>(YX)’(WZ’Y)’</a:t>
            </a: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en-US" sz="2000" dirty="0">
                <a:latin typeface="Segoe UI Light (Headings)"/>
              </a:rPr>
              <a:t>(Y’+X’)(W’+Z+Y’)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5688EB42-5FD0-4A0F-B23E-2AA10A442836}"/>
              </a:ext>
            </a:extLst>
          </p:cNvPr>
          <p:cNvSpPr/>
          <p:nvPr/>
        </p:nvSpPr>
        <p:spPr>
          <a:xfrm>
            <a:off x="6818847" y="2773017"/>
            <a:ext cx="496353" cy="2246244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11CD43-7E8B-47A3-A3B6-72E5DA8CC250}"/>
              </a:ext>
            </a:extLst>
          </p:cNvPr>
          <p:cNvSpPr/>
          <p:nvPr/>
        </p:nvSpPr>
        <p:spPr>
          <a:xfrm rot="5400000">
            <a:off x="7203036" y="4170999"/>
            <a:ext cx="464073" cy="1232451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blackboard&#10;&#10;Description automatically generated">
            <a:extLst>
              <a:ext uri="{FF2B5EF4-FFF2-40B4-BE49-F238E27FC236}">
                <a16:creationId xmlns:a16="http://schemas.microsoft.com/office/drawing/2014/main" id="{FE15C819-FE43-4773-9185-F559A7B0881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034" y="4505411"/>
            <a:ext cx="2362973" cy="177223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5518"/>
              </p:ext>
            </p:extLst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5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60940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Play!</a:t>
            </a:r>
          </a:p>
          <a:p>
            <a:pPr lvl="0" algn="ctr" defTabSz="457200">
              <a:defRPr/>
            </a:pPr>
            <a:r>
              <a:rPr lang="en-CA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https://en.wikipedia.org/wiki/Karnaugh_map#/media/File:Torus_from_rectangle.gif</a:t>
            </a:r>
          </a:p>
        </p:txBody>
      </p:sp>
    </p:spTree>
    <p:extLst>
      <p:ext uri="{BB962C8B-B14F-4D97-AF65-F5344CB8AC3E}">
        <p14:creationId xmlns:p14="http://schemas.microsoft.com/office/powerpoint/2010/main" val="39631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025415-CCA3-4701-B7FF-DCEB67073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4" y="1315284"/>
            <a:ext cx="6260390" cy="455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A507AB-699E-4C2E-9C4F-34759D8A89D6}"/>
              </a:ext>
            </a:extLst>
          </p:cNvPr>
          <p:cNvGraphicFramePr>
            <a:graphicFrameLocks noGrp="1"/>
          </p:cNvGraphicFramePr>
          <p:nvPr/>
        </p:nvGraphicFramePr>
        <p:xfrm>
          <a:off x="7036242" y="1600109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5" name="Arc 4">
            <a:extLst>
              <a:ext uri="{FF2B5EF4-FFF2-40B4-BE49-F238E27FC236}">
                <a16:creationId xmlns:a16="http://schemas.microsoft.com/office/drawing/2014/main" id="{7A54D7C7-76C0-4ABC-9B05-32D6BD5B9665}"/>
              </a:ext>
            </a:extLst>
          </p:cNvPr>
          <p:cNvSpPr/>
          <p:nvPr/>
        </p:nvSpPr>
        <p:spPr>
          <a:xfrm rot="2753625">
            <a:off x="8162186" y="2485252"/>
            <a:ext cx="729453" cy="512736"/>
          </a:xfrm>
          <a:prstGeom prst="arc">
            <a:avLst>
              <a:gd name="adj1" fmla="val 15797125"/>
              <a:gd name="adj2" fmla="val 5444073"/>
            </a:avLst>
          </a:prstGeom>
          <a:solidFill>
            <a:srgbClr val="92D050">
              <a:alpha val="39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9DEB856-FA3C-4644-A6A4-BC4DFF030926}"/>
              </a:ext>
            </a:extLst>
          </p:cNvPr>
          <p:cNvSpPr/>
          <p:nvPr/>
        </p:nvSpPr>
        <p:spPr>
          <a:xfrm rot="18922492">
            <a:off x="8163926" y="4436634"/>
            <a:ext cx="729453" cy="512736"/>
          </a:xfrm>
          <a:prstGeom prst="arc">
            <a:avLst>
              <a:gd name="adj1" fmla="val 15797125"/>
              <a:gd name="adj2" fmla="val 5444073"/>
            </a:avLst>
          </a:prstGeom>
          <a:solidFill>
            <a:srgbClr val="92D050">
              <a:alpha val="39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A1B0EB4B-97BA-47B5-9155-D2DB26446B59}"/>
              </a:ext>
            </a:extLst>
          </p:cNvPr>
          <p:cNvSpPr/>
          <p:nvPr/>
        </p:nvSpPr>
        <p:spPr>
          <a:xfrm rot="8354876">
            <a:off x="10662224" y="2477227"/>
            <a:ext cx="729453" cy="512736"/>
          </a:xfrm>
          <a:prstGeom prst="arc">
            <a:avLst>
              <a:gd name="adj1" fmla="val 15797125"/>
              <a:gd name="adj2" fmla="val 5444073"/>
            </a:avLst>
          </a:prstGeom>
          <a:solidFill>
            <a:srgbClr val="92D050">
              <a:alpha val="39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DFBF665-AAA2-4A6A-9ECA-367538ABB912}"/>
              </a:ext>
            </a:extLst>
          </p:cNvPr>
          <p:cNvSpPr/>
          <p:nvPr/>
        </p:nvSpPr>
        <p:spPr>
          <a:xfrm rot="13371859">
            <a:off x="10660304" y="4433985"/>
            <a:ext cx="729453" cy="512736"/>
          </a:xfrm>
          <a:prstGeom prst="arc">
            <a:avLst>
              <a:gd name="adj1" fmla="val 15797125"/>
              <a:gd name="adj2" fmla="val 5444073"/>
            </a:avLst>
          </a:prstGeom>
          <a:solidFill>
            <a:srgbClr val="92D050">
              <a:alpha val="39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6B07B-F045-45C5-AA64-612EA9B8979E}"/>
              </a:ext>
            </a:extLst>
          </p:cNvPr>
          <p:cNvSpPr/>
          <p:nvPr/>
        </p:nvSpPr>
        <p:spPr>
          <a:xfrm>
            <a:off x="8088980" y="5214724"/>
            <a:ext cx="34812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(0, </a:t>
            </a:r>
            <a:r>
              <a:rPr lang="en-US" sz="2000" dirty="0" smtClean="0">
                <a:latin typeface="Segoe UI Light (Headings)"/>
              </a:rPr>
              <a:t>2</a:t>
            </a:r>
            <a:r>
              <a:rPr lang="pl-PL" sz="2000" dirty="0" smtClean="0">
                <a:latin typeface="Segoe UI Light (Headings)"/>
              </a:rPr>
              <a:t>, </a:t>
            </a:r>
            <a:r>
              <a:rPr lang="en-US" sz="2000" dirty="0">
                <a:latin typeface="Segoe UI Light (Headings)"/>
              </a:rPr>
              <a:t>8</a:t>
            </a:r>
            <a:r>
              <a:rPr lang="pl-PL" sz="2000" dirty="0">
                <a:latin typeface="Segoe UI Light (Headings)"/>
              </a:rPr>
              <a:t>, </a:t>
            </a:r>
            <a:r>
              <a:rPr lang="en-US" sz="2000" dirty="0">
                <a:latin typeface="Segoe UI Light (Headings)"/>
              </a:rPr>
              <a:t>10</a:t>
            </a:r>
            <a:r>
              <a:rPr lang="pl-PL" sz="2000" dirty="0">
                <a:latin typeface="Segoe UI Light (Headings)"/>
              </a:rPr>
              <a:t>)</a:t>
            </a:r>
            <a:endParaRPr lang="en-US" sz="2000" dirty="0">
              <a:latin typeface="Segoe UI Light (Headings)"/>
            </a:endParaRP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latin typeface="Segoe UI Light (Headings)"/>
              </a:rPr>
              <a:t> Z’X’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20519"/>
              </p:ext>
            </p:extLst>
          </p:nvPr>
        </p:nvGraphicFramePr>
        <p:xfrm>
          <a:off x="8234429" y="2529475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856685" y="592261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202122"/>
                </a:solidFill>
                <a:latin typeface="Arial" panose="020B0604020202020204" pitchFamily="34" charset="0"/>
              </a:rPr>
              <a:t>torus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89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025415-CCA3-4701-B7FF-DCEB67073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4" y="1315284"/>
            <a:ext cx="6260390" cy="455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A507AB-699E-4C2E-9C4F-34759D8A89D6}"/>
              </a:ext>
            </a:extLst>
          </p:cNvPr>
          <p:cNvGraphicFramePr>
            <a:graphicFrameLocks noGrp="1"/>
          </p:cNvGraphicFramePr>
          <p:nvPr/>
        </p:nvGraphicFramePr>
        <p:xfrm>
          <a:off x="7036242" y="1600109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5" name="Arc 4">
            <a:extLst>
              <a:ext uri="{FF2B5EF4-FFF2-40B4-BE49-F238E27FC236}">
                <a16:creationId xmlns:a16="http://schemas.microsoft.com/office/drawing/2014/main" id="{7A54D7C7-76C0-4ABC-9B05-32D6BD5B9665}"/>
              </a:ext>
            </a:extLst>
          </p:cNvPr>
          <p:cNvSpPr/>
          <p:nvPr/>
        </p:nvSpPr>
        <p:spPr>
          <a:xfrm rot="2753625">
            <a:off x="8162186" y="2485252"/>
            <a:ext cx="729453" cy="512736"/>
          </a:xfrm>
          <a:prstGeom prst="arc">
            <a:avLst>
              <a:gd name="adj1" fmla="val 15797125"/>
              <a:gd name="adj2" fmla="val 5444073"/>
            </a:avLst>
          </a:prstGeom>
          <a:solidFill>
            <a:srgbClr val="92D050">
              <a:alpha val="39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9DEB856-FA3C-4644-A6A4-BC4DFF030926}"/>
              </a:ext>
            </a:extLst>
          </p:cNvPr>
          <p:cNvSpPr/>
          <p:nvPr/>
        </p:nvSpPr>
        <p:spPr>
          <a:xfrm rot="18922492">
            <a:off x="8163926" y="4436634"/>
            <a:ext cx="729453" cy="512736"/>
          </a:xfrm>
          <a:prstGeom prst="arc">
            <a:avLst>
              <a:gd name="adj1" fmla="val 15797125"/>
              <a:gd name="adj2" fmla="val 5444073"/>
            </a:avLst>
          </a:prstGeom>
          <a:solidFill>
            <a:srgbClr val="92D050">
              <a:alpha val="39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A1B0EB4B-97BA-47B5-9155-D2DB26446B59}"/>
              </a:ext>
            </a:extLst>
          </p:cNvPr>
          <p:cNvSpPr/>
          <p:nvPr/>
        </p:nvSpPr>
        <p:spPr>
          <a:xfrm rot="8354876">
            <a:off x="10662224" y="2477227"/>
            <a:ext cx="729453" cy="512736"/>
          </a:xfrm>
          <a:prstGeom prst="arc">
            <a:avLst>
              <a:gd name="adj1" fmla="val 15797125"/>
              <a:gd name="adj2" fmla="val 5444073"/>
            </a:avLst>
          </a:prstGeom>
          <a:solidFill>
            <a:srgbClr val="92D050">
              <a:alpha val="39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DFBF665-AAA2-4A6A-9ECA-367538ABB912}"/>
              </a:ext>
            </a:extLst>
          </p:cNvPr>
          <p:cNvSpPr/>
          <p:nvPr/>
        </p:nvSpPr>
        <p:spPr>
          <a:xfrm rot="13371859">
            <a:off x="10660304" y="4433985"/>
            <a:ext cx="729453" cy="512736"/>
          </a:xfrm>
          <a:prstGeom prst="arc">
            <a:avLst>
              <a:gd name="adj1" fmla="val 15797125"/>
              <a:gd name="adj2" fmla="val 5444073"/>
            </a:avLst>
          </a:prstGeom>
          <a:solidFill>
            <a:srgbClr val="92D050">
              <a:alpha val="39000"/>
            </a:srgb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6B07B-F045-45C5-AA64-612EA9B8979E}"/>
              </a:ext>
            </a:extLst>
          </p:cNvPr>
          <p:cNvSpPr/>
          <p:nvPr/>
        </p:nvSpPr>
        <p:spPr>
          <a:xfrm>
            <a:off x="8088980" y="5214724"/>
            <a:ext cx="387740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(0, </a:t>
            </a:r>
            <a:r>
              <a:rPr lang="en-US" sz="2000" dirty="0" smtClean="0">
                <a:latin typeface="Segoe UI Light (Headings)"/>
              </a:rPr>
              <a:t>2</a:t>
            </a:r>
            <a:r>
              <a:rPr lang="pl-PL" sz="2000" dirty="0" smtClean="0">
                <a:latin typeface="Segoe UI Light (Headings)"/>
              </a:rPr>
              <a:t>, </a:t>
            </a:r>
            <a:r>
              <a:rPr lang="en-US" sz="2000" dirty="0">
                <a:latin typeface="Segoe UI Light (Headings)"/>
              </a:rPr>
              <a:t>8</a:t>
            </a:r>
            <a:r>
              <a:rPr lang="pl-PL" sz="2000" dirty="0">
                <a:latin typeface="Segoe UI Light (Headings)"/>
              </a:rPr>
              <a:t>, </a:t>
            </a:r>
            <a:r>
              <a:rPr lang="en-US" sz="2000" dirty="0">
                <a:latin typeface="Segoe UI Light (Headings)"/>
              </a:rPr>
              <a:t>10</a:t>
            </a:r>
            <a:r>
              <a:rPr lang="pl-PL" sz="2000" dirty="0">
                <a:latin typeface="Segoe UI Light (Headings)"/>
              </a:rPr>
              <a:t>)</a:t>
            </a:r>
            <a:endParaRPr lang="en-US" sz="2000" dirty="0">
              <a:latin typeface="Segoe UI Light (Headings)"/>
            </a:endParaRP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latin typeface="Segoe UI Light (Headings)"/>
              </a:rPr>
              <a:t> Z’X’</a:t>
            </a: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latin typeface="Segoe UI Light (Headings)"/>
              </a:rPr>
              <a:t> </a:t>
            </a:r>
            <a:r>
              <a:rPr lang="pl-PL" sz="2000" dirty="0">
                <a:latin typeface="Segoe UI Light (Headings)"/>
              </a:rPr>
              <a:t>∏</a:t>
            </a:r>
            <a:r>
              <a:rPr lang="en-US" sz="2000" dirty="0">
                <a:latin typeface="Segoe UI Light (Headings)"/>
              </a:rPr>
              <a:t>M(1,3-7,9,11-15)</a:t>
            </a: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latin typeface="Segoe UI Light (Headings)"/>
              </a:rPr>
              <a:t> (X)’(Z)’</a:t>
            </a: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latin typeface="Segoe UI Light (Headings)"/>
              </a:rPr>
              <a:t> X’Z’</a:t>
            </a:r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CE1249BD-3179-4FDE-8B60-61CE3B3404F0}"/>
              </a:ext>
            </a:extLst>
          </p:cNvPr>
          <p:cNvSpPr/>
          <p:nvPr/>
        </p:nvSpPr>
        <p:spPr>
          <a:xfrm>
            <a:off x="9130126" y="2558260"/>
            <a:ext cx="1248675" cy="2282097"/>
          </a:xfrm>
          <a:prstGeom prst="roundRect">
            <a:avLst>
              <a:gd name="adj" fmla="val 9804"/>
            </a:avLst>
          </a:prstGeom>
          <a:solidFill>
            <a:srgbClr val="FFC000">
              <a:alpha val="22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2B6C71F3-B04E-4A61-AACD-884AEFE9DDC5}"/>
              </a:ext>
            </a:extLst>
          </p:cNvPr>
          <p:cNvSpPr/>
          <p:nvPr/>
        </p:nvSpPr>
        <p:spPr>
          <a:xfrm rot="5400000">
            <a:off x="9236041" y="2306828"/>
            <a:ext cx="1066441" cy="2860665"/>
          </a:xfrm>
          <a:prstGeom prst="roundRect">
            <a:avLst>
              <a:gd name="adj" fmla="val 9804"/>
            </a:avLst>
          </a:prstGeom>
          <a:solidFill>
            <a:srgbClr val="FFC000">
              <a:alpha val="22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48296"/>
              </p:ext>
            </p:extLst>
          </p:nvPr>
        </p:nvGraphicFramePr>
        <p:xfrm>
          <a:off x="8234429" y="2527814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56685" y="592261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202122"/>
                </a:solidFill>
                <a:latin typeface="Arial" panose="020B0604020202020204" pitchFamily="34" charset="0"/>
              </a:rPr>
              <a:t>torus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890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/>
              <p:nvPr/>
            </p:nvSpPr>
            <p:spPr>
              <a:xfrm>
                <a:off x="1112975" y="1970980"/>
                <a:ext cx="9966050" cy="2325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kumimoji="0" lang="en-CA" sz="4800" b="0" i="0" u="none" strike="noStrike" kern="1200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rPr>
                  <a:t>iven</a:t>
                </a:r>
                <a:r>
                  <a:rPr kumimoji="0" lang="en-CA" sz="4800" b="0" i="0" u="none" strike="noStrike" kern="1200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48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two unsigned numbers x and y,</a:t>
                </a:r>
                <a:r>
                  <a:rPr kumimoji="0" lang="en-CA" sz="4800" b="0" i="0" u="none" strike="noStrike" kern="1200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rPr>
                  <a:t> design a logic circuit to see</a:t>
                </a:r>
                <a:endParaRPr kumimoji="0" lang="en-CA" sz="4800" b="0" i="0" u="none" strike="noStrike" kern="1200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48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en-CA" sz="48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0" lang="en-CA" sz="4800" b="0" i="1" u="none" strike="noStrike" kern="1200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4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</m:e>
                        <m:sup>
                          <m:r>
                            <a:rPr kumimoji="0" lang="en-US" sz="4800" b="0" i="1" u="none" strike="noStrike" kern="1200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  <m:r>
                        <a:rPr kumimoji="0" lang="en-CA" sz="48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CA" sz="4800" b="0" i="1" u="none" strike="noStrike" kern="1200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0" lang="en-CA" sz="4800" b="0" i="0" u="none" strike="noStrike" kern="1200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D96E30-5304-46DE-838C-123EA6948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5" y="1970980"/>
                <a:ext cx="9966050" cy="2325060"/>
              </a:xfrm>
              <a:prstGeom prst="rect">
                <a:avLst/>
              </a:prstGeom>
              <a:blipFill>
                <a:blip r:embed="rId2"/>
                <a:stretch>
                  <a:fillRect l="-2815" t="-6021" r="-2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3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108312"/>
                  </p:ext>
                </p:extLst>
              </p:nvPr>
            </p:nvGraphicFramePr>
            <p:xfrm>
              <a:off x="1" y="0"/>
              <a:ext cx="12191999" cy="6858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499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594360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904101150"/>
                        </a:ext>
                      </a:extLst>
                    </a:gridCol>
                    <a:gridCol w="560070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5327561">
                      <a:extLst>
                        <a:ext uri="{9D8B030D-6E8A-4147-A177-3AD203B41FA5}">
                          <a16:colId xmlns:a16="http://schemas.microsoft.com/office/drawing/2014/main" val="2838467327"/>
                        </a:ext>
                      </a:extLst>
                    </a:gridCol>
                    <a:gridCol w="4498429">
                      <a:extLst>
                        <a:ext uri="{9D8B030D-6E8A-4147-A177-3AD203B41FA5}">
                          <a16:colId xmlns:a16="http://schemas.microsoft.com/office/drawing/2014/main" val="3035806854"/>
                        </a:ext>
                      </a:extLst>
                    </a:gridCol>
                  </a:tblGrid>
                  <a:tr h="403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F(Y2,Y1,X2,X1)=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𝚺</m:t>
                              </m:r>
                            </m:oMath>
                          </a14:m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 m(0,1,2,3,5,6,7,10,11,15)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F(Y2,Y1,X2,X1)=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𝚷</m:t>
                              </m:r>
                            </m:oMath>
                          </a14:m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 M(4,8,9,12,13,14)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942001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961734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51620571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12957374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830543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361098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67072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692465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DD2EF5F2-EF73-40D5-8906-A15EEC6D4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108312"/>
                  </p:ext>
                </p:extLst>
              </p:nvPr>
            </p:nvGraphicFramePr>
            <p:xfrm>
              <a:off x="1" y="0"/>
              <a:ext cx="12191999" cy="6858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499">
                      <a:extLst>
                        <a:ext uri="{9D8B030D-6E8A-4147-A177-3AD203B41FA5}">
                          <a16:colId xmlns:a16="http://schemas.microsoft.com/office/drawing/2014/main" val="232650011"/>
                        </a:ext>
                      </a:extLst>
                    </a:gridCol>
                    <a:gridCol w="594360">
                      <a:extLst>
                        <a:ext uri="{9D8B030D-6E8A-4147-A177-3AD203B41FA5}">
                          <a16:colId xmlns:a16="http://schemas.microsoft.com/office/drawing/2014/main" val="3666604902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904101150"/>
                        </a:ext>
                      </a:extLst>
                    </a:gridCol>
                    <a:gridCol w="560070">
                      <a:extLst>
                        <a:ext uri="{9D8B030D-6E8A-4147-A177-3AD203B41FA5}">
                          <a16:colId xmlns:a16="http://schemas.microsoft.com/office/drawing/2014/main" val="1524816466"/>
                        </a:ext>
                      </a:extLst>
                    </a:gridCol>
                    <a:gridCol w="5327561">
                      <a:extLst>
                        <a:ext uri="{9D8B030D-6E8A-4147-A177-3AD203B41FA5}">
                          <a16:colId xmlns:a16="http://schemas.microsoft.com/office/drawing/2014/main" val="2838467327"/>
                        </a:ext>
                      </a:extLst>
                    </a:gridCol>
                    <a:gridCol w="4498429">
                      <a:extLst>
                        <a:ext uri="{9D8B030D-6E8A-4147-A177-3AD203B41FA5}">
                          <a16:colId xmlns:a16="http://schemas.microsoft.com/office/drawing/2014/main" val="3035806854"/>
                        </a:ext>
                      </a:extLst>
                    </a:gridCol>
                  </a:tblGrid>
                  <a:tr h="403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Y1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bg1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X1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4622" t="-6061" r="-85011" b="-163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71274" t="-6061" r="-678" b="-163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372242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43120134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8588320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5222008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1372308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34444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1767191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1964656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87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2942001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961734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516205717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129573746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8305435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361098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kern="1200" noProof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Segoe UI Light (Headings)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7670723"/>
                      </a:ext>
                    </a:extLst>
                  </a:tr>
                  <a:tr h="4034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kern="1200" noProof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srgbClr val="0432FF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dirty="0">
                              <a:solidFill>
                                <a:prstClr val="black"/>
                              </a:solidFill>
                              <a:latin typeface="Segoe UI Light (Headings)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692465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090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4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83F7AE-1F7A-C94C-9D99-D1D394F32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Y</a:t>
                      </a:r>
                      <a:r>
                        <a:rPr lang="en-US" sz="1800" baseline="-25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Y</a:t>
                      </a:r>
                      <a:r>
                        <a:rPr lang="en-US" sz="1800" baseline="-25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2022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smtClean="0">
                <a:latin typeface="Segoe UI Light (Headings)"/>
              </a:rPr>
              <a:t>F(</a:t>
            </a:r>
            <a:r>
              <a:rPr lang="en-US" sz="2000" dirty="0">
                <a:latin typeface="Segoe UI Light (Headings)"/>
              </a:rPr>
              <a:t>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pl-PL" sz="2000" dirty="0" smtClean="0">
                <a:latin typeface="Segoe UI Light (Headings)"/>
              </a:rPr>
              <a:t>)=𝚺 </a:t>
            </a:r>
            <a:r>
              <a:rPr lang="pl-PL" sz="2000" dirty="0">
                <a:latin typeface="Segoe UI Light (Headings)"/>
              </a:rPr>
              <a:t>m(0,1,2,3,5,6,7,10,11,15</a:t>
            </a:r>
            <a:r>
              <a:rPr lang="pl-PL" sz="2000" dirty="0" smtClean="0">
                <a:latin typeface="Segoe UI Light (Headings)"/>
              </a:rPr>
              <a:t>)</a:t>
            </a:r>
            <a:endParaRPr lang="en-US" sz="2000" dirty="0" smtClean="0">
              <a:latin typeface="Segoe UI Light (Headings)"/>
            </a:endParaRPr>
          </a:p>
          <a:p>
            <a:r>
              <a:rPr lang="en-US" sz="2000" dirty="0" smtClean="0">
                <a:latin typeface="Segoe UI Light (Headings)"/>
              </a:rPr>
              <a:t>F(</a:t>
            </a:r>
            <a:r>
              <a:rPr lang="en-US" sz="2000" dirty="0">
                <a:latin typeface="Segoe UI Light (Headings)"/>
              </a:rPr>
              <a:t>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 smtClean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 smtClean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 smtClean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)=𝚷 M(4,8,9,12,13,14</a:t>
            </a:r>
            <a:r>
              <a:rPr lang="en-US" sz="2000" dirty="0" smtClean="0">
                <a:latin typeface="Segoe UI Light (Headings)"/>
              </a:rPr>
              <a:t>)</a:t>
            </a:r>
          </a:p>
          <a:p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0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202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smtClean="0">
                <a:latin typeface="Segoe UI Light (Headings)"/>
              </a:rPr>
              <a:t>F(</a:t>
            </a:r>
            <a:r>
              <a:rPr lang="en-US" sz="2000" dirty="0">
                <a:latin typeface="Segoe UI Light (Headings)"/>
              </a:rPr>
              <a:t>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pl-PL" sz="2000" dirty="0" smtClean="0">
                <a:latin typeface="Segoe UI Light (Headings)"/>
              </a:rPr>
              <a:t>)=𝚺 </a:t>
            </a:r>
            <a:r>
              <a:rPr lang="pl-PL" sz="2000" dirty="0">
                <a:latin typeface="Segoe UI Light (Headings)"/>
              </a:rPr>
              <a:t>m(0,1,2,3,5,6,7,10,11,15</a:t>
            </a:r>
            <a:r>
              <a:rPr lang="pl-PL" sz="2000" dirty="0" smtClean="0">
                <a:latin typeface="Segoe UI Light (Headings)"/>
              </a:rPr>
              <a:t>)</a:t>
            </a:r>
            <a:endParaRPr lang="en-US" sz="2000" dirty="0" smtClean="0">
              <a:latin typeface="Segoe UI Light (Headings)"/>
            </a:endParaRPr>
          </a:p>
          <a:p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F(Y2,Y1,X2,X1</a:t>
            </a:r>
            <a:r>
              <a:rPr lang="en-US" sz="2000" dirty="0" smtClean="0">
                <a:solidFill>
                  <a:schemeClr val="bg1"/>
                </a:solidFill>
                <a:latin typeface="Segoe UI Light (Headings)"/>
              </a:rPr>
              <a:t>)</a:t>
            </a:r>
            <a:r>
              <a:rPr lang="en-US" sz="2000" dirty="0" smtClean="0">
                <a:latin typeface="Segoe UI Light (Headings)"/>
              </a:rPr>
              <a:t>=Y’</a:t>
            </a:r>
            <a:r>
              <a:rPr lang="en-US" baseline="-25000" dirty="0">
                <a:latin typeface="Segoe UI Light (Headings)"/>
              </a:rPr>
              <a:t>2</a:t>
            </a:r>
            <a:r>
              <a:rPr lang="en-US" sz="2000" dirty="0" smtClean="0">
                <a:latin typeface="Segoe UI Light (Headings)"/>
              </a:rPr>
              <a:t>Y’</a:t>
            </a:r>
            <a:r>
              <a:rPr lang="en-US" baseline="-25000" dirty="0">
                <a:latin typeface="Segoe UI Light (Headings)"/>
              </a:rPr>
              <a:t>1</a:t>
            </a:r>
            <a:r>
              <a:rPr lang="en-US" sz="2000" dirty="0" smtClean="0">
                <a:latin typeface="Segoe UI Light (Headings)"/>
              </a:rPr>
              <a:t> + </a:t>
            </a:r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233957" y="2788920"/>
            <a:ext cx="2922271" cy="457200"/>
          </a:xfrm>
          <a:prstGeom prst="roundRect">
            <a:avLst/>
          </a:prstGeom>
          <a:solidFill>
            <a:schemeClr val="accent6">
              <a:alpha val="3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807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0098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smtClean="0">
                <a:latin typeface="Segoe UI Light (Headings)"/>
              </a:rPr>
              <a:t>F(</a:t>
            </a:r>
            <a:r>
              <a:rPr lang="en-US" sz="2000" dirty="0">
                <a:latin typeface="Segoe UI Light (Headings)"/>
              </a:rPr>
              <a:t>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pl-PL" sz="2000" dirty="0" smtClean="0">
                <a:latin typeface="Segoe UI Light (Headings)"/>
              </a:rPr>
              <a:t>)=𝚺 </a:t>
            </a:r>
            <a:r>
              <a:rPr lang="pl-PL" sz="2000" dirty="0">
                <a:latin typeface="Segoe UI Light (Headings)"/>
              </a:rPr>
              <a:t>m(0,1,2,3,5,6,7,10,11,15</a:t>
            </a:r>
            <a:r>
              <a:rPr lang="pl-PL" sz="2000" dirty="0" smtClean="0">
                <a:latin typeface="Segoe UI Light (Headings)"/>
              </a:rPr>
              <a:t>)</a:t>
            </a:r>
            <a:endParaRPr lang="en-US" sz="2000" dirty="0" smtClean="0">
              <a:latin typeface="Segoe UI Light (Headings)"/>
            </a:endParaRPr>
          </a:p>
          <a:p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F(Y2,Y1,X2,X1</a:t>
            </a:r>
            <a:r>
              <a:rPr lang="en-US" sz="2000" dirty="0" smtClean="0">
                <a:solidFill>
                  <a:schemeClr val="bg1"/>
                </a:solidFill>
                <a:latin typeface="Segoe UI Light (Headings)"/>
              </a:rPr>
              <a:t>)</a:t>
            </a:r>
            <a:r>
              <a:rPr lang="en-US" sz="2000" dirty="0" smtClean="0">
                <a:latin typeface="Segoe UI Light (Headings)"/>
              </a:rPr>
              <a:t>=</a:t>
            </a:r>
            <a:r>
              <a:rPr lang="en-US" sz="2000" dirty="0">
                <a:latin typeface="Segoe UI Light (Headings)"/>
              </a:rPr>
              <a:t> Y’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Y’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 + </a:t>
            </a:r>
            <a:r>
              <a:rPr lang="en-US" sz="2000" dirty="0" smtClean="0">
                <a:latin typeface="Segoe UI Light (Headings)"/>
              </a:rPr>
              <a:t>X</a:t>
            </a:r>
            <a:r>
              <a:rPr lang="en-US" sz="2000" baseline="-25000" dirty="0" smtClean="0">
                <a:latin typeface="Segoe UI Light (Headings)"/>
              </a:rPr>
              <a:t>2</a:t>
            </a:r>
            <a:r>
              <a:rPr lang="en-US" sz="2000" dirty="0" smtClean="0">
                <a:latin typeface="Segoe UI Light (Headings)"/>
              </a:rPr>
              <a:t>X</a:t>
            </a:r>
            <a:r>
              <a:rPr lang="en-US" sz="2000" baseline="-25000" dirty="0" smtClean="0">
                <a:latin typeface="Segoe UI Light (Headings)"/>
              </a:rPr>
              <a:t>1</a:t>
            </a:r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233957" y="2788920"/>
            <a:ext cx="2922271" cy="4572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6777145" y="2788920"/>
            <a:ext cx="595206" cy="2205990"/>
          </a:xfrm>
          <a:prstGeom prst="roundRect">
            <a:avLst/>
          </a:prstGeom>
          <a:solidFill>
            <a:schemeClr val="accent6">
              <a:alpha val="3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50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0098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smtClean="0">
                <a:latin typeface="Segoe UI Light (Headings)"/>
              </a:rPr>
              <a:t>F(</a:t>
            </a:r>
            <a:r>
              <a:rPr lang="en-US" sz="2000" dirty="0">
                <a:latin typeface="Segoe UI Light (Headings)"/>
              </a:rPr>
              <a:t>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pl-PL" sz="2000" dirty="0" smtClean="0">
                <a:latin typeface="Segoe UI Light (Headings)"/>
              </a:rPr>
              <a:t>)=𝚺 </a:t>
            </a:r>
            <a:r>
              <a:rPr lang="pl-PL" sz="2000" dirty="0">
                <a:latin typeface="Segoe UI Light (Headings)"/>
              </a:rPr>
              <a:t>m(0,1,2,3,5,6,7,10,11,15</a:t>
            </a:r>
            <a:r>
              <a:rPr lang="pl-PL" sz="2000" dirty="0" smtClean="0">
                <a:latin typeface="Segoe UI Light (Headings)"/>
              </a:rPr>
              <a:t>)</a:t>
            </a:r>
            <a:endParaRPr lang="en-US" sz="2000" dirty="0" smtClean="0">
              <a:latin typeface="Segoe UI Light (Headings)"/>
            </a:endParaRPr>
          </a:p>
          <a:p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F(Y2,Y1,X2,X1</a:t>
            </a:r>
            <a:r>
              <a:rPr lang="en-US" sz="2000" dirty="0" smtClean="0">
                <a:solidFill>
                  <a:schemeClr val="bg1"/>
                </a:solidFill>
                <a:latin typeface="Segoe UI Light (Headings)"/>
              </a:rPr>
              <a:t>)</a:t>
            </a:r>
            <a:r>
              <a:rPr lang="en-US" sz="2000" dirty="0" smtClean="0">
                <a:latin typeface="Segoe UI Light (Headings)"/>
              </a:rPr>
              <a:t>=</a:t>
            </a:r>
            <a:r>
              <a:rPr lang="en-US" sz="2000" dirty="0">
                <a:latin typeface="Segoe UI Light (Headings)"/>
              </a:rPr>
              <a:t> Y’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Y’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 + 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 + </a:t>
            </a:r>
            <a:r>
              <a:rPr lang="en-US" sz="2000" dirty="0" smtClean="0">
                <a:latin typeface="Segoe UI Light (Headings)"/>
              </a:rPr>
              <a:t>Y’</a:t>
            </a:r>
            <a:r>
              <a:rPr lang="en-US" sz="2000" baseline="-25000" dirty="0" smtClean="0">
                <a:latin typeface="Segoe UI Light (Headings)"/>
              </a:rPr>
              <a:t>2</a:t>
            </a:r>
            <a:r>
              <a:rPr lang="en-US" sz="2000" dirty="0" smtClean="0">
                <a:latin typeface="Segoe UI Light (Headings)"/>
              </a:rPr>
              <a:t>X</a:t>
            </a:r>
            <a:r>
              <a:rPr lang="en-US" sz="2000" baseline="-25000" dirty="0" smtClean="0">
                <a:latin typeface="Segoe UI Light (Headings)"/>
              </a:rPr>
              <a:t>1</a:t>
            </a:r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233957" y="2788920"/>
            <a:ext cx="2922271" cy="4572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6777145" y="2788920"/>
            <a:ext cx="595206" cy="220599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5993267" y="2788920"/>
            <a:ext cx="1379083" cy="1028700"/>
          </a:xfrm>
          <a:prstGeom prst="roundRect">
            <a:avLst/>
          </a:prstGeom>
          <a:solidFill>
            <a:schemeClr val="accent6">
              <a:alpha val="3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6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4158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smtClean="0">
                <a:latin typeface="Segoe UI Light (Headings)"/>
              </a:rPr>
              <a:t>F(</a:t>
            </a:r>
            <a:r>
              <a:rPr lang="en-US" sz="2000" dirty="0">
                <a:latin typeface="Segoe UI Light (Headings)"/>
              </a:rPr>
              <a:t>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pl-PL" sz="2000" dirty="0" smtClean="0">
                <a:latin typeface="Segoe UI Light (Headings)"/>
              </a:rPr>
              <a:t>)=𝚺 </a:t>
            </a:r>
            <a:r>
              <a:rPr lang="pl-PL" sz="2000" dirty="0">
                <a:latin typeface="Segoe UI Light (Headings)"/>
              </a:rPr>
              <a:t>m(0,1,2,3,5,6,7,10,11,15</a:t>
            </a:r>
            <a:r>
              <a:rPr lang="pl-PL" sz="2000" dirty="0" smtClean="0">
                <a:latin typeface="Segoe UI Light (Headings)"/>
              </a:rPr>
              <a:t>)</a:t>
            </a:r>
            <a:endParaRPr lang="en-US" sz="2000" dirty="0" smtClean="0">
              <a:latin typeface="Segoe UI Light (Headings)"/>
            </a:endParaRPr>
          </a:p>
          <a:p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F(Y2,Y1,X2,X1</a:t>
            </a:r>
            <a:r>
              <a:rPr lang="en-US" sz="2000" dirty="0" smtClean="0">
                <a:solidFill>
                  <a:schemeClr val="bg1"/>
                </a:solidFill>
                <a:latin typeface="Segoe UI Light (Headings)"/>
              </a:rPr>
              <a:t>)</a:t>
            </a:r>
            <a:r>
              <a:rPr lang="en-US" sz="2000" dirty="0" smtClean="0">
                <a:latin typeface="Segoe UI Light (Headings)"/>
              </a:rPr>
              <a:t>=</a:t>
            </a:r>
            <a:r>
              <a:rPr lang="en-US" sz="2000" dirty="0">
                <a:latin typeface="Segoe UI Light (Headings)"/>
              </a:rPr>
              <a:t> Y’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Y’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 + 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 + Y’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 + </a:t>
            </a:r>
            <a:r>
              <a:rPr lang="en-US" sz="2000" dirty="0" smtClean="0">
                <a:latin typeface="Segoe UI Light (Headings)"/>
              </a:rPr>
              <a:t>Y’</a:t>
            </a:r>
            <a:r>
              <a:rPr lang="en-US" sz="2000" baseline="-25000" dirty="0" smtClean="0">
                <a:latin typeface="Segoe UI Light (Headings)"/>
              </a:rPr>
              <a:t>2</a:t>
            </a:r>
            <a:r>
              <a:rPr lang="en-US" sz="2000" dirty="0" smtClean="0">
                <a:latin typeface="Segoe UI Light (Headings)"/>
              </a:rPr>
              <a:t>X</a:t>
            </a:r>
            <a:r>
              <a:rPr lang="en-US" sz="2000" baseline="-25000" dirty="0" smtClean="0">
                <a:latin typeface="Segoe UI Light (Headings)"/>
              </a:rPr>
              <a:t>2</a:t>
            </a:r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233957" y="2788920"/>
            <a:ext cx="2922271" cy="4572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6777145" y="2788920"/>
            <a:ext cx="595206" cy="220599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5993267" y="2788920"/>
            <a:ext cx="1379083" cy="10287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6777145" y="2788920"/>
            <a:ext cx="1379083" cy="1028700"/>
          </a:xfrm>
          <a:prstGeom prst="roundRect">
            <a:avLst/>
          </a:prstGeom>
          <a:solidFill>
            <a:schemeClr val="accent6">
              <a:alpha val="3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67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X</a:t>
                      </a:r>
                      <a:r>
                        <a:rPr lang="en-US" sz="2000" baseline="-25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62912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 smtClean="0">
                <a:latin typeface="Segoe UI Light (Headings)"/>
              </a:rPr>
              <a:t>F(</a:t>
            </a:r>
            <a:r>
              <a:rPr lang="en-US" sz="2000" dirty="0">
                <a:latin typeface="Segoe UI Light (Headings)"/>
              </a:rPr>
              <a:t>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pl-PL" sz="2000" dirty="0" smtClean="0">
                <a:latin typeface="Segoe UI Light (Headings)"/>
              </a:rPr>
              <a:t>)=𝚺 </a:t>
            </a:r>
            <a:r>
              <a:rPr lang="pl-PL" sz="2000" dirty="0">
                <a:latin typeface="Segoe UI Light (Headings)"/>
              </a:rPr>
              <a:t>m(0,1,2,3,5,6,7,10,11,15</a:t>
            </a:r>
            <a:r>
              <a:rPr lang="pl-PL" sz="2000" dirty="0" smtClean="0">
                <a:latin typeface="Segoe UI Light (Headings)"/>
              </a:rPr>
              <a:t>)</a:t>
            </a:r>
            <a:endParaRPr lang="en-US" sz="2000" dirty="0" smtClean="0">
              <a:latin typeface="Segoe UI Light (Headings)"/>
            </a:endParaRPr>
          </a:p>
          <a:p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F(Y2,Y1,X2,X1</a:t>
            </a:r>
            <a:r>
              <a:rPr lang="en-US" sz="2000" dirty="0" smtClean="0">
                <a:solidFill>
                  <a:schemeClr val="bg1"/>
                </a:solidFill>
                <a:latin typeface="Segoe UI Light (Headings)"/>
              </a:rPr>
              <a:t>)</a:t>
            </a:r>
            <a:r>
              <a:rPr lang="en-US" sz="2000" dirty="0" smtClean="0">
                <a:latin typeface="Segoe UI Light (Headings)"/>
              </a:rPr>
              <a:t>=</a:t>
            </a:r>
            <a:r>
              <a:rPr lang="en-US" sz="2000" dirty="0">
                <a:latin typeface="Segoe UI Light (Headings)"/>
              </a:rPr>
              <a:t> Y’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Y’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 + 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 + Y’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 + Y’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 + Y’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X</a:t>
            </a:r>
            <a:r>
              <a:rPr lang="en-US" sz="2000" baseline="-25000" dirty="0">
                <a:latin typeface="Segoe UI Light (Headings)"/>
              </a:rPr>
              <a:t>2</a:t>
            </a:r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5233957" y="2788920"/>
            <a:ext cx="2922271" cy="4572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6777145" y="2788920"/>
            <a:ext cx="595206" cy="220599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5993267" y="2788920"/>
            <a:ext cx="1379083" cy="10287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6777145" y="2788920"/>
            <a:ext cx="1379083" cy="10287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c 9"/>
          <p:cNvSpPr/>
          <p:nvPr/>
        </p:nvSpPr>
        <p:spPr>
          <a:xfrm rot="16200000">
            <a:off x="6900901" y="4432478"/>
            <a:ext cx="1131570" cy="1342034"/>
          </a:xfrm>
          <a:prstGeom prst="arc">
            <a:avLst>
              <a:gd name="adj1" fmla="val 16085757"/>
              <a:gd name="adj2" fmla="val 5383162"/>
            </a:avLst>
          </a:prstGeom>
          <a:solidFill>
            <a:schemeClr val="accent6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c 10"/>
          <p:cNvSpPr/>
          <p:nvPr/>
        </p:nvSpPr>
        <p:spPr>
          <a:xfrm rot="5400000">
            <a:off x="6894858" y="2009318"/>
            <a:ext cx="1131570" cy="1342034"/>
          </a:xfrm>
          <a:prstGeom prst="arc">
            <a:avLst>
              <a:gd name="adj1" fmla="val 16085757"/>
              <a:gd name="adj2" fmla="val 5383162"/>
            </a:avLst>
          </a:prstGeom>
          <a:solidFill>
            <a:schemeClr val="accent6">
              <a:alpha val="57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35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YX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4214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Segoe UI Light (Headings)"/>
              </a:rPr>
              <a:t>F(</a:t>
            </a:r>
            <a:r>
              <a:rPr lang="en-US" sz="2000" dirty="0">
                <a:latin typeface="Segoe UI Light (Headings)"/>
              </a:rPr>
              <a:t>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 smtClean="0">
                <a:latin typeface="Segoe UI Light (Headings)"/>
              </a:rPr>
              <a:t>)=</a:t>
            </a:r>
            <a:r>
              <a:rPr lang="en-US" sz="2000" dirty="0">
                <a:latin typeface="Segoe UI Light (Headings)"/>
              </a:rPr>
              <a:t>𝚷 M(4,8,9,12,13,14</a:t>
            </a:r>
            <a:r>
              <a:rPr lang="en-US" sz="2000" dirty="0" smtClean="0">
                <a:latin typeface="Segoe UI Light (Headings)"/>
              </a:rPr>
              <a:t>)</a:t>
            </a:r>
          </a:p>
          <a:p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00150" y="2878020"/>
            <a:ext cx="20085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Change of Variable:</a:t>
            </a:r>
          </a:p>
          <a:p>
            <a:pPr algn="ctr"/>
            <a:r>
              <a:rPr lang="en-US" dirty="0" smtClean="0"/>
              <a:t>X1 → X</a:t>
            </a:r>
          </a:p>
          <a:p>
            <a:pPr algn="ctr"/>
            <a:r>
              <a:rPr lang="en-US" dirty="0" smtClean="0"/>
              <a:t>X2 </a:t>
            </a:r>
            <a:r>
              <a:rPr lang="en-US" dirty="0"/>
              <a:t>→ </a:t>
            </a:r>
            <a:r>
              <a:rPr lang="en-US" dirty="0" smtClean="0"/>
              <a:t>Y</a:t>
            </a:r>
            <a:endParaRPr lang="en-CA" dirty="0"/>
          </a:p>
          <a:p>
            <a:pPr algn="ctr"/>
            <a:r>
              <a:rPr lang="en-US" dirty="0" smtClean="0"/>
              <a:t>Y1 </a:t>
            </a:r>
            <a:r>
              <a:rPr lang="en-US" dirty="0"/>
              <a:t>→ Z</a:t>
            </a:r>
            <a:endParaRPr lang="en-CA" dirty="0"/>
          </a:p>
          <a:p>
            <a:pPr algn="ctr"/>
            <a:r>
              <a:rPr lang="en-US" dirty="0" smtClean="0"/>
              <a:t>Y2 </a:t>
            </a:r>
            <a:r>
              <a:rPr lang="en-US" dirty="0"/>
              <a:t>→ </a:t>
            </a:r>
            <a:r>
              <a:rPr lang="en-US" dirty="0" smtClean="0"/>
              <a:t>W</a:t>
            </a:r>
            <a:endParaRPr lang="en-CA" dirty="0"/>
          </a:p>
          <a:p>
            <a:pPr algn="ctr"/>
            <a:endParaRPr lang="en-US" dirty="0" smtClean="0"/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01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YX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4214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Segoe UI Light (Headings)"/>
              </a:rPr>
              <a:t>F(</a:t>
            </a:r>
            <a:r>
              <a:rPr lang="en-US" sz="2000" dirty="0">
                <a:latin typeface="Segoe UI Light (Headings)"/>
              </a:rPr>
              <a:t>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 smtClean="0">
                <a:latin typeface="Segoe UI Light (Headings)"/>
              </a:rPr>
              <a:t>)=</a:t>
            </a:r>
            <a:r>
              <a:rPr lang="en-US" sz="2000" dirty="0">
                <a:latin typeface="Segoe UI Light (Headings)"/>
              </a:rPr>
              <a:t>𝚷 M(4,8,9,12,13,14</a:t>
            </a:r>
            <a:r>
              <a:rPr lang="en-US" sz="2000" dirty="0" smtClean="0">
                <a:latin typeface="Segoe UI Light (Headings)"/>
              </a:rPr>
              <a:t>)</a:t>
            </a:r>
          </a:p>
          <a:p>
            <a:r>
              <a:rPr lang="en-US" sz="2000" dirty="0" smtClean="0">
                <a:latin typeface="Segoe UI Light (Headings)"/>
              </a:rPr>
              <a:t>     F(W,Z,Y,X)=()’</a:t>
            </a:r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00150" y="2878020"/>
            <a:ext cx="20085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Change of Variable:</a:t>
            </a:r>
          </a:p>
          <a:p>
            <a:pPr algn="ctr"/>
            <a:r>
              <a:rPr lang="en-US" dirty="0" smtClean="0"/>
              <a:t>X1 → X</a:t>
            </a:r>
          </a:p>
          <a:p>
            <a:pPr algn="ctr"/>
            <a:r>
              <a:rPr lang="en-US" dirty="0" smtClean="0"/>
              <a:t>X2 </a:t>
            </a:r>
            <a:r>
              <a:rPr lang="en-US" dirty="0"/>
              <a:t>→ </a:t>
            </a:r>
            <a:r>
              <a:rPr lang="en-US" dirty="0" smtClean="0"/>
              <a:t>Y</a:t>
            </a:r>
            <a:endParaRPr lang="en-CA" dirty="0"/>
          </a:p>
          <a:p>
            <a:pPr algn="ctr"/>
            <a:r>
              <a:rPr lang="en-US" dirty="0" smtClean="0"/>
              <a:t>Y1 </a:t>
            </a:r>
            <a:r>
              <a:rPr lang="en-US" dirty="0"/>
              <a:t>→ Z</a:t>
            </a:r>
            <a:endParaRPr lang="en-CA" dirty="0"/>
          </a:p>
          <a:p>
            <a:pPr algn="ctr"/>
            <a:r>
              <a:rPr lang="en-US" dirty="0" smtClean="0"/>
              <a:t>Y2 </a:t>
            </a:r>
            <a:r>
              <a:rPr lang="en-US" dirty="0"/>
              <a:t>→ </a:t>
            </a:r>
            <a:r>
              <a:rPr lang="en-US" dirty="0" smtClean="0"/>
              <a:t>W</a:t>
            </a:r>
            <a:endParaRPr lang="en-CA" dirty="0"/>
          </a:p>
          <a:p>
            <a:pPr algn="ctr"/>
            <a:endParaRPr lang="en-US" dirty="0" smtClean="0"/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16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YX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4214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Segoe UI Light (Headings)"/>
              </a:rPr>
              <a:t>F(</a:t>
            </a:r>
            <a:r>
              <a:rPr lang="en-US" sz="2000" dirty="0">
                <a:latin typeface="Segoe UI Light (Headings)"/>
              </a:rPr>
              <a:t>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 smtClean="0">
                <a:latin typeface="Segoe UI Light (Headings)"/>
              </a:rPr>
              <a:t>)=</a:t>
            </a:r>
            <a:r>
              <a:rPr lang="en-US" sz="2000" dirty="0">
                <a:latin typeface="Segoe UI Light (Headings)"/>
              </a:rPr>
              <a:t>𝚷 M(4,8,9,12,13,14</a:t>
            </a:r>
            <a:r>
              <a:rPr lang="en-US" sz="2000" dirty="0" smtClean="0">
                <a:latin typeface="Segoe UI Light (Headings)"/>
              </a:rPr>
              <a:t>)</a:t>
            </a:r>
          </a:p>
          <a:p>
            <a:r>
              <a:rPr lang="en-US" sz="2000" dirty="0" smtClean="0">
                <a:latin typeface="Segoe UI Light (Headings)"/>
              </a:rPr>
              <a:t>     F(W,Z,Y,X)</a:t>
            </a:r>
            <a:r>
              <a:rPr lang="en-US" sz="2000" dirty="0" smtClean="0">
                <a:solidFill>
                  <a:schemeClr val="bg1"/>
                </a:solidFill>
                <a:latin typeface="Segoe UI Light (Headings)"/>
              </a:rPr>
              <a:t>)</a:t>
            </a:r>
            <a:r>
              <a:rPr lang="en-US" sz="2000" dirty="0" smtClean="0">
                <a:latin typeface="Segoe UI Light (Headings)"/>
              </a:rPr>
              <a:t>=(</a:t>
            </a:r>
            <a:r>
              <a:rPr lang="en-US" sz="2000" dirty="0" smtClean="0">
                <a:latin typeface="Segoe UI Light (Headings)"/>
              </a:rPr>
              <a:t>WY’ + )’</a:t>
            </a:r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303520" y="3966210"/>
            <a:ext cx="1245870" cy="982980"/>
          </a:xfrm>
          <a:prstGeom prst="roundRect">
            <a:avLst/>
          </a:prstGeom>
          <a:solidFill>
            <a:schemeClr val="accent2">
              <a:alpha val="3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8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4E4E7D-B828-4321-A2D0-947AA558D0A2}"/>
              </a:ext>
            </a:extLst>
          </p:cNvPr>
          <p:cNvCxnSpPr>
            <a:cxnSpLocks/>
          </p:cNvCxnSpPr>
          <p:nvPr/>
        </p:nvCxnSpPr>
        <p:spPr>
          <a:xfrm>
            <a:off x="5384888" y="2822796"/>
            <a:ext cx="805070" cy="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FBFCB2-9B19-41C2-B8C0-25627A5F7AFF}"/>
              </a:ext>
            </a:extLst>
          </p:cNvPr>
          <p:cNvCxnSpPr>
            <a:cxnSpLocks/>
          </p:cNvCxnSpPr>
          <p:nvPr/>
        </p:nvCxnSpPr>
        <p:spPr>
          <a:xfrm>
            <a:off x="5384888" y="3799916"/>
            <a:ext cx="805070" cy="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5FEBBC-3C38-46B9-AD0D-E0E4C667F2E9}"/>
              </a:ext>
            </a:extLst>
          </p:cNvPr>
          <p:cNvCxnSpPr>
            <a:cxnSpLocks/>
          </p:cNvCxnSpPr>
          <p:nvPr/>
        </p:nvCxnSpPr>
        <p:spPr>
          <a:xfrm flipH="1">
            <a:off x="5384888" y="2863409"/>
            <a:ext cx="1423417" cy="885872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BD1F0A-E0E6-4598-AAC9-82395E3DF983}"/>
              </a:ext>
            </a:extLst>
          </p:cNvPr>
          <p:cNvCxnSpPr>
            <a:cxnSpLocks/>
          </p:cNvCxnSpPr>
          <p:nvPr/>
        </p:nvCxnSpPr>
        <p:spPr>
          <a:xfrm flipH="1">
            <a:off x="6808304" y="2822796"/>
            <a:ext cx="924339" cy="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07ECC4-F340-4D06-B50B-DFC347E29F6E}"/>
              </a:ext>
            </a:extLst>
          </p:cNvPr>
          <p:cNvCxnSpPr>
            <a:cxnSpLocks/>
          </p:cNvCxnSpPr>
          <p:nvPr/>
        </p:nvCxnSpPr>
        <p:spPr>
          <a:xfrm flipH="1">
            <a:off x="6808304" y="3799916"/>
            <a:ext cx="924339" cy="0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815EE5D-5036-421C-B54F-453B94A64175}"/>
              </a:ext>
            </a:extLst>
          </p:cNvPr>
          <p:cNvSpPr/>
          <p:nvPr/>
        </p:nvSpPr>
        <p:spPr>
          <a:xfrm>
            <a:off x="6221896" y="2246248"/>
            <a:ext cx="2231255" cy="566526"/>
          </a:xfrm>
          <a:custGeom>
            <a:avLst/>
            <a:gdLst>
              <a:gd name="connsiteX0" fmla="*/ 0 w 2231255"/>
              <a:gd name="connsiteY0" fmla="*/ 717945 h 717945"/>
              <a:gd name="connsiteX1" fmla="*/ 735495 w 2231255"/>
              <a:gd name="connsiteY1" fmla="*/ 22206 h 717945"/>
              <a:gd name="connsiteX2" fmla="*/ 2196547 w 2231255"/>
              <a:gd name="connsiteY2" fmla="*/ 220988 h 717945"/>
              <a:gd name="connsiteX3" fmla="*/ 1630017 w 2231255"/>
              <a:gd name="connsiteY3" fmla="*/ 708006 h 71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255" h="717945">
                <a:moveTo>
                  <a:pt x="0" y="717945"/>
                </a:moveTo>
                <a:cubicBezTo>
                  <a:pt x="184702" y="411488"/>
                  <a:pt x="369404" y="105032"/>
                  <a:pt x="735495" y="22206"/>
                </a:cubicBezTo>
                <a:cubicBezTo>
                  <a:pt x="1101586" y="-60620"/>
                  <a:pt x="2047460" y="106688"/>
                  <a:pt x="2196547" y="220988"/>
                </a:cubicBezTo>
                <a:cubicBezTo>
                  <a:pt x="2345634" y="335288"/>
                  <a:pt x="1987825" y="521647"/>
                  <a:pt x="1630017" y="708006"/>
                </a:cubicBezTo>
              </a:path>
            </a:pathLst>
          </a:custGeom>
          <a:noFill/>
          <a:ln w="28575">
            <a:solidFill>
              <a:srgbClr val="0432FF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947A51-264C-44C4-9E06-CA88DBC8FA28}"/>
              </a:ext>
            </a:extLst>
          </p:cNvPr>
          <p:cNvSpPr/>
          <p:nvPr/>
        </p:nvSpPr>
        <p:spPr>
          <a:xfrm flipV="1">
            <a:off x="6221895" y="3850552"/>
            <a:ext cx="2231255" cy="487380"/>
          </a:xfrm>
          <a:custGeom>
            <a:avLst/>
            <a:gdLst>
              <a:gd name="connsiteX0" fmla="*/ 0 w 2231255"/>
              <a:gd name="connsiteY0" fmla="*/ 717945 h 717945"/>
              <a:gd name="connsiteX1" fmla="*/ 735495 w 2231255"/>
              <a:gd name="connsiteY1" fmla="*/ 22206 h 717945"/>
              <a:gd name="connsiteX2" fmla="*/ 2196547 w 2231255"/>
              <a:gd name="connsiteY2" fmla="*/ 220988 h 717945"/>
              <a:gd name="connsiteX3" fmla="*/ 1630017 w 2231255"/>
              <a:gd name="connsiteY3" fmla="*/ 708006 h 71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255" h="717945">
                <a:moveTo>
                  <a:pt x="0" y="717945"/>
                </a:moveTo>
                <a:cubicBezTo>
                  <a:pt x="184702" y="411488"/>
                  <a:pt x="369404" y="105032"/>
                  <a:pt x="735495" y="22206"/>
                </a:cubicBezTo>
                <a:cubicBezTo>
                  <a:pt x="1101586" y="-60620"/>
                  <a:pt x="2047460" y="106688"/>
                  <a:pt x="2196547" y="220988"/>
                </a:cubicBezTo>
                <a:cubicBezTo>
                  <a:pt x="2345634" y="335288"/>
                  <a:pt x="1987825" y="521647"/>
                  <a:pt x="1630017" y="708006"/>
                </a:cubicBezTo>
              </a:path>
            </a:pathLst>
          </a:custGeom>
          <a:noFill/>
          <a:ln w="28575">
            <a:solidFill>
              <a:srgbClr val="0432FF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YX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4214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Segoe UI Light (Headings)"/>
              </a:rPr>
              <a:t>F(</a:t>
            </a:r>
            <a:r>
              <a:rPr lang="en-US" sz="2000" dirty="0">
                <a:latin typeface="Segoe UI Light (Headings)"/>
              </a:rPr>
              <a:t>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 smtClean="0">
                <a:latin typeface="Segoe UI Light (Headings)"/>
              </a:rPr>
              <a:t>)=</a:t>
            </a:r>
            <a:r>
              <a:rPr lang="en-US" sz="2000" dirty="0">
                <a:latin typeface="Segoe UI Light (Headings)"/>
              </a:rPr>
              <a:t>𝚷 M(4,8,9,12,13,14</a:t>
            </a:r>
            <a:r>
              <a:rPr lang="en-US" sz="2000" dirty="0" smtClean="0">
                <a:latin typeface="Segoe UI Light (Headings)"/>
              </a:rPr>
              <a:t>)</a:t>
            </a:r>
          </a:p>
          <a:p>
            <a:r>
              <a:rPr lang="en-US" sz="2000" dirty="0" smtClean="0">
                <a:latin typeface="Segoe UI Light (Headings)"/>
              </a:rPr>
              <a:t>    F(W,Z,Y,X</a:t>
            </a:r>
            <a:r>
              <a:rPr lang="en-US" sz="2000" dirty="0">
                <a:latin typeface="Segoe UI Light (Headings)"/>
              </a:rPr>
              <a:t>)</a:t>
            </a:r>
            <a:r>
              <a:rPr lang="en-US" sz="2000" dirty="0" smtClean="0">
                <a:solidFill>
                  <a:schemeClr val="bg1"/>
                </a:solidFill>
                <a:latin typeface="Segoe UI Light (Headings)"/>
              </a:rPr>
              <a:t>)</a:t>
            </a:r>
            <a:r>
              <a:rPr lang="en-US" sz="2000" dirty="0" smtClean="0">
                <a:latin typeface="Segoe UI Light (Headings)"/>
              </a:rPr>
              <a:t>=(</a:t>
            </a:r>
            <a:r>
              <a:rPr lang="en-US" sz="2000" dirty="0" smtClean="0">
                <a:latin typeface="Segoe UI Light (Headings)"/>
              </a:rPr>
              <a:t>WY’ + ZY’X’ + )’</a:t>
            </a:r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303520" y="3966210"/>
            <a:ext cx="1245870" cy="9829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5303520" y="3386616"/>
            <a:ext cx="560070" cy="982980"/>
          </a:xfrm>
          <a:prstGeom prst="roundRect">
            <a:avLst/>
          </a:prstGeom>
          <a:solidFill>
            <a:schemeClr val="accent2">
              <a:alpha val="3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5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YX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44385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Segoe UI Light (Headings)"/>
              </a:rPr>
              <a:t>F(</a:t>
            </a:r>
            <a:r>
              <a:rPr lang="en-US" sz="2000" dirty="0">
                <a:latin typeface="Segoe UI Light (Headings)"/>
              </a:rPr>
              <a:t>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 smtClean="0">
                <a:latin typeface="Segoe UI Light (Headings)"/>
              </a:rPr>
              <a:t>)=</a:t>
            </a:r>
            <a:r>
              <a:rPr lang="en-US" sz="2000" dirty="0">
                <a:latin typeface="Segoe UI Light (Headings)"/>
              </a:rPr>
              <a:t>𝚷 M(4,8,9,12,13,14</a:t>
            </a:r>
            <a:r>
              <a:rPr lang="en-US" sz="2000" dirty="0" smtClean="0">
                <a:latin typeface="Segoe UI Light (Headings)"/>
              </a:rPr>
              <a:t>)</a:t>
            </a:r>
          </a:p>
          <a:p>
            <a:r>
              <a:rPr lang="en-US" sz="2000" dirty="0" smtClean="0">
                <a:latin typeface="Segoe UI Light (Headings)"/>
              </a:rPr>
              <a:t>    F(W,Z,Y,X</a:t>
            </a:r>
            <a:r>
              <a:rPr lang="en-US" sz="2000" dirty="0">
                <a:latin typeface="Segoe UI Light (Headings)"/>
              </a:rPr>
              <a:t>)</a:t>
            </a:r>
            <a:r>
              <a:rPr lang="en-US" sz="2000" dirty="0" smtClean="0">
                <a:solidFill>
                  <a:schemeClr val="bg1"/>
                </a:solidFill>
                <a:latin typeface="Segoe UI Light (Headings)"/>
              </a:rPr>
              <a:t>)</a:t>
            </a:r>
            <a:r>
              <a:rPr lang="en-US" sz="2000" dirty="0" smtClean="0">
                <a:latin typeface="Segoe UI Light (Headings)"/>
              </a:rPr>
              <a:t>=(</a:t>
            </a:r>
            <a:r>
              <a:rPr lang="en-US" sz="2000" dirty="0" smtClean="0">
                <a:latin typeface="Segoe UI Light (Headings)"/>
              </a:rPr>
              <a:t>WY’ + ZY’X’ + WZX’)’</a:t>
            </a:r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303520" y="3966210"/>
            <a:ext cx="1245870" cy="9829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5303520" y="3432336"/>
            <a:ext cx="560070" cy="9829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7546628" y="3966210"/>
            <a:ext cx="1328602" cy="445770"/>
          </a:xfrm>
          <a:prstGeom prst="roundRect">
            <a:avLst/>
          </a:prstGeom>
          <a:solidFill>
            <a:schemeClr val="accent2">
              <a:alpha val="3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3316769" y="3966210"/>
            <a:ext cx="2538113" cy="445770"/>
          </a:xfrm>
          <a:prstGeom prst="roundRect">
            <a:avLst/>
          </a:prstGeom>
          <a:solidFill>
            <a:schemeClr val="accent2">
              <a:alpha val="3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2859569" y="3802274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8427909" y="373189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9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Segoe UI Light (Headings)"/>
                        </a:rPr>
                        <a:t>YX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28875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Segoe UI Light (Headings)"/>
              </a:rPr>
              <a:t>F(</a:t>
            </a:r>
            <a:r>
              <a:rPr lang="en-US" sz="2000" dirty="0">
                <a:latin typeface="Segoe UI Light (Headings)"/>
              </a:rPr>
              <a:t>Y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,Y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2</a:t>
            </a:r>
            <a:r>
              <a:rPr lang="en-US" sz="2000" dirty="0">
                <a:latin typeface="Segoe UI Light (Headings)"/>
              </a:rPr>
              <a:t>,X</a:t>
            </a:r>
            <a:r>
              <a:rPr lang="en-US" sz="2000" baseline="-25000" dirty="0">
                <a:latin typeface="Segoe UI Light (Headings)"/>
              </a:rPr>
              <a:t>1</a:t>
            </a:r>
            <a:r>
              <a:rPr lang="en-US" sz="2000" dirty="0" smtClean="0">
                <a:latin typeface="Segoe UI Light (Headings)"/>
              </a:rPr>
              <a:t>)=</a:t>
            </a:r>
            <a:r>
              <a:rPr lang="en-US" sz="2000" dirty="0">
                <a:latin typeface="Segoe UI Light (Headings)"/>
              </a:rPr>
              <a:t>𝚷 M(4,8,9,12,13,14</a:t>
            </a:r>
            <a:r>
              <a:rPr lang="en-US" sz="2000" dirty="0" smtClean="0">
                <a:latin typeface="Segoe UI Light (Headings)"/>
              </a:rPr>
              <a:t>)</a:t>
            </a:r>
          </a:p>
          <a:p>
            <a:r>
              <a:rPr lang="en-US" sz="2000" dirty="0" smtClean="0">
                <a:latin typeface="Segoe UI Light (Headings)"/>
              </a:rPr>
              <a:t>     F(W,Z,Y,X</a:t>
            </a:r>
            <a:r>
              <a:rPr lang="en-US" sz="2000" dirty="0">
                <a:latin typeface="Segoe UI Light (Headings)"/>
              </a:rPr>
              <a:t>)</a:t>
            </a:r>
            <a:r>
              <a:rPr lang="en-US" sz="2000" dirty="0" smtClean="0">
                <a:solidFill>
                  <a:schemeClr val="bg1"/>
                </a:solidFill>
                <a:latin typeface="Segoe UI Light (Headings)"/>
              </a:rPr>
              <a:t>)</a:t>
            </a:r>
            <a:r>
              <a:rPr lang="en-US" sz="2000" dirty="0" smtClean="0">
                <a:latin typeface="Segoe UI Light (Headings)"/>
              </a:rPr>
              <a:t>=(</a:t>
            </a:r>
            <a:r>
              <a:rPr lang="en-US" sz="2000" dirty="0" smtClean="0">
                <a:latin typeface="Segoe UI Light (Headings)"/>
              </a:rPr>
              <a:t>WY’ + ZY’X’ + WZX’)’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F(Y2,Y1,X2,X1</a:t>
            </a:r>
            <a:r>
              <a:rPr lang="en-US" sz="2000" dirty="0" smtClean="0">
                <a:solidFill>
                  <a:schemeClr val="bg1"/>
                </a:solidFill>
                <a:latin typeface="Segoe UI Light (Headings)"/>
              </a:rPr>
              <a:t>)</a:t>
            </a:r>
            <a:r>
              <a:rPr lang="en-US" sz="2000" dirty="0" smtClean="0">
                <a:latin typeface="Segoe UI Light (Headings)"/>
              </a:rPr>
              <a:t>=(WY’)’ (ZY’X’)’ (WZX’)’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F(Y2,Y1,X2,X1</a:t>
            </a:r>
            <a:r>
              <a:rPr lang="en-US" sz="2000" dirty="0" smtClean="0">
                <a:solidFill>
                  <a:schemeClr val="bg1"/>
                </a:solidFill>
                <a:latin typeface="Segoe UI Light (Headings)"/>
              </a:rPr>
              <a:t>)</a:t>
            </a:r>
            <a:r>
              <a:rPr lang="en-US" sz="2000" dirty="0" smtClean="0">
                <a:latin typeface="Segoe UI Light (Headings)"/>
              </a:rPr>
              <a:t>=(W’+Y) </a:t>
            </a:r>
            <a:r>
              <a:rPr lang="en-US" sz="2000" dirty="0">
                <a:latin typeface="Segoe UI Light (Headings)"/>
              </a:rPr>
              <a:t>(</a:t>
            </a:r>
            <a:r>
              <a:rPr lang="en-US" sz="2000" dirty="0" smtClean="0">
                <a:latin typeface="Segoe UI Light (Headings)"/>
              </a:rPr>
              <a:t>Z’+Y+X)’ </a:t>
            </a:r>
            <a:r>
              <a:rPr lang="en-US" sz="2000" dirty="0">
                <a:latin typeface="Segoe UI Light (Headings)"/>
              </a:rPr>
              <a:t>(</a:t>
            </a:r>
            <a:r>
              <a:rPr lang="en-US" sz="2000" dirty="0" smtClean="0">
                <a:latin typeface="Segoe UI Light (Headings)"/>
              </a:rPr>
              <a:t>W’+Z’+X)</a:t>
            </a:r>
            <a:endParaRPr lang="pl-PL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303520" y="3966210"/>
            <a:ext cx="1245870" cy="9829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5303520" y="3432336"/>
            <a:ext cx="560070" cy="9829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7546628" y="3966210"/>
            <a:ext cx="1328602" cy="44577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3316769" y="3966210"/>
            <a:ext cx="2538113" cy="44577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2859569" y="3802274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8427909" y="373189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8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5-Variable KARNAUGH MAP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8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DC30A95-9D14-4A8A-93BC-C42037B60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94" b="14925"/>
          <a:stretch/>
        </p:blipFill>
        <p:spPr bwMode="auto">
          <a:xfrm>
            <a:off x="4273162" y="1093967"/>
            <a:ext cx="3845601" cy="494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0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DC30A95-9D14-4A8A-93BC-C42037B60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53" b="14290"/>
          <a:stretch/>
        </p:blipFill>
        <p:spPr bwMode="auto">
          <a:xfrm>
            <a:off x="4553527" y="798404"/>
            <a:ext cx="3631317" cy="498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n-Variable </a:t>
            </a:r>
            <a:r>
              <a:rPr lang="en-CA" sz="6600" strike="sngStrike" dirty="0">
                <a:solidFill>
                  <a:prstClr val="black"/>
                </a:solidFill>
                <a:latin typeface="Segoe UI Light (Headings)"/>
              </a:rPr>
              <a:t>KARNAUGH MAP</a:t>
            </a:r>
            <a:endParaRPr kumimoji="0" lang="en-CA" sz="6600" b="0" i="0" u="none" strike="sng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8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255457"/>
            <a:ext cx="121919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n-Variable</a:t>
            </a:r>
          </a:p>
          <a:p>
            <a:pPr lvl="0" algn="ctr" defTabSz="457200">
              <a:defRPr/>
            </a:pP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Quine–</a:t>
            </a:r>
            <a:r>
              <a:rPr lang="en-CA" sz="6000" dirty="0" err="1">
                <a:solidFill>
                  <a:prstClr val="black"/>
                </a:solidFill>
                <a:latin typeface="Segoe UI Light (Headings)"/>
              </a:rPr>
              <a:t>McCluskey</a:t>
            </a: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CA" sz="6000" dirty="0" smtClean="0">
                <a:solidFill>
                  <a:prstClr val="black"/>
                </a:solidFill>
                <a:latin typeface="Segoe UI Light (Headings)"/>
              </a:rPr>
              <a:t>Algorithm</a:t>
            </a:r>
            <a:endParaRPr kumimoji="0" lang="en-CA" sz="6600" b="0" i="0" u="none" strike="sng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796F5-72F0-4F6A-84C8-E622891C0D15}"/>
              </a:ext>
            </a:extLst>
          </p:cNvPr>
          <p:cNvSpPr/>
          <p:nvPr/>
        </p:nvSpPr>
        <p:spPr>
          <a:xfrm>
            <a:off x="3694546" y="4154231"/>
            <a:ext cx="7265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 (Headings)"/>
              </a:rPr>
              <a:t>https://en.wikipedia.org/wiki/Quine%E2%80%93McCluskey_algorithm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31B24-3CD2-49B2-BA1D-A68BCADD39E9}"/>
              </a:ext>
            </a:extLst>
          </p:cNvPr>
          <p:cNvSpPr/>
          <p:nvPr/>
        </p:nvSpPr>
        <p:spPr>
          <a:xfrm>
            <a:off x="3878959" y="5128091"/>
            <a:ext cx="4414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egoe UI Light (Headings)"/>
              </a:rPr>
              <a:t>1878 ← 1937 ← 1952 ← 1956</a:t>
            </a:r>
          </a:p>
        </p:txBody>
      </p:sp>
    </p:spTree>
    <p:extLst>
      <p:ext uri="{BB962C8B-B14F-4D97-AF65-F5344CB8AC3E}">
        <p14:creationId xmlns:p14="http://schemas.microsoft.com/office/powerpoint/2010/main" val="2511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9544" y="2255457"/>
            <a:ext cx="121919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 smtClean="0">
                <a:solidFill>
                  <a:prstClr val="black"/>
                </a:solidFill>
                <a:latin typeface="Segoe UI Light (Headings)"/>
              </a:rPr>
              <a:t>Demo</a:t>
            </a:r>
            <a:endParaRPr lang="en-CA" sz="6600" dirty="0">
              <a:solidFill>
                <a:prstClr val="black"/>
              </a:solidFill>
              <a:latin typeface="Segoe UI Light (Headings)"/>
            </a:endParaRPr>
          </a:p>
          <a:p>
            <a:pPr lvl="0" algn="ctr" defTabSz="457200">
              <a:defRPr/>
            </a:pP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Quine–</a:t>
            </a:r>
            <a:r>
              <a:rPr lang="en-CA" sz="6000" dirty="0" err="1">
                <a:solidFill>
                  <a:prstClr val="black"/>
                </a:solidFill>
                <a:latin typeface="Segoe UI Light (Headings)"/>
              </a:rPr>
              <a:t>McCluskey</a:t>
            </a:r>
            <a:r>
              <a:rPr lang="en-CA" sz="6000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CA" sz="6000" dirty="0" smtClean="0">
                <a:solidFill>
                  <a:prstClr val="black"/>
                </a:solidFill>
                <a:latin typeface="Segoe UI Light (Headings)"/>
              </a:rPr>
              <a:t>Algorithm</a:t>
            </a:r>
            <a:endParaRPr kumimoji="0" lang="en-CA" sz="6600" b="0" i="0" u="none" strike="sng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04838" y="4102116"/>
            <a:ext cx="7462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https://www.mathematik.uni-marburg.de/~thormae/lectures/ti1/code/qmc/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97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Don’t Care Conditions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8324" y="4575536"/>
            <a:ext cx="10507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LTStd-Roman"/>
              </a:rPr>
              <a:t>In practice, in some applications the </a:t>
            </a:r>
            <a:r>
              <a:rPr lang="en-US" dirty="0" smtClean="0">
                <a:latin typeface="TimesTenLTStd-Roman"/>
              </a:rPr>
              <a:t>function is </a:t>
            </a:r>
            <a:r>
              <a:rPr lang="en-US" dirty="0">
                <a:latin typeface="TimesTenLTStd-Roman"/>
              </a:rPr>
              <a:t>not specified for certain combinations of the variables.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23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FBFCB2-9B19-41C2-B8C0-25627A5F7AFF}"/>
              </a:ext>
            </a:extLst>
          </p:cNvPr>
          <p:cNvCxnSpPr>
            <a:cxnSpLocks/>
          </p:cNvCxnSpPr>
          <p:nvPr/>
        </p:nvCxnSpPr>
        <p:spPr>
          <a:xfrm>
            <a:off x="5477656" y="4038455"/>
            <a:ext cx="805070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BD1F0A-E0E6-4598-AAC9-82395E3DF983}"/>
              </a:ext>
            </a:extLst>
          </p:cNvPr>
          <p:cNvCxnSpPr>
            <a:cxnSpLocks/>
          </p:cNvCxnSpPr>
          <p:nvPr/>
        </p:nvCxnSpPr>
        <p:spPr>
          <a:xfrm flipH="1">
            <a:off x="6942305" y="4038455"/>
            <a:ext cx="924339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815EE5D-5036-421C-B54F-453B94A64175}"/>
              </a:ext>
            </a:extLst>
          </p:cNvPr>
          <p:cNvSpPr/>
          <p:nvPr/>
        </p:nvSpPr>
        <p:spPr>
          <a:xfrm>
            <a:off x="6297457" y="3429000"/>
            <a:ext cx="2231255" cy="566526"/>
          </a:xfrm>
          <a:custGeom>
            <a:avLst/>
            <a:gdLst>
              <a:gd name="connsiteX0" fmla="*/ 0 w 2231255"/>
              <a:gd name="connsiteY0" fmla="*/ 717945 h 717945"/>
              <a:gd name="connsiteX1" fmla="*/ 735495 w 2231255"/>
              <a:gd name="connsiteY1" fmla="*/ 22206 h 717945"/>
              <a:gd name="connsiteX2" fmla="*/ 2196547 w 2231255"/>
              <a:gd name="connsiteY2" fmla="*/ 220988 h 717945"/>
              <a:gd name="connsiteX3" fmla="*/ 1630017 w 2231255"/>
              <a:gd name="connsiteY3" fmla="*/ 708006 h 71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255" h="717945">
                <a:moveTo>
                  <a:pt x="0" y="717945"/>
                </a:moveTo>
                <a:cubicBezTo>
                  <a:pt x="184702" y="411488"/>
                  <a:pt x="369404" y="105032"/>
                  <a:pt x="735495" y="22206"/>
                </a:cubicBezTo>
                <a:cubicBezTo>
                  <a:pt x="1101586" y="-60620"/>
                  <a:pt x="2047460" y="106688"/>
                  <a:pt x="2196547" y="220988"/>
                </a:cubicBezTo>
                <a:cubicBezTo>
                  <a:pt x="2345634" y="335288"/>
                  <a:pt x="1987825" y="521647"/>
                  <a:pt x="1630017" y="708006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8E750E-389B-4411-AD9C-6FE5E1789A5C}"/>
              </a:ext>
            </a:extLst>
          </p:cNvPr>
          <p:cNvCxnSpPr>
            <a:cxnSpLocks/>
          </p:cNvCxnSpPr>
          <p:nvPr/>
        </p:nvCxnSpPr>
        <p:spPr>
          <a:xfrm flipH="1">
            <a:off x="5476462" y="3712263"/>
            <a:ext cx="1465843" cy="1217546"/>
          </a:xfrm>
          <a:prstGeom prst="straightConnector1">
            <a:avLst/>
          </a:prstGeom>
          <a:ln w="31750">
            <a:solidFill>
              <a:srgbClr val="0432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1DD4D3-E0C7-431C-AF68-D02EAF6CE21D}"/>
              </a:ext>
            </a:extLst>
          </p:cNvPr>
          <p:cNvCxnSpPr>
            <a:cxnSpLocks/>
          </p:cNvCxnSpPr>
          <p:nvPr/>
        </p:nvCxnSpPr>
        <p:spPr>
          <a:xfrm>
            <a:off x="5518889" y="4980444"/>
            <a:ext cx="805070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2B12EC-1A34-4344-A693-72E4B33ED6BB}"/>
              </a:ext>
            </a:extLst>
          </p:cNvPr>
          <p:cNvCxnSpPr>
            <a:cxnSpLocks/>
          </p:cNvCxnSpPr>
          <p:nvPr/>
        </p:nvCxnSpPr>
        <p:spPr>
          <a:xfrm flipH="1">
            <a:off x="6942305" y="4980444"/>
            <a:ext cx="924339" cy="0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B37504-8094-4DF4-B310-7EDA8506900B}"/>
              </a:ext>
            </a:extLst>
          </p:cNvPr>
          <p:cNvSpPr/>
          <p:nvPr/>
        </p:nvSpPr>
        <p:spPr>
          <a:xfrm flipV="1">
            <a:off x="6355896" y="5031080"/>
            <a:ext cx="2231255" cy="487380"/>
          </a:xfrm>
          <a:custGeom>
            <a:avLst/>
            <a:gdLst>
              <a:gd name="connsiteX0" fmla="*/ 0 w 2231255"/>
              <a:gd name="connsiteY0" fmla="*/ 717945 h 717945"/>
              <a:gd name="connsiteX1" fmla="*/ 735495 w 2231255"/>
              <a:gd name="connsiteY1" fmla="*/ 22206 h 717945"/>
              <a:gd name="connsiteX2" fmla="*/ 2196547 w 2231255"/>
              <a:gd name="connsiteY2" fmla="*/ 220988 h 717945"/>
              <a:gd name="connsiteX3" fmla="*/ 1630017 w 2231255"/>
              <a:gd name="connsiteY3" fmla="*/ 708006 h 71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255" h="717945">
                <a:moveTo>
                  <a:pt x="0" y="717945"/>
                </a:moveTo>
                <a:cubicBezTo>
                  <a:pt x="184702" y="411488"/>
                  <a:pt x="369404" y="105032"/>
                  <a:pt x="735495" y="22206"/>
                </a:cubicBezTo>
                <a:cubicBezTo>
                  <a:pt x="1101586" y="-60620"/>
                  <a:pt x="2047460" y="106688"/>
                  <a:pt x="2196547" y="220988"/>
                </a:cubicBezTo>
                <a:cubicBezTo>
                  <a:pt x="2345634" y="335288"/>
                  <a:pt x="1987825" y="521647"/>
                  <a:pt x="1630017" y="708006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E55AD9-A738-4171-90D3-9EC90DB676A3}"/>
              </a:ext>
            </a:extLst>
          </p:cNvPr>
          <p:cNvCxnSpPr>
            <a:cxnSpLocks/>
          </p:cNvCxnSpPr>
          <p:nvPr/>
        </p:nvCxnSpPr>
        <p:spPr>
          <a:xfrm flipH="1" flipV="1">
            <a:off x="5595731" y="4124740"/>
            <a:ext cx="1304146" cy="855704"/>
          </a:xfrm>
          <a:prstGeom prst="straightConnector1">
            <a:avLst/>
          </a:prstGeom>
          <a:ln w="31750">
            <a:solidFill>
              <a:srgbClr val="C0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1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04774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 smtClean="0">
                          <a:latin typeface="Segoe UI" panose="020B0502040204020203" pitchFamily="34" charset="0"/>
                        </a:rPr>
                        <a:t>F=if input is </a:t>
                      </a:r>
                      <a:r>
                        <a:rPr lang="en-US" sz="3200" b="0" baseline="0" dirty="0" smtClean="0">
                          <a:latin typeface="Segoe UI" panose="020B0502040204020203" pitchFamily="34" charset="0"/>
                        </a:rPr>
                        <a:t>positive(2’s comp.) </a:t>
                      </a:r>
                      <a:r>
                        <a:rPr lang="en-US" sz="3200" b="0" baseline="0" dirty="0" smtClean="0">
                          <a:latin typeface="Segoe UI" panose="020B0502040204020203" pitchFamily="34" charset="0"/>
                        </a:rPr>
                        <a:t>then 1 else 0</a:t>
                      </a:r>
                      <a:endParaRPr lang="en-US" sz="3200" b="0" baseline="0" dirty="0"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?</a:t>
                      </a:r>
                      <a:endParaRPr lang="en-US" sz="4000" b="0" baseline="0" dirty="0"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?</a:t>
                      </a:r>
                      <a:endParaRPr lang="en-US" sz="4000" b="0" baseline="0" dirty="0"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5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2274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F=if input is positive(2’s comp.) then 1 else 0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4000" b="0" baseline="0" dirty="0">
                        <a:solidFill>
                          <a:srgbClr val="C00000"/>
                        </a:solidFill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4000" b="0" baseline="0" dirty="0"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54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8698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 smtClean="0">
                          <a:latin typeface="Segoe UI" panose="020B0502040204020203" pitchFamily="34" charset="0"/>
                        </a:rPr>
                        <a:t>F=∑m(1,2,3)=∏M(0,4,5,6,7)</a:t>
                      </a:r>
                      <a:endParaRPr lang="en-US" sz="3600" b="0" baseline="0" dirty="0"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4000" b="0" baseline="0" dirty="0">
                        <a:solidFill>
                          <a:srgbClr val="C00000"/>
                        </a:solidFill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4000" b="0" baseline="0" dirty="0"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6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56426"/>
              </p:ext>
            </p:extLst>
          </p:nvPr>
        </p:nvGraphicFramePr>
        <p:xfrm>
          <a:off x="4150725" y="2247797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srgbClr val="C00000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srgbClr val="C00000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280916"/>
              </p:ext>
            </p:extLst>
          </p:nvPr>
        </p:nvGraphicFramePr>
        <p:xfrm>
          <a:off x="4900753" y="3040277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39277438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7508292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67734071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72090267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88414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21598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4150725" y="4384523"/>
            <a:ext cx="332334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</a:t>
            </a:r>
            <a:r>
              <a:rPr lang="pl-PL" sz="2000" dirty="0" smtClean="0">
                <a:latin typeface="Segoe UI Light (Headings)"/>
              </a:rPr>
              <a:t>(</a:t>
            </a:r>
            <a:r>
              <a:rPr lang="en-US" sz="2000" dirty="0" smtClean="0">
                <a:latin typeface="Segoe UI Light (Headings)"/>
              </a:rPr>
              <a:t>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 smtClean="0">
                <a:latin typeface="Segoe UI Light (Headings)"/>
              </a:rPr>
              <a:t>(</a:t>
            </a:r>
            <a:r>
              <a:rPr lang="en-US" sz="2000" dirty="0" smtClean="0">
                <a:latin typeface="Segoe UI Light (Headings)"/>
              </a:rPr>
              <a:t>1</a:t>
            </a:r>
            <a:r>
              <a:rPr lang="pl-PL" sz="2000" dirty="0" smtClean="0">
                <a:latin typeface="Segoe UI Light (Headings)"/>
              </a:rPr>
              <a:t>, </a:t>
            </a:r>
            <a:r>
              <a:rPr lang="en-US" sz="2000" dirty="0" smtClean="0">
                <a:latin typeface="Segoe UI Light (Headings)"/>
              </a:rPr>
              <a:t>2</a:t>
            </a:r>
            <a:r>
              <a:rPr lang="pl-PL" sz="2000" dirty="0" smtClean="0">
                <a:latin typeface="Segoe UI Light (Headings)"/>
              </a:rPr>
              <a:t>, </a:t>
            </a:r>
            <a:r>
              <a:rPr lang="en-US" sz="2000" dirty="0" smtClean="0">
                <a:latin typeface="Segoe UI Light (Headings)"/>
              </a:rPr>
              <a:t>3</a:t>
            </a:r>
            <a:r>
              <a:rPr lang="pl-PL" sz="2000" dirty="0" smtClean="0">
                <a:latin typeface="Segoe UI Light (Headings)"/>
              </a:rPr>
              <a:t>)</a:t>
            </a:r>
            <a:endParaRPr lang="en-US" sz="2000" dirty="0">
              <a:latin typeface="Segoe UI Light (Headings)"/>
            </a:endParaRP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 smtClean="0">
                <a:solidFill>
                  <a:schemeClr val="bg1"/>
                </a:solidFill>
                <a:latin typeface="Segoe UI Light (Headings)"/>
              </a:rPr>
              <a:t>W,Z,Y</a:t>
            </a:r>
            <a:r>
              <a:rPr lang="pl-PL" sz="2000" dirty="0" smtClean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pl-PL" sz="2000" dirty="0" smtClean="0">
                <a:latin typeface="Segoe UI Light (Headings)"/>
              </a:rPr>
              <a:t>=</a:t>
            </a:r>
            <a:r>
              <a:rPr lang="en-US" sz="2000" dirty="0" smtClean="0">
                <a:latin typeface="Segoe UI Light (Headings)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Segoe UI Light (Headings)"/>
              </a:rPr>
              <a:t>Z’X + Z’Y</a:t>
            </a:r>
          </a:p>
          <a:p>
            <a:endParaRPr lang="en-US" sz="2000" dirty="0" smtClean="0">
              <a:solidFill>
                <a:prstClr val="black"/>
              </a:solidFill>
              <a:latin typeface="Segoe UI Light (Headings)"/>
            </a:endParaRPr>
          </a:p>
          <a:p>
            <a:endParaRPr lang="en-US" sz="2000" dirty="0">
              <a:solidFill>
                <a:prstClr val="black"/>
              </a:solidFill>
              <a:latin typeface="Segoe UI Light (Headings)"/>
            </a:endParaRPr>
          </a:p>
          <a:p>
            <a:r>
              <a:rPr lang="en-US" sz="2000" dirty="0" smtClean="0">
                <a:solidFill>
                  <a:prstClr val="black"/>
                </a:solidFill>
                <a:latin typeface="Segoe UI Light (Headings)"/>
              </a:rPr>
              <a:t>Boolean algebra </a:t>
            </a:r>
            <a:r>
              <a:rPr lang="en-US" sz="2000" dirty="0" smtClean="0">
                <a:solidFill>
                  <a:prstClr val="black"/>
                </a:solidFill>
                <a:latin typeface="Segoe UI Light (Headings)"/>
                <a:sym typeface="Wingdings" panose="05000000000000000000" pitchFamily="2" charset="2"/>
              </a:rPr>
              <a:t> Z’(X+Y)</a:t>
            </a:r>
            <a:endParaRPr lang="en-US" sz="2000" dirty="0" smtClean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11635" y="3074416"/>
            <a:ext cx="1284127" cy="524959"/>
          </a:xfrm>
          <a:prstGeom prst="roundRect">
            <a:avLst/>
          </a:prstGeom>
          <a:solidFill>
            <a:schemeClr val="accent6"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5732908" y="3074415"/>
            <a:ext cx="1284127" cy="524959"/>
          </a:xfrm>
          <a:prstGeom prst="roundRect">
            <a:avLst/>
          </a:prstGeom>
          <a:solidFill>
            <a:schemeClr val="accent6"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5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4150725" y="4384523"/>
            <a:ext cx="30450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 Light (Headings)"/>
              </a:rPr>
              <a:t>F(Z,Y,X</a:t>
            </a:r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) = </a:t>
            </a:r>
            <a:r>
              <a:rPr lang="el-GR" sz="2000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Segoe UI Light (Headings)"/>
              </a:rPr>
              <a:t>M(0,4,5,6,7</a:t>
            </a:r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)</a:t>
            </a:r>
          </a:p>
          <a:p>
            <a:pPr lvl="0">
              <a:defRPr/>
            </a:pPr>
            <a:r>
              <a:rPr lang="en-US" sz="2000" dirty="0" smtClean="0">
                <a:solidFill>
                  <a:schemeClr val="bg1"/>
                </a:solidFill>
                <a:latin typeface="Segoe UI Light (Headings)"/>
              </a:rPr>
              <a:t>FX.(Y,X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= </a:t>
            </a:r>
            <a:r>
              <a:rPr lang="en-US" sz="2000" dirty="0" smtClean="0">
                <a:solidFill>
                  <a:prstClr val="black"/>
                </a:solidFill>
                <a:latin typeface="Segoe UI Light (Headings)"/>
              </a:rPr>
              <a:t>(Z + Y’X’)’</a:t>
            </a:r>
            <a:endParaRPr lang="en-US" sz="2000" dirty="0">
              <a:solidFill>
                <a:prstClr val="black"/>
              </a:solidFill>
              <a:latin typeface="Segoe UI Light (Headings)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Segoe UI Light (Headings)"/>
              </a:rPr>
              <a:t>F(X,Y,X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= </a:t>
            </a:r>
            <a:r>
              <a:rPr lang="en-US" sz="2000" dirty="0" smtClean="0">
                <a:solidFill>
                  <a:prstClr val="black"/>
                </a:solidFill>
                <a:latin typeface="Segoe UI Light (Headings)"/>
              </a:rPr>
              <a:t>Z’ (Y+X)</a:t>
            </a:r>
            <a:endParaRPr lang="en-US" sz="2000" dirty="0">
              <a:solidFill>
                <a:prstClr val="black"/>
              </a:solidFill>
              <a:latin typeface="Segoe UI Light (Headings)"/>
            </a:endParaRP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00814"/>
              </p:ext>
            </p:extLst>
          </p:nvPr>
        </p:nvGraphicFramePr>
        <p:xfrm>
          <a:off x="4150725" y="2247797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000" b="0" baseline="0" dirty="0">
                        <a:solidFill>
                          <a:srgbClr val="C00000"/>
                        </a:solidFill>
                        <a:latin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40217"/>
              </p:ext>
            </p:extLst>
          </p:nvPr>
        </p:nvGraphicFramePr>
        <p:xfrm>
          <a:off x="4900753" y="3040277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39277438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7508292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67734071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72090267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88414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215980"/>
                  </a:ext>
                </a:extLst>
              </a:tr>
            </a:tbl>
          </a:graphicData>
        </a:graphic>
      </p:graphicFrame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183FCDD6-D7E2-4DB5-9F07-9DCEF108B893}"/>
              </a:ext>
            </a:extLst>
          </p:cNvPr>
          <p:cNvSpPr/>
          <p:nvPr/>
        </p:nvSpPr>
        <p:spPr>
          <a:xfrm>
            <a:off x="4950398" y="3691999"/>
            <a:ext cx="2882038" cy="473601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183FCDD6-D7E2-4DB5-9F07-9DCEF108B893}"/>
              </a:ext>
            </a:extLst>
          </p:cNvPr>
          <p:cNvSpPr/>
          <p:nvPr/>
        </p:nvSpPr>
        <p:spPr>
          <a:xfrm>
            <a:off x="4950398" y="3066238"/>
            <a:ext cx="609893" cy="1099362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4048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baseline="0" dirty="0" smtClean="0">
                          <a:latin typeface="Segoe UI" panose="020B0502040204020203" pitchFamily="34" charset="0"/>
                        </a:rPr>
                        <a:t>F=if </a:t>
                      </a:r>
                      <a:r>
                        <a:rPr lang="en-US" sz="3200" b="0" baseline="0" dirty="0" smtClean="0">
                          <a:latin typeface="Segoe UI" panose="020B0502040204020203" pitchFamily="34" charset="0"/>
                        </a:rPr>
                        <a:t>positive(2’s comp.) </a:t>
                      </a:r>
                      <a:r>
                        <a:rPr lang="en-US" sz="3200" b="0" baseline="0" dirty="0" smtClean="0">
                          <a:latin typeface="Segoe UI" panose="020B0502040204020203" pitchFamily="34" charset="0"/>
                        </a:rPr>
                        <a:t>then 1 </a:t>
                      </a:r>
                      <a:r>
                        <a:rPr lang="en-US" sz="3200" b="0" baseline="0" dirty="0" smtClean="0">
                          <a:solidFill>
                            <a:schemeClr val="accent4"/>
                          </a:solidFill>
                          <a:latin typeface="Segoe UI" panose="020B0502040204020203" pitchFamily="34" charset="0"/>
                        </a:rPr>
                        <a:t>if negative 0</a:t>
                      </a:r>
                      <a:endParaRPr lang="en-US" sz="3200" b="0" baseline="0" dirty="0">
                        <a:solidFill>
                          <a:schemeClr val="accent4"/>
                        </a:solidFill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4000" b="0" baseline="0" dirty="0"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9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8029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F=if positive(2’s comp.) then 1 </a:t>
                      </a: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if negative 0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░</a:t>
                      </a:r>
                      <a:endParaRPr lang="en-US" sz="4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Segoe UI" panose="020B0502040204020203" pitchFamily="34" charset="0"/>
                        </a:rPr>
                        <a:t>1</a:t>
                      </a:r>
                      <a:endParaRPr kumimoji="0" lang="en-US" sz="4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baseline="0" dirty="0"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4000" b="0" baseline="0" dirty="0">
                        <a:latin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2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29052"/>
              </p:ext>
            </p:extLst>
          </p:nvPr>
        </p:nvGraphicFramePr>
        <p:xfrm>
          <a:off x="4150725" y="2247797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srgbClr val="C00000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░</a:t>
                      </a:r>
                      <a:endParaRPr lang="en-US" sz="2000" kern="1200" cap="none" baseline="-25000" dirty="0">
                        <a:solidFill>
                          <a:srgbClr val="C00000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021737"/>
              </p:ext>
            </p:extLst>
          </p:nvPr>
        </p:nvGraphicFramePr>
        <p:xfrm>
          <a:off x="4900753" y="3040277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39277438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7508292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67734071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72090267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88414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21598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4150725" y="4384523"/>
            <a:ext cx="36845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</a:t>
            </a:r>
            <a:r>
              <a:rPr lang="pl-PL" sz="2000" dirty="0" smtClean="0">
                <a:latin typeface="Segoe UI Light (Headings)"/>
              </a:rPr>
              <a:t>(</a:t>
            </a:r>
            <a:r>
              <a:rPr lang="en-US" sz="2000" dirty="0" smtClean="0">
                <a:latin typeface="Segoe UI Light (Headings)"/>
              </a:rPr>
              <a:t>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 smtClean="0">
                <a:latin typeface="Segoe UI Light (Headings)"/>
              </a:rPr>
              <a:t>(</a:t>
            </a:r>
            <a:r>
              <a:rPr lang="en-US" sz="2000" dirty="0" smtClean="0">
                <a:latin typeface="Segoe UI Light (Headings)"/>
              </a:rPr>
              <a:t>1</a:t>
            </a:r>
            <a:r>
              <a:rPr lang="pl-PL" sz="2000" dirty="0" smtClean="0">
                <a:latin typeface="Segoe UI Light (Headings)"/>
              </a:rPr>
              <a:t>, </a:t>
            </a:r>
            <a:r>
              <a:rPr lang="en-US" sz="2000" dirty="0" smtClean="0">
                <a:latin typeface="Segoe UI Light (Headings)"/>
              </a:rPr>
              <a:t>2</a:t>
            </a:r>
            <a:r>
              <a:rPr lang="pl-PL" sz="2000" dirty="0" smtClean="0">
                <a:latin typeface="Segoe UI Light (Headings)"/>
              </a:rPr>
              <a:t>, </a:t>
            </a:r>
            <a:r>
              <a:rPr lang="en-US" sz="2000" dirty="0" smtClean="0">
                <a:latin typeface="Segoe UI Light (Headings)"/>
              </a:rPr>
              <a:t>3</a:t>
            </a:r>
            <a:r>
              <a:rPr lang="pl-PL" sz="2000" dirty="0" smtClean="0">
                <a:latin typeface="Segoe UI Light (Headings)"/>
              </a:rPr>
              <a:t>)</a:t>
            </a:r>
            <a:r>
              <a:rPr lang="en-US" sz="2000" dirty="0" smtClean="0">
                <a:latin typeface="Segoe UI Light (Headings)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Segoe UI Light (Headings)"/>
              </a:rPr>
              <a:t>+ </a:t>
            </a:r>
            <a:r>
              <a:rPr lang="pl-PL" sz="2000" dirty="0" smtClean="0">
                <a:solidFill>
                  <a:srgbClr val="C00000"/>
                </a:solidFill>
                <a:latin typeface="Segoe UI Light (Headings)"/>
              </a:rPr>
              <a:t>∑</a:t>
            </a:r>
            <a:r>
              <a:rPr lang="en-US" sz="2000" dirty="0" smtClean="0">
                <a:solidFill>
                  <a:srgbClr val="C00000"/>
                </a:solidFill>
                <a:latin typeface="Segoe UI Light (Headings)"/>
              </a:rPr>
              <a:t>d(0)</a:t>
            </a:r>
            <a:endParaRPr lang="en-US" sz="2000" dirty="0">
              <a:solidFill>
                <a:srgbClr val="C00000"/>
              </a:solidFill>
              <a:latin typeface="Segoe UI Light (Headings)"/>
            </a:endParaRP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 smtClean="0">
                <a:solidFill>
                  <a:schemeClr val="bg1"/>
                </a:solidFill>
                <a:latin typeface="Segoe UI Light (Headings)"/>
              </a:rPr>
              <a:t>W,Z,Y</a:t>
            </a:r>
            <a:r>
              <a:rPr lang="pl-PL" sz="2000" dirty="0" smtClean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pl-PL" sz="2000" dirty="0" smtClean="0">
                <a:latin typeface="Segoe UI Light (Headings)"/>
              </a:rPr>
              <a:t>=</a:t>
            </a:r>
            <a:r>
              <a:rPr lang="en-US" sz="2000" dirty="0" smtClean="0">
                <a:latin typeface="Segoe UI Light (Headings)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Segoe UI Light (Headings)"/>
              </a:rPr>
              <a:t>Z’X + Z’Y</a:t>
            </a:r>
          </a:p>
          <a:p>
            <a:endParaRPr lang="en-US" sz="2000" dirty="0" smtClean="0">
              <a:solidFill>
                <a:prstClr val="black"/>
              </a:solidFill>
              <a:latin typeface="Segoe UI Light (Headings)"/>
            </a:endParaRPr>
          </a:p>
          <a:p>
            <a:endParaRPr lang="en-US" sz="2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11635" y="3074416"/>
            <a:ext cx="1284127" cy="524959"/>
          </a:xfrm>
          <a:prstGeom prst="roundRect">
            <a:avLst/>
          </a:prstGeom>
          <a:solidFill>
            <a:schemeClr val="accent6"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5732908" y="3074415"/>
            <a:ext cx="1284127" cy="524959"/>
          </a:xfrm>
          <a:prstGeom prst="roundRect">
            <a:avLst/>
          </a:prstGeom>
          <a:solidFill>
            <a:schemeClr val="accent6"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4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49508"/>
              </p:ext>
            </p:extLst>
          </p:nvPr>
        </p:nvGraphicFramePr>
        <p:xfrm>
          <a:off x="4150725" y="2247797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srgbClr val="C00000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srgbClr val="C00000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32822"/>
              </p:ext>
            </p:extLst>
          </p:nvPr>
        </p:nvGraphicFramePr>
        <p:xfrm>
          <a:off x="4900753" y="3040277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39277438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7508292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67734071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72090267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88414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21598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4150725" y="4384523"/>
            <a:ext cx="37551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</a:t>
            </a:r>
            <a:r>
              <a:rPr lang="pl-PL" sz="2000" dirty="0" smtClean="0">
                <a:latin typeface="Segoe UI Light (Headings)"/>
              </a:rPr>
              <a:t>(</a:t>
            </a:r>
            <a:r>
              <a:rPr lang="en-US" sz="2000" dirty="0" smtClean="0">
                <a:latin typeface="Segoe UI Light (Headings)"/>
              </a:rPr>
              <a:t>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 smtClean="0">
                <a:latin typeface="Segoe UI Light (Headings)"/>
              </a:rPr>
              <a:t>(</a:t>
            </a:r>
            <a:r>
              <a:rPr lang="en-US" sz="2000" dirty="0" smtClean="0">
                <a:latin typeface="Segoe UI Light (Headings)"/>
              </a:rPr>
              <a:t>1</a:t>
            </a:r>
            <a:r>
              <a:rPr lang="pl-PL" sz="2000" dirty="0" smtClean="0">
                <a:latin typeface="Segoe UI Light (Headings)"/>
              </a:rPr>
              <a:t>, </a:t>
            </a:r>
            <a:r>
              <a:rPr lang="en-US" sz="2000" dirty="0" smtClean="0">
                <a:latin typeface="Segoe UI Light (Headings)"/>
              </a:rPr>
              <a:t>2</a:t>
            </a:r>
            <a:r>
              <a:rPr lang="pl-PL" sz="2000" dirty="0" smtClean="0">
                <a:latin typeface="Segoe UI Light (Headings)"/>
              </a:rPr>
              <a:t>, </a:t>
            </a:r>
            <a:r>
              <a:rPr lang="en-US" sz="2000" dirty="0" smtClean="0">
                <a:latin typeface="Segoe UI Light (Headings)"/>
              </a:rPr>
              <a:t>3</a:t>
            </a:r>
            <a:r>
              <a:rPr lang="pl-PL" sz="2000" dirty="0" smtClean="0">
                <a:latin typeface="Segoe UI Light (Headings)"/>
              </a:rPr>
              <a:t>)</a:t>
            </a:r>
            <a:r>
              <a:rPr lang="en-US" sz="2000" dirty="0" smtClean="0">
                <a:latin typeface="Segoe UI Light (Headings)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Segoe UI Light (Headings)"/>
              </a:rPr>
              <a:t>+ </a:t>
            </a:r>
            <a:r>
              <a:rPr lang="pl-PL" sz="2000" dirty="0" smtClean="0">
                <a:solidFill>
                  <a:srgbClr val="C00000"/>
                </a:solidFill>
                <a:latin typeface="Segoe UI Light (Headings)"/>
              </a:rPr>
              <a:t>∑</a:t>
            </a:r>
            <a:r>
              <a:rPr lang="en-US" sz="2000" dirty="0" smtClean="0">
                <a:solidFill>
                  <a:srgbClr val="C00000"/>
                </a:solidFill>
                <a:latin typeface="Segoe UI Light (Headings)"/>
              </a:rPr>
              <a:t>m(0)</a:t>
            </a:r>
            <a:endParaRPr lang="en-US" sz="2000" dirty="0">
              <a:solidFill>
                <a:srgbClr val="C00000"/>
              </a:solidFill>
              <a:latin typeface="Segoe UI Light (Headings)"/>
            </a:endParaRP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 smtClean="0">
                <a:solidFill>
                  <a:schemeClr val="bg1"/>
                </a:solidFill>
                <a:latin typeface="Segoe UI Light (Headings)"/>
              </a:rPr>
              <a:t>W,Z,Y</a:t>
            </a:r>
            <a:r>
              <a:rPr lang="pl-PL" sz="2000" dirty="0" smtClean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pl-PL" sz="2000" dirty="0" smtClean="0">
                <a:latin typeface="Segoe UI Light (Headings)"/>
              </a:rPr>
              <a:t>=</a:t>
            </a:r>
            <a:r>
              <a:rPr lang="en-US" sz="2000" dirty="0" smtClean="0">
                <a:latin typeface="Segoe UI Light (Headings)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Segoe UI Light (Headings)"/>
              </a:rPr>
              <a:t>Z’</a:t>
            </a:r>
          </a:p>
          <a:p>
            <a:endParaRPr lang="en-US" sz="2000" dirty="0" smtClean="0">
              <a:solidFill>
                <a:prstClr val="black"/>
              </a:solidFill>
              <a:latin typeface="Segoe UI Light (Headings)"/>
            </a:endParaRPr>
          </a:p>
          <a:p>
            <a:endParaRPr lang="en-US" sz="2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06109" y="3074416"/>
            <a:ext cx="2789653" cy="524959"/>
          </a:xfrm>
          <a:prstGeom prst="roundRect">
            <a:avLst/>
          </a:prstGeom>
          <a:solidFill>
            <a:schemeClr val="accent6"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823210" y="6061459"/>
            <a:ext cx="8390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Segoe UI Light (Headings)"/>
              </a:rPr>
              <a:t>In this case, the don’t care condition </a:t>
            </a:r>
            <a:r>
              <a:rPr lang="en-US" dirty="0" smtClean="0">
                <a:solidFill>
                  <a:prstClr val="black"/>
                </a:solidFill>
                <a:latin typeface="Segoe UI Light (Headings)"/>
              </a:rPr>
              <a:t>help </a:t>
            </a:r>
            <a:r>
              <a:rPr lang="en-US" dirty="0">
                <a:solidFill>
                  <a:prstClr val="black"/>
                </a:solidFill>
                <a:latin typeface="Segoe UI Light (Headings)"/>
              </a:rPr>
              <a:t>to more simplification</a:t>
            </a:r>
          </a:p>
        </p:txBody>
      </p:sp>
    </p:spTree>
    <p:extLst>
      <p:ext uri="{BB962C8B-B14F-4D97-AF65-F5344CB8AC3E}">
        <p14:creationId xmlns:p14="http://schemas.microsoft.com/office/powerpoint/2010/main" val="42172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4150725" y="4384523"/>
            <a:ext cx="380322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 Light (Headings)"/>
              </a:rPr>
              <a:t>F(Z,Y,X</a:t>
            </a:r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) = </a:t>
            </a:r>
            <a:r>
              <a:rPr lang="el-GR" sz="2000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Segoe UI Light (Headings)"/>
              </a:rPr>
              <a:t>M(4,5,6,7)</a:t>
            </a:r>
            <a:r>
              <a:rPr lang="en-US" sz="2000" dirty="0">
                <a:solidFill>
                  <a:srgbClr val="C00000"/>
                </a:solidFill>
                <a:latin typeface="Segoe UI Light (Headings)"/>
              </a:rPr>
              <a:t> + </a:t>
            </a:r>
            <a:r>
              <a:rPr lang="pl-PL" sz="2000" dirty="0" smtClean="0">
                <a:solidFill>
                  <a:srgbClr val="C00000"/>
                </a:solidFill>
                <a:latin typeface="Segoe UI Light (Headings)"/>
              </a:rPr>
              <a:t>∑</a:t>
            </a:r>
            <a:r>
              <a:rPr lang="en-US" sz="2000" dirty="0" smtClean="0">
                <a:solidFill>
                  <a:srgbClr val="C00000"/>
                </a:solidFill>
                <a:latin typeface="Segoe UI Light (Headings)"/>
              </a:rPr>
              <a:t>D(0</a:t>
            </a:r>
            <a:r>
              <a:rPr lang="en-US" sz="2000" dirty="0">
                <a:solidFill>
                  <a:srgbClr val="C00000"/>
                </a:solidFill>
                <a:latin typeface="Segoe UI Light (Headings)"/>
              </a:rPr>
              <a:t>)</a:t>
            </a:r>
            <a:endParaRPr lang="en-US" sz="2000" dirty="0">
              <a:solidFill>
                <a:prstClr val="black"/>
              </a:solidFill>
              <a:latin typeface="Segoe UI Light (Headings)"/>
            </a:endParaRPr>
          </a:p>
          <a:p>
            <a:pPr lvl="0">
              <a:defRPr/>
            </a:pPr>
            <a:r>
              <a:rPr lang="en-US" sz="2000" dirty="0" smtClean="0">
                <a:solidFill>
                  <a:schemeClr val="bg1"/>
                </a:solidFill>
                <a:latin typeface="Segoe UI Light (Headings)"/>
              </a:rPr>
              <a:t>FX.(Y,X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= </a:t>
            </a:r>
            <a:r>
              <a:rPr lang="en-US" sz="2000" dirty="0" smtClean="0">
                <a:solidFill>
                  <a:prstClr val="black"/>
                </a:solidFill>
                <a:latin typeface="Segoe UI Light (Headings)"/>
              </a:rPr>
              <a:t>(Z)’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FX.(Y,X) </a:t>
            </a:r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= </a:t>
            </a:r>
            <a:r>
              <a:rPr lang="en-US" sz="2000" dirty="0" smtClean="0">
                <a:solidFill>
                  <a:prstClr val="black"/>
                </a:solidFill>
                <a:latin typeface="Segoe UI Light (Headings)"/>
              </a:rPr>
              <a:t>Z’</a:t>
            </a:r>
            <a:endParaRPr lang="en-US" sz="2000" dirty="0">
              <a:solidFill>
                <a:prstClr val="black"/>
              </a:solidFill>
              <a:latin typeface="Segoe UI Light (Headings)"/>
            </a:endParaRP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75306"/>
              </p:ext>
            </p:extLst>
          </p:nvPr>
        </p:nvGraphicFramePr>
        <p:xfrm>
          <a:off x="4150725" y="2247797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srgbClr val="C00000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░</a:t>
                      </a:r>
                      <a:endParaRPr lang="en-US" sz="2000" kern="1200" cap="none" baseline="-25000" dirty="0">
                        <a:solidFill>
                          <a:srgbClr val="C00000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92098"/>
              </p:ext>
            </p:extLst>
          </p:nvPr>
        </p:nvGraphicFramePr>
        <p:xfrm>
          <a:off x="4900753" y="3040277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39277438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7508292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67734071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72090267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88414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215980"/>
                  </a:ext>
                </a:extLst>
              </a:tr>
            </a:tbl>
          </a:graphicData>
        </a:graphic>
      </p:graphicFrame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183FCDD6-D7E2-4DB5-9F07-9DCEF108B893}"/>
              </a:ext>
            </a:extLst>
          </p:cNvPr>
          <p:cNvSpPr/>
          <p:nvPr/>
        </p:nvSpPr>
        <p:spPr>
          <a:xfrm>
            <a:off x="4950398" y="3691999"/>
            <a:ext cx="2882038" cy="473601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834087"/>
              </p:ext>
            </p:extLst>
          </p:nvPr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20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083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(0, 1, 2, 4, 5, 6, 8, 9, 12, 13, 14)</a:t>
            </a:r>
            <a:endParaRPr lang="en-US" sz="2000" dirty="0"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7983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4150725" y="4384523"/>
            <a:ext cx="385592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F(Z,Y,X</a:t>
            </a:r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= </a:t>
            </a:r>
            <a:r>
              <a:rPr lang="el-GR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Π</a:t>
            </a:r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M(0,4,5,6,7)</a:t>
            </a:r>
            <a:r>
              <a:rPr 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pl-PL" sz="20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∑</a:t>
            </a:r>
            <a:r>
              <a:rPr lang="en-US" sz="20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M(0</a:t>
            </a:r>
            <a:r>
              <a:rPr 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defRPr/>
            </a:pP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FX.(Y,X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(Z + Y’X’)’</a:t>
            </a:r>
            <a:endParaRPr lang="en-US" sz="2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F(X,Y,X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sz="20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Z’ (Y+X)</a:t>
            </a:r>
          </a:p>
          <a:p>
            <a:pPr>
              <a:defRPr/>
            </a:pPr>
            <a:endParaRPr lang="en-US" sz="2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endParaRPr lang="en-US" sz="2000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02543"/>
              </p:ext>
            </p:extLst>
          </p:nvPr>
        </p:nvGraphicFramePr>
        <p:xfrm>
          <a:off x="4150725" y="2247797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2000" b="0" baseline="0" dirty="0">
                        <a:solidFill>
                          <a:srgbClr val="C00000"/>
                        </a:solidFill>
                        <a:latin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90998"/>
              </p:ext>
            </p:extLst>
          </p:nvPr>
        </p:nvGraphicFramePr>
        <p:xfrm>
          <a:off x="4900753" y="3040277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39277438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7508292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67734071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72090267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88414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215980"/>
                  </a:ext>
                </a:extLst>
              </a:tr>
            </a:tbl>
          </a:graphicData>
        </a:graphic>
      </p:graphicFrame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183FCDD6-D7E2-4DB5-9F07-9DCEF108B893}"/>
              </a:ext>
            </a:extLst>
          </p:cNvPr>
          <p:cNvSpPr/>
          <p:nvPr/>
        </p:nvSpPr>
        <p:spPr>
          <a:xfrm>
            <a:off x="4950398" y="3691999"/>
            <a:ext cx="2882038" cy="473601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183FCDD6-D7E2-4DB5-9F07-9DCEF108B893}"/>
              </a:ext>
            </a:extLst>
          </p:cNvPr>
          <p:cNvSpPr/>
          <p:nvPr/>
        </p:nvSpPr>
        <p:spPr>
          <a:xfrm>
            <a:off x="4950398" y="3112654"/>
            <a:ext cx="609893" cy="1052945"/>
          </a:xfrm>
          <a:prstGeom prst="roundRect">
            <a:avLst>
              <a:gd name="adj" fmla="val 9804"/>
            </a:avLst>
          </a:prstGeom>
          <a:solidFill>
            <a:srgbClr val="FFC000">
              <a:alpha val="34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3170" y="6015739"/>
            <a:ext cx="8390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this case, the don’t care condition does </a:t>
            </a:r>
            <a:r>
              <a:rPr lang="en-US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 to more simplification</a:t>
            </a:r>
          </a:p>
        </p:txBody>
      </p:sp>
    </p:spTree>
    <p:extLst>
      <p:ext uri="{BB962C8B-B14F-4D97-AF65-F5344CB8AC3E}">
        <p14:creationId xmlns:p14="http://schemas.microsoft.com/office/powerpoint/2010/main" val="116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Don’t Care Conditions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564" y="4575536"/>
            <a:ext cx="116008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Functions that have unspecified outputs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some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input combinations are called </a:t>
            </a:r>
            <a:r>
              <a:rPr lang="en-US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incompletely specified </a:t>
            </a:r>
            <a:r>
              <a:rPr lang="en-US" i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Don’t-care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conditions can be used on a map to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provide further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simplification of the Boolean expression.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Don’t Care Conditions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564" y="4575536"/>
            <a:ext cx="11600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To distinguish the don’t-care condition from 1’s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0’s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an </a:t>
            </a:r>
            <a:r>
              <a:rPr lang="en-US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is used.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DB5DD19-8B98-4C31-9B5D-23207DD22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09672"/>
              </p:ext>
            </p:extLst>
          </p:nvPr>
        </p:nvGraphicFramePr>
        <p:xfrm>
          <a:off x="4150725" y="2247797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srgbClr val="C00000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  <a:endParaRPr lang="en-US" sz="2000" kern="1200" cap="none" baseline="-25000" dirty="0">
                        <a:solidFill>
                          <a:srgbClr val="C00000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dirty="0" smtClean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20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50989"/>
              </p:ext>
            </p:extLst>
          </p:nvPr>
        </p:nvGraphicFramePr>
        <p:xfrm>
          <a:off x="4900753" y="3040277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392774384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7508292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67734071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72090267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88414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21598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4150725" y="4384523"/>
            <a:ext cx="387375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</a:t>
            </a:r>
            <a:r>
              <a:rPr lang="pl-PL" sz="2000" dirty="0" smtClean="0">
                <a:latin typeface="Segoe UI Light (Headings)"/>
              </a:rPr>
              <a:t>(</a:t>
            </a:r>
            <a:r>
              <a:rPr lang="en-US" sz="2000" dirty="0" smtClean="0">
                <a:latin typeface="Segoe UI Light (Headings)"/>
              </a:rPr>
              <a:t>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 smtClean="0">
                <a:latin typeface="Segoe UI Light (Headings)"/>
              </a:rPr>
              <a:t>(</a:t>
            </a:r>
            <a:r>
              <a:rPr lang="en-US" sz="2000" dirty="0" smtClean="0">
                <a:latin typeface="Segoe UI Light (Headings)"/>
              </a:rPr>
              <a:t>1</a:t>
            </a:r>
            <a:r>
              <a:rPr lang="pl-PL" sz="2000" dirty="0" smtClean="0">
                <a:latin typeface="Segoe UI Light (Headings)"/>
              </a:rPr>
              <a:t>, </a:t>
            </a:r>
            <a:r>
              <a:rPr lang="en-US" sz="2000" dirty="0" smtClean="0">
                <a:latin typeface="Segoe UI Light (Headings)"/>
              </a:rPr>
              <a:t>2</a:t>
            </a:r>
            <a:r>
              <a:rPr lang="pl-PL" sz="2000" dirty="0" smtClean="0">
                <a:latin typeface="Segoe UI Light (Headings)"/>
              </a:rPr>
              <a:t>, </a:t>
            </a:r>
            <a:r>
              <a:rPr lang="en-US" sz="2000" dirty="0" smtClean="0">
                <a:latin typeface="Segoe UI Light (Headings)"/>
              </a:rPr>
              <a:t>3</a:t>
            </a:r>
            <a:r>
              <a:rPr lang="pl-PL" sz="2000" dirty="0" smtClean="0">
                <a:latin typeface="Segoe UI Light (Headings)"/>
              </a:rPr>
              <a:t>)</a:t>
            </a:r>
            <a:r>
              <a:rPr lang="en-US" sz="2000" dirty="0" smtClean="0">
                <a:latin typeface="Segoe UI Light (Headings)"/>
              </a:rPr>
              <a:t> 	</a:t>
            </a:r>
            <a:r>
              <a:rPr lang="en-US" sz="2000" dirty="0" smtClean="0">
                <a:solidFill>
                  <a:srgbClr val="C00000"/>
                </a:solidFill>
                <a:latin typeface="Segoe UI Light (Headings)"/>
              </a:rPr>
              <a:t>+ </a:t>
            </a:r>
            <a:r>
              <a:rPr lang="pl-PL" sz="2000" dirty="0" smtClean="0">
                <a:solidFill>
                  <a:srgbClr val="C00000"/>
                </a:solidFill>
                <a:latin typeface="Segoe UI Light (Headings)"/>
              </a:rPr>
              <a:t>∑</a:t>
            </a:r>
            <a:r>
              <a:rPr lang="en-US" sz="2000" dirty="0" smtClean="0">
                <a:solidFill>
                  <a:srgbClr val="C00000"/>
                </a:solidFill>
                <a:latin typeface="Segoe UI Light (Headings)"/>
              </a:rPr>
              <a:t>d(0)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Z,Y,X) = </a:t>
            </a:r>
            <a:r>
              <a:rPr lang="el-GR" sz="2000" dirty="0">
                <a:solidFill>
                  <a:prstClr val="black"/>
                </a:solidFill>
                <a:latin typeface="Segoe UI Light (Headings)"/>
              </a:rPr>
              <a:t>Π</a:t>
            </a:r>
            <a:r>
              <a:rPr lang="en-US" sz="2000" dirty="0">
                <a:solidFill>
                  <a:prstClr val="black"/>
                </a:solidFill>
                <a:latin typeface="Segoe UI Light (Headings)"/>
              </a:rPr>
              <a:t> M(4,5,6,7)</a:t>
            </a:r>
            <a:r>
              <a:rPr lang="en-US" sz="2000" dirty="0">
                <a:solidFill>
                  <a:srgbClr val="C00000"/>
                </a:solidFill>
                <a:latin typeface="Segoe UI Light (Headings)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Segoe UI Light (Headings)"/>
              </a:rPr>
              <a:t>+ </a:t>
            </a:r>
            <a:r>
              <a:rPr lang="pl-PL" sz="2000" dirty="0">
                <a:solidFill>
                  <a:srgbClr val="C00000"/>
                </a:solidFill>
                <a:latin typeface="Segoe UI Light (Headings)"/>
              </a:rPr>
              <a:t>∑</a:t>
            </a:r>
            <a:r>
              <a:rPr lang="en-US" sz="2000" dirty="0">
                <a:solidFill>
                  <a:srgbClr val="C00000"/>
                </a:solidFill>
                <a:latin typeface="Segoe UI Light (Headings)"/>
              </a:rPr>
              <a:t>D(0)</a:t>
            </a:r>
            <a:endParaRPr lang="en-US" sz="2000" dirty="0">
              <a:solidFill>
                <a:prstClr val="black"/>
              </a:solidFill>
              <a:latin typeface="Segoe UI Light (Headings)"/>
            </a:endParaRPr>
          </a:p>
          <a:p>
            <a:endParaRPr lang="en-US" sz="2000" dirty="0">
              <a:solidFill>
                <a:srgbClr val="C00000"/>
              </a:solidFill>
              <a:latin typeface="Segoe UI Light (Headings)"/>
            </a:endParaRPr>
          </a:p>
          <a:p>
            <a:endParaRPr lang="en-US" sz="2000" dirty="0" smtClean="0">
              <a:solidFill>
                <a:prstClr val="black"/>
              </a:solidFill>
              <a:latin typeface="Segoe UI Light (Headings)"/>
            </a:endParaRPr>
          </a:p>
          <a:p>
            <a:endParaRPr lang="en-US" sz="20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7363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0836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(0, 1, 2, 4, 5, 6, 8, 9, 12, 13, 14)</a:t>
            </a:r>
            <a:endParaRPr lang="en-US" sz="2000" dirty="0">
              <a:latin typeface="Segoe UI Light (Headings)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97595"/>
              </p:ext>
            </p:extLst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13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7527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(0, 1, 2, 4, 5, 6, 8, 9, 12, 13, 14)</a:t>
            </a:r>
            <a:endParaRPr lang="en-US" sz="2000" dirty="0">
              <a:latin typeface="Segoe UI Light (Headings)"/>
            </a:endParaRP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en-US" sz="2000" dirty="0" smtClean="0">
                <a:latin typeface="Segoe UI Light (Headings)"/>
              </a:rPr>
              <a:t>Y’ </a:t>
            </a:r>
            <a:r>
              <a:rPr lang="en-US" sz="2000" dirty="0">
                <a:latin typeface="Segoe UI Light (Headings)"/>
              </a:rPr>
              <a:t>+ 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5688EB42-5FD0-4A0F-B23E-2AA10A442836}"/>
              </a:ext>
            </a:extLst>
          </p:cNvPr>
          <p:cNvSpPr/>
          <p:nvPr/>
        </p:nvSpPr>
        <p:spPr>
          <a:xfrm>
            <a:off x="5327373" y="2753139"/>
            <a:ext cx="1232453" cy="2246244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5518"/>
              </p:ext>
            </p:extLst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8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highlight>
                            <a:srgbClr val="FFFF00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7527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(0, 1, 2, 4, 5, 6, 8, 9, 12, 13, 14)</a:t>
            </a:r>
            <a:endParaRPr lang="en-US" sz="2000" dirty="0">
              <a:latin typeface="Segoe UI Light (Headings)"/>
            </a:endParaRP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en-US" sz="2000" dirty="0" smtClean="0">
                <a:latin typeface="Segoe UI Light (Headings)"/>
              </a:rPr>
              <a:t>Y’ </a:t>
            </a:r>
            <a:r>
              <a:rPr lang="en-US" sz="2000" dirty="0">
                <a:latin typeface="Segoe UI Light (Headings)"/>
              </a:rPr>
              <a:t>+ 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5688EB42-5FD0-4A0F-B23E-2AA10A442836}"/>
              </a:ext>
            </a:extLst>
          </p:cNvPr>
          <p:cNvSpPr/>
          <p:nvPr/>
        </p:nvSpPr>
        <p:spPr>
          <a:xfrm>
            <a:off x="5327373" y="2753139"/>
            <a:ext cx="1232453" cy="2246244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11CD43-7E8B-47A3-A3B6-72E5DA8CC250}"/>
              </a:ext>
            </a:extLst>
          </p:cNvPr>
          <p:cNvSpPr/>
          <p:nvPr/>
        </p:nvSpPr>
        <p:spPr>
          <a:xfrm>
            <a:off x="7527234" y="2753139"/>
            <a:ext cx="612913" cy="1699591"/>
          </a:xfrm>
          <a:prstGeom prst="roundRect">
            <a:avLst>
              <a:gd name="adj" fmla="val 9804"/>
            </a:avLst>
          </a:prstGeom>
          <a:solidFill>
            <a:srgbClr val="FFFF00">
              <a:alpha val="3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43DEB8-10B1-4361-872B-591CAA315A91}"/>
              </a:ext>
            </a:extLst>
          </p:cNvPr>
          <p:cNvSpPr/>
          <p:nvPr/>
        </p:nvSpPr>
        <p:spPr>
          <a:xfrm>
            <a:off x="8140147" y="2598299"/>
            <a:ext cx="4118435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 Light (Headings)"/>
              </a:rPr>
              <a:t>Warning! </a:t>
            </a:r>
          </a:p>
          <a:p>
            <a:r>
              <a:rPr lang="en-US" dirty="0">
                <a:highlight>
                  <a:srgbClr val="FFFF00"/>
                </a:highlight>
                <a:latin typeface="Segoe UI Light (Headings)"/>
              </a:rPr>
              <a:t>W={0,1}, the value of W matters in </a:t>
            </a:r>
            <a:r>
              <a:rPr lang="en-US" dirty="0" smtClean="0">
                <a:highlight>
                  <a:srgbClr val="FFFF00"/>
                </a:highlight>
                <a:latin typeface="Segoe UI Light (Headings)"/>
              </a:rPr>
              <a:t>m</a:t>
            </a:r>
            <a:r>
              <a:rPr lang="en-US" baseline="-25000" dirty="0" smtClean="0">
                <a:highlight>
                  <a:srgbClr val="FFFF00"/>
                </a:highlight>
                <a:latin typeface="Segoe UI Light (Headings)"/>
              </a:rPr>
              <a:t>10</a:t>
            </a:r>
            <a:endParaRPr lang="en-US" baseline="-25000" dirty="0">
              <a:highlight>
                <a:srgbClr val="FFFF00"/>
              </a:highlight>
              <a:latin typeface="Segoe UI Light (Headings)"/>
            </a:endParaRPr>
          </a:p>
          <a:p>
            <a:r>
              <a:rPr lang="en-US" dirty="0">
                <a:latin typeface="Segoe UI Light (Headings)"/>
              </a:rPr>
              <a:t>Z={0,1}</a:t>
            </a:r>
          </a:p>
          <a:p>
            <a:r>
              <a:rPr lang="en-US" dirty="0">
                <a:latin typeface="Segoe UI Light (Headings)"/>
              </a:rPr>
              <a:t>Y={1}</a:t>
            </a:r>
          </a:p>
          <a:p>
            <a:r>
              <a:rPr lang="en-US" dirty="0">
                <a:latin typeface="Segoe UI Light (Headings)"/>
              </a:rPr>
              <a:t>X={0}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5518"/>
              </p:ext>
            </p:extLst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16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E77306-C673-4FBE-9A04-5ECBB8FF7559}"/>
              </a:ext>
            </a:extLst>
          </p:cNvPr>
          <p:cNvGraphicFramePr>
            <a:graphicFrameLocks noGrp="1"/>
          </p:cNvGraphicFramePr>
          <p:nvPr/>
        </p:nvGraphicFramePr>
        <p:xfrm>
          <a:off x="3981070" y="1772231"/>
          <a:ext cx="4229859" cy="331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739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502448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533126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WZ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1C9237-5AD2-41D6-9B5D-F14ED583F8D3}"/>
              </a:ext>
            </a:extLst>
          </p:cNvPr>
          <p:cNvSpPr/>
          <p:nvPr/>
        </p:nvSpPr>
        <p:spPr>
          <a:xfrm>
            <a:off x="3737693" y="5261978"/>
            <a:ext cx="57527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dirty="0">
                <a:latin typeface="Segoe UI Light (Headings)"/>
              </a:rPr>
              <a:t>F (</a:t>
            </a:r>
            <a:r>
              <a:rPr lang="en-US" sz="2000" dirty="0">
                <a:latin typeface="Segoe UI Light (Headings)"/>
              </a:rPr>
              <a:t>W,Z,Y,X</a:t>
            </a:r>
            <a:r>
              <a:rPr lang="pl-PL" sz="2000" dirty="0">
                <a:latin typeface="Segoe UI Light (Headings)"/>
              </a:rPr>
              <a:t>) = ∑</a:t>
            </a:r>
            <a:r>
              <a:rPr lang="en-US" sz="2000" dirty="0">
                <a:latin typeface="Segoe UI Light (Headings)"/>
              </a:rPr>
              <a:t>m</a:t>
            </a:r>
            <a:r>
              <a:rPr lang="pl-PL" sz="2000" dirty="0">
                <a:latin typeface="Segoe UI Light (Headings)"/>
              </a:rPr>
              <a:t>(0, 1, 2, 4, 5, 6, 8, 9, 12, 13, 14)</a:t>
            </a:r>
            <a:endParaRPr lang="en-US" sz="2000" dirty="0">
              <a:latin typeface="Segoe UI Light (Headings)"/>
            </a:endParaRPr>
          </a:p>
          <a:p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F (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W,Z,Y,X</a:t>
            </a:r>
            <a:r>
              <a:rPr lang="pl-PL" sz="2000" dirty="0">
                <a:solidFill>
                  <a:schemeClr val="bg1"/>
                </a:solidFill>
                <a:latin typeface="Segoe UI Light (Headings)"/>
              </a:rPr>
              <a:t>) </a:t>
            </a:r>
            <a:r>
              <a:rPr lang="pl-PL" sz="2000" dirty="0">
                <a:latin typeface="Segoe UI Light (Headings)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Segoe UI Light (Headings)"/>
              </a:rPr>
              <a:t> </a:t>
            </a:r>
            <a:r>
              <a:rPr lang="en-US" sz="2000" dirty="0" smtClean="0">
                <a:latin typeface="Segoe UI Light (Headings)"/>
              </a:rPr>
              <a:t>Y’ </a:t>
            </a:r>
            <a:r>
              <a:rPr lang="en-US" sz="2000" dirty="0">
                <a:latin typeface="Segoe UI Light (Headings)"/>
              </a:rPr>
              <a:t>+ W’YX’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5688EB42-5FD0-4A0F-B23E-2AA10A442836}"/>
              </a:ext>
            </a:extLst>
          </p:cNvPr>
          <p:cNvSpPr/>
          <p:nvPr/>
        </p:nvSpPr>
        <p:spPr>
          <a:xfrm>
            <a:off x="5327373" y="2753139"/>
            <a:ext cx="1232453" cy="2246244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11CD43-7E8B-47A3-A3B6-72E5DA8CC250}"/>
              </a:ext>
            </a:extLst>
          </p:cNvPr>
          <p:cNvSpPr/>
          <p:nvPr/>
        </p:nvSpPr>
        <p:spPr>
          <a:xfrm>
            <a:off x="7527234" y="2753139"/>
            <a:ext cx="612913" cy="1063487"/>
          </a:xfrm>
          <a:prstGeom prst="roundRect">
            <a:avLst>
              <a:gd name="adj" fmla="val 9804"/>
            </a:avLst>
          </a:prstGeom>
          <a:solidFill>
            <a:srgbClr val="92D050">
              <a:alpha val="34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5518"/>
              </p:ext>
            </p:extLst>
          </p:nvPr>
        </p:nvGraphicFramePr>
        <p:xfrm>
          <a:off x="5179257" y="2701597"/>
          <a:ext cx="3031672" cy="2384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3521543968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14550378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78809112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548643615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1929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52090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52918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7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7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2637</Words>
  <Application>Microsoft Office PowerPoint</Application>
  <PresentationFormat>Widescreen</PresentationFormat>
  <Paragraphs>1638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Segoe UI</vt:lpstr>
      <vt:lpstr>Segoe UI Light (Headings)</vt:lpstr>
      <vt:lpstr>TimesTenLTStd-Roman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Fani;hfani@uwindsor.ca</dc:creator>
  <cp:lastModifiedBy>hfani</cp:lastModifiedBy>
  <cp:revision>65</cp:revision>
  <dcterms:created xsi:type="dcterms:W3CDTF">2020-10-28T13:59:12Z</dcterms:created>
  <dcterms:modified xsi:type="dcterms:W3CDTF">2020-11-02T19:55:02Z</dcterms:modified>
</cp:coreProperties>
</file>