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1067" r:id="rId2"/>
    <p:sldId id="1088" r:id="rId3"/>
    <p:sldId id="1017" r:id="rId4"/>
    <p:sldId id="1099" r:id="rId5"/>
    <p:sldId id="1100" r:id="rId6"/>
    <p:sldId id="1101" r:id="rId7"/>
    <p:sldId id="1097" r:id="rId8"/>
    <p:sldId id="1098" r:id="rId9"/>
    <p:sldId id="1206" r:id="rId10"/>
    <p:sldId id="1120" r:id="rId11"/>
    <p:sldId id="1207" r:id="rId12"/>
    <p:sldId id="1146" r:id="rId13"/>
    <p:sldId id="1195" r:id="rId14"/>
    <p:sldId id="1204" r:id="rId15"/>
    <p:sldId id="1208" r:id="rId16"/>
    <p:sldId id="1154" r:id="rId17"/>
    <p:sldId id="1209" r:id="rId18"/>
    <p:sldId id="1158" r:id="rId19"/>
    <p:sldId id="1156" r:id="rId20"/>
    <p:sldId id="1164" r:id="rId21"/>
    <p:sldId id="1174" r:id="rId22"/>
    <p:sldId id="1177" r:id="rId23"/>
    <p:sldId id="1190" r:id="rId24"/>
    <p:sldId id="1191" r:id="rId25"/>
    <p:sldId id="1211" r:id="rId26"/>
    <p:sldId id="1210" r:id="rId27"/>
    <p:sldId id="1212" r:id="rId28"/>
    <p:sldId id="1218" r:id="rId29"/>
    <p:sldId id="1213" r:id="rId30"/>
    <p:sldId id="1214" r:id="rId31"/>
    <p:sldId id="1215" r:id="rId32"/>
    <p:sldId id="1216" r:id="rId33"/>
    <p:sldId id="1219" r:id="rId34"/>
    <p:sldId id="1220" r:id="rId35"/>
    <p:sldId id="1221" r:id="rId36"/>
    <p:sldId id="1228" r:id="rId37"/>
    <p:sldId id="1231" r:id="rId38"/>
    <p:sldId id="1229" r:id="rId39"/>
    <p:sldId id="1230" r:id="rId40"/>
    <p:sldId id="1224" r:id="rId41"/>
    <p:sldId id="1232" r:id="rId42"/>
    <p:sldId id="1233" r:id="rId43"/>
    <p:sldId id="1235" r:id="rId44"/>
    <p:sldId id="1236" r:id="rId45"/>
    <p:sldId id="1243" r:id="rId46"/>
    <p:sldId id="1238" r:id="rId47"/>
    <p:sldId id="1244" r:id="rId48"/>
    <p:sldId id="1240" r:id="rId49"/>
    <p:sldId id="1239" r:id="rId50"/>
    <p:sldId id="1245" r:id="rId51"/>
    <p:sldId id="1241" r:id="rId52"/>
    <p:sldId id="1242" r:id="rId53"/>
    <p:sldId id="1246" r:id="rId54"/>
    <p:sldId id="1237" r:id="rId55"/>
    <p:sldId id="1307" r:id="rId56"/>
    <p:sldId id="1205" r:id="rId57"/>
    <p:sldId id="1247" r:id="rId58"/>
    <p:sldId id="1248" r:id="rId59"/>
    <p:sldId id="1249" r:id="rId60"/>
    <p:sldId id="1250" r:id="rId61"/>
    <p:sldId id="1251" r:id="rId62"/>
    <p:sldId id="1252" r:id="rId63"/>
    <p:sldId id="1253" r:id="rId64"/>
    <p:sldId id="1254" r:id="rId65"/>
    <p:sldId id="1256" r:id="rId66"/>
    <p:sldId id="1257" r:id="rId67"/>
    <p:sldId id="1255" r:id="rId68"/>
    <p:sldId id="1258" r:id="rId69"/>
    <p:sldId id="1259" r:id="rId70"/>
    <p:sldId id="1260" r:id="rId71"/>
    <p:sldId id="1261" r:id="rId72"/>
    <p:sldId id="1264" r:id="rId73"/>
    <p:sldId id="1262" r:id="rId74"/>
    <p:sldId id="1266" r:id="rId75"/>
    <p:sldId id="1265" r:id="rId76"/>
    <p:sldId id="1302" r:id="rId77"/>
    <p:sldId id="1267" r:id="rId78"/>
    <p:sldId id="1268" r:id="rId79"/>
    <p:sldId id="1269" r:id="rId80"/>
    <p:sldId id="1270" r:id="rId81"/>
    <p:sldId id="1271" r:id="rId82"/>
    <p:sldId id="1272" r:id="rId83"/>
    <p:sldId id="1303" r:id="rId84"/>
    <p:sldId id="1273" r:id="rId85"/>
    <p:sldId id="1274" r:id="rId86"/>
    <p:sldId id="1275" r:id="rId87"/>
    <p:sldId id="1276" r:id="rId88"/>
    <p:sldId id="1277" r:id="rId89"/>
    <p:sldId id="1278" r:id="rId90"/>
    <p:sldId id="1279" r:id="rId91"/>
    <p:sldId id="1282" r:id="rId92"/>
    <p:sldId id="1280" r:id="rId93"/>
    <p:sldId id="1281" r:id="rId94"/>
    <p:sldId id="1284" r:id="rId95"/>
    <p:sldId id="1285" r:id="rId96"/>
    <p:sldId id="1304" r:id="rId97"/>
    <p:sldId id="1305" r:id="rId98"/>
    <p:sldId id="1306" r:id="rId99"/>
    <p:sldId id="1286" r:id="rId100"/>
    <p:sldId id="1287" r:id="rId101"/>
    <p:sldId id="1289" r:id="rId102"/>
    <p:sldId id="1291" r:id="rId103"/>
    <p:sldId id="1283" r:id="rId104"/>
    <p:sldId id="1292" r:id="rId105"/>
    <p:sldId id="1293" r:id="rId106"/>
    <p:sldId id="1294" r:id="rId107"/>
    <p:sldId id="1295" r:id="rId108"/>
    <p:sldId id="1296" r:id="rId109"/>
    <p:sldId id="1288" r:id="rId110"/>
    <p:sldId id="1297" r:id="rId111"/>
    <p:sldId id="1298" r:id="rId112"/>
    <p:sldId id="1299" r:id="rId113"/>
    <p:sldId id="1300" r:id="rId114"/>
    <p:sldId id="1301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7791" autoAdjust="0"/>
  </p:normalViewPr>
  <p:slideViewPr>
    <p:cSldViewPr snapToGrid="0">
      <p:cViewPr varScale="1">
        <p:scale>
          <a:sx n="89" d="100"/>
          <a:sy n="89" d="100"/>
        </p:scale>
        <p:origin x="14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7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35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49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30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0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equential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3243" y="1260759"/>
            <a:ext cx="6019800" cy="4238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91428" y="44558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2743" y="1498628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180340" y="1498628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XNOR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Equality Gate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267200"/>
          <a:ext cx="1219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798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Y’X’+YX = 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8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D05B578-3F1C-4AEE-9B48-FD4E7EF5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49" y="1142682"/>
            <a:ext cx="4137394" cy="2286318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CC8329E-90A8-4928-BA35-A76E430C028E}"/>
              </a:ext>
            </a:extLst>
          </p:cNvPr>
          <p:cNvSpPr/>
          <p:nvPr/>
        </p:nvSpPr>
        <p:spPr>
          <a:xfrm>
            <a:off x="4215575" y="1142683"/>
            <a:ext cx="755889" cy="2286318"/>
          </a:xfrm>
          <a:prstGeom prst="arc">
            <a:avLst>
              <a:gd name="adj1" fmla="val 16200000"/>
              <a:gd name="adj2" fmla="val 53590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9810A-FA57-471E-A1A3-068B23B5A704}"/>
              </a:ext>
            </a:extLst>
          </p:cNvPr>
          <p:cNvSpPr/>
          <p:nvPr/>
        </p:nvSpPr>
        <p:spPr>
          <a:xfrm>
            <a:off x="3916847" y="133574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B3C0-ED6D-49D8-8793-499A39D506D2}"/>
              </a:ext>
            </a:extLst>
          </p:cNvPr>
          <p:cNvSpPr/>
          <p:nvPr/>
        </p:nvSpPr>
        <p:spPr>
          <a:xfrm>
            <a:off x="3924061" y="2359794"/>
            <a:ext cx="5164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B08C-217D-4F84-96BF-5DC65EBCC7F9}"/>
              </a:ext>
            </a:extLst>
          </p:cNvPr>
          <p:cNvSpPr/>
          <p:nvPr/>
        </p:nvSpPr>
        <p:spPr>
          <a:xfrm>
            <a:off x="8802917" y="1759803"/>
            <a:ext cx="1255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 </a:t>
            </a:r>
            <a:r>
              <a:rPr lang="en-US" sz="4800" baseline="30000" dirty="0">
                <a:latin typeface="Segoe UI Light (Headings)"/>
              </a:rPr>
              <a:t>  </a:t>
            </a:r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E22E-F95A-4A5E-85F6-1B5F96A65BA3}"/>
              </a:ext>
            </a:extLst>
          </p:cNvPr>
          <p:cNvSpPr/>
          <p:nvPr/>
        </p:nvSpPr>
        <p:spPr>
          <a:xfrm>
            <a:off x="2624601" y="99070"/>
            <a:ext cx="6942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NOT Exclusive-OR (XNOR)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C24D17-A579-47A8-BF89-709E7A2D6803}"/>
              </a:ext>
            </a:extLst>
          </p:cNvPr>
          <p:cNvSpPr>
            <a:spLocks noChangeAspect="1"/>
          </p:cNvSpPr>
          <p:nvPr/>
        </p:nvSpPr>
        <p:spPr>
          <a:xfrm>
            <a:off x="7861147" y="2148681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8C4C65-6401-44ED-BC6C-0D671AC23FC0}"/>
              </a:ext>
            </a:extLst>
          </p:cNvPr>
          <p:cNvGrpSpPr/>
          <p:nvPr/>
        </p:nvGrpSpPr>
        <p:grpSpPr>
          <a:xfrm>
            <a:off x="9236475" y="2028851"/>
            <a:ext cx="365760" cy="365760"/>
            <a:chOff x="9236475" y="2028851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083221-C8F8-4AB7-9CE5-40E50FA0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6475" y="2028851"/>
              <a:ext cx="365760" cy="3657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C8BA54-7920-4463-AAC2-51E92648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4361" y="2152223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>
            <a:spLocks noChangeAspect="1"/>
          </p:cNvSpPr>
          <p:nvPr/>
        </p:nvSpPr>
        <p:spPr>
          <a:xfrm>
            <a:off x="0" y="985796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W04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159500" y="4470400"/>
            <a:ext cx="0" cy="73152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1800" y="4419600"/>
            <a:ext cx="0" cy="100584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27600" y="4445000"/>
            <a:ext cx="0" cy="118872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0700" y="4470400"/>
            <a:ext cx="0" cy="13716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30700" y="5842000"/>
            <a:ext cx="24765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21250" y="5641340"/>
            <a:ext cx="2286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24500" y="5417820"/>
            <a:ext cx="164592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159500" y="5214620"/>
            <a:ext cx="10058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119219"/>
                  </p:ext>
                </p:extLst>
              </p:nvPr>
            </p:nvGraphicFramePr>
            <p:xfrm>
              <a:off x="1960101" y="2174063"/>
              <a:ext cx="51010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4400" i="1" kern="12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⊙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1  1  1  1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119219"/>
                  </p:ext>
                </p:extLst>
              </p:nvPr>
            </p:nvGraphicFramePr>
            <p:xfrm>
              <a:off x="1960101" y="2174063"/>
              <a:ext cx="51010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8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1  1  1  1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889500"/>
            <a:ext cx="2141769" cy="128506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539185" y="4716194"/>
            <a:ext cx="2412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=(X==Y)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27315"/>
              </p:ext>
            </p:extLst>
          </p:nvPr>
        </p:nvGraphicFramePr>
        <p:xfrm>
          <a:off x="3331701" y="2199463"/>
          <a:ext cx="59392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2664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4018572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828063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Y’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 &gt; Y</a:t>
                      </a:r>
                      <a:endParaRPr lang="en-CA" sz="4400" kern="1200" baseline="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2671"/>
              </p:ext>
            </p:extLst>
          </p:nvPr>
        </p:nvGraphicFramePr>
        <p:xfrm>
          <a:off x="3331701" y="2199463"/>
          <a:ext cx="58376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73973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949829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813897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X’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  <a:r>
                        <a:rPr lang="en-US" sz="44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 &lt; Y</a:t>
                      </a:r>
                      <a:endParaRPr lang="en-CA" sz="4400" kern="1200" baseline="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839381"/>
                  </p:ext>
                </p:extLst>
              </p:nvPr>
            </p:nvGraphicFramePr>
            <p:xfrm>
              <a:off x="3331701" y="21994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4400" i="1" kern="1200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839381"/>
                  </p:ext>
                </p:extLst>
              </p:nvPr>
            </p:nvGraphicFramePr>
            <p:xfrm>
              <a:off x="3331701" y="21994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160" t="-216800" r="-20635" b="-38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19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25388"/>
                  </p:ext>
                </p:extLst>
              </p:nvPr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4400" i="1" kern="1200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X’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X &gt; Y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25388"/>
                  </p:ext>
                </p:extLst>
              </p:nvPr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3" t="-115319" r="-20699" b="-2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14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774188"/>
                  </p:ext>
                </p:extLst>
              </p:nvPr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4400" i="1" kern="1200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Y’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X &lt; Y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774188"/>
                  </p:ext>
                </p:extLst>
              </p:nvPr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3" t="-115319" r="-20699" b="-2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66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>
                  <a:defRPr/>
                </a:pP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F1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=(X&gt;Y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)= X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</a:t>
                </a:r>
                <a:r>
                  <a:rPr lang="en-US" sz="4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</a:t>
                </a:r>
                <a:r>
                  <a:rPr lang="en-US" sz="4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)(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 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</a:t>
                </a:r>
                <a:r>
                  <a:rPr lang="en-US" sz="4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CA" sz="4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  <a:blipFill>
                <a:blip r:embed="rId2"/>
                <a:stretch>
                  <a:fillRect l="-2000" t="-4575" b="-95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8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Full Adder I</a:t>
            </a:r>
          </a:p>
        </p:txBody>
      </p:sp>
    </p:spTree>
    <p:extLst>
      <p:ext uri="{BB962C8B-B14F-4D97-AF65-F5344CB8AC3E}">
        <p14:creationId xmlns:p14="http://schemas.microsoft.com/office/powerpoint/2010/main" val="990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>
                  <a:defRPr/>
                </a:pP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F1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=(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X&lt;Y)= X’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</a:t>
                </a:r>
                <a:r>
                  <a:rPr lang="en-US" sz="4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)X’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</a:t>
                </a:r>
                <a:r>
                  <a:rPr lang="en-US" sz="4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)(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)X’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 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</a:t>
                </a:r>
                <a:r>
                  <a:rPr lang="en-US" sz="4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)X’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CA" sz="4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  <a:blipFill>
                <a:blip r:embed="rId2"/>
                <a:stretch>
                  <a:fillRect l="-2000" t="-4575" b="-95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7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09696"/>
            <a:ext cx="6270625" cy="67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09696"/>
            <a:ext cx="6270625" cy="67483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19687" y="609600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5119687" y="2023904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119687" y="3302000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19687" y="4724400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18864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5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 rot="5400000">
            <a:off x="4125268" y="855298"/>
            <a:ext cx="5391882" cy="5079924"/>
            <a:chOff x="201802" y="-2059541"/>
            <a:chExt cx="9662896" cy="8398228"/>
          </a:xfrm>
        </p:grpSpPr>
        <p:sp>
          <p:nvSpPr>
            <p:cNvPr id="76" name="Rectangle 75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80" name="Straight Connector 79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5400000">
            <a:off x="6935528" y="169760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820523" y="155534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198056" y="137785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77" idx="3"/>
          </p:cNvCxnSpPr>
          <p:nvPr/>
        </p:nvCxnSpPr>
        <p:spPr>
          <a:xfrm rot="5400000">
            <a:off x="6822085" y="395551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569258" y="308944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238178" y="297090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95732" y="2454306"/>
            <a:ext cx="1368836" cy="1569279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Half Adder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21431104">
            <a:off x="6491283" y="3638927"/>
            <a:ext cx="4363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137217" y="3647117"/>
            <a:ext cx="413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2" name="Rectangle 111"/>
          <p:cNvSpPr/>
          <p:nvPr/>
        </p:nvSpPr>
        <p:spPr>
          <a:xfrm>
            <a:off x="7301623" y="2393285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500" baseline="-25000" dirty="0"/>
          </a:p>
        </p:txBody>
      </p:sp>
      <p:sp>
        <p:nvSpPr>
          <p:cNvPr id="113" name="Rectangle 112"/>
          <p:cNvSpPr/>
          <p:nvPr/>
        </p:nvSpPr>
        <p:spPr>
          <a:xfrm>
            <a:off x="7020351" y="2384213"/>
            <a:ext cx="298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500" baseline="-25000" dirty="0"/>
          </a:p>
        </p:txBody>
      </p:sp>
      <p:sp>
        <p:nvSpPr>
          <p:cNvPr id="114" name="Rectangle 113"/>
          <p:cNvSpPr/>
          <p:nvPr/>
        </p:nvSpPr>
        <p:spPr>
          <a:xfrm>
            <a:off x="0" y="5926111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 = Half Adder +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 rot="5400000">
            <a:off x="4125268" y="855298"/>
            <a:ext cx="5391882" cy="5079924"/>
            <a:chOff x="201802" y="-2059541"/>
            <a:chExt cx="9662896" cy="8398228"/>
          </a:xfrm>
        </p:grpSpPr>
        <p:sp>
          <p:nvSpPr>
            <p:cNvPr id="76" name="Rectangle 75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80" name="Straight Connector 79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5400000">
            <a:off x="6935528" y="169760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820523" y="155534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198056" y="137785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77" idx="3"/>
          </p:cNvCxnSpPr>
          <p:nvPr/>
        </p:nvCxnSpPr>
        <p:spPr>
          <a:xfrm rot="5400000">
            <a:off x="6822085" y="395551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569258" y="308944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238178" y="297090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95732" y="2454306"/>
            <a:ext cx="1368836" cy="1569279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Half Adder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21431104">
            <a:off x="6491283" y="3638927"/>
            <a:ext cx="4363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137217" y="3647117"/>
            <a:ext cx="413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2" name="Rectangle 111"/>
          <p:cNvSpPr/>
          <p:nvPr/>
        </p:nvSpPr>
        <p:spPr>
          <a:xfrm>
            <a:off x="7301623" y="2393285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500" baseline="-25000" dirty="0"/>
          </a:p>
        </p:txBody>
      </p:sp>
      <p:sp>
        <p:nvSpPr>
          <p:cNvPr id="113" name="Rectangle 112"/>
          <p:cNvSpPr/>
          <p:nvPr/>
        </p:nvSpPr>
        <p:spPr>
          <a:xfrm>
            <a:off x="7020351" y="2384213"/>
            <a:ext cx="298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5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0" y="5926111"/>
                <a:ext cx="12191999" cy="1036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Full Adder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6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  <m:t>=</m:t>
                        </m:r>
                      </m:e>
                      <m:sup>
                        <m:r>
                          <a:rPr lang="en-US" sz="6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6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2 Half Adder + …</a:t>
                </a:r>
                <a:endParaRPr lang="en-CA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6111"/>
                <a:ext cx="12191999" cy="1036566"/>
              </a:xfrm>
              <a:prstGeom prst="rect">
                <a:avLst/>
              </a:prstGeom>
              <a:blipFill>
                <a:blip r:embed="rId4"/>
                <a:stretch>
                  <a:fillRect t="-18235" b="-36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851739" y="4513799"/>
            <a:ext cx="929054" cy="870971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873606" y="3237499"/>
            <a:ext cx="929054" cy="870971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9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Full Adder II</a:t>
            </a:r>
          </a:p>
        </p:txBody>
      </p:sp>
    </p:spTree>
    <p:extLst>
      <p:ext uri="{BB962C8B-B14F-4D97-AF65-F5344CB8AC3E}">
        <p14:creationId xmlns:p14="http://schemas.microsoft.com/office/powerpoint/2010/main" val="36635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/>
          <p:cNvGrpSpPr/>
          <p:nvPr/>
        </p:nvGrpSpPr>
        <p:grpSpPr>
          <a:xfrm>
            <a:off x="2876893" y="299264"/>
            <a:ext cx="7428888" cy="5955865"/>
            <a:chOff x="2876893" y="299264"/>
            <a:chExt cx="7428888" cy="5955865"/>
          </a:xfrm>
        </p:grpSpPr>
        <p:sp>
          <p:nvSpPr>
            <p:cNvPr id="5" name="Rectangle 4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solidFill>
              <a:schemeClr val="accent6">
                <a:alpha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Half Adder</a:t>
              </a:r>
              <a:endParaRPr lang="en-CA" sz="3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57233" y="662913"/>
              <a:ext cx="5485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solidFill>
              <a:schemeClr val="accent6">
                <a:alpha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Half Adder</a:t>
              </a:r>
              <a:endParaRPr lang="en-CA" sz="3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oval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8051800" y="299264"/>
              <a:ext cx="4267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8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7687" y="299264"/>
              <a:ext cx="4122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800" baseline="-250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944026" y="5670354"/>
              <a:ext cx="40267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4182" y="5670354"/>
              <a:ext cx="4395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8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/>
            <p:cNvCxnSpPr>
              <a:stCxn id="23" idx="2"/>
            </p:cNvCxnSpPr>
            <p:nvPr/>
          </p:nvCxnSpPr>
          <p:spPr>
            <a:xfrm flipH="1">
              <a:off x="4944027" y="1186133"/>
              <a:ext cx="50874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69347" y="777811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66779" y="764733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5926111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 = 2 Half Adder + 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n-Bit Adder</a:t>
            </a:r>
          </a:p>
        </p:txBody>
      </p:sp>
    </p:spTree>
    <p:extLst>
      <p:ext uri="{BB962C8B-B14F-4D97-AF65-F5344CB8AC3E}">
        <p14:creationId xmlns:p14="http://schemas.microsoft.com/office/powerpoint/2010/main" val="16771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63181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72300" y="1034840"/>
            <a:ext cx="2413000" cy="107336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0" h="1073360">
                <a:moveTo>
                  <a:pt x="2413000" y="705060"/>
                </a:moveTo>
                <a:cubicBezTo>
                  <a:pt x="2048933" y="325118"/>
                  <a:pt x="1684867" y="-54823"/>
                  <a:pt x="1282700" y="6560"/>
                </a:cubicBezTo>
                <a:cubicBezTo>
                  <a:pt x="880533" y="67943"/>
                  <a:pt x="440266" y="570651"/>
                  <a:pt x="0" y="107336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134269" y="1754257"/>
            <a:ext cx="1314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6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99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Lookahead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699214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1:n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Constant Delay</a:t>
            </a:r>
          </a:p>
          <a:p>
            <a:pPr lvl="0" algn="ctr" defTabSz="457200">
              <a:defRPr/>
            </a:pP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Page 138-141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553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726355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Truth Table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34182"/>
              </p:ext>
            </p:extLst>
          </p:nvPr>
        </p:nvGraphicFramePr>
        <p:xfrm>
          <a:off x="0" y="579120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569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98109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6979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67233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2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312668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67333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7216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26730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10200926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Y4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X4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OVF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910882"/>
                  </a:ext>
                </a:extLst>
              </a:tr>
              <a:tr h="364331">
                <a:tc gridSpan="9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4-Bit Adder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64733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65762"/>
              </p:ext>
            </p:extLst>
          </p:nvPr>
        </p:nvGraphicFramePr>
        <p:xfrm>
          <a:off x="-4" y="2910840"/>
          <a:ext cx="121920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424981096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69697928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9767233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331266839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86733304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37216526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482673054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210200926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OVF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910882"/>
                  </a:ext>
                </a:extLst>
              </a:tr>
              <a:tr h="36433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3-Bit Adder </a:t>
                      </a:r>
                      <a:endParaRPr lang="en-CA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6473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8023"/>
              </p:ext>
            </p:extLst>
          </p:nvPr>
        </p:nvGraphicFramePr>
        <p:xfrm>
          <a:off x="0" y="5242560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697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67233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67333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7216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6730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200926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C0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OVF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910882"/>
                  </a:ext>
                </a:extLst>
              </a:tr>
              <a:tr h="364331"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2-Bit Adder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64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726355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Prior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Knowledge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72635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(I)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Subtraction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Addition with 2’s Comp.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726355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(II)</a:t>
            </a:r>
          </a:p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 of Positive Numbers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Negative: OVF=1</a:t>
            </a:r>
          </a:p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Sum of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Negative Numbers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Positive: OVF=1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logic gates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the present inputs → the outputs </a:t>
            </a:r>
            <a:r>
              <a:rPr lang="en-US" sz="20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any </a:t>
            </a:r>
            <a:r>
              <a:rPr lang="en-US" sz="2000" i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combinational circuit performs an operation that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specified logically by a set of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473434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(III)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Binary System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The most significant bit  Sign 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9695E97-1B79-4D8F-9466-18ADA7B5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79079"/>
              </p:ext>
            </p:extLst>
          </p:nvPr>
        </p:nvGraphicFramePr>
        <p:xfrm>
          <a:off x="0" y="1424940"/>
          <a:ext cx="1219199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983">
                  <a:extLst>
                    <a:ext uri="{9D8B030D-6E8A-4147-A177-3AD203B41FA5}">
                      <a16:colId xmlns:a16="http://schemas.microsoft.com/office/drawing/2014/main" val="2074234650"/>
                    </a:ext>
                  </a:extLst>
                </a:gridCol>
                <a:gridCol w="1741779">
                  <a:extLst>
                    <a:ext uri="{9D8B030D-6E8A-4147-A177-3AD203B41FA5}">
                      <a16:colId xmlns:a16="http://schemas.microsoft.com/office/drawing/2014/main" val="1622767927"/>
                    </a:ext>
                  </a:extLst>
                </a:gridCol>
                <a:gridCol w="948289">
                  <a:extLst>
                    <a:ext uri="{9D8B030D-6E8A-4147-A177-3AD203B41FA5}">
                      <a16:colId xmlns:a16="http://schemas.microsoft.com/office/drawing/2014/main" val="1673962570"/>
                    </a:ext>
                  </a:extLst>
                </a:gridCol>
                <a:gridCol w="587778">
                  <a:extLst>
                    <a:ext uri="{9D8B030D-6E8A-4147-A177-3AD203B41FA5}">
                      <a16:colId xmlns:a16="http://schemas.microsoft.com/office/drawing/2014/main" val="4274340485"/>
                    </a:ext>
                  </a:extLst>
                </a:gridCol>
                <a:gridCol w="1736746">
                  <a:extLst>
                    <a:ext uri="{9D8B030D-6E8A-4147-A177-3AD203B41FA5}">
                      <a16:colId xmlns:a16="http://schemas.microsoft.com/office/drawing/2014/main" val="174191854"/>
                    </a:ext>
                  </a:extLst>
                </a:gridCol>
                <a:gridCol w="918221">
                  <a:extLst>
                    <a:ext uri="{9D8B030D-6E8A-4147-A177-3AD203B41FA5}">
                      <a16:colId xmlns:a16="http://schemas.microsoft.com/office/drawing/2014/main" val="4039626760"/>
                    </a:ext>
                  </a:extLst>
                </a:gridCol>
                <a:gridCol w="990496">
                  <a:extLst>
                    <a:ext uri="{9D8B030D-6E8A-4147-A177-3AD203B41FA5}">
                      <a16:colId xmlns:a16="http://schemas.microsoft.com/office/drawing/2014/main" val="1340800969"/>
                    </a:ext>
                  </a:extLst>
                </a:gridCol>
                <a:gridCol w="1680191">
                  <a:extLst>
                    <a:ext uri="{9D8B030D-6E8A-4147-A177-3AD203B41FA5}">
                      <a16:colId xmlns:a16="http://schemas.microsoft.com/office/drawing/2014/main" val="2481916693"/>
                    </a:ext>
                  </a:extLst>
                </a:gridCol>
                <a:gridCol w="1886514">
                  <a:extLst>
                    <a:ext uri="{9D8B030D-6E8A-4147-A177-3AD203B41FA5}">
                      <a16:colId xmlns:a16="http://schemas.microsoft.com/office/drawing/2014/main" val="364643904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3200" b="0" strike="no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Base-r in Radix Complement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7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strike="noStrike" dirty="0" err="1">
                          <a:solidFill>
                            <a:schemeClr val="bg1"/>
                          </a:solidFill>
                          <a:latin typeface="Segoe UI Light (Headings)"/>
                        </a:rPr>
                        <a:t>r</a:t>
                      </a:r>
                      <a:r>
                        <a:rPr lang="en-US" sz="3200" b="1" strike="noStrike" baseline="30000" dirty="0" err="1">
                          <a:solidFill>
                            <a:schemeClr val="bg1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US" sz="3200" b="1" strike="noStrike" baseline="30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–1</a:t>
                      </a:r>
                      <a:endParaRPr lang="en-US" sz="3200" b="1" strike="noStrike" dirty="0">
                        <a:solidFill>
                          <a:schemeClr val="bg1"/>
                        </a:solidFill>
                        <a:latin typeface="Segoe UI Light (Headings)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–2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–3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r</a:t>
                      </a:r>
                      <a:r>
                        <a:rPr lang="en-US" sz="3200" b="1" baseline="30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0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Segoe UI Light (Headings)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91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&lt;=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Positive Numbers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Nothing to do!</a:t>
                      </a:r>
                      <a:endParaRPr lang="en-US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US" sz="32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</a:t>
                      </a:r>
                      <a:r>
                        <a:rPr lang="en-US" sz="3200" b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3200" b="0" baseline="300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3200" b="0" baseline="300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–1)÷2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Base-2: 0,111,…,111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Base-4: 1,333,…,333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Base-8: 3,777,…,777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Base-10: 4,999,…,999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Base-16: 7,FFF,…,FFF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132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Segoe UI Light (Headings)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1069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114300" y="402590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W03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165E33B9-24EC-4C5F-9624-839E79184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52371"/>
                  </p:ext>
                </p:extLst>
              </p:nvPr>
            </p:nvGraphicFramePr>
            <p:xfrm>
              <a:off x="0" y="1191260"/>
              <a:ext cx="12191997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1281">
                      <a:extLst>
                        <a:ext uri="{9D8B030D-6E8A-4147-A177-3AD203B41FA5}">
                          <a16:colId xmlns:a16="http://schemas.microsoft.com/office/drawing/2014/main" val="2074234650"/>
                        </a:ext>
                      </a:extLst>
                    </a:gridCol>
                    <a:gridCol w="1771762">
                      <a:extLst>
                        <a:ext uri="{9D8B030D-6E8A-4147-A177-3AD203B41FA5}">
                          <a16:colId xmlns:a16="http://schemas.microsoft.com/office/drawing/2014/main" val="1622767927"/>
                        </a:ext>
                      </a:extLst>
                    </a:gridCol>
                    <a:gridCol w="964613">
                      <a:extLst>
                        <a:ext uri="{9D8B030D-6E8A-4147-A177-3AD203B41FA5}">
                          <a16:colId xmlns:a16="http://schemas.microsoft.com/office/drawing/2014/main" val="1673962570"/>
                        </a:ext>
                      </a:extLst>
                    </a:gridCol>
                    <a:gridCol w="597896">
                      <a:extLst>
                        <a:ext uri="{9D8B030D-6E8A-4147-A177-3AD203B41FA5}">
                          <a16:colId xmlns:a16="http://schemas.microsoft.com/office/drawing/2014/main" val="4274340485"/>
                        </a:ext>
                      </a:extLst>
                    </a:gridCol>
                    <a:gridCol w="1766643">
                      <a:extLst>
                        <a:ext uri="{9D8B030D-6E8A-4147-A177-3AD203B41FA5}">
                          <a16:colId xmlns:a16="http://schemas.microsoft.com/office/drawing/2014/main" val="174191854"/>
                        </a:ext>
                      </a:extLst>
                    </a:gridCol>
                    <a:gridCol w="1045873">
                      <a:extLst>
                        <a:ext uri="{9D8B030D-6E8A-4147-A177-3AD203B41FA5}">
                          <a16:colId xmlns:a16="http://schemas.microsoft.com/office/drawing/2014/main" val="4039626760"/>
                        </a:ext>
                      </a:extLst>
                    </a:gridCol>
                    <a:gridCol w="895701">
                      <a:extLst>
                        <a:ext uri="{9D8B030D-6E8A-4147-A177-3AD203B41FA5}">
                          <a16:colId xmlns:a16="http://schemas.microsoft.com/office/drawing/2014/main" val="1340800969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2481916693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3646439045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strike="noStrike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Base-r in Radix Complement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876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strike="noStrike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r</a:t>
                          </a:r>
                          <a:r>
                            <a:rPr lang="en-US" sz="3200" strike="noStrike" baseline="30000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n</a:t>
                          </a:r>
                          <a:r>
                            <a:rPr lang="en-US" sz="3200" strike="noStrike" baseline="30000" dirty="0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–1</a:t>
                          </a:r>
                          <a:endParaRPr lang="en-US" sz="3200" strike="noStrike" dirty="0">
                            <a:solidFill>
                              <a:schemeClr val="bg1"/>
                            </a:solidFill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–3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US" sz="3200" b="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8914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–1)÷2 + 1 &lt;=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>
                            <a:solidFill>
                              <a:schemeClr val="dk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Base-2: 1,000,…,000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Base-4: 2,000,…,000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Base-8: 4,000,…,000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Base-10: 5,000,…,000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Base-16: 8,000,…,000</a:t>
                          </a:r>
                          <a:endParaRPr 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Negative Numbers</a:t>
                          </a:r>
                          <a:endParaRPr lang="en-US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&lt;=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</a:t>
                          </a:r>
                          <a:endParaRPr lang="en-US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64132"/>
                      </a:ext>
                    </a:extLst>
                  </a:tr>
                  <a:tr h="370840">
                    <a:tc gridSpan="9">
                      <a:txBody>
                        <a:bodyPr/>
                        <a:lstStyle/>
                        <a:p>
                          <a:pPr algn="ctr"/>
                          <a:endParaRPr lang="en-US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We see positive number, but we interpret negative!</a:t>
                          </a:r>
                        </a:p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(r’s comp. (#)) =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((r–1)’s comp. (#) + 1)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110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165E33B9-24EC-4C5F-9624-839E79184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52371"/>
                  </p:ext>
                </p:extLst>
              </p:nvPr>
            </p:nvGraphicFramePr>
            <p:xfrm>
              <a:off x="0" y="1191260"/>
              <a:ext cx="12191997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1281">
                      <a:extLst>
                        <a:ext uri="{9D8B030D-6E8A-4147-A177-3AD203B41FA5}">
                          <a16:colId xmlns:a16="http://schemas.microsoft.com/office/drawing/2014/main" val="2074234650"/>
                        </a:ext>
                      </a:extLst>
                    </a:gridCol>
                    <a:gridCol w="1771762">
                      <a:extLst>
                        <a:ext uri="{9D8B030D-6E8A-4147-A177-3AD203B41FA5}">
                          <a16:colId xmlns:a16="http://schemas.microsoft.com/office/drawing/2014/main" val="1622767927"/>
                        </a:ext>
                      </a:extLst>
                    </a:gridCol>
                    <a:gridCol w="964613">
                      <a:extLst>
                        <a:ext uri="{9D8B030D-6E8A-4147-A177-3AD203B41FA5}">
                          <a16:colId xmlns:a16="http://schemas.microsoft.com/office/drawing/2014/main" val="1673962570"/>
                        </a:ext>
                      </a:extLst>
                    </a:gridCol>
                    <a:gridCol w="597896">
                      <a:extLst>
                        <a:ext uri="{9D8B030D-6E8A-4147-A177-3AD203B41FA5}">
                          <a16:colId xmlns:a16="http://schemas.microsoft.com/office/drawing/2014/main" val="4274340485"/>
                        </a:ext>
                      </a:extLst>
                    </a:gridCol>
                    <a:gridCol w="1766643">
                      <a:extLst>
                        <a:ext uri="{9D8B030D-6E8A-4147-A177-3AD203B41FA5}">
                          <a16:colId xmlns:a16="http://schemas.microsoft.com/office/drawing/2014/main" val="174191854"/>
                        </a:ext>
                      </a:extLst>
                    </a:gridCol>
                    <a:gridCol w="1045873">
                      <a:extLst>
                        <a:ext uri="{9D8B030D-6E8A-4147-A177-3AD203B41FA5}">
                          <a16:colId xmlns:a16="http://schemas.microsoft.com/office/drawing/2014/main" val="4039626760"/>
                        </a:ext>
                      </a:extLst>
                    </a:gridCol>
                    <a:gridCol w="895701">
                      <a:extLst>
                        <a:ext uri="{9D8B030D-6E8A-4147-A177-3AD203B41FA5}">
                          <a16:colId xmlns:a16="http://schemas.microsoft.com/office/drawing/2014/main" val="1340800969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2481916693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3646439045"/>
                        </a:ext>
                      </a:extLst>
                    </a:gridCol>
                  </a:tblGrid>
                  <a:tr h="579120"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strike="noStrike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Base-r in Radix Complement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8762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strike="noStrike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r</a:t>
                          </a:r>
                          <a:r>
                            <a:rPr lang="en-US" sz="3200" strike="noStrike" baseline="30000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n</a:t>
                          </a:r>
                          <a:r>
                            <a:rPr lang="en-US" sz="3200" strike="noStrike" baseline="30000" dirty="0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–1</a:t>
                          </a:r>
                          <a:endParaRPr lang="en-US" sz="3200" strike="noStrike" dirty="0">
                            <a:solidFill>
                              <a:schemeClr val="bg1"/>
                            </a:solidFill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–3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US" sz="3200" b="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89141"/>
                      </a:ext>
                    </a:extLst>
                  </a:tr>
                  <a:tr h="277368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–1)÷2 + 1 &lt;=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>
                            <a:solidFill>
                              <a:schemeClr val="dk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Base-2: 1,000,…,000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Base-4: 2,000,…,000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Base-8: 4,000,…,000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Base-10: 5,000,…,000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Base-16: 8,000,…,000</a:t>
                          </a:r>
                          <a:endParaRPr 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Negative Numbers</a:t>
                          </a:r>
                          <a:endParaRPr lang="en-US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&lt;=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</a:t>
                          </a:r>
                          <a:endParaRPr lang="en-US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64132"/>
                      </a:ext>
                    </a:extLst>
                  </a:tr>
                  <a:tr h="1554480">
                    <a:tc gridSpan="9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258431" r="-250" b="-125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110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>
            <a:spLocks noChangeAspect="1"/>
          </p:cNvSpPr>
          <p:nvPr/>
        </p:nvSpPr>
        <p:spPr>
          <a:xfrm>
            <a:off x="9448797" y="290576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W03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59660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96641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6357" y="190304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53342" y="4095077"/>
            <a:ext cx="140775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0903" y="1947209"/>
            <a:ext cx="296106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40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0622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4126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?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0637" y="192590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4734342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endParaRPr lang="en-US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is guaranteed to be correct in signed-2’s-comp. 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Don’t believe it, try! 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5749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?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0637" y="192590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4734342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endParaRPr lang="en-US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is guaranteed to be correct in signed-2’s-comp. 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Don’t believe it, try! 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89273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3507" y="190304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53342" y="4095077"/>
            <a:ext cx="140775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0903" y="1947209"/>
            <a:ext cx="296106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40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56988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" y="4734342"/>
                <a:ext cx="1219199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OVF = C’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+ C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4400" baseline="-25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734342"/>
                <a:ext cx="12191999" cy="769441"/>
              </a:xfrm>
              <a:prstGeom prst="rect">
                <a:avLst/>
              </a:prstGeom>
              <a:blipFill>
                <a:blip r:embed="rId2"/>
                <a:stretch>
                  <a:fillRect t="-16667" b="-37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328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776319" y="3486492"/>
            <a:ext cx="0" cy="2194560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22167" y="5680189"/>
            <a:ext cx="2743200" cy="1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401288" y="5157788"/>
            <a:ext cx="1401" cy="304861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43940" y="5448498"/>
            <a:ext cx="365760" cy="0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10800000">
            <a:off x="97363" y="5272116"/>
            <a:ext cx="1146235" cy="62018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119" y="5870690"/>
            <a:ext cx="662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OVF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Adder |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| 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Unsigned?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Hossein’s way!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Unsigned: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Signed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20595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33375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33375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671004"/>
                  </p:ext>
                </p:extLst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671004"/>
                  </p:ext>
                </p:extLst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27686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75554"/>
              </p:ext>
            </p:extLst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2703"/>
              </p:ext>
            </p:extLst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78650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 smtClean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0411" y="1940005"/>
            <a:ext cx="2820003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40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endParaRPr lang="en-US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4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 = C</a:t>
            </a:r>
            <a:r>
              <a:rPr lang="en-US" sz="44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4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3-bit unsigned adder!</a:t>
            </a:r>
          </a:p>
        </p:txBody>
      </p:sp>
    </p:spTree>
    <p:extLst>
      <p:ext uri="{BB962C8B-B14F-4D97-AF65-F5344CB8AC3E}">
        <p14:creationId xmlns:p14="http://schemas.microsoft.com/office/powerpoint/2010/main" val="25465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Book’s way!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418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35125"/>
              </p:ext>
            </p:extLst>
          </p:nvPr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Multiplier</a:t>
                      </a:r>
                      <a:endParaRPr lang="en-CA" sz="24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709501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709501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02141"/>
              </p:ext>
            </p:extLst>
          </p:nvPr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b="1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113519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113519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6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12187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12187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57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35477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35477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57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9830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9830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0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189950" y="2648199"/>
            <a:ext cx="885825" cy="1245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6154696" y="2648198"/>
            <a:ext cx="885825" cy="1245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119442" y="2648198"/>
            <a:ext cx="885825" cy="1245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225204" y="2648198"/>
            <a:ext cx="885825" cy="12457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512622" y="2030683"/>
            <a:ext cx="4892634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12622" y="2036617"/>
            <a:ext cx="1" cy="611581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473441" y="2033650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438217" y="2033650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410820" y="2033650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26729" y="2012875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6554126" y="2030683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5598535" y="2030682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640288" y="2012874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9460056" y="1645961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7334748" y="3821585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6362145" y="3839393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5406554" y="3839392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4448307" y="3821584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3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948"/>
                  </p:ext>
                </p:extLst>
              </p:nvPr>
            </p:nvGraphicFramePr>
            <p:xfrm>
              <a:off x="2078181" y="2516963"/>
              <a:ext cx="6557820" cy="3048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948"/>
                  </p:ext>
                </p:extLst>
              </p:nvPr>
            </p:nvGraphicFramePr>
            <p:xfrm>
              <a:off x="2078181" y="2516963"/>
              <a:ext cx="6557820" cy="3048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939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2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1411989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1411989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2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8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063895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063895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2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3939" b="-52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30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980273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980273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3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3939" b="-73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28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814087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814087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3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3939" b="-73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3394694" y="4081636"/>
            <a:ext cx="3467594" cy="226818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3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14" y="2941881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4898" y="294188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6831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5977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910" y="2941879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135" y="294188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068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8214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0147" y="2941879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0037" y="597718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5691970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471116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1323049" y="5977179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9846803" y="4470613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050" dirty="0"/>
          </a:p>
        </p:txBody>
      </p:sp>
      <p:sp>
        <p:nvSpPr>
          <p:cNvPr id="11" name="Rectangle 10"/>
          <p:cNvSpPr/>
          <p:nvPr/>
        </p:nvSpPr>
        <p:spPr>
          <a:xfrm>
            <a:off x="650811" y="3819769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718124" y="846463"/>
            <a:ext cx="885825" cy="12457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920340" y="849315"/>
            <a:ext cx="885825" cy="1245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10258307" y="838363"/>
            <a:ext cx="885825" cy="1245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3586327" y="861889"/>
            <a:ext cx="885825" cy="124573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3875944" y="26298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00332" y="250284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203861" y="260167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536985" y="24921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716408" y="23006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31" name="Rectangle 30"/>
          <p:cNvSpPr/>
          <p:nvPr/>
        </p:nvSpPr>
        <p:spPr>
          <a:xfrm>
            <a:off x="8370584" y="25882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32" name="Rectangle 31"/>
          <p:cNvSpPr/>
          <p:nvPr/>
        </p:nvSpPr>
        <p:spPr>
          <a:xfrm>
            <a:off x="6177523" y="255969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33" name="Rectangle 32"/>
          <p:cNvSpPr/>
          <p:nvPr/>
        </p:nvSpPr>
        <p:spPr>
          <a:xfrm>
            <a:off x="4052225" y="253588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sp>
        <p:nvSpPr>
          <p:cNvPr id="34" name="Rectangle 33"/>
          <p:cNvSpPr/>
          <p:nvPr/>
        </p:nvSpPr>
        <p:spPr>
          <a:xfrm>
            <a:off x="10407859" y="5915935"/>
            <a:ext cx="829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397919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207240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057858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4305" y="294187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78979" y="257130"/>
            <a:ext cx="77724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602945" y="-134437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0732327" y="2044121"/>
            <a:ext cx="0" cy="4023360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936507" y="2549330"/>
            <a:ext cx="885825" cy="12457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113323" y="2552182"/>
            <a:ext cx="885825" cy="12457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298890" y="2541230"/>
            <a:ext cx="885825" cy="124573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53910" y="2564756"/>
            <a:ext cx="885825" cy="124573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1030827" y="227065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231415" y="2257951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396844" y="2267834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77568" y="225688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58739" y="2237952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55" name="Rectangle 54"/>
          <p:cNvSpPr/>
          <p:nvPr/>
        </p:nvSpPr>
        <p:spPr>
          <a:xfrm>
            <a:off x="5615767" y="2247457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56" name="Rectangle 55"/>
          <p:cNvSpPr/>
          <p:nvPr/>
        </p:nvSpPr>
        <p:spPr>
          <a:xfrm>
            <a:off x="3421306" y="2238236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57" name="Rectangle 56"/>
          <p:cNvSpPr/>
          <p:nvPr/>
        </p:nvSpPr>
        <p:spPr>
          <a:xfrm>
            <a:off x="1321408" y="2235855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059262" y="2277497"/>
            <a:ext cx="105156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532404" y="1830399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58" name="Rectangle 57"/>
          <p:cNvSpPr/>
          <p:nvPr/>
        </p:nvSpPr>
        <p:spPr>
          <a:xfrm>
            <a:off x="7559033" y="29698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59" name="Rectangle 58"/>
          <p:cNvSpPr/>
          <p:nvPr/>
        </p:nvSpPr>
        <p:spPr>
          <a:xfrm>
            <a:off x="5389128" y="295981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0" name="Rectangle 59"/>
          <p:cNvSpPr/>
          <p:nvPr/>
        </p:nvSpPr>
        <p:spPr>
          <a:xfrm>
            <a:off x="3206045" y="29929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63" name="Rectangle 62"/>
          <p:cNvSpPr/>
          <p:nvPr/>
        </p:nvSpPr>
        <p:spPr>
          <a:xfrm>
            <a:off x="1021761" y="300291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64" name="Rectangle 63"/>
          <p:cNvSpPr/>
          <p:nvPr/>
        </p:nvSpPr>
        <p:spPr>
          <a:xfrm>
            <a:off x="8168813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5" name="Rectangle 64"/>
          <p:cNvSpPr/>
          <p:nvPr/>
        </p:nvSpPr>
        <p:spPr>
          <a:xfrm>
            <a:off x="6009132" y="1273482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66" name="Rectangle 65"/>
          <p:cNvSpPr/>
          <p:nvPr/>
        </p:nvSpPr>
        <p:spPr>
          <a:xfrm>
            <a:off x="3877335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67" name="Rectangle 66"/>
          <p:cNvSpPr/>
          <p:nvPr/>
        </p:nvSpPr>
        <p:spPr>
          <a:xfrm>
            <a:off x="10561667" y="1315621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7242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14" y="2941881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4898" y="294188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6831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5977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910" y="2941879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135" y="294188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068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8214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0147" y="2941879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84789" y="4502364"/>
            <a:ext cx="780955" cy="400110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050" dirty="0"/>
          </a:p>
        </p:txBody>
      </p:sp>
      <p:sp>
        <p:nvSpPr>
          <p:cNvPr id="11" name="Rectangle 10"/>
          <p:cNvSpPr/>
          <p:nvPr/>
        </p:nvSpPr>
        <p:spPr>
          <a:xfrm>
            <a:off x="650811" y="3819769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718124" y="846463"/>
            <a:ext cx="885825" cy="12457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920340" y="849315"/>
            <a:ext cx="885825" cy="1245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10258307" y="838363"/>
            <a:ext cx="885825" cy="1245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3586327" y="861889"/>
            <a:ext cx="885825" cy="124573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3875944" y="26298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00332" y="250284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203861" y="260167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536985" y="24921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716408" y="23006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31" name="Rectangle 30"/>
          <p:cNvSpPr/>
          <p:nvPr/>
        </p:nvSpPr>
        <p:spPr>
          <a:xfrm>
            <a:off x="8370584" y="25882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32" name="Rectangle 31"/>
          <p:cNvSpPr/>
          <p:nvPr/>
        </p:nvSpPr>
        <p:spPr>
          <a:xfrm>
            <a:off x="6177523" y="255969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33" name="Rectangle 32"/>
          <p:cNvSpPr/>
          <p:nvPr/>
        </p:nvSpPr>
        <p:spPr>
          <a:xfrm>
            <a:off x="4052225" y="253588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sp>
        <p:nvSpPr>
          <p:cNvPr id="34" name="Rectangle 33"/>
          <p:cNvSpPr/>
          <p:nvPr/>
        </p:nvSpPr>
        <p:spPr>
          <a:xfrm>
            <a:off x="10407859" y="5915935"/>
            <a:ext cx="829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397919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207240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057858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4305" y="2941879"/>
            <a:ext cx="405880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78979" y="257130"/>
            <a:ext cx="77724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602945" y="-134437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0732327" y="2044121"/>
            <a:ext cx="0" cy="4023360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936507" y="2549330"/>
            <a:ext cx="885825" cy="12457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113323" y="2552182"/>
            <a:ext cx="885825" cy="12457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298890" y="2541230"/>
            <a:ext cx="885825" cy="124573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53910" y="2564756"/>
            <a:ext cx="885825" cy="124573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1030827" y="227065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231415" y="2257951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396844" y="2267834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77568" y="225688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58739" y="2237952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55" name="Rectangle 54"/>
          <p:cNvSpPr/>
          <p:nvPr/>
        </p:nvSpPr>
        <p:spPr>
          <a:xfrm>
            <a:off x="5614367" y="2241090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56" name="Rectangle 55"/>
          <p:cNvSpPr/>
          <p:nvPr/>
        </p:nvSpPr>
        <p:spPr>
          <a:xfrm>
            <a:off x="3421306" y="2238236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57" name="Rectangle 56"/>
          <p:cNvSpPr/>
          <p:nvPr/>
        </p:nvSpPr>
        <p:spPr>
          <a:xfrm>
            <a:off x="1321408" y="2235855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059262" y="2277497"/>
            <a:ext cx="105156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532404" y="1830399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58" name="Rectangle 57"/>
          <p:cNvSpPr/>
          <p:nvPr/>
        </p:nvSpPr>
        <p:spPr>
          <a:xfrm>
            <a:off x="7840037" y="597718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5691970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3471116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1323049" y="5977179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7559033" y="29698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65" name="Rectangle 64"/>
          <p:cNvSpPr/>
          <p:nvPr/>
        </p:nvSpPr>
        <p:spPr>
          <a:xfrm>
            <a:off x="5389128" y="295981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6" name="Rectangle 65"/>
          <p:cNvSpPr/>
          <p:nvPr/>
        </p:nvSpPr>
        <p:spPr>
          <a:xfrm>
            <a:off x="3206045" y="29929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67" name="Rectangle 66"/>
          <p:cNvSpPr/>
          <p:nvPr/>
        </p:nvSpPr>
        <p:spPr>
          <a:xfrm>
            <a:off x="1021761" y="300291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68" name="Rectangle 67"/>
          <p:cNvSpPr/>
          <p:nvPr/>
        </p:nvSpPr>
        <p:spPr>
          <a:xfrm>
            <a:off x="8168813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9" name="Rectangle 68"/>
          <p:cNvSpPr/>
          <p:nvPr/>
        </p:nvSpPr>
        <p:spPr>
          <a:xfrm>
            <a:off x="6009132" y="1273482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70" name="Rectangle 69"/>
          <p:cNvSpPr/>
          <p:nvPr/>
        </p:nvSpPr>
        <p:spPr>
          <a:xfrm>
            <a:off x="3877335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71" name="Rectangle 70"/>
          <p:cNvSpPr/>
          <p:nvPr/>
        </p:nvSpPr>
        <p:spPr>
          <a:xfrm>
            <a:off x="10561667" y="1315621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5808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826926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826926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3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35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48929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48929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3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93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4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2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65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305259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305259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4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2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2543794" y="3652343"/>
            <a:ext cx="3467594" cy="226818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3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86" y="1828332"/>
            <a:ext cx="6966965" cy="1920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3086" y="1828332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8037" y="1828332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2667" y="1828332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618" y="182833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45610" y="182833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562" y="182833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5192" y="182833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0143" y="182833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53347" y="2695117"/>
            <a:ext cx="539907" cy="307777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800" dirty="0"/>
          </a:p>
        </p:txBody>
      </p:sp>
      <p:sp>
        <p:nvSpPr>
          <p:cNvPr id="11" name="Rectangle 10"/>
          <p:cNvSpPr/>
          <p:nvPr/>
        </p:nvSpPr>
        <p:spPr>
          <a:xfrm>
            <a:off x="2776913" y="2315963"/>
            <a:ext cx="6005550" cy="102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6280160" y="664413"/>
            <a:ext cx="612408" cy="691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802644" y="665997"/>
            <a:ext cx="612408" cy="6919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9418979" y="659914"/>
            <a:ext cx="612408" cy="6919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806359" y="672982"/>
            <a:ext cx="612408" cy="69195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5006583" y="340315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475262" y="333260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998654" y="338749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9611641" y="332666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35684" y="322028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000" dirty="0"/>
          </a:p>
        </p:txBody>
      </p:sp>
      <p:sp>
        <p:nvSpPr>
          <p:cNvPr id="31" name="Rectangle 30"/>
          <p:cNvSpPr/>
          <p:nvPr/>
        </p:nvSpPr>
        <p:spPr>
          <a:xfrm>
            <a:off x="8113916" y="338003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000" dirty="0"/>
          </a:p>
        </p:txBody>
      </p:sp>
      <p:sp>
        <p:nvSpPr>
          <p:cNvPr id="32" name="Rectangle 31"/>
          <p:cNvSpPr/>
          <p:nvPr/>
        </p:nvSpPr>
        <p:spPr>
          <a:xfrm>
            <a:off x="6597762" y="336418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000" dirty="0"/>
          </a:p>
        </p:txBody>
      </p:sp>
      <p:sp>
        <p:nvSpPr>
          <p:cNvPr id="33" name="Rectangle 32"/>
          <p:cNvSpPr/>
          <p:nvPr/>
        </p:nvSpPr>
        <p:spPr>
          <a:xfrm>
            <a:off x="5128454" y="335095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000" dirty="0"/>
          </a:p>
        </p:txBody>
      </p:sp>
      <p:sp>
        <p:nvSpPr>
          <p:cNvPr id="34" name="Rectangle 33"/>
          <p:cNvSpPr/>
          <p:nvPr/>
        </p:nvSpPr>
        <p:spPr>
          <a:xfrm>
            <a:off x="9460899" y="6008781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132815" y="1333473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618306" y="1333473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132348" y="1333473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98325" y="1828331"/>
            <a:ext cx="322524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08682" y="337063"/>
            <a:ext cx="5373387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348585" y="119563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746689" y="1329662"/>
            <a:ext cx="0" cy="4754880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357111" y="1610286"/>
            <a:ext cx="612408" cy="6919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862036" y="1611870"/>
            <a:ext cx="612408" cy="6919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373010" y="1605787"/>
            <a:ext cx="612408" cy="6919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848190" y="1618855"/>
            <a:ext cx="612408" cy="69195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3039634" y="1455492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560993" y="1448437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058045" y="1453927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65672" y="1447843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760057" y="1437328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000" dirty="0"/>
          </a:p>
        </p:txBody>
      </p:sp>
      <p:sp>
        <p:nvSpPr>
          <p:cNvPr id="55" name="Rectangle 54"/>
          <p:cNvSpPr/>
          <p:nvPr/>
        </p:nvSpPr>
        <p:spPr>
          <a:xfrm>
            <a:off x="6208428" y="1439072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000" dirty="0"/>
          </a:p>
        </p:txBody>
      </p:sp>
      <p:sp>
        <p:nvSpPr>
          <p:cNvPr id="56" name="Rectangle 55"/>
          <p:cNvSpPr/>
          <p:nvPr/>
        </p:nvSpPr>
        <p:spPr>
          <a:xfrm>
            <a:off x="4692273" y="1437486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000" dirty="0"/>
          </a:p>
        </p:txBody>
      </p:sp>
      <p:sp>
        <p:nvSpPr>
          <p:cNvPr id="57" name="Rectangle 56"/>
          <p:cNvSpPr/>
          <p:nvPr/>
        </p:nvSpPr>
        <p:spPr>
          <a:xfrm>
            <a:off x="3240525" y="1436164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0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059293" y="1459294"/>
            <a:ext cx="7269876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299817" y="1210949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58" name="Rectangle 57"/>
          <p:cNvSpPr/>
          <p:nvPr/>
        </p:nvSpPr>
        <p:spPr>
          <a:xfrm>
            <a:off x="7747128" y="3514318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6262079" y="3514317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4726709" y="3514317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3241660" y="3514317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4" y="4384351"/>
            <a:ext cx="6966965" cy="192054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18374" y="438435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33325" y="438435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97955" y="438435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12906" y="4384350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20898" y="438435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35850" y="438435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00480" y="438435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5431" y="4384350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28635" y="5251136"/>
            <a:ext cx="539907" cy="307777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800" dirty="0"/>
          </a:p>
        </p:txBody>
      </p:sp>
      <p:sp>
        <p:nvSpPr>
          <p:cNvPr id="74" name="Rectangle 73"/>
          <p:cNvSpPr/>
          <p:nvPr/>
        </p:nvSpPr>
        <p:spPr>
          <a:xfrm>
            <a:off x="1052201" y="4871982"/>
            <a:ext cx="6005550" cy="102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21457" y="6036317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408103" y="3889492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4893594" y="3889492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407636" y="3889492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7945777" y="3885682"/>
            <a:ext cx="0" cy="2234813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632399" y="4166305"/>
            <a:ext cx="612408" cy="69195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137324" y="4167889"/>
            <a:ext cx="612408" cy="69195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648298" y="4161806"/>
            <a:ext cx="612408" cy="6919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1123478" y="4174874"/>
            <a:ext cx="612408" cy="691954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 flipV="1">
            <a:off x="1314922" y="4011511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836281" y="4004456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4333333" y="4009946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5840960" y="4003862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35345" y="3993347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000" dirty="0"/>
          </a:p>
        </p:txBody>
      </p:sp>
      <p:sp>
        <p:nvSpPr>
          <p:cNvPr id="90" name="Rectangle 89"/>
          <p:cNvSpPr/>
          <p:nvPr/>
        </p:nvSpPr>
        <p:spPr>
          <a:xfrm>
            <a:off x="4483716" y="3995091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000" dirty="0"/>
          </a:p>
        </p:txBody>
      </p:sp>
      <p:sp>
        <p:nvSpPr>
          <p:cNvPr id="91" name="Rectangle 90"/>
          <p:cNvSpPr/>
          <p:nvPr/>
        </p:nvSpPr>
        <p:spPr>
          <a:xfrm>
            <a:off x="2967561" y="3993505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000" dirty="0"/>
          </a:p>
        </p:txBody>
      </p:sp>
      <p:sp>
        <p:nvSpPr>
          <p:cNvPr id="92" name="Rectangle 91"/>
          <p:cNvSpPr/>
          <p:nvPr/>
        </p:nvSpPr>
        <p:spPr>
          <a:xfrm>
            <a:off x="1515813" y="3992183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000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334581" y="4015313"/>
            <a:ext cx="905256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393469" y="3748874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022416" y="6070337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4537367" y="6070336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97" name="Rectangle 96"/>
          <p:cNvSpPr/>
          <p:nvPr/>
        </p:nvSpPr>
        <p:spPr>
          <a:xfrm>
            <a:off x="3001997" y="6070336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98" name="Rectangle 97"/>
          <p:cNvSpPr/>
          <p:nvPr/>
        </p:nvSpPr>
        <p:spPr>
          <a:xfrm>
            <a:off x="1516948" y="6070336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29592" y="3748874"/>
            <a:ext cx="576344" cy="2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2"/>
          </p:cNvCxnSpPr>
          <p:nvPr/>
        </p:nvCxnSpPr>
        <p:spPr>
          <a:xfrm flipV="1">
            <a:off x="1929592" y="3748874"/>
            <a:ext cx="10870" cy="1035586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spect="1"/>
          </p:cNvSpPr>
          <p:nvPr/>
        </p:nvSpPr>
        <p:spPr>
          <a:xfrm>
            <a:off x="2322773" y="3455108"/>
            <a:ext cx="365760" cy="365760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7524626" y="178238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103" name="Rectangle 102"/>
          <p:cNvSpPr/>
          <p:nvPr/>
        </p:nvSpPr>
        <p:spPr>
          <a:xfrm>
            <a:off x="6009295" y="1773513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104" name="Rectangle 103"/>
          <p:cNvSpPr/>
          <p:nvPr/>
        </p:nvSpPr>
        <p:spPr>
          <a:xfrm>
            <a:off x="4493377" y="179559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105" name="Rectangle 104"/>
          <p:cNvSpPr/>
          <p:nvPr/>
        </p:nvSpPr>
        <p:spPr>
          <a:xfrm>
            <a:off x="2975869" y="1772650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106" name="Rectangle 105"/>
          <p:cNvSpPr/>
          <p:nvPr/>
        </p:nvSpPr>
        <p:spPr>
          <a:xfrm>
            <a:off x="7940838" y="815196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25507" y="806325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108" name="Rectangle 107"/>
          <p:cNvSpPr/>
          <p:nvPr/>
        </p:nvSpPr>
        <p:spPr>
          <a:xfrm>
            <a:off x="4909589" y="828409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110" name="Rectangle 109"/>
          <p:cNvSpPr/>
          <p:nvPr/>
        </p:nvSpPr>
        <p:spPr>
          <a:xfrm>
            <a:off x="5809330" y="435563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111" name="Rectangle 110"/>
          <p:cNvSpPr/>
          <p:nvPr/>
        </p:nvSpPr>
        <p:spPr>
          <a:xfrm>
            <a:off x="4293999" y="4346761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112" name="Rectangle 111"/>
          <p:cNvSpPr/>
          <p:nvPr/>
        </p:nvSpPr>
        <p:spPr>
          <a:xfrm>
            <a:off x="2778081" y="4368845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113" name="Rectangle 112"/>
          <p:cNvSpPr/>
          <p:nvPr/>
        </p:nvSpPr>
        <p:spPr>
          <a:xfrm>
            <a:off x="1260573" y="4345898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114" name="Rectangle 113"/>
          <p:cNvSpPr/>
          <p:nvPr/>
        </p:nvSpPr>
        <p:spPr>
          <a:xfrm>
            <a:off x="9525314" y="818024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9083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how many output bit?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how many ANDs?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how many k-bit adders?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1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57" y="1338715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1510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3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what is k in k-bit adders?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0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 II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74888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n-bit 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 + n-bit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 + … +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n-bit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5638799" y="1131445"/>
            <a:ext cx="914402" cy="9493250"/>
          </a:xfrm>
          <a:prstGeom prst="rightBrace">
            <a:avLst>
              <a:gd name="adj1" fmla="val 81250"/>
              <a:gd name="adj2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962477" y="5936096"/>
            <a:ext cx="4669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m-bit </a:t>
            </a:r>
            <a:r>
              <a:rPr lang="en-US" sz="5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times!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26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51075" y="747711"/>
            <a:ext cx="8026208" cy="4191988"/>
            <a:chOff x="879475" y="100010"/>
            <a:chExt cx="10759145" cy="65315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575" y="100010"/>
              <a:ext cx="10077450" cy="34575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68478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3671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866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799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6702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8957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810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0036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992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31859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100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2939" y="31353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010732" y="1563755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700" y="977900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75" y="2972808"/>
              <a:ext cx="10077450" cy="345757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392686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462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2376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7570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74924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26857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06003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793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7826" y="60081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39759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8905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0838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718632" y="4436556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98600" y="3850698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302307" y="2819400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121217" y="28587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58907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76341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78674" y="5533480"/>
                <a:ext cx="49487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(11)</a:t>
                </a:r>
                <a:r>
                  <a:rPr lang="en-US" sz="44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X+X+X</a:t>
                </a:r>
                <a:endParaRPr lang="en-CA" sz="4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74" y="5533480"/>
                <a:ext cx="4948792" cy="769441"/>
              </a:xfrm>
              <a:prstGeom prst="rect">
                <a:avLst/>
              </a:prstGeom>
              <a:blipFill>
                <a:blip r:embed="rId3"/>
                <a:stretch>
                  <a:fillRect l="-3576" t="-16667" r="-3453" b="-37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51075" y="747711"/>
            <a:ext cx="8026208" cy="4191988"/>
            <a:chOff x="879475" y="100010"/>
            <a:chExt cx="10759145" cy="65315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575" y="100010"/>
              <a:ext cx="10077450" cy="34575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68478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3671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866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799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6702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8957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810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0036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992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31859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100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2939" y="31353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010732" y="1563755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700" y="977900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75" y="2972808"/>
              <a:ext cx="10077450" cy="345757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392686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462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2376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7570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74924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26857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06003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793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7826" y="60081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39759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8905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0838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718632" y="4436556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98600" y="3850698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302307" y="2819400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121217" y="28587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58907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76341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7445" y="5374739"/>
                <a:ext cx="11091242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(11)</a:t>
                </a:r>
                <a:r>
                  <a:rPr lang="en-US" sz="44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X+X+X</a:t>
                </a:r>
              </a:p>
              <a:p>
                <a:pPr lvl="0" algn="ctr"/>
                <a:r>
                  <a:rPr lang="en-US" sz="44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you change Y, you have to change circuit!!</a:t>
                </a:r>
                <a:endParaRPr lang="en-CA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" y="5374739"/>
                <a:ext cx="11091242" cy="1446550"/>
              </a:xfrm>
              <a:prstGeom prst="rect">
                <a:avLst/>
              </a:prstGeom>
              <a:blipFill>
                <a:blip r:embed="rId3"/>
                <a:stretch>
                  <a:fillRect l="-1759" t="-8861" r="-1704" b="-194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79" y="1560511"/>
            <a:ext cx="7517671" cy="22191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1556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649119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992386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389951" y="156051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8685897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83462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426729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824294" y="156051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9986685" y="2499957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000" dirty="0"/>
          </a:p>
        </p:txBody>
      </p:sp>
      <p:sp>
        <p:nvSpPr>
          <p:cNvPr id="11" name="Rectangle 10"/>
          <p:cNvSpPr/>
          <p:nvPr/>
        </p:nvSpPr>
        <p:spPr>
          <a:xfrm>
            <a:off x="3108639" y="2123950"/>
            <a:ext cx="6480261" cy="118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67994" y="3404303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65559" y="340430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08825" y="340430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06390" y="340430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99518" y="3318542"/>
            <a:ext cx="0" cy="82296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85148" y="3369226"/>
            <a:ext cx="0" cy="100584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72088" y="3322975"/>
            <a:ext cx="0" cy="128016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18273" y="3322976"/>
            <a:ext cx="0" cy="15544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41858" y="5263696"/>
                <a:ext cx="8573950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Y = X+…+X </a:t>
                </a:r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When to stop?</a:t>
                </a:r>
              </a:p>
              <a:p>
                <a:pPr lvl="0" algn="ctr"/>
                <a:r>
                  <a:rPr lang="en-US" sz="4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Feedback  Sequential Logic</a:t>
                </a:r>
                <a:endParaRPr lang="en-CA" sz="4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858" y="5263696"/>
                <a:ext cx="8573950" cy="1446550"/>
              </a:xfrm>
              <a:prstGeom prst="rect">
                <a:avLst/>
              </a:prstGeom>
              <a:blipFill>
                <a:blip r:embed="rId3"/>
                <a:stretch>
                  <a:fillRect l="-2416" t="-8824" r="-2345" b="-189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>
            <a:off x="1717955" y="1763999"/>
            <a:ext cx="1737360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16225" y="1459910"/>
            <a:ext cx="3108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300065" y="1258368"/>
            <a:ext cx="44805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" idx="0"/>
          </p:cNvCxnSpPr>
          <p:nvPr/>
        </p:nvCxnSpPr>
        <p:spPr>
          <a:xfrm flipH="1" flipV="1">
            <a:off x="8461973" y="1054881"/>
            <a:ext cx="3744" cy="505631"/>
          </a:xfrm>
          <a:prstGeom prst="line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768401" y="1258368"/>
            <a:ext cx="3744" cy="365760"/>
          </a:xfrm>
          <a:prstGeom prst="line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132352" y="1461211"/>
            <a:ext cx="3744" cy="182880"/>
          </a:xfrm>
          <a:prstGeom prst="line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05038" y="1055949"/>
            <a:ext cx="58521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12608" y="4586002"/>
            <a:ext cx="34747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21848" y="4384460"/>
            <a:ext cx="4754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588721" y="4156641"/>
            <a:ext cx="61264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016225" y="1459910"/>
            <a:ext cx="0" cy="310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312938" y="1255246"/>
            <a:ext cx="14367" cy="31292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595180" y="1041365"/>
            <a:ext cx="5889" cy="31045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702181" y="1760566"/>
            <a:ext cx="0" cy="310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707808" y="4865402"/>
            <a:ext cx="2103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384300" y="3749040"/>
            <a:ext cx="1562481" cy="305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384681" y="670657"/>
            <a:ext cx="0" cy="310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384300" y="670657"/>
            <a:ext cx="87782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162558" y="670657"/>
            <a:ext cx="0" cy="1828800"/>
          </a:xfrm>
          <a:prstGeom prst="line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Signed?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923330"/>
              </a:xfrm>
              <a:prstGeom prst="rect">
                <a:avLst/>
              </a:prstGeom>
              <a:blipFill>
                <a:blip r:embed="rId2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9321"/>
              </p:ext>
            </p:extLst>
          </p:nvPr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Comparator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827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 &gt; Y      X==Y      X &lt; Y</a:t>
            </a:r>
          </a:p>
        </p:txBody>
      </p:sp>
    </p:spTree>
    <p:extLst>
      <p:ext uri="{BB962C8B-B14F-4D97-AF65-F5344CB8AC3E}">
        <p14:creationId xmlns:p14="http://schemas.microsoft.com/office/powerpoint/2010/main" val="32435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CA" sz="4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iven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two unsigned numbers x and y,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design a logic circuit to see</a:t>
                </a:r>
              </a:p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CA" sz="54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CA" sz="5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  <m:sup>
                          <m:r>
                            <a:rPr kumimoji="0" lang="en-US" sz="54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?</m:t>
                          </m:r>
                        </m:sup>
                      </m:sSup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CA" sz="5400" b="0" i="0" u="none" strike="noStrike" kern="1200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  <a:blipFill>
                <a:blip r:embed="rId2"/>
                <a:stretch>
                  <a:fillRect l="-2815" t="-5793" r="-2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" y="0"/>
              <a:ext cx="12191999" cy="715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6744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993228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4587764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𝚺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m(0,1,2,3,5,6,7,10,11,15)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𝚷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M(4,8,9,12,13,14)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32"/>
                  </p:ext>
                </p:extLst>
              </p:nvPr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6744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993228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4587764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8144" t="-9375" r="-98892" b="-16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71469" t="-9375" r="-847" b="-16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5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Half Adder</a:t>
            </a:r>
          </a:p>
        </p:txBody>
      </p:sp>
    </p:spTree>
    <p:extLst>
      <p:ext uri="{BB962C8B-B14F-4D97-AF65-F5344CB8AC3E}">
        <p14:creationId xmlns:p14="http://schemas.microsoft.com/office/powerpoint/2010/main" val="3060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83F7AE-1F7A-C94C-9D99-D1D394F3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CA" sz="4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iven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two unsigned numbers x and y,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design a logic circuit to see</a:t>
                </a:r>
              </a:p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;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==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; 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CA" sz="5400" b="0" i="0" u="none" strike="noStrike" kern="1200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  <a:blipFill>
                <a:blip r:embed="rId2"/>
                <a:stretch>
                  <a:fillRect l="-2815" t="-5793" r="-2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26429"/>
              </p:ext>
            </p:extLst>
          </p:nvPr>
        </p:nvGraphicFramePr>
        <p:xfrm>
          <a:off x="1" y="0"/>
          <a:ext cx="12192000" cy="6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5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51263">
                  <a:extLst>
                    <a:ext uri="{9D8B030D-6E8A-4147-A177-3AD203B41FA5}">
                      <a16:colId xmlns:a16="http://schemas.microsoft.com/office/drawing/2014/main" val="2838467327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973255129"/>
                    </a:ext>
                  </a:extLst>
                </a:gridCol>
              </a:tblGrid>
              <a:tr h="525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&gt;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(X==Y)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&lt;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2000" cy="6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5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51263">
                  <a:extLst>
                    <a:ext uri="{9D8B030D-6E8A-4147-A177-3AD203B41FA5}">
                      <a16:colId xmlns:a16="http://schemas.microsoft.com/office/drawing/2014/main" val="2838467327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973255129"/>
                    </a:ext>
                  </a:extLst>
                </a:gridCol>
              </a:tblGrid>
              <a:tr h="525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&gt;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(X==Y)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&lt;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787900" y="1329440"/>
            <a:ext cx="4206240" cy="420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X and Y</a:t>
            </a:r>
          </a:p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3, 4, 5, … bits?!</a:t>
            </a:r>
            <a:endParaRPr lang="en-CA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 by Hossein’s Way!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-1808" y="5009423"/>
                <a:ext cx="12192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If S’</a:t>
                </a:r>
                <a:r>
                  <a:rPr lang="en-US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then X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</a:p>
              <a:p>
                <a:pPr algn="ctr" defTabSz="457200">
                  <a:defRPr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If S’</a:t>
                </a:r>
                <a:r>
                  <a:rPr lang="en-US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)=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then 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8" y="5009423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428523"/>
                <a:ext cx="12192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If S</a:t>
                </a:r>
                <a:r>
                  <a:rPr lang="en-US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then 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</m:oMath>
                </a14:m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28523"/>
                <a:ext cx="12192000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44122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S’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(S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+S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+S</a:t>
            </a:r>
            <a:r>
              <a:rPr lang="en-US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)’=1 then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== Y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2246</Words>
  <Application>Microsoft Office PowerPoint</Application>
  <PresentationFormat>Widescreen</PresentationFormat>
  <Paragraphs>1189</Paragraphs>
  <Slides>114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2" baseType="lpstr">
      <vt:lpstr>Arial</vt:lpstr>
      <vt:lpstr>Calibri</vt:lpstr>
      <vt:lpstr>Calibri Light</vt:lpstr>
      <vt:lpstr>Cambria Math</vt:lpstr>
      <vt:lpstr>Segoe UI</vt:lpstr>
      <vt:lpstr>Segoe UI Light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Fani;hfani@uwindsor.ca</dc:creator>
  <cp:lastModifiedBy>hfani</cp:lastModifiedBy>
  <cp:revision>425</cp:revision>
  <dcterms:created xsi:type="dcterms:W3CDTF">2020-10-28T13:59:12Z</dcterms:created>
  <dcterms:modified xsi:type="dcterms:W3CDTF">2020-11-09T13:24:03Z</dcterms:modified>
</cp:coreProperties>
</file>