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1067" r:id="rId2"/>
    <p:sldId id="1088" r:id="rId3"/>
    <p:sldId id="1017" r:id="rId4"/>
    <p:sldId id="1099" r:id="rId5"/>
    <p:sldId id="1100" r:id="rId6"/>
    <p:sldId id="1101" r:id="rId7"/>
    <p:sldId id="1207" r:id="rId8"/>
    <p:sldId id="1308" r:id="rId9"/>
    <p:sldId id="1146" r:id="rId10"/>
    <p:sldId id="1313" r:id="rId11"/>
    <p:sldId id="1309" r:id="rId12"/>
    <p:sldId id="1310" r:id="rId13"/>
    <p:sldId id="1311" r:id="rId14"/>
    <p:sldId id="1317" r:id="rId15"/>
    <p:sldId id="1318" r:id="rId16"/>
    <p:sldId id="1319" r:id="rId17"/>
    <p:sldId id="1320" r:id="rId18"/>
    <p:sldId id="1321" r:id="rId19"/>
    <p:sldId id="1322" r:id="rId20"/>
    <p:sldId id="1323" r:id="rId21"/>
    <p:sldId id="1324" r:id="rId22"/>
    <p:sldId id="1325" r:id="rId23"/>
    <p:sldId id="1326" r:id="rId24"/>
    <p:sldId id="1327" r:id="rId25"/>
    <p:sldId id="1328" r:id="rId26"/>
    <p:sldId id="1329" r:id="rId27"/>
    <p:sldId id="1330" r:id="rId28"/>
    <p:sldId id="1331" r:id="rId29"/>
    <p:sldId id="1332" r:id="rId30"/>
    <p:sldId id="1334" r:id="rId31"/>
    <p:sldId id="1333" r:id="rId32"/>
    <p:sldId id="1336" r:id="rId33"/>
    <p:sldId id="1337" r:id="rId34"/>
    <p:sldId id="1338" r:id="rId35"/>
    <p:sldId id="1339" r:id="rId36"/>
    <p:sldId id="1340" r:id="rId37"/>
    <p:sldId id="1341" r:id="rId38"/>
    <p:sldId id="1342" r:id="rId39"/>
    <p:sldId id="1344" r:id="rId40"/>
    <p:sldId id="1345" r:id="rId41"/>
    <p:sldId id="1343" r:id="rId42"/>
    <p:sldId id="1346" r:id="rId43"/>
    <p:sldId id="1348" r:id="rId44"/>
    <p:sldId id="1347" r:id="rId45"/>
    <p:sldId id="1349" r:id="rId46"/>
    <p:sldId id="1350" r:id="rId47"/>
    <p:sldId id="1351" r:id="rId48"/>
    <p:sldId id="1353" r:id="rId49"/>
    <p:sldId id="1355" r:id="rId50"/>
    <p:sldId id="1354" r:id="rId51"/>
    <p:sldId id="1352" r:id="rId52"/>
    <p:sldId id="1356" r:id="rId53"/>
    <p:sldId id="1357" r:id="rId54"/>
    <p:sldId id="1458" r:id="rId55"/>
    <p:sldId id="1358" r:id="rId56"/>
    <p:sldId id="1359" r:id="rId57"/>
    <p:sldId id="1361" r:id="rId58"/>
    <p:sldId id="1366" r:id="rId59"/>
    <p:sldId id="1363" r:id="rId60"/>
    <p:sldId id="1360" r:id="rId61"/>
    <p:sldId id="1364" r:id="rId62"/>
    <p:sldId id="1365" r:id="rId63"/>
    <p:sldId id="1367" r:id="rId64"/>
    <p:sldId id="1368" r:id="rId65"/>
    <p:sldId id="1370" r:id="rId66"/>
    <p:sldId id="1371" r:id="rId67"/>
    <p:sldId id="1369" r:id="rId68"/>
    <p:sldId id="1208" r:id="rId69"/>
    <p:sldId id="1373" r:id="rId70"/>
    <p:sldId id="1375" r:id="rId71"/>
    <p:sldId id="1377" r:id="rId72"/>
    <p:sldId id="1376" r:id="rId73"/>
    <p:sldId id="1378" r:id="rId74"/>
    <p:sldId id="1379" r:id="rId75"/>
    <p:sldId id="1380" r:id="rId76"/>
    <p:sldId id="1381" r:id="rId77"/>
    <p:sldId id="1382" r:id="rId78"/>
    <p:sldId id="1383" r:id="rId79"/>
    <p:sldId id="1374" r:id="rId80"/>
    <p:sldId id="1384" r:id="rId81"/>
    <p:sldId id="1385" r:id="rId82"/>
    <p:sldId id="1386" r:id="rId83"/>
    <p:sldId id="1387" r:id="rId84"/>
    <p:sldId id="1388" r:id="rId85"/>
    <p:sldId id="1390" r:id="rId86"/>
    <p:sldId id="1391" r:id="rId87"/>
    <p:sldId id="1389" r:id="rId88"/>
    <p:sldId id="1392" r:id="rId89"/>
    <p:sldId id="1393" r:id="rId90"/>
    <p:sldId id="1394" r:id="rId91"/>
    <p:sldId id="1395" r:id="rId92"/>
    <p:sldId id="1396" r:id="rId93"/>
    <p:sldId id="1400" r:id="rId94"/>
    <p:sldId id="1401" r:id="rId95"/>
    <p:sldId id="1398" r:id="rId96"/>
    <p:sldId id="1402" r:id="rId97"/>
    <p:sldId id="1403" r:id="rId98"/>
    <p:sldId id="1404" r:id="rId99"/>
    <p:sldId id="1407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  <a:srgbClr val="CFD5EA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7791" autoAdjust="0"/>
  </p:normalViewPr>
  <p:slideViewPr>
    <p:cSldViewPr snapToGrid="0">
      <p:cViewPr varScale="1">
        <p:scale>
          <a:sx n="89" d="100"/>
          <a:sy n="8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11-09T21:31:55.13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31 33 0,'0'-30'109,"58"30"-93,-28 0-16,30 0 16,-30 0 15,29 0-16,-29 0 1,-1 0 218,-29 30-187,0 0-31,-29 0 15,-1 1-31,1 29 31,-1-60-15,-30 29-16,60 1 16,-30-30-1,0 30-15,-28 0 63,28-30-1,30 61 173,59-31-220,30-30-15,-29 0 16,-1 0 0,-29 0-16,-1 0 62,1 30 266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11-09T21:32:05.50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13 299 0,'30'0'47,"0"0"-31,0 0 15,30 0 0,-30 0-15,29 0-1,-29 0 1,0 0 0,0 0-1,0 0 17,-60 0 218,0 59-219,30 1-16,-30 0-15,30-30 32,0 0-17,0 0 48,-30-30 46,-59 0-78,59-30-31,-30-60 16,0 30-16,60 30 16,0 1-16,0-1 15,0 0 1,0 0-16,0 0 16,0 0-1,30-30 16,-30 30-15,30 1 0,0 29 15,0-30 0,0 0 32,0 30-32,0 0-15,-1 0 15,1 0-16,0 30 1,0 0 0,-30-1-1,30-29-15,-30 30 16,30-30 0,-30 30-1,30 0-15,-30 0 47,0 0-31,0 0-16,0 0 15,0 0 1,0-1-16,0 1 16,0 0-1,0 0-15,0 0 16,0 0-1,0 0 1,-30 29 0,0-29 31,0-30-32,0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11-09T21:32:07.29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15 362 0,'30'0'62,"-30"-30"-46,30 0 15,0 30-15,0 0-1,0 0 17,-1 0-32,1 0 15,30 60 1,-30-31 0,0-29-16,-30 30 15,30 0 1,-30 0-1,0 0 1,0 0 0,0 30-1,0-31 1,-30 1 31,0 0-16,0-30 16,0 0-47,0 0 16,0-30-16,1 0 15,-1 1 1,0 29-16,30-30 15,-30 0 1,0-30-16,0 60 16,30-30-16,0 0 15,0-29 17,0 29-32,0 0 15,0 0-15,0-30 31,0 30-15,30 0-16,-30 0 31,30 1-15,0-1 0,0 30 30,-30-30-30,59 0 15,-29 30-15,0 0 15,0 0-15,0 0-1,0 0 17,0 0-32,0 30 15,-30 0 1,0 29 0,0-29-1,0 30 1,0-30-1,0 0-15,0 30 16,-30-60-16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11-09T21:32:09.39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449 576 0,'-30'0'0,"0"0"15,0 0-15,-30-30 31,30 30-15,30-30 0,-30 0-1,30 0 17,0-30-1,0 30-16,0 1 1,0-1 0,0 0-16,0-30 15,0 30-15,0-30 32,0 30-17,0-29 1,30 29-1,0 30 95,0 0-79,0 0-15,-30 30-1,30-30 1,-30 30-16,0-1 16,0 1-16,0 0 15,0 0 1,0 0-1,0 0 1,0 0-16,0 0 16,0 0-1,0-1-15,0 1 16,0 0 0,-30 0-1,30 0-15,-30 0 16,0 0-1,30 0-15,-30-30 16,-30 0 15,31 0 1,-1 29 14,0-29-30,0 0 0,0 0-16,0 0 15,0 0 32,30-29-47,0-1 16,0-30-1,0 30 1,0 0 0,0 0-1,0 0-15,0 1 16,30 29 0,-30-30-16,30 30 15,0-60-15,0 60 16,-30-30-16,30 30 15,0-60 17,-1 60-1,1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3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41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7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75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99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5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20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26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29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4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46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922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72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1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349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38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14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913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106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84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454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808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596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641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728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77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971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535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481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6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2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94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https://www.ti.com/lit/ds/sdls014/sdls014.pdf?ts=1604890033918&amp;ref_url=https%253A%252F%252Fwww.google.com%252F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41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705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78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8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71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4.emf"/><Relationship Id="rId4" Type="http://schemas.openxmlformats.org/officeDocument/2006/relationships/customXml" Target="../ink/ink2.xml"/><Relationship Id="rId9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equential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29991"/>
              </p:ext>
            </p:extLst>
          </p:nvPr>
        </p:nvGraphicFramePr>
        <p:xfrm>
          <a:off x="8403770" y="555002"/>
          <a:ext cx="533718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37487" y="290862"/>
            <a:ext cx="2064341" cy="6410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8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233714"/>
            <a:ext cx="2208806" cy="546774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0332"/>
              </p:ext>
            </p:extLst>
          </p:nvPr>
        </p:nvGraphicFramePr>
        <p:xfrm>
          <a:off x="8389256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814286"/>
            <a:ext cx="2208806" cy="488717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82673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08064"/>
              </p:ext>
            </p:extLst>
          </p:nvPr>
        </p:nvGraphicFramePr>
        <p:xfrm>
          <a:off x="8423618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2380342"/>
            <a:ext cx="2208806" cy="432111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152342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-Right Arrow 6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63480"/>
              </p:ext>
            </p:extLst>
          </p:nvPr>
        </p:nvGraphicFramePr>
        <p:xfrm>
          <a:off x="8428713" y="662133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25314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1020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67371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5849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5495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80747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09917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82678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20202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4233817" cy="638628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754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59414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4720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150924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5642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4778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16686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678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6738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72109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3085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295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07016"/>
              </p:ext>
            </p:extLst>
          </p:nvPr>
        </p:nvGraphicFramePr>
        <p:xfrm>
          <a:off x="885374" y="1692123"/>
          <a:ext cx="1071154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27360843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015245" y="3776845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29652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8964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02111" y="5351067"/>
            <a:ext cx="28346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17560" y="4350034"/>
            <a:ext cx="1240246" cy="7259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22734" y="4444384"/>
            <a:ext cx="10972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620034" y="3821295"/>
            <a:ext cx="411481" cy="32258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5897880" y="1691640"/>
            <a:ext cx="0" cy="27432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50186" y="1416646"/>
            <a:ext cx="0" cy="29260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29728" y="1418881"/>
            <a:ext cx="13716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90260" y="168402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0" y="1282084"/>
            <a:ext cx="914400" cy="5486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7816900" y="154867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25" y="2655608"/>
            <a:ext cx="914400" cy="54864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827825" y="2922194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73" y="3896346"/>
            <a:ext cx="914400" cy="54864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857673" y="4162932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9" y="5205172"/>
            <a:ext cx="914400" cy="54864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7911009" y="5471758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23029" y="2798101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75803" y="3063240"/>
            <a:ext cx="54864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206013" y="3204439"/>
            <a:ext cx="411481" cy="322580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>
          <a:xfrm flipV="1">
            <a:off x="4189865" y="3140813"/>
            <a:ext cx="0" cy="2651760"/>
          </a:xfrm>
          <a:prstGeom prst="straightConnector1">
            <a:avLst/>
          </a:prstGeom>
          <a:ln w="254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641624" y="3776844"/>
            <a:ext cx="0" cy="2011680"/>
          </a:xfrm>
          <a:prstGeom prst="straightConnector1">
            <a:avLst/>
          </a:prstGeom>
          <a:ln w="25400"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11753" y="3556351"/>
            <a:ext cx="0" cy="22860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44588" y="3140813"/>
            <a:ext cx="3657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825774" y="4141368"/>
            <a:ext cx="0" cy="16459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02789" y="4565435"/>
            <a:ext cx="19202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821323" y="4659785"/>
            <a:ext cx="15544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362700" y="3063240"/>
            <a:ext cx="13103" cy="159654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115006" y="2798101"/>
            <a:ext cx="8023" cy="176957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12867" y="4822818"/>
            <a:ext cx="219456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644708" y="4993451"/>
            <a:ext cx="219456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89814" y="4039145"/>
            <a:ext cx="4572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42588" y="4304284"/>
            <a:ext cx="1828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829485" y="4304284"/>
            <a:ext cx="0" cy="7315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581791" y="4039145"/>
            <a:ext cx="0" cy="82296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619169" y="5589192"/>
            <a:ext cx="2468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3" y="1162050"/>
            <a:ext cx="1109400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1264"/>
            <a:ext cx="6347813" cy="62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logic gates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</a:t>
            </a:r>
            <a:r>
              <a:rPr lang="en-US" sz="2000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combinational circuit performs an operation that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specified logically by a set of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4-Bit Binary to 2</a:t>
            </a:r>
            <a:r>
              <a:rPr lang="en-US" sz="4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509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n-Bit Binary to 2</a:t>
            </a:r>
            <a:r>
              <a:rPr lang="en-US" sz="4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173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2-Bit Binary to 2</a:t>
            </a:r>
            <a:r>
              <a:rPr lang="en-US" sz="4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1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  <a:endParaRPr lang="en-US" sz="4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6123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1593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8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19334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70011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7938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4243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19445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4131581" y="2125348"/>
            <a:ext cx="1982186" cy="103854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131581" y="3804792"/>
            <a:ext cx="1972456" cy="10832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490428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698905" y="116612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8905" y="2499301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8905" y="378106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98905" y="5114247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66064" y="1815558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1013" y="4595641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Enable input</a:t>
            </a:r>
          </a:p>
        </p:txBody>
      </p:sp>
    </p:spTree>
    <p:extLst>
      <p:ext uri="{BB962C8B-B14F-4D97-AF65-F5344CB8AC3E}">
        <p14:creationId xmlns:p14="http://schemas.microsoft.com/office/powerpoint/2010/main" val="19948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67485"/>
              </p:ext>
            </p:extLst>
          </p:nvPr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97803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39738"/>
              </p:ext>
            </p:extLst>
          </p:nvPr>
        </p:nvGraphicFramePr>
        <p:xfrm>
          <a:off x="2818504" y="4706811"/>
          <a:ext cx="977977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7977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E=0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1376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61200"/>
              </p:ext>
            </p:extLst>
          </p:nvPr>
        </p:nvGraphicFramePr>
        <p:xfrm>
          <a:off x="2818504" y="4706811"/>
          <a:ext cx="977977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7977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E=1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296228" y="5018954"/>
            <a:ext cx="1114868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1096" y="4542972"/>
            <a:ext cx="0" cy="4759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60982"/>
              </p:ext>
            </p:extLst>
          </p:nvPr>
        </p:nvGraphicFramePr>
        <p:xfrm>
          <a:off x="2175606" y="1506682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1385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8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852828" y="1999758"/>
              <a:ext cx="129240" cy="15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4588" y="1903998"/>
                <a:ext cx="2257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869308" y="1947198"/>
              <a:ext cx="158400" cy="226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1428" y="1851078"/>
                <a:ext cx="254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9913108" y="1935318"/>
              <a:ext cx="150480" cy="251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65228" y="1839198"/>
                <a:ext cx="2462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8896468" y="1944318"/>
              <a:ext cx="162000" cy="218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8588" y="1848198"/>
                <a:ext cx="25776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8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32475"/>
              </p:ext>
            </p:extLst>
          </p:nvPr>
        </p:nvGraphicFramePr>
        <p:xfrm>
          <a:off x="2175606" y="1506682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1385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7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89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84554" y="731519"/>
            <a:ext cx="2796989" cy="37544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5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296228" y="4921065"/>
            <a:ext cx="393192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192024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0976"/>
              </p:ext>
            </p:extLst>
          </p:nvPr>
        </p:nvGraphicFramePr>
        <p:xfrm>
          <a:off x="3283401" y="4706811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296228" y="4974855"/>
            <a:ext cx="393192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20116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707921" y="2177144"/>
                <a:ext cx="3387665" cy="252966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1" y="2177144"/>
                <a:ext cx="3387665" cy="2529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35661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614961" y="3484752"/>
            <a:ext cx="829792" cy="613912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3840480" cy="638628"/>
          </a:xfrm>
          <a:prstGeom prst="bentConnector3">
            <a:avLst>
              <a:gd name="adj1" fmla="val 5532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6" y="2787008"/>
            <a:ext cx="433513" cy="260108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72" y="4033159"/>
            <a:ext cx="433513" cy="2601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081145" y="4792247"/>
            <a:ext cx="0" cy="537227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1309" y="2982569"/>
            <a:ext cx="0" cy="20116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224225" y="4224577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37727" y="2982569"/>
            <a:ext cx="182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07920" y="2177144"/>
                <a:ext cx="4074691" cy="283301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0" y="2177144"/>
                <a:ext cx="4074691" cy="2833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782399" y="2910798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72214" y="4163213"/>
            <a:ext cx="182880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1520"/>
              </p:ext>
            </p:extLst>
          </p:nvPr>
        </p:nvGraphicFramePr>
        <p:xfrm>
          <a:off x="4824605" y="437209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34411" y="2553735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7112" y="3786323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30522" y="3175369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9992"/>
              </p:ext>
            </p:extLst>
          </p:nvPr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1276"/>
              </p:ext>
            </p:extLst>
          </p:nvPr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58749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15606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77203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382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2540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27686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75554"/>
              </p:ext>
            </p:extLst>
          </p:nvPr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12703"/>
              </p:ext>
            </p:extLst>
          </p:nvPr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7301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23671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32601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3922968" y="3348674"/>
            <a:ext cx="2468880" cy="27432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23610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6461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994421" y="3755257"/>
            <a:ext cx="2560320" cy="2286000"/>
          </a:xfrm>
          <a:prstGeom prst="bentConnector3">
            <a:avLst>
              <a:gd name="adj1" fmla="val 11299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5" y="3456658"/>
            <a:ext cx="548640" cy="3142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335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7430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0610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576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56650" y="3163891"/>
            <a:ext cx="1371007" cy="1042349"/>
            <a:chOff x="606278" y="2052771"/>
            <a:chExt cx="2319688" cy="2483592"/>
          </a:xfrm>
        </p:grpSpPr>
        <p:grpSp>
          <p:nvGrpSpPr>
            <p:cNvPr id="3" name="Group 2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en-CA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Elbow Connector 38"/>
          <p:cNvCxnSpPr>
            <a:endCxn id="17" idx="2"/>
          </p:cNvCxnSpPr>
          <p:nvPr/>
        </p:nvCxnSpPr>
        <p:spPr>
          <a:xfrm flipV="1">
            <a:off x="5727657" y="3294567"/>
            <a:ext cx="720208" cy="18294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3"/>
            <a:endCxn id="18" idx="2"/>
          </p:cNvCxnSpPr>
          <p:nvPr/>
        </p:nvCxnSpPr>
        <p:spPr>
          <a:xfrm>
            <a:off x="5717433" y="3899862"/>
            <a:ext cx="704744" cy="2202427"/>
          </a:xfrm>
          <a:prstGeom prst="bentConnector4">
            <a:avLst>
              <a:gd name="adj1" fmla="val 31799"/>
              <a:gd name="adj2" fmla="val 11037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10926" y="3764265"/>
            <a:ext cx="457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4587731" y="4180358"/>
            <a:ext cx="1" cy="2744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63916" y="424591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7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5659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96220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7855268" y="3798795"/>
            <a:ext cx="921520" cy="32603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317767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67" y="883552"/>
                <a:ext cx="2198701" cy="248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64" y="3694825"/>
                <a:ext cx="2198701" cy="2483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3952240" y="2125348"/>
            <a:ext cx="2161527" cy="1038543"/>
          </a:xfrm>
          <a:prstGeom prst="bentConnector3">
            <a:avLst>
              <a:gd name="adj1" fmla="val 968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91325" y="2715447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165637" y="5523169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29" name="Elbow Connector 28"/>
          <p:cNvCxnSpPr>
            <a:endCxn id="14" idx="1"/>
          </p:cNvCxnSpPr>
          <p:nvPr/>
        </p:nvCxnSpPr>
        <p:spPr>
          <a:xfrm>
            <a:off x="4029798" y="3175553"/>
            <a:ext cx="2091566" cy="1761068"/>
          </a:xfrm>
          <a:prstGeom prst="bentConnector3">
            <a:avLst>
              <a:gd name="adj1" fmla="val 576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9382" y="1151394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2083" y="2383982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1017" y="1826762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3800" y="3881659"/>
            <a:ext cx="620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06501" y="5114247"/>
            <a:ext cx="620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80755" y="4655895"/>
            <a:ext cx="42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56650" y="3163891"/>
            <a:ext cx="1371007" cy="1042349"/>
            <a:chOff x="606278" y="2052771"/>
            <a:chExt cx="2319688" cy="2483592"/>
          </a:xfrm>
        </p:grpSpPr>
        <p:grpSp>
          <p:nvGrpSpPr>
            <p:cNvPr id="3" name="Group 2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en-CA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Elbow Connector 38"/>
          <p:cNvCxnSpPr>
            <a:endCxn id="17" idx="2"/>
          </p:cNvCxnSpPr>
          <p:nvPr/>
        </p:nvCxnSpPr>
        <p:spPr>
          <a:xfrm flipV="1">
            <a:off x="5727657" y="3294567"/>
            <a:ext cx="720208" cy="18294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3"/>
            <a:endCxn id="18" idx="2"/>
          </p:cNvCxnSpPr>
          <p:nvPr/>
        </p:nvCxnSpPr>
        <p:spPr>
          <a:xfrm>
            <a:off x="5717433" y="3899862"/>
            <a:ext cx="704744" cy="2202427"/>
          </a:xfrm>
          <a:prstGeom prst="bentConnector4">
            <a:avLst>
              <a:gd name="adj1" fmla="val 31799"/>
              <a:gd name="adj2" fmla="val 11037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10926" y="3764265"/>
            <a:ext cx="457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2"/>
          </p:cNvCxnSpPr>
          <p:nvPr/>
        </p:nvCxnSpPr>
        <p:spPr>
          <a:xfrm flipV="1">
            <a:off x="4587731" y="4180358"/>
            <a:ext cx="1" cy="2744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63916" y="424591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1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3-Bit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2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  <a:endParaRPr lang="en-US" sz="4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1761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6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58849"/>
              </p:ext>
            </p:extLst>
          </p:nvPr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1846"/>
              </p:ext>
            </p:extLst>
          </p:nvPr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en-CA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49769"/>
              </p:ext>
            </p:extLst>
          </p:nvPr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r>
                        <a:rPr lang="en-US" sz="3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70285"/>
              </p:ext>
            </p:extLst>
          </p:nvPr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en-CA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87286" y="63500"/>
          <a:ext cx="1222692" cy="6737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8186" y="2168885"/>
          <a:ext cx="1222692" cy="252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8421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743265" y="484192"/>
            <a:ext cx="2394542" cy="2474909"/>
            <a:chOff x="7743265" y="484192"/>
            <a:chExt cx="2394542" cy="2474909"/>
          </a:xfrm>
        </p:grpSpPr>
        <p:grpSp>
          <p:nvGrpSpPr>
            <p:cNvPr id="13" name="Group 12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ectangle 7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632" y="3869643"/>
            <a:ext cx="2394542" cy="2474909"/>
            <a:chOff x="7743265" y="484192"/>
            <a:chExt cx="2394542" cy="2474909"/>
          </a:xfrm>
        </p:grpSpPr>
        <p:grpSp>
          <p:nvGrpSpPr>
            <p:cNvPr id="17" name="Group 16"/>
            <p:cNvGrpSpPr/>
            <p:nvPr/>
          </p:nvGrpSpPr>
          <p:grpSpPr>
            <a:xfrm>
              <a:off x="7743265" y="484192"/>
              <a:ext cx="2394542" cy="2474909"/>
              <a:chOff x="7743265" y="484192"/>
              <a:chExt cx="2394542" cy="247490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743265" y="484192"/>
                <a:ext cx="2356738" cy="2474909"/>
                <a:chOff x="574352" y="3616245"/>
                <a:chExt cx="2290230" cy="2483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Dec.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14:m>
                        <m:oMath xmlns:m="http://schemas.openxmlformats.org/officeDocument/2006/math"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</m:oMath>
                      </a14:m>
                      <a:r>
                        <a:rPr lang="en-CA" sz="36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3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5" y="3616245"/>
                      <a:ext cx="2198701" cy="2483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Rectangle 23"/>
                <p:cNvSpPr/>
                <p:nvPr/>
              </p:nvSpPr>
              <p:spPr>
                <a:xfrm>
                  <a:off x="2201207" y="3713865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08450" y="4221388"/>
                  <a:ext cx="656132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  <a:r>
                    <a:rPr lang="en-US" sz="3600" baseline="-250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4352" y="4105527"/>
                  <a:ext cx="444274" cy="648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3600" dirty="0" smtClean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en-CA" sz="3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7935241" y="2256160"/>
                <a:ext cx="418705" cy="646331"/>
              </a:xfrm>
              <a:prstGeom prst="rect">
                <a:avLst/>
              </a:prstGeom>
              <a:solidFill>
                <a:schemeClr val="accent1">
                  <a:tint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41228" y="1618094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62622" y="2194918"/>
                <a:ext cx="67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36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3600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744628" y="1504873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  <a:endParaRPr lang="en-CA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96250" y="3753486"/>
            <a:ext cx="1371007" cy="1042349"/>
            <a:chOff x="606278" y="2052771"/>
            <a:chExt cx="2319688" cy="2483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06278" y="2052771"/>
              <a:ext cx="2319688" cy="2483592"/>
              <a:chOff x="541490" y="3616244"/>
              <a:chExt cx="2319688" cy="2483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Dec. 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×</m:t>
                        </m:r>
                      </m:oMath>
                    </a14:m>
                    <a:r>
                      <a:rPr lang="en-CA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en-CA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495" y="3616244"/>
                    <a:ext cx="2198701" cy="2483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2197365" y="3803077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0066" y="5035665"/>
                <a:ext cx="663813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1490" y="4577312"/>
                <a:ext cx="495508" cy="66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endParaRPr lang="en-CA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4355" y="3806359"/>
              <a:ext cx="465809" cy="668335"/>
            </a:xfrm>
            <a:prstGeom prst="rect">
              <a:avLst/>
            </a:prstGeom>
            <a:solidFill>
              <a:schemeClr val="accent1">
                <a:tint val="40000"/>
              </a:schemeClr>
            </a:solidFill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1430878" y="4297089"/>
            <a:ext cx="226537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1482800" y="1308767"/>
            <a:ext cx="6317613" cy="1270558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 flipV="1">
            <a:off x="1443058" y="1828039"/>
            <a:ext cx="6301570" cy="1625173"/>
          </a:xfrm>
          <a:prstGeom prst="bentConnector3">
            <a:avLst>
              <a:gd name="adj1" fmla="val 584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16200000" flipH="1">
            <a:off x="5068695" y="1962442"/>
            <a:ext cx="3371613" cy="2064262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8" idx="1"/>
          </p:cNvCxnSpPr>
          <p:nvPr/>
        </p:nvCxnSpPr>
        <p:spPr>
          <a:xfrm rot="16200000" flipH="1">
            <a:off x="5311084" y="2736579"/>
            <a:ext cx="3398064" cy="1555757"/>
          </a:xfrm>
          <a:prstGeom prst="bentConnector2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20" idx="2"/>
          </p:cNvCxnSpPr>
          <p:nvPr/>
        </p:nvCxnSpPr>
        <p:spPr>
          <a:xfrm>
            <a:off x="5057033" y="4489457"/>
            <a:ext cx="3130928" cy="1798485"/>
          </a:xfrm>
          <a:prstGeom prst="bentConnector4">
            <a:avLst>
              <a:gd name="adj1" fmla="val 8528"/>
              <a:gd name="adj2" fmla="val 11271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2"/>
          </p:cNvCxnSpPr>
          <p:nvPr/>
        </p:nvCxnSpPr>
        <p:spPr>
          <a:xfrm flipV="1">
            <a:off x="7454900" y="2902491"/>
            <a:ext cx="689694" cy="58737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041834" y="3489867"/>
            <a:ext cx="3102759" cy="493847"/>
          </a:xfrm>
          <a:prstGeom prst="bentConnector3">
            <a:avLst>
              <a:gd name="adj1" fmla="val 50000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049183" y="685800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074053" y="138516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049183" y="2108837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27210" y="2767928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101714" y="4106586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126584" y="4805952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101714" y="5529623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0079741" y="6188714"/>
            <a:ext cx="738103" cy="44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2600" y="203200"/>
                <a:ext cx="8634720" cy="6451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4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44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44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44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3200"/>
                <a:ext cx="8634720" cy="6451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4-Bit Binary to 2</a:t>
            </a:r>
            <a:r>
              <a:rPr lang="en-US" sz="48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549676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</a:p>
              <a:p>
                <a:pPr lvl="0" algn="ctr" defTabSz="457200">
                  <a:defRPr/>
                </a:pP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2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Decoder</a:t>
                </a:r>
              </a:p>
              <a:p>
                <a:pPr algn="ctr" defTabSz="457200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Re-Use 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800" baseline="300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4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t="-6069" b="-12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63530"/>
              </p:ext>
            </p:extLst>
          </p:nvPr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kern="1200" baseline="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0"/>
            <a:ext cx="10706100" cy="6802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9" y="4924027"/>
            <a:ext cx="3914775" cy="1878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37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Boolean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∑m(…)</a:t>
            </a:r>
          </a:p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∏M(…)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93858"/>
              </p:ext>
            </p:extLst>
          </p:nvPr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66444"/>
              </p:ext>
            </p:extLst>
          </p:nvPr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76119"/>
              </p:ext>
            </p:extLst>
          </p:nvPr>
        </p:nvGraphicFramePr>
        <p:xfrm>
          <a:off x="7732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200" y="2374900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200" y="2767928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110828"/>
            <a:ext cx="417195" cy="6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3496986"/>
            <a:ext cx="417195" cy="82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200" y="4584700"/>
            <a:ext cx="417195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200" y="2374900"/>
            <a:ext cx="417195" cy="8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199" y="2767928"/>
            <a:ext cx="13716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3110828"/>
            <a:ext cx="417195" cy="6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199" y="3496986"/>
            <a:ext cx="192024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199" y="4584700"/>
            <a:ext cx="1371600" cy="3814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1689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∑m(2,4,7)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8300560" y="2767928"/>
            <a:ext cx="772477" cy="534073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8300560" y="3676312"/>
            <a:ext cx="772477" cy="914400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DA8AF105-A5F3-4D51-9DBB-698A3293D0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3128604"/>
            <a:ext cx="1392642" cy="7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Decoder</a:t>
                </a:r>
                <a:endParaRPr lang="en-US" sz="3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2</a:t>
                </a:r>
                <a:r>
                  <a:rPr lang="en-US" sz="3200" baseline="30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816101"/>
                <a:ext cx="3175000" cy="297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0200" y="2781300"/>
          <a:ext cx="53371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</a:t>
                      </a:r>
                      <a:endParaRPr lang="en-CA" sz="20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89395" y="1816101"/>
          <a:ext cx="725805" cy="297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21011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1016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6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CA" sz="16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672496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16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4895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15200" y="2019300"/>
            <a:ext cx="417195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15199" y="2374900"/>
            <a:ext cx="548640" cy="86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199" y="2767928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199" y="3496986"/>
            <a:ext cx="27432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3860800"/>
            <a:ext cx="417195" cy="535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246923"/>
            <a:ext cx="417195" cy="7577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199" y="4584700"/>
            <a:ext cx="274320" cy="3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1689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8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∏M(0,1,3,5,6)</a:t>
            </a:r>
            <a:endParaRPr lang="en-US" sz="4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7672544" y="3517900"/>
            <a:ext cx="1097280" cy="731520"/>
          </a:xfrm>
          <a:prstGeom prst="bentConnector3">
            <a:avLst>
              <a:gd name="adj1" fmla="val 58102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7497602" y="2374900"/>
            <a:ext cx="1188720" cy="534073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1054099" y="36337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9"/>
          <a:stretch/>
        </p:blipFill>
        <p:spPr>
          <a:xfrm>
            <a:off x="8804034" y="2412327"/>
            <a:ext cx="1886424" cy="137160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0" name="Elbow Connector 19"/>
          <p:cNvCxnSpPr>
            <a:endCxn id="35" idx="2"/>
          </p:cNvCxnSpPr>
          <p:nvPr/>
        </p:nvCxnSpPr>
        <p:spPr>
          <a:xfrm flipV="1">
            <a:off x="7644922" y="3315650"/>
            <a:ext cx="980122" cy="547282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199" y="3110828"/>
            <a:ext cx="1335563" cy="183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6" idx="2"/>
          </p:cNvCxnSpPr>
          <p:nvPr/>
        </p:nvCxnSpPr>
        <p:spPr>
          <a:xfrm>
            <a:off x="7685722" y="2020198"/>
            <a:ext cx="939322" cy="621738"/>
          </a:xfrm>
          <a:prstGeom prst="bentConnector3">
            <a:avLst>
              <a:gd name="adj1" fmla="val 67577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25504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002128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224210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34394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1D6094-8FE1-4E02-8102-BE178151D732}"/>
              </a:ext>
            </a:extLst>
          </p:cNvPr>
          <p:cNvSpPr>
            <a:spLocks noChangeAspect="1"/>
          </p:cNvSpPr>
          <p:nvPr/>
        </p:nvSpPr>
        <p:spPr>
          <a:xfrm>
            <a:off x="8625044" y="2779096"/>
            <a:ext cx="182880" cy="18288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Full Adder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496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= ∑m(1,2,4,7)</a:t>
            </a:r>
          </a:p>
          <a:p>
            <a:pPr algn="ctr" defTabSz="457200">
              <a:defRPr/>
            </a:pP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∑</a:t>
            </a:r>
            <a:r>
              <a:rPr lang="en-US" sz="4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m(3,5,6,7</a:t>
            </a:r>
            <a:r>
              <a:rPr lang="en-US" sz="4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7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" y="2"/>
          <a:ext cx="12192001" cy="69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1014741325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2988104640"/>
                    </a:ext>
                  </a:extLst>
                </a:gridCol>
              </a:tblGrid>
              <a:tr h="888422"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baseline="-2500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</a:t>
                      </a:r>
                      <a:endParaRPr lang="en-US" sz="44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=∑m(3,5,6,7)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S=∑m(1,2,4,7)</a:t>
                      </a:r>
                      <a:endParaRPr lang="en-US" sz="44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98206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5885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21097"/>
                  </a:ext>
                </a:extLst>
              </a:tr>
              <a:tr h="6817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noProof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4400" b="0" kern="1200" noProof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33500"/>
            <a:ext cx="8512175" cy="48641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119664" y="3695700"/>
            <a:ext cx="42672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14178" y="30480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20403" y="2463225"/>
            <a:ext cx="59984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32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aseline="-25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en-CA" sz="32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6635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1-hot to Binary</a:t>
            </a:r>
          </a:p>
        </p:txBody>
      </p:sp>
    </p:spTree>
    <p:extLst>
      <p:ext uri="{BB962C8B-B14F-4D97-AF65-F5344CB8AC3E}">
        <p14:creationId xmlns:p14="http://schemas.microsoft.com/office/powerpoint/2010/main" val="41855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810976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BCD Decoder</a:t>
            </a:r>
          </a:p>
          <a:p>
            <a:pPr algn="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Display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04908"/>
              </p:ext>
            </p:extLst>
          </p:nvPr>
        </p:nvGraphicFramePr>
        <p:xfrm>
          <a:off x="5446029" y="21009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39152"/>
              </p:ext>
            </p:extLst>
          </p:nvPr>
        </p:nvGraphicFramePr>
        <p:xfrm>
          <a:off x="1433379" y="3118992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222500" y="2376715"/>
            <a:ext cx="2947488" cy="2090056"/>
            <a:chOff x="4296228" y="2452915"/>
            <a:chExt cx="4480560" cy="209005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Dec.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 flipH="1">
            <a:off x="6944496" y="2363524"/>
            <a:ext cx="2947488" cy="2090056"/>
            <a:chOff x="4296228" y="2452915"/>
            <a:chExt cx="4480560" cy="209005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39917"/>
              </p:ext>
            </p:extLst>
          </p:nvPr>
        </p:nvGraphicFramePr>
        <p:xfrm>
          <a:off x="10192748" y="3089964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46029" y="21009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 flipH="1">
            <a:off x="6944496" y="2363524"/>
            <a:ext cx="2947488" cy="2090056"/>
            <a:chOff x="4296228" y="2452915"/>
            <a:chExt cx="4480560" cy="209005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96228" y="3484752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7862388" y="3484752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7862388" y="28461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08" y="24529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192748" y="3089964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9762"/>
              </p:ext>
            </p:extLst>
          </p:nvPr>
        </p:nvGraphicFramePr>
        <p:xfrm>
          <a:off x="3164114" y="1601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64114" y="5547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latin typeface="Bradley Hand ITC" panose="03070402050302030203" pitchFamily="66" charset="0"/>
                <a:cs typeface="Segoe UI" panose="020B0502040204020203" pitchFamily="34" charset="0"/>
              </a:rPr>
              <a:t>X:</a:t>
            </a:r>
            <a:r>
              <a:rPr lang="en-CA" sz="3200" dirty="0" smtClean="0">
                <a:latin typeface="Bradley Hand ITC" panose="03070402050302030203" pitchFamily="66" charset="0"/>
                <a:cs typeface="Segoe UI" panose="020B0502040204020203" pitchFamily="34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Care Conditions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95333"/>
              </p:ext>
            </p:extLst>
          </p:nvPr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45874"/>
              </p:ext>
            </p:extLst>
          </p:nvPr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33265"/>
              </p:ext>
            </p:extLst>
          </p:nvPr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60273"/>
              </p:ext>
            </p:extLst>
          </p:nvPr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96435" y="4773888"/>
            <a:ext cx="1742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D’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10626" y="3329020"/>
            <a:ext cx="542874" cy="107788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1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214" y="1728409"/>
          <a:ext cx="541866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3295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96435" y="4773888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10626" y="3937000"/>
            <a:ext cx="1328594" cy="46990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9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67871"/>
              </p:ext>
            </p:extLst>
          </p:nvPr>
        </p:nvGraphicFramePr>
        <p:xfrm>
          <a:off x="281214" y="1728409"/>
          <a:ext cx="541866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01772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6571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4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kern="1200" baseline="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</a:t>
                      </a:r>
                      <a:endParaRPr lang="en-CA" sz="4000" b="0" kern="1200" baseline="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43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2482071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84026"/>
              </p:ext>
            </p:extLst>
          </p:nvPr>
        </p:nvGraphicFramePr>
        <p:xfrm>
          <a:off x="5952857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19"/>
              </p:ext>
            </p:extLst>
          </p:nvPr>
        </p:nvGraphicFramePr>
        <p:xfrm>
          <a:off x="6725017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baseline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b="0" baseline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8157" y="4773888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62348" y="3937000"/>
            <a:ext cx="1328594" cy="469900"/>
          </a:xfrm>
          <a:prstGeom prst="round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46828"/>
              </p:ext>
            </p:extLst>
          </p:nvPr>
        </p:nvGraphicFramePr>
        <p:xfrm>
          <a:off x="8983182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kern="1200" baseline="-25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13736"/>
              </p:ext>
            </p:extLst>
          </p:nvPr>
        </p:nvGraphicFramePr>
        <p:xfrm>
          <a:off x="9755342" y="3262411"/>
          <a:ext cx="1600305" cy="125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646568779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94419822"/>
                    </a:ext>
                  </a:extLst>
                </a:gridCol>
              </a:tblGrid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CA" sz="3200" kern="1200" cap="none" baseline="0" dirty="0" smtClean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97962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32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CA" sz="3200" kern="1200" cap="none" baseline="0" dirty="0" smtClean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477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41882" y="4773888"/>
                <a:ext cx="353013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V = 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 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6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82" y="4773888"/>
                <a:ext cx="3530134" cy="1200329"/>
              </a:xfrm>
              <a:prstGeom prst="rect">
                <a:avLst/>
              </a:prstGeom>
              <a:blipFill>
                <a:blip r:embed="rId2"/>
                <a:stretch>
                  <a:fillRect l="-5181" t="-7614" r="-1900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52862"/>
          <a:stretch/>
        </p:blipFill>
        <p:spPr>
          <a:xfrm>
            <a:off x="1" y="1816100"/>
            <a:ext cx="12192000" cy="322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2032000"/>
            <a:ext cx="2717800" cy="2616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6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H="1" flipV="1">
            <a:off x="7418952" y="4518317"/>
            <a:ext cx="2959124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37662"/>
              </p:ext>
            </p:extLst>
          </p:nvPr>
        </p:nvGraphicFramePr>
        <p:xfrm>
          <a:off x="5664200" y="2365103"/>
          <a:ext cx="1222692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311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40518"/>
              </p:ext>
            </p:extLst>
          </p:nvPr>
        </p:nvGraphicFramePr>
        <p:xfrm>
          <a:off x="1557027" y="29691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175328" y="2516415"/>
            <a:ext cx="3285672" cy="2090056"/>
            <a:chOff x="1273628" y="2516415"/>
            <a:chExt cx="4467350" cy="2090056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1273628" y="3889337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 flipV="1">
              <a:off x="4839788" y="4386954"/>
              <a:ext cx="887981" cy="129208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/>
            <p:nvPr/>
          </p:nvCxnSpPr>
          <p:spPr>
            <a:xfrm flipV="1">
              <a:off x="4832668" y="2684588"/>
              <a:ext cx="875800" cy="126938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73628" y="3214424"/>
              <a:ext cx="402336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826578" y="3203649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V="1">
              <a:off x="4813368" y="3265224"/>
              <a:ext cx="914400" cy="640080"/>
            </a:xfrm>
            <a:prstGeom prst="bentConnector3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Dec.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endParaRPr lang="en-CA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94890"/>
              </p:ext>
            </p:extLst>
          </p:nvPr>
        </p:nvGraphicFramePr>
        <p:xfrm>
          <a:off x="10561392" y="2931378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 flipH="1">
            <a:off x="7072972" y="2503224"/>
            <a:ext cx="3285672" cy="2090056"/>
            <a:chOff x="1273628" y="2516415"/>
            <a:chExt cx="4467350" cy="209005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273628" y="3889337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839788" y="4386954"/>
              <a:ext cx="887981" cy="129208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4832668" y="2684588"/>
              <a:ext cx="875800" cy="126938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273628" y="3214424"/>
              <a:ext cx="4023360" cy="0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4826578" y="3203649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4813368" y="3265224"/>
              <a:ext cx="914400" cy="640080"/>
            </a:xfrm>
            <a:prstGeom prst="bentConnector3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Enc.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r>
                    <a:rPr lang="en-US" sz="3200" baseline="30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a14:m>
                  <a:r>
                    <a:rPr lang="en-CA" sz="32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  <a:endParaRPr lang="en-CA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08" y="2516415"/>
                  <a:ext cx="3611880" cy="20900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/>
          <p:nvPr/>
        </p:nvSpPr>
        <p:spPr>
          <a:xfrm>
            <a:off x="10612192" y="4223774"/>
            <a:ext cx="43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CA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05099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Decode Binary to 1-hot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641" y="4806512"/>
            <a:ext cx="1037912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1-hot: a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bits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a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and 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 others 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 lvl="0" algn="ctr" defTabSz="457200">
              <a:defRPr/>
            </a:pP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[0010000000]</a:t>
            </a:r>
          </a:p>
          <a:p>
            <a:pPr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0000000100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 algn="ctr" defTabSz="457200">
              <a:defRPr/>
            </a:pP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200" strike="sngStrike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0010010000]</a:t>
            </a:r>
            <a:endParaRPr lang="en-US" sz="3200" strike="sngStrike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17831"/>
              </p:ext>
            </p:extLst>
          </p:nvPr>
        </p:nvGraphicFramePr>
        <p:xfrm>
          <a:off x="3879470" y="13575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21102" y="4952046"/>
            <a:ext cx="3284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X = 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7810"/>
              </p:ext>
            </p:extLst>
          </p:nvPr>
        </p:nvGraphicFramePr>
        <p:xfrm>
          <a:off x="5077657" y="22869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743700" y="2387600"/>
            <a:ext cx="1219200" cy="21209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5168901" y="3556000"/>
            <a:ext cx="2794000" cy="9652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879470" y="13575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21102" y="4952046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Y = 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+D</a:t>
            </a:r>
            <a:r>
              <a:rPr lang="en-CA" sz="3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3600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8255"/>
              </p:ext>
            </p:extLst>
          </p:nvPr>
        </p:nvGraphicFramePr>
        <p:xfrm>
          <a:off x="5077657" y="22869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196493" y="2959100"/>
            <a:ext cx="2794000" cy="10287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5196493" y="3556000"/>
            <a:ext cx="2794000" cy="965200"/>
          </a:xfrm>
          <a:prstGeom prst="roundRect">
            <a:avLst>
              <a:gd name="adj" fmla="val 7292"/>
            </a:avLst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52501"/>
              </p:ext>
            </p:extLst>
          </p:nvPr>
        </p:nvGraphicFramePr>
        <p:xfrm>
          <a:off x="3866770" y="887688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kern="1200" cap="none" baseline="-2500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4429826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= V = 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3600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:r>
                  <a:rPr lang="en-CA" sz="36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 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 + 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CA" sz="3600" baseline="-25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V 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CA" sz="3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+ 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CA" sz="36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D’</a:t>
                </a:r>
                <a:r>
                  <a:rPr lang="en-CA" sz="3600" baseline="-25000" dirty="0" smtClean="0">
                    <a:solidFill>
                      <a:srgbClr val="000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CA" sz="3600" baseline="-25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CA" sz="3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CA" sz="3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9826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l="-1500" t="-5575" b="-125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00779"/>
              </p:ext>
            </p:extLst>
          </p:nvPr>
        </p:nvGraphicFramePr>
        <p:xfrm>
          <a:off x="5064957" y="181705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403755182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9793193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48496416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9455638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9271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6504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67383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4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/>
          <a:stretch/>
        </p:blipFill>
        <p:spPr>
          <a:xfrm>
            <a:off x="0" y="0"/>
            <a:ext cx="12192000" cy="7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28143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3420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4394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2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83549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4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20015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73193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89890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5137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sngStrike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strike="sngStrike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61430"/>
              </p:ext>
            </p:extLst>
          </p:nvPr>
        </p:nvGraphicFramePr>
        <p:xfrm>
          <a:off x="0" y="0"/>
          <a:ext cx="121919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037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392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3757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66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08774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3528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9166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423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43081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52892"/>
              </p:ext>
            </p:extLst>
          </p:nvPr>
        </p:nvGraphicFramePr>
        <p:xfrm>
          <a:off x="0" y="1955800"/>
          <a:ext cx="12191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1861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67124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0915721"/>
                    </a:ext>
                  </a:extLst>
                </a:gridCol>
              </a:tblGrid>
              <a:tr h="3182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kern="1200" baseline="-250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=Y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=V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0373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2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3" y="482600"/>
            <a:ext cx="938756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Priority Encoder</a:t>
            </a:r>
          </a:p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3684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Positional Encoders</a:t>
            </a:r>
            <a:endParaRPr lang="en-US" sz="6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44353"/>
            <a:ext cx="5886450" cy="639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09462" y="6371192"/>
            <a:ext cx="388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https://www.electronics-tutorials.ws/</a:t>
            </a:r>
          </a:p>
        </p:txBody>
      </p:sp>
    </p:spTree>
    <p:extLst>
      <p:ext uri="{BB962C8B-B14F-4D97-AF65-F5344CB8AC3E}">
        <p14:creationId xmlns:p14="http://schemas.microsoft.com/office/powerpoint/2010/main" val="22566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Keyboard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Encoders</a:t>
            </a:r>
            <a:endParaRPr lang="en-US" sz="6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The Smallest Mechanical Keyboards! - whatsetu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5FDFF"/>
              </a:clrFrom>
              <a:clrTo>
                <a:srgbClr val="E5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4523563"/>
            <a:ext cx="5813425" cy="24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</TotalTime>
  <Words>2654</Words>
  <Application>Microsoft Office PowerPoint</Application>
  <PresentationFormat>Widescreen</PresentationFormat>
  <Paragraphs>2317</Paragraphs>
  <Slides>99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Bradley Hand ITC</vt:lpstr>
      <vt:lpstr>Calibri</vt:lpstr>
      <vt:lpstr>Calibri Light</vt:lpstr>
      <vt:lpstr>Cambria Math</vt:lpstr>
      <vt:lpstr>Segoe UI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Fani;hfani@uwindsor.ca</dc:creator>
  <cp:lastModifiedBy>hfani</cp:lastModifiedBy>
  <cp:revision>614</cp:revision>
  <dcterms:created xsi:type="dcterms:W3CDTF">2020-10-28T13:59:12Z</dcterms:created>
  <dcterms:modified xsi:type="dcterms:W3CDTF">2020-11-11T15:16:08Z</dcterms:modified>
</cp:coreProperties>
</file>