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7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410" r:id="rId46"/>
    <p:sldId id="408" r:id="rId47"/>
    <p:sldId id="411" r:id="rId48"/>
    <p:sldId id="412" r:id="rId49"/>
    <p:sldId id="413" r:id="rId50"/>
    <p:sldId id="409" r:id="rId51"/>
    <p:sldId id="418" r:id="rId52"/>
    <p:sldId id="419" r:id="rId53"/>
    <p:sldId id="420" r:id="rId54"/>
    <p:sldId id="421" r:id="rId55"/>
    <p:sldId id="414" r:id="rId56"/>
    <p:sldId id="415" r:id="rId57"/>
    <p:sldId id="416" r:id="rId58"/>
    <p:sldId id="301" r:id="rId59"/>
    <p:sldId id="305" r:id="rId60"/>
    <p:sldId id="308" r:id="rId61"/>
    <p:sldId id="309" r:id="rId62"/>
    <p:sldId id="310" r:id="rId63"/>
    <p:sldId id="311" r:id="rId64"/>
    <p:sldId id="312" r:id="rId65"/>
    <p:sldId id="306" r:id="rId66"/>
    <p:sldId id="313" r:id="rId67"/>
    <p:sldId id="314" r:id="rId68"/>
    <p:sldId id="407" r:id="rId69"/>
    <p:sldId id="304" r:id="rId70"/>
    <p:sldId id="303" r:id="rId71"/>
    <p:sldId id="315" r:id="rId72"/>
    <p:sldId id="316" r:id="rId73"/>
    <p:sldId id="317" r:id="rId74"/>
    <p:sldId id="320" r:id="rId75"/>
    <p:sldId id="318" r:id="rId76"/>
    <p:sldId id="321" r:id="rId77"/>
    <p:sldId id="319" r:id="rId78"/>
    <p:sldId id="336" r:id="rId79"/>
    <p:sldId id="322" r:id="rId80"/>
    <p:sldId id="302" r:id="rId81"/>
    <p:sldId id="323" r:id="rId82"/>
    <p:sldId id="324" r:id="rId83"/>
    <p:sldId id="326" r:id="rId84"/>
    <p:sldId id="329" r:id="rId85"/>
    <p:sldId id="330" r:id="rId86"/>
    <p:sldId id="331" r:id="rId87"/>
    <p:sldId id="332" r:id="rId88"/>
    <p:sldId id="333" r:id="rId89"/>
    <p:sldId id="334" r:id="rId90"/>
    <p:sldId id="335" r:id="rId91"/>
    <p:sldId id="337" r:id="rId92"/>
    <p:sldId id="338" r:id="rId93"/>
    <p:sldId id="340" r:id="rId94"/>
    <p:sldId id="339" r:id="rId95"/>
    <p:sldId id="343" r:id="rId96"/>
    <p:sldId id="344" r:id="rId97"/>
    <p:sldId id="342" r:id="rId98"/>
    <p:sldId id="341" r:id="rId99"/>
    <p:sldId id="345" r:id="rId100"/>
    <p:sldId id="346" r:id="rId101"/>
    <p:sldId id="347" r:id="rId102"/>
    <p:sldId id="351" r:id="rId103"/>
    <p:sldId id="349" r:id="rId104"/>
    <p:sldId id="350" r:id="rId105"/>
    <p:sldId id="348" r:id="rId106"/>
    <p:sldId id="374" r:id="rId107"/>
    <p:sldId id="375" r:id="rId108"/>
    <p:sldId id="376" r:id="rId109"/>
    <p:sldId id="377" r:id="rId110"/>
    <p:sldId id="357" r:id="rId111"/>
    <p:sldId id="358" r:id="rId112"/>
    <p:sldId id="359" r:id="rId113"/>
    <p:sldId id="360" r:id="rId114"/>
    <p:sldId id="361" r:id="rId115"/>
    <p:sldId id="363" r:id="rId116"/>
    <p:sldId id="364" r:id="rId117"/>
    <p:sldId id="365" r:id="rId118"/>
    <p:sldId id="366" r:id="rId119"/>
    <p:sldId id="367" r:id="rId120"/>
    <p:sldId id="368" r:id="rId121"/>
    <p:sldId id="369" r:id="rId122"/>
    <p:sldId id="370" r:id="rId123"/>
    <p:sldId id="371" r:id="rId124"/>
    <p:sldId id="372" r:id="rId125"/>
    <p:sldId id="373" r:id="rId126"/>
    <p:sldId id="378" r:id="rId127"/>
    <p:sldId id="379" r:id="rId128"/>
    <p:sldId id="381" r:id="rId129"/>
    <p:sldId id="382" r:id="rId130"/>
    <p:sldId id="383" r:id="rId131"/>
    <p:sldId id="384" r:id="rId132"/>
    <p:sldId id="385" r:id="rId133"/>
    <p:sldId id="386" r:id="rId134"/>
    <p:sldId id="387" r:id="rId135"/>
    <p:sldId id="388" r:id="rId136"/>
    <p:sldId id="389" r:id="rId137"/>
    <p:sldId id="390" r:id="rId138"/>
    <p:sldId id="380" r:id="rId139"/>
    <p:sldId id="391" r:id="rId140"/>
    <p:sldId id="392" r:id="rId141"/>
    <p:sldId id="417" r:id="rId142"/>
    <p:sldId id="393" r:id="rId143"/>
    <p:sldId id="394" r:id="rId144"/>
    <p:sldId id="395" r:id="rId145"/>
    <p:sldId id="396" r:id="rId146"/>
    <p:sldId id="397" r:id="rId147"/>
    <p:sldId id="398" r:id="rId148"/>
    <p:sldId id="400" r:id="rId149"/>
    <p:sldId id="405" r:id="rId150"/>
    <p:sldId id="401" r:id="rId151"/>
    <p:sldId id="402" r:id="rId152"/>
    <p:sldId id="406" r:id="rId153"/>
    <p:sldId id="352" r:id="rId154"/>
    <p:sldId id="403" r:id="rId155"/>
    <p:sldId id="404" r:id="rId15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FF7"/>
    <a:srgbClr val="D2DEE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viewProps" Target="viewProps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theme" Target="theme/theme1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notesMaster" Target="notesMasters/notes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2CE0EB-4014-402D-B693-A77A57A6D1D0}" type="datetimeFigureOut">
              <a:rPr lang="en-CA" smtClean="0"/>
              <a:t>2020-11-16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F1E026-EF9A-420D-A887-CF9E928C48C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38216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8421_BCD" TargetMode="External"/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19FDD-BE0C-4025-9949-8151BDE550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2639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81E013-BAFC-48C7-BF3F-BAEA07105566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355969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81E013-BAFC-48C7-BF3F-BAEA07105566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856185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81E013-BAFC-48C7-BF3F-BAEA07105566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035678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19FDD-BE0C-4025-9949-8151BDE550BC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3161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Aiken code differs from the standard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8421 BCD"/>
              </a:rPr>
              <a:t>8421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BCD code in that the Aiken code does not weight the fourth digit as 8 as with the standard BCD code but with 2.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F1E026-EF9A-420D-A887-CF9E928C48CD}" type="slidenum">
              <a:rPr lang="en-CA" smtClean="0"/>
              <a:t>93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430807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F1E026-EF9A-420D-A887-CF9E928C48CD}" type="slidenum">
              <a:rPr lang="en-CA" smtClean="0"/>
              <a:t>129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00167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F1E026-EF9A-420D-A887-CF9E928C48CD}" type="slidenum">
              <a:rPr lang="en-CA" smtClean="0"/>
              <a:t>130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219596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81E013-BAFC-48C7-BF3F-BAEA07105566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32077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81E013-BAFC-48C7-BF3F-BAEA07105566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077002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81E013-BAFC-48C7-BF3F-BAEA07105566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93902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81E013-BAFC-48C7-BF3F-BAEA07105566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622733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81E013-BAFC-48C7-BF3F-BAEA07105566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749208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81E013-BAFC-48C7-BF3F-BAEA07105566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110613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81E013-BAFC-48C7-BF3F-BAEA07105566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740875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81E013-BAFC-48C7-BF3F-BAEA07105566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0989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78A2D-244A-45CA-94CE-8EFE78492304}" type="datetimeFigureOut">
              <a:rPr lang="en-CA" smtClean="0"/>
              <a:t>2020-11-16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2927D-7423-49B1-84C7-95A4AD49E4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02868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78A2D-244A-45CA-94CE-8EFE78492304}" type="datetimeFigureOut">
              <a:rPr lang="en-CA" smtClean="0"/>
              <a:t>2020-11-16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2927D-7423-49B1-84C7-95A4AD49E4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364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78A2D-244A-45CA-94CE-8EFE78492304}" type="datetimeFigureOut">
              <a:rPr lang="en-CA" smtClean="0"/>
              <a:t>2020-11-16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2927D-7423-49B1-84C7-95A4AD49E4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03024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78A2D-244A-45CA-94CE-8EFE78492304}" type="datetimeFigureOut">
              <a:rPr lang="en-CA" smtClean="0"/>
              <a:t>2020-11-16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2927D-7423-49B1-84C7-95A4AD49E4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45833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78A2D-244A-45CA-94CE-8EFE78492304}" type="datetimeFigureOut">
              <a:rPr lang="en-CA" smtClean="0"/>
              <a:t>2020-11-16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2927D-7423-49B1-84C7-95A4AD49E4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5579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78A2D-244A-45CA-94CE-8EFE78492304}" type="datetimeFigureOut">
              <a:rPr lang="en-CA" smtClean="0"/>
              <a:t>2020-11-16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2927D-7423-49B1-84C7-95A4AD49E4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89449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78A2D-244A-45CA-94CE-8EFE78492304}" type="datetimeFigureOut">
              <a:rPr lang="en-CA" smtClean="0"/>
              <a:t>2020-11-16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2927D-7423-49B1-84C7-95A4AD49E4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24394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78A2D-244A-45CA-94CE-8EFE78492304}" type="datetimeFigureOut">
              <a:rPr lang="en-CA" smtClean="0"/>
              <a:t>2020-11-16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2927D-7423-49B1-84C7-95A4AD49E4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79828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78A2D-244A-45CA-94CE-8EFE78492304}" type="datetimeFigureOut">
              <a:rPr lang="en-CA" smtClean="0"/>
              <a:t>2020-11-16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2927D-7423-49B1-84C7-95A4AD49E4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17116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78A2D-244A-45CA-94CE-8EFE78492304}" type="datetimeFigureOut">
              <a:rPr lang="en-CA" smtClean="0"/>
              <a:t>2020-11-16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2927D-7423-49B1-84C7-95A4AD49E4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1525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78A2D-244A-45CA-94CE-8EFE78492304}" type="datetimeFigureOut">
              <a:rPr lang="en-CA" smtClean="0"/>
              <a:t>2020-11-16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2927D-7423-49B1-84C7-95A4AD49E4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72323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C78A2D-244A-45CA-94CE-8EFE78492304}" type="datetimeFigureOut">
              <a:rPr lang="en-CA" smtClean="0"/>
              <a:t>2020-11-16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02927D-7423-49B1-84C7-95A4AD49E4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35717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13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17.png"/><Relationship Id="rId9" Type="http://schemas.openxmlformats.org/officeDocument/2006/relationships/image" Target="../media/image28.png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1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5.png"/><Relationship Id="rId4" Type="http://schemas.openxmlformats.org/officeDocument/2006/relationships/image" Target="../media/image34.jpeg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1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1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1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1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1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1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1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1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jpeg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>
            <a:off x="3681689" y="1358870"/>
            <a:ext cx="1032840" cy="0"/>
          </a:xfrm>
          <a:prstGeom prst="straightConnector1">
            <a:avLst/>
          </a:prstGeom>
          <a:ln w="41275">
            <a:solidFill>
              <a:schemeClr val="tx1">
                <a:lumMod val="95000"/>
                <a:lumOff val="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940897" y="0"/>
            <a:ext cx="2743200" cy="2743200"/>
            <a:chOff x="5532450" y="2057400"/>
            <a:chExt cx="2743200" cy="2743200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FB5C2E1-662C-47AD-9DD8-7BB0075F6951}"/>
                </a:ext>
              </a:extLst>
            </p:cNvPr>
            <p:cNvSpPr/>
            <p:nvPr/>
          </p:nvSpPr>
          <p:spPr>
            <a:xfrm>
              <a:off x="5532450" y="2057400"/>
              <a:ext cx="2743200" cy="27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defRPr/>
              </a:pPr>
              <a:endParaRPr lang="en-US" sz="28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946095" y="2734659"/>
              <a:ext cx="1915909" cy="1384995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28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Arithmatic </a:t>
              </a:r>
            </a:p>
            <a:p>
              <a:pPr algn="ctr">
                <a:defRPr/>
              </a:pPr>
              <a:r>
                <a:rPr lang="en-US" sz="28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&amp; </a:t>
              </a:r>
            </a:p>
            <a:p>
              <a:pPr algn="ctr">
                <a:defRPr/>
              </a:pPr>
              <a:r>
                <a:rPr lang="en-US" sz="28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Logical Op</a:t>
              </a:r>
              <a:endParaRPr lang="en-US" sz="28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940897" y="2057576"/>
            <a:ext cx="2743200" cy="2743200"/>
            <a:chOff x="5532450" y="2057400"/>
            <a:chExt cx="2743200" cy="2743200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FB5C2E1-662C-47AD-9DD8-7BB0075F6951}"/>
                </a:ext>
              </a:extLst>
            </p:cNvPr>
            <p:cNvSpPr/>
            <p:nvPr/>
          </p:nvSpPr>
          <p:spPr>
            <a:xfrm>
              <a:off x="5532450" y="2057400"/>
              <a:ext cx="2743200" cy="27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defRPr/>
              </a:pPr>
              <a:endParaRPr lang="en-US" sz="28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801407" y="2899259"/>
              <a:ext cx="2205284" cy="954107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28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Data </a:t>
              </a:r>
            </a:p>
            <a:p>
              <a:pPr algn="ctr">
                <a:defRPr/>
              </a:pPr>
              <a:r>
                <a:rPr lang="en-US" sz="28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Transmission</a:t>
              </a:r>
              <a:endParaRPr lang="en-US" sz="28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940897" y="4115151"/>
            <a:ext cx="2743200" cy="2743200"/>
            <a:chOff x="5532450" y="2057400"/>
            <a:chExt cx="2743200" cy="2743200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FB5C2E1-662C-47AD-9DD8-7BB0075F6951}"/>
                </a:ext>
              </a:extLst>
            </p:cNvPr>
            <p:cNvSpPr/>
            <p:nvPr/>
          </p:nvSpPr>
          <p:spPr>
            <a:xfrm>
              <a:off x="5532450" y="2057400"/>
              <a:ext cx="2743200" cy="27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defRPr/>
              </a:pPr>
              <a:endParaRPr lang="en-US" sz="28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255860" y="3167390"/>
              <a:ext cx="1296382" cy="523220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28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Coders</a:t>
              </a:r>
              <a:endParaRPr lang="en-US" sz="28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18" name="Straight Arrow Connector 17"/>
          <p:cNvCxnSpPr/>
          <p:nvPr/>
        </p:nvCxnSpPr>
        <p:spPr>
          <a:xfrm>
            <a:off x="3681689" y="3376488"/>
            <a:ext cx="1032840" cy="0"/>
          </a:xfrm>
          <a:prstGeom prst="straightConnector1">
            <a:avLst/>
          </a:prstGeom>
          <a:ln w="41275">
            <a:solidFill>
              <a:schemeClr val="tx1">
                <a:lumMod val="95000"/>
                <a:lumOff val="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681689" y="5591628"/>
            <a:ext cx="1032840" cy="0"/>
          </a:xfrm>
          <a:prstGeom prst="straightConnector1">
            <a:avLst/>
          </a:prstGeom>
          <a:ln w="41275">
            <a:solidFill>
              <a:schemeClr val="tx1">
                <a:lumMod val="95000"/>
                <a:lumOff val="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0577767"/>
              </p:ext>
            </p:extLst>
          </p:nvPr>
        </p:nvGraphicFramePr>
        <p:xfrm>
          <a:off x="4714529" y="2519238"/>
          <a:ext cx="7477471" cy="17145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477471">
                  <a:extLst>
                    <a:ext uri="{9D8B030D-6E8A-4147-A177-3AD203B41FA5}">
                      <a16:colId xmlns:a16="http://schemas.microsoft.com/office/drawing/2014/main" val="3035465941"/>
                    </a:ext>
                  </a:extLst>
                </a:gridCol>
              </a:tblGrid>
              <a:tr h="857250">
                <a:tc>
                  <a:txBody>
                    <a:bodyPr/>
                    <a:lstStyle/>
                    <a:p>
                      <a:pPr algn="ctr"/>
                      <a:r>
                        <a:rPr lang="en-US" sz="2400" b="0" kern="1200" baseline="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Decoder, Encoder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9638930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baseline="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Multiplexer (MUX, MPX), De-Multiplexer (</a:t>
                      </a:r>
                      <a:r>
                        <a:rPr lang="en-US" sz="2400" b="1" kern="1200" baseline="0" dirty="0" err="1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Demux</a:t>
                      </a:r>
                      <a:r>
                        <a:rPr lang="en-US" sz="2400" b="1" kern="1200" baseline="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)</a:t>
                      </a:r>
                      <a:endParaRPr lang="en-CA" sz="2400" b="1" kern="1200" baseline="0" dirty="0" smtClean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0444016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4714529" y="512506"/>
          <a:ext cx="7477471" cy="17145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477471">
                  <a:extLst>
                    <a:ext uri="{9D8B030D-6E8A-4147-A177-3AD203B41FA5}">
                      <a16:colId xmlns:a16="http://schemas.microsoft.com/office/drawing/2014/main" val="4292443853"/>
                    </a:ext>
                  </a:extLst>
                </a:gridCol>
              </a:tblGrid>
              <a:tr h="8572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Binary Adder, Binary </a:t>
                      </a:r>
                      <a:r>
                        <a:rPr lang="en-US" sz="240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Subtractor</a:t>
                      </a:r>
                      <a:r>
                        <a:rPr lang="en-US" sz="24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 Binary Multiplier</a:t>
                      </a:r>
                      <a:endParaRPr lang="en-CA" sz="2400" dirty="0" smtClean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5102325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Binary</a:t>
                      </a:r>
                      <a:r>
                        <a:rPr lang="en-US" sz="24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Comparator (Magnitude Comparator)</a:t>
                      </a:r>
                      <a:endParaRPr lang="en-CA" sz="2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8311221"/>
                  </a:ext>
                </a:extLst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/>
          </p:nvPr>
        </p:nvGraphicFramePr>
        <p:xfrm>
          <a:off x="4714529" y="5124025"/>
          <a:ext cx="7477471" cy="85725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477471">
                  <a:extLst>
                    <a:ext uri="{9D8B030D-6E8A-4147-A177-3AD203B41FA5}">
                      <a16:colId xmlns:a16="http://schemas.microsoft.com/office/drawing/2014/main" val="3035465941"/>
                    </a:ext>
                  </a:extLst>
                </a:gridCol>
              </a:tblGrid>
              <a:tr h="857250"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baseline="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Binary Codes (BCD, Excess-3, Gray)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96389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1220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ore I7-4870HQ SR1ZX CPU Processor Chip , Intel I7 Chip 6M Cache Up To  3.7GHz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93" t="26440" r="29381" b="12073"/>
          <a:stretch/>
        </p:blipFill>
        <p:spPr bwMode="auto">
          <a:xfrm>
            <a:off x="9134929" y="2497780"/>
            <a:ext cx="2278742" cy="2002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DRAM Overview - Viking Technology | Memory and Storage Solution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 flipH="1">
            <a:off x="-617277" y="2526899"/>
            <a:ext cx="6410599" cy="168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4229100" y="381000"/>
            <a:ext cx="3403600" cy="591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263900" y="825500"/>
            <a:ext cx="8509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3263900" y="1435100"/>
            <a:ext cx="8509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257550" y="1993900"/>
            <a:ext cx="8509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257550" y="2497780"/>
            <a:ext cx="8509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257550" y="3187700"/>
            <a:ext cx="8509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257550" y="4165600"/>
            <a:ext cx="8509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263900" y="4749800"/>
            <a:ext cx="8509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270250" y="5346700"/>
            <a:ext cx="8509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270250" y="5981700"/>
            <a:ext cx="8509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7981950" y="3499265"/>
            <a:ext cx="8509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endCxn id="2" idx="3"/>
          </p:cNvCxnSpPr>
          <p:nvPr/>
        </p:nvCxnSpPr>
        <p:spPr>
          <a:xfrm flipV="1">
            <a:off x="4229100" y="3340100"/>
            <a:ext cx="3403600" cy="825500"/>
          </a:xfrm>
          <a:prstGeom prst="straightConnector1">
            <a:avLst/>
          </a:prstGeom>
          <a:ln w="25400">
            <a:solidFill>
              <a:schemeClr val="bg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8054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815709"/>
            <a:ext cx="1219199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3600" dirty="0">
                <a:latin typeface="Segoe UI" panose="020B0502040204020203" pitchFamily="34" charset="0"/>
                <a:cs typeface="Segoe UI" panose="020B0502040204020203" pitchFamily="34" charset="0"/>
              </a:rPr>
              <a:t>(185)</a:t>
            </a:r>
            <a:r>
              <a:rPr lang="pl-PL" sz="3600" baseline="-25000" dirty="0"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r>
              <a:rPr lang="pl-PL" sz="3600" dirty="0">
                <a:latin typeface="Segoe UI" panose="020B0502040204020203" pitchFamily="34" charset="0"/>
                <a:cs typeface="Segoe UI" panose="020B0502040204020203" pitchFamily="34" charset="0"/>
              </a:rPr>
              <a:t> = </a:t>
            </a:r>
            <a:r>
              <a:rPr lang="pl-PL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0001 1000</a:t>
            </a:r>
            <a:r>
              <a:rPr lang="en-US" sz="3600" dirty="0" smtClean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0101</a:t>
            </a:r>
            <a:r>
              <a:rPr lang="pl-PL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r>
              <a:rPr lang="pl-PL" sz="3600" baseline="-25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BCD</a:t>
            </a:r>
            <a:r>
              <a:rPr lang="en-US" sz="3600" baseline="-25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(8421)</a:t>
            </a:r>
            <a:r>
              <a:rPr lang="pl-PL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US" sz="36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pl-PL" sz="3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(185)</a:t>
            </a:r>
            <a:r>
              <a:rPr lang="pl-PL" sz="3600" baseline="-25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r>
              <a:rPr lang="pl-PL" sz="3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l-PL" sz="3600" dirty="0">
                <a:latin typeface="Segoe UI" panose="020B0502040204020203" pitchFamily="34" charset="0"/>
                <a:cs typeface="Segoe UI" panose="020B0502040204020203" pitchFamily="34" charset="0"/>
              </a:rPr>
              <a:t>= </a:t>
            </a:r>
            <a:r>
              <a:rPr lang="pl-PL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10111001</a:t>
            </a:r>
            <a:r>
              <a:rPr lang="pl-PL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r>
              <a:rPr lang="en-US" sz="3600" baseline="-25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  <a:p>
            <a:r>
              <a:rPr lang="pl-PL" sz="3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(185)</a:t>
            </a:r>
            <a:r>
              <a:rPr lang="pl-PL" sz="3600" baseline="-25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r>
              <a:rPr lang="pl-PL" sz="3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l-PL" sz="3600" dirty="0">
                <a:latin typeface="Segoe UI" panose="020B0502040204020203" pitchFamily="34" charset="0"/>
                <a:cs typeface="Segoe UI" panose="020B0502040204020203" pitchFamily="34" charset="0"/>
              </a:rPr>
              <a:t>= </a:t>
            </a:r>
            <a:r>
              <a:rPr lang="pl-PL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0001 </a:t>
            </a:r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1110 1011</a:t>
            </a:r>
            <a:r>
              <a:rPr lang="pl-PL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r>
              <a:rPr lang="en-US" sz="3600" baseline="-25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Aiken (2421)</a:t>
            </a:r>
          </a:p>
          <a:p>
            <a:r>
              <a:rPr lang="pl-PL" sz="3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(185)</a:t>
            </a:r>
            <a:r>
              <a:rPr lang="pl-PL" sz="3600" baseline="-25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r>
              <a:rPr lang="pl-PL" sz="3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l-PL" sz="3600" dirty="0">
                <a:latin typeface="Segoe UI" panose="020B0502040204020203" pitchFamily="34" charset="0"/>
                <a:cs typeface="Segoe UI" panose="020B0502040204020203" pitchFamily="34" charset="0"/>
              </a:rPr>
              <a:t>= </a:t>
            </a:r>
            <a:r>
              <a:rPr lang="pl-PL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en-US" sz="3600" dirty="0" smtClean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(1+3) (8+3) (5+3)</a:t>
            </a:r>
            <a:r>
              <a:rPr lang="pl-PL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r>
              <a:rPr lang="en-US" sz="3600" baseline="-25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Excess-3</a:t>
            </a:r>
            <a:endParaRPr lang="en-CA" sz="3600" baseline="-25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5358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815709"/>
            <a:ext cx="1219199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3600" dirty="0">
                <a:latin typeface="Segoe UI" panose="020B0502040204020203" pitchFamily="34" charset="0"/>
                <a:cs typeface="Segoe UI" panose="020B0502040204020203" pitchFamily="34" charset="0"/>
              </a:rPr>
              <a:t>(185)</a:t>
            </a:r>
            <a:r>
              <a:rPr lang="pl-PL" sz="3600" baseline="-25000" dirty="0"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r>
              <a:rPr lang="pl-PL" sz="3600" dirty="0">
                <a:latin typeface="Segoe UI" panose="020B0502040204020203" pitchFamily="34" charset="0"/>
                <a:cs typeface="Segoe UI" panose="020B0502040204020203" pitchFamily="34" charset="0"/>
              </a:rPr>
              <a:t> = </a:t>
            </a:r>
            <a:r>
              <a:rPr lang="pl-PL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0001 1000</a:t>
            </a:r>
            <a:r>
              <a:rPr lang="en-US" sz="3600" dirty="0" smtClean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0101</a:t>
            </a:r>
            <a:r>
              <a:rPr lang="pl-PL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r>
              <a:rPr lang="pl-PL" sz="3600" baseline="-25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BCD</a:t>
            </a:r>
            <a:r>
              <a:rPr lang="en-US" sz="3600" baseline="-25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(8421)</a:t>
            </a:r>
            <a:r>
              <a:rPr lang="pl-PL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US" sz="36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pl-PL" sz="3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(185)</a:t>
            </a:r>
            <a:r>
              <a:rPr lang="pl-PL" sz="3600" baseline="-25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r>
              <a:rPr lang="pl-PL" sz="3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l-PL" sz="3600" dirty="0">
                <a:latin typeface="Segoe UI" panose="020B0502040204020203" pitchFamily="34" charset="0"/>
                <a:cs typeface="Segoe UI" panose="020B0502040204020203" pitchFamily="34" charset="0"/>
              </a:rPr>
              <a:t>= </a:t>
            </a:r>
            <a:r>
              <a:rPr lang="pl-PL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10111001</a:t>
            </a:r>
            <a:r>
              <a:rPr lang="pl-PL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r>
              <a:rPr lang="en-US" sz="3600" baseline="-25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  <a:p>
            <a:r>
              <a:rPr lang="pl-PL" sz="3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(185)</a:t>
            </a:r>
            <a:r>
              <a:rPr lang="pl-PL" sz="3600" baseline="-25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r>
              <a:rPr lang="pl-PL" sz="3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l-PL" sz="3600" dirty="0">
                <a:latin typeface="Segoe UI" panose="020B0502040204020203" pitchFamily="34" charset="0"/>
                <a:cs typeface="Segoe UI" panose="020B0502040204020203" pitchFamily="34" charset="0"/>
              </a:rPr>
              <a:t>= </a:t>
            </a:r>
            <a:r>
              <a:rPr lang="pl-PL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0001 </a:t>
            </a:r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1110 1011</a:t>
            </a:r>
            <a:r>
              <a:rPr lang="pl-PL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r>
              <a:rPr lang="en-US" sz="3600" baseline="-25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Aiken (2421)</a:t>
            </a:r>
          </a:p>
          <a:p>
            <a:r>
              <a:rPr lang="pl-PL" sz="3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(185)</a:t>
            </a:r>
            <a:r>
              <a:rPr lang="pl-PL" sz="3600" baseline="-25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r>
              <a:rPr lang="pl-PL" sz="3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l-PL" sz="3600" dirty="0">
                <a:latin typeface="Segoe UI" panose="020B0502040204020203" pitchFamily="34" charset="0"/>
                <a:cs typeface="Segoe UI" panose="020B0502040204020203" pitchFamily="34" charset="0"/>
              </a:rPr>
              <a:t>= </a:t>
            </a:r>
            <a:r>
              <a:rPr lang="pl-PL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en-US" sz="3600" dirty="0" smtClean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(4) (11) (8)</a:t>
            </a:r>
            <a:r>
              <a:rPr lang="pl-PL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r>
              <a:rPr lang="en-US" sz="3600" baseline="-25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Excess-3</a:t>
            </a:r>
            <a:endParaRPr lang="en-CA" sz="3600" baseline="-25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790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815709"/>
            <a:ext cx="1219199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3600" dirty="0">
                <a:latin typeface="Segoe UI" panose="020B0502040204020203" pitchFamily="34" charset="0"/>
                <a:cs typeface="Segoe UI" panose="020B0502040204020203" pitchFamily="34" charset="0"/>
              </a:rPr>
              <a:t>(185)</a:t>
            </a:r>
            <a:r>
              <a:rPr lang="pl-PL" sz="3600" baseline="-25000" dirty="0"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r>
              <a:rPr lang="pl-PL" sz="3600" dirty="0">
                <a:latin typeface="Segoe UI" panose="020B0502040204020203" pitchFamily="34" charset="0"/>
                <a:cs typeface="Segoe UI" panose="020B0502040204020203" pitchFamily="34" charset="0"/>
              </a:rPr>
              <a:t> = </a:t>
            </a:r>
            <a:r>
              <a:rPr lang="pl-PL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0001 1000</a:t>
            </a:r>
            <a:r>
              <a:rPr lang="en-US" sz="3600" dirty="0" smtClean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0101</a:t>
            </a:r>
            <a:r>
              <a:rPr lang="pl-PL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r>
              <a:rPr lang="pl-PL" sz="3600" baseline="-25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BCD</a:t>
            </a:r>
            <a:r>
              <a:rPr lang="en-US" sz="3600" baseline="-25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(8421)</a:t>
            </a:r>
            <a:r>
              <a:rPr lang="pl-PL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US" sz="36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pl-PL" sz="3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(185)</a:t>
            </a:r>
            <a:r>
              <a:rPr lang="pl-PL" sz="3600" baseline="-25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r>
              <a:rPr lang="pl-PL" sz="3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l-PL" sz="3600" dirty="0">
                <a:latin typeface="Segoe UI" panose="020B0502040204020203" pitchFamily="34" charset="0"/>
                <a:cs typeface="Segoe UI" panose="020B0502040204020203" pitchFamily="34" charset="0"/>
              </a:rPr>
              <a:t>= </a:t>
            </a:r>
            <a:r>
              <a:rPr lang="pl-PL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10111001</a:t>
            </a:r>
            <a:r>
              <a:rPr lang="pl-PL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r>
              <a:rPr lang="en-US" sz="3600" baseline="-25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  <a:p>
            <a:r>
              <a:rPr lang="pl-PL" sz="3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(185)</a:t>
            </a:r>
            <a:r>
              <a:rPr lang="pl-PL" sz="3600" baseline="-25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r>
              <a:rPr lang="pl-PL" sz="3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l-PL" sz="3600" dirty="0">
                <a:latin typeface="Segoe UI" panose="020B0502040204020203" pitchFamily="34" charset="0"/>
                <a:cs typeface="Segoe UI" panose="020B0502040204020203" pitchFamily="34" charset="0"/>
              </a:rPr>
              <a:t>= </a:t>
            </a:r>
            <a:r>
              <a:rPr lang="pl-PL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0001 </a:t>
            </a:r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1110 1011</a:t>
            </a:r>
            <a:r>
              <a:rPr lang="pl-PL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r>
              <a:rPr lang="en-US" sz="3600" baseline="-25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Aiken (2421)</a:t>
            </a:r>
          </a:p>
          <a:p>
            <a:r>
              <a:rPr lang="pl-PL" sz="3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(185)</a:t>
            </a:r>
            <a:r>
              <a:rPr lang="pl-PL" sz="3600" baseline="-25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r>
              <a:rPr lang="pl-PL" sz="3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l-PL" sz="3600" dirty="0">
                <a:latin typeface="Segoe UI" panose="020B0502040204020203" pitchFamily="34" charset="0"/>
                <a:cs typeface="Segoe UI" panose="020B0502040204020203" pitchFamily="34" charset="0"/>
              </a:rPr>
              <a:t>= </a:t>
            </a:r>
            <a:r>
              <a:rPr lang="pl-PL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en-US" sz="3600" dirty="0" smtClean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0100 1011 1000</a:t>
            </a:r>
            <a:r>
              <a:rPr lang="pl-PL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r>
              <a:rPr lang="en-US" sz="3600" baseline="-25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Excess-3</a:t>
            </a:r>
            <a:endParaRPr lang="en-CA" sz="3600" baseline="-25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8608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1384761" y="2763288"/>
            <a:ext cx="970819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6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Other Binary Codes</a:t>
            </a:r>
          </a:p>
          <a:p>
            <a:pPr lvl="0" algn="ctr" defTabSz="457200">
              <a:defRPr/>
            </a:pPr>
            <a:r>
              <a:rPr lang="en-US" sz="6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84(-2)(-1)</a:t>
            </a:r>
          </a:p>
        </p:txBody>
      </p:sp>
    </p:spTree>
    <p:extLst>
      <p:ext uri="{BB962C8B-B14F-4D97-AF65-F5344CB8AC3E}">
        <p14:creationId xmlns:p14="http://schemas.microsoft.com/office/powerpoint/2010/main" val="3855805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8986" y="1066801"/>
            <a:ext cx="8479002" cy="4919662"/>
          </a:xfrm>
          <a:prstGeom prst="rect">
            <a:avLst/>
          </a:prstGeom>
        </p:spPr>
      </p:pic>
      <p:sp>
        <p:nvSpPr>
          <p:cNvPr id="3" name="Arc 2"/>
          <p:cNvSpPr/>
          <p:nvPr/>
        </p:nvSpPr>
        <p:spPr>
          <a:xfrm>
            <a:off x="9182099" y="4048125"/>
            <a:ext cx="657225" cy="333375"/>
          </a:xfrm>
          <a:prstGeom prst="arc">
            <a:avLst>
              <a:gd name="adj1" fmla="val 16200000"/>
              <a:gd name="adj2" fmla="val 4934090"/>
            </a:avLst>
          </a:prstGeom>
          <a:ln w="25400"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Arc 3"/>
          <p:cNvSpPr/>
          <p:nvPr/>
        </p:nvSpPr>
        <p:spPr>
          <a:xfrm flipH="1">
            <a:off x="8543924" y="3757612"/>
            <a:ext cx="638175" cy="914399"/>
          </a:xfrm>
          <a:prstGeom prst="arc">
            <a:avLst>
              <a:gd name="adj1" fmla="val 16200000"/>
              <a:gd name="adj2" fmla="val 5512577"/>
            </a:avLst>
          </a:prstGeom>
          <a:ln w="25400"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Arc 4"/>
          <p:cNvSpPr/>
          <p:nvPr/>
        </p:nvSpPr>
        <p:spPr>
          <a:xfrm>
            <a:off x="9043985" y="3469483"/>
            <a:ext cx="1052515" cy="1540668"/>
          </a:xfrm>
          <a:prstGeom prst="arc">
            <a:avLst>
              <a:gd name="adj1" fmla="val 16200000"/>
              <a:gd name="adj2" fmla="val 5605225"/>
            </a:avLst>
          </a:prstGeom>
          <a:ln w="25400"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Arc 5"/>
          <p:cNvSpPr/>
          <p:nvPr/>
        </p:nvSpPr>
        <p:spPr>
          <a:xfrm flipH="1">
            <a:off x="8396287" y="3109911"/>
            <a:ext cx="852485" cy="2209799"/>
          </a:xfrm>
          <a:prstGeom prst="arc">
            <a:avLst>
              <a:gd name="adj1" fmla="val 16200000"/>
              <a:gd name="adj2" fmla="val 5512577"/>
            </a:avLst>
          </a:prstGeom>
          <a:ln w="25400"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Arc 6"/>
          <p:cNvSpPr/>
          <p:nvPr/>
        </p:nvSpPr>
        <p:spPr>
          <a:xfrm>
            <a:off x="8926112" y="2805110"/>
            <a:ext cx="1288259" cy="2819400"/>
          </a:xfrm>
          <a:prstGeom prst="arc">
            <a:avLst>
              <a:gd name="adj1" fmla="val 16200000"/>
              <a:gd name="adj2" fmla="val 5605225"/>
            </a:avLst>
          </a:prstGeom>
          <a:ln w="25400"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ectangle 9"/>
          <p:cNvSpPr/>
          <p:nvPr/>
        </p:nvSpPr>
        <p:spPr>
          <a:xfrm>
            <a:off x="5315108" y="1730959"/>
            <a:ext cx="124720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280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Aiken </a:t>
            </a:r>
            <a:endParaRPr lang="en-CA" sz="2800" b="1" i="0" dirty="0">
              <a:solidFill>
                <a:srgbClr val="000000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271242" y="4012168"/>
            <a:ext cx="64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NOT</a:t>
            </a:r>
            <a:endParaRPr lang="en-CA" dirty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9477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815709"/>
            <a:ext cx="1219199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3600" dirty="0">
                <a:latin typeface="Segoe UI" panose="020B0502040204020203" pitchFamily="34" charset="0"/>
                <a:cs typeface="Segoe UI" panose="020B0502040204020203" pitchFamily="34" charset="0"/>
              </a:rPr>
              <a:t>(185)</a:t>
            </a:r>
            <a:r>
              <a:rPr lang="pl-PL" sz="3600" baseline="-25000" dirty="0"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r>
              <a:rPr lang="pl-PL" sz="3600" dirty="0">
                <a:latin typeface="Segoe UI" panose="020B0502040204020203" pitchFamily="34" charset="0"/>
                <a:cs typeface="Segoe UI" panose="020B0502040204020203" pitchFamily="34" charset="0"/>
              </a:rPr>
              <a:t> = </a:t>
            </a:r>
            <a:r>
              <a:rPr lang="pl-PL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0001 1000</a:t>
            </a:r>
            <a:r>
              <a:rPr lang="en-US" sz="3600" dirty="0" smtClean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0101</a:t>
            </a:r>
            <a:r>
              <a:rPr lang="pl-PL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r>
              <a:rPr lang="pl-PL" sz="3600" baseline="-25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BCD</a:t>
            </a:r>
            <a:r>
              <a:rPr lang="en-US" sz="3600" baseline="-25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(8421)</a:t>
            </a:r>
            <a:r>
              <a:rPr lang="pl-PL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US" sz="36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pl-PL" sz="3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(185)</a:t>
            </a:r>
            <a:r>
              <a:rPr lang="pl-PL" sz="3600" baseline="-25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r>
              <a:rPr lang="pl-PL" sz="3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l-PL" sz="3600" dirty="0">
                <a:latin typeface="Segoe UI" panose="020B0502040204020203" pitchFamily="34" charset="0"/>
                <a:cs typeface="Segoe UI" panose="020B0502040204020203" pitchFamily="34" charset="0"/>
              </a:rPr>
              <a:t>= </a:t>
            </a:r>
            <a:r>
              <a:rPr lang="pl-PL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10111001</a:t>
            </a:r>
            <a:r>
              <a:rPr lang="pl-PL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r>
              <a:rPr lang="en-US" sz="3600" baseline="-25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  <a:p>
            <a:r>
              <a:rPr lang="pl-PL" sz="3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(185)</a:t>
            </a:r>
            <a:r>
              <a:rPr lang="pl-PL" sz="3600" baseline="-25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r>
              <a:rPr lang="pl-PL" sz="3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l-PL" sz="3600" dirty="0">
                <a:latin typeface="Segoe UI" panose="020B0502040204020203" pitchFamily="34" charset="0"/>
                <a:cs typeface="Segoe UI" panose="020B0502040204020203" pitchFamily="34" charset="0"/>
              </a:rPr>
              <a:t>= </a:t>
            </a:r>
            <a:r>
              <a:rPr lang="pl-PL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0001 </a:t>
            </a:r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1110 1011</a:t>
            </a:r>
            <a:r>
              <a:rPr lang="pl-PL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r>
              <a:rPr lang="en-US" sz="3600" baseline="-25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Aiken (2421)</a:t>
            </a:r>
          </a:p>
          <a:p>
            <a:r>
              <a:rPr lang="pl-PL" sz="3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(185)</a:t>
            </a:r>
            <a:r>
              <a:rPr lang="pl-PL" sz="3600" baseline="-25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r>
              <a:rPr lang="pl-PL" sz="3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l-PL" sz="3600" dirty="0">
                <a:latin typeface="Segoe UI" panose="020B0502040204020203" pitchFamily="34" charset="0"/>
                <a:cs typeface="Segoe UI" panose="020B0502040204020203" pitchFamily="34" charset="0"/>
              </a:rPr>
              <a:t>= </a:t>
            </a:r>
            <a:r>
              <a:rPr lang="pl-PL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0100 1011 1000</a:t>
            </a:r>
            <a:r>
              <a:rPr lang="pl-PL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r>
              <a:rPr lang="en-US" sz="3600" baseline="-25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Excess-3</a:t>
            </a:r>
          </a:p>
          <a:p>
            <a:r>
              <a:rPr lang="pl-PL" sz="3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(185)</a:t>
            </a:r>
            <a:r>
              <a:rPr lang="pl-PL" sz="3600" baseline="-25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r>
              <a:rPr lang="pl-PL" sz="3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l-PL" sz="3600" dirty="0">
                <a:latin typeface="Segoe UI" panose="020B0502040204020203" pitchFamily="34" charset="0"/>
                <a:cs typeface="Segoe UI" panose="020B0502040204020203" pitchFamily="34" charset="0"/>
              </a:rPr>
              <a:t>= </a:t>
            </a:r>
            <a:r>
              <a:rPr lang="pl-PL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en-US" sz="3600" dirty="0" smtClean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0111 1000 1011</a:t>
            </a:r>
            <a:r>
              <a:rPr lang="pl-PL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r>
              <a:rPr lang="en-US" sz="3600" baseline="-25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84-2-1</a:t>
            </a:r>
            <a:endParaRPr lang="en-CA" sz="3600" baseline="-25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2069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0" y="2763288"/>
            <a:ext cx="1219199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5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What’s nice about </a:t>
            </a:r>
            <a:r>
              <a:rPr lang="en-US" sz="5400" i="1" dirty="0" smtClean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some</a:t>
            </a:r>
            <a:r>
              <a:rPr lang="en-US" sz="5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binary codes?</a:t>
            </a:r>
          </a:p>
        </p:txBody>
      </p:sp>
    </p:spTree>
    <p:extLst>
      <p:ext uri="{BB962C8B-B14F-4D97-AF65-F5344CB8AC3E}">
        <p14:creationId xmlns:p14="http://schemas.microsoft.com/office/powerpoint/2010/main" val="3286611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0" y="2763288"/>
            <a:ext cx="1219199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4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Self-complementing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-9544" y="4649238"/>
            <a:ext cx="12191999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4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The 9’s complement of the decimal number</a:t>
            </a:r>
          </a:p>
          <a:p>
            <a:pPr lvl="0" algn="ctr" defTabSz="457200">
              <a:defRPr/>
            </a:pPr>
            <a:r>
              <a:rPr lang="en-US" sz="4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=</a:t>
            </a:r>
          </a:p>
          <a:p>
            <a:pPr lvl="0" algn="ctr" defTabSz="457200">
              <a:defRPr/>
            </a:pPr>
            <a:r>
              <a:rPr lang="en-US" sz="4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The 1’s complement (NOT) of its binary code</a:t>
            </a:r>
          </a:p>
        </p:txBody>
      </p:sp>
    </p:spTree>
    <p:extLst>
      <p:ext uri="{BB962C8B-B14F-4D97-AF65-F5344CB8AC3E}">
        <p14:creationId xmlns:p14="http://schemas.microsoft.com/office/powerpoint/2010/main" val="834660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199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3600" dirty="0">
                <a:latin typeface="Segoe UI" panose="020B0502040204020203" pitchFamily="34" charset="0"/>
                <a:cs typeface="Segoe UI" panose="020B0502040204020203" pitchFamily="34" charset="0"/>
              </a:rPr>
              <a:t>(185)</a:t>
            </a:r>
            <a:r>
              <a:rPr lang="pl-PL" sz="3600" baseline="-25000" dirty="0"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r>
              <a:rPr lang="pl-PL" sz="3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l-PL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= (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0001 </a:t>
            </a:r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1110 1011</a:t>
            </a:r>
            <a:r>
              <a:rPr lang="pl-PL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r>
              <a:rPr lang="en-US" sz="3600" baseline="-25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Aiken (2421)</a:t>
            </a:r>
          </a:p>
          <a:p>
            <a:r>
              <a:rPr lang="pl-PL" sz="3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(185)</a:t>
            </a:r>
            <a:r>
              <a:rPr lang="pl-PL" sz="3600" baseline="-25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r>
              <a:rPr lang="pl-PL" sz="3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l-PL" sz="3600" dirty="0">
                <a:latin typeface="Segoe UI" panose="020B0502040204020203" pitchFamily="34" charset="0"/>
                <a:cs typeface="Segoe UI" panose="020B0502040204020203" pitchFamily="34" charset="0"/>
              </a:rPr>
              <a:t>= </a:t>
            </a:r>
            <a:r>
              <a:rPr lang="pl-PL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0100 1011 1000</a:t>
            </a:r>
            <a:r>
              <a:rPr lang="pl-PL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r>
              <a:rPr lang="en-US" sz="3600" baseline="-25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Excess-3</a:t>
            </a:r>
          </a:p>
          <a:p>
            <a:r>
              <a:rPr lang="pl-PL" sz="3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(185)</a:t>
            </a:r>
            <a:r>
              <a:rPr lang="pl-PL" sz="3600" baseline="-25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r>
              <a:rPr lang="pl-PL" sz="3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l-PL" sz="3600" dirty="0">
                <a:latin typeface="Segoe UI" panose="020B0502040204020203" pitchFamily="34" charset="0"/>
                <a:cs typeface="Segoe UI" panose="020B0502040204020203" pitchFamily="34" charset="0"/>
              </a:rPr>
              <a:t>= </a:t>
            </a:r>
            <a:r>
              <a:rPr lang="pl-PL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0111 1000 1011</a:t>
            </a:r>
            <a:r>
              <a:rPr lang="pl-PL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r>
              <a:rPr lang="en-US" sz="3600" baseline="-25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84-2-1</a:t>
            </a:r>
            <a:endParaRPr lang="en-CA" sz="3600" baseline="-25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" y="3638550"/>
            <a:ext cx="1219199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9’s-comp</a:t>
            </a:r>
            <a:r>
              <a:rPr lang="pl-PL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(185)</a:t>
            </a:r>
            <a:r>
              <a:rPr lang="pl-PL" sz="3600" baseline="-25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r>
              <a:rPr lang="pl-PL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l-PL" sz="3600" dirty="0">
                <a:latin typeface="Segoe UI" panose="020B0502040204020203" pitchFamily="34" charset="0"/>
                <a:cs typeface="Segoe UI" panose="020B0502040204020203" pitchFamily="34" charset="0"/>
              </a:rPr>
              <a:t>= </a:t>
            </a:r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(814)</a:t>
            </a:r>
            <a:r>
              <a:rPr lang="en-US" sz="3600" baseline="-25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</a:p>
          <a:p>
            <a:r>
              <a:rPr lang="en-US" sz="3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9’s-comp</a:t>
            </a:r>
            <a:r>
              <a:rPr lang="pl-PL" sz="36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(185)10</a:t>
            </a:r>
            <a:r>
              <a:rPr lang="pl-PL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= </a:t>
            </a:r>
            <a:r>
              <a:rPr lang="en-US" sz="3600" dirty="0" smtClean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NOT</a:t>
            </a:r>
            <a:r>
              <a:rPr lang="pl-PL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0001 1110 1011</a:t>
            </a:r>
            <a:r>
              <a:rPr lang="pl-PL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r>
              <a:rPr lang="en-US" sz="3600" baseline="-25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Aiken (2421)</a:t>
            </a:r>
          </a:p>
          <a:p>
            <a:r>
              <a:rPr lang="en-US" sz="3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9’s-comp</a:t>
            </a:r>
            <a:r>
              <a:rPr lang="pl-PL" sz="36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(185)10</a:t>
            </a:r>
            <a:r>
              <a:rPr lang="pl-PL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= </a:t>
            </a:r>
            <a:r>
              <a:rPr lang="en-US" sz="36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NOT</a:t>
            </a:r>
            <a:r>
              <a:rPr lang="pl-PL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0100 1011 1000</a:t>
            </a:r>
            <a:r>
              <a:rPr lang="pl-PL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r>
              <a:rPr lang="en-US" sz="3600" baseline="-25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Excess-3</a:t>
            </a:r>
          </a:p>
          <a:p>
            <a:r>
              <a:rPr lang="en-US" sz="3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9’s-comp</a:t>
            </a:r>
            <a:r>
              <a:rPr lang="pl-PL" sz="36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(185)10</a:t>
            </a:r>
            <a:r>
              <a:rPr lang="pl-PL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= </a:t>
            </a:r>
            <a:r>
              <a:rPr lang="en-US" sz="36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NOT</a:t>
            </a:r>
            <a:r>
              <a:rPr lang="pl-PL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0111 1000 1011</a:t>
            </a:r>
            <a:r>
              <a:rPr lang="pl-PL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r>
              <a:rPr lang="en-US" sz="3600" baseline="-25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84-2-1</a:t>
            </a:r>
            <a:endParaRPr lang="en-CA" sz="3600" baseline="-25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7181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199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3600" dirty="0">
                <a:latin typeface="Segoe UI" panose="020B0502040204020203" pitchFamily="34" charset="0"/>
                <a:cs typeface="Segoe UI" panose="020B0502040204020203" pitchFamily="34" charset="0"/>
              </a:rPr>
              <a:t>(185)</a:t>
            </a:r>
            <a:r>
              <a:rPr lang="pl-PL" sz="3600" baseline="-25000" dirty="0"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r>
              <a:rPr lang="pl-PL" sz="3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l-PL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= (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0001 </a:t>
            </a:r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1110 1011</a:t>
            </a:r>
            <a:r>
              <a:rPr lang="pl-PL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r>
              <a:rPr lang="en-US" sz="3600" baseline="-25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Aiken (2421)</a:t>
            </a:r>
          </a:p>
          <a:p>
            <a:r>
              <a:rPr lang="pl-PL" sz="3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(185)</a:t>
            </a:r>
            <a:r>
              <a:rPr lang="pl-PL" sz="3600" baseline="-25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r>
              <a:rPr lang="pl-PL" sz="3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l-PL" sz="3600" dirty="0">
                <a:latin typeface="Segoe UI" panose="020B0502040204020203" pitchFamily="34" charset="0"/>
                <a:cs typeface="Segoe UI" panose="020B0502040204020203" pitchFamily="34" charset="0"/>
              </a:rPr>
              <a:t>= </a:t>
            </a:r>
            <a:r>
              <a:rPr lang="pl-PL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0100 1011 1000</a:t>
            </a:r>
            <a:r>
              <a:rPr lang="pl-PL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r>
              <a:rPr lang="en-US" sz="3600" baseline="-25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Excess-3</a:t>
            </a:r>
          </a:p>
          <a:p>
            <a:r>
              <a:rPr lang="pl-PL" sz="3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(185)</a:t>
            </a:r>
            <a:r>
              <a:rPr lang="pl-PL" sz="3600" baseline="-25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r>
              <a:rPr lang="pl-PL" sz="3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l-PL" sz="3600" dirty="0">
                <a:latin typeface="Segoe UI" panose="020B0502040204020203" pitchFamily="34" charset="0"/>
                <a:cs typeface="Segoe UI" panose="020B0502040204020203" pitchFamily="34" charset="0"/>
              </a:rPr>
              <a:t>= </a:t>
            </a:r>
            <a:r>
              <a:rPr lang="pl-PL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0111 1000 1011</a:t>
            </a:r>
            <a:r>
              <a:rPr lang="pl-PL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r>
              <a:rPr lang="en-US" sz="3600" baseline="-25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84-2-1</a:t>
            </a:r>
            <a:endParaRPr lang="en-CA" sz="3600" baseline="-25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" y="3638550"/>
            <a:ext cx="1219199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9’s-comp</a:t>
            </a:r>
            <a:r>
              <a:rPr lang="pl-PL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(185)</a:t>
            </a:r>
            <a:r>
              <a:rPr lang="pl-PL" sz="3600" baseline="-25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r>
              <a:rPr lang="pl-PL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l-PL" sz="3600" dirty="0">
                <a:latin typeface="Segoe UI" panose="020B0502040204020203" pitchFamily="34" charset="0"/>
                <a:cs typeface="Segoe UI" panose="020B0502040204020203" pitchFamily="34" charset="0"/>
              </a:rPr>
              <a:t>= </a:t>
            </a:r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(814)</a:t>
            </a:r>
            <a:r>
              <a:rPr lang="en-US" sz="3600" baseline="-25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</a:p>
          <a:p>
            <a:r>
              <a:rPr lang="en-US" sz="3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9’s-comp</a:t>
            </a:r>
            <a:r>
              <a:rPr lang="pl-PL" sz="36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(185)10</a:t>
            </a:r>
            <a:r>
              <a:rPr lang="pl-PL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= (</a:t>
            </a:r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1110 0001 0100</a:t>
            </a:r>
            <a:r>
              <a:rPr lang="pl-PL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r>
              <a:rPr lang="en-US" sz="3600" baseline="-25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Aiken (2421)</a:t>
            </a:r>
          </a:p>
          <a:p>
            <a:r>
              <a:rPr lang="en-US" sz="3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9’s-comp</a:t>
            </a:r>
            <a:r>
              <a:rPr lang="pl-PL" sz="36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(185)10</a:t>
            </a:r>
            <a:r>
              <a:rPr lang="pl-PL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= (</a:t>
            </a:r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1011 0100 0111</a:t>
            </a:r>
            <a:r>
              <a:rPr lang="pl-PL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r>
              <a:rPr lang="en-US" sz="3600" baseline="-25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Excess-3</a:t>
            </a:r>
          </a:p>
          <a:p>
            <a:r>
              <a:rPr lang="en-US" sz="3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9’s-comp</a:t>
            </a:r>
            <a:r>
              <a:rPr lang="pl-PL" sz="36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(185)10</a:t>
            </a:r>
            <a:r>
              <a:rPr lang="pl-PL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= (</a:t>
            </a:r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1000 0111 0100</a:t>
            </a:r>
            <a:r>
              <a:rPr lang="pl-PL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r>
              <a:rPr lang="en-US" sz="3600" baseline="-25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84-2-1</a:t>
            </a:r>
            <a:endParaRPr lang="en-CA" sz="3600" baseline="-25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4432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ore I7-4870HQ SR1ZX CPU Processor Chip , Intel I7 Chip 6M Cache Up To  3.7GHz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93" t="26440" r="29381" b="12073"/>
          <a:stretch/>
        </p:blipFill>
        <p:spPr bwMode="auto">
          <a:xfrm>
            <a:off x="9134929" y="2497780"/>
            <a:ext cx="2278742" cy="2002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DRAM Overview - Viking Technology | Memory and Storage Solution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 flipH="1">
            <a:off x="-617277" y="2526899"/>
            <a:ext cx="6410599" cy="168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4229100" y="381000"/>
            <a:ext cx="3403600" cy="591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263900" y="825500"/>
            <a:ext cx="8509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3263900" y="1435100"/>
            <a:ext cx="8509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257550" y="1993900"/>
            <a:ext cx="8509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257550" y="2497780"/>
            <a:ext cx="8509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257550" y="3187700"/>
            <a:ext cx="8509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257550" y="4165600"/>
            <a:ext cx="8509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263900" y="4749800"/>
            <a:ext cx="8509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270250" y="5346700"/>
            <a:ext cx="8509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270250" y="5981700"/>
            <a:ext cx="8509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7981950" y="3499265"/>
            <a:ext cx="8509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endCxn id="2" idx="3"/>
          </p:cNvCxnSpPr>
          <p:nvPr/>
        </p:nvCxnSpPr>
        <p:spPr>
          <a:xfrm flipV="1">
            <a:off x="4229100" y="3340100"/>
            <a:ext cx="3403600" cy="1409700"/>
          </a:xfrm>
          <a:prstGeom prst="straightConnector1">
            <a:avLst/>
          </a:prstGeom>
          <a:ln w="25400">
            <a:solidFill>
              <a:schemeClr val="bg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4073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1384761" y="2763288"/>
            <a:ext cx="970819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6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Other Binary Codes</a:t>
            </a:r>
          </a:p>
          <a:p>
            <a:pPr lvl="0" algn="ctr" defTabSz="457200">
              <a:defRPr/>
            </a:pPr>
            <a:r>
              <a:rPr lang="en-US" sz="6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Gray</a:t>
            </a:r>
          </a:p>
        </p:txBody>
      </p:sp>
    </p:spTree>
    <p:extLst>
      <p:ext uri="{BB962C8B-B14F-4D97-AF65-F5344CB8AC3E}">
        <p14:creationId xmlns:p14="http://schemas.microsoft.com/office/powerpoint/2010/main" val="924248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3800" y="109537"/>
            <a:ext cx="4724400" cy="663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094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1384761" y="2763288"/>
            <a:ext cx="970819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6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Gray Code</a:t>
            </a:r>
          </a:p>
          <a:p>
            <a:pPr lvl="0" algn="ctr" defTabSz="457200">
              <a:defRPr/>
            </a:pPr>
            <a:r>
              <a:rPr lang="en-US" sz="4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Analog </a:t>
            </a:r>
            <a:r>
              <a:rPr lang="en-US" sz="4800" dirty="0" smtClean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 Digital</a:t>
            </a:r>
            <a:endParaRPr lang="en-US" sz="48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0075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3800" y="109537"/>
            <a:ext cx="4724400" cy="6638925"/>
          </a:xfrm>
          <a:prstGeom prst="rect">
            <a:avLst/>
          </a:prstGeom>
        </p:spPr>
      </p:pic>
      <p:sp>
        <p:nvSpPr>
          <p:cNvPr id="3" name="Arc 2"/>
          <p:cNvSpPr/>
          <p:nvPr/>
        </p:nvSpPr>
        <p:spPr>
          <a:xfrm>
            <a:off x="4667249" y="1905000"/>
            <a:ext cx="657225" cy="333375"/>
          </a:xfrm>
          <a:prstGeom prst="arc">
            <a:avLst>
              <a:gd name="adj1" fmla="val 16200000"/>
              <a:gd name="adj2" fmla="val 4934090"/>
            </a:avLst>
          </a:prstGeom>
          <a:ln w="25400"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TextBox 3"/>
          <p:cNvSpPr txBox="1"/>
          <p:nvPr/>
        </p:nvSpPr>
        <p:spPr>
          <a:xfrm>
            <a:off x="5324474" y="1869043"/>
            <a:ext cx="1476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1-bit change</a:t>
            </a:r>
            <a:endParaRPr lang="en-CA" dirty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Arc 4"/>
          <p:cNvSpPr/>
          <p:nvPr/>
        </p:nvSpPr>
        <p:spPr>
          <a:xfrm>
            <a:off x="4667249" y="2457450"/>
            <a:ext cx="657225" cy="333375"/>
          </a:xfrm>
          <a:prstGeom prst="arc">
            <a:avLst>
              <a:gd name="adj1" fmla="val 16200000"/>
              <a:gd name="adj2" fmla="val 4934090"/>
            </a:avLst>
          </a:prstGeom>
          <a:ln w="25400"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Arc 5"/>
          <p:cNvSpPr/>
          <p:nvPr/>
        </p:nvSpPr>
        <p:spPr>
          <a:xfrm>
            <a:off x="4667249" y="3009900"/>
            <a:ext cx="657225" cy="333375"/>
          </a:xfrm>
          <a:prstGeom prst="arc">
            <a:avLst>
              <a:gd name="adj1" fmla="val 16200000"/>
              <a:gd name="adj2" fmla="val 4934090"/>
            </a:avLst>
          </a:prstGeom>
          <a:ln w="25400"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Arc 6"/>
          <p:cNvSpPr/>
          <p:nvPr/>
        </p:nvSpPr>
        <p:spPr>
          <a:xfrm>
            <a:off x="4667249" y="3607593"/>
            <a:ext cx="657225" cy="333375"/>
          </a:xfrm>
          <a:prstGeom prst="arc">
            <a:avLst>
              <a:gd name="adj1" fmla="val 16200000"/>
              <a:gd name="adj2" fmla="val 4934090"/>
            </a:avLst>
          </a:prstGeom>
          <a:ln w="25400"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Arc 7"/>
          <p:cNvSpPr/>
          <p:nvPr/>
        </p:nvSpPr>
        <p:spPr>
          <a:xfrm>
            <a:off x="4667249" y="4201714"/>
            <a:ext cx="657225" cy="333375"/>
          </a:xfrm>
          <a:prstGeom prst="arc">
            <a:avLst>
              <a:gd name="adj1" fmla="val 16200000"/>
              <a:gd name="adj2" fmla="val 4934090"/>
            </a:avLst>
          </a:prstGeom>
          <a:ln w="25400"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Arc 8"/>
          <p:cNvSpPr/>
          <p:nvPr/>
        </p:nvSpPr>
        <p:spPr>
          <a:xfrm>
            <a:off x="4667249" y="4762498"/>
            <a:ext cx="657225" cy="333375"/>
          </a:xfrm>
          <a:prstGeom prst="arc">
            <a:avLst>
              <a:gd name="adj1" fmla="val 16200000"/>
              <a:gd name="adj2" fmla="val 4934090"/>
            </a:avLst>
          </a:prstGeom>
          <a:ln w="25400"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Arc 9"/>
          <p:cNvSpPr/>
          <p:nvPr/>
        </p:nvSpPr>
        <p:spPr>
          <a:xfrm>
            <a:off x="4667249" y="5323282"/>
            <a:ext cx="657225" cy="333375"/>
          </a:xfrm>
          <a:prstGeom prst="arc">
            <a:avLst>
              <a:gd name="adj1" fmla="val 16200000"/>
              <a:gd name="adj2" fmla="val 4934090"/>
            </a:avLst>
          </a:prstGeom>
          <a:ln w="25400"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Arc 10"/>
          <p:cNvSpPr/>
          <p:nvPr/>
        </p:nvSpPr>
        <p:spPr>
          <a:xfrm>
            <a:off x="4686298" y="5868585"/>
            <a:ext cx="657225" cy="333375"/>
          </a:xfrm>
          <a:prstGeom prst="arc">
            <a:avLst>
              <a:gd name="adj1" fmla="val 16200000"/>
              <a:gd name="adj2" fmla="val 4934090"/>
            </a:avLst>
          </a:prstGeom>
          <a:ln w="25400"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02161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1384761" y="2763288"/>
            <a:ext cx="970819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6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Gray Code</a:t>
            </a:r>
          </a:p>
          <a:p>
            <a:pPr lvl="0" algn="ctr" defTabSz="457200">
              <a:defRPr/>
            </a:pPr>
            <a:r>
              <a:rPr lang="en-US" sz="4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Analog </a:t>
            </a:r>
            <a:r>
              <a:rPr lang="en-US" sz="4800" dirty="0" smtClean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 Digital</a:t>
            </a:r>
            <a:endParaRPr lang="en-US" sz="48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4730740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i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Straight </a:t>
            </a:r>
            <a:r>
              <a:rPr lang="en-US" b="1" i="1" dirty="0">
                <a:latin typeface="Segoe UI" panose="020B0502040204020203" pitchFamily="34" charset="0"/>
                <a:cs typeface="Segoe UI" panose="020B0502040204020203" pitchFamily="34" charset="0"/>
              </a:rPr>
              <a:t>binary 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number sequence for 7 to 8: 0111 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 1000;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causes all four bits </a:t>
            </a:r>
            <a:r>
              <a:rPr lang="en-CA" dirty="0">
                <a:latin typeface="Segoe UI" panose="020B0502040204020203" pitchFamily="34" charset="0"/>
                <a:cs typeface="Segoe UI" panose="020B0502040204020203" pitchFamily="34" charset="0"/>
              </a:rPr>
              <a:t>to change values.</a:t>
            </a:r>
          </a:p>
          <a:p>
            <a:pPr algn="ctr"/>
            <a:r>
              <a:rPr lang="en-US" b="1" i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Gray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code 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for 7 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 8: 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0100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to 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1100; only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the first 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bit changes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from 0 to 1; the other three bits remain the same. </a:t>
            </a:r>
            <a:endParaRPr lang="en-CA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3858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1384761" y="2763288"/>
            <a:ext cx="970819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6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Gray Code</a:t>
            </a:r>
          </a:p>
          <a:p>
            <a:pPr lvl="0" algn="ctr" defTabSz="457200">
              <a:defRPr/>
            </a:pPr>
            <a:r>
              <a:rPr lang="en-US" sz="4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Algorithm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4791760"/>
            <a:ext cx="1219199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Step 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0: Convert the decimal number to binary number.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Step 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1: The MSB (Most Significant Bit) of a gray code and binary code 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is </a:t>
            </a:r>
            <a:r>
              <a:rPr lang="en-US" sz="2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same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Step 2: The next digit of gray code 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is the XOR 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of the 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previous and current digit in the 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binary code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53511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1194605"/>
              </p:ext>
            </p:extLst>
          </p:nvPr>
        </p:nvGraphicFramePr>
        <p:xfrm>
          <a:off x="-2" y="719666"/>
          <a:ext cx="12192005" cy="7416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741715">
                  <a:extLst>
                    <a:ext uri="{9D8B030D-6E8A-4147-A177-3AD203B41FA5}">
                      <a16:colId xmlns:a16="http://schemas.microsoft.com/office/drawing/2014/main" val="2189124858"/>
                    </a:ext>
                  </a:extLst>
                </a:gridCol>
                <a:gridCol w="1741715">
                  <a:extLst>
                    <a:ext uri="{9D8B030D-6E8A-4147-A177-3AD203B41FA5}">
                      <a16:colId xmlns:a16="http://schemas.microsoft.com/office/drawing/2014/main" val="1902161779"/>
                    </a:ext>
                  </a:extLst>
                </a:gridCol>
                <a:gridCol w="1741715">
                  <a:extLst>
                    <a:ext uri="{9D8B030D-6E8A-4147-A177-3AD203B41FA5}">
                      <a16:colId xmlns:a16="http://schemas.microsoft.com/office/drawing/2014/main" val="106608450"/>
                    </a:ext>
                  </a:extLst>
                </a:gridCol>
                <a:gridCol w="1741715">
                  <a:extLst>
                    <a:ext uri="{9D8B030D-6E8A-4147-A177-3AD203B41FA5}">
                      <a16:colId xmlns:a16="http://schemas.microsoft.com/office/drawing/2014/main" val="1865916730"/>
                    </a:ext>
                  </a:extLst>
                </a:gridCol>
                <a:gridCol w="1741715">
                  <a:extLst>
                    <a:ext uri="{9D8B030D-6E8A-4147-A177-3AD203B41FA5}">
                      <a16:colId xmlns:a16="http://schemas.microsoft.com/office/drawing/2014/main" val="19941090"/>
                    </a:ext>
                  </a:extLst>
                </a:gridCol>
                <a:gridCol w="1741715">
                  <a:extLst>
                    <a:ext uri="{9D8B030D-6E8A-4147-A177-3AD203B41FA5}">
                      <a16:colId xmlns:a16="http://schemas.microsoft.com/office/drawing/2014/main" val="2521322888"/>
                    </a:ext>
                  </a:extLst>
                </a:gridCol>
                <a:gridCol w="1741715">
                  <a:extLst>
                    <a:ext uri="{9D8B030D-6E8A-4147-A177-3AD203B41FA5}">
                      <a16:colId xmlns:a16="http://schemas.microsoft.com/office/drawing/2014/main" val="26433450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(20)</a:t>
                      </a:r>
                      <a:r>
                        <a:rPr lang="en-US" baseline="-25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10</a:t>
                      </a:r>
                      <a:endParaRPr lang="en-CA" baseline="-25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Binary Number</a:t>
                      </a:r>
                      <a:endParaRPr lang="en-CA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7361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CA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Gray Code</a:t>
                      </a:r>
                      <a:endParaRPr lang="en-CA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6472907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-2" y="255657"/>
            <a:ext cx="1123950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Step 0: Convert the decimal number to binary number.</a:t>
            </a:r>
          </a:p>
        </p:txBody>
      </p:sp>
    </p:spTree>
    <p:extLst>
      <p:ext uri="{BB962C8B-B14F-4D97-AF65-F5344CB8AC3E}">
        <p14:creationId xmlns:p14="http://schemas.microsoft.com/office/powerpoint/2010/main" val="2941084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072807"/>
              </p:ext>
            </p:extLst>
          </p:nvPr>
        </p:nvGraphicFramePr>
        <p:xfrm>
          <a:off x="-2" y="719666"/>
          <a:ext cx="12192005" cy="7416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741715">
                  <a:extLst>
                    <a:ext uri="{9D8B030D-6E8A-4147-A177-3AD203B41FA5}">
                      <a16:colId xmlns:a16="http://schemas.microsoft.com/office/drawing/2014/main" val="2189124858"/>
                    </a:ext>
                  </a:extLst>
                </a:gridCol>
                <a:gridCol w="1741715">
                  <a:extLst>
                    <a:ext uri="{9D8B030D-6E8A-4147-A177-3AD203B41FA5}">
                      <a16:colId xmlns:a16="http://schemas.microsoft.com/office/drawing/2014/main" val="1902161779"/>
                    </a:ext>
                  </a:extLst>
                </a:gridCol>
                <a:gridCol w="1741715">
                  <a:extLst>
                    <a:ext uri="{9D8B030D-6E8A-4147-A177-3AD203B41FA5}">
                      <a16:colId xmlns:a16="http://schemas.microsoft.com/office/drawing/2014/main" val="106608450"/>
                    </a:ext>
                  </a:extLst>
                </a:gridCol>
                <a:gridCol w="1741715">
                  <a:extLst>
                    <a:ext uri="{9D8B030D-6E8A-4147-A177-3AD203B41FA5}">
                      <a16:colId xmlns:a16="http://schemas.microsoft.com/office/drawing/2014/main" val="1865916730"/>
                    </a:ext>
                  </a:extLst>
                </a:gridCol>
                <a:gridCol w="1741715">
                  <a:extLst>
                    <a:ext uri="{9D8B030D-6E8A-4147-A177-3AD203B41FA5}">
                      <a16:colId xmlns:a16="http://schemas.microsoft.com/office/drawing/2014/main" val="19941090"/>
                    </a:ext>
                  </a:extLst>
                </a:gridCol>
                <a:gridCol w="1741715">
                  <a:extLst>
                    <a:ext uri="{9D8B030D-6E8A-4147-A177-3AD203B41FA5}">
                      <a16:colId xmlns:a16="http://schemas.microsoft.com/office/drawing/2014/main" val="2521322888"/>
                    </a:ext>
                  </a:extLst>
                </a:gridCol>
                <a:gridCol w="1741715">
                  <a:extLst>
                    <a:ext uri="{9D8B030D-6E8A-4147-A177-3AD203B41FA5}">
                      <a16:colId xmlns:a16="http://schemas.microsoft.com/office/drawing/2014/main" val="26433450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(20)</a:t>
                      </a:r>
                      <a:r>
                        <a:rPr lang="en-US" baseline="-25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10</a:t>
                      </a:r>
                      <a:endParaRPr lang="en-CA" baseline="-25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Binary Number</a:t>
                      </a:r>
                      <a:endParaRPr lang="en-CA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7361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CA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Gray Code</a:t>
                      </a:r>
                      <a:endParaRPr lang="en-CA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6472907"/>
                  </a:ext>
                </a:extLst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0" y="267385"/>
            <a:ext cx="121920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Step 1: The MSB (Most Significant Bit) of a gray code and binary code is 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the same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88830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46709567"/>
                  </p:ext>
                </p:extLst>
              </p:nvPr>
            </p:nvGraphicFramePr>
            <p:xfrm>
              <a:off x="-2" y="719666"/>
              <a:ext cx="12192005" cy="74168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1741715">
                      <a:extLst>
                        <a:ext uri="{9D8B030D-6E8A-4147-A177-3AD203B41FA5}">
                          <a16:colId xmlns:a16="http://schemas.microsoft.com/office/drawing/2014/main" val="2189124858"/>
                        </a:ext>
                      </a:extLst>
                    </a:gridCol>
                    <a:gridCol w="1741715">
                      <a:extLst>
                        <a:ext uri="{9D8B030D-6E8A-4147-A177-3AD203B41FA5}">
                          <a16:colId xmlns:a16="http://schemas.microsoft.com/office/drawing/2014/main" val="1902161779"/>
                        </a:ext>
                      </a:extLst>
                    </a:gridCol>
                    <a:gridCol w="1741715">
                      <a:extLst>
                        <a:ext uri="{9D8B030D-6E8A-4147-A177-3AD203B41FA5}">
                          <a16:colId xmlns:a16="http://schemas.microsoft.com/office/drawing/2014/main" val="106608450"/>
                        </a:ext>
                      </a:extLst>
                    </a:gridCol>
                    <a:gridCol w="1741715">
                      <a:extLst>
                        <a:ext uri="{9D8B030D-6E8A-4147-A177-3AD203B41FA5}">
                          <a16:colId xmlns:a16="http://schemas.microsoft.com/office/drawing/2014/main" val="1865916730"/>
                        </a:ext>
                      </a:extLst>
                    </a:gridCol>
                    <a:gridCol w="1741715">
                      <a:extLst>
                        <a:ext uri="{9D8B030D-6E8A-4147-A177-3AD203B41FA5}">
                          <a16:colId xmlns:a16="http://schemas.microsoft.com/office/drawing/2014/main" val="19941090"/>
                        </a:ext>
                      </a:extLst>
                    </a:gridCol>
                    <a:gridCol w="1741715">
                      <a:extLst>
                        <a:ext uri="{9D8B030D-6E8A-4147-A177-3AD203B41FA5}">
                          <a16:colId xmlns:a16="http://schemas.microsoft.com/office/drawing/2014/main" val="2521322888"/>
                        </a:ext>
                      </a:extLst>
                    </a:gridCol>
                    <a:gridCol w="1741715">
                      <a:extLst>
                        <a:ext uri="{9D8B030D-6E8A-4147-A177-3AD203B41FA5}">
                          <a16:colId xmlns:a16="http://schemas.microsoft.com/office/drawing/2014/main" val="264334506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(20)</a:t>
                          </a:r>
                          <a:r>
                            <a:rPr lang="en-US" baseline="-25000" dirty="0" smtClean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10</a:t>
                          </a:r>
                          <a:endParaRPr lang="en-CA" baseline="-250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Binary Number</a:t>
                          </a:r>
                          <a:endParaRPr lang="en-CA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1</a:t>
                          </a:r>
                          <a:endParaRPr lang="en-CA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  <a:endParaRPr lang="en-CA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1</a:t>
                          </a:r>
                          <a:endParaRPr lang="en-CA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  <a:endParaRPr lang="en-CA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  <a:endParaRPr lang="en-CA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073619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CA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Gray Code</a:t>
                          </a:r>
                          <a:endParaRPr lang="en-CA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1</a:t>
                          </a:r>
                          <a:endParaRPr lang="en-CA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1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⊕</m:t>
                              </m:r>
                            </m:oMath>
                          </a14:m>
                          <a:r>
                            <a:rPr lang="en-US" dirty="0" smtClean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0=1</a:t>
                          </a:r>
                          <a:endParaRPr lang="en-CA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264729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46709567"/>
                  </p:ext>
                </p:extLst>
              </p:nvPr>
            </p:nvGraphicFramePr>
            <p:xfrm>
              <a:off x="-2" y="719666"/>
              <a:ext cx="12192005" cy="74168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1741715">
                      <a:extLst>
                        <a:ext uri="{9D8B030D-6E8A-4147-A177-3AD203B41FA5}">
                          <a16:colId xmlns:a16="http://schemas.microsoft.com/office/drawing/2014/main" val="2189124858"/>
                        </a:ext>
                      </a:extLst>
                    </a:gridCol>
                    <a:gridCol w="1741715">
                      <a:extLst>
                        <a:ext uri="{9D8B030D-6E8A-4147-A177-3AD203B41FA5}">
                          <a16:colId xmlns:a16="http://schemas.microsoft.com/office/drawing/2014/main" val="1902161779"/>
                        </a:ext>
                      </a:extLst>
                    </a:gridCol>
                    <a:gridCol w="1741715">
                      <a:extLst>
                        <a:ext uri="{9D8B030D-6E8A-4147-A177-3AD203B41FA5}">
                          <a16:colId xmlns:a16="http://schemas.microsoft.com/office/drawing/2014/main" val="106608450"/>
                        </a:ext>
                      </a:extLst>
                    </a:gridCol>
                    <a:gridCol w="1741715">
                      <a:extLst>
                        <a:ext uri="{9D8B030D-6E8A-4147-A177-3AD203B41FA5}">
                          <a16:colId xmlns:a16="http://schemas.microsoft.com/office/drawing/2014/main" val="1865916730"/>
                        </a:ext>
                      </a:extLst>
                    </a:gridCol>
                    <a:gridCol w="1741715">
                      <a:extLst>
                        <a:ext uri="{9D8B030D-6E8A-4147-A177-3AD203B41FA5}">
                          <a16:colId xmlns:a16="http://schemas.microsoft.com/office/drawing/2014/main" val="19941090"/>
                        </a:ext>
                      </a:extLst>
                    </a:gridCol>
                    <a:gridCol w="1741715">
                      <a:extLst>
                        <a:ext uri="{9D8B030D-6E8A-4147-A177-3AD203B41FA5}">
                          <a16:colId xmlns:a16="http://schemas.microsoft.com/office/drawing/2014/main" val="2521322888"/>
                        </a:ext>
                      </a:extLst>
                    </a:gridCol>
                    <a:gridCol w="1741715">
                      <a:extLst>
                        <a:ext uri="{9D8B030D-6E8A-4147-A177-3AD203B41FA5}">
                          <a16:colId xmlns:a16="http://schemas.microsoft.com/office/drawing/2014/main" val="264334506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(20)</a:t>
                          </a:r>
                          <a:r>
                            <a:rPr lang="en-US" baseline="-25000" dirty="0" smtClean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10</a:t>
                          </a:r>
                          <a:endParaRPr lang="en-CA" baseline="-250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Binary Number</a:t>
                          </a:r>
                          <a:endParaRPr lang="en-CA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1</a:t>
                          </a:r>
                          <a:endParaRPr lang="en-CA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  <a:endParaRPr lang="en-CA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1</a:t>
                          </a:r>
                          <a:endParaRPr lang="en-CA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  <a:endParaRPr lang="en-CA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  <a:endParaRPr lang="en-CA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073619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CA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Gray Code</a:t>
                          </a:r>
                          <a:endParaRPr lang="en-CA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1</a:t>
                          </a:r>
                          <a:endParaRPr lang="en-CA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350" t="-106557" r="-300699" b="-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2647290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Rectangle 1"/>
          <p:cNvSpPr/>
          <p:nvPr/>
        </p:nvSpPr>
        <p:spPr>
          <a:xfrm>
            <a:off x="-2" y="286435"/>
            <a:ext cx="116014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Step 2: The next digit of gray code is the XOR of the previous and current digit in the binary code.</a:t>
            </a:r>
          </a:p>
        </p:txBody>
      </p:sp>
    </p:spTree>
    <p:extLst>
      <p:ext uri="{BB962C8B-B14F-4D97-AF65-F5344CB8AC3E}">
        <p14:creationId xmlns:p14="http://schemas.microsoft.com/office/powerpoint/2010/main" val="1595007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59226202"/>
                  </p:ext>
                </p:extLst>
              </p:nvPr>
            </p:nvGraphicFramePr>
            <p:xfrm>
              <a:off x="-2" y="719666"/>
              <a:ext cx="12192005" cy="74168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1741715">
                      <a:extLst>
                        <a:ext uri="{9D8B030D-6E8A-4147-A177-3AD203B41FA5}">
                          <a16:colId xmlns:a16="http://schemas.microsoft.com/office/drawing/2014/main" val="2189124858"/>
                        </a:ext>
                      </a:extLst>
                    </a:gridCol>
                    <a:gridCol w="1741715">
                      <a:extLst>
                        <a:ext uri="{9D8B030D-6E8A-4147-A177-3AD203B41FA5}">
                          <a16:colId xmlns:a16="http://schemas.microsoft.com/office/drawing/2014/main" val="1902161779"/>
                        </a:ext>
                      </a:extLst>
                    </a:gridCol>
                    <a:gridCol w="1741715">
                      <a:extLst>
                        <a:ext uri="{9D8B030D-6E8A-4147-A177-3AD203B41FA5}">
                          <a16:colId xmlns:a16="http://schemas.microsoft.com/office/drawing/2014/main" val="106608450"/>
                        </a:ext>
                      </a:extLst>
                    </a:gridCol>
                    <a:gridCol w="1741715">
                      <a:extLst>
                        <a:ext uri="{9D8B030D-6E8A-4147-A177-3AD203B41FA5}">
                          <a16:colId xmlns:a16="http://schemas.microsoft.com/office/drawing/2014/main" val="1865916730"/>
                        </a:ext>
                      </a:extLst>
                    </a:gridCol>
                    <a:gridCol w="1741715">
                      <a:extLst>
                        <a:ext uri="{9D8B030D-6E8A-4147-A177-3AD203B41FA5}">
                          <a16:colId xmlns:a16="http://schemas.microsoft.com/office/drawing/2014/main" val="19941090"/>
                        </a:ext>
                      </a:extLst>
                    </a:gridCol>
                    <a:gridCol w="1741715">
                      <a:extLst>
                        <a:ext uri="{9D8B030D-6E8A-4147-A177-3AD203B41FA5}">
                          <a16:colId xmlns:a16="http://schemas.microsoft.com/office/drawing/2014/main" val="2521322888"/>
                        </a:ext>
                      </a:extLst>
                    </a:gridCol>
                    <a:gridCol w="1741715">
                      <a:extLst>
                        <a:ext uri="{9D8B030D-6E8A-4147-A177-3AD203B41FA5}">
                          <a16:colId xmlns:a16="http://schemas.microsoft.com/office/drawing/2014/main" val="264334506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(20)</a:t>
                          </a:r>
                          <a:r>
                            <a:rPr lang="en-US" baseline="-25000" dirty="0" smtClean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10</a:t>
                          </a:r>
                          <a:endParaRPr lang="en-CA" baseline="-250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Binary Number</a:t>
                          </a:r>
                          <a:endParaRPr lang="en-CA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1</a:t>
                          </a:r>
                          <a:endParaRPr lang="en-CA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solidFill>
                          <a:srgbClr val="D2DEE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  <a:endParaRPr lang="en-CA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1</a:t>
                          </a:r>
                          <a:endParaRPr lang="en-CA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  <a:endParaRPr lang="en-CA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  <a:endParaRPr lang="en-CA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073619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CA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Gray Code</a:t>
                          </a:r>
                          <a:endParaRPr lang="en-CA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1</a:t>
                          </a:r>
                          <a:endParaRPr lang="en-CA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1</a:t>
                          </a:r>
                          <a:endParaRPr lang="en-CA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⊕</m:t>
                              </m:r>
                            </m:oMath>
                          </a14:m>
                          <a:r>
                            <a:rPr lang="en-US" dirty="0" smtClean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1=1</a:t>
                          </a:r>
                          <a:endParaRPr lang="en-CA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264729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59226202"/>
                  </p:ext>
                </p:extLst>
              </p:nvPr>
            </p:nvGraphicFramePr>
            <p:xfrm>
              <a:off x="-2" y="719666"/>
              <a:ext cx="12192005" cy="74168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1741715">
                      <a:extLst>
                        <a:ext uri="{9D8B030D-6E8A-4147-A177-3AD203B41FA5}">
                          <a16:colId xmlns:a16="http://schemas.microsoft.com/office/drawing/2014/main" val="2189124858"/>
                        </a:ext>
                      </a:extLst>
                    </a:gridCol>
                    <a:gridCol w="1741715">
                      <a:extLst>
                        <a:ext uri="{9D8B030D-6E8A-4147-A177-3AD203B41FA5}">
                          <a16:colId xmlns:a16="http://schemas.microsoft.com/office/drawing/2014/main" val="1902161779"/>
                        </a:ext>
                      </a:extLst>
                    </a:gridCol>
                    <a:gridCol w="1741715">
                      <a:extLst>
                        <a:ext uri="{9D8B030D-6E8A-4147-A177-3AD203B41FA5}">
                          <a16:colId xmlns:a16="http://schemas.microsoft.com/office/drawing/2014/main" val="106608450"/>
                        </a:ext>
                      </a:extLst>
                    </a:gridCol>
                    <a:gridCol w="1741715">
                      <a:extLst>
                        <a:ext uri="{9D8B030D-6E8A-4147-A177-3AD203B41FA5}">
                          <a16:colId xmlns:a16="http://schemas.microsoft.com/office/drawing/2014/main" val="1865916730"/>
                        </a:ext>
                      </a:extLst>
                    </a:gridCol>
                    <a:gridCol w="1741715">
                      <a:extLst>
                        <a:ext uri="{9D8B030D-6E8A-4147-A177-3AD203B41FA5}">
                          <a16:colId xmlns:a16="http://schemas.microsoft.com/office/drawing/2014/main" val="19941090"/>
                        </a:ext>
                      </a:extLst>
                    </a:gridCol>
                    <a:gridCol w="1741715">
                      <a:extLst>
                        <a:ext uri="{9D8B030D-6E8A-4147-A177-3AD203B41FA5}">
                          <a16:colId xmlns:a16="http://schemas.microsoft.com/office/drawing/2014/main" val="2521322888"/>
                        </a:ext>
                      </a:extLst>
                    </a:gridCol>
                    <a:gridCol w="1741715">
                      <a:extLst>
                        <a:ext uri="{9D8B030D-6E8A-4147-A177-3AD203B41FA5}">
                          <a16:colId xmlns:a16="http://schemas.microsoft.com/office/drawing/2014/main" val="264334506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(20)</a:t>
                          </a:r>
                          <a:r>
                            <a:rPr lang="en-US" baseline="-25000" dirty="0" smtClean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10</a:t>
                          </a:r>
                          <a:endParaRPr lang="en-CA" baseline="-250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Binary Number</a:t>
                          </a:r>
                          <a:endParaRPr lang="en-CA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1</a:t>
                          </a:r>
                          <a:endParaRPr lang="en-CA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solidFill>
                          <a:srgbClr val="D2DEE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  <a:endParaRPr lang="en-CA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1</a:t>
                          </a:r>
                          <a:endParaRPr lang="en-CA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  <a:endParaRPr lang="en-CA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  <a:endParaRPr lang="en-CA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073619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CA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Gray Code</a:t>
                          </a:r>
                          <a:endParaRPr lang="en-CA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1</a:t>
                          </a:r>
                          <a:endParaRPr lang="en-CA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1</a:t>
                          </a:r>
                          <a:endParaRPr lang="en-CA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0350" t="-106557" r="-200699" b="-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2647290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Rectangle 1"/>
          <p:cNvSpPr/>
          <p:nvPr/>
        </p:nvSpPr>
        <p:spPr>
          <a:xfrm>
            <a:off x="-2" y="286435"/>
            <a:ext cx="116014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Step 2: The next digit of gray code is the XOR of the previous and current digit in the binary code.</a:t>
            </a:r>
          </a:p>
        </p:txBody>
      </p:sp>
    </p:spTree>
    <p:extLst>
      <p:ext uri="{BB962C8B-B14F-4D97-AF65-F5344CB8AC3E}">
        <p14:creationId xmlns:p14="http://schemas.microsoft.com/office/powerpoint/2010/main" val="1099120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ore I7-4870HQ SR1ZX CPU Processor Chip , Intel I7 Chip 6M Cache Up To  3.7GHz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93" t="26440" r="29381" b="12073"/>
          <a:stretch/>
        </p:blipFill>
        <p:spPr bwMode="auto">
          <a:xfrm>
            <a:off x="9134929" y="2497780"/>
            <a:ext cx="2278742" cy="2002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DRAM Overview - Viking Technology | Memory and Storage Solution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 flipH="1">
            <a:off x="-617277" y="2526899"/>
            <a:ext cx="6410599" cy="168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4229100" y="381000"/>
            <a:ext cx="3403600" cy="591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263900" y="825500"/>
            <a:ext cx="8509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3263900" y="1435100"/>
            <a:ext cx="8509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257550" y="1993900"/>
            <a:ext cx="8509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257550" y="2497780"/>
            <a:ext cx="8509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257550" y="3187700"/>
            <a:ext cx="8509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257550" y="4165600"/>
            <a:ext cx="8509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263900" y="4749800"/>
            <a:ext cx="8509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270250" y="5346700"/>
            <a:ext cx="8509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270250" y="5981700"/>
            <a:ext cx="8509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7981950" y="3499265"/>
            <a:ext cx="8509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endCxn id="2" idx="3"/>
          </p:cNvCxnSpPr>
          <p:nvPr/>
        </p:nvCxnSpPr>
        <p:spPr>
          <a:xfrm flipV="1">
            <a:off x="4229100" y="3340100"/>
            <a:ext cx="3403600" cy="2006600"/>
          </a:xfrm>
          <a:prstGeom prst="straightConnector1">
            <a:avLst/>
          </a:prstGeom>
          <a:ln w="25400">
            <a:solidFill>
              <a:schemeClr val="bg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2463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61133958"/>
                  </p:ext>
                </p:extLst>
              </p:nvPr>
            </p:nvGraphicFramePr>
            <p:xfrm>
              <a:off x="-2" y="719666"/>
              <a:ext cx="12192005" cy="74168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1741715">
                      <a:extLst>
                        <a:ext uri="{9D8B030D-6E8A-4147-A177-3AD203B41FA5}">
                          <a16:colId xmlns:a16="http://schemas.microsoft.com/office/drawing/2014/main" val="2189124858"/>
                        </a:ext>
                      </a:extLst>
                    </a:gridCol>
                    <a:gridCol w="1741715">
                      <a:extLst>
                        <a:ext uri="{9D8B030D-6E8A-4147-A177-3AD203B41FA5}">
                          <a16:colId xmlns:a16="http://schemas.microsoft.com/office/drawing/2014/main" val="1902161779"/>
                        </a:ext>
                      </a:extLst>
                    </a:gridCol>
                    <a:gridCol w="1741715">
                      <a:extLst>
                        <a:ext uri="{9D8B030D-6E8A-4147-A177-3AD203B41FA5}">
                          <a16:colId xmlns:a16="http://schemas.microsoft.com/office/drawing/2014/main" val="106608450"/>
                        </a:ext>
                      </a:extLst>
                    </a:gridCol>
                    <a:gridCol w="1741715">
                      <a:extLst>
                        <a:ext uri="{9D8B030D-6E8A-4147-A177-3AD203B41FA5}">
                          <a16:colId xmlns:a16="http://schemas.microsoft.com/office/drawing/2014/main" val="1865916730"/>
                        </a:ext>
                      </a:extLst>
                    </a:gridCol>
                    <a:gridCol w="1741715">
                      <a:extLst>
                        <a:ext uri="{9D8B030D-6E8A-4147-A177-3AD203B41FA5}">
                          <a16:colId xmlns:a16="http://schemas.microsoft.com/office/drawing/2014/main" val="19941090"/>
                        </a:ext>
                      </a:extLst>
                    </a:gridCol>
                    <a:gridCol w="1741715">
                      <a:extLst>
                        <a:ext uri="{9D8B030D-6E8A-4147-A177-3AD203B41FA5}">
                          <a16:colId xmlns:a16="http://schemas.microsoft.com/office/drawing/2014/main" val="2521322888"/>
                        </a:ext>
                      </a:extLst>
                    </a:gridCol>
                    <a:gridCol w="1741715">
                      <a:extLst>
                        <a:ext uri="{9D8B030D-6E8A-4147-A177-3AD203B41FA5}">
                          <a16:colId xmlns:a16="http://schemas.microsoft.com/office/drawing/2014/main" val="264334506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(20)</a:t>
                          </a:r>
                          <a:r>
                            <a:rPr lang="en-US" baseline="-25000" dirty="0" smtClean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10</a:t>
                          </a:r>
                          <a:endParaRPr lang="en-CA" baseline="-250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Binary Number</a:t>
                          </a:r>
                          <a:endParaRPr lang="en-CA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1</a:t>
                          </a:r>
                          <a:endParaRPr lang="en-CA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solidFill>
                          <a:srgbClr val="D2DEE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  <a:endParaRPr lang="en-CA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solidFill>
                          <a:srgbClr val="D2DEE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1</a:t>
                          </a:r>
                          <a:endParaRPr lang="en-CA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  <a:endParaRPr lang="en-CA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  <a:endParaRPr lang="en-CA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073619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CA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Gray Code</a:t>
                          </a:r>
                          <a:endParaRPr lang="en-CA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1</a:t>
                          </a:r>
                          <a:endParaRPr lang="en-CA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1</a:t>
                          </a:r>
                          <a:endParaRPr lang="en-CA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1</a:t>
                          </a:r>
                          <a:endParaRPr lang="en-CA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1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⊕</m:t>
                              </m:r>
                            </m:oMath>
                          </a14:m>
                          <a:r>
                            <a:rPr lang="en-US" dirty="0" smtClean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0=1</a:t>
                          </a:r>
                          <a:endParaRPr lang="en-CA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264729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61133958"/>
                  </p:ext>
                </p:extLst>
              </p:nvPr>
            </p:nvGraphicFramePr>
            <p:xfrm>
              <a:off x="-2" y="719666"/>
              <a:ext cx="12192005" cy="74168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1741715">
                      <a:extLst>
                        <a:ext uri="{9D8B030D-6E8A-4147-A177-3AD203B41FA5}">
                          <a16:colId xmlns:a16="http://schemas.microsoft.com/office/drawing/2014/main" val="2189124858"/>
                        </a:ext>
                      </a:extLst>
                    </a:gridCol>
                    <a:gridCol w="1741715">
                      <a:extLst>
                        <a:ext uri="{9D8B030D-6E8A-4147-A177-3AD203B41FA5}">
                          <a16:colId xmlns:a16="http://schemas.microsoft.com/office/drawing/2014/main" val="1902161779"/>
                        </a:ext>
                      </a:extLst>
                    </a:gridCol>
                    <a:gridCol w="1741715">
                      <a:extLst>
                        <a:ext uri="{9D8B030D-6E8A-4147-A177-3AD203B41FA5}">
                          <a16:colId xmlns:a16="http://schemas.microsoft.com/office/drawing/2014/main" val="106608450"/>
                        </a:ext>
                      </a:extLst>
                    </a:gridCol>
                    <a:gridCol w="1741715">
                      <a:extLst>
                        <a:ext uri="{9D8B030D-6E8A-4147-A177-3AD203B41FA5}">
                          <a16:colId xmlns:a16="http://schemas.microsoft.com/office/drawing/2014/main" val="1865916730"/>
                        </a:ext>
                      </a:extLst>
                    </a:gridCol>
                    <a:gridCol w="1741715">
                      <a:extLst>
                        <a:ext uri="{9D8B030D-6E8A-4147-A177-3AD203B41FA5}">
                          <a16:colId xmlns:a16="http://schemas.microsoft.com/office/drawing/2014/main" val="19941090"/>
                        </a:ext>
                      </a:extLst>
                    </a:gridCol>
                    <a:gridCol w="1741715">
                      <a:extLst>
                        <a:ext uri="{9D8B030D-6E8A-4147-A177-3AD203B41FA5}">
                          <a16:colId xmlns:a16="http://schemas.microsoft.com/office/drawing/2014/main" val="2521322888"/>
                        </a:ext>
                      </a:extLst>
                    </a:gridCol>
                    <a:gridCol w="1741715">
                      <a:extLst>
                        <a:ext uri="{9D8B030D-6E8A-4147-A177-3AD203B41FA5}">
                          <a16:colId xmlns:a16="http://schemas.microsoft.com/office/drawing/2014/main" val="264334506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(20)</a:t>
                          </a:r>
                          <a:r>
                            <a:rPr lang="en-US" baseline="-25000" dirty="0" smtClean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10</a:t>
                          </a:r>
                          <a:endParaRPr lang="en-CA" baseline="-250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Binary Number</a:t>
                          </a:r>
                          <a:endParaRPr lang="en-CA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1</a:t>
                          </a:r>
                          <a:endParaRPr lang="en-CA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solidFill>
                          <a:srgbClr val="D2DEE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  <a:endParaRPr lang="en-CA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solidFill>
                          <a:srgbClr val="D2DEE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1</a:t>
                          </a:r>
                          <a:endParaRPr lang="en-CA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  <a:endParaRPr lang="en-CA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  <a:endParaRPr lang="en-CA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073619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CA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Gray Code</a:t>
                          </a:r>
                          <a:endParaRPr lang="en-CA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1</a:t>
                          </a:r>
                          <a:endParaRPr lang="en-CA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1</a:t>
                          </a:r>
                          <a:endParaRPr lang="en-CA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1</a:t>
                          </a:r>
                          <a:endParaRPr lang="en-CA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00350" t="-106557" r="-100699" b="-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2647290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Rectangle 1"/>
          <p:cNvSpPr/>
          <p:nvPr/>
        </p:nvSpPr>
        <p:spPr>
          <a:xfrm>
            <a:off x="-2" y="286435"/>
            <a:ext cx="116014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Step 2: The next digit of gray code is the XOR of the previous and current digit in the binary code.</a:t>
            </a:r>
          </a:p>
        </p:txBody>
      </p:sp>
    </p:spTree>
    <p:extLst>
      <p:ext uri="{BB962C8B-B14F-4D97-AF65-F5344CB8AC3E}">
        <p14:creationId xmlns:p14="http://schemas.microsoft.com/office/powerpoint/2010/main" val="4272226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60767113"/>
                  </p:ext>
                </p:extLst>
              </p:nvPr>
            </p:nvGraphicFramePr>
            <p:xfrm>
              <a:off x="-2" y="719666"/>
              <a:ext cx="12192005" cy="74168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1741715">
                      <a:extLst>
                        <a:ext uri="{9D8B030D-6E8A-4147-A177-3AD203B41FA5}">
                          <a16:colId xmlns:a16="http://schemas.microsoft.com/office/drawing/2014/main" val="2189124858"/>
                        </a:ext>
                      </a:extLst>
                    </a:gridCol>
                    <a:gridCol w="1741715">
                      <a:extLst>
                        <a:ext uri="{9D8B030D-6E8A-4147-A177-3AD203B41FA5}">
                          <a16:colId xmlns:a16="http://schemas.microsoft.com/office/drawing/2014/main" val="1902161779"/>
                        </a:ext>
                      </a:extLst>
                    </a:gridCol>
                    <a:gridCol w="1741715">
                      <a:extLst>
                        <a:ext uri="{9D8B030D-6E8A-4147-A177-3AD203B41FA5}">
                          <a16:colId xmlns:a16="http://schemas.microsoft.com/office/drawing/2014/main" val="106608450"/>
                        </a:ext>
                      </a:extLst>
                    </a:gridCol>
                    <a:gridCol w="1741715">
                      <a:extLst>
                        <a:ext uri="{9D8B030D-6E8A-4147-A177-3AD203B41FA5}">
                          <a16:colId xmlns:a16="http://schemas.microsoft.com/office/drawing/2014/main" val="1865916730"/>
                        </a:ext>
                      </a:extLst>
                    </a:gridCol>
                    <a:gridCol w="1741715">
                      <a:extLst>
                        <a:ext uri="{9D8B030D-6E8A-4147-A177-3AD203B41FA5}">
                          <a16:colId xmlns:a16="http://schemas.microsoft.com/office/drawing/2014/main" val="19941090"/>
                        </a:ext>
                      </a:extLst>
                    </a:gridCol>
                    <a:gridCol w="1741715">
                      <a:extLst>
                        <a:ext uri="{9D8B030D-6E8A-4147-A177-3AD203B41FA5}">
                          <a16:colId xmlns:a16="http://schemas.microsoft.com/office/drawing/2014/main" val="2521322888"/>
                        </a:ext>
                      </a:extLst>
                    </a:gridCol>
                    <a:gridCol w="1741715">
                      <a:extLst>
                        <a:ext uri="{9D8B030D-6E8A-4147-A177-3AD203B41FA5}">
                          <a16:colId xmlns:a16="http://schemas.microsoft.com/office/drawing/2014/main" val="264334506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(20)</a:t>
                          </a:r>
                          <a:r>
                            <a:rPr lang="en-US" baseline="-25000" dirty="0" smtClean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10</a:t>
                          </a:r>
                          <a:endParaRPr lang="en-CA" baseline="-250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Binary Number</a:t>
                          </a:r>
                          <a:endParaRPr lang="en-CA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1</a:t>
                          </a:r>
                          <a:endParaRPr lang="en-CA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solidFill>
                          <a:srgbClr val="D2DEE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  <a:endParaRPr lang="en-CA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solidFill>
                          <a:srgbClr val="D2DEE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1</a:t>
                          </a:r>
                          <a:endParaRPr lang="en-CA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solidFill>
                          <a:srgbClr val="D2DEE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  <a:endParaRPr lang="en-CA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  <a:endParaRPr lang="en-CA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073619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CA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Gray Code</a:t>
                          </a:r>
                          <a:endParaRPr lang="en-CA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1</a:t>
                          </a:r>
                          <a:endParaRPr lang="en-CA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1</a:t>
                          </a:r>
                          <a:endParaRPr lang="en-CA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1</a:t>
                          </a:r>
                          <a:endParaRPr lang="en-CA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1</a:t>
                          </a:r>
                          <a:endParaRPr lang="en-CA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⊕</m:t>
                              </m:r>
                            </m:oMath>
                          </a14:m>
                          <a:r>
                            <a:rPr lang="en-US" dirty="0" smtClean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0=0</a:t>
                          </a:r>
                          <a:endParaRPr lang="en-CA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264729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60767113"/>
                  </p:ext>
                </p:extLst>
              </p:nvPr>
            </p:nvGraphicFramePr>
            <p:xfrm>
              <a:off x="-2" y="719666"/>
              <a:ext cx="12192005" cy="74168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1741715">
                      <a:extLst>
                        <a:ext uri="{9D8B030D-6E8A-4147-A177-3AD203B41FA5}">
                          <a16:colId xmlns:a16="http://schemas.microsoft.com/office/drawing/2014/main" val="2189124858"/>
                        </a:ext>
                      </a:extLst>
                    </a:gridCol>
                    <a:gridCol w="1741715">
                      <a:extLst>
                        <a:ext uri="{9D8B030D-6E8A-4147-A177-3AD203B41FA5}">
                          <a16:colId xmlns:a16="http://schemas.microsoft.com/office/drawing/2014/main" val="1902161779"/>
                        </a:ext>
                      </a:extLst>
                    </a:gridCol>
                    <a:gridCol w="1741715">
                      <a:extLst>
                        <a:ext uri="{9D8B030D-6E8A-4147-A177-3AD203B41FA5}">
                          <a16:colId xmlns:a16="http://schemas.microsoft.com/office/drawing/2014/main" val="106608450"/>
                        </a:ext>
                      </a:extLst>
                    </a:gridCol>
                    <a:gridCol w="1741715">
                      <a:extLst>
                        <a:ext uri="{9D8B030D-6E8A-4147-A177-3AD203B41FA5}">
                          <a16:colId xmlns:a16="http://schemas.microsoft.com/office/drawing/2014/main" val="1865916730"/>
                        </a:ext>
                      </a:extLst>
                    </a:gridCol>
                    <a:gridCol w="1741715">
                      <a:extLst>
                        <a:ext uri="{9D8B030D-6E8A-4147-A177-3AD203B41FA5}">
                          <a16:colId xmlns:a16="http://schemas.microsoft.com/office/drawing/2014/main" val="19941090"/>
                        </a:ext>
                      </a:extLst>
                    </a:gridCol>
                    <a:gridCol w="1741715">
                      <a:extLst>
                        <a:ext uri="{9D8B030D-6E8A-4147-A177-3AD203B41FA5}">
                          <a16:colId xmlns:a16="http://schemas.microsoft.com/office/drawing/2014/main" val="2521322888"/>
                        </a:ext>
                      </a:extLst>
                    </a:gridCol>
                    <a:gridCol w="1741715">
                      <a:extLst>
                        <a:ext uri="{9D8B030D-6E8A-4147-A177-3AD203B41FA5}">
                          <a16:colId xmlns:a16="http://schemas.microsoft.com/office/drawing/2014/main" val="264334506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(20)</a:t>
                          </a:r>
                          <a:r>
                            <a:rPr lang="en-US" baseline="-25000" dirty="0" smtClean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10</a:t>
                          </a:r>
                          <a:endParaRPr lang="en-CA" baseline="-250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Binary Number</a:t>
                          </a:r>
                          <a:endParaRPr lang="en-CA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1</a:t>
                          </a:r>
                          <a:endParaRPr lang="en-CA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solidFill>
                          <a:srgbClr val="D2DEE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  <a:endParaRPr lang="en-CA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solidFill>
                          <a:srgbClr val="D2DEE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1</a:t>
                          </a:r>
                          <a:endParaRPr lang="en-CA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solidFill>
                          <a:srgbClr val="D2DEE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  <a:endParaRPr lang="en-CA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  <a:endParaRPr lang="en-CA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073619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CA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Gray Code</a:t>
                          </a:r>
                          <a:endParaRPr lang="en-CA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1</a:t>
                          </a:r>
                          <a:endParaRPr lang="en-CA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1</a:t>
                          </a:r>
                          <a:endParaRPr lang="en-CA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1</a:t>
                          </a:r>
                          <a:endParaRPr lang="en-CA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1</a:t>
                          </a:r>
                          <a:endParaRPr lang="en-CA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00350" t="-106557" r="-699" b="-262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2647290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Rectangle 1"/>
          <p:cNvSpPr/>
          <p:nvPr/>
        </p:nvSpPr>
        <p:spPr>
          <a:xfrm>
            <a:off x="-2" y="286435"/>
            <a:ext cx="116014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Step 2: The next digit of gray code is the XOR of the previous and current digit in the binary code.</a:t>
            </a:r>
          </a:p>
        </p:txBody>
      </p:sp>
    </p:spTree>
    <p:extLst>
      <p:ext uri="{BB962C8B-B14F-4D97-AF65-F5344CB8AC3E}">
        <p14:creationId xmlns:p14="http://schemas.microsoft.com/office/powerpoint/2010/main" val="3514438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0436420"/>
              </p:ext>
            </p:extLst>
          </p:nvPr>
        </p:nvGraphicFramePr>
        <p:xfrm>
          <a:off x="-2" y="719666"/>
          <a:ext cx="12192005" cy="7416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741715">
                  <a:extLst>
                    <a:ext uri="{9D8B030D-6E8A-4147-A177-3AD203B41FA5}">
                      <a16:colId xmlns:a16="http://schemas.microsoft.com/office/drawing/2014/main" val="2189124858"/>
                    </a:ext>
                  </a:extLst>
                </a:gridCol>
                <a:gridCol w="1741715">
                  <a:extLst>
                    <a:ext uri="{9D8B030D-6E8A-4147-A177-3AD203B41FA5}">
                      <a16:colId xmlns:a16="http://schemas.microsoft.com/office/drawing/2014/main" val="1902161779"/>
                    </a:ext>
                  </a:extLst>
                </a:gridCol>
                <a:gridCol w="1741715">
                  <a:extLst>
                    <a:ext uri="{9D8B030D-6E8A-4147-A177-3AD203B41FA5}">
                      <a16:colId xmlns:a16="http://schemas.microsoft.com/office/drawing/2014/main" val="106608450"/>
                    </a:ext>
                  </a:extLst>
                </a:gridCol>
                <a:gridCol w="1741715">
                  <a:extLst>
                    <a:ext uri="{9D8B030D-6E8A-4147-A177-3AD203B41FA5}">
                      <a16:colId xmlns:a16="http://schemas.microsoft.com/office/drawing/2014/main" val="1865916730"/>
                    </a:ext>
                  </a:extLst>
                </a:gridCol>
                <a:gridCol w="1741715">
                  <a:extLst>
                    <a:ext uri="{9D8B030D-6E8A-4147-A177-3AD203B41FA5}">
                      <a16:colId xmlns:a16="http://schemas.microsoft.com/office/drawing/2014/main" val="19941090"/>
                    </a:ext>
                  </a:extLst>
                </a:gridCol>
                <a:gridCol w="1741715">
                  <a:extLst>
                    <a:ext uri="{9D8B030D-6E8A-4147-A177-3AD203B41FA5}">
                      <a16:colId xmlns:a16="http://schemas.microsoft.com/office/drawing/2014/main" val="2521322888"/>
                    </a:ext>
                  </a:extLst>
                </a:gridCol>
                <a:gridCol w="1741715">
                  <a:extLst>
                    <a:ext uri="{9D8B030D-6E8A-4147-A177-3AD203B41FA5}">
                      <a16:colId xmlns:a16="http://schemas.microsoft.com/office/drawing/2014/main" val="26433450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(20)</a:t>
                      </a:r>
                      <a:r>
                        <a:rPr lang="en-US" baseline="-25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10</a:t>
                      </a:r>
                      <a:endParaRPr lang="en-CA" baseline="-25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Binary Number</a:t>
                      </a:r>
                      <a:endParaRPr lang="en-CA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7361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CA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Gray Code</a:t>
                      </a:r>
                      <a:endParaRPr lang="en-CA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6472907"/>
                  </a:ext>
                </a:extLst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-2" y="286435"/>
            <a:ext cx="116014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Step 2: The next digit of gray code is the XOR of the previous and current digit in the binary code.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3601816"/>
              </p:ext>
            </p:extLst>
          </p:nvPr>
        </p:nvGraphicFramePr>
        <p:xfrm>
          <a:off x="0" y="3634316"/>
          <a:ext cx="12192005" cy="7416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741715">
                  <a:extLst>
                    <a:ext uri="{9D8B030D-6E8A-4147-A177-3AD203B41FA5}">
                      <a16:colId xmlns:a16="http://schemas.microsoft.com/office/drawing/2014/main" val="2189124858"/>
                    </a:ext>
                  </a:extLst>
                </a:gridCol>
                <a:gridCol w="1741715">
                  <a:extLst>
                    <a:ext uri="{9D8B030D-6E8A-4147-A177-3AD203B41FA5}">
                      <a16:colId xmlns:a16="http://schemas.microsoft.com/office/drawing/2014/main" val="1902161779"/>
                    </a:ext>
                  </a:extLst>
                </a:gridCol>
                <a:gridCol w="1741715">
                  <a:extLst>
                    <a:ext uri="{9D8B030D-6E8A-4147-A177-3AD203B41FA5}">
                      <a16:colId xmlns:a16="http://schemas.microsoft.com/office/drawing/2014/main" val="106608450"/>
                    </a:ext>
                  </a:extLst>
                </a:gridCol>
                <a:gridCol w="1741715">
                  <a:extLst>
                    <a:ext uri="{9D8B030D-6E8A-4147-A177-3AD203B41FA5}">
                      <a16:colId xmlns:a16="http://schemas.microsoft.com/office/drawing/2014/main" val="1865916730"/>
                    </a:ext>
                  </a:extLst>
                </a:gridCol>
                <a:gridCol w="1741715">
                  <a:extLst>
                    <a:ext uri="{9D8B030D-6E8A-4147-A177-3AD203B41FA5}">
                      <a16:colId xmlns:a16="http://schemas.microsoft.com/office/drawing/2014/main" val="19941090"/>
                    </a:ext>
                  </a:extLst>
                </a:gridCol>
                <a:gridCol w="1741715">
                  <a:extLst>
                    <a:ext uri="{9D8B030D-6E8A-4147-A177-3AD203B41FA5}">
                      <a16:colId xmlns:a16="http://schemas.microsoft.com/office/drawing/2014/main" val="2521322888"/>
                    </a:ext>
                  </a:extLst>
                </a:gridCol>
                <a:gridCol w="1741715">
                  <a:extLst>
                    <a:ext uri="{9D8B030D-6E8A-4147-A177-3AD203B41FA5}">
                      <a16:colId xmlns:a16="http://schemas.microsoft.com/office/drawing/2014/main" val="26433450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(21)</a:t>
                      </a:r>
                      <a:r>
                        <a:rPr lang="en-US" baseline="-25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10</a:t>
                      </a:r>
                      <a:endParaRPr lang="en-CA" baseline="-25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Binary Number</a:t>
                      </a:r>
                      <a:endParaRPr lang="en-CA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7361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CA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Gray Code</a:t>
                      </a:r>
                      <a:endParaRPr lang="en-CA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64729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3436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1384761" y="2763288"/>
            <a:ext cx="970819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6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ASCII Code</a:t>
            </a:r>
          </a:p>
          <a:p>
            <a:pPr lvl="0" algn="ctr" defTabSz="457200">
              <a:defRPr/>
            </a:pP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merican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tandard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ode for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I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nformation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I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nterchange</a:t>
            </a:r>
            <a:endParaRPr lang="en-US" sz="28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1566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USASCII code char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6200" y="177800"/>
            <a:ext cx="8902700" cy="6410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7088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b="45853"/>
          <a:stretch/>
        </p:blipFill>
        <p:spPr>
          <a:xfrm>
            <a:off x="216037" y="952500"/>
            <a:ext cx="6424553" cy="44831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735" t="54147"/>
          <a:stretch/>
        </p:blipFill>
        <p:spPr>
          <a:xfrm>
            <a:off x="7077438" y="2489199"/>
            <a:ext cx="4949463" cy="294640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5" name="Straight Arrow Connector 4"/>
          <p:cNvCxnSpPr/>
          <p:nvPr/>
        </p:nvCxnSpPr>
        <p:spPr>
          <a:xfrm flipH="1">
            <a:off x="3683000" y="711200"/>
            <a:ext cx="1955800" cy="1485900"/>
          </a:xfrm>
          <a:prstGeom prst="straightConnector1">
            <a:avLst/>
          </a:prstGeom>
          <a:ln w="25400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638800" y="431740"/>
            <a:ext cx="30444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“0” = (011 0000)</a:t>
            </a:r>
            <a:r>
              <a:rPr lang="en-US" sz="2000" baseline="-25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= (48)</a:t>
            </a:r>
            <a:r>
              <a:rPr lang="en-US" sz="2000" baseline="-25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endParaRPr lang="en-CA" sz="2000" baseline="-25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3709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1384761" y="2763288"/>
            <a:ext cx="9708190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6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Combinational Logic</a:t>
            </a:r>
          </a:p>
          <a:p>
            <a:pPr lvl="0" algn="ctr" defTabSz="457200">
              <a:defRPr/>
            </a:pPr>
            <a:r>
              <a:rPr lang="en-US" sz="4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Binary Codes</a:t>
            </a:r>
            <a:endParaRPr lang="en-US" sz="28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2991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1384761" y="2763288"/>
            <a:ext cx="9708190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6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Combinational Logic</a:t>
            </a:r>
          </a:p>
          <a:p>
            <a:pPr lvl="0" algn="ctr" defTabSz="457200">
              <a:defRPr/>
            </a:pPr>
            <a:r>
              <a:rPr lang="en-US" sz="4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Code Conversion</a:t>
            </a:r>
            <a:endParaRPr lang="en-US" sz="28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0830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2362200" y="787400"/>
            <a:ext cx="6751802" cy="4076700"/>
            <a:chOff x="3816186" y="1689101"/>
            <a:chExt cx="6751802" cy="4076700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2"/>
            <a:srcRect l="20371" t="12650" b="4486"/>
            <a:stretch/>
          </p:blipFill>
          <p:spPr>
            <a:xfrm>
              <a:off x="3816186" y="1689101"/>
              <a:ext cx="6751802" cy="4076700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5315108" y="1730959"/>
              <a:ext cx="124720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CA" sz="2800" b="1" dirty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Aiken </a:t>
              </a:r>
              <a:endParaRPr lang="en-CA" sz="28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/>
          <a:srcRect l="54570"/>
          <a:stretch/>
        </p:blipFill>
        <p:spPr>
          <a:xfrm>
            <a:off x="215900" y="63500"/>
            <a:ext cx="2146300" cy="663892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/>
          <a:srcRect l="9677" t="10904" r="56452"/>
          <a:stretch/>
        </p:blipFill>
        <p:spPr>
          <a:xfrm>
            <a:off x="9012724" y="787400"/>
            <a:ext cx="1600200" cy="5915025"/>
          </a:xfrm>
          <a:prstGeom prst="rect">
            <a:avLst/>
          </a:prstGeom>
        </p:spPr>
      </p:pic>
      <p:cxnSp>
        <p:nvCxnSpPr>
          <p:cNvPr id="14" name="Straight Connector 13"/>
          <p:cNvCxnSpPr/>
          <p:nvPr/>
        </p:nvCxnSpPr>
        <p:spPr>
          <a:xfrm flipV="1">
            <a:off x="1943100" y="6426200"/>
            <a:ext cx="7264400" cy="12700"/>
          </a:xfrm>
          <a:prstGeom prst="line">
            <a:avLst/>
          </a:prstGeom>
          <a:ln w="412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4614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2362200" y="762000"/>
            <a:ext cx="6751802" cy="3844181"/>
            <a:chOff x="3816186" y="1689101"/>
            <a:chExt cx="6751802" cy="4076700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/>
            <a:srcRect l="20371" t="12650" b="4486"/>
            <a:stretch/>
          </p:blipFill>
          <p:spPr>
            <a:xfrm>
              <a:off x="3816186" y="1689101"/>
              <a:ext cx="6751802" cy="4076700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5315108" y="1730959"/>
              <a:ext cx="124720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CA" sz="2800" b="1" dirty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Aiken </a:t>
              </a:r>
              <a:endParaRPr lang="en-CA" sz="28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/>
          <a:srcRect l="54570"/>
          <a:stretch/>
        </p:blipFill>
        <p:spPr>
          <a:xfrm>
            <a:off x="215900" y="63500"/>
            <a:ext cx="2146300" cy="663892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/>
          <a:srcRect l="9677" t="10904" r="56452"/>
          <a:stretch/>
        </p:blipFill>
        <p:spPr>
          <a:xfrm>
            <a:off x="9012724" y="787400"/>
            <a:ext cx="1600200" cy="5915025"/>
          </a:xfrm>
          <a:prstGeom prst="rect">
            <a:avLst/>
          </a:prstGeom>
        </p:spPr>
      </p:pic>
      <p:cxnSp>
        <p:nvCxnSpPr>
          <p:cNvPr id="14" name="Straight Connector 13"/>
          <p:cNvCxnSpPr/>
          <p:nvPr/>
        </p:nvCxnSpPr>
        <p:spPr>
          <a:xfrm flipV="1">
            <a:off x="1943100" y="6426200"/>
            <a:ext cx="7264400" cy="12700"/>
          </a:xfrm>
          <a:prstGeom prst="line">
            <a:avLst/>
          </a:prstGeom>
          <a:ln w="412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164525" y="4550498"/>
            <a:ext cx="1247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0001 0000</a:t>
            </a:r>
            <a:endParaRPr lang="en-CA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184400" y="5096848"/>
            <a:ext cx="1247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0001 0010</a:t>
            </a:r>
            <a:endParaRPr lang="en-CA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184400" y="5397888"/>
            <a:ext cx="1247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0001 0011</a:t>
            </a:r>
            <a:endParaRPr lang="en-CA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184400" y="5729706"/>
            <a:ext cx="1247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0001 0100</a:t>
            </a:r>
            <a:endParaRPr lang="en-CA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184400" y="6032440"/>
            <a:ext cx="1247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0001 0101</a:t>
            </a:r>
            <a:endParaRPr lang="en-CA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164525" y="4816773"/>
            <a:ext cx="1247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0001 0001</a:t>
            </a:r>
            <a:endParaRPr lang="en-CA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514249" y="4606181"/>
            <a:ext cx="124745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0001 0000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0001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0001</a:t>
            </a:r>
            <a:endParaRPr lang="en-CA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0001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0010</a:t>
            </a:r>
            <a:endParaRPr lang="en-CA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0001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0011</a:t>
            </a:r>
            <a:endParaRPr lang="en-CA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0001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0100</a:t>
            </a:r>
            <a:endParaRPr lang="en-CA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0001 1011</a:t>
            </a:r>
            <a:endParaRPr lang="en-CA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301299" y="4658350"/>
            <a:ext cx="1057277" cy="1754326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You fill it</a:t>
            </a:r>
          </a:p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at home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CA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134361" y="4658350"/>
            <a:ext cx="1057277" cy="1754326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You fill it</a:t>
            </a:r>
          </a:p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at home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CA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0987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ore I7-4870HQ SR1ZX CPU Processor Chip , Intel I7 Chip 6M Cache Up To  3.7GHz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93" t="26440" r="29381" b="12073"/>
          <a:stretch/>
        </p:blipFill>
        <p:spPr bwMode="auto">
          <a:xfrm>
            <a:off x="9134929" y="2497780"/>
            <a:ext cx="2278742" cy="2002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DRAM Overview - Viking Technology | Memory and Storage Solution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 flipH="1">
            <a:off x="-617277" y="2526899"/>
            <a:ext cx="6410599" cy="168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4229100" y="381000"/>
            <a:ext cx="3403600" cy="591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263900" y="825500"/>
            <a:ext cx="8509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3263900" y="1435100"/>
            <a:ext cx="8509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257550" y="1993900"/>
            <a:ext cx="8509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257550" y="2497780"/>
            <a:ext cx="8509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257550" y="3187700"/>
            <a:ext cx="8509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257550" y="4165600"/>
            <a:ext cx="8509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263900" y="4749800"/>
            <a:ext cx="8509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270250" y="5346700"/>
            <a:ext cx="8509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270250" y="5981700"/>
            <a:ext cx="8509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7981950" y="3499265"/>
            <a:ext cx="8509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endCxn id="2" idx="3"/>
          </p:cNvCxnSpPr>
          <p:nvPr/>
        </p:nvCxnSpPr>
        <p:spPr>
          <a:xfrm flipV="1">
            <a:off x="4229100" y="3340100"/>
            <a:ext cx="3403600" cy="2641600"/>
          </a:xfrm>
          <a:prstGeom prst="straightConnector1">
            <a:avLst/>
          </a:prstGeom>
          <a:ln w="25400">
            <a:solidFill>
              <a:schemeClr val="bg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7181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2362200" y="762000"/>
            <a:ext cx="6751802" cy="3844181"/>
            <a:chOff x="3816186" y="1689101"/>
            <a:chExt cx="6751802" cy="4076700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/>
            <a:srcRect l="20371" t="12650" b="4486"/>
            <a:stretch/>
          </p:blipFill>
          <p:spPr>
            <a:xfrm>
              <a:off x="3816186" y="1689101"/>
              <a:ext cx="6751802" cy="4076700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5315108" y="1730959"/>
              <a:ext cx="124720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CA" sz="2800" b="1" dirty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Aiken </a:t>
              </a:r>
              <a:endParaRPr lang="en-CA" sz="28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/>
          <a:srcRect l="54570"/>
          <a:stretch/>
        </p:blipFill>
        <p:spPr>
          <a:xfrm>
            <a:off x="215900" y="63500"/>
            <a:ext cx="2146300" cy="663892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/>
          <a:srcRect l="9677" t="10904" r="56452"/>
          <a:stretch/>
        </p:blipFill>
        <p:spPr>
          <a:xfrm>
            <a:off x="9012724" y="787400"/>
            <a:ext cx="1600200" cy="5915025"/>
          </a:xfrm>
          <a:prstGeom prst="rect">
            <a:avLst/>
          </a:prstGeom>
        </p:spPr>
      </p:pic>
      <p:cxnSp>
        <p:nvCxnSpPr>
          <p:cNvPr id="14" name="Straight Connector 13"/>
          <p:cNvCxnSpPr/>
          <p:nvPr/>
        </p:nvCxnSpPr>
        <p:spPr>
          <a:xfrm flipV="1">
            <a:off x="1943100" y="6426200"/>
            <a:ext cx="7264400" cy="12700"/>
          </a:xfrm>
          <a:prstGeom prst="line">
            <a:avLst/>
          </a:prstGeom>
          <a:ln w="412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164525" y="4550498"/>
            <a:ext cx="1247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0001 0000</a:t>
            </a:r>
            <a:endParaRPr lang="en-CA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184400" y="5096848"/>
            <a:ext cx="1247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0001 0010</a:t>
            </a:r>
            <a:endParaRPr lang="en-CA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184400" y="5397888"/>
            <a:ext cx="1247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0001 0011</a:t>
            </a:r>
            <a:endParaRPr lang="en-CA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184400" y="5729706"/>
            <a:ext cx="1247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0001 0100</a:t>
            </a:r>
            <a:endParaRPr lang="en-CA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184400" y="6032440"/>
            <a:ext cx="1247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0001 0101</a:t>
            </a:r>
            <a:endParaRPr lang="en-CA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164525" y="4816773"/>
            <a:ext cx="1247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0001 0001</a:t>
            </a:r>
            <a:endParaRPr lang="en-CA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514249" y="4606181"/>
            <a:ext cx="124745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0001 0000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0001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0001</a:t>
            </a:r>
            <a:endParaRPr lang="en-CA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0001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0010</a:t>
            </a:r>
            <a:endParaRPr lang="en-CA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0001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0011</a:t>
            </a:r>
            <a:endParaRPr lang="en-CA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0001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0100</a:t>
            </a:r>
            <a:endParaRPr lang="en-CA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0001 1011</a:t>
            </a:r>
            <a:endParaRPr lang="en-CA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301299" y="4658350"/>
            <a:ext cx="1057277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You fill it</a:t>
            </a:r>
          </a:p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at home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CA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134361" y="4658350"/>
            <a:ext cx="1057277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You fill it</a:t>
            </a:r>
          </a:p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at home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CA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1675061" y="3112433"/>
                <a:ext cx="588302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40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↔</m:t>
                      </m:r>
                    </m:oMath>
                  </m:oMathPara>
                </a14:m>
                <a:endParaRPr lang="en-CA" sz="40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5061" y="3112433"/>
                <a:ext cx="588302" cy="61555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3411982" y="3140259"/>
                <a:ext cx="588302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40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↔</m:t>
                      </m:r>
                    </m:oMath>
                  </m:oMathPara>
                </a14:m>
                <a:endParaRPr lang="en-CA" sz="40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1982" y="3140259"/>
                <a:ext cx="588302" cy="61555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4855648" y="3175383"/>
                <a:ext cx="588302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40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↔</m:t>
                      </m:r>
                    </m:oMath>
                  </m:oMathPara>
                </a14:m>
                <a:endParaRPr lang="en-CA" sz="40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5648" y="3175383"/>
                <a:ext cx="588302" cy="61555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6546059" y="3188083"/>
                <a:ext cx="588302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40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↔</m:t>
                      </m:r>
                    </m:oMath>
                  </m:oMathPara>
                </a14:m>
                <a:endParaRPr lang="en-CA" sz="40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6059" y="3188083"/>
                <a:ext cx="588302" cy="61555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8424422" y="3210507"/>
                <a:ext cx="588302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40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↔</m:t>
                      </m:r>
                    </m:oMath>
                  </m:oMathPara>
                </a14:m>
                <a:endParaRPr lang="en-CA" sz="40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4422" y="3210507"/>
                <a:ext cx="588302" cy="61555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6789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1384761" y="2763288"/>
            <a:ext cx="9708190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6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Combinational Logic</a:t>
            </a:r>
          </a:p>
          <a:p>
            <a:pPr lvl="0" algn="ctr" defTabSz="457200">
              <a:defRPr/>
            </a:pPr>
            <a:r>
              <a:rPr lang="en-US" sz="4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Code Conversion</a:t>
            </a:r>
            <a:endParaRPr lang="en-US" sz="28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1384761" y="5044263"/>
            <a:ext cx="970819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4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BCD (8421) </a:t>
            </a:r>
            <a:r>
              <a:rPr lang="en-US" sz="4400" dirty="0" smtClean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</a:t>
            </a:r>
            <a:r>
              <a:rPr lang="en-US" sz="4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Excess-3</a:t>
            </a:r>
            <a:endParaRPr lang="en-US" sz="28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6977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3400" y="313696"/>
            <a:ext cx="8661400" cy="6285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950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7823094"/>
              </p:ext>
            </p:extLst>
          </p:nvPr>
        </p:nvGraphicFramePr>
        <p:xfrm>
          <a:off x="0" y="0"/>
          <a:ext cx="12192000" cy="6766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3110102038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794375159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494324429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17506947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915242396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3786421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94610604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136738370"/>
                    </a:ext>
                  </a:extLst>
                </a:gridCol>
              </a:tblGrid>
              <a:tr h="348395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</a:t>
                      </a:r>
                      <a:endParaRPr lang="en-CA" sz="18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</a:t>
                      </a:r>
                      <a:endParaRPr lang="en-CA" sz="18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</a:t>
                      </a:r>
                      <a:endParaRPr lang="en-CA" sz="18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</a:t>
                      </a:r>
                      <a:endParaRPr lang="en-CA" sz="18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</a:t>
                      </a:r>
                      <a:endParaRPr lang="en-CA" sz="18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18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</a:t>
                      </a:r>
                      <a:endParaRPr lang="en-CA" sz="18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Z</a:t>
                      </a:r>
                      <a:endParaRPr lang="en-CA" sz="18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554673"/>
                  </a:ext>
                </a:extLst>
              </a:tr>
              <a:tr h="34839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8643451"/>
                  </a:ext>
                </a:extLst>
              </a:tr>
              <a:tr h="34839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6938351"/>
                  </a:ext>
                </a:extLst>
              </a:tr>
              <a:tr h="34839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2097968"/>
                  </a:ext>
                </a:extLst>
              </a:tr>
              <a:tr h="34839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3152216"/>
                  </a:ext>
                </a:extLst>
              </a:tr>
              <a:tr h="34839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1520135"/>
                  </a:ext>
                </a:extLst>
              </a:tr>
              <a:tr h="34839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4579679"/>
                  </a:ext>
                </a:extLst>
              </a:tr>
              <a:tr h="34839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8957605"/>
                  </a:ext>
                </a:extLst>
              </a:tr>
              <a:tr h="34839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7187587"/>
                  </a:ext>
                </a:extLst>
              </a:tr>
              <a:tr h="34839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26353"/>
                  </a:ext>
                </a:extLst>
              </a:tr>
              <a:tr h="34839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5670956"/>
                  </a:ext>
                </a:extLst>
              </a:tr>
              <a:tr h="455593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Bradley Hand ITC" panose="03070402050302030203" pitchFamily="66" charset="0"/>
                          <a:ea typeface="+mn-ea"/>
                          <a:cs typeface="Segoe UI" panose="020B0502040204020203" pitchFamily="34" charset="0"/>
                        </a:rPr>
                        <a:t>X</a:t>
                      </a:r>
                      <a:endParaRPr kumimoji="0" lang="en-CA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Bradley Hand ITC" panose="03070402050302030203" pitchFamily="66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Bradley Hand ITC" panose="03070402050302030203" pitchFamily="66" charset="0"/>
                          <a:ea typeface="+mn-ea"/>
                          <a:cs typeface="Segoe UI" panose="020B0502040204020203" pitchFamily="34" charset="0"/>
                        </a:rPr>
                        <a:t>X</a:t>
                      </a:r>
                      <a:endParaRPr kumimoji="0" lang="en-CA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Bradley Hand ITC" panose="03070402050302030203" pitchFamily="66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Bradley Hand ITC" panose="03070402050302030203" pitchFamily="66" charset="0"/>
                          <a:ea typeface="+mn-ea"/>
                          <a:cs typeface="Segoe UI" panose="020B0502040204020203" pitchFamily="34" charset="0"/>
                        </a:rPr>
                        <a:t>X</a:t>
                      </a:r>
                      <a:endParaRPr kumimoji="0" lang="en-CA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Bradley Hand ITC" panose="03070402050302030203" pitchFamily="66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Bradley Hand ITC" panose="03070402050302030203" pitchFamily="66" charset="0"/>
                          <a:ea typeface="+mn-ea"/>
                          <a:cs typeface="Segoe UI" panose="020B0502040204020203" pitchFamily="34" charset="0"/>
                        </a:rPr>
                        <a:t>X</a:t>
                      </a:r>
                      <a:endParaRPr kumimoji="0" lang="en-CA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Bradley Hand ITC" panose="03070402050302030203" pitchFamily="66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3731127"/>
                  </a:ext>
                </a:extLst>
              </a:tr>
              <a:tr h="455593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Bradley Hand ITC" panose="03070402050302030203" pitchFamily="66" charset="0"/>
                          <a:ea typeface="+mn-ea"/>
                          <a:cs typeface="Segoe UI" panose="020B0502040204020203" pitchFamily="34" charset="0"/>
                        </a:rPr>
                        <a:t>X</a:t>
                      </a:r>
                      <a:endParaRPr kumimoji="0" lang="en-CA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Bradley Hand ITC" panose="03070402050302030203" pitchFamily="66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Bradley Hand ITC" panose="03070402050302030203" pitchFamily="66" charset="0"/>
                          <a:ea typeface="+mn-ea"/>
                          <a:cs typeface="Segoe UI" panose="020B0502040204020203" pitchFamily="34" charset="0"/>
                        </a:rPr>
                        <a:t>X</a:t>
                      </a:r>
                      <a:endParaRPr kumimoji="0" lang="en-CA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Bradley Hand ITC" panose="03070402050302030203" pitchFamily="66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Bradley Hand ITC" panose="03070402050302030203" pitchFamily="66" charset="0"/>
                          <a:ea typeface="+mn-ea"/>
                          <a:cs typeface="Segoe UI" panose="020B0502040204020203" pitchFamily="34" charset="0"/>
                        </a:rPr>
                        <a:t>X</a:t>
                      </a:r>
                      <a:endParaRPr kumimoji="0" lang="en-CA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Bradley Hand ITC" panose="03070402050302030203" pitchFamily="66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Bradley Hand ITC" panose="03070402050302030203" pitchFamily="66" charset="0"/>
                          <a:ea typeface="+mn-ea"/>
                          <a:cs typeface="Segoe UI" panose="020B0502040204020203" pitchFamily="34" charset="0"/>
                        </a:rPr>
                        <a:t>X</a:t>
                      </a:r>
                      <a:endParaRPr kumimoji="0" lang="en-CA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Bradley Hand ITC" panose="03070402050302030203" pitchFamily="66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6206333"/>
                  </a:ext>
                </a:extLst>
              </a:tr>
              <a:tr h="455593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Bradley Hand ITC" panose="03070402050302030203" pitchFamily="66" charset="0"/>
                          <a:ea typeface="+mn-ea"/>
                          <a:cs typeface="Segoe UI" panose="020B0502040204020203" pitchFamily="34" charset="0"/>
                        </a:rPr>
                        <a:t>X</a:t>
                      </a:r>
                      <a:endParaRPr kumimoji="0" lang="en-CA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Bradley Hand ITC" panose="03070402050302030203" pitchFamily="66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Bradley Hand ITC" panose="03070402050302030203" pitchFamily="66" charset="0"/>
                          <a:ea typeface="+mn-ea"/>
                          <a:cs typeface="Segoe UI" panose="020B0502040204020203" pitchFamily="34" charset="0"/>
                        </a:rPr>
                        <a:t>X</a:t>
                      </a:r>
                      <a:endParaRPr kumimoji="0" lang="en-CA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Bradley Hand ITC" panose="03070402050302030203" pitchFamily="66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Bradley Hand ITC" panose="03070402050302030203" pitchFamily="66" charset="0"/>
                          <a:ea typeface="+mn-ea"/>
                          <a:cs typeface="Segoe UI" panose="020B0502040204020203" pitchFamily="34" charset="0"/>
                        </a:rPr>
                        <a:t>X</a:t>
                      </a:r>
                      <a:endParaRPr kumimoji="0" lang="en-CA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Bradley Hand ITC" panose="03070402050302030203" pitchFamily="66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Bradley Hand ITC" panose="03070402050302030203" pitchFamily="66" charset="0"/>
                          <a:ea typeface="+mn-ea"/>
                          <a:cs typeface="Segoe UI" panose="020B0502040204020203" pitchFamily="34" charset="0"/>
                        </a:rPr>
                        <a:t>X</a:t>
                      </a:r>
                      <a:endParaRPr kumimoji="0" lang="en-CA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Bradley Hand ITC" panose="03070402050302030203" pitchFamily="66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6641172"/>
                  </a:ext>
                </a:extLst>
              </a:tr>
              <a:tr h="455593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Bradley Hand ITC" panose="03070402050302030203" pitchFamily="66" charset="0"/>
                          <a:ea typeface="+mn-ea"/>
                          <a:cs typeface="Segoe UI" panose="020B0502040204020203" pitchFamily="34" charset="0"/>
                        </a:rPr>
                        <a:t>X</a:t>
                      </a:r>
                      <a:endParaRPr kumimoji="0" lang="en-CA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Bradley Hand ITC" panose="03070402050302030203" pitchFamily="66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Bradley Hand ITC" panose="03070402050302030203" pitchFamily="66" charset="0"/>
                          <a:ea typeface="+mn-ea"/>
                          <a:cs typeface="Segoe UI" panose="020B0502040204020203" pitchFamily="34" charset="0"/>
                        </a:rPr>
                        <a:t>X</a:t>
                      </a:r>
                      <a:endParaRPr kumimoji="0" lang="en-CA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Bradley Hand ITC" panose="03070402050302030203" pitchFamily="66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Bradley Hand ITC" panose="03070402050302030203" pitchFamily="66" charset="0"/>
                          <a:ea typeface="+mn-ea"/>
                          <a:cs typeface="Segoe UI" panose="020B0502040204020203" pitchFamily="34" charset="0"/>
                        </a:rPr>
                        <a:t>X</a:t>
                      </a:r>
                      <a:endParaRPr kumimoji="0" lang="en-CA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Bradley Hand ITC" panose="03070402050302030203" pitchFamily="66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Bradley Hand ITC" panose="03070402050302030203" pitchFamily="66" charset="0"/>
                          <a:ea typeface="+mn-ea"/>
                          <a:cs typeface="Segoe UI" panose="020B0502040204020203" pitchFamily="34" charset="0"/>
                        </a:rPr>
                        <a:t>X</a:t>
                      </a:r>
                      <a:endParaRPr kumimoji="0" lang="en-CA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Bradley Hand ITC" panose="03070402050302030203" pitchFamily="66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8066992"/>
                  </a:ext>
                </a:extLst>
              </a:tr>
              <a:tr h="455593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Bradley Hand ITC" panose="03070402050302030203" pitchFamily="66" charset="0"/>
                          <a:ea typeface="+mn-ea"/>
                          <a:cs typeface="Segoe UI" panose="020B0502040204020203" pitchFamily="34" charset="0"/>
                        </a:rPr>
                        <a:t>X</a:t>
                      </a:r>
                      <a:endParaRPr kumimoji="0" lang="en-CA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Bradley Hand ITC" panose="03070402050302030203" pitchFamily="66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Bradley Hand ITC" panose="03070402050302030203" pitchFamily="66" charset="0"/>
                          <a:ea typeface="+mn-ea"/>
                          <a:cs typeface="Segoe UI" panose="020B0502040204020203" pitchFamily="34" charset="0"/>
                        </a:rPr>
                        <a:t>X</a:t>
                      </a:r>
                      <a:endParaRPr kumimoji="0" lang="en-CA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Bradley Hand ITC" panose="03070402050302030203" pitchFamily="66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Bradley Hand ITC" panose="03070402050302030203" pitchFamily="66" charset="0"/>
                          <a:ea typeface="+mn-ea"/>
                          <a:cs typeface="Segoe UI" panose="020B0502040204020203" pitchFamily="34" charset="0"/>
                        </a:rPr>
                        <a:t>X</a:t>
                      </a:r>
                      <a:endParaRPr kumimoji="0" lang="en-CA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Bradley Hand ITC" panose="03070402050302030203" pitchFamily="66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Bradley Hand ITC" panose="03070402050302030203" pitchFamily="66" charset="0"/>
                          <a:ea typeface="+mn-ea"/>
                          <a:cs typeface="Segoe UI" panose="020B0502040204020203" pitchFamily="34" charset="0"/>
                        </a:rPr>
                        <a:t>X</a:t>
                      </a:r>
                      <a:endParaRPr kumimoji="0" lang="en-CA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Bradley Hand ITC" panose="03070402050302030203" pitchFamily="66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2012817"/>
                  </a:ext>
                </a:extLst>
              </a:tr>
              <a:tr h="455593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Bradley Hand ITC" panose="03070402050302030203" pitchFamily="66" charset="0"/>
                          <a:ea typeface="+mn-ea"/>
                          <a:cs typeface="Segoe UI" panose="020B0502040204020203" pitchFamily="34" charset="0"/>
                        </a:rPr>
                        <a:t>X</a:t>
                      </a:r>
                      <a:endParaRPr kumimoji="0" lang="en-CA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Bradley Hand ITC" panose="03070402050302030203" pitchFamily="66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Bradley Hand ITC" panose="03070402050302030203" pitchFamily="66" charset="0"/>
                          <a:ea typeface="+mn-ea"/>
                          <a:cs typeface="Segoe UI" panose="020B0502040204020203" pitchFamily="34" charset="0"/>
                        </a:rPr>
                        <a:t>X</a:t>
                      </a:r>
                      <a:endParaRPr kumimoji="0" lang="en-CA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Bradley Hand ITC" panose="03070402050302030203" pitchFamily="66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Bradley Hand ITC" panose="03070402050302030203" pitchFamily="66" charset="0"/>
                          <a:ea typeface="+mn-ea"/>
                          <a:cs typeface="Segoe UI" panose="020B0502040204020203" pitchFamily="34" charset="0"/>
                        </a:rPr>
                        <a:t>X</a:t>
                      </a:r>
                      <a:endParaRPr kumimoji="0" lang="en-CA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Bradley Hand ITC" panose="03070402050302030203" pitchFamily="66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Bradley Hand ITC" panose="03070402050302030203" pitchFamily="66" charset="0"/>
                          <a:ea typeface="+mn-ea"/>
                          <a:cs typeface="Segoe UI" panose="020B0502040204020203" pitchFamily="34" charset="0"/>
                        </a:rPr>
                        <a:t>X</a:t>
                      </a:r>
                      <a:endParaRPr kumimoji="0" lang="en-CA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Bradley Hand ITC" panose="03070402050302030203" pitchFamily="66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33329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87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1301" y="149668"/>
            <a:ext cx="6253162" cy="6708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329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2100" y="827919"/>
            <a:ext cx="6929437" cy="5572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938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2100" y="827919"/>
            <a:ext cx="6929437" cy="557288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352800" y="827918"/>
            <a:ext cx="5638800" cy="50013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BCD-to-Excess-3 </a:t>
            </a:r>
            <a:endParaRPr lang="en-CA" sz="40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6224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b="11166"/>
          <a:stretch/>
        </p:blipFill>
        <p:spPr>
          <a:xfrm>
            <a:off x="2832100" y="827919"/>
            <a:ext cx="6929437" cy="495058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352800" y="827918"/>
            <a:ext cx="5638800" cy="50013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Excess-3-to-BCD</a:t>
            </a:r>
          </a:p>
          <a:p>
            <a:pPr algn="ctr"/>
            <a:r>
              <a:rPr lang="en-US" sz="40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BCD-to-Aiken</a:t>
            </a:r>
          </a:p>
          <a:p>
            <a:pPr algn="ctr"/>
            <a:r>
              <a:rPr lang="en-US" sz="40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Aiken-to-BCD</a:t>
            </a:r>
          </a:p>
          <a:p>
            <a:pPr algn="ctr"/>
            <a:r>
              <a:rPr lang="en-US" sz="40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Aiken-to-Excess-3</a:t>
            </a:r>
          </a:p>
          <a:p>
            <a:pPr algn="ctr"/>
            <a:r>
              <a:rPr lang="en-US" sz="40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…</a:t>
            </a:r>
            <a:endParaRPr lang="en-CA" sz="40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6092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1384761" y="2763288"/>
            <a:ext cx="9708190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6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Combinational Logic</a:t>
            </a:r>
          </a:p>
          <a:p>
            <a:pPr lvl="0" algn="ctr" defTabSz="457200">
              <a:defRPr/>
            </a:pPr>
            <a:r>
              <a:rPr lang="en-US" sz="4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Binary Code Encoder</a:t>
            </a:r>
            <a:endParaRPr lang="en-US" sz="28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7442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1384761" y="2763288"/>
            <a:ext cx="9708190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6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Keyboard-to-Binary Code</a:t>
            </a:r>
          </a:p>
          <a:p>
            <a:pPr lvl="0" algn="ctr" defTabSz="457200">
              <a:defRPr/>
            </a:pPr>
            <a:r>
              <a:rPr lang="en-US" sz="4400" dirty="0">
                <a:latin typeface="Segoe UI" panose="020B0502040204020203" pitchFamily="34" charset="0"/>
                <a:cs typeface="Segoe UI" panose="020B0502040204020203" pitchFamily="34" charset="0"/>
              </a:rPr>
              <a:t>Binary </a:t>
            </a:r>
            <a:r>
              <a:rPr lang="en-US" sz="4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Code </a:t>
            </a:r>
            <a:r>
              <a:rPr lang="en-US" sz="4400" dirty="0">
                <a:latin typeface="Segoe UI" panose="020B0502040204020203" pitchFamily="34" charset="0"/>
                <a:cs typeface="Segoe UI" panose="020B0502040204020203" pitchFamily="34" charset="0"/>
              </a:rPr>
              <a:t>Encoder</a:t>
            </a: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702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5D96E30-5304-46DE-838C-123EA69484E4}"/>
                  </a:ext>
                </a:extLst>
              </p:cNvPr>
              <p:cNvSpPr/>
              <p:nvPr/>
            </p:nvSpPr>
            <p:spPr>
              <a:xfrm>
                <a:off x="1232361" y="2763288"/>
                <a:ext cx="9708190" cy="184665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 defTabSz="457200">
                  <a:defRPr/>
                </a:pPr>
                <a:r>
                  <a:rPr lang="en-US" sz="60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Multiplexer</a:t>
                </a:r>
              </a:p>
              <a:p>
                <a:pPr lvl="0" algn="ctr" defTabSz="457200">
                  <a:defRPr/>
                </a:pPr>
                <a:r>
                  <a:rPr lang="en-US" sz="54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  <a:r>
                  <a:rPr lang="en-US" sz="5400" baseline="300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  <a14:m>
                  <m:oMath xmlns:m="http://schemas.openxmlformats.org/officeDocument/2006/math">
                    <m:r>
                      <a:rPr lang="en-US" sz="5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</m:oMath>
                </a14:m>
                <a:r>
                  <a:rPr lang="en-US" sz="54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5D96E30-5304-46DE-838C-123EA69484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2361" y="2763288"/>
                <a:ext cx="9708190" cy="1846659"/>
              </a:xfrm>
              <a:prstGeom prst="rect">
                <a:avLst/>
              </a:prstGeom>
              <a:blipFill>
                <a:blip r:embed="rId2"/>
                <a:stretch>
                  <a:fillRect t="-9901" b="-1914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5488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s://multimedia.bbycastatic.ca/multimedia/products/1500x1500/124/12408/12408881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54" t="25873" r="20233" b="1611"/>
          <a:stretch/>
        </p:blipFill>
        <p:spPr bwMode="auto">
          <a:xfrm>
            <a:off x="809625" y="1924049"/>
            <a:ext cx="2057400" cy="257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https://multimedia.bbycastatic.ca/multimedia/products/1500x1500/124/12408/12408881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02" t="80932" r="61594" b="5102"/>
          <a:stretch/>
        </p:blipFill>
        <p:spPr bwMode="auto">
          <a:xfrm>
            <a:off x="3752850" y="1562099"/>
            <a:ext cx="514350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https://multimedia.bbycastatic.ca/multimedia/products/1500x1500/124/12408/12408881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33" t="68040" r="61863" b="17994"/>
          <a:stretch/>
        </p:blipFill>
        <p:spPr bwMode="auto">
          <a:xfrm>
            <a:off x="3752850" y="2152649"/>
            <a:ext cx="514350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s://multimedia.bbycastatic.ca/multimedia/products/1500x1500/124/12408/12408881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57" t="68040" r="49239" b="17994"/>
          <a:stretch/>
        </p:blipFill>
        <p:spPr bwMode="auto">
          <a:xfrm>
            <a:off x="3752850" y="2743199"/>
            <a:ext cx="514350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https://multimedia.bbycastatic.ca/multimedia/products/1500x1500/124/12408/12408881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687" t="42525" r="35809" b="43509"/>
          <a:stretch/>
        </p:blipFill>
        <p:spPr bwMode="auto">
          <a:xfrm>
            <a:off x="3752850" y="3656542"/>
            <a:ext cx="514350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 rot="5400000">
            <a:off x="3784547" y="3262854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. . . 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5034957" y="1371599"/>
                <a:ext cx="2886075" cy="37337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Enc.</a:t>
                </a:r>
              </a:p>
              <a:p>
                <a:pPr algn="ctr"/>
                <a:r>
                  <a:rPr lang="en-US" sz="4000" dirty="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  <a:r>
                  <a:rPr lang="en-US" sz="4000" baseline="30000" dirty="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4</a:t>
                </a:r>
                <a14:m>
                  <m:oMath xmlns:m="http://schemas.openxmlformats.org/officeDocument/2006/math">
                    <m:r>
                      <a:rPr lang="en-US" sz="4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</m:oMath>
                </a14:m>
                <a:r>
                  <a:rPr lang="en-CA" sz="4000" dirty="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4</a:t>
                </a:r>
                <a:endParaRPr lang="en-CA" sz="40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4957" y="1371599"/>
                <a:ext cx="2886075" cy="37337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/>
          <p:cNvCxnSpPr/>
          <p:nvPr/>
        </p:nvCxnSpPr>
        <p:spPr>
          <a:xfrm>
            <a:off x="4253907" y="1809749"/>
            <a:ext cx="781050" cy="0"/>
          </a:xfrm>
          <a:prstGeom prst="straightConnector1">
            <a:avLst/>
          </a:prstGeom>
          <a:ln w="25400"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267200" y="2400299"/>
            <a:ext cx="781050" cy="0"/>
          </a:xfrm>
          <a:prstGeom prst="straightConnector1">
            <a:avLst/>
          </a:prstGeom>
          <a:ln w="25400"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267200" y="2990849"/>
            <a:ext cx="781050" cy="0"/>
          </a:xfrm>
          <a:prstGeom prst="straightConnector1">
            <a:avLst/>
          </a:prstGeom>
          <a:ln w="25400"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267200" y="3904192"/>
            <a:ext cx="781050" cy="0"/>
          </a:xfrm>
          <a:prstGeom prst="straightConnector1">
            <a:avLst/>
          </a:prstGeom>
          <a:ln w="25400"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7921032" y="1924049"/>
            <a:ext cx="781050" cy="0"/>
          </a:xfrm>
          <a:prstGeom prst="straightConnector1">
            <a:avLst/>
          </a:prstGeom>
          <a:ln w="25400"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921032" y="2647949"/>
            <a:ext cx="781050" cy="0"/>
          </a:xfrm>
          <a:prstGeom prst="straightConnector1">
            <a:avLst/>
          </a:prstGeom>
          <a:ln w="25400"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7921032" y="3238498"/>
            <a:ext cx="781050" cy="0"/>
          </a:xfrm>
          <a:prstGeom prst="straightConnector1">
            <a:avLst/>
          </a:prstGeom>
          <a:ln w="25400"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7907739" y="3904192"/>
            <a:ext cx="781050" cy="0"/>
          </a:xfrm>
          <a:prstGeom prst="straightConnector1">
            <a:avLst/>
          </a:prstGeom>
          <a:ln w="25400"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267200" y="3476624"/>
            <a:ext cx="781050" cy="0"/>
          </a:xfrm>
          <a:prstGeom prst="straightConnector1">
            <a:avLst/>
          </a:prstGeom>
          <a:ln w="25400"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4267200" y="4751917"/>
            <a:ext cx="781050" cy="0"/>
          </a:xfrm>
          <a:prstGeom prst="straightConnector1">
            <a:avLst/>
          </a:prstGeom>
          <a:ln w="25400"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4267200" y="5009092"/>
            <a:ext cx="781050" cy="0"/>
          </a:xfrm>
          <a:prstGeom prst="straightConnector1">
            <a:avLst/>
          </a:prstGeom>
          <a:ln w="25400"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3812065" y="4796251"/>
            <a:ext cx="3513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24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endParaRPr lang="en-CA" sz="1100" dirty="0"/>
          </a:p>
        </p:txBody>
      </p:sp>
      <p:sp>
        <p:nvSpPr>
          <p:cNvPr id="25" name="Rectangle 24"/>
          <p:cNvSpPr/>
          <p:nvPr/>
        </p:nvSpPr>
        <p:spPr>
          <a:xfrm>
            <a:off x="3812065" y="4532842"/>
            <a:ext cx="3513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24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endParaRPr lang="en-CA" sz="1100" dirty="0"/>
          </a:p>
        </p:txBody>
      </p:sp>
      <p:sp>
        <p:nvSpPr>
          <p:cNvPr id="26" name="TextBox 25"/>
          <p:cNvSpPr txBox="1"/>
          <p:nvPr/>
        </p:nvSpPr>
        <p:spPr>
          <a:xfrm rot="5400000">
            <a:off x="3766514" y="4250285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. . . </a:t>
            </a:r>
            <a:endParaRPr lang="en-CA" dirty="0"/>
          </a:p>
        </p:txBody>
      </p:sp>
      <p:sp>
        <p:nvSpPr>
          <p:cNvPr id="27" name="Rectangle 26"/>
          <p:cNvSpPr/>
          <p:nvPr/>
        </p:nvSpPr>
        <p:spPr>
          <a:xfrm>
            <a:off x="8792546" y="1562099"/>
            <a:ext cx="313410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32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Binary Number</a:t>
            </a:r>
          </a:p>
          <a:p>
            <a:pPr lvl="0" algn="ctr"/>
            <a:r>
              <a:rPr lang="en-US" sz="32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BCD</a:t>
            </a:r>
          </a:p>
          <a:p>
            <a:pPr lvl="0" algn="ctr"/>
            <a:r>
              <a:rPr lang="en-US" sz="32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Excess-3</a:t>
            </a:r>
          </a:p>
          <a:p>
            <a:pPr lvl="0" algn="ctr"/>
            <a:r>
              <a:rPr lang="en-US" sz="32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Aiken</a:t>
            </a:r>
          </a:p>
          <a:p>
            <a:pPr lvl="0" algn="ctr"/>
            <a:r>
              <a:rPr lang="en-US" sz="32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Gray</a:t>
            </a:r>
            <a:endParaRPr lang="en-US" sz="32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 algn="ctr"/>
            <a:r>
              <a:rPr lang="en-US" sz="32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…</a:t>
            </a:r>
            <a:endParaRPr lang="en-CA" sz="32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9985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1384761" y="2763288"/>
            <a:ext cx="9708190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6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Combinational Logic</a:t>
            </a:r>
          </a:p>
          <a:p>
            <a:pPr lvl="0" algn="ctr" defTabSz="457200">
              <a:defRPr/>
            </a:pPr>
            <a:r>
              <a:rPr lang="en-US" sz="4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Display Decoder</a:t>
            </a:r>
            <a:endParaRPr lang="en-US" sz="28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7643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5034957" y="1371599"/>
                <a:ext cx="2886075" cy="37337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7-Seg-Dec.</a:t>
                </a:r>
              </a:p>
              <a:p>
                <a:pPr algn="ctr"/>
                <a:r>
                  <a:rPr lang="en-CA" sz="4000" dirty="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4</a:t>
                </a:r>
                <a14:m>
                  <m:oMath xmlns:m="http://schemas.openxmlformats.org/officeDocument/2006/math">
                    <m:r>
                      <a:rPr lang="en-US" sz="4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</m:oMath>
                </a14:m>
                <a:r>
                  <a:rPr lang="en-CA" sz="4000" dirty="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7</a:t>
                </a:r>
                <a:endParaRPr lang="en-CA" sz="40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4957" y="1371599"/>
                <a:ext cx="2886075" cy="3733799"/>
              </a:xfrm>
              <a:prstGeom prst="rect">
                <a:avLst/>
              </a:prstGeom>
              <a:blipFill>
                <a:blip r:embed="rId2"/>
                <a:stretch>
                  <a:fillRect l="-3158" r="-315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/>
          <p:nvPr/>
        </p:nvCxnSpPr>
        <p:spPr>
          <a:xfrm>
            <a:off x="4267200" y="2171699"/>
            <a:ext cx="781050" cy="0"/>
          </a:xfrm>
          <a:prstGeom prst="straightConnector1">
            <a:avLst/>
          </a:prstGeom>
          <a:ln w="25400"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267200" y="2895599"/>
            <a:ext cx="781050" cy="0"/>
          </a:xfrm>
          <a:prstGeom prst="straightConnector1">
            <a:avLst/>
          </a:prstGeom>
          <a:ln w="25400"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267200" y="3486148"/>
            <a:ext cx="781050" cy="0"/>
          </a:xfrm>
          <a:prstGeom prst="straightConnector1">
            <a:avLst/>
          </a:prstGeom>
          <a:ln w="25400"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253907" y="4151842"/>
            <a:ext cx="781050" cy="0"/>
          </a:xfrm>
          <a:prstGeom prst="straightConnector1">
            <a:avLst/>
          </a:prstGeom>
          <a:ln w="25400"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277196" y="1715004"/>
            <a:ext cx="313410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32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Binary Number</a:t>
            </a:r>
          </a:p>
          <a:p>
            <a:pPr lvl="0" algn="ctr"/>
            <a:r>
              <a:rPr lang="en-US" sz="32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BCD</a:t>
            </a:r>
          </a:p>
          <a:p>
            <a:pPr lvl="0" algn="ctr"/>
            <a:r>
              <a:rPr lang="en-US" sz="32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Excess-3</a:t>
            </a:r>
          </a:p>
          <a:p>
            <a:pPr lvl="0" algn="ctr"/>
            <a:r>
              <a:rPr lang="en-US" sz="32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Aiken</a:t>
            </a:r>
          </a:p>
          <a:p>
            <a:pPr lvl="0" algn="ctr"/>
            <a:r>
              <a:rPr lang="en-US" sz="32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Gray</a:t>
            </a:r>
            <a:endParaRPr lang="en-US" sz="32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 algn="ctr"/>
            <a:r>
              <a:rPr lang="en-US" sz="32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…</a:t>
            </a:r>
            <a:endParaRPr lang="en-CA" sz="32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833599" y="1879311"/>
            <a:ext cx="44916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endParaRPr lang="en-CA" dirty="0"/>
          </a:p>
        </p:txBody>
      </p:sp>
      <p:sp>
        <p:nvSpPr>
          <p:cNvPr id="28" name="Rectangle 27"/>
          <p:cNvSpPr/>
          <p:nvPr/>
        </p:nvSpPr>
        <p:spPr>
          <a:xfrm>
            <a:off x="3833599" y="2568526"/>
            <a:ext cx="42030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</a:t>
            </a:r>
            <a:endParaRPr lang="en-CA" dirty="0"/>
          </a:p>
        </p:txBody>
      </p:sp>
      <p:sp>
        <p:nvSpPr>
          <p:cNvPr id="29" name="Rectangle 28"/>
          <p:cNvSpPr/>
          <p:nvPr/>
        </p:nvSpPr>
        <p:spPr>
          <a:xfrm>
            <a:off x="3833599" y="3203814"/>
            <a:ext cx="44916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endParaRPr lang="en-CA" dirty="0"/>
          </a:p>
        </p:txBody>
      </p:sp>
      <p:sp>
        <p:nvSpPr>
          <p:cNvPr id="30" name="Rectangle 29"/>
          <p:cNvSpPr/>
          <p:nvPr/>
        </p:nvSpPr>
        <p:spPr>
          <a:xfrm>
            <a:off x="3833599" y="3859454"/>
            <a:ext cx="47320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</a:t>
            </a:r>
            <a:endParaRPr lang="en-CA" dirty="0"/>
          </a:p>
        </p:txBody>
      </p:sp>
      <p:pic>
        <p:nvPicPr>
          <p:cNvPr id="5122" name="Picture 2" descr="H 715 WHITE | BODET Electromagnetic Display Modu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4687" y="2034113"/>
            <a:ext cx="1685925" cy="2238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1" name="Straight Arrow Connector 30"/>
          <p:cNvCxnSpPr/>
          <p:nvPr/>
        </p:nvCxnSpPr>
        <p:spPr>
          <a:xfrm>
            <a:off x="7913496" y="2329388"/>
            <a:ext cx="781050" cy="0"/>
          </a:xfrm>
          <a:prstGeom prst="straightConnector1">
            <a:avLst/>
          </a:prstGeom>
          <a:ln w="25400"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7926789" y="2647949"/>
            <a:ext cx="781050" cy="0"/>
          </a:xfrm>
          <a:prstGeom prst="straightConnector1">
            <a:avLst/>
          </a:prstGeom>
          <a:ln w="25400"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7921032" y="2943223"/>
            <a:ext cx="781050" cy="0"/>
          </a:xfrm>
          <a:prstGeom prst="straightConnector1">
            <a:avLst/>
          </a:prstGeom>
          <a:ln w="25400"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7907739" y="3608917"/>
            <a:ext cx="781050" cy="0"/>
          </a:xfrm>
          <a:prstGeom prst="straightConnector1">
            <a:avLst/>
          </a:prstGeom>
          <a:ln w="25400"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7907739" y="3314699"/>
            <a:ext cx="781050" cy="0"/>
          </a:xfrm>
          <a:prstGeom prst="straightConnector1">
            <a:avLst/>
          </a:prstGeom>
          <a:ln w="25400"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7907739" y="3905248"/>
            <a:ext cx="781050" cy="0"/>
          </a:xfrm>
          <a:prstGeom prst="straightConnector1">
            <a:avLst/>
          </a:prstGeom>
          <a:ln w="25400"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7907739" y="4151841"/>
            <a:ext cx="781050" cy="0"/>
          </a:xfrm>
          <a:prstGeom prst="straightConnector1">
            <a:avLst/>
          </a:prstGeom>
          <a:ln w="25400"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086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5034957" y="1371599"/>
                <a:ext cx="2886075" cy="37337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7-Seg-Dec.</a:t>
                </a:r>
              </a:p>
              <a:p>
                <a:pPr algn="ctr"/>
                <a:r>
                  <a:rPr lang="en-CA" sz="4000" dirty="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4</a:t>
                </a:r>
                <a14:m>
                  <m:oMath xmlns:m="http://schemas.openxmlformats.org/officeDocument/2006/math">
                    <m:r>
                      <a:rPr lang="en-US" sz="4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</m:oMath>
                </a14:m>
                <a:r>
                  <a:rPr lang="en-CA" sz="4000" dirty="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7</a:t>
                </a:r>
                <a:endParaRPr lang="en-CA" sz="40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4957" y="1371599"/>
                <a:ext cx="2886075" cy="3733799"/>
              </a:xfrm>
              <a:prstGeom prst="rect">
                <a:avLst/>
              </a:prstGeom>
              <a:blipFill>
                <a:blip r:embed="rId2"/>
                <a:stretch>
                  <a:fillRect l="-3158" r="-315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/>
          <p:nvPr/>
        </p:nvCxnSpPr>
        <p:spPr>
          <a:xfrm>
            <a:off x="4267200" y="2171699"/>
            <a:ext cx="781050" cy="0"/>
          </a:xfrm>
          <a:prstGeom prst="straightConnector1">
            <a:avLst/>
          </a:prstGeom>
          <a:ln w="25400"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267200" y="2895599"/>
            <a:ext cx="781050" cy="0"/>
          </a:xfrm>
          <a:prstGeom prst="straightConnector1">
            <a:avLst/>
          </a:prstGeom>
          <a:ln w="25400"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267200" y="3486148"/>
            <a:ext cx="781050" cy="0"/>
          </a:xfrm>
          <a:prstGeom prst="straightConnector1">
            <a:avLst/>
          </a:prstGeom>
          <a:ln w="25400"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253907" y="4151842"/>
            <a:ext cx="781050" cy="0"/>
          </a:xfrm>
          <a:prstGeom prst="straightConnector1">
            <a:avLst/>
          </a:prstGeom>
          <a:ln w="25400"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277196" y="1715004"/>
            <a:ext cx="313410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32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Binary Number</a:t>
            </a:r>
          </a:p>
          <a:p>
            <a:pPr lvl="0" algn="ctr"/>
            <a:r>
              <a:rPr lang="en-US" sz="32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BCD</a:t>
            </a:r>
          </a:p>
          <a:p>
            <a:pPr lvl="0" algn="ctr"/>
            <a:r>
              <a:rPr lang="en-US" sz="32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Excess-3</a:t>
            </a:r>
          </a:p>
          <a:p>
            <a:pPr lvl="0" algn="ctr"/>
            <a:r>
              <a:rPr lang="en-US" sz="32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Aiken</a:t>
            </a:r>
          </a:p>
          <a:p>
            <a:pPr lvl="0" algn="ctr"/>
            <a:r>
              <a:rPr lang="en-US" sz="32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Gray</a:t>
            </a:r>
            <a:endParaRPr lang="en-US" sz="32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 algn="ctr"/>
            <a:r>
              <a:rPr lang="en-US" sz="32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…</a:t>
            </a:r>
            <a:endParaRPr lang="en-CA" sz="32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833599" y="1879311"/>
            <a:ext cx="44916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endParaRPr lang="en-CA" dirty="0"/>
          </a:p>
        </p:txBody>
      </p:sp>
      <p:sp>
        <p:nvSpPr>
          <p:cNvPr id="28" name="Rectangle 27"/>
          <p:cNvSpPr/>
          <p:nvPr/>
        </p:nvSpPr>
        <p:spPr>
          <a:xfrm>
            <a:off x="3833599" y="2568526"/>
            <a:ext cx="42030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</a:t>
            </a:r>
            <a:endParaRPr lang="en-CA" dirty="0"/>
          </a:p>
        </p:txBody>
      </p:sp>
      <p:sp>
        <p:nvSpPr>
          <p:cNvPr id="29" name="Rectangle 28"/>
          <p:cNvSpPr/>
          <p:nvPr/>
        </p:nvSpPr>
        <p:spPr>
          <a:xfrm>
            <a:off x="3833599" y="3203814"/>
            <a:ext cx="44916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endParaRPr lang="en-CA" dirty="0"/>
          </a:p>
        </p:txBody>
      </p:sp>
      <p:sp>
        <p:nvSpPr>
          <p:cNvPr id="30" name="Rectangle 29"/>
          <p:cNvSpPr/>
          <p:nvPr/>
        </p:nvSpPr>
        <p:spPr>
          <a:xfrm>
            <a:off x="3833599" y="3859454"/>
            <a:ext cx="47320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</a:t>
            </a:r>
            <a:endParaRPr lang="en-CA" dirty="0"/>
          </a:p>
        </p:txBody>
      </p:sp>
      <p:pic>
        <p:nvPicPr>
          <p:cNvPr id="5122" name="Picture 2" descr="H 715 WHITE | BODET Electromagnetic Display Modu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4687" y="2034113"/>
            <a:ext cx="1685925" cy="2238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1" name="Straight Arrow Connector 30"/>
          <p:cNvCxnSpPr/>
          <p:nvPr/>
        </p:nvCxnSpPr>
        <p:spPr>
          <a:xfrm>
            <a:off x="7913496" y="2329388"/>
            <a:ext cx="781050" cy="0"/>
          </a:xfrm>
          <a:prstGeom prst="straightConnector1">
            <a:avLst/>
          </a:prstGeom>
          <a:ln w="25400"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7926789" y="2647949"/>
            <a:ext cx="781050" cy="0"/>
          </a:xfrm>
          <a:prstGeom prst="straightConnector1">
            <a:avLst/>
          </a:prstGeom>
          <a:ln w="25400"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7921032" y="2943223"/>
            <a:ext cx="781050" cy="0"/>
          </a:xfrm>
          <a:prstGeom prst="straightConnector1">
            <a:avLst/>
          </a:prstGeom>
          <a:ln w="25400"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7907739" y="3608917"/>
            <a:ext cx="781050" cy="0"/>
          </a:xfrm>
          <a:prstGeom prst="straightConnector1">
            <a:avLst/>
          </a:prstGeom>
          <a:ln w="25400"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7907739" y="3314699"/>
            <a:ext cx="781050" cy="0"/>
          </a:xfrm>
          <a:prstGeom prst="straightConnector1">
            <a:avLst/>
          </a:prstGeom>
          <a:ln w="25400"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7907739" y="3905248"/>
            <a:ext cx="781050" cy="0"/>
          </a:xfrm>
          <a:prstGeom prst="straightConnector1">
            <a:avLst/>
          </a:prstGeom>
          <a:ln w="25400"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7907739" y="4151841"/>
            <a:ext cx="781050" cy="0"/>
          </a:xfrm>
          <a:prstGeom prst="straightConnector1">
            <a:avLst/>
          </a:prstGeom>
          <a:ln w="25400"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reeform 1"/>
          <p:cNvSpPr/>
          <p:nvPr/>
        </p:nvSpPr>
        <p:spPr>
          <a:xfrm>
            <a:off x="8734425" y="1266660"/>
            <a:ext cx="1813095" cy="1076490"/>
          </a:xfrm>
          <a:custGeom>
            <a:avLst/>
            <a:gdLst>
              <a:gd name="connsiteX0" fmla="*/ 0 w 1813095"/>
              <a:gd name="connsiteY0" fmla="*/ 1038390 h 1076490"/>
              <a:gd name="connsiteX1" fmla="*/ 628650 w 1813095"/>
              <a:gd name="connsiteY1" fmla="*/ 95415 h 1076490"/>
              <a:gd name="connsiteX2" fmla="*/ 1666875 w 1813095"/>
              <a:gd name="connsiteY2" fmla="*/ 143040 h 1076490"/>
              <a:gd name="connsiteX3" fmla="*/ 1781175 w 1813095"/>
              <a:gd name="connsiteY3" fmla="*/ 1076490 h 1076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13095" h="1076490">
                <a:moveTo>
                  <a:pt x="0" y="1038390"/>
                </a:moveTo>
                <a:cubicBezTo>
                  <a:pt x="175419" y="641515"/>
                  <a:pt x="350838" y="244640"/>
                  <a:pt x="628650" y="95415"/>
                </a:cubicBezTo>
                <a:cubicBezTo>
                  <a:pt x="906462" y="-53810"/>
                  <a:pt x="1474788" y="-20473"/>
                  <a:pt x="1666875" y="143040"/>
                </a:cubicBezTo>
                <a:cubicBezTo>
                  <a:pt x="1858963" y="306552"/>
                  <a:pt x="1820069" y="691521"/>
                  <a:pt x="1781175" y="1076490"/>
                </a:cubicBezTo>
              </a:path>
            </a:pathLst>
          </a:custGeom>
          <a:noFill/>
          <a:ln w="25400">
            <a:solidFill>
              <a:srgbClr val="FF0000"/>
            </a:solidFill>
            <a:headEnd w="lg" len="lg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86874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5034957" y="1371599"/>
                <a:ext cx="2886075" cy="37337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7-Seg-Dec.</a:t>
                </a:r>
              </a:p>
              <a:p>
                <a:pPr algn="ctr"/>
                <a:r>
                  <a:rPr lang="en-CA" sz="4000" dirty="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4</a:t>
                </a:r>
                <a14:m>
                  <m:oMath xmlns:m="http://schemas.openxmlformats.org/officeDocument/2006/math">
                    <m:r>
                      <a:rPr lang="en-US" sz="4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</m:oMath>
                </a14:m>
                <a:r>
                  <a:rPr lang="en-CA" sz="4000" dirty="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7</a:t>
                </a:r>
                <a:endParaRPr lang="en-CA" sz="40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4957" y="1371599"/>
                <a:ext cx="2886075" cy="3733799"/>
              </a:xfrm>
              <a:prstGeom prst="rect">
                <a:avLst/>
              </a:prstGeom>
              <a:blipFill>
                <a:blip r:embed="rId2"/>
                <a:stretch>
                  <a:fillRect l="-3158" r="-315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/>
          <p:nvPr/>
        </p:nvCxnSpPr>
        <p:spPr>
          <a:xfrm>
            <a:off x="4267200" y="2171699"/>
            <a:ext cx="781050" cy="0"/>
          </a:xfrm>
          <a:prstGeom prst="straightConnector1">
            <a:avLst/>
          </a:prstGeom>
          <a:ln w="25400"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267200" y="2895599"/>
            <a:ext cx="781050" cy="0"/>
          </a:xfrm>
          <a:prstGeom prst="straightConnector1">
            <a:avLst/>
          </a:prstGeom>
          <a:ln w="25400"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267200" y="3486148"/>
            <a:ext cx="781050" cy="0"/>
          </a:xfrm>
          <a:prstGeom prst="straightConnector1">
            <a:avLst/>
          </a:prstGeom>
          <a:ln w="25400"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253907" y="4151842"/>
            <a:ext cx="781050" cy="0"/>
          </a:xfrm>
          <a:prstGeom prst="straightConnector1">
            <a:avLst/>
          </a:prstGeom>
          <a:ln w="25400"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277196" y="1715004"/>
            <a:ext cx="313410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32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Binary Number</a:t>
            </a:r>
          </a:p>
          <a:p>
            <a:pPr lvl="0" algn="ctr"/>
            <a:r>
              <a:rPr lang="en-US" sz="32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BCD</a:t>
            </a:r>
          </a:p>
          <a:p>
            <a:pPr lvl="0" algn="ctr"/>
            <a:r>
              <a:rPr lang="en-US" sz="32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Excess-3</a:t>
            </a:r>
          </a:p>
          <a:p>
            <a:pPr lvl="0" algn="ctr"/>
            <a:r>
              <a:rPr lang="en-US" sz="32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Aiken</a:t>
            </a:r>
          </a:p>
          <a:p>
            <a:pPr lvl="0" algn="ctr"/>
            <a:r>
              <a:rPr lang="en-US" sz="32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Gray</a:t>
            </a:r>
            <a:endParaRPr lang="en-US" sz="32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 algn="ctr"/>
            <a:r>
              <a:rPr lang="en-US" sz="32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…</a:t>
            </a:r>
            <a:endParaRPr lang="en-CA" sz="32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833599" y="1879311"/>
            <a:ext cx="44916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endParaRPr lang="en-CA" dirty="0"/>
          </a:p>
        </p:txBody>
      </p:sp>
      <p:sp>
        <p:nvSpPr>
          <p:cNvPr id="28" name="Rectangle 27"/>
          <p:cNvSpPr/>
          <p:nvPr/>
        </p:nvSpPr>
        <p:spPr>
          <a:xfrm>
            <a:off x="3833599" y="2568526"/>
            <a:ext cx="42030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</a:t>
            </a:r>
            <a:endParaRPr lang="en-CA" dirty="0"/>
          </a:p>
        </p:txBody>
      </p:sp>
      <p:sp>
        <p:nvSpPr>
          <p:cNvPr id="29" name="Rectangle 28"/>
          <p:cNvSpPr/>
          <p:nvPr/>
        </p:nvSpPr>
        <p:spPr>
          <a:xfrm>
            <a:off x="3833599" y="3203814"/>
            <a:ext cx="44916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endParaRPr lang="en-CA" dirty="0"/>
          </a:p>
        </p:txBody>
      </p:sp>
      <p:sp>
        <p:nvSpPr>
          <p:cNvPr id="30" name="Rectangle 29"/>
          <p:cNvSpPr/>
          <p:nvPr/>
        </p:nvSpPr>
        <p:spPr>
          <a:xfrm>
            <a:off x="3833599" y="3859454"/>
            <a:ext cx="47320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</a:t>
            </a:r>
            <a:endParaRPr lang="en-CA" dirty="0"/>
          </a:p>
        </p:txBody>
      </p:sp>
      <p:pic>
        <p:nvPicPr>
          <p:cNvPr id="5122" name="Picture 2" descr="H 715 WHITE | BODET Electromagnetic Display Modu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4687" y="2034113"/>
            <a:ext cx="1685925" cy="2238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1" name="Straight Arrow Connector 30"/>
          <p:cNvCxnSpPr/>
          <p:nvPr/>
        </p:nvCxnSpPr>
        <p:spPr>
          <a:xfrm>
            <a:off x="7913496" y="2329388"/>
            <a:ext cx="781050" cy="0"/>
          </a:xfrm>
          <a:prstGeom prst="straightConnector1">
            <a:avLst/>
          </a:prstGeom>
          <a:ln w="25400"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7926789" y="2647949"/>
            <a:ext cx="781050" cy="0"/>
          </a:xfrm>
          <a:prstGeom prst="straightConnector1">
            <a:avLst/>
          </a:prstGeom>
          <a:ln w="25400"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7921032" y="2943223"/>
            <a:ext cx="781050" cy="0"/>
          </a:xfrm>
          <a:prstGeom prst="straightConnector1">
            <a:avLst/>
          </a:prstGeom>
          <a:ln w="25400"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7907739" y="3608917"/>
            <a:ext cx="781050" cy="0"/>
          </a:xfrm>
          <a:prstGeom prst="straightConnector1">
            <a:avLst/>
          </a:prstGeom>
          <a:ln w="25400"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7907739" y="3314699"/>
            <a:ext cx="781050" cy="0"/>
          </a:xfrm>
          <a:prstGeom prst="straightConnector1">
            <a:avLst/>
          </a:prstGeom>
          <a:ln w="25400"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7907739" y="3905248"/>
            <a:ext cx="781050" cy="0"/>
          </a:xfrm>
          <a:prstGeom prst="straightConnector1">
            <a:avLst/>
          </a:prstGeom>
          <a:ln w="25400"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7907739" y="4151841"/>
            <a:ext cx="781050" cy="0"/>
          </a:xfrm>
          <a:prstGeom prst="straightConnector1">
            <a:avLst/>
          </a:prstGeom>
          <a:ln w="25400"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reeform 1"/>
          <p:cNvSpPr/>
          <p:nvPr/>
        </p:nvSpPr>
        <p:spPr>
          <a:xfrm>
            <a:off x="8734425" y="1266660"/>
            <a:ext cx="1813095" cy="1076490"/>
          </a:xfrm>
          <a:custGeom>
            <a:avLst/>
            <a:gdLst>
              <a:gd name="connsiteX0" fmla="*/ 0 w 1813095"/>
              <a:gd name="connsiteY0" fmla="*/ 1038390 h 1076490"/>
              <a:gd name="connsiteX1" fmla="*/ 628650 w 1813095"/>
              <a:gd name="connsiteY1" fmla="*/ 95415 h 1076490"/>
              <a:gd name="connsiteX2" fmla="*/ 1666875 w 1813095"/>
              <a:gd name="connsiteY2" fmla="*/ 143040 h 1076490"/>
              <a:gd name="connsiteX3" fmla="*/ 1781175 w 1813095"/>
              <a:gd name="connsiteY3" fmla="*/ 1076490 h 1076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13095" h="1076490">
                <a:moveTo>
                  <a:pt x="0" y="1038390"/>
                </a:moveTo>
                <a:cubicBezTo>
                  <a:pt x="175419" y="641515"/>
                  <a:pt x="350838" y="244640"/>
                  <a:pt x="628650" y="95415"/>
                </a:cubicBezTo>
                <a:cubicBezTo>
                  <a:pt x="906462" y="-53810"/>
                  <a:pt x="1474788" y="-20473"/>
                  <a:pt x="1666875" y="143040"/>
                </a:cubicBezTo>
                <a:cubicBezTo>
                  <a:pt x="1858963" y="306552"/>
                  <a:pt x="1820069" y="691521"/>
                  <a:pt x="1781175" y="1076490"/>
                </a:cubicBezTo>
              </a:path>
            </a:pathLst>
          </a:custGeom>
          <a:noFill/>
          <a:ln w="25400">
            <a:solidFill>
              <a:srgbClr val="FF0000"/>
            </a:solidFill>
            <a:headEnd w="lg" len="lg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Freeform 20"/>
          <p:cNvSpPr/>
          <p:nvPr/>
        </p:nvSpPr>
        <p:spPr>
          <a:xfrm>
            <a:off x="8734426" y="1697732"/>
            <a:ext cx="2978237" cy="1002686"/>
          </a:xfrm>
          <a:custGeom>
            <a:avLst/>
            <a:gdLst>
              <a:gd name="connsiteX0" fmla="*/ 0 w 1813095"/>
              <a:gd name="connsiteY0" fmla="*/ 1038390 h 1076490"/>
              <a:gd name="connsiteX1" fmla="*/ 628650 w 1813095"/>
              <a:gd name="connsiteY1" fmla="*/ 95415 h 1076490"/>
              <a:gd name="connsiteX2" fmla="*/ 1666875 w 1813095"/>
              <a:gd name="connsiteY2" fmla="*/ 143040 h 1076490"/>
              <a:gd name="connsiteX3" fmla="*/ 1781175 w 1813095"/>
              <a:gd name="connsiteY3" fmla="*/ 1076490 h 1076490"/>
              <a:gd name="connsiteX0" fmla="*/ 0 w 2194148"/>
              <a:gd name="connsiteY0" fmla="*/ 1037881 h 1066456"/>
              <a:gd name="connsiteX1" fmla="*/ 628650 w 2194148"/>
              <a:gd name="connsiteY1" fmla="*/ 94906 h 1066456"/>
              <a:gd name="connsiteX2" fmla="*/ 1666875 w 2194148"/>
              <a:gd name="connsiteY2" fmla="*/ 142531 h 1066456"/>
              <a:gd name="connsiteX3" fmla="*/ 2190750 w 2194148"/>
              <a:gd name="connsiteY3" fmla="*/ 1066456 h 1066456"/>
              <a:gd name="connsiteX0" fmla="*/ 0 w 2978237"/>
              <a:gd name="connsiteY0" fmla="*/ 974111 h 1002686"/>
              <a:gd name="connsiteX1" fmla="*/ 628650 w 2978237"/>
              <a:gd name="connsiteY1" fmla="*/ 31136 h 1002686"/>
              <a:gd name="connsiteX2" fmla="*/ 2933700 w 2978237"/>
              <a:gd name="connsiteY2" fmla="*/ 297836 h 1002686"/>
              <a:gd name="connsiteX3" fmla="*/ 2190750 w 2978237"/>
              <a:gd name="connsiteY3" fmla="*/ 1002686 h 1002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78237" h="1002686">
                <a:moveTo>
                  <a:pt x="0" y="974111"/>
                </a:moveTo>
                <a:cubicBezTo>
                  <a:pt x="175419" y="577236"/>
                  <a:pt x="139700" y="143849"/>
                  <a:pt x="628650" y="31136"/>
                </a:cubicBezTo>
                <a:cubicBezTo>
                  <a:pt x="1117600" y="-81577"/>
                  <a:pt x="2673350" y="135911"/>
                  <a:pt x="2933700" y="297836"/>
                </a:cubicBezTo>
                <a:cubicBezTo>
                  <a:pt x="3194050" y="459761"/>
                  <a:pt x="2229644" y="617717"/>
                  <a:pt x="2190750" y="1002686"/>
                </a:cubicBezTo>
              </a:path>
            </a:pathLst>
          </a:custGeom>
          <a:noFill/>
          <a:ln w="25400">
            <a:solidFill>
              <a:srgbClr val="FF0000"/>
            </a:solidFill>
            <a:headEnd w="lg" len="lg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1882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5034957" y="1371599"/>
                <a:ext cx="2886075" cy="37337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7-Seg-Dec.</a:t>
                </a:r>
              </a:p>
              <a:p>
                <a:pPr algn="ctr"/>
                <a:r>
                  <a:rPr lang="en-CA" sz="4000" dirty="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4</a:t>
                </a:r>
                <a14:m>
                  <m:oMath xmlns:m="http://schemas.openxmlformats.org/officeDocument/2006/math">
                    <m:r>
                      <a:rPr lang="en-US" sz="4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</m:oMath>
                </a14:m>
                <a:r>
                  <a:rPr lang="en-CA" sz="4000" dirty="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7</a:t>
                </a:r>
                <a:endParaRPr lang="en-CA" sz="40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4957" y="1371599"/>
                <a:ext cx="2886075" cy="3733799"/>
              </a:xfrm>
              <a:prstGeom prst="rect">
                <a:avLst/>
              </a:prstGeom>
              <a:blipFill>
                <a:blip r:embed="rId2"/>
                <a:stretch>
                  <a:fillRect l="-3158" r="-315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/>
          <p:nvPr/>
        </p:nvCxnSpPr>
        <p:spPr>
          <a:xfrm>
            <a:off x="4267200" y="2171699"/>
            <a:ext cx="781050" cy="0"/>
          </a:xfrm>
          <a:prstGeom prst="straightConnector1">
            <a:avLst/>
          </a:prstGeom>
          <a:ln w="25400"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267200" y="2895599"/>
            <a:ext cx="781050" cy="0"/>
          </a:xfrm>
          <a:prstGeom prst="straightConnector1">
            <a:avLst/>
          </a:prstGeom>
          <a:ln w="25400"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267200" y="3486148"/>
            <a:ext cx="781050" cy="0"/>
          </a:xfrm>
          <a:prstGeom prst="straightConnector1">
            <a:avLst/>
          </a:prstGeom>
          <a:ln w="25400"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253907" y="4151842"/>
            <a:ext cx="781050" cy="0"/>
          </a:xfrm>
          <a:prstGeom prst="straightConnector1">
            <a:avLst/>
          </a:prstGeom>
          <a:ln w="25400"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277196" y="1715004"/>
            <a:ext cx="313410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32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Binary Number</a:t>
            </a:r>
          </a:p>
          <a:p>
            <a:pPr lvl="0" algn="ctr"/>
            <a:r>
              <a:rPr lang="en-US" sz="32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BCD</a:t>
            </a:r>
          </a:p>
          <a:p>
            <a:pPr lvl="0" algn="ctr"/>
            <a:r>
              <a:rPr lang="en-US" sz="32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Excess-3</a:t>
            </a:r>
          </a:p>
          <a:p>
            <a:pPr lvl="0" algn="ctr"/>
            <a:r>
              <a:rPr lang="en-US" sz="32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Aiken</a:t>
            </a:r>
          </a:p>
          <a:p>
            <a:pPr lvl="0" algn="ctr"/>
            <a:r>
              <a:rPr lang="en-US" sz="32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Gray</a:t>
            </a:r>
            <a:endParaRPr lang="en-US" sz="32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 algn="ctr"/>
            <a:r>
              <a:rPr lang="en-US" sz="32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…</a:t>
            </a:r>
            <a:endParaRPr lang="en-CA" sz="32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833599" y="1879311"/>
            <a:ext cx="44916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endParaRPr lang="en-CA" dirty="0"/>
          </a:p>
        </p:txBody>
      </p:sp>
      <p:sp>
        <p:nvSpPr>
          <p:cNvPr id="28" name="Rectangle 27"/>
          <p:cNvSpPr/>
          <p:nvPr/>
        </p:nvSpPr>
        <p:spPr>
          <a:xfrm>
            <a:off x="3833599" y="2568526"/>
            <a:ext cx="42030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</a:t>
            </a:r>
            <a:endParaRPr lang="en-CA" dirty="0"/>
          </a:p>
        </p:txBody>
      </p:sp>
      <p:sp>
        <p:nvSpPr>
          <p:cNvPr id="29" name="Rectangle 28"/>
          <p:cNvSpPr/>
          <p:nvPr/>
        </p:nvSpPr>
        <p:spPr>
          <a:xfrm>
            <a:off x="3833599" y="3203814"/>
            <a:ext cx="44916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endParaRPr lang="en-CA" dirty="0"/>
          </a:p>
        </p:txBody>
      </p:sp>
      <p:sp>
        <p:nvSpPr>
          <p:cNvPr id="30" name="Rectangle 29"/>
          <p:cNvSpPr/>
          <p:nvPr/>
        </p:nvSpPr>
        <p:spPr>
          <a:xfrm>
            <a:off x="3833599" y="3859454"/>
            <a:ext cx="47320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</a:t>
            </a:r>
            <a:endParaRPr lang="en-CA" dirty="0"/>
          </a:p>
        </p:txBody>
      </p:sp>
      <p:pic>
        <p:nvPicPr>
          <p:cNvPr id="5122" name="Picture 2" descr="H 715 WHITE | BODET Electromagnetic Display Modu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4687" y="2034113"/>
            <a:ext cx="1685925" cy="2238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1" name="Straight Arrow Connector 30"/>
          <p:cNvCxnSpPr/>
          <p:nvPr/>
        </p:nvCxnSpPr>
        <p:spPr>
          <a:xfrm>
            <a:off x="7913496" y="2329388"/>
            <a:ext cx="781050" cy="0"/>
          </a:xfrm>
          <a:prstGeom prst="straightConnector1">
            <a:avLst/>
          </a:prstGeom>
          <a:ln w="25400"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7926789" y="2647949"/>
            <a:ext cx="781050" cy="0"/>
          </a:xfrm>
          <a:prstGeom prst="straightConnector1">
            <a:avLst/>
          </a:prstGeom>
          <a:ln w="25400"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7921032" y="2943223"/>
            <a:ext cx="781050" cy="0"/>
          </a:xfrm>
          <a:prstGeom prst="straightConnector1">
            <a:avLst/>
          </a:prstGeom>
          <a:ln w="25400"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7907739" y="3608917"/>
            <a:ext cx="781050" cy="0"/>
          </a:xfrm>
          <a:prstGeom prst="straightConnector1">
            <a:avLst/>
          </a:prstGeom>
          <a:ln w="25400"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7907739" y="3314699"/>
            <a:ext cx="781050" cy="0"/>
          </a:xfrm>
          <a:prstGeom prst="straightConnector1">
            <a:avLst/>
          </a:prstGeom>
          <a:ln w="25400"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7907739" y="3905248"/>
            <a:ext cx="781050" cy="0"/>
          </a:xfrm>
          <a:prstGeom prst="straightConnector1">
            <a:avLst/>
          </a:prstGeom>
          <a:ln w="25400"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7907739" y="4151841"/>
            <a:ext cx="781050" cy="0"/>
          </a:xfrm>
          <a:prstGeom prst="straightConnector1">
            <a:avLst/>
          </a:prstGeom>
          <a:ln w="25400"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reeform 1"/>
          <p:cNvSpPr/>
          <p:nvPr/>
        </p:nvSpPr>
        <p:spPr>
          <a:xfrm>
            <a:off x="8734425" y="1266660"/>
            <a:ext cx="1813095" cy="1076490"/>
          </a:xfrm>
          <a:custGeom>
            <a:avLst/>
            <a:gdLst>
              <a:gd name="connsiteX0" fmla="*/ 0 w 1813095"/>
              <a:gd name="connsiteY0" fmla="*/ 1038390 h 1076490"/>
              <a:gd name="connsiteX1" fmla="*/ 628650 w 1813095"/>
              <a:gd name="connsiteY1" fmla="*/ 95415 h 1076490"/>
              <a:gd name="connsiteX2" fmla="*/ 1666875 w 1813095"/>
              <a:gd name="connsiteY2" fmla="*/ 143040 h 1076490"/>
              <a:gd name="connsiteX3" fmla="*/ 1781175 w 1813095"/>
              <a:gd name="connsiteY3" fmla="*/ 1076490 h 1076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13095" h="1076490">
                <a:moveTo>
                  <a:pt x="0" y="1038390"/>
                </a:moveTo>
                <a:cubicBezTo>
                  <a:pt x="175419" y="641515"/>
                  <a:pt x="350838" y="244640"/>
                  <a:pt x="628650" y="95415"/>
                </a:cubicBezTo>
                <a:cubicBezTo>
                  <a:pt x="906462" y="-53810"/>
                  <a:pt x="1474788" y="-20473"/>
                  <a:pt x="1666875" y="143040"/>
                </a:cubicBezTo>
                <a:cubicBezTo>
                  <a:pt x="1858963" y="306552"/>
                  <a:pt x="1820069" y="691521"/>
                  <a:pt x="1781175" y="1076490"/>
                </a:cubicBezTo>
              </a:path>
            </a:pathLst>
          </a:custGeom>
          <a:noFill/>
          <a:ln w="25400">
            <a:solidFill>
              <a:srgbClr val="FF0000"/>
            </a:solidFill>
            <a:headEnd w="lg" len="lg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Freeform 20"/>
          <p:cNvSpPr/>
          <p:nvPr/>
        </p:nvSpPr>
        <p:spPr>
          <a:xfrm>
            <a:off x="8734426" y="1697732"/>
            <a:ext cx="2978237" cy="1002686"/>
          </a:xfrm>
          <a:custGeom>
            <a:avLst/>
            <a:gdLst>
              <a:gd name="connsiteX0" fmla="*/ 0 w 1813095"/>
              <a:gd name="connsiteY0" fmla="*/ 1038390 h 1076490"/>
              <a:gd name="connsiteX1" fmla="*/ 628650 w 1813095"/>
              <a:gd name="connsiteY1" fmla="*/ 95415 h 1076490"/>
              <a:gd name="connsiteX2" fmla="*/ 1666875 w 1813095"/>
              <a:gd name="connsiteY2" fmla="*/ 143040 h 1076490"/>
              <a:gd name="connsiteX3" fmla="*/ 1781175 w 1813095"/>
              <a:gd name="connsiteY3" fmla="*/ 1076490 h 1076490"/>
              <a:gd name="connsiteX0" fmla="*/ 0 w 2194148"/>
              <a:gd name="connsiteY0" fmla="*/ 1037881 h 1066456"/>
              <a:gd name="connsiteX1" fmla="*/ 628650 w 2194148"/>
              <a:gd name="connsiteY1" fmla="*/ 94906 h 1066456"/>
              <a:gd name="connsiteX2" fmla="*/ 1666875 w 2194148"/>
              <a:gd name="connsiteY2" fmla="*/ 142531 h 1066456"/>
              <a:gd name="connsiteX3" fmla="*/ 2190750 w 2194148"/>
              <a:gd name="connsiteY3" fmla="*/ 1066456 h 1066456"/>
              <a:gd name="connsiteX0" fmla="*/ 0 w 2978237"/>
              <a:gd name="connsiteY0" fmla="*/ 974111 h 1002686"/>
              <a:gd name="connsiteX1" fmla="*/ 628650 w 2978237"/>
              <a:gd name="connsiteY1" fmla="*/ 31136 h 1002686"/>
              <a:gd name="connsiteX2" fmla="*/ 2933700 w 2978237"/>
              <a:gd name="connsiteY2" fmla="*/ 297836 h 1002686"/>
              <a:gd name="connsiteX3" fmla="*/ 2190750 w 2978237"/>
              <a:gd name="connsiteY3" fmla="*/ 1002686 h 1002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78237" h="1002686">
                <a:moveTo>
                  <a:pt x="0" y="974111"/>
                </a:moveTo>
                <a:cubicBezTo>
                  <a:pt x="175419" y="577236"/>
                  <a:pt x="139700" y="143849"/>
                  <a:pt x="628650" y="31136"/>
                </a:cubicBezTo>
                <a:cubicBezTo>
                  <a:pt x="1117600" y="-81577"/>
                  <a:pt x="2673350" y="135911"/>
                  <a:pt x="2933700" y="297836"/>
                </a:cubicBezTo>
                <a:cubicBezTo>
                  <a:pt x="3194050" y="459761"/>
                  <a:pt x="2229644" y="617717"/>
                  <a:pt x="2190750" y="1002686"/>
                </a:cubicBezTo>
              </a:path>
            </a:pathLst>
          </a:custGeom>
          <a:noFill/>
          <a:ln w="25400">
            <a:solidFill>
              <a:srgbClr val="FF0000"/>
            </a:solidFill>
            <a:headEnd w="lg" len="lg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2" name="Freeform 21"/>
          <p:cNvSpPr/>
          <p:nvPr/>
        </p:nvSpPr>
        <p:spPr>
          <a:xfrm>
            <a:off x="8688789" y="1972879"/>
            <a:ext cx="3248253" cy="1593255"/>
          </a:xfrm>
          <a:custGeom>
            <a:avLst/>
            <a:gdLst>
              <a:gd name="connsiteX0" fmla="*/ 0 w 1813095"/>
              <a:gd name="connsiteY0" fmla="*/ 1038390 h 1076490"/>
              <a:gd name="connsiteX1" fmla="*/ 628650 w 1813095"/>
              <a:gd name="connsiteY1" fmla="*/ 95415 h 1076490"/>
              <a:gd name="connsiteX2" fmla="*/ 1666875 w 1813095"/>
              <a:gd name="connsiteY2" fmla="*/ 143040 h 1076490"/>
              <a:gd name="connsiteX3" fmla="*/ 1781175 w 1813095"/>
              <a:gd name="connsiteY3" fmla="*/ 1076490 h 1076490"/>
              <a:gd name="connsiteX0" fmla="*/ 0 w 2194148"/>
              <a:gd name="connsiteY0" fmla="*/ 1037881 h 1066456"/>
              <a:gd name="connsiteX1" fmla="*/ 628650 w 2194148"/>
              <a:gd name="connsiteY1" fmla="*/ 94906 h 1066456"/>
              <a:gd name="connsiteX2" fmla="*/ 1666875 w 2194148"/>
              <a:gd name="connsiteY2" fmla="*/ 142531 h 1066456"/>
              <a:gd name="connsiteX3" fmla="*/ 2190750 w 2194148"/>
              <a:gd name="connsiteY3" fmla="*/ 1066456 h 1066456"/>
              <a:gd name="connsiteX0" fmla="*/ 0 w 2978237"/>
              <a:gd name="connsiteY0" fmla="*/ 974111 h 1002686"/>
              <a:gd name="connsiteX1" fmla="*/ 628650 w 2978237"/>
              <a:gd name="connsiteY1" fmla="*/ 31136 h 1002686"/>
              <a:gd name="connsiteX2" fmla="*/ 2933700 w 2978237"/>
              <a:gd name="connsiteY2" fmla="*/ 297836 h 1002686"/>
              <a:gd name="connsiteX3" fmla="*/ 2190750 w 2978237"/>
              <a:gd name="connsiteY3" fmla="*/ 1002686 h 1002686"/>
              <a:gd name="connsiteX0" fmla="*/ 0 w 2969396"/>
              <a:gd name="connsiteY0" fmla="*/ 985256 h 1594856"/>
              <a:gd name="connsiteX1" fmla="*/ 628650 w 2969396"/>
              <a:gd name="connsiteY1" fmla="*/ 42281 h 1594856"/>
              <a:gd name="connsiteX2" fmla="*/ 2933700 w 2969396"/>
              <a:gd name="connsiteY2" fmla="*/ 308981 h 1594856"/>
              <a:gd name="connsiteX3" fmla="*/ 2076450 w 2969396"/>
              <a:gd name="connsiteY3" fmla="*/ 1594856 h 1594856"/>
              <a:gd name="connsiteX0" fmla="*/ 0 w 3257741"/>
              <a:gd name="connsiteY0" fmla="*/ 945718 h 1555318"/>
              <a:gd name="connsiteX1" fmla="*/ 628650 w 3257741"/>
              <a:gd name="connsiteY1" fmla="*/ 2743 h 1555318"/>
              <a:gd name="connsiteX2" fmla="*/ 3228975 w 3257741"/>
              <a:gd name="connsiteY2" fmla="*/ 688543 h 1555318"/>
              <a:gd name="connsiteX3" fmla="*/ 2076450 w 3257741"/>
              <a:gd name="connsiteY3" fmla="*/ 1555318 h 1555318"/>
              <a:gd name="connsiteX0" fmla="*/ 0 w 3248253"/>
              <a:gd name="connsiteY0" fmla="*/ 983655 h 1593255"/>
              <a:gd name="connsiteX1" fmla="*/ 923925 w 3248253"/>
              <a:gd name="connsiteY1" fmla="*/ 2580 h 1593255"/>
              <a:gd name="connsiteX2" fmla="*/ 3228975 w 3248253"/>
              <a:gd name="connsiteY2" fmla="*/ 726480 h 1593255"/>
              <a:gd name="connsiteX3" fmla="*/ 2076450 w 3248253"/>
              <a:gd name="connsiteY3" fmla="*/ 1593255 h 1593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48253" h="1593255">
                <a:moveTo>
                  <a:pt x="0" y="983655"/>
                </a:moveTo>
                <a:cubicBezTo>
                  <a:pt x="175419" y="586780"/>
                  <a:pt x="385763" y="45442"/>
                  <a:pt x="923925" y="2580"/>
                </a:cubicBezTo>
                <a:cubicBezTo>
                  <a:pt x="1462087" y="-40282"/>
                  <a:pt x="3036888" y="461368"/>
                  <a:pt x="3228975" y="726480"/>
                </a:cubicBezTo>
                <a:cubicBezTo>
                  <a:pt x="3421062" y="991592"/>
                  <a:pt x="2115344" y="1208286"/>
                  <a:pt x="2076450" y="1593255"/>
                </a:cubicBezTo>
              </a:path>
            </a:pathLst>
          </a:custGeom>
          <a:noFill/>
          <a:ln w="25400">
            <a:solidFill>
              <a:srgbClr val="FF0000"/>
            </a:solidFill>
            <a:headEnd w="lg" len="lg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4094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5034957" y="1371599"/>
                <a:ext cx="2886075" cy="37337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7-Seg-Dec.</a:t>
                </a:r>
              </a:p>
              <a:p>
                <a:pPr algn="ctr"/>
                <a:r>
                  <a:rPr lang="en-CA" sz="4000" dirty="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4</a:t>
                </a:r>
                <a14:m>
                  <m:oMath xmlns:m="http://schemas.openxmlformats.org/officeDocument/2006/math">
                    <m:r>
                      <a:rPr lang="en-US" sz="4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</m:oMath>
                </a14:m>
                <a:r>
                  <a:rPr lang="en-CA" sz="4000" dirty="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7</a:t>
                </a:r>
                <a:endParaRPr lang="en-CA" sz="40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4957" y="1371599"/>
                <a:ext cx="2886075" cy="3733799"/>
              </a:xfrm>
              <a:prstGeom prst="rect">
                <a:avLst/>
              </a:prstGeom>
              <a:blipFill>
                <a:blip r:embed="rId2"/>
                <a:stretch>
                  <a:fillRect l="-3158" r="-315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/>
          <p:nvPr/>
        </p:nvCxnSpPr>
        <p:spPr>
          <a:xfrm>
            <a:off x="4267200" y="2171699"/>
            <a:ext cx="781050" cy="0"/>
          </a:xfrm>
          <a:prstGeom prst="straightConnector1">
            <a:avLst/>
          </a:prstGeom>
          <a:ln w="25400"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267200" y="2895599"/>
            <a:ext cx="781050" cy="0"/>
          </a:xfrm>
          <a:prstGeom prst="straightConnector1">
            <a:avLst/>
          </a:prstGeom>
          <a:ln w="25400"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267200" y="3486148"/>
            <a:ext cx="781050" cy="0"/>
          </a:xfrm>
          <a:prstGeom prst="straightConnector1">
            <a:avLst/>
          </a:prstGeom>
          <a:ln w="25400"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253907" y="4151842"/>
            <a:ext cx="781050" cy="0"/>
          </a:xfrm>
          <a:prstGeom prst="straightConnector1">
            <a:avLst/>
          </a:prstGeom>
          <a:ln w="25400"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277196" y="1715004"/>
            <a:ext cx="313410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32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Binary Number</a:t>
            </a:r>
          </a:p>
          <a:p>
            <a:pPr lvl="0" algn="ctr"/>
            <a:r>
              <a:rPr lang="en-US" sz="32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BCD</a:t>
            </a:r>
          </a:p>
          <a:p>
            <a:pPr lvl="0" algn="ctr"/>
            <a:r>
              <a:rPr lang="en-US" sz="32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Excess-3</a:t>
            </a:r>
          </a:p>
          <a:p>
            <a:pPr lvl="0" algn="ctr"/>
            <a:r>
              <a:rPr lang="en-US" sz="32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Aiken</a:t>
            </a:r>
          </a:p>
          <a:p>
            <a:pPr lvl="0" algn="ctr"/>
            <a:r>
              <a:rPr lang="en-US" sz="32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Gray</a:t>
            </a:r>
            <a:endParaRPr lang="en-US" sz="32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 algn="ctr"/>
            <a:r>
              <a:rPr lang="en-US" sz="32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…</a:t>
            </a:r>
            <a:endParaRPr lang="en-CA" sz="32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833599" y="1879311"/>
            <a:ext cx="44916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endParaRPr lang="en-CA" dirty="0"/>
          </a:p>
        </p:txBody>
      </p:sp>
      <p:sp>
        <p:nvSpPr>
          <p:cNvPr id="28" name="Rectangle 27"/>
          <p:cNvSpPr/>
          <p:nvPr/>
        </p:nvSpPr>
        <p:spPr>
          <a:xfrm>
            <a:off x="3833599" y="2568526"/>
            <a:ext cx="42030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</a:t>
            </a:r>
            <a:endParaRPr lang="en-CA" dirty="0"/>
          </a:p>
        </p:txBody>
      </p:sp>
      <p:sp>
        <p:nvSpPr>
          <p:cNvPr id="29" name="Rectangle 28"/>
          <p:cNvSpPr/>
          <p:nvPr/>
        </p:nvSpPr>
        <p:spPr>
          <a:xfrm>
            <a:off x="3833599" y="3203814"/>
            <a:ext cx="44916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endParaRPr lang="en-CA" dirty="0"/>
          </a:p>
        </p:txBody>
      </p:sp>
      <p:sp>
        <p:nvSpPr>
          <p:cNvPr id="30" name="Rectangle 29"/>
          <p:cNvSpPr/>
          <p:nvPr/>
        </p:nvSpPr>
        <p:spPr>
          <a:xfrm>
            <a:off x="3833599" y="3859454"/>
            <a:ext cx="47320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</a:t>
            </a:r>
            <a:endParaRPr lang="en-CA" dirty="0"/>
          </a:p>
        </p:txBody>
      </p:sp>
      <p:pic>
        <p:nvPicPr>
          <p:cNvPr id="44" name="Picture 2" descr="Maximum number on 7-segment display using N segments : Recursive -  GeeksforGeeks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99" t="16238" r="60324" b="62927"/>
          <a:stretch/>
        </p:blipFill>
        <p:spPr bwMode="auto">
          <a:xfrm>
            <a:off x="9223918" y="1750059"/>
            <a:ext cx="2968082" cy="2907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/>
          <p:cNvGrpSpPr/>
          <p:nvPr/>
        </p:nvGrpSpPr>
        <p:grpSpPr>
          <a:xfrm>
            <a:off x="9570906" y="1488449"/>
            <a:ext cx="2234979" cy="3428573"/>
            <a:chOff x="9570906" y="1488449"/>
            <a:chExt cx="2234979" cy="3428573"/>
          </a:xfrm>
        </p:grpSpPr>
        <p:sp>
          <p:nvSpPr>
            <p:cNvPr id="45" name="Rectangle 44"/>
            <p:cNvSpPr/>
            <p:nvPr/>
          </p:nvSpPr>
          <p:spPr>
            <a:xfrm>
              <a:off x="10437587" y="1488449"/>
              <a:ext cx="36740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</a:t>
              </a:r>
              <a:endParaRPr lang="en-CA" sz="1600" dirty="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11409623" y="2420003"/>
              <a:ext cx="39626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</a:t>
              </a:r>
              <a:endParaRPr lang="en-CA" sz="1600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11406612" y="3486148"/>
              <a:ext cx="34977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</a:t>
              </a:r>
              <a:endParaRPr lang="en-CA" sz="1600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10455987" y="4393802"/>
              <a:ext cx="39626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</a:t>
              </a:r>
              <a:endParaRPr lang="en-CA" sz="1600" dirty="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9570906" y="3409353"/>
              <a:ext cx="37221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</a:t>
              </a:r>
              <a:endParaRPr lang="en-CA" sz="1600" dirty="0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9584899" y="2430453"/>
              <a:ext cx="29687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f</a:t>
              </a:r>
              <a:endParaRPr lang="en-CA" sz="1600" dirty="0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0445172" y="2599303"/>
              <a:ext cx="39626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g</a:t>
              </a:r>
              <a:endParaRPr lang="en-CA" sz="1600" dirty="0"/>
            </a:p>
          </p:txBody>
        </p:sp>
        <p:pic>
          <p:nvPicPr>
            <p:cNvPr id="52" name="Picture 2" descr="Maximum number on 7-segment display using N segments : Recursive -  GeeksforGeeks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161" t="16238" r="70775" b="62927"/>
            <a:stretch/>
          </p:blipFill>
          <p:spPr bwMode="auto">
            <a:xfrm>
              <a:off x="11150600" y="1750059"/>
              <a:ext cx="209496" cy="29075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53" name="Straight Arrow Connector 52"/>
          <p:cNvCxnSpPr/>
          <p:nvPr/>
        </p:nvCxnSpPr>
        <p:spPr>
          <a:xfrm>
            <a:off x="7907739" y="2132024"/>
            <a:ext cx="781050" cy="0"/>
          </a:xfrm>
          <a:prstGeom prst="straightConnector1">
            <a:avLst/>
          </a:prstGeom>
          <a:ln w="25400"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7921032" y="2470435"/>
            <a:ext cx="781050" cy="0"/>
          </a:xfrm>
          <a:prstGeom prst="straightConnector1">
            <a:avLst/>
          </a:prstGeom>
          <a:ln w="25400"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7921032" y="2943223"/>
            <a:ext cx="781050" cy="0"/>
          </a:xfrm>
          <a:prstGeom prst="straightConnector1">
            <a:avLst/>
          </a:prstGeom>
          <a:ln w="25400"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7907739" y="3788589"/>
            <a:ext cx="781050" cy="0"/>
          </a:xfrm>
          <a:prstGeom prst="straightConnector1">
            <a:avLst/>
          </a:prstGeom>
          <a:ln w="25400"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7907739" y="3390899"/>
            <a:ext cx="781050" cy="0"/>
          </a:xfrm>
          <a:prstGeom prst="straightConnector1">
            <a:avLst/>
          </a:prstGeom>
          <a:ln w="25400"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7907739" y="4151842"/>
            <a:ext cx="781050" cy="0"/>
          </a:xfrm>
          <a:prstGeom prst="straightConnector1">
            <a:avLst/>
          </a:prstGeom>
          <a:ln w="25400"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7921032" y="4631109"/>
            <a:ext cx="781050" cy="0"/>
          </a:xfrm>
          <a:prstGeom prst="straightConnector1">
            <a:avLst/>
          </a:prstGeom>
          <a:ln w="25400"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8630520" y="1779448"/>
            <a:ext cx="396262" cy="31085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</a:p>
          <a:p>
            <a:r>
              <a:rPr lang="en-US" sz="28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</a:t>
            </a:r>
          </a:p>
          <a:p>
            <a:r>
              <a:rPr lang="en-US" sz="28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</a:p>
          <a:p>
            <a:r>
              <a:rPr lang="en-US" sz="28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</a:t>
            </a:r>
          </a:p>
          <a:p>
            <a:r>
              <a:rPr lang="en-US" sz="28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</a:t>
            </a:r>
          </a:p>
          <a:p>
            <a:r>
              <a:rPr lang="en-US" sz="28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</a:t>
            </a:r>
          </a:p>
          <a:p>
            <a:r>
              <a:rPr lang="en-US" sz="28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</a:t>
            </a:r>
            <a:endParaRPr lang="en-CA" sz="1600" dirty="0"/>
          </a:p>
        </p:txBody>
      </p:sp>
    </p:spTree>
    <p:extLst>
      <p:ext uri="{BB962C8B-B14F-4D97-AF65-F5344CB8AC3E}">
        <p14:creationId xmlns:p14="http://schemas.microsoft.com/office/powerpoint/2010/main" val="798923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5034957" y="1371599"/>
                <a:ext cx="2886075" cy="37337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7-Seg-Dec.</a:t>
                </a:r>
              </a:p>
              <a:p>
                <a:pPr algn="ctr"/>
                <a:r>
                  <a:rPr lang="en-CA" sz="4000" dirty="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4</a:t>
                </a:r>
                <a14:m>
                  <m:oMath xmlns:m="http://schemas.openxmlformats.org/officeDocument/2006/math">
                    <m:r>
                      <a:rPr lang="en-US" sz="4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</m:oMath>
                </a14:m>
                <a:r>
                  <a:rPr lang="en-CA" sz="4000" dirty="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7</a:t>
                </a:r>
                <a:endParaRPr lang="en-CA" sz="40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4957" y="1371599"/>
                <a:ext cx="2886075" cy="3733799"/>
              </a:xfrm>
              <a:prstGeom prst="rect">
                <a:avLst/>
              </a:prstGeom>
              <a:blipFill>
                <a:blip r:embed="rId2"/>
                <a:stretch>
                  <a:fillRect l="-3158" r="-315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/>
          <p:nvPr/>
        </p:nvCxnSpPr>
        <p:spPr>
          <a:xfrm>
            <a:off x="4267200" y="2171699"/>
            <a:ext cx="781050" cy="0"/>
          </a:xfrm>
          <a:prstGeom prst="straightConnector1">
            <a:avLst/>
          </a:prstGeom>
          <a:ln w="25400"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267200" y="2895599"/>
            <a:ext cx="781050" cy="0"/>
          </a:xfrm>
          <a:prstGeom prst="straightConnector1">
            <a:avLst/>
          </a:prstGeom>
          <a:ln w="25400"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267200" y="3486148"/>
            <a:ext cx="781050" cy="0"/>
          </a:xfrm>
          <a:prstGeom prst="straightConnector1">
            <a:avLst/>
          </a:prstGeom>
          <a:ln w="25400"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253907" y="4151842"/>
            <a:ext cx="781050" cy="0"/>
          </a:xfrm>
          <a:prstGeom prst="straightConnector1">
            <a:avLst/>
          </a:prstGeom>
          <a:ln w="25400"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277196" y="1715004"/>
            <a:ext cx="313410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32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Binary Number</a:t>
            </a:r>
          </a:p>
        </p:txBody>
      </p:sp>
      <p:sp>
        <p:nvSpPr>
          <p:cNvPr id="7" name="Rectangle 6"/>
          <p:cNvSpPr/>
          <p:nvPr/>
        </p:nvSpPr>
        <p:spPr>
          <a:xfrm>
            <a:off x="3833599" y="1879311"/>
            <a:ext cx="4058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endParaRPr lang="en-CA" dirty="0"/>
          </a:p>
        </p:txBody>
      </p:sp>
      <p:sp>
        <p:nvSpPr>
          <p:cNvPr id="28" name="Rectangle 27"/>
          <p:cNvSpPr/>
          <p:nvPr/>
        </p:nvSpPr>
        <p:spPr>
          <a:xfrm>
            <a:off x="3833599" y="2568526"/>
            <a:ext cx="42030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endParaRPr lang="en-CA" dirty="0"/>
          </a:p>
        </p:txBody>
      </p:sp>
      <p:sp>
        <p:nvSpPr>
          <p:cNvPr id="29" name="Rectangle 28"/>
          <p:cNvSpPr/>
          <p:nvPr/>
        </p:nvSpPr>
        <p:spPr>
          <a:xfrm>
            <a:off x="3833599" y="3203814"/>
            <a:ext cx="4058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endParaRPr lang="en-CA" dirty="0"/>
          </a:p>
        </p:txBody>
      </p:sp>
      <p:sp>
        <p:nvSpPr>
          <p:cNvPr id="30" name="Rectangle 29"/>
          <p:cNvSpPr/>
          <p:nvPr/>
        </p:nvSpPr>
        <p:spPr>
          <a:xfrm>
            <a:off x="3833599" y="3859454"/>
            <a:ext cx="4058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endParaRPr lang="en-CA" dirty="0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7907739" y="2132024"/>
            <a:ext cx="781050" cy="0"/>
          </a:xfrm>
          <a:prstGeom prst="straightConnector1">
            <a:avLst/>
          </a:prstGeom>
          <a:ln w="25400"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7921032" y="2470435"/>
            <a:ext cx="781050" cy="0"/>
          </a:xfrm>
          <a:prstGeom prst="straightConnector1">
            <a:avLst/>
          </a:prstGeom>
          <a:ln w="25400"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7921032" y="2943223"/>
            <a:ext cx="781050" cy="0"/>
          </a:xfrm>
          <a:prstGeom prst="straightConnector1">
            <a:avLst/>
          </a:prstGeom>
          <a:ln w="25400"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7907739" y="3788589"/>
            <a:ext cx="781050" cy="0"/>
          </a:xfrm>
          <a:prstGeom prst="straightConnector1">
            <a:avLst/>
          </a:prstGeom>
          <a:ln w="25400"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7907739" y="3390899"/>
            <a:ext cx="781050" cy="0"/>
          </a:xfrm>
          <a:prstGeom prst="straightConnector1">
            <a:avLst/>
          </a:prstGeom>
          <a:ln w="25400"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7907739" y="4151842"/>
            <a:ext cx="781050" cy="0"/>
          </a:xfrm>
          <a:prstGeom prst="straightConnector1">
            <a:avLst/>
          </a:prstGeom>
          <a:ln w="25400"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7921032" y="4631109"/>
            <a:ext cx="781050" cy="0"/>
          </a:xfrm>
          <a:prstGeom prst="straightConnector1">
            <a:avLst/>
          </a:prstGeom>
          <a:ln w="25400"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42" name="Picture 2" descr="Maximum number on 7-segment display using N segments : Recursive -  GeeksforGeeks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87" t="15873" r="75936" b="63292"/>
          <a:stretch/>
        </p:blipFill>
        <p:spPr bwMode="auto">
          <a:xfrm>
            <a:off x="9466005" y="1750059"/>
            <a:ext cx="2968082" cy="2907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3" name="Group 42"/>
          <p:cNvGrpSpPr/>
          <p:nvPr/>
        </p:nvGrpSpPr>
        <p:grpSpPr>
          <a:xfrm>
            <a:off x="9568679" y="1608804"/>
            <a:ext cx="2234979" cy="3428573"/>
            <a:chOff x="9570906" y="1488449"/>
            <a:chExt cx="2234979" cy="3428573"/>
          </a:xfrm>
        </p:grpSpPr>
        <p:sp>
          <p:nvSpPr>
            <p:cNvPr id="44" name="Rectangle 43"/>
            <p:cNvSpPr/>
            <p:nvPr/>
          </p:nvSpPr>
          <p:spPr>
            <a:xfrm>
              <a:off x="10437587" y="1488449"/>
              <a:ext cx="36740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</a:t>
              </a:r>
              <a:endParaRPr lang="en-CA" sz="1600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11409623" y="2420003"/>
              <a:ext cx="39626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</a:t>
              </a:r>
              <a:endParaRPr lang="en-CA" sz="1600" dirty="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11406612" y="3486148"/>
              <a:ext cx="34977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</a:t>
              </a:r>
              <a:endParaRPr lang="en-CA" sz="1600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10455987" y="4393802"/>
              <a:ext cx="39626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</a:t>
              </a:r>
              <a:endParaRPr lang="en-CA" sz="1600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9570906" y="3409353"/>
              <a:ext cx="37221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</a:t>
              </a:r>
              <a:endParaRPr lang="en-CA" sz="1600" dirty="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9584899" y="2430453"/>
              <a:ext cx="29687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f</a:t>
              </a:r>
              <a:endParaRPr lang="en-CA" sz="1600" dirty="0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10445172" y="2599303"/>
              <a:ext cx="39626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g</a:t>
              </a:r>
              <a:endParaRPr lang="en-CA" sz="1600" dirty="0"/>
            </a:p>
          </p:txBody>
        </p:sp>
      </p:grpSp>
      <p:sp>
        <p:nvSpPr>
          <p:cNvPr id="52" name="Rectangle 51"/>
          <p:cNvSpPr/>
          <p:nvPr/>
        </p:nvSpPr>
        <p:spPr>
          <a:xfrm>
            <a:off x="8630520" y="1779448"/>
            <a:ext cx="835485" cy="31085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a=1</a:t>
            </a:r>
          </a:p>
          <a:p>
            <a:r>
              <a:rPr lang="en-US" sz="28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b=1</a:t>
            </a:r>
          </a:p>
          <a:p>
            <a:r>
              <a:rPr lang="en-US" sz="28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c=1</a:t>
            </a:r>
          </a:p>
          <a:p>
            <a:r>
              <a:rPr lang="en-US" sz="28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d=1</a:t>
            </a:r>
          </a:p>
          <a:p>
            <a:r>
              <a:rPr lang="en-US" sz="28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e=1</a:t>
            </a:r>
          </a:p>
          <a:p>
            <a:r>
              <a:rPr lang="en-US" sz="28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f=1</a:t>
            </a:r>
          </a:p>
          <a:p>
            <a:r>
              <a:rPr lang="en-US" sz="28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g=0</a:t>
            </a:r>
            <a:endParaRPr lang="en-CA" sz="1600" dirty="0"/>
          </a:p>
        </p:txBody>
      </p:sp>
    </p:spTree>
    <p:extLst>
      <p:ext uri="{BB962C8B-B14F-4D97-AF65-F5344CB8AC3E}">
        <p14:creationId xmlns:p14="http://schemas.microsoft.com/office/powerpoint/2010/main" val="2699323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5034957" y="1371599"/>
                <a:ext cx="2886075" cy="37337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7-Seg-Dec.</a:t>
                </a:r>
              </a:p>
              <a:p>
                <a:pPr algn="ctr"/>
                <a:r>
                  <a:rPr lang="en-CA" sz="4000" dirty="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4</a:t>
                </a:r>
                <a14:m>
                  <m:oMath xmlns:m="http://schemas.openxmlformats.org/officeDocument/2006/math">
                    <m:r>
                      <a:rPr lang="en-US" sz="4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</m:oMath>
                </a14:m>
                <a:r>
                  <a:rPr lang="en-CA" sz="4000" dirty="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7</a:t>
                </a:r>
                <a:endParaRPr lang="en-CA" sz="40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4957" y="1371599"/>
                <a:ext cx="2886075" cy="3733799"/>
              </a:xfrm>
              <a:prstGeom prst="rect">
                <a:avLst/>
              </a:prstGeom>
              <a:blipFill>
                <a:blip r:embed="rId2"/>
                <a:stretch>
                  <a:fillRect l="-3158" r="-315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/>
          <p:nvPr/>
        </p:nvCxnSpPr>
        <p:spPr>
          <a:xfrm>
            <a:off x="4267200" y="2171699"/>
            <a:ext cx="781050" cy="0"/>
          </a:xfrm>
          <a:prstGeom prst="straightConnector1">
            <a:avLst/>
          </a:prstGeom>
          <a:ln w="25400"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267200" y="2895599"/>
            <a:ext cx="781050" cy="0"/>
          </a:xfrm>
          <a:prstGeom prst="straightConnector1">
            <a:avLst/>
          </a:prstGeom>
          <a:ln w="25400"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267200" y="3486148"/>
            <a:ext cx="781050" cy="0"/>
          </a:xfrm>
          <a:prstGeom prst="straightConnector1">
            <a:avLst/>
          </a:prstGeom>
          <a:ln w="25400"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253907" y="4151842"/>
            <a:ext cx="781050" cy="0"/>
          </a:xfrm>
          <a:prstGeom prst="straightConnector1">
            <a:avLst/>
          </a:prstGeom>
          <a:ln w="25400"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277196" y="1715004"/>
            <a:ext cx="313410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32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Binary Number</a:t>
            </a:r>
          </a:p>
        </p:txBody>
      </p:sp>
      <p:sp>
        <p:nvSpPr>
          <p:cNvPr id="7" name="Rectangle 6"/>
          <p:cNvSpPr/>
          <p:nvPr/>
        </p:nvSpPr>
        <p:spPr>
          <a:xfrm>
            <a:off x="3833599" y="1879311"/>
            <a:ext cx="4058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endParaRPr lang="en-CA" dirty="0"/>
          </a:p>
        </p:txBody>
      </p:sp>
      <p:sp>
        <p:nvSpPr>
          <p:cNvPr id="28" name="Rectangle 27"/>
          <p:cNvSpPr/>
          <p:nvPr/>
        </p:nvSpPr>
        <p:spPr>
          <a:xfrm>
            <a:off x="3833599" y="2568526"/>
            <a:ext cx="42030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endParaRPr lang="en-CA" dirty="0"/>
          </a:p>
        </p:txBody>
      </p:sp>
      <p:sp>
        <p:nvSpPr>
          <p:cNvPr id="29" name="Rectangle 28"/>
          <p:cNvSpPr/>
          <p:nvPr/>
        </p:nvSpPr>
        <p:spPr>
          <a:xfrm>
            <a:off x="3833599" y="3203814"/>
            <a:ext cx="4058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CA" dirty="0"/>
          </a:p>
        </p:txBody>
      </p:sp>
      <p:sp>
        <p:nvSpPr>
          <p:cNvPr id="30" name="Rectangle 29"/>
          <p:cNvSpPr/>
          <p:nvPr/>
        </p:nvSpPr>
        <p:spPr>
          <a:xfrm>
            <a:off x="3833599" y="3859454"/>
            <a:ext cx="4058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endParaRPr lang="en-CA" dirty="0"/>
          </a:p>
        </p:txBody>
      </p:sp>
      <p:pic>
        <p:nvPicPr>
          <p:cNvPr id="10242" name="Picture 2" descr="Maximum number on 7-segment display using N segments : Recursive -  GeeksforGeeks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628" t="15691" r="9295" b="63474"/>
          <a:stretch/>
        </p:blipFill>
        <p:spPr bwMode="auto">
          <a:xfrm>
            <a:off x="9223918" y="1750059"/>
            <a:ext cx="2968082" cy="2907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3" name="Straight Arrow Connector 42"/>
          <p:cNvCxnSpPr/>
          <p:nvPr/>
        </p:nvCxnSpPr>
        <p:spPr>
          <a:xfrm>
            <a:off x="7907739" y="2132024"/>
            <a:ext cx="781050" cy="0"/>
          </a:xfrm>
          <a:prstGeom prst="straightConnector1">
            <a:avLst/>
          </a:prstGeom>
          <a:ln w="25400"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7921032" y="2470435"/>
            <a:ext cx="781050" cy="0"/>
          </a:xfrm>
          <a:prstGeom prst="straightConnector1">
            <a:avLst/>
          </a:prstGeom>
          <a:ln w="25400"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7921032" y="2943223"/>
            <a:ext cx="781050" cy="0"/>
          </a:xfrm>
          <a:prstGeom prst="straightConnector1">
            <a:avLst/>
          </a:prstGeom>
          <a:ln w="25400"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7907739" y="3788589"/>
            <a:ext cx="781050" cy="0"/>
          </a:xfrm>
          <a:prstGeom prst="straightConnector1">
            <a:avLst/>
          </a:prstGeom>
          <a:ln w="25400"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7907739" y="3390899"/>
            <a:ext cx="781050" cy="0"/>
          </a:xfrm>
          <a:prstGeom prst="straightConnector1">
            <a:avLst/>
          </a:prstGeom>
          <a:ln w="25400"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7907739" y="4151842"/>
            <a:ext cx="781050" cy="0"/>
          </a:xfrm>
          <a:prstGeom prst="straightConnector1">
            <a:avLst/>
          </a:prstGeom>
          <a:ln w="25400"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7921032" y="4631109"/>
            <a:ext cx="781050" cy="0"/>
          </a:xfrm>
          <a:prstGeom prst="straightConnector1">
            <a:avLst/>
          </a:prstGeom>
          <a:ln w="25400"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8630520" y="1779448"/>
            <a:ext cx="835485" cy="31085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a=0</a:t>
            </a:r>
          </a:p>
          <a:p>
            <a:r>
              <a:rPr lang="en-US" sz="28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b=1</a:t>
            </a:r>
          </a:p>
          <a:p>
            <a:r>
              <a:rPr lang="en-US" sz="28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c=1</a:t>
            </a:r>
          </a:p>
          <a:p>
            <a:r>
              <a:rPr lang="en-US" sz="28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d=0</a:t>
            </a:r>
          </a:p>
          <a:p>
            <a:r>
              <a:rPr lang="en-US" sz="28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e=0</a:t>
            </a:r>
          </a:p>
          <a:p>
            <a:r>
              <a:rPr lang="en-US" sz="28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f=1</a:t>
            </a:r>
          </a:p>
          <a:p>
            <a:r>
              <a:rPr lang="en-US" sz="28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g=1</a:t>
            </a:r>
            <a:endParaRPr lang="en-CA" sz="1600" dirty="0"/>
          </a:p>
        </p:txBody>
      </p:sp>
      <p:grpSp>
        <p:nvGrpSpPr>
          <p:cNvPr id="51" name="Group 50"/>
          <p:cNvGrpSpPr/>
          <p:nvPr/>
        </p:nvGrpSpPr>
        <p:grpSpPr>
          <a:xfrm>
            <a:off x="9568679" y="1608804"/>
            <a:ext cx="2234979" cy="3428573"/>
            <a:chOff x="9570906" y="1488449"/>
            <a:chExt cx="2234979" cy="3428573"/>
          </a:xfrm>
        </p:grpSpPr>
        <p:sp>
          <p:nvSpPr>
            <p:cNvPr id="52" name="Rectangle 51"/>
            <p:cNvSpPr/>
            <p:nvPr/>
          </p:nvSpPr>
          <p:spPr>
            <a:xfrm>
              <a:off x="10437587" y="1488449"/>
              <a:ext cx="36740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</a:t>
              </a:r>
              <a:endParaRPr lang="en-CA" sz="1600" dirty="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1409623" y="2420003"/>
              <a:ext cx="39626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</a:t>
              </a:r>
              <a:endParaRPr lang="en-CA" sz="1600" dirty="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1406612" y="3486148"/>
              <a:ext cx="34977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</a:t>
              </a:r>
              <a:endParaRPr lang="en-CA" sz="1600" dirty="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0455987" y="4393802"/>
              <a:ext cx="39626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</a:t>
              </a:r>
              <a:endParaRPr lang="en-CA" sz="1600" dirty="0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9570906" y="3409353"/>
              <a:ext cx="37221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</a:t>
              </a:r>
              <a:endParaRPr lang="en-CA" sz="1600" dirty="0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9584899" y="2430453"/>
              <a:ext cx="29687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f</a:t>
              </a:r>
              <a:endParaRPr lang="en-CA" sz="1600" dirty="0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0445172" y="2599303"/>
              <a:ext cx="39626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g</a:t>
              </a:r>
              <a:endParaRPr lang="en-CA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50128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5034957" y="1371599"/>
                <a:ext cx="2886075" cy="37337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7-Seg-Dec.</a:t>
                </a:r>
              </a:p>
              <a:p>
                <a:pPr algn="ctr"/>
                <a:r>
                  <a:rPr lang="en-CA" sz="4000" dirty="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4</a:t>
                </a:r>
                <a14:m>
                  <m:oMath xmlns:m="http://schemas.openxmlformats.org/officeDocument/2006/math">
                    <m:r>
                      <a:rPr lang="en-US" sz="4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</m:oMath>
                </a14:m>
                <a:r>
                  <a:rPr lang="en-CA" sz="4000" dirty="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7</a:t>
                </a:r>
                <a:endParaRPr lang="en-CA" sz="40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4957" y="1371599"/>
                <a:ext cx="2886075" cy="3733799"/>
              </a:xfrm>
              <a:prstGeom prst="rect">
                <a:avLst/>
              </a:prstGeom>
              <a:blipFill>
                <a:blip r:embed="rId2"/>
                <a:stretch>
                  <a:fillRect l="-3158" r="-315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/>
          <p:nvPr/>
        </p:nvCxnSpPr>
        <p:spPr>
          <a:xfrm>
            <a:off x="4267200" y="2171699"/>
            <a:ext cx="781050" cy="0"/>
          </a:xfrm>
          <a:prstGeom prst="straightConnector1">
            <a:avLst/>
          </a:prstGeom>
          <a:ln w="25400"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267200" y="2895599"/>
            <a:ext cx="781050" cy="0"/>
          </a:xfrm>
          <a:prstGeom prst="straightConnector1">
            <a:avLst/>
          </a:prstGeom>
          <a:ln w="25400"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267200" y="3486148"/>
            <a:ext cx="781050" cy="0"/>
          </a:xfrm>
          <a:prstGeom prst="straightConnector1">
            <a:avLst/>
          </a:prstGeom>
          <a:ln w="25400"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253907" y="4151842"/>
            <a:ext cx="781050" cy="0"/>
          </a:xfrm>
          <a:prstGeom prst="straightConnector1">
            <a:avLst/>
          </a:prstGeom>
          <a:ln w="25400"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277196" y="1715004"/>
            <a:ext cx="313410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32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Binary Number</a:t>
            </a:r>
          </a:p>
        </p:txBody>
      </p:sp>
      <p:sp>
        <p:nvSpPr>
          <p:cNvPr id="7" name="Rectangle 6"/>
          <p:cNvSpPr/>
          <p:nvPr/>
        </p:nvSpPr>
        <p:spPr>
          <a:xfrm>
            <a:off x="3833599" y="1879311"/>
            <a:ext cx="4058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CA" dirty="0"/>
          </a:p>
        </p:txBody>
      </p:sp>
      <p:sp>
        <p:nvSpPr>
          <p:cNvPr id="28" name="Rectangle 27"/>
          <p:cNvSpPr/>
          <p:nvPr/>
        </p:nvSpPr>
        <p:spPr>
          <a:xfrm>
            <a:off x="3833599" y="2568526"/>
            <a:ext cx="42030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CA" dirty="0"/>
          </a:p>
        </p:txBody>
      </p:sp>
      <p:sp>
        <p:nvSpPr>
          <p:cNvPr id="29" name="Rectangle 28"/>
          <p:cNvSpPr/>
          <p:nvPr/>
        </p:nvSpPr>
        <p:spPr>
          <a:xfrm>
            <a:off x="3833599" y="3203814"/>
            <a:ext cx="4058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CA" dirty="0"/>
          </a:p>
        </p:txBody>
      </p:sp>
      <p:sp>
        <p:nvSpPr>
          <p:cNvPr id="30" name="Rectangle 29"/>
          <p:cNvSpPr/>
          <p:nvPr/>
        </p:nvSpPr>
        <p:spPr>
          <a:xfrm>
            <a:off x="3833599" y="3859454"/>
            <a:ext cx="4058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CA" dirty="0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7907739" y="2132024"/>
            <a:ext cx="781050" cy="0"/>
          </a:xfrm>
          <a:prstGeom prst="straightConnector1">
            <a:avLst/>
          </a:prstGeom>
          <a:ln w="25400"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7921032" y="2470435"/>
            <a:ext cx="781050" cy="0"/>
          </a:xfrm>
          <a:prstGeom prst="straightConnector1">
            <a:avLst/>
          </a:prstGeom>
          <a:ln w="25400"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7921032" y="2943223"/>
            <a:ext cx="781050" cy="0"/>
          </a:xfrm>
          <a:prstGeom prst="straightConnector1">
            <a:avLst/>
          </a:prstGeom>
          <a:ln w="25400"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7907739" y="3788589"/>
            <a:ext cx="781050" cy="0"/>
          </a:xfrm>
          <a:prstGeom prst="straightConnector1">
            <a:avLst/>
          </a:prstGeom>
          <a:ln w="25400"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7907739" y="3390899"/>
            <a:ext cx="781050" cy="0"/>
          </a:xfrm>
          <a:prstGeom prst="straightConnector1">
            <a:avLst/>
          </a:prstGeom>
          <a:ln w="25400"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7907739" y="4151842"/>
            <a:ext cx="781050" cy="0"/>
          </a:xfrm>
          <a:prstGeom prst="straightConnector1">
            <a:avLst/>
          </a:prstGeom>
          <a:ln w="25400"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7921032" y="4631109"/>
            <a:ext cx="781050" cy="0"/>
          </a:xfrm>
          <a:prstGeom prst="straightConnector1">
            <a:avLst/>
          </a:prstGeom>
          <a:ln w="25400"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8630520" y="1779448"/>
            <a:ext cx="835485" cy="31085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a=</a:t>
            </a:r>
            <a:r>
              <a:rPr lang="en-US" sz="2800" dirty="0" smtClean="0">
                <a:solidFill>
                  <a:prstClr val="black"/>
                </a:solidFill>
                <a:latin typeface="Bradley Hand ITC" panose="03070402050302030203" pitchFamily="66" charset="0"/>
                <a:cs typeface="Segoe UI" panose="020B0502040204020203" pitchFamily="34" charset="0"/>
              </a:rPr>
              <a:t>x</a:t>
            </a:r>
          </a:p>
          <a:p>
            <a:r>
              <a:rPr lang="en-US" sz="28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b=</a:t>
            </a:r>
            <a:r>
              <a:rPr lang="en-US" sz="2800" dirty="0">
                <a:solidFill>
                  <a:prstClr val="black"/>
                </a:solidFill>
                <a:latin typeface="Bradley Hand ITC" panose="03070402050302030203" pitchFamily="66" charset="0"/>
                <a:cs typeface="Segoe UI" panose="020B0502040204020203" pitchFamily="34" charset="0"/>
              </a:rPr>
              <a:t>x</a:t>
            </a:r>
            <a:endParaRPr lang="en-US" sz="2800" dirty="0" smtClean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c=</a:t>
            </a:r>
            <a:r>
              <a:rPr lang="en-US" sz="2800" dirty="0">
                <a:solidFill>
                  <a:prstClr val="black"/>
                </a:solidFill>
                <a:latin typeface="Bradley Hand ITC" panose="03070402050302030203" pitchFamily="66" charset="0"/>
                <a:cs typeface="Segoe UI" panose="020B0502040204020203" pitchFamily="34" charset="0"/>
              </a:rPr>
              <a:t>x</a:t>
            </a:r>
            <a:endParaRPr lang="en-US" sz="2800" dirty="0" smtClean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d=</a:t>
            </a:r>
            <a:r>
              <a:rPr lang="en-US" sz="2800" dirty="0">
                <a:solidFill>
                  <a:prstClr val="black"/>
                </a:solidFill>
                <a:latin typeface="Bradley Hand ITC" panose="03070402050302030203" pitchFamily="66" charset="0"/>
                <a:cs typeface="Segoe UI" panose="020B0502040204020203" pitchFamily="34" charset="0"/>
              </a:rPr>
              <a:t>x</a:t>
            </a:r>
            <a:endParaRPr lang="en-US" sz="2800" dirty="0" smtClean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e=</a:t>
            </a:r>
            <a:r>
              <a:rPr lang="en-US" sz="2800" dirty="0">
                <a:solidFill>
                  <a:prstClr val="black"/>
                </a:solidFill>
                <a:latin typeface="Bradley Hand ITC" panose="03070402050302030203" pitchFamily="66" charset="0"/>
                <a:cs typeface="Segoe UI" panose="020B0502040204020203" pitchFamily="34" charset="0"/>
              </a:rPr>
              <a:t>x</a:t>
            </a:r>
            <a:endParaRPr lang="en-US" sz="2800" dirty="0" smtClean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f=</a:t>
            </a:r>
            <a:r>
              <a:rPr lang="en-US" sz="2800" dirty="0">
                <a:solidFill>
                  <a:prstClr val="black"/>
                </a:solidFill>
                <a:latin typeface="Bradley Hand ITC" panose="03070402050302030203" pitchFamily="66" charset="0"/>
                <a:cs typeface="Segoe UI" panose="020B0502040204020203" pitchFamily="34" charset="0"/>
              </a:rPr>
              <a:t>x</a:t>
            </a:r>
            <a:endParaRPr lang="en-US" sz="2800" dirty="0" smtClean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g=</a:t>
            </a:r>
            <a:r>
              <a:rPr lang="en-US" sz="2800" dirty="0">
                <a:solidFill>
                  <a:prstClr val="black"/>
                </a:solidFill>
                <a:latin typeface="Bradley Hand ITC" panose="03070402050302030203" pitchFamily="66" charset="0"/>
                <a:cs typeface="Segoe UI" panose="020B0502040204020203" pitchFamily="34" charset="0"/>
              </a:rPr>
              <a:t>x</a:t>
            </a:r>
            <a:endParaRPr lang="en-CA" sz="1600" dirty="0"/>
          </a:p>
        </p:txBody>
      </p:sp>
      <p:sp>
        <p:nvSpPr>
          <p:cNvPr id="33" name="Rectangle 32"/>
          <p:cNvSpPr/>
          <p:nvPr/>
        </p:nvSpPr>
        <p:spPr>
          <a:xfrm>
            <a:off x="2704210" y="5622635"/>
            <a:ext cx="754756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32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From 10 to 15, don’t care conditions!</a:t>
            </a:r>
          </a:p>
        </p:txBody>
      </p:sp>
    </p:spTree>
    <p:extLst>
      <p:ext uri="{BB962C8B-B14F-4D97-AF65-F5344CB8AC3E}">
        <p14:creationId xmlns:p14="http://schemas.microsoft.com/office/powerpoint/2010/main" val="956961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rapezoid 1"/>
              <p:cNvSpPr/>
              <p:nvPr/>
            </p:nvSpPr>
            <p:spPr>
              <a:xfrm rot="5400000">
                <a:off x="4514088" y="2788412"/>
                <a:ext cx="3011424" cy="1216152"/>
              </a:xfrm>
              <a:prstGeom prst="trapezoid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MUX</a:t>
                </a:r>
              </a:p>
              <a:p>
                <a:pPr algn="ctr"/>
                <a:r>
                  <a:rPr lang="en-US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  <a:endParaRPr lang="en-CA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2" name="Trapezoid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4514088" y="2788412"/>
                <a:ext cx="3011424" cy="1216152"/>
              </a:xfrm>
              <a:prstGeom prst="trapezoid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/>
          <p:cNvCxnSpPr/>
          <p:nvPr/>
        </p:nvCxnSpPr>
        <p:spPr>
          <a:xfrm>
            <a:off x="4560824" y="2616200"/>
            <a:ext cx="8509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4560824" y="4140200"/>
            <a:ext cx="8509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6627876" y="3327400"/>
            <a:ext cx="8509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055557" y="2262257"/>
            <a:ext cx="5052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I</a:t>
            </a:r>
            <a:r>
              <a:rPr lang="en-US" sz="4000" baseline="-25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endParaRPr lang="en-CA" sz="4000" baseline="-25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57081" y="3695567"/>
            <a:ext cx="5052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I</a:t>
            </a:r>
            <a:r>
              <a:rPr lang="en-US" sz="4000" baseline="-25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CA" sz="4000" baseline="-25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477252" y="2970143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F</a:t>
            </a:r>
            <a:endParaRPr lang="en-CA" sz="4000" baseline="-25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6045201" y="4762500"/>
            <a:ext cx="0" cy="458857"/>
          </a:xfrm>
          <a:prstGeom prst="straightConnector1">
            <a:avLst/>
          </a:prstGeom>
          <a:ln w="254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737139" y="5107057"/>
            <a:ext cx="4571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endParaRPr lang="en-CA" sz="4000" baseline="-25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5207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5034957" y="1371599"/>
                <a:ext cx="2886075" cy="37337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7-Seg-Dec.</a:t>
                </a:r>
              </a:p>
              <a:p>
                <a:pPr algn="ctr"/>
                <a:r>
                  <a:rPr lang="en-CA" sz="4000" dirty="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4</a:t>
                </a:r>
                <a14:m>
                  <m:oMath xmlns:m="http://schemas.openxmlformats.org/officeDocument/2006/math">
                    <m:r>
                      <a:rPr lang="en-US" sz="4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</m:oMath>
                </a14:m>
                <a:r>
                  <a:rPr lang="en-CA" sz="4000" dirty="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7</a:t>
                </a:r>
                <a:endParaRPr lang="en-CA" sz="40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4957" y="1371599"/>
                <a:ext cx="2886075" cy="3733799"/>
              </a:xfrm>
              <a:prstGeom prst="rect">
                <a:avLst/>
              </a:prstGeom>
              <a:blipFill>
                <a:blip r:embed="rId2"/>
                <a:stretch>
                  <a:fillRect l="-3158" r="-315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/>
          <p:nvPr/>
        </p:nvCxnSpPr>
        <p:spPr>
          <a:xfrm>
            <a:off x="4267200" y="2171699"/>
            <a:ext cx="781050" cy="0"/>
          </a:xfrm>
          <a:prstGeom prst="straightConnector1">
            <a:avLst/>
          </a:prstGeom>
          <a:ln w="25400"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267200" y="2895599"/>
            <a:ext cx="781050" cy="0"/>
          </a:xfrm>
          <a:prstGeom prst="straightConnector1">
            <a:avLst/>
          </a:prstGeom>
          <a:ln w="25400"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267200" y="3486148"/>
            <a:ext cx="781050" cy="0"/>
          </a:xfrm>
          <a:prstGeom prst="straightConnector1">
            <a:avLst/>
          </a:prstGeom>
          <a:ln w="25400"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253907" y="4151842"/>
            <a:ext cx="781050" cy="0"/>
          </a:xfrm>
          <a:prstGeom prst="straightConnector1">
            <a:avLst/>
          </a:prstGeom>
          <a:ln w="25400"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277196" y="1715004"/>
            <a:ext cx="313410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32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Excess-3</a:t>
            </a:r>
          </a:p>
        </p:txBody>
      </p:sp>
      <p:sp>
        <p:nvSpPr>
          <p:cNvPr id="7" name="Rectangle 6"/>
          <p:cNvSpPr/>
          <p:nvPr/>
        </p:nvSpPr>
        <p:spPr>
          <a:xfrm>
            <a:off x="3833599" y="1879311"/>
            <a:ext cx="4058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endParaRPr lang="en-CA" dirty="0"/>
          </a:p>
        </p:txBody>
      </p:sp>
      <p:sp>
        <p:nvSpPr>
          <p:cNvPr id="28" name="Rectangle 27"/>
          <p:cNvSpPr/>
          <p:nvPr/>
        </p:nvSpPr>
        <p:spPr>
          <a:xfrm>
            <a:off x="3833599" y="2568526"/>
            <a:ext cx="42030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endParaRPr lang="en-CA" dirty="0"/>
          </a:p>
        </p:txBody>
      </p:sp>
      <p:sp>
        <p:nvSpPr>
          <p:cNvPr id="29" name="Rectangle 28"/>
          <p:cNvSpPr/>
          <p:nvPr/>
        </p:nvSpPr>
        <p:spPr>
          <a:xfrm>
            <a:off x="3833599" y="3203814"/>
            <a:ext cx="4058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CA" dirty="0"/>
          </a:p>
        </p:txBody>
      </p:sp>
      <p:sp>
        <p:nvSpPr>
          <p:cNvPr id="30" name="Rectangle 29"/>
          <p:cNvSpPr/>
          <p:nvPr/>
        </p:nvSpPr>
        <p:spPr>
          <a:xfrm>
            <a:off x="3833599" y="3859454"/>
            <a:ext cx="4058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CA" dirty="0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7907739" y="2132024"/>
            <a:ext cx="781050" cy="0"/>
          </a:xfrm>
          <a:prstGeom prst="straightConnector1">
            <a:avLst/>
          </a:prstGeom>
          <a:ln w="25400"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7921032" y="2470435"/>
            <a:ext cx="781050" cy="0"/>
          </a:xfrm>
          <a:prstGeom prst="straightConnector1">
            <a:avLst/>
          </a:prstGeom>
          <a:ln w="25400"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7921032" y="2943223"/>
            <a:ext cx="781050" cy="0"/>
          </a:xfrm>
          <a:prstGeom prst="straightConnector1">
            <a:avLst/>
          </a:prstGeom>
          <a:ln w="25400"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7907739" y="3788589"/>
            <a:ext cx="781050" cy="0"/>
          </a:xfrm>
          <a:prstGeom prst="straightConnector1">
            <a:avLst/>
          </a:prstGeom>
          <a:ln w="25400"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7907739" y="3390899"/>
            <a:ext cx="781050" cy="0"/>
          </a:xfrm>
          <a:prstGeom prst="straightConnector1">
            <a:avLst/>
          </a:prstGeom>
          <a:ln w="25400"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7907739" y="4151842"/>
            <a:ext cx="781050" cy="0"/>
          </a:xfrm>
          <a:prstGeom prst="straightConnector1">
            <a:avLst/>
          </a:prstGeom>
          <a:ln w="25400"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7921032" y="4631109"/>
            <a:ext cx="781050" cy="0"/>
          </a:xfrm>
          <a:prstGeom prst="straightConnector1">
            <a:avLst/>
          </a:prstGeom>
          <a:ln w="25400"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42" name="Picture 2" descr="Maximum number on 7-segment display using N segments : Recursive -  GeeksforGeeks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87" t="15873" r="75936" b="63292"/>
          <a:stretch/>
        </p:blipFill>
        <p:spPr bwMode="auto">
          <a:xfrm>
            <a:off x="9466005" y="1750059"/>
            <a:ext cx="2968082" cy="2907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3" name="Group 42"/>
          <p:cNvGrpSpPr/>
          <p:nvPr/>
        </p:nvGrpSpPr>
        <p:grpSpPr>
          <a:xfrm>
            <a:off x="9568679" y="1608804"/>
            <a:ext cx="2234979" cy="3428573"/>
            <a:chOff x="9570906" y="1488449"/>
            <a:chExt cx="2234979" cy="3428573"/>
          </a:xfrm>
        </p:grpSpPr>
        <p:sp>
          <p:nvSpPr>
            <p:cNvPr id="44" name="Rectangle 43"/>
            <p:cNvSpPr/>
            <p:nvPr/>
          </p:nvSpPr>
          <p:spPr>
            <a:xfrm>
              <a:off x="10437587" y="1488449"/>
              <a:ext cx="36740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</a:t>
              </a:r>
              <a:endParaRPr lang="en-CA" sz="1600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11409623" y="2420003"/>
              <a:ext cx="39626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</a:t>
              </a:r>
              <a:endParaRPr lang="en-CA" sz="1600" dirty="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11406612" y="3486148"/>
              <a:ext cx="34977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</a:t>
              </a:r>
              <a:endParaRPr lang="en-CA" sz="1600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10455987" y="4393802"/>
              <a:ext cx="39626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</a:t>
              </a:r>
              <a:endParaRPr lang="en-CA" sz="1600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9570906" y="3409353"/>
              <a:ext cx="37221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</a:t>
              </a:r>
              <a:endParaRPr lang="en-CA" sz="1600" dirty="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9584899" y="2430453"/>
              <a:ext cx="29687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f</a:t>
              </a:r>
              <a:endParaRPr lang="en-CA" sz="1600" dirty="0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10445172" y="2599303"/>
              <a:ext cx="39626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g</a:t>
              </a:r>
              <a:endParaRPr lang="en-CA" sz="1600" dirty="0"/>
            </a:p>
          </p:txBody>
        </p:sp>
      </p:grpSp>
      <p:sp>
        <p:nvSpPr>
          <p:cNvPr id="52" name="Rectangle 51"/>
          <p:cNvSpPr/>
          <p:nvPr/>
        </p:nvSpPr>
        <p:spPr>
          <a:xfrm>
            <a:off x="8630520" y="1779448"/>
            <a:ext cx="835485" cy="31085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a=1</a:t>
            </a:r>
          </a:p>
          <a:p>
            <a:r>
              <a:rPr lang="en-US" sz="28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b=1</a:t>
            </a:r>
          </a:p>
          <a:p>
            <a:r>
              <a:rPr lang="en-US" sz="28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c=1</a:t>
            </a:r>
          </a:p>
          <a:p>
            <a:r>
              <a:rPr lang="en-US" sz="28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d=1</a:t>
            </a:r>
          </a:p>
          <a:p>
            <a:r>
              <a:rPr lang="en-US" sz="28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e=1</a:t>
            </a:r>
          </a:p>
          <a:p>
            <a:r>
              <a:rPr lang="en-US" sz="28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f=1</a:t>
            </a:r>
          </a:p>
          <a:p>
            <a:r>
              <a:rPr lang="en-US" sz="28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g=0</a:t>
            </a:r>
            <a:endParaRPr lang="en-CA" sz="1600" dirty="0"/>
          </a:p>
        </p:txBody>
      </p:sp>
    </p:spTree>
    <p:extLst>
      <p:ext uri="{BB962C8B-B14F-4D97-AF65-F5344CB8AC3E}">
        <p14:creationId xmlns:p14="http://schemas.microsoft.com/office/powerpoint/2010/main" val="1152013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5034957" y="1371599"/>
                <a:ext cx="2886075" cy="37337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7-Seg-Dec.</a:t>
                </a:r>
              </a:p>
              <a:p>
                <a:pPr algn="ctr"/>
                <a:r>
                  <a:rPr lang="en-CA" sz="4000" dirty="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4</a:t>
                </a:r>
                <a14:m>
                  <m:oMath xmlns:m="http://schemas.openxmlformats.org/officeDocument/2006/math">
                    <m:r>
                      <a:rPr lang="en-US" sz="4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</m:oMath>
                </a14:m>
                <a:r>
                  <a:rPr lang="en-CA" sz="4000" dirty="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7</a:t>
                </a:r>
                <a:endParaRPr lang="en-CA" sz="40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4957" y="1371599"/>
                <a:ext cx="2886075" cy="3733799"/>
              </a:xfrm>
              <a:prstGeom prst="rect">
                <a:avLst/>
              </a:prstGeom>
              <a:blipFill>
                <a:blip r:embed="rId2"/>
                <a:stretch>
                  <a:fillRect l="-3158" r="-315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/>
          <p:nvPr/>
        </p:nvCxnSpPr>
        <p:spPr>
          <a:xfrm>
            <a:off x="4267200" y="2171699"/>
            <a:ext cx="781050" cy="0"/>
          </a:xfrm>
          <a:prstGeom prst="straightConnector1">
            <a:avLst/>
          </a:prstGeom>
          <a:ln w="25400"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267200" y="2895599"/>
            <a:ext cx="781050" cy="0"/>
          </a:xfrm>
          <a:prstGeom prst="straightConnector1">
            <a:avLst/>
          </a:prstGeom>
          <a:ln w="25400"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267200" y="3486148"/>
            <a:ext cx="781050" cy="0"/>
          </a:xfrm>
          <a:prstGeom prst="straightConnector1">
            <a:avLst/>
          </a:prstGeom>
          <a:ln w="25400"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253907" y="4151842"/>
            <a:ext cx="781050" cy="0"/>
          </a:xfrm>
          <a:prstGeom prst="straightConnector1">
            <a:avLst/>
          </a:prstGeom>
          <a:ln w="25400"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277196" y="1715004"/>
            <a:ext cx="313410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32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Excess-3</a:t>
            </a:r>
          </a:p>
        </p:txBody>
      </p:sp>
      <p:sp>
        <p:nvSpPr>
          <p:cNvPr id="7" name="Rectangle 6"/>
          <p:cNvSpPr/>
          <p:nvPr/>
        </p:nvSpPr>
        <p:spPr>
          <a:xfrm>
            <a:off x="3833599" y="1879311"/>
            <a:ext cx="4058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CA" dirty="0"/>
          </a:p>
        </p:txBody>
      </p:sp>
      <p:sp>
        <p:nvSpPr>
          <p:cNvPr id="28" name="Rectangle 27"/>
          <p:cNvSpPr/>
          <p:nvPr/>
        </p:nvSpPr>
        <p:spPr>
          <a:xfrm>
            <a:off x="3833599" y="2568526"/>
            <a:ext cx="42030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CA" dirty="0"/>
          </a:p>
        </p:txBody>
      </p:sp>
      <p:sp>
        <p:nvSpPr>
          <p:cNvPr id="29" name="Rectangle 28"/>
          <p:cNvSpPr/>
          <p:nvPr/>
        </p:nvSpPr>
        <p:spPr>
          <a:xfrm>
            <a:off x="3833599" y="3203814"/>
            <a:ext cx="4058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CA" dirty="0"/>
          </a:p>
        </p:txBody>
      </p:sp>
      <p:sp>
        <p:nvSpPr>
          <p:cNvPr id="30" name="Rectangle 29"/>
          <p:cNvSpPr/>
          <p:nvPr/>
        </p:nvSpPr>
        <p:spPr>
          <a:xfrm>
            <a:off x="3833599" y="3859454"/>
            <a:ext cx="4058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endParaRPr lang="en-CA" dirty="0"/>
          </a:p>
        </p:txBody>
      </p:sp>
      <p:pic>
        <p:nvPicPr>
          <p:cNvPr id="10242" name="Picture 2" descr="Maximum number on 7-segment display using N segments : Recursive -  GeeksforGeeks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628" t="15691" r="9295" b="63474"/>
          <a:stretch/>
        </p:blipFill>
        <p:spPr bwMode="auto">
          <a:xfrm>
            <a:off x="9223918" y="1750059"/>
            <a:ext cx="2968082" cy="2907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3" name="Straight Arrow Connector 42"/>
          <p:cNvCxnSpPr/>
          <p:nvPr/>
        </p:nvCxnSpPr>
        <p:spPr>
          <a:xfrm>
            <a:off x="7907739" y="2132024"/>
            <a:ext cx="781050" cy="0"/>
          </a:xfrm>
          <a:prstGeom prst="straightConnector1">
            <a:avLst/>
          </a:prstGeom>
          <a:ln w="25400"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7921032" y="2470435"/>
            <a:ext cx="781050" cy="0"/>
          </a:xfrm>
          <a:prstGeom prst="straightConnector1">
            <a:avLst/>
          </a:prstGeom>
          <a:ln w="25400"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7921032" y="2943223"/>
            <a:ext cx="781050" cy="0"/>
          </a:xfrm>
          <a:prstGeom prst="straightConnector1">
            <a:avLst/>
          </a:prstGeom>
          <a:ln w="25400"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7907739" y="3788589"/>
            <a:ext cx="781050" cy="0"/>
          </a:xfrm>
          <a:prstGeom prst="straightConnector1">
            <a:avLst/>
          </a:prstGeom>
          <a:ln w="25400"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7907739" y="3390899"/>
            <a:ext cx="781050" cy="0"/>
          </a:xfrm>
          <a:prstGeom prst="straightConnector1">
            <a:avLst/>
          </a:prstGeom>
          <a:ln w="25400"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7907739" y="4151842"/>
            <a:ext cx="781050" cy="0"/>
          </a:xfrm>
          <a:prstGeom prst="straightConnector1">
            <a:avLst/>
          </a:prstGeom>
          <a:ln w="25400"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7921032" y="4631109"/>
            <a:ext cx="781050" cy="0"/>
          </a:xfrm>
          <a:prstGeom prst="straightConnector1">
            <a:avLst/>
          </a:prstGeom>
          <a:ln w="25400"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8630520" y="1779448"/>
            <a:ext cx="835485" cy="31085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a=0</a:t>
            </a:r>
          </a:p>
          <a:p>
            <a:r>
              <a:rPr lang="en-US" sz="28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b=1</a:t>
            </a:r>
          </a:p>
          <a:p>
            <a:r>
              <a:rPr lang="en-US" sz="28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c=1</a:t>
            </a:r>
          </a:p>
          <a:p>
            <a:r>
              <a:rPr lang="en-US" sz="28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d=0</a:t>
            </a:r>
          </a:p>
          <a:p>
            <a:r>
              <a:rPr lang="en-US" sz="28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e=0</a:t>
            </a:r>
          </a:p>
          <a:p>
            <a:r>
              <a:rPr lang="en-US" sz="28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f=1</a:t>
            </a:r>
          </a:p>
          <a:p>
            <a:r>
              <a:rPr lang="en-US" sz="28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g=1</a:t>
            </a:r>
            <a:endParaRPr lang="en-CA" sz="1600" dirty="0"/>
          </a:p>
        </p:txBody>
      </p:sp>
      <p:grpSp>
        <p:nvGrpSpPr>
          <p:cNvPr id="51" name="Group 50"/>
          <p:cNvGrpSpPr/>
          <p:nvPr/>
        </p:nvGrpSpPr>
        <p:grpSpPr>
          <a:xfrm>
            <a:off x="9568679" y="1608804"/>
            <a:ext cx="2234979" cy="3428573"/>
            <a:chOff x="9570906" y="1488449"/>
            <a:chExt cx="2234979" cy="3428573"/>
          </a:xfrm>
        </p:grpSpPr>
        <p:sp>
          <p:nvSpPr>
            <p:cNvPr id="52" name="Rectangle 51"/>
            <p:cNvSpPr/>
            <p:nvPr/>
          </p:nvSpPr>
          <p:spPr>
            <a:xfrm>
              <a:off x="10437587" y="1488449"/>
              <a:ext cx="36740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</a:t>
              </a:r>
              <a:endParaRPr lang="en-CA" sz="1600" dirty="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1409623" y="2420003"/>
              <a:ext cx="39626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</a:t>
              </a:r>
              <a:endParaRPr lang="en-CA" sz="1600" dirty="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1406612" y="3486148"/>
              <a:ext cx="34977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</a:t>
              </a:r>
              <a:endParaRPr lang="en-CA" sz="1600" dirty="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0455987" y="4393802"/>
              <a:ext cx="39626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</a:t>
              </a:r>
              <a:endParaRPr lang="en-CA" sz="1600" dirty="0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9570906" y="3409353"/>
              <a:ext cx="37221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</a:t>
              </a:r>
              <a:endParaRPr lang="en-CA" sz="1600" dirty="0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9584899" y="2430453"/>
              <a:ext cx="29687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f</a:t>
              </a:r>
              <a:endParaRPr lang="en-CA" sz="1600" dirty="0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0445172" y="2599303"/>
              <a:ext cx="39626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g</a:t>
              </a:r>
              <a:endParaRPr lang="en-CA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169253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5034957" y="1371599"/>
                <a:ext cx="2886075" cy="37337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7-Seg-Dec.</a:t>
                </a:r>
              </a:p>
              <a:p>
                <a:pPr algn="ctr"/>
                <a:r>
                  <a:rPr lang="en-CA" sz="4000" dirty="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4</a:t>
                </a:r>
                <a14:m>
                  <m:oMath xmlns:m="http://schemas.openxmlformats.org/officeDocument/2006/math">
                    <m:r>
                      <a:rPr lang="en-US" sz="4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</m:oMath>
                </a14:m>
                <a:r>
                  <a:rPr lang="en-CA" sz="4000" dirty="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7</a:t>
                </a:r>
                <a:endParaRPr lang="en-CA" sz="40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4957" y="1371599"/>
                <a:ext cx="2886075" cy="3733799"/>
              </a:xfrm>
              <a:prstGeom prst="rect">
                <a:avLst/>
              </a:prstGeom>
              <a:blipFill>
                <a:blip r:embed="rId2"/>
                <a:stretch>
                  <a:fillRect l="-3158" r="-315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/>
          <p:nvPr/>
        </p:nvCxnSpPr>
        <p:spPr>
          <a:xfrm>
            <a:off x="4267200" y="2171699"/>
            <a:ext cx="781050" cy="0"/>
          </a:xfrm>
          <a:prstGeom prst="straightConnector1">
            <a:avLst/>
          </a:prstGeom>
          <a:ln w="25400"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267200" y="2895599"/>
            <a:ext cx="781050" cy="0"/>
          </a:xfrm>
          <a:prstGeom prst="straightConnector1">
            <a:avLst/>
          </a:prstGeom>
          <a:ln w="25400"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267200" y="3486148"/>
            <a:ext cx="781050" cy="0"/>
          </a:xfrm>
          <a:prstGeom prst="straightConnector1">
            <a:avLst/>
          </a:prstGeom>
          <a:ln w="25400"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253907" y="4151842"/>
            <a:ext cx="781050" cy="0"/>
          </a:xfrm>
          <a:prstGeom prst="straightConnector1">
            <a:avLst/>
          </a:prstGeom>
          <a:ln w="25400"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277196" y="1715004"/>
            <a:ext cx="313410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32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Excess-3</a:t>
            </a:r>
          </a:p>
        </p:txBody>
      </p:sp>
      <p:sp>
        <p:nvSpPr>
          <p:cNvPr id="7" name="Rectangle 6"/>
          <p:cNvSpPr/>
          <p:nvPr/>
        </p:nvSpPr>
        <p:spPr>
          <a:xfrm>
            <a:off x="3833599" y="1879311"/>
            <a:ext cx="4058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endParaRPr lang="en-CA" dirty="0"/>
          </a:p>
        </p:txBody>
      </p:sp>
      <p:sp>
        <p:nvSpPr>
          <p:cNvPr id="28" name="Rectangle 27"/>
          <p:cNvSpPr/>
          <p:nvPr/>
        </p:nvSpPr>
        <p:spPr>
          <a:xfrm>
            <a:off x="3833599" y="2568526"/>
            <a:ext cx="42030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endParaRPr lang="en-CA" dirty="0"/>
          </a:p>
        </p:txBody>
      </p:sp>
      <p:sp>
        <p:nvSpPr>
          <p:cNvPr id="29" name="Rectangle 28"/>
          <p:cNvSpPr/>
          <p:nvPr/>
        </p:nvSpPr>
        <p:spPr>
          <a:xfrm>
            <a:off x="3833599" y="3203814"/>
            <a:ext cx="4058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endParaRPr lang="en-CA" dirty="0"/>
          </a:p>
        </p:txBody>
      </p:sp>
      <p:sp>
        <p:nvSpPr>
          <p:cNvPr id="30" name="Rectangle 29"/>
          <p:cNvSpPr/>
          <p:nvPr/>
        </p:nvSpPr>
        <p:spPr>
          <a:xfrm>
            <a:off x="3833599" y="3859454"/>
            <a:ext cx="4058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endParaRPr lang="en-CA" dirty="0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7907739" y="2132024"/>
            <a:ext cx="781050" cy="0"/>
          </a:xfrm>
          <a:prstGeom prst="straightConnector1">
            <a:avLst/>
          </a:prstGeom>
          <a:ln w="25400"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7921032" y="2470435"/>
            <a:ext cx="781050" cy="0"/>
          </a:xfrm>
          <a:prstGeom prst="straightConnector1">
            <a:avLst/>
          </a:prstGeom>
          <a:ln w="25400"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7921032" y="2943223"/>
            <a:ext cx="781050" cy="0"/>
          </a:xfrm>
          <a:prstGeom prst="straightConnector1">
            <a:avLst/>
          </a:prstGeom>
          <a:ln w="25400"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7907739" y="3788589"/>
            <a:ext cx="781050" cy="0"/>
          </a:xfrm>
          <a:prstGeom prst="straightConnector1">
            <a:avLst/>
          </a:prstGeom>
          <a:ln w="25400"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7907739" y="3390899"/>
            <a:ext cx="781050" cy="0"/>
          </a:xfrm>
          <a:prstGeom prst="straightConnector1">
            <a:avLst/>
          </a:prstGeom>
          <a:ln w="25400"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7907739" y="4151842"/>
            <a:ext cx="781050" cy="0"/>
          </a:xfrm>
          <a:prstGeom prst="straightConnector1">
            <a:avLst/>
          </a:prstGeom>
          <a:ln w="25400"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7921032" y="4631109"/>
            <a:ext cx="781050" cy="0"/>
          </a:xfrm>
          <a:prstGeom prst="straightConnector1">
            <a:avLst/>
          </a:prstGeom>
          <a:ln w="25400"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8630520" y="1779448"/>
            <a:ext cx="835485" cy="31085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a=</a:t>
            </a:r>
            <a:r>
              <a:rPr lang="en-US" sz="2800" dirty="0" smtClean="0">
                <a:solidFill>
                  <a:prstClr val="black"/>
                </a:solidFill>
                <a:latin typeface="Bradley Hand ITC" panose="03070402050302030203" pitchFamily="66" charset="0"/>
                <a:cs typeface="Segoe UI" panose="020B0502040204020203" pitchFamily="34" charset="0"/>
              </a:rPr>
              <a:t>x</a:t>
            </a:r>
          </a:p>
          <a:p>
            <a:r>
              <a:rPr lang="en-US" sz="28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b=</a:t>
            </a:r>
            <a:r>
              <a:rPr lang="en-US" sz="2800" dirty="0">
                <a:solidFill>
                  <a:prstClr val="black"/>
                </a:solidFill>
                <a:latin typeface="Bradley Hand ITC" panose="03070402050302030203" pitchFamily="66" charset="0"/>
                <a:cs typeface="Segoe UI" panose="020B0502040204020203" pitchFamily="34" charset="0"/>
              </a:rPr>
              <a:t>x</a:t>
            </a:r>
            <a:endParaRPr lang="en-US" sz="2800" dirty="0" smtClean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c=</a:t>
            </a:r>
            <a:r>
              <a:rPr lang="en-US" sz="2800" dirty="0">
                <a:solidFill>
                  <a:prstClr val="black"/>
                </a:solidFill>
                <a:latin typeface="Bradley Hand ITC" panose="03070402050302030203" pitchFamily="66" charset="0"/>
                <a:cs typeface="Segoe UI" panose="020B0502040204020203" pitchFamily="34" charset="0"/>
              </a:rPr>
              <a:t>x</a:t>
            </a:r>
            <a:endParaRPr lang="en-US" sz="2800" dirty="0" smtClean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d=</a:t>
            </a:r>
            <a:r>
              <a:rPr lang="en-US" sz="2800" dirty="0">
                <a:solidFill>
                  <a:prstClr val="black"/>
                </a:solidFill>
                <a:latin typeface="Bradley Hand ITC" panose="03070402050302030203" pitchFamily="66" charset="0"/>
                <a:cs typeface="Segoe UI" panose="020B0502040204020203" pitchFamily="34" charset="0"/>
              </a:rPr>
              <a:t>x</a:t>
            </a:r>
            <a:endParaRPr lang="en-US" sz="2800" dirty="0" smtClean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e=</a:t>
            </a:r>
            <a:r>
              <a:rPr lang="en-US" sz="2800" dirty="0">
                <a:solidFill>
                  <a:prstClr val="black"/>
                </a:solidFill>
                <a:latin typeface="Bradley Hand ITC" panose="03070402050302030203" pitchFamily="66" charset="0"/>
                <a:cs typeface="Segoe UI" panose="020B0502040204020203" pitchFamily="34" charset="0"/>
              </a:rPr>
              <a:t>x</a:t>
            </a:r>
            <a:endParaRPr lang="en-US" sz="2800" dirty="0" smtClean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f=</a:t>
            </a:r>
            <a:r>
              <a:rPr lang="en-US" sz="2800" dirty="0">
                <a:solidFill>
                  <a:prstClr val="black"/>
                </a:solidFill>
                <a:latin typeface="Bradley Hand ITC" panose="03070402050302030203" pitchFamily="66" charset="0"/>
                <a:cs typeface="Segoe UI" panose="020B0502040204020203" pitchFamily="34" charset="0"/>
              </a:rPr>
              <a:t>x</a:t>
            </a:r>
            <a:endParaRPr lang="en-US" sz="2800" dirty="0" smtClean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g=</a:t>
            </a:r>
            <a:r>
              <a:rPr lang="en-US" sz="2800" dirty="0">
                <a:solidFill>
                  <a:prstClr val="black"/>
                </a:solidFill>
                <a:latin typeface="Bradley Hand ITC" panose="03070402050302030203" pitchFamily="66" charset="0"/>
                <a:cs typeface="Segoe UI" panose="020B0502040204020203" pitchFamily="34" charset="0"/>
              </a:rPr>
              <a:t>x</a:t>
            </a:r>
            <a:endParaRPr lang="en-CA" sz="1600" dirty="0"/>
          </a:p>
        </p:txBody>
      </p:sp>
      <p:sp>
        <p:nvSpPr>
          <p:cNvPr id="33" name="Rectangle 32"/>
          <p:cNvSpPr/>
          <p:nvPr/>
        </p:nvSpPr>
        <p:spPr>
          <a:xfrm>
            <a:off x="2704210" y="5622635"/>
            <a:ext cx="754756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32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0,1,2,13,14,15, don’t care conditions!</a:t>
            </a:r>
          </a:p>
        </p:txBody>
      </p:sp>
    </p:spTree>
    <p:extLst>
      <p:ext uri="{BB962C8B-B14F-4D97-AF65-F5344CB8AC3E}">
        <p14:creationId xmlns:p14="http://schemas.microsoft.com/office/powerpoint/2010/main" val="4247326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816" y="847725"/>
            <a:ext cx="11413115" cy="524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342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1384761" y="2763288"/>
            <a:ext cx="9708190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6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Combinational Logic</a:t>
            </a:r>
          </a:p>
          <a:p>
            <a:pPr lvl="0" algn="ctr" defTabSz="457200">
              <a:defRPr/>
            </a:pPr>
            <a:r>
              <a:rPr lang="en-US" sz="4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Binary Code Arithmetic</a:t>
            </a:r>
            <a:endParaRPr lang="en-US" sz="28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7116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1384761" y="2763288"/>
            <a:ext cx="9708190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6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Combinational Logic</a:t>
            </a:r>
          </a:p>
          <a:p>
            <a:pPr lvl="0" algn="ctr" defTabSz="457200">
              <a:defRPr/>
            </a:pPr>
            <a:r>
              <a:rPr lang="en-US" sz="44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BCD Adder</a:t>
            </a:r>
            <a:endParaRPr lang="en-US" sz="28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503284" y="5200671"/>
            <a:ext cx="516635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457200">
              <a:defRPr/>
            </a:pPr>
            <a:r>
              <a:rPr lang="en-US" sz="44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Book: Page 144-146</a:t>
            </a:r>
            <a:endParaRPr lang="en-US" sz="28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1687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rapezoid 1"/>
          <p:cNvSpPr/>
          <p:nvPr/>
        </p:nvSpPr>
        <p:spPr>
          <a:xfrm rot="5400000">
            <a:off x="4514088" y="2788412"/>
            <a:ext cx="3011424" cy="1216152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4560824" y="2616200"/>
            <a:ext cx="8509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4560824" y="4140200"/>
            <a:ext cx="8509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6627876" y="3327400"/>
            <a:ext cx="8509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055557" y="2262257"/>
            <a:ext cx="5052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I</a:t>
            </a:r>
            <a:r>
              <a:rPr lang="en-US" sz="4000" baseline="-25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endParaRPr lang="en-CA" sz="4000" baseline="-25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57081" y="3695567"/>
            <a:ext cx="5052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I</a:t>
            </a:r>
            <a:r>
              <a:rPr lang="en-US" sz="4000" baseline="-25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CA" sz="4000" baseline="-25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477252" y="2970143"/>
            <a:ext cx="11063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F=I</a:t>
            </a:r>
            <a:r>
              <a:rPr lang="en-US" sz="4000" baseline="-25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endParaRPr lang="en-CA" sz="4000" baseline="-25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6045201" y="4762500"/>
            <a:ext cx="0" cy="458857"/>
          </a:xfrm>
          <a:prstGeom prst="straightConnector1">
            <a:avLst/>
          </a:prstGeom>
          <a:ln w="254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737139" y="5107057"/>
            <a:ext cx="10855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S=0</a:t>
            </a:r>
            <a:endParaRPr lang="en-CA" sz="4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5411724" y="2616200"/>
            <a:ext cx="1216152" cy="711200"/>
          </a:xfrm>
          <a:prstGeom prst="straightConnector1">
            <a:avLst/>
          </a:prstGeom>
          <a:ln w="25400">
            <a:solidFill>
              <a:schemeClr val="bg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6555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rapezoid 1"/>
          <p:cNvSpPr/>
          <p:nvPr/>
        </p:nvSpPr>
        <p:spPr>
          <a:xfrm rot="5400000">
            <a:off x="4514088" y="2788412"/>
            <a:ext cx="3011424" cy="1216152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4560824" y="2616200"/>
            <a:ext cx="8509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4560824" y="4140200"/>
            <a:ext cx="8509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6627876" y="3327400"/>
            <a:ext cx="8509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055557" y="2262257"/>
            <a:ext cx="5052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I</a:t>
            </a:r>
            <a:r>
              <a:rPr lang="en-US" sz="4000" baseline="-25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endParaRPr lang="en-CA" sz="4000" baseline="-25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57081" y="3695567"/>
            <a:ext cx="5052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I</a:t>
            </a:r>
            <a:r>
              <a:rPr lang="en-US" sz="4000" baseline="-25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CA" sz="4000" baseline="-25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477252" y="2970143"/>
            <a:ext cx="11063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F=I</a:t>
            </a:r>
            <a:r>
              <a:rPr lang="en-US" sz="4000" baseline="-25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CA" sz="4000" baseline="-25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6045201" y="4762500"/>
            <a:ext cx="0" cy="458857"/>
          </a:xfrm>
          <a:prstGeom prst="straightConnector1">
            <a:avLst/>
          </a:prstGeom>
          <a:ln w="254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737139" y="5107057"/>
            <a:ext cx="10855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S=1</a:t>
            </a:r>
            <a:endParaRPr lang="en-CA" sz="4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5411724" y="3327400"/>
            <a:ext cx="1216152" cy="812800"/>
          </a:xfrm>
          <a:prstGeom prst="straightConnector1">
            <a:avLst/>
          </a:prstGeom>
          <a:ln w="25400">
            <a:solidFill>
              <a:schemeClr val="bg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1170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DD2EF5F2-EF73-40D5-8906-A15EEC6D49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0565919"/>
              </p:ext>
            </p:extLst>
          </p:nvPr>
        </p:nvGraphicFramePr>
        <p:xfrm>
          <a:off x="-1" y="2"/>
          <a:ext cx="12192002" cy="69844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6861">
                  <a:extLst>
                    <a:ext uri="{9D8B030D-6E8A-4147-A177-3AD203B41FA5}">
                      <a16:colId xmlns:a16="http://schemas.microsoft.com/office/drawing/2014/main" val="1014741325"/>
                    </a:ext>
                  </a:extLst>
                </a:gridCol>
                <a:gridCol w="1386861">
                  <a:extLst>
                    <a:ext uri="{9D8B030D-6E8A-4147-A177-3AD203B41FA5}">
                      <a16:colId xmlns:a16="http://schemas.microsoft.com/office/drawing/2014/main" val="3666604902"/>
                    </a:ext>
                  </a:extLst>
                </a:gridCol>
                <a:gridCol w="1247864">
                  <a:extLst>
                    <a:ext uri="{9D8B030D-6E8A-4147-A177-3AD203B41FA5}">
                      <a16:colId xmlns:a16="http://schemas.microsoft.com/office/drawing/2014/main" val="1524816466"/>
                    </a:ext>
                  </a:extLst>
                </a:gridCol>
                <a:gridCol w="8170416">
                  <a:extLst>
                    <a:ext uri="{9D8B030D-6E8A-4147-A177-3AD203B41FA5}">
                      <a16:colId xmlns:a16="http://schemas.microsoft.com/office/drawing/2014/main" val="3035806854"/>
                    </a:ext>
                  </a:extLst>
                </a:gridCol>
              </a:tblGrid>
              <a:tr h="888422">
                <a:tc>
                  <a:txBody>
                    <a:bodyPr/>
                    <a:lstStyle/>
                    <a:p>
                      <a:pPr algn="ctr"/>
                      <a:r>
                        <a:rPr lang="en-US" sz="4400" b="0" kern="1200" dirty="0" smtClean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</a:t>
                      </a:r>
                      <a:endParaRPr lang="en-US" sz="4400" b="0" kern="1200" baseline="-25000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b="0" kern="12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</a:t>
                      </a:r>
                      <a:r>
                        <a:rPr lang="en-US" sz="4400" b="0" kern="1200" baseline="-25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4400" b="0" kern="1200" baseline="-25000" dirty="0" smtClean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kern="12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</a:t>
                      </a:r>
                      <a:r>
                        <a:rPr lang="en-US" sz="4400" b="0" kern="1200" baseline="-25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sz="4400" b="0" kern="1200" baseline="-250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b="0" kern="12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</a:t>
                      </a:r>
                      <a:endParaRPr lang="en-US" sz="4400" b="0" kern="1200" dirty="0" smtClean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673722427"/>
                  </a:ext>
                </a:extLst>
              </a:tr>
              <a:tr h="68179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kumimoji="0" lang="en-US" sz="4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kern="1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sz="44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kern="1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sz="44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kern="12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sz="44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3120134"/>
                  </a:ext>
                </a:extLst>
              </a:tr>
              <a:tr h="68179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kumimoji="0" lang="en-US" sz="4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kern="1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sz="44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kern="1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44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b="0" kern="1200" noProof="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lang="en-US" sz="4400" b="0" kern="1200" noProof="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5883203"/>
                  </a:ext>
                </a:extLst>
              </a:tr>
              <a:tr h="68179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kumimoji="0" lang="en-US" sz="4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kern="1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44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kern="1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sz="44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b="0" kern="1200" noProof="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lang="en-US" sz="4400" b="0" kern="1200" noProof="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2220083"/>
                  </a:ext>
                </a:extLst>
              </a:tr>
              <a:tr h="68179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kumimoji="0" lang="en-US" sz="4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kern="1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44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kern="1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44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b="0" kern="1200" noProof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4400" b="0" kern="1200" noProof="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3723086"/>
                  </a:ext>
                </a:extLst>
              </a:tr>
              <a:tr h="681790">
                <a:tc>
                  <a:txBody>
                    <a:bodyPr/>
                    <a:lstStyle/>
                    <a:p>
                      <a:pPr algn="ctr"/>
                      <a:r>
                        <a:rPr kumimoji="0" lang="en-US" sz="4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lang="en-US" sz="44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kern="1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sz="44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kern="1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sz="44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b="0" kern="1200" noProof="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lang="en-US" sz="4400" b="0" kern="1200" noProof="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572298206"/>
                  </a:ext>
                </a:extLst>
              </a:tr>
              <a:tr h="681790">
                <a:tc>
                  <a:txBody>
                    <a:bodyPr/>
                    <a:lstStyle/>
                    <a:p>
                      <a:pPr algn="ctr"/>
                      <a:r>
                        <a:rPr kumimoji="0" lang="en-US" sz="4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lang="en-US" sz="44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kern="1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sz="44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kern="1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44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b="0" kern="1200" noProof="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lang="en-US" sz="4400" b="0" kern="1200" noProof="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760845885"/>
                  </a:ext>
                </a:extLst>
              </a:tr>
              <a:tr h="681790">
                <a:tc>
                  <a:txBody>
                    <a:bodyPr/>
                    <a:lstStyle/>
                    <a:p>
                      <a:pPr algn="ctr"/>
                      <a:r>
                        <a:rPr kumimoji="0" lang="en-US" sz="4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lang="en-US" sz="44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kern="1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44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kern="1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sz="44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b="0" kern="1200" noProof="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lang="en-US" sz="4400" b="0" kern="1200" noProof="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34821097"/>
                  </a:ext>
                </a:extLst>
              </a:tr>
              <a:tr h="681790">
                <a:tc>
                  <a:txBody>
                    <a:bodyPr/>
                    <a:lstStyle/>
                    <a:p>
                      <a:pPr algn="ctr"/>
                      <a:r>
                        <a:rPr kumimoji="0" lang="en-US" sz="4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lang="en-US" sz="44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kern="1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44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kern="1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44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b="0" kern="1200" noProof="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lang="en-US" sz="4400" b="0" kern="1200" noProof="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5667589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8413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DD2EF5F2-EF73-40D5-8906-A15EEC6D49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5398435"/>
              </p:ext>
            </p:extLst>
          </p:nvPr>
        </p:nvGraphicFramePr>
        <p:xfrm>
          <a:off x="-1" y="2"/>
          <a:ext cx="12192002" cy="69844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6861">
                  <a:extLst>
                    <a:ext uri="{9D8B030D-6E8A-4147-A177-3AD203B41FA5}">
                      <a16:colId xmlns:a16="http://schemas.microsoft.com/office/drawing/2014/main" val="1014741325"/>
                    </a:ext>
                  </a:extLst>
                </a:gridCol>
                <a:gridCol w="1386861">
                  <a:extLst>
                    <a:ext uri="{9D8B030D-6E8A-4147-A177-3AD203B41FA5}">
                      <a16:colId xmlns:a16="http://schemas.microsoft.com/office/drawing/2014/main" val="3666604902"/>
                    </a:ext>
                  </a:extLst>
                </a:gridCol>
                <a:gridCol w="1247864">
                  <a:extLst>
                    <a:ext uri="{9D8B030D-6E8A-4147-A177-3AD203B41FA5}">
                      <a16:colId xmlns:a16="http://schemas.microsoft.com/office/drawing/2014/main" val="1524816466"/>
                    </a:ext>
                  </a:extLst>
                </a:gridCol>
                <a:gridCol w="8170416">
                  <a:extLst>
                    <a:ext uri="{9D8B030D-6E8A-4147-A177-3AD203B41FA5}">
                      <a16:colId xmlns:a16="http://schemas.microsoft.com/office/drawing/2014/main" val="3035806854"/>
                    </a:ext>
                  </a:extLst>
                </a:gridCol>
              </a:tblGrid>
              <a:tr h="888422">
                <a:tc>
                  <a:txBody>
                    <a:bodyPr/>
                    <a:lstStyle/>
                    <a:p>
                      <a:pPr algn="ctr"/>
                      <a:r>
                        <a:rPr lang="en-US" sz="4400" b="0" kern="1200" dirty="0" smtClean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</a:t>
                      </a:r>
                      <a:endParaRPr lang="en-US" sz="4400" b="0" kern="1200" baseline="-25000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b="0" kern="12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</a:t>
                      </a:r>
                      <a:r>
                        <a:rPr lang="en-US" sz="4400" b="0" kern="1200" baseline="-25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4400" b="0" kern="1200" baseline="-25000" dirty="0" smtClean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kern="12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</a:t>
                      </a:r>
                      <a:r>
                        <a:rPr lang="en-US" sz="4400" b="0" kern="1200" baseline="-25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sz="4400" b="0" kern="1200" baseline="-250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b="0" kern="12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</a:t>
                      </a:r>
                      <a:endParaRPr lang="en-US" sz="4400" b="0" kern="1200" dirty="0" smtClean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673722427"/>
                  </a:ext>
                </a:extLst>
              </a:tr>
              <a:tr h="68179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kumimoji="0" lang="en-US" sz="4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kern="1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sz="44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kern="1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sz="44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kern="12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sz="44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3120134"/>
                  </a:ext>
                </a:extLst>
              </a:tr>
              <a:tr h="68179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kumimoji="0" lang="en-US" sz="4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kern="1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sz="44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kern="1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44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b="0" kern="1200" noProof="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lang="en-US" sz="4400" b="0" kern="1200" noProof="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5883203"/>
                  </a:ext>
                </a:extLst>
              </a:tr>
              <a:tr h="68179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kumimoji="0" lang="en-US" sz="4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kern="1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44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kern="1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sz="44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b="0" kern="1200" noProof="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lang="en-US" sz="4400" b="0" kern="1200" noProof="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2220083"/>
                  </a:ext>
                </a:extLst>
              </a:tr>
              <a:tr h="68179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kumimoji="0" lang="en-US" sz="4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kern="1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44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kern="1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44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b="0" kern="1200" noProof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4400" b="0" kern="1200" noProof="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3723086"/>
                  </a:ext>
                </a:extLst>
              </a:tr>
              <a:tr h="681790">
                <a:tc>
                  <a:txBody>
                    <a:bodyPr/>
                    <a:lstStyle/>
                    <a:p>
                      <a:pPr algn="ctr"/>
                      <a:r>
                        <a:rPr kumimoji="0" lang="en-US" sz="4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lang="en-US" sz="44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kern="1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sz="44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kern="1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sz="44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b="0" kern="1200" noProof="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lang="en-US" sz="4400" b="0" kern="1200" noProof="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2298206"/>
                  </a:ext>
                </a:extLst>
              </a:tr>
              <a:tr h="681790">
                <a:tc>
                  <a:txBody>
                    <a:bodyPr/>
                    <a:lstStyle/>
                    <a:p>
                      <a:pPr algn="ctr"/>
                      <a:r>
                        <a:rPr kumimoji="0" lang="en-US" sz="4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lang="en-US" sz="44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kern="1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sz="44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kern="1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44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b="0" kern="1200" noProof="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lang="en-US" sz="4400" b="0" kern="1200" noProof="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0845885"/>
                  </a:ext>
                </a:extLst>
              </a:tr>
              <a:tr h="681790">
                <a:tc>
                  <a:txBody>
                    <a:bodyPr/>
                    <a:lstStyle/>
                    <a:p>
                      <a:pPr algn="ctr"/>
                      <a:r>
                        <a:rPr kumimoji="0" lang="en-US" sz="4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lang="en-US" sz="44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kern="1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44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kern="1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sz="44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b="0" kern="1200" noProof="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lang="en-US" sz="4400" b="0" kern="1200" noProof="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821097"/>
                  </a:ext>
                </a:extLst>
              </a:tr>
              <a:tr h="681790">
                <a:tc>
                  <a:txBody>
                    <a:bodyPr/>
                    <a:lstStyle/>
                    <a:p>
                      <a:pPr algn="ctr"/>
                      <a:r>
                        <a:rPr kumimoji="0" lang="en-US" sz="4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lang="en-US" sz="44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kern="1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44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kern="1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44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b="0" kern="1200" noProof="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lang="en-US" sz="4400" b="0" kern="1200" noProof="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67589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9852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1232361" y="2763288"/>
            <a:ext cx="970819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6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Multiplexer</a:t>
            </a:r>
          </a:p>
        </p:txBody>
      </p:sp>
      <p:sp>
        <p:nvSpPr>
          <p:cNvPr id="5" name="Rectangle 4"/>
          <p:cNvSpPr/>
          <p:nvPr/>
        </p:nvSpPr>
        <p:spPr>
          <a:xfrm>
            <a:off x="5161299" y="3594285"/>
            <a:ext cx="29236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Shortened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to 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MUX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or 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MPX</a:t>
            </a:r>
            <a:endParaRPr lang="en-CA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7258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5">
            <a:extLst>
              <a:ext uri="{FF2B5EF4-FFF2-40B4-BE49-F238E27FC236}">
                <a16:creationId xmlns:a16="http://schemas.microsoft.com/office/drawing/2014/main" id="{1DB5DD19-8B98-4C31-9B5D-23207DD22B6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155343" y="2083851"/>
          <a:ext cx="3781700" cy="198456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9255">
                  <a:extLst>
                    <a:ext uri="{9D8B030D-6E8A-4147-A177-3AD203B41FA5}">
                      <a16:colId xmlns:a16="http://schemas.microsoft.com/office/drawing/2014/main" val="2182066824"/>
                    </a:ext>
                  </a:extLst>
                </a:gridCol>
                <a:gridCol w="360773">
                  <a:extLst>
                    <a:ext uri="{9D8B030D-6E8A-4147-A177-3AD203B41FA5}">
                      <a16:colId xmlns:a16="http://schemas.microsoft.com/office/drawing/2014/main" val="2005644205"/>
                    </a:ext>
                  </a:extLst>
                </a:gridCol>
                <a:gridCol w="745867">
                  <a:extLst>
                    <a:ext uri="{9D8B030D-6E8A-4147-A177-3AD203B41FA5}">
                      <a16:colId xmlns:a16="http://schemas.microsoft.com/office/drawing/2014/main" val="1040405943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726513572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394193757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207290997"/>
                    </a:ext>
                  </a:extLst>
                </a:gridCol>
              </a:tblGrid>
              <a:tr h="377688"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 smtClean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2000" kern="1200" cap="none" baseline="-25000" dirty="0" smtClean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r>
                        <a:rPr lang="en-US" sz="2000" kern="1200" cap="none" baseline="0" dirty="0" smtClean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2000" kern="1200" cap="none" baseline="-25000" dirty="0" smtClean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baseline="-2500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29439"/>
                  </a:ext>
                </a:extLst>
              </a:tr>
              <a:tr h="377688"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01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8314793"/>
                  </a:ext>
                </a:extLst>
              </a:tr>
              <a:tr h="596043">
                <a:tc row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kern="1200" cap="none" baseline="0" dirty="0" smtClean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S</a:t>
                      </a:r>
                      <a:endParaRPr lang="en-US" sz="2000" kern="1200" cap="none" baseline="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4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4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4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4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831345"/>
                  </a:ext>
                </a:extLst>
              </a:tr>
              <a:tr h="596043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4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4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4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4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2991089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4905371" y="2876331"/>
          <a:ext cx="3031672" cy="119208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45867">
                  <a:extLst>
                    <a:ext uri="{9D8B030D-6E8A-4147-A177-3AD203B41FA5}">
                      <a16:colId xmlns:a16="http://schemas.microsoft.com/office/drawing/2014/main" val="1359338928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849645826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1138024542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963419164"/>
                    </a:ext>
                  </a:extLst>
                </a:gridCol>
              </a:tblGrid>
              <a:tr h="596043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 smtClean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 smtClean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 smtClean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 smtClean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3678941"/>
                  </a:ext>
                </a:extLst>
              </a:tr>
              <a:tr h="596043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 smtClean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 smtClean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 smtClean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 smtClean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8974039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905371" y="4506954"/>
            <a:ext cx="24400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F=S’I</a:t>
            </a:r>
            <a:r>
              <a:rPr lang="en-US" sz="4000" baseline="-25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r>
              <a:rPr lang="en-US" sz="4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+SI</a:t>
            </a:r>
            <a:r>
              <a:rPr lang="en-US" sz="4000" baseline="-25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CA" sz="4000" baseline="-25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765800" y="2916086"/>
            <a:ext cx="1231900" cy="474814"/>
          </a:xfrm>
          <a:prstGeom prst="roundRect">
            <a:avLst/>
          </a:prstGeom>
          <a:solidFill>
            <a:schemeClr val="accent6">
              <a:alpha val="2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Rounded Rectangle 5"/>
          <p:cNvSpPr/>
          <p:nvPr/>
        </p:nvSpPr>
        <p:spPr>
          <a:xfrm>
            <a:off x="6578600" y="3492251"/>
            <a:ext cx="1231900" cy="474814"/>
          </a:xfrm>
          <a:prstGeom prst="roundRect">
            <a:avLst/>
          </a:prstGeom>
          <a:solidFill>
            <a:schemeClr val="accent6">
              <a:alpha val="2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37036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664" y="1625600"/>
            <a:ext cx="9673474" cy="411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234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DD2EF5F2-EF73-40D5-8906-A15EEC6D49B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0" y="2120902"/>
          <a:ext cx="12192001" cy="24124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9187">
                  <a:extLst>
                    <a:ext uri="{9D8B030D-6E8A-4147-A177-3AD203B41FA5}">
                      <a16:colId xmlns:a16="http://schemas.microsoft.com/office/drawing/2014/main" val="1014741325"/>
                    </a:ext>
                  </a:extLst>
                </a:gridCol>
                <a:gridCol w="10422814">
                  <a:extLst>
                    <a:ext uri="{9D8B030D-6E8A-4147-A177-3AD203B41FA5}">
                      <a16:colId xmlns:a16="http://schemas.microsoft.com/office/drawing/2014/main" val="3035806854"/>
                    </a:ext>
                  </a:extLst>
                </a:gridCol>
              </a:tblGrid>
              <a:tr h="888422">
                <a:tc>
                  <a:txBody>
                    <a:bodyPr/>
                    <a:lstStyle/>
                    <a:p>
                      <a:pPr algn="ctr"/>
                      <a:r>
                        <a:rPr lang="en-US" sz="4400" b="0" kern="1200" dirty="0" smtClean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</a:t>
                      </a:r>
                      <a:endParaRPr lang="en-US" sz="4400" b="0" kern="1200" baseline="-25000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b="0" kern="12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F=</a:t>
                      </a:r>
                      <a:r>
                        <a:rPr lang="en-US" sz="44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S’I</a:t>
                      </a:r>
                      <a:r>
                        <a:rPr lang="en-US" sz="4400" b="0" baseline="-25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r>
                        <a:rPr lang="en-US" sz="44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+SI</a:t>
                      </a:r>
                      <a:r>
                        <a:rPr lang="en-US" sz="4400" b="0" baseline="-25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4400" b="0" baseline="-25000" dirty="0" smtClean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3722427"/>
                  </a:ext>
                </a:extLst>
              </a:tr>
              <a:tr h="68179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kumimoji="0" lang="en-US" sz="4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kern="12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</a:t>
                      </a:r>
                      <a:r>
                        <a:rPr lang="en-US" sz="4400" b="0" kern="1200" baseline="-25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sz="4400" b="0" kern="1200" baseline="-250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3120134"/>
                  </a:ext>
                </a:extLst>
              </a:tr>
              <a:tr h="681790">
                <a:tc>
                  <a:txBody>
                    <a:bodyPr/>
                    <a:lstStyle/>
                    <a:p>
                      <a:pPr algn="ctr"/>
                      <a:r>
                        <a:rPr kumimoji="0" lang="en-US" sz="4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lang="en-US" sz="44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b="0" kern="1200" noProof="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I</a:t>
                      </a:r>
                      <a:r>
                        <a:rPr lang="en-US" sz="4400" b="0" kern="1200" baseline="-25000" noProof="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lang="en-US" sz="4400" b="0" kern="1200" baseline="-25000" noProof="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67589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72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5D96E30-5304-46DE-838C-123EA69484E4}"/>
                  </a:ext>
                </a:extLst>
              </p:cNvPr>
              <p:cNvSpPr/>
              <p:nvPr/>
            </p:nvSpPr>
            <p:spPr>
              <a:xfrm>
                <a:off x="1232361" y="2763288"/>
                <a:ext cx="9708190" cy="184665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 defTabSz="457200">
                  <a:defRPr/>
                </a:pPr>
                <a:r>
                  <a:rPr lang="en-US" sz="60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Multiplexer</a:t>
                </a:r>
              </a:p>
              <a:p>
                <a:pPr lvl="0" algn="ctr" defTabSz="457200">
                  <a:defRPr/>
                </a:pPr>
                <a:r>
                  <a:rPr lang="en-US" sz="54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  <a:r>
                  <a:rPr lang="en-US" sz="5400" baseline="300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  <a14:m>
                  <m:oMath xmlns:m="http://schemas.openxmlformats.org/officeDocument/2006/math">
                    <m:r>
                      <a:rPr lang="en-US" sz="5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</m:oMath>
                </a14:m>
                <a:r>
                  <a:rPr lang="en-US" sz="54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5D96E30-5304-46DE-838C-123EA69484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2361" y="2763288"/>
                <a:ext cx="9708190" cy="1846659"/>
              </a:xfrm>
              <a:prstGeom prst="rect">
                <a:avLst/>
              </a:prstGeom>
              <a:blipFill>
                <a:blip r:embed="rId2"/>
                <a:stretch>
                  <a:fillRect t="-9901" b="-1914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6300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rapezoid 1"/>
              <p:cNvSpPr/>
              <p:nvPr/>
            </p:nvSpPr>
            <p:spPr>
              <a:xfrm rot="5400000">
                <a:off x="4514088" y="2788412"/>
                <a:ext cx="3011424" cy="1216152"/>
              </a:xfrm>
              <a:prstGeom prst="trapezoid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MUX</a:t>
                </a:r>
              </a:p>
              <a:p>
                <a:pPr algn="ctr"/>
                <a:r>
                  <a:rPr lang="en-US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4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  <a:endParaRPr lang="en-CA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2" name="Trapezoid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4514088" y="2788412"/>
                <a:ext cx="3011424" cy="1216152"/>
              </a:xfrm>
              <a:prstGeom prst="trapezoid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/>
          <p:cNvCxnSpPr/>
          <p:nvPr/>
        </p:nvCxnSpPr>
        <p:spPr>
          <a:xfrm>
            <a:off x="4560824" y="2313057"/>
            <a:ext cx="8509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4560824" y="3837057"/>
            <a:ext cx="8509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6627876" y="3327400"/>
            <a:ext cx="8509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055557" y="1959114"/>
            <a:ext cx="5052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I</a:t>
            </a:r>
            <a:r>
              <a:rPr lang="en-US" sz="4000" baseline="-25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endParaRPr lang="en-CA" sz="4000" baseline="-25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72829" y="2674729"/>
            <a:ext cx="5052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I</a:t>
            </a:r>
            <a:r>
              <a:rPr lang="en-US" sz="4000" baseline="-25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CA" sz="4000" baseline="-25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477252" y="2970143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F</a:t>
            </a:r>
            <a:endParaRPr lang="en-CA" sz="4000" baseline="-25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1" name="Straight Arrow Connector 10"/>
          <p:cNvCxnSpPr>
            <a:stCxn id="16" idx="0"/>
          </p:cNvCxnSpPr>
          <p:nvPr/>
        </p:nvCxnSpPr>
        <p:spPr>
          <a:xfrm flipH="1" flipV="1">
            <a:off x="5781525" y="4820479"/>
            <a:ext cx="0" cy="344556"/>
          </a:xfrm>
          <a:prstGeom prst="straightConnector1">
            <a:avLst/>
          </a:prstGeom>
          <a:ln w="254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473463" y="516503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r>
              <a:rPr lang="en-US" sz="4000" baseline="-25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CA" sz="4000" baseline="-25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560824" y="3062357"/>
            <a:ext cx="8509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560824" y="4586357"/>
            <a:ext cx="8509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055557" y="3348385"/>
            <a:ext cx="5052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I</a:t>
            </a:r>
            <a:r>
              <a:rPr lang="en-US" sz="4000" baseline="-25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CA" sz="4000" baseline="-25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072829" y="4064000"/>
            <a:ext cx="5052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I</a:t>
            </a:r>
            <a:r>
              <a:rPr lang="en-US" sz="4000" baseline="-25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en-CA" sz="4000" baseline="-25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7" name="Straight Arrow Connector 16"/>
          <p:cNvCxnSpPr>
            <a:stCxn id="18" idx="0"/>
          </p:cNvCxnSpPr>
          <p:nvPr/>
        </p:nvCxnSpPr>
        <p:spPr>
          <a:xfrm flipH="1" flipV="1">
            <a:off x="6294416" y="4705351"/>
            <a:ext cx="0" cy="458856"/>
          </a:xfrm>
          <a:prstGeom prst="straightConnector1">
            <a:avLst/>
          </a:prstGeom>
          <a:ln w="254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986354" y="5164207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r>
              <a:rPr lang="en-US" sz="4000" baseline="-25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endParaRPr lang="en-CA" sz="4000" baseline="-25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7162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rapezoid 1"/>
              <p:cNvSpPr/>
              <p:nvPr/>
            </p:nvSpPr>
            <p:spPr>
              <a:xfrm rot="5400000">
                <a:off x="4514088" y="2788412"/>
                <a:ext cx="3011424" cy="1216152"/>
              </a:xfrm>
              <a:prstGeom prst="trapezoid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MUX</a:t>
                </a:r>
              </a:p>
              <a:p>
                <a:pPr algn="ctr"/>
                <a:r>
                  <a:rPr lang="en-US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4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  <a:endParaRPr lang="en-CA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2" name="Trapezoid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4514088" y="2788412"/>
                <a:ext cx="3011424" cy="1216152"/>
              </a:xfrm>
              <a:prstGeom prst="trapezoid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/>
          <p:cNvCxnSpPr/>
          <p:nvPr/>
        </p:nvCxnSpPr>
        <p:spPr>
          <a:xfrm>
            <a:off x="4560824" y="2313057"/>
            <a:ext cx="8509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4560824" y="3837057"/>
            <a:ext cx="8509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6627876" y="3327400"/>
            <a:ext cx="8509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055557" y="1959114"/>
            <a:ext cx="5052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I</a:t>
            </a:r>
            <a:r>
              <a:rPr lang="en-US" sz="4000" baseline="-25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endParaRPr lang="en-CA" sz="4000" baseline="-25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72829" y="2674729"/>
            <a:ext cx="5052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I</a:t>
            </a:r>
            <a:r>
              <a:rPr lang="en-US" sz="4000" baseline="-25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CA" sz="4000" baseline="-25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477252" y="2970143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F</a:t>
            </a:r>
            <a:endParaRPr lang="en-CA" sz="4000" baseline="-25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1" name="Straight Arrow Connector 10"/>
          <p:cNvCxnSpPr>
            <a:stCxn id="16" idx="0"/>
          </p:cNvCxnSpPr>
          <p:nvPr/>
        </p:nvCxnSpPr>
        <p:spPr>
          <a:xfrm flipH="1" flipV="1">
            <a:off x="5781525" y="4820479"/>
            <a:ext cx="0" cy="344556"/>
          </a:xfrm>
          <a:prstGeom prst="straightConnector1">
            <a:avLst/>
          </a:prstGeom>
          <a:ln w="254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473463" y="5165035"/>
            <a:ext cx="4619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endParaRPr lang="en-CA" sz="4000" baseline="-25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560824" y="3062357"/>
            <a:ext cx="8509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560824" y="4586357"/>
            <a:ext cx="8509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055557" y="3348385"/>
            <a:ext cx="5052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I</a:t>
            </a:r>
            <a:r>
              <a:rPr lang="en-US" sz="4000" baseline="-25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CA" sz="4000" baseline="-25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072829" y="4064000"/>
            <a:ext cx="5052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I</a:t>
            </a:r>
            <a:r>
              <a:rPr lang="en-US" sz="4000" baseline="-25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en-CA" sz="4000" baseline="-25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7" name="Straight Arrow Connector 16"/>
          <p:cNvCxnSpPr>
            <a:stCxn id="18" idx="0"/>
          </p:cNvCxnSpPr>
          <p:nvPr/>
        </p:nvCxnSpPr>
        <p:spPr>
          <a:xfrm flipH="1" flipV="1">
            <a:off x="6294416" y="4705351"/>
            <a:ext cx="0" cy="458856"/>
          </a:xfrm>
          <a:prstGeom prst="straightConnector1">
            <a:avLst/>
          </a:prstGeom>
          <a:ln w="254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986354" y="5164207"/>
            <a:ext cx="4619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endParaRPr lang="en-CA" sz="4000" baseline="-25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5473463" y="2313057"/>
            <a:ext cx="1154413" cy="1014343"/>
          </a:xfrm>
          <a:prstGeom prst="straightConnector1">
            <a:avLst/>
          </a:prstGeom>
          <a:ln w="25400">
            <a:solidFill>
              <a:schemeClr val="bg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6464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rapezoid 1"/>
              <p:cNvSpPr/>
              <p:nvPr/>
            </p:nvSpPr>
            <p:spPr>
              <a:xfrm rot="5400000">
                <a:off x="4514088" y="2788412"/>
                <a:ext cx="3011424" cy="1216152"/>
              </a:xfrm>
              <a:prstGeom prst="trapezoid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MUX</a:t>
                </a:r>
              </a:p>
              <a:p>
                <a:pPr algn="ctr"/>
                <a:r>
                  <a:rPr lang="en-US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4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  <a:endParaRPr lang="en-CA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2" name="Trapezoid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4514088" y="2788412"/>
                <a:ext cx="3011424" cy="1216152"/>
              </a:xfrm>
              <a:prstGeom prst="trapezoid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/>
          <p:cNvCxnSpPr/>
          <p:nvPr/>
        </p:nvCxnSpPr>
        <p:spPr>
          <a:xfrm>
            <a:off x="4560824" y="2313057"/>
            <a:ext cx="8509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4560824" y="3837057"/>
            <a:ext cx="8509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6627876" y="3327400"/>
            <a:ext cx="8509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055557" y="1959114"/>
            <a:ext cx="5052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I</a:t>
            </a:r>
            <a:r>
              <a:rPr lang="en-US" sz="4000" baseline="-25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endParaRPr lang="en-CA" sz="4000" baseline="-25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72829" y="2674729"/>
            <a:ext cx="5052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I</a:t>
            </a:r>
            <a:r>
              <a:rPr lang="en-US" sz="4000" baseline="-25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CA" sz="4000" baseline="-25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477252" y="2970143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F</a:t>
            </a:r>
            <a:endParaRPr lang="en-CA" sz="4000" baseline="-25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1" name="Straight Arrow Connector 10"/>
          <p:cNvCxnSpPr>
            <a:stCxn id="16" idx="0"/>
          </p:cNvCxnSpPr>
          <p:nvPr/>
        </p:nvCxnSpPr>
        <p:spPr>
          <a:xfrm flipH="1" flipV="1">
            <a:off x="5781525" y="4820479"/>
            <a:ext cx="0" cy="344556"/>
          </a:xfrm>
          <a:prstGeom prst="straightConnector1">
            <a:avLst/>
          </a:prstGeom>
          <a:ln w="254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473463" y="5165035"/>
            <a:ext cx="4619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endParaRPr lang="en-CA" sz="4000" baseline="-25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560824" y="3062357"/>
            <a:ext cx="8509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560824" y="4586357"/>
            <a:ext cx="8509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055557" y="3348385"/>
            <a:ext cx="5052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I</a:t>
            </a:r>
            <a:r>
              <a:rPr lang="en-US" sz="4000" baseline="-25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CA" sz="4000" baseline="-25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072829" y="4064000"/>
            <a:ext cx="5052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I</a:t>
            </a:r>
            <a:r>
              <a:rPr lang="en-US" sz="4000" baseline="-25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en-CA" sz="4000" baseline="-25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7" name="Straight Arrow Connector 16"/>
          <p:cNvCxnSpPr>
            <a:stCxn id="18" idx="0"/>
          </p:cNvCxnSpPr>
          <p:nvPr/>
        </p:nvCxnSpPr>
        <p:spPr>
          <a:xfrm flipH="1" flipV="1">
            <a:off x="6294416" y="4705351"/>
            <a:ext cx="0" cy="458856"/>
          </a:xfrm>
          <a:prstGeom prst="straightConnector1">
            <a:avLst/>
          </a:prstGeom>
          <a:ln w="254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986354" y="5164207"/>
            <a:ext cx="4619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CA" sz="4000" baseline="-25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5411724" y="3062357"/>
            <a:ext cx="1216152" cy="265043"/>
          </a:xfrm>
          <a:prstGeom prst="straightConnector1">
            <a:avLst/>
          </a:prstGeom>
          <a:ln w="25400">
            <a:solidFill>
              <a:schemeClr val="bg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1828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rapezoid 1"/>
              <p:cNvSpPr/>
              <p:nvPr/>
            </p:nvSpPr>
            <p:spPr>
              <a:xfrm rot="5400000">
                <a:off x="4514088" y="2788412"/>
                <a:ext cx="3011424" cy="1216152"/>
              </a:xfrm>
              <a:prstGeom prst="trapezoid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MUX</a:t>
                </a:r>
              </a:p>
              <a:p>
                <a:pPr algn="ctr"/>
                <a:r>
                  <a:rPr lang="en-US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4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  <a:endParaRPr lang="en-CA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2" name="Trapezoid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4514088" y="2788412"/>
                <a:ext cx="3011424" cy="1216152"/>
              </a:xfrm>
              <a:prstGeom prst="trapezoid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/>
          <p:cNvCxnSpPr/>
          <p:nvPr/>
        </p:nvCxnSpPr>
        <p:spPr>
          <a:xfrm>
            <a:off x="4560824" y="2313057"/>
            <a:ext cx="8509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4560824" y="3837057"/>
            <a:ext cx="8509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6627876" y="3327400"/>
            <a:ext cx="8509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055557" y="1959114"/>
            <a:ext cx="5052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I</a:t>
            </a:r>
            <a:r>
              <a:rPr lang="en-US" sz="4000" baseline="-25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endParaRPr lang="en-CA" sz="4000" baseline="-25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72829" y="2674729"/>
            <a:ext cx="5052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I</a:t>
            </a:r>
            <a:r>
              <a:rPr lang="en-US" sz="4000" baseline="-25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CA" sz="4000" baseline="-25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477252" y="2970143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F</a:t>
            </a:r>
            <a:endParaRPr lang="en-CA" sz="4000" baseline="-25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1" name="Straight Arrow Connector 10"/>
          <p:cNvCxnSpPr>
            <a:stCxn id="16" idx="0"/>
          </p:cNvCxnSpPr>
          <p:nvPr/>
        </p:nvCxnSpPr>
        <p:spPr>
          <a:xfrm flipH="1" flipV="1">
            <a:off x="5781525" y="4820479"/>
            <a:ext cx="0" cy="344556"/>
          </a:xfrm>
          <a:prstGeom prst="straightConnector1">
            <a:avLst/>
          </a:prstGeom>
          <a:ln w="254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473463" y="5165035"/>
            <a:ext cx="4619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CA" sz="4000" baseline="-25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560824" y="3062357"/>
            <a:ext cx="8509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560824" y="4586357"/>
            <a:ext cx="8509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055557" y="3348385"/>
            <a:ext cx="5052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I</a:t>
            </a:r>
            <a:r>
              <a:rPr lang="en-US" sz="4000" baseline="-25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CA" sz="4000" baseline="-25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072829" y="4064000"/>
            <a:ext cx="5052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I</a:t>
            </a:r>
            <a:r>
              <a:rPr lang="en-US" sz="4000" baseline="-25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en-CA" sz="4000" baseline="-25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7" name="Straight Arrow Connector 16"/>
          <p:cNvCxnSpPr>
            <a:stCxn id="18" idx="0"/>
          </p:cNvCxnSpPr>
          <p:nvPr/>
        </p:nvCxnSpPr>
        <p:spPr>
          <a:xfrm flipH="1" flipV="1">
            <a:off x="6294416" y="4705351"/>
            <a:ext cx="0" cy="458856"/>
          </a:xfrm>
          <a:prstGeom prst="straightConnector1">
            <a:avLst/>
          </a:prstGeom>
          <a:ln w="254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986354" y="5164207"/>
            <a:ext cx="4619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endParaRPr lang="en-CA" sz="4000" baseline="-25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5473463" y="3327400"/>
            <a:ext cx="1154413" cy="509657"/>
          </a:xfrm>
          <a:prstGeom prst="straightConnector1">
            <a:avLst/>
          </a:prstGeom>
          <a:ln w="25400">
            <a:solidFill>
              <a:schemeClr val="bg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9822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rapezoid 1"/>
              <p:cNvSpPr/>
              <p:nvPr/>
            </p:nvSpPr>
            <p:spPr>
              <a:xfrm rot="5400000">
                <a:off x="4514088" y="2788412"/>
                <a:ext cx="3011424" cy="1216152"/>
              </a:xfrm>
              <a:prstGeom prst="trapezoid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MUX</a:t>
                </a:r>
              </a:p>
              <a:p>
                <a:pPr algn="ctr"/>
                <a:r>
                  <a:rPr lang="en-US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4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  <a:endParaRPr lang="en-CA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2" name="Trapezoid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4514088" y="2788412"/>
                <a:ext cx="3011424" cy="1216152"/>
              </a:xfrm>
              <a:prstGeom prst="trapezoid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/>
          <p:cNvCxnSpPr/>
          <p:nvPr/>
        </p:nvCxnSpPr>
        <p:spPr>
          <a:xfrm>
            <a:off x="4560824" y="2313057"/>
            <a:ext cx="8509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4560824" y="3837057"/>
            <a:ext cx="8509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6627876" y="3327400"/>
            <a:ext cx="8509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055557" y="1959114"/>
            <a:ext cx="5052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I</a:t>
            </a:r>
            <a:r>
              <a:rPr lang="en-US" sz="4000" baseline="-25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endParaRPr lang="en-CA" sz="4000" baseline="-25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72829" y="2674729"/>
            <a:ext cx="5052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I</a:t>
            </a:r>
            <a:r>
              <a:rPr lang="en-US" sz="4000" baseline="-25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CA" sz="4000" baseline="-25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477252" y="2970143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F</a:t>
            </a:r>
            <a:endParaRPr lang="en-CA" sz="4000" baseline="-25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1" name="Straight Arrow Connector 10"/>
          <p:cNvCxnSpPr>
            <a:stCxn id="16" idx="0"/>
          </p:cNvCxnSpPr>
          <p:nvPr/>
        </p:nvCxnSpPr>
        <p:spPr>
          <a:xfrm flipH="1" flipV="1">
            <a:off x="5781525" y="4820479"/>
            <a:ext cx="0" cy="344556"/>
          </a:xfrm>
          <a:prstGeom prst="straightConnector1">
            <a:avLst/>
          </a:prstGeom>
          <a:ln w="254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473463" y="5165035"/>
            <a:ext cx="4619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CA" sz="4000" baseline="-25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560824" y="3062357"/>
            <a:ext cx="8509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560824" y="4586357"/>
            <a:ext cx="8509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055557" y="3348385"/>
            <a:ext cx="5052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I</a:t>
            </a:r>
            <a:r>
              <a:rPr lang="en-US" sz="4000" baseline="-25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CA" sz="4000" baseline="-25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072829" y="4064000"/>
            <a:ext cx="5052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I</a:t>
            </a:r>
            <a:r>
              <a:rPr lang="en-US" sz="4000" baseline="-25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en-CA" sz="4000" baseline="-25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7" name="Straight Arrow Connector 16"/>
          <p:cNvCxnSpPr>
            <a:stCxn id="18" idx="0"/>
          </p:cNvCxnSpPr>
          <p:nvPr/>
        </p:nvCxnSpPr>
        <p:spPr>
          <a:xfrm flipH="1" flipV="1">
            <a:off x="6294416" y="4705351"/>
            <a:ext cx="0" cy="458856"/>
          </a:xfrm>
          <a:prstGeom prst="straightConnector1">
            <a:avLst/>
          </a:prstGeom>
          <a:ln w="254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986354" y="5164207"/>
            <a:ext cx="4619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CA" sz="4000" baseline="-25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5473463" y="3327400"/>
            <a:ext cx="1154413" cy="1258957"/>
          </a:xfrm>
          <a:prstGeom prst="straightConnector1">
            <a:avLst/>
          </a:prstGeom>
          <a:ln w="25400">
            <a:solidFill>
              <a:schemeClr val="bg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9099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DD2EF5F2-EF73-40D5-8906-A15EEC6D49B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-1" y="2"/>
          <a:ext cx="12192006" cy="69844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1060">
                  <a:extLst>
                    <a:ext uri="{9D8B030D-6E8A-4147-A177-3AD203B41FA5}">
                      <a16:colId xmlns:a16="http://schemas.microsoft.com/office/drawing/2014/main" val="1014741325"/>
                    </a:ext>
                  </a:extLst>
                </a:gridCol>
                <a:gridCol w="1061060">
                  <a:extLst>
                    <a:ext uri="{9D8B030D-6E8A-4147-A177-3AD203B41FA5}">
                      <a16:colId xmlns:a16="http://schemas.microsoft.com/office/drawing/2014/main" val="3666604902"/>
                    </a:ext>
                  </a:extLst>
                </a:gridCol>
                <a:gridCol w="954716">
                  <a:extLst>
                    <a:ext uri="{9D8B030D-6E8A-4147-A177-3AD203B41FA5}">
                      <a16:colId xmlns:a16="http://schemas.microsoft.com/office/drawing/2014/main" val="1524816466"/>
                    </a:ext>
                  </a:extLst>
                </a:gridCol>
                <a:gridCol w="954716">
                  <a:extLst>
                    <a:ext uri="{9D8B030D-6E8A-4147-A177-3AD203B41FA5}">
                      <a16:colId xmlns:a16="http://schemas.microsoft.com/office/drawing/2014/main" val="2323271983"/>
                    </a:ext>
                  </a:extLst>
                </a:gridCol>
                <a:gridCol w="954716">
                  <a:extLst>
                    <a:ext uri="{9D8B030D-6E8A-4147-A177-3AD203B41FA5}">
                      <a16:colId xmlns:a16="http://schemas.microsoft.com/office/drawing/2014/main" val="1390632617"/>
                    </a:ext>
                  </a:extLst>
                </a:gridCol>
                <a:gridCol w="954716">
                  <a:extLst>
                    <a:ext uri="{9D8B030D-6E8A-4147-A177-3AD203B41FA5}">
                      <a16:colId xmlns:a16="http://schemas.microsoft.com/office/drawing/2014/main" val="274505940"/>
                    </a:ext>
                  </a:extLst>
                </a:gridCol>
                <a:gridCol w="6251022">
                  <a:extLst>
                    <a:ext uri="{9D8B030D-6E8A-4147-A177-3AD203B41FA5}">
                      <a16:colId xmlns:a16="http://schemas.microsoft.com/office/drawing/2014/main" val="3035806854"/>
                    </a:ext>
                  </a:extLst>
                </a:gridCol>
              </a:tblGrid>
              <a:tr h="888422">
                <a:tc>
                  <a:txBody>
                    <a:bodyPr/>
                    <a:lstStyle/>
                    <a:p>
                      <a:pPr algn="ctr"/>
                      <a:r>
                        <a:rPr lang="en-US" sz="4400" b="0" kern="1200" dirty="0" smtClean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</a:t>
                      </a:r>
                      <a:r>
                        <a:rPr lang="en-US" sz="4400" b="0" kern="1200" baseline="-25000" dirty="0" smtClean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lang="en-US" sz="4400" b="0" kern="1200" baseline="-25000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b="0" kern="12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</a:t>
                      </a:r>
                      <a:r>
                        <a:rPr lang="en-US" sz="4400" b="0" kern="1200" baseline="-25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sz="4400" b="0" kern="1200" baseline="-25000" dirty="0" smtClean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b="0" kern="12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</a:t>
                      </a:r>
                      <a:r>
                        <a:rPr lang="en-US" sz="4400" b="0" kern="1200" baseline="-25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  <a:endParaRPr lang="en-US" sz="4400" b="0" kern="1200" baseline="-25000" dirty="0" smtClean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kern="12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</a:t>
                      </a:r>
                      <a:r>
                        <a:rPr lang="en-US" sz="4400" b="0" kern="1200" baseline="-25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endParaRPr lang="en-US" sz="4400" b="0" kern="1200" baseline="-250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b="0" kern="12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</a:t>
                      </a:r>
                      <a:r>
                        <a:rPr lang="en-US" sz="4400" b="0" kern="1200" baseline="-25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4400" b="0" kern="1200" baseline="-25000" dirty="0" smtClean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kern="12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</a:t>
                      </a:r>
                      <a:r>
                        <a:rPr lang="en-US" sz="4400" b="0" kern="1200" baseline="-25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sz="4400" b="0" kern="1200" baseline="-250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b="0" kern="12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</a:t>
                      </a:r>
                      <a:endParaRPr lang="en-US" sz="4400" b="0" kern="1200" dirty="0" smtClean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673722427"/>
                  </a:ext>
                </a:extLst>
              </a:tr>
              <a:tr h="681790">
                <a:tc>
                  <a:txBody>
                    <a:bodyPr/>
                    <a:lstStyle/>
                    <a:p>
                      <a:pPr algn="ctr"/>
                      <a:r>
                        <a:rPr kumimoji="0" lang="en-US" sz="4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lang="en-US" sz="44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kern="1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sz="44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dirty="0" smtClean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44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dirty="0" smtClean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44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dirty="0" smtClean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44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kern="120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lang="en-US" sz="44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b="0" kern="1200" noProof="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lang="en-US" sz="4400" b="0" kern="1200" noProof="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572298206"/>
                  </a:ext>
                </a:extLst>
              </a:tr>
              <a:tr h="681790">
                <a:tc>
                  <a:txBody>
                    <a:bodyPr/>
                    <a:lstStyle/>
                    <a:p>
                      <a:pPr algn="ctr"/>
                      <a:r>
                        <a:rPr kumimoji="0" lang="en-US" sz="4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lang="en-US" sz="44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kern="1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sz="44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dirty="0" smtClean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44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dirty="0" smtClean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44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dirty="0" smtClean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44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kern="120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lang="en-US" sz="44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b="0" kern="1200" noProof="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lang="en-US" sz="4400" b="0" kern="1200" noProof="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760845885"/>
                  </a:ext>
                </a:extLst>
              </a:tr>
              <a:tr h="681790">
                <a:tc>
                  <a:txBody>
                    <a:bodyPr/>
                    <a:lstStyle/>
                    <a:p>
                      <a:pPr algn="ctr"/>
                      <a:r>
                        <a:rPr kumimoji="0" lang="en-US" sz="4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lang="en-US" sz="44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kern="12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44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dirty="0" smtClean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44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dirty="0" smtClean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44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kern="120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lang="en-US" sz="44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dirty="0" smtClean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44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b="0" kern="1200" noProof="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lang="en-US" sz="4400" b="0" kern="1200" noProof="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34821097"/>
                  </a:ext>
                </a:extLst>
              </a:tr>
              <a:tr h="681790">
                <a:tc>
                  <a:txBody>
                    <a:bodyPr/>
                    <a:lstStyle/>
                    <a:p>
                      <a:pPr algn="ctr"/>
                      <a:r>
                        <a:rPr kumimoji="0" lang="en-US" sz="4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lang="en-US" sz="44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kern="12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44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dirty="0" smtClean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44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dirty="0" smtClean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44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kern="120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lang="en-US" sz="44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dirty="0" smtClean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44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b="0" kern="1200" noProof="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lang="en-US" sz="4400" b="0" kern="1200" noProof="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566758980"/>
                  </a:ext>
                </a:extLst>
              </a:tr>
              <a:tr h="681790">
                <a:tc>
                  <a:txBody>
                    <a:bodyPr/>
                    <a:lstStyle/>
                    <a:p>
                      <a:pPr algn="ctr"/>
                      <a:r>
                        <a:rPr kumimoji="0" lang="en-US" sz="4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lang="en-US" sz="44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kern="1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sz="44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dirty="0" smtClean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44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kern="120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lang="en-US" sz="44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dirty="0" smtClean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44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dirty="0" smtClean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44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b="0" kern="1200" noProof="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lang="en-US" sz="4400" b="0" kern="1200" noProof="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266223776"/>
                  </a:ext>
                </a:extLst>
              </a:tr>
              <a:tr h="681790">
                <a:tc>
                  <a:txBody>
                    <a:bodyPr/>
                    <a:lstStyle/>
                    <a:p>
                      <a:pPr algn="ctr"/>
                      <a:r>
                        <a:rPr kumimoji="0" lang="en-US" sz="4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lang="en-US" sz="44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kern="1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sz="44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dirty="0" smtClean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44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kern="120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lang="en-US" sz="44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dirty="0" smtClean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44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dirty="0" smtClean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44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b="0" kern="1200" noProof="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lang="en-US" sz="4400" b="0" kern="1200" noProof="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621492873"/>
                  </a:ext>
                </a:extLst>
              </a:tr>
              <a:tr h="681790">
                <a:tc>
                  <a:txBody>
                    <a:bodyPr/>
                    <a:lstStyle/>
                    <a:p>
                      <a:pPr algn="ctr"/>
                      <a:r>
                        <a:rPr kumimoji="0" lang="en-US" sz="4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lang="en-US" sz="44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kern="12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44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kern="120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lang="en-US" sz="44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dirty="0" smtClean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44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dirty="0" smtClean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44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dirty="0" smtClean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44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b="0" kern="1200" noProof="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lang="en-US" sz="4400" b="0" kern="1200" noProof="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870197463"/>
                  </a:ext>
                </a:extLst>
              </a:tr>
              <a:tr h="681790">
                <a:tc>
                  <a:txBody>
                    <a:bodyPr/>
                    <a:lstStyle/>
                    <a:p>
                      <a:pPr algn="ctr"/>
                      <a:r>
                        <a:rPr kumimoji="0" lang="en-US" sz="4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lang="en-US" sz="44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kern="12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44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kern="120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lang="en-US" sz="44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dirty="0" smtClean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44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dirty="0" smtClean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44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dirty="0" smtClean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44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b="0" kern="1200" noProof="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lang="en-US" sz="4400" b="0" kern="1200" noProof="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8216879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63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ore I7-4870HQ SR1ZX CPU Processor Chip , Intel I7 Chip 6M Cache Up To  3.7GHz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93" t="26440" r="29381" b="12073"/>
          <a:stretch/>
        </p:blipFill>
        <p:spPr bwMode="auto">
          <a:xfrm>
            <a:off x="9134929" y="2497780"/>
            <a:ext cx="2278742" cy="2002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Left-Right Arrow 2"/>
          <p:cNvSpPr/>
          <p:nvPr/>
        </p:nvSpPr>
        <p:spPr>
          <a:xfrm>
            <a:off x="5283200" y="2731332"/>
            <a:ext cx="2566395" cy="153586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Address to Select</a:t>
            </a:r>
            <a:endParaRPr lang="en-CA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1" name="Picture 2" descr="DRAM Overview - Viking Technology | Memory and Storage Solution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 flipH="1">
            <a:off x="-617277" y="2526899"/>
            <a:ext cx="6410599" cy="168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7871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DD2EF5F2-EF73-40D5-8906-A15EEC6D49B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-1" y="1473202"/>
          <a:ext cx="12192001" cy="39364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4993">
                  <a:extLst>
                    <a:ext uri="{9D8B030D-6E8A-4147-A177-3AD203B41FA5}">
                      <a16:colId xmlns:a16="http://schemas.microsoft.com/office/drawing/2014/main" val="1014741325"/>
                    </a:ext>
                  </a:extLst>
                </a:gridCol>
                <a:gridCol w="1544993">
                  <a:extLst>
                    <a:ext uri="{9D8B030D-6E8A-4147-A177-3AD203B41FA5}">
                      <a16:colId xmlns:a16="http://schemas.microsoft.com/office/drawing/2014/main" val="3666604902"/>
                    </a:ext>
                  </a:extLst>
                </a:gridCol>
                <a:gridCol w="9102015">
                  <a:extLst>
                    <a:ext uri="{9D8B030D-6E8A-4147-A177-3AD203B41FA5}">
                      <a16:colId xmlns:a16="http://schemas.microsoft.com/office/drawing/2014/main" val="3035806854"/>
                    </a:ext>
                  </a:extLst>
                </a:gridCol>
              </a:tblGrid>
              <a:tr h="888422">
                <a:tc>
                  <a:txBody>
                    <a:bodyPr/>
                    <a:lstStyle/>
                    <a:p>
                      <a:pPr algn="ctr"/>
                      <a:r>
                        <a:rPr lang="en-US" sz="4400" b="0" kern="1200" dirty="0" smtClean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</a:t>
                      </a:r>
                      <a:r>
                        <a:rPr lang="en-US" sz="4400" b="0" kern="1200" baseline="-25000" dirty="0" smtClean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lang="en-US" sz="4400" b="0" kern="1200" baseline="-25000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b="0" kern="12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</a:t>
                      </a:r>
                      <a:r>
                        <a:rPr lang="en-US" sz="4400" b="0" kern="1200" baseline="-25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sz="4400" b="0" kern="1200" baseline="-25000" dirty="0" smtClean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b="0" kern="12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F=S’</a:t>
                      </a:r>
                      <a:r>
                        <a:rPr lang="en-US" sz="4400" b="0" kern="1200" baseline="-25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r>
                        <a:rPr lang="en-US" sz="4400" b="0" kern="12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S’</a:t>
                      </a:r>
                      <a:r>
                        <a:rPr lang="en-US" sz="4400" b="0" kern="1200" baseline="-25000" dirty="0" smtClean="0">
                          <a:solidFill>
                            <a:schemeClr val="lt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r>
                        <a:rPr lang="en-US" sz="4400" b="0" kern="12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</a:t>
                      </a:r>
                      <a:r>
                        <a:rPr lang="en-US" sz="4400" b="0" kern="1200" baseline="-25000" dirty="0" smtClean="0">
                          <a:solidFill>
                            <a:schemeClr val="lt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r>
                        <a:rPr lang="en-US" sz="4400" b="0" kern="12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+S’</a:t>
                      </a:r>
                      <a:r>
                        <a:rPr lang="en-US" sz="4400" b="0" kern="1200" baseline="-25000" dirty="0" smtClean="0">
                          <a:solidFill>
                            <a:schemeClr val="lt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r>
                        <a:rPr lang="en-US" sz="4400" b="0" kern="12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</a:t>
                      </a:r>
                      <a:r>
                        <a:rPr lang="en-US" sz="4400" b="0" kern="1200" baseline="-25000" dirty="0" smtClean="0">
                          <a:solidFill>
                            <a:schemeClr val="lt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r>
                        <a:rPr lang="en-US" sz="4400" b="0" kern="12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</a:t>
                      </a:r>
                      <a:r>
                        <a:rPr lang="en-US" sz="4400" b="0" kern="1200" baseline="-25000" dirty="0" smtClean="0">
                          <a:solidFill>
                            <a:schemeClr val="lt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r>
                        <a:rPr lang="en-US" sz="4400" b="0" kern="12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+S</a:t>
                      </a:r>
                      <a:r>
                        <a:rPr lang="en-US" sz="4400" b="0" kern="1200" baseline="-25000" dirty="0" smtClean="0">
                          <a:solidFill>
                            <a:schemeClr val="lt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r>
                        <a:rPr lang="en-US" sz="4400" b="0" kern="12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S’</a:t>
                      </a:r>
                      <a:r>
                        <a:rPr lang="en-US" sz="4400" b="0" kern="1200" baseline="-25000" dirty="0" smtClean="0">
                          <a:solidFill>
                            <a:schemeClr val="lt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r>
                        <a:rPr lang="en-US" sz="4400" b="0" kern="12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</a:t>
                      </a:r>
                      <a:r>
                        <a:rPr lang="en-US" sz="4400" b="0" kern="1200" baseline="-25000" dirty="0" smtClean="0">
                          <a:solidFill>
                            <a:schemeClr val="lt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</a:t>
                      </a:r>
                      <a:r>
                        <a:rPr lang="en-US" sz="4400" b="0" kern="12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+S</a:t>
                      </a:r>
                      <a:r>
                        <a:rPr lang="en-US" sz="4400" b="0" kern="1200" baseline="-25000" dirty="0" smtClean="0">
                          <a:solidFill>
                            <a:schemeClr val="lt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r>
                        <a:rPr lang="en-US" sz="4400" b="0" kern="12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</a:t>
                      </a:r>
                      <a:r>
                        <a:rPr lang="en-US" sz="4400" b="0" kern="1200" baseline="-25000" dirty="0" smtClean="0">
                          <a:solidFill>
                            <a:schemeClr val="lt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r>
                        <a:rPr lang="en-US" sz="4400" b="0" kern="12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</a:t>
                      </a:r>
                      <a:r>
                        <a:rPr lang="en-US" sz="4400" b="0" kern="1200" baseline="-25000" dirty="0" smtClean="0">
                          <a:solidFill>
                            <a:schemeClr val="lt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673722427"/>
                  </a:ext>
                </a:extLst>
              </a:tr>
              <a:tr h="681790">
                <a:tc>
                  <a:txBody>
                    <a:bodyPr/>
                    <a:lstStyle/>
                    <a:p>
                      <a:pPr algn="ctr"/>
                      <a:r>
                        <a:rPr kumimoji="0" lang="en-US" sz="4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lang="en-US" sz="44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kern="1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sz="44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b="0" kern="1200" noProof="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I</a:t>
                      </a:r>
                      <a:r>
                        <a:rPr lang="en-US" sz="4400" b="0" kern="1200" baseline="-25000" noProof="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lang="en-US" sz="4400" b="0" kern="1200" baseline="-25000" noProof="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572298206"/>
                  </a:ext>
                </a:extLst>
              </a:tr>
              <a:tr h="681790">
                <a:tc>
                  <a:txBody>
                    <a:bodyPr/>
                    <a:lstStyle/>
                    <a:p>
                      <a:pPr algn="ctr"/>
                      <a:r>
                        <a:rPr kumimoji="0" lang="en-US" sz="4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lang="en-US" sz="44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kern="12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44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b="0" kern="1200" noProof="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I</a:t>
                      </a:r>
                      <a:r>
                        <a:rPr lang="en-US" sz="4400" b="0" kern="1200" baseline="-25000" noProof="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lang="en-US" sz="4400" b="0" kern="1200" baseline="-25000" noProof="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34821097"/>
                  </a:ext>
                </a:extLst>
              </a:tr>
              <a:tr h="681790">
                <a:tc>
                  <a:txBody>
                    <a:bodyPr/>
                    <a:lstStyle/>
                    <a:p>
                      <a:pPr algn="ctr"/>
                      <a:r>
                        <a:rPr kumimoji="0" lang="en-US" sz="4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lang="en-US" sz="44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kern="1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sz="44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b="0" kern="1200" noProof="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I</a:t>
                      </a:r>
                      <a:r>
                        <a:rPr lang="en-US" sz="4400" b="0" kern="1200" baseline="-25000" noProof="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</a:t>
                      </a:r>
                      <a:endParaRPr lang="en-US" sz="4400" b="0" kern="1200" baseline="-25000" noProof="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266223776"/>
                  </a:ext>
                </a:extLst>
              </a:tr>
              <a:tr h="681790">
                <a:tc>
                  <a:txBody>
                    <a:bodyPr/>
                    <a:lstStyle/>
                    <a:p>
                      <a:pPr algn="ctr"/>
                      <a:r>
                        <a:rPr kumimoji="0" lang="en-US" sz="4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lang="en-US" sz="44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kern="12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44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b="0" kern="1200" noProof="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I</a:t>
                      </a:r>
                      <a:r>
                        <a:rPr lang="en-US" sz="4400" b="0" kern="1200" baseline="-25000" noProof="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3</a:t>
                      </a:r>
                      <a:endParaRPr lang="en-US" sz="4400" b="0" kern="1200" baseline="-25000" noProof="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8216879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9973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4100" y="486341"/>
            <a:ext cx="7245350" cy="6009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742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5D96E30-5304-46DE-838C-123EA69484E4}"/>
                  </a:ext>
                </a:extLst>
              </p:cNvPr>
              <p:cNvSpPr/>
              <p:nvPr/>
            </p:nvSpPr>
            <p:spPr>
              <a:xfrm>
                <a:off x="1232361" y="2763288"/>
                <a:ext cx="9708190" cy="184665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 defTabSz="457200">
                  <a:defRPr/>
                </a:pPr>
                <a:r>
                  <a:rPr lang="en-US" sz="60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Multiplexer</a:t>
                </a:r>
              </a:p>
              <a:p>
                <a:pPr lvl="0" algn="ctr" defTabSz="457200">
                  <a:defRPr/>
                </a:pPr>
                <a:r>
                  <a:rPr lang="en-US" sz="54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  <a:r>
                  <a:rPr lang="en-US" sz="5400" baseline="300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n</a:t>
                </a:r>
                <a14:m>
                  <m:oMath xmlns:m="http://schemas.openxmlformats.org/officeDocument/2006/math">
                    <m:r>
                      <a:rPr lang="en-US" sz="5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</m:oMath>
                </a14:m>
                <a:r>
                  <a:rPr lang="en-US" sz="54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5D96E30-5304-46DE-838C-123EA69484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2361" y="2763288"/>
                <a:ext cx="9708190" cy="1846659"/>
              </a:xfrm>
              <a:prstGeom prst="rect">
                <a:avLst/>
              </a:prstGeom>
              <a:blipFill>
                <a:blip r:embed="rId2"/>
                <a:stretch>
                  <a:fillRect t="-9901" b="-1914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7753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rapezoid 1"/>
              <p:cNvSpPr/>
              <p:nvPr/>
            </p:nvSpPr>
            <p:spPr>
              <a:xfrm rot="5400000">
                <a:off x="4514199" y="2354976"/>
                <a:ext cx="3011424" cy="2083023"/>
              </a:xfrm>
              <a:prstGeom prst="trapezoid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MUX</a:t>
                </a:r>
              </a:p>
              <a:p>
                <a:pPr algn="ctr"/>
                <a:r>
                  <a:rPr lang="en-US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  <a:r>
                  <a:rPr lang="en-US" baseline="300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n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  <a:endParaRPr lang="en-CA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2" name="Trapezoid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4514199" y="2354976"/>
                <a:ext cx="3011424" cy="2083023"/>
              </a:xfrm>
              <a:prstGeom prst="trapezoid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/>
          <p:cNvCxnSpPr/>
          <p:nvPr/>
        </p:nvCxnSpPr>
        <p:spPr>
          <a:xfrm>
            <a:off x="4560824" y="2313057"/>
            <a:ext cx="8509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4560824" y="3837057"/>
            <a:ext cx="8509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6627876" y="3327400"/>
            <a:ext cx="8509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548349" y="1959114"/>
            <a:ext cx="5052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I</a:t>
            </a:r>
            <a:r>
              <a:rPr lang="en-US" sz="4000" baseline="-25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endParaRPr lang="en-CA" sz="4000" baseline="-25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48350" y="2598806"/>
            <a:ext cx="5052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I</a:t>
            </a:r>
            <a:r>
              <a:rPr lang="en-US" sz="4000" baseline="-25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CA" sz="4000" baseline="-25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477252" y="2970143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F</a:t>
            </a:r>
            <a:endParaRPr lang="en-CA" sz="4000" baseline="-25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5211964" y="4819651"/>
            <a:ext cx="0" cy="344556"/>
          </a:xfrm>
          <a:prstGeom prst="straightConnector1">
            <a:avLst/>
          </a:prstGeom>
          <a:ln w="254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917895" y="5153679"/>
            <a:ext cx="5116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r>
              <a:rPr lang="en-US" sz="2800" baseline="-25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n</a:t>
            </a:r>
            <a:endParaRPr lang="en-CA" sz="2800" baseline="-25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560824" y="3062357"/>
            <a:ext cx="8509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560824" y="4586357"/>
            <a:ext cx="8509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562913" y="3387977"/>
            <a:ext cx="10198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I</a:t>
            </a:r>
            <a:r>
              <a:rPr lang="en-US" sz="4000" baseline="-25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n-US" sz="4000" baseline="30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n</a:t>
            </a:r>
            <a:r>
              <a:rPr lang="en-US" sz="4000" baseline="-25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-1</a:t>
            </a:r>
            <a:endParaRPr lang="en-CA" sz="4000" baseline="-25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567985" y="4108954"/>
            <a:ext cx="6992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I</a:t>
            </a:r>
            <a:r>
              <a:rPr lang="en-US" sz="4000" baseline="-25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n-US" sz="4000" baseline="30000" dirty="0">
                <a:latin typeface="Segoe UI" panose="020B0502040204020203" pitchFamily="34" charset="0"/>
                <a:cs typeface="Segoe UI" panose="020B0502040204020203" pitchFamily="34" charset="0"/>
              </a:rPr>
              <a:t>n</a:t>
            </a:r>
            <a:endParaRPr lang="en-CA" sz="4000" baseline="-25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5507180" y="4771886"/>
            <a:ext cx="0" cy="392321"/>
          </a:xfrm>
          <a:prstGeom prst="straightConnector1">
            <a:avLst/>
          </a:prstGeom>
          <a:ln w="254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253243" y="5164207"/>
            <a:ext cx="7360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r>
              <a:rPr lang="en-US" sz="2800" baseline="-25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n-1</a:t>
            </a:r>
            <a:endParaRPr lang="en-CA" sz="2800" baseline="-25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926870" y="5164207"/>
            <a:ext cx="8643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… S</a:t>
            </a:r>
            <a:r>
              <a:rPr lang="en-US" sz="2800" baseline="-25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CA" sz="2800" baseline="-25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604259" y="5151158"/>
            <a:ext cx="5036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r>
              <a:rPr lang="en-US" sz="2800" baseline="-25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endParaRPr lang="en-CA" sz="2800" baseline="-25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6502400" y="4542458"/>
            <a:ext cx="0" cy="621749"/>
          </a:xfrm>
          <a:prstGeom prst="straightConnector1">
            <a:avLst/>
          </a:prstGeom>
          <a:ln w="254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 flipV="1">
            <a:off x="6764316" y="4475923"/>
            <a:ext cx="0" cy="688284"/>
          </a:xfrm>
          <a:prstGeom prst="straightConnector1">
            <a:avLst/>
          </a:prstGeom>
          <a:ln w="254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5739114" y="4456321"/>
            <a:ext cx="56137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…</a:t>
            </a:r>
            <a:endParaRPr lang="en-CA" dirty="0">
              <a:solidFill>
                <a:srgbClr val="FF000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 rot="5400000">
            <a:off x="4577335" y="3083064"/>
            <a:ext cx="56137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…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53359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4100" y="486341"/>
            <a:ext cx="7245350" cy="600970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178300" y="660400"/>
            <a:ext cx="1219200" cy="3708400"/>
          </a:xfrm>
          <a:prstGeom prst="rect">
            <a:avLst/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7512002" y="2160657"/>
                <a:ext cx="3911648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4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≈</m:t>
                    </m:r>
                  </m:oMath>
                </a14:m>
                <a:r>
                  <a:rPr lang="en-US" sz="40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 Decoder + OR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2002" y="2160657"/>
                <a:ext cx="3911648" cy="707886"/>
              </a:xfrm>
              <a:prstGeom prst="rect">
                <a:avLst/>
              </a:prstGeom>
              <a:blipFill>
                <a:blip r:embed="rId3"/>
                <a:stretch>
                  <a:fillRect t="-15385" r="-5296" b="-3504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9221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4100" y="486341"/>
            <a:ext cx="7245350" cy="600970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178300" y="660400"/>
            <a:ext cx="1219200" cy="3708400"/>
          </a:xfrm>
          <a:prstGeom prst="rect">
            <a:avLst/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Rectangle 3"/>
          <p:cNvSpPr/>
          <p:nvPr/>
        </p:nvSpPr>
        <p:spPr>
          <a:xfrm>
            <a:off x="5654675" y="660400"/>
            <a:ext cx="1219200" cy="3708400"/>
          </a:xfrm>
          <a:prstGeom prst="rect">
            <a:avLst/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65910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4100" y="486341"/>
            <a:ext cx="7245350" cy="600970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178300" y="660400"/>
            <a:ext cx="1219200" cy="3708400"/>
          </a:xfrm>
          <a:prstGeom prst="rect">
            <a:avLst/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Rectangle 3"/>
          <p:cNvSpPr/>
          <p:nvPr/>
        </p:nvSpPr>
        <p:spPr>
          <a:xfrm>
            <a:off x="5654675" y="660400"/>
            <a:ext cx="1219200" cy="3708400"/>
          </a:xfrm>
          <a:prstGeom prst="rect">
            <a:avLst/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TextBox 4"/>
          <p:cNvSpPr txBox="1"/>
          <p:nvPr/>
        </p:nvSpPr>
        <p:spPr>
          <a:xfrm>
            <a:off x="7746221" y="1589157"/>
            <a:ext cx="390363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Sum of Products</a:t>
            </a:r>
          </a:p>
          <a:p>
            <a:pPr algn="ctr"/>
            <a:r>
              <a:rPr lang="en-US" sz="4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 Levels</a:t>
            </a:r>
            <a:endParaRPr lang="en-US" sz="4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US" sz="4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ANDs-OR</a:t>
            </a:r>
          </a:p>
        </p:txBody>
      </p:sp>
    </p:spTree>
    <p:extLst>
      <p:ext uri="{BB962C8B-B14F-4D97-AF65-F5344CB8AC3E}">
        <p14:creationId xmlns:p14="http://schemas.microsoft.com/office/powerpoint/2010/main" val="1475504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1232361" y="2763288"/>
            <a:ext cx="9708190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6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Multiplexer</a:t>
            </a:r>
          </a:p>
          <a:p>
            <a:pPr lvl="0" algn="ctr" defTabSz="457200">
              <a:defRPr/>
            </a:pPr>
            <a:r>
              <a:rPr lang="en-US" sz="5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Boolean Function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4549676"/>
            <a:ext cx="12192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457200">
              <a:defRPr/>
            </a:pPr>
            <a:r>
              <a:rPr lang="en-US" sz="4800" dirty="0" err="1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</a:t>
            </a:r>
            <a:r>
              <a:rPr lang="en-US" sz="4800" baseline="-25000" dirty="0" err="1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SoP</a:t>
            </a:r>
            <a:r>
              <a:rPr lang="en-US" sz="48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= ∑m(…)</a:t>
            </a:r>
          </a:p>
          <a:p>
            <a:pPr algn="ctr" defTabSz="457200">
              <a:defRPr/>
            </a:pPr>
            <a:r>
              <a:rPr lang="en-US" sz="4800" dirty="0" err="1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</a:t>
            </a:r>
            <a:r>
              <a:rPr lang="en-US" sz="4800" baseline="-25000" dirty="0" err="1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PoS</a:t>
            </a:r>
            <a:r>
              <a:rPr lang="en-US" sz="48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48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= </a:t>
            </a:r>
            <a:r>
              <a:rPr lang="en-US" sz="48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∏M(…)</a:t>
            </a:r>
            <a:endParaRPr lang="en-US" sz="48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6846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4140200" y="1816101"/>
                <a:ext cx="3175000" cy="2971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MUX</a:t>
                </a:r>
                <a:endParaRPr lang="en-US" sz="3200" dirty="0" smtClean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algn="ctr"/>
                <a:r>
                  <a:rPr lang="en-US" sz="3200" dirty="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  <a:r>
                  <a:rPr lang="en-US" sz="3200" baseline="30000" dirty="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3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</m:oMath>
                </a14:m>
                <a:r>
                  <a:rPr lang="en-CA" sz="3200" dirty="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  <a:endParaRPr lang="en-CA" sz="32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0200" y="1816101"/>
                <a:ext cx="3175000" cy="29718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152107" y="1826261"/>
          <a:ext cx="725805" cy="2971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25805">
                  <a:extLst>
                    <a:ext uri="{9D8B030D-6E8A-4147-A177-3AD203B41FA5}">
                      <a16:colId xmlns:a16="http://schemas.microsoft.com/office/drawing/2014/main" val="1663318775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</a:t>
                      </a:r>
                      <a:r>
                        <a:rPr lang="en-US" sz="1600" baseline="-25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60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80719526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I</a:t>
                      </a:r>
                      <a:r>
                        <a:rPr kumimoji="0" lang="en-US" sz="1600" b="0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55148844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</a:t>
                      </a:r>
                      <a:r>
                        <a:rPr lang="en-US" sz="1600" baseline="-25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endParaRPr lang="en-CA" sz="160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2754341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I</a:t>
                      </a:r>
                      <a:r>
                        <a:rPr kumimoji="0" lang="en-US" sz="1600" b="0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3</a:t>
                      </a:r>
                      <a:endParaRPr kumimoji="0" lang="en-CA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9526045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</a:t>
                      </a:r>
                      <a:r>
                        <a:rPr lang="en-US" sz="1600" baseline="-25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</a:t>
                      </a:r>
                      <a:endParaRPr lang="en-CA" sz="160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022101117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I</a:t>
                      </a:r>
                      <a:r>
                        <a:rPr kumimoji="0" lang="en-US" sz="1600" b="0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5</a:t>
                      </a:r>
                      <a:endParaRPr kumimoji="0" lang="en-CA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35410163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</a:t>
                      </a:r>
                      <a:r>
                        <a:rPr lang="en-US" sz="1600" baseline="-25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6</a:t>
                      </a:r>
                      <a:endParaRPr lang="en-CA" sz="160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88672496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I</a:t>
                      </a:r>
                      <a:r>
                        <a:rPr kumimoji="0" lang="en-US" sz="1600" b="0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7</a:t>
                      </a:r>
                      <a:endParaRPr kumimoji="0" lang="en-CA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3448951"/>
                  </a:ext>
                </a:extLst>
              </a:tr>
            </a:tbl>
          </a:graphicData>
        </a:graphic>
      </p:graphicFrame>
      <p:cxnSp>
        <p:nvCxnSpPr>
          <p:cNvPr id="9" name="Straight Arrow Connector 8"/>
          <p:cNvCxnSpPr/>
          <p:nvPr/>
        </p:nvCxnSpPr>
        <p:spPr>
          <a:xfrm>
            <a:off x="7315200" y="3312161"/>
            <a:ext cx="118872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5298757" y="4380866"/>
          <a:ext cx="1367790" cy="3962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55930">
                  <a:extLst>
                    <a:ext uri="{9D8B030D-6E8A-4147-A177-3AD203B41FA5}">
                      <a16:colId xmlns:a16="http://schemas.microsoft.com/office/drawing/2014/main" val="1663318775"/>
                    </a:ext>
                  </a:extLst>
                </a:gridCol>
                <a:gridCol w="455930">
                  <a:extLst>
                    <a:ext uri="{9D8B030D-6E8A-4147-A177-3AD203B41FA5}">
                      <a16:colId xmlns:a16="http://schemas.microsoft.com/office/drawing/2014/main" val="3787176489"/>
                    </a:ext>
                  </a:extLst>
                </a:gridCol>
                <a:gridCol w="455930">
                  <a:extLst>
                    <a:ext uri="{9D8B030D-6E8A-4147-A177-3AD203B41FA5}">
                      <a16:colId xmlns:a16="http://schemas.microsoft.com/office/drawing/2014/main" val="2345671234"/>
                    </a:ext>
                  </a:extLst>
                </a:gridCol>
              </a:tblGrid>
              <a:tr h="32173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</a:t>
                      </a:r>
                      <a:r>
                        <a:rPr lang="en-US" sz="2000" baseline="-25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endParaRPr lang="en-CA" sz="2000" baseline="-25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</a:t>
                      </a:r>
                      <a:r>
                        <a:rPr lang="en-US" sz="2000" baseline="-25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aseline="-25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</a:t>
                      </a:r>
                      <a:r>
                        <a:rPr lang="en-US" sz="2000" baseline="-25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aseline="-25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7543413"/>
                  </a:ext>
                </a:extLst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8051669" y="2717226"/>
            <a:ext cx="38504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27831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4140200" y="1816101"/>
                <a:ext cx="3175000" cy="2971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MUX</a:t>
                </a:r>
                <a:endParaRPr lang="en-US" sz="3200" dirty="0" smtClean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algn="ctr"/>
                <a:r>
                  <a:rPr lang="en-US" sz="3200" dirty="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  <a:r>
                  <a:rPr lang="en-US" sz="3200" baseline="30000" dirty="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3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</m:oMath>
                </a14:m>
                <a:r>
                  <a:rPr lang="en-CA" sz="3200" dirty="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  <a:endParaRPr lang="en-CA" sz="32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0200" y="1816101"/>
                <a:ext cx="3175000" cy="29718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5459691" y="5321027"/>
          <a:ext cx="1082040" cy="3962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60680">
                  <a:extLst>
                    <a:ext uri="{9D8B030D-6E8A-4147-A177-3AD203B41FA5}">
                      <a16:colId xmlns:a16="http://schemas.microsoft.com/office/drawing/2014/main" val="1663318775"/>
                    </a:ext>
                  </a:extLst>
                </a:gridCol>
                <a:gridCol w="360680">
                  <a:extLst>
                    <a:ext uri="{9D8B030D-6E8A-4147-A177-3AD203B41FA5}">
                      <a16:colId xmlns:a16="http://schemas.microsoft.com/office/drawing/2014/main" val="3787176489"/>
                    </a:ext>
                  </a:extLst>
                </a:gridCol>
                <a:gridCol w="360680">
                  <a:extLst>
                    <a:ext uri="{9D8B030D-6E8A-4147-A177-3AD203B41FA5}">
                      <a16:colId xmlns:a16="http://schemas.microsoft.com/office/drawing/2014/main" val="2345671234"/>
                    </a:ext>
                  </a:extLst>
                </a:gridCol>
              </a:tblGrid>
              <a:tr h="32173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Z</a:t>
                      </a:r>
                      <a:endParaRPr lang="en-CA" sz="200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</a:t>
                      </a:r>
                      <a:endParaRPr lang="en-CA" sz="200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200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7543413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4152107" y="1826261"/>
          <a:ext cx="725805" cy="2971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25805">
                  <a:extLst>
                    <a:ext uri="{9D8B030D-6E8A-4147-A177-3AD203B41FA5}">
                      <a16:colId xmlns:a16="http://schemas.microsoft.com/office/drawing/2014/main" val="1663318775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</a:t>
                      </a:r>
                      <a:r>
                        <a:rPr lang="en-US" sz="1600" baseline="-25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60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80719526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I</a:t>
                      </a:r>
                      <a:r>
                        <a:rPr kumimoji="0" lang="en-US" sz="1600" b="0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55148844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</a:t>
                      </a:r>
                      <a:r>
                        <a:rPr lang="en-US" sz="1600" baseline="-25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endParaRPr lang="en-CA" sz="160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2754341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I</a:t>
                      </a:r>
                      <a:r>
                        <a:rPr kumimoji="0" lang="en-US" sz="1600" b="0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3</a:t>
                      </a:r>
                      <a:endParaRPr kumimoji="0" lang="en-CA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9526045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</a:t>
                      </a:r>
                      <a:r>
                        <a:rPr lang="en-US" sz="1600" baseline="-25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</a:t>
                      </a:r>
                      <a:endParaRPr lang="en-CA" sz="160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022101117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I</a:t>
                      </a:r>
                      <a:r>
                        <a:rPr kumimoji="0" lang="en-US" sz="1600" b="0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5</a:t>
                      </a:r>
                      <a:endParaRPr kumimoji="0" lang="en-CA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35410163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</a:t>
                      </a:r>
                      <a:r>
                        <a:rPr lang="en-US" sz="1600" baseline="-25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6</a:t>
                      </a:r>
                      <a:endParaRPr lang="en-CA" sz="160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88672496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I</a:t>
                      </a:r>
                      <a:r>
                        <a:rPr kumimoji="0" lang="en-US" sz="1600" b="0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7</a:t>
                      </a:r>
                      <a:endParaRPr kumimoji="0" lang="en-CA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3448951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2819559" y="1816101"/>
          <a:ext cx="725805" cy="2971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25805">
                  <a:extLst>
                    <a:ext uri="{9D8B030D-6E8A-4147-A177-3AD203B41FA5}">
                      <a16:colId xmlns:a16="http://schemas.microsoft.com/office/drawing/2014/main" val="1663318775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</a:t>
                      </a:r>
                      <a:r>
                        <a:rPr lang="en-US" sz="1600" baseline="-25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60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80719526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m</a:t>
                      </a:r>
                      <a:r>
                        <a:rPr kumimoji="0" lang="en-US" sz="1600" b="0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55148844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</a:t>
                      </a:r>
                      <a:r>
                        <a:rPr lang="en-US" sz="1600" baseline="-25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endParaRPr lang="en-CA" sz="160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2754341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m</a:t>
                      </a:r>
                      <a:r>
                        <a:rPr kumimoji="0" lang="en-US" sz="1600" b="0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3</a:t>
                      </a:r>
                      <a:endParaRPr kumimoji="0" lang="en-CA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9526045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</a:t>
                      </a:r>
                      <a:r>
                        <a:rPr lang="en-US" sz="1600" baseline="-25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</a:t>
                      </a:r>
                      <a:endParaRPr lang="en-CA" sz="160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022101117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m</a:t>
                      </a:r>
                      <a:r>
                        <a:rPr kumimoji="0" lang="en-US" sz="1600" b="0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5</a:t>
                      </a:r>
                      <a:endParaRPr kumimoji="0" lang="en-CA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35410163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</a:t>
                      </a:r>
                      <a:r>
                        <a:rPr lang="en-US" sz="1600" baseline="-25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6</a:t>
                      </a:r>
                      <a:endParaRPr lang="en-CA" sz="160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88672496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m</a:t>
                      </a:r>
                      <a:r>
                        <a:rPr kumimoji="0" lang="en-US" sz="1600" b="0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7</a:t>
                      </a:r>
                      <a:endParaRPr kumimoji="0" lang="en-CA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3448951"/>
                  </a:ext>
                </a:extLst>
              </a:tr>
            </a:tbl>
          </a:graphicData>
        </a:graphic>
      </p:graphicFrame>
      <p:cxnSp>
        <p:nvCxnSpPr>
          <p:cNvPr id="6" name="Straight Arrow Connector 5"/>
          <p:cNvCxnSpPr/>
          <p:nvPr/>
        </p:nvCxnSpPr>
        <p:spPr>
          <a:xfrm rot="16200000">
            <a:off x="5334397" y="5003664"/>
            <a:ext cx="417195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rot="16200000" flipV="1">
            <a:off x="5792547" y="5003231"/>
            <a:ext cx="417195" cy="866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rot="16200000">
            <a:off x="6147198" y="5003664"/>
            <a:ext cx="417195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7315200" y="3312161"/>
            <a:ext cx="118872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13"/>
          <p:cNvGraphicFramePr>
            <a:graphicFrameLocks noGrp="1"/>
          </p:cNvGraphicFramePr>
          <p:nvPr>
            <p:extLst/>
          </p:nvPr>
        </p:nvGraphicFramePr>
        <p:xfrm>
          <a:off x="5298757" y="4380866"/>
          <a:ext cx="1367790" cy="3962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55930">
                  <a:extLst>
                    <a:ext uri="{9D8B030D-6E8A-4147-A177-3AD203B41FA5}">
                      <a16:colId xmlns:a16="http://schemas.microsoft.com/office/drawing/2014/main" val="1663318775"/>
                    </a:ext>
                  </a:extLst>
                </a:gridCol>
                <a:gridCol w="455930">
                  <a:extLst>
                    <a:ext uri="{9D8B030D-6E8A-4147-A177-3AD203B41FA5}">
                      <a16:colId xmlns:a16="http://schemas.microsoft.com/office/drawing/2014/main" val="3787176489"/>
                    </a:ext>
                  </a:extLst>
                </a:gridCol>
                <a:gridCol w="455930">
                  <a:extLst>
                    <a:ext uri="{9D8B030D-6E8A-4147-A177-3AD203B41FA5}">
                      <a16:colId xmlns:a16="http://schemas.microsoft.com/office/drawing/2014/main" val="2345671234"/>
                    </a:ext>
                  </a:extLst>
                </a:gridCol>
              </a:tblGrid>
              <a:tr h="32173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</a:t>
                      </a:r>
                      <a:r>
                        <a:rPr lang="en-US" sz="2000" baseline="-25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endParaRPr lang="en-CA" sz="2000" baseline="-25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</a:t>
                      </a:r>
                      <a:r>
                        <a:rPr lang="en-US" sz="2000" baseline="-25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aseline="-25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</a:t>
                      </a:r>
                      <a:r>
                        <a:rPr lang="en-US" sz="2000" baseline="-25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aseline="-25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7543413"/>
                  </a:ext>
                </a:extLst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8051669" y="2717226"/>
            <a:ext cx="38504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32058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ore I7-4870HQ SR1ZX CPU Processor Chip , Intel I7 Chip 6M Cache Up To  3.7GHz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93" t="26440" r="29381" b="12073"/>
          <a:stretch/>
        </p:blipFill>
        <p:spPr bwMode="auto">
          <a:xfrm>
            <a:off x="9134929" y="2497780"/>
            <a:ext cx="2278742" cy="2002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Left-Right Arrow 2"/>
          <p:cNvSpPr/>
          <p:nvPr/>
        </p:nvSpPr>
        <p:spPr>
          <a:xfrm>
            <a:off x="5283200" y="2731332"/>
            <a:ext cx="2566395" cy="153586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Transfer</a:t>
            </a:r>
            <a:endParaRPr lang="en-CA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1" name="Picture 2" descr="DRAM Overview - Viking Technology | Memory and Storage Solution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 flipH="1">
            <a:off x="-617277" y="2526899"/>
            <a:ext cx="6410599" cy="168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2569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1232361" y="2301623"/>
            <a:ext cx="9708190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6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MUX</a:t>
            </a:r>
          </a:p>
          <a:p>
            <a:pPr lvl="0" algn="ctr" defTabSz="457200">
              <a:defRPr/>
            </a:pPr>
            <a:r>
              <a:rPr lang="en-US" sz="5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Full Adder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4549676"/>
            <a:ext cx="12192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457200">
              <a:defRPr/>
            </a:pPr>
            <a:r>
              <a:rPr lang="en-US" sz="48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 = ∑m(1,2,4,7)</a:t>
            </a:r>
          </a:p>
          <a:p>
            <a:pPr algn="ctr" defTabSz="457200">
              <a:defRPr/>
            </a:pPr>
            <a:r>
              <a:rPr lang="en-US" sz="48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 </a:t>
            </a:r>
            <a:r>
              <a:rPr lang="en-US" sz="48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= ∑</a:t>
            </a:r>
            <a:r>
              <a:rPr lang="en-US" sz="48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m(3,5,6,7</a:t>
            </a:r>
            <a:r>
              <a:rPr lang="en-US" sz="48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7504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DD2EF5F2-EF73-40D5-8906-A15EEC6D49B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-1" y="2"/>
          <a:ext cx="12192001" cy="69844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0383">
                  <a:extLst>
                    <a:ext uri="{9D8B030D-6E8A-4147-A177-3AD203B41FA5}">
                      <a16:colId xmlns:a16="http://schemas.microsoft.com/office/drawing/2014/main" val="1014741325"/>
                    </a:ext>
                  </a:extLst>
                </a:gridCol>
                <a:gridCol w="830383">
                  <a:extLst>
                    <a:ext uri="{9D8B030D-6E8A-4147-A177-3AD203B41FA5}">
                      <a16:colId xmlns:a16="http://schemas.microsoft.com/office/drawing/2014/main" val="3666604902"/>
                    </a:ext>
                  </a:extLst>
                </a:gridCol>
                <a:gridCol w="747159">
                  <a:extLst>
                    <a:ext uri="{9D8B030D-6E8A-4147-A177-3AD203B41FA5}">
                      <a16:colId xmlns:a16="http://schemas.microsoft.com/office/drawing/2014/main" val="1524816466"/>
                    </a:ext>
                  </a:extLst>
                </a:gridCol>
                <a:gridCol w="4892038">
                  <a:extLst>
                    <a:ext uri="{9D8B030D-6E8A-4147-A177-3AD203B41FA5}">
                      <a16:colId xmlns:a16="http://schemas.microsoft.com/office/drawing/2014/main" val="3035806854"/>
                    </a:ext>
                  </a:extLst>
                </a:gridCol>
                <a:gridCol w="4892038">
                  <a:extLst>
                    <a:ext uri="{9D8B030D-6E8A-4147-A177-3AD203B41FA5}">
                      <a16:colId xmlns:a16="http://schemas.microsoft.com/office/drawing/2014/main" val="2988104640"/>
                    </a:ext>
                  </a:extLst>
                </a:gridCol>
              </a:tblGrid>
              <a:tr h="888422">
                <a:tc>
                  <a:txBody>
                    <a:bodyPr/>
                    <a:lstStyle/>
                    <a:p>
                      <a:pPr algn="ctr"/>
                      <a:r>
                        <a:rPr lang="en-US" sz="4400" b="0" kern="1200" dirty="0" err="1" smtClean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C</a:t>
                      </a:r>
                      <a:r>
                        <a:rPr lang="en-US" sz="4400" b="0" kern="1200" baseline="-25000" dirty="0" err="1" smtClean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p</a:t>
                      </a:r>
                      <a:endParaRPr lang="en-US" sz="4400" b="0" kern="1200" baseline="-25000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kern="1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</a:t>
                      </a:r>
                      <a:endParaRPr lang="en-US" sz="44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kern="1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X</a:t>
                      </a:r>
                      <a:endParaRPr lang="en-US" sz="44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b="0" kern="12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</a:t>
                      </a:r>
                      <a:r>
                        <a:rPr lang="en-US" sz="4400" b="0" kern="12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=∑m(3,5,6,7)</a:t>
                      </a:r>
                      <a:endParaRPr lang="en-US" sz="4400" b="0" kern="1200" dirty="0" smtClean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b="0" kern="12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S=∑m(1,2,4,7)</a:t>
                      </a:r>
                      <a:endParaRPr lang="en-US" sz="4400" b="0" kern="1200" dirty="0" smtClean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3722427"/>
                  </a:ext>
                </a:extLst>
              </a:tr>
              <a:tr h="68179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kumimoji="0" lang="en-US" sz="4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kern="1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sz="44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kern="1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sz="44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kern="12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sz="44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kern="12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sz="44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3120134"/>
                  </a:ext>
                </a:extLst>
              </a:tr>
              <a:tr h="68179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kumimoji="0" lang="en-US" sz="4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kern="1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sz="44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kern="1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44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b="0" kern="1200" noProof="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lang="en-US" sz="4400" b="0" kern="1200" noProof="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b="0" kern="1200" noProof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4400" b="0" kern="1200" noProof="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5883203"/>
                  </a:ext>
                </a:extLst>
              </a:tr>
              <a:tr h="68179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kumimoji="0" lang="en-US" sz="4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kern="1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44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kern="1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sz="44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b="0" kern="1200" noProof="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lang="en-US" sz="4400" b="0" kern="1200" noProof="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b="0" kern="1200" noProof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4400" b="0" kern="1200" noProof="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2220083"/>
                  </a:ext>
                </a:extLst>
              </a:tr>
              <a:tr h="68179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kumimoji="0" lang="en-US" sz="4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kern="1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44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kern="1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44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b="0" kern="1200" noProof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4400" b="0" kern="1200" noProof="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b="0" kern="1200" noProof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sz="4400" b="0" kern="1200" noProof="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3723086"/>
                  </a:ext>
                </a:extLst>
              </a:tr>
              <a:tr h="681790">
                <a:tc>
                  <a:txBody>
                    <a:bodyPr/>
                    <a:lstStyle/>
                    <a:p>
                      <a:pPr algn="ctr"/>
                      <a:r>
                        <a:rPr kumimoji="0" lang="en-US" sz="4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lang="en-US" sz="44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kern="1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sz="44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kern="1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sz="44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b="0" kern="1200" noProof="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lang="en-US" sz="4400" b="0" kern="1200" noProof="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b="0" kern="1200" noProof="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lang="en-US" sz="4400" b="0" kern="1200" noProof="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2298206"/>
                  </a:ext>
                </a:extLst>
              </a:tr>
              <a:tr h="681790">
                <a:tc>
                  <a:txBody>
                    <a:bodyPr/>
                    <a:lstStyle/>
                    <a:p>
                      <a:pPr algn="ctr"/>
                      <a:r>
                        <a:rPr kumimoji="0" lang="en-US" sz="4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lang="en-US" sz="44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kern="1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sz="44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kern="1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44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b="0" kern="1200" noProof="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lang="en-US" sz="4400" b="0" kern="1200" noProof="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b="0" kern="1200" noProof="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lang="en-US" sz="4400" b="0" kern="1200" noProof="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0845885"/>
                  </a:ext>
                </a:extLst>
              </a:tr>
              <a:tr h="681790">
                <a:tc>
                  <a:txBody>
                    <a:bodyPr/>
                    <a:lstStyle/>
                    <a:p>
                      <a:pPr algn="ctr"/>
                      <a:r>
                        <a:rPr kumimoji="0" lang="en-US" sz="4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lang="en-US" sz="44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kern="1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44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kern="1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sz="44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b="0" kern="1200" noProof="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lang="en-US" sz="4400" b="0" kern="1200" noProof="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b="0" kern="1200" noProof="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lang="en-US" sz="4400" b="0" kern="1200" noProof="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821097"/>
                  </a:ext>
                </a:extLst>
              </a:tr>
              <a:tr h="681790">
                <a:tc>
                  <a:txBody>
                    <a:bodyPr/>
                    <a:lstStyle/>
                    <a:p>
                      <a:pPr algn="ctr"/>
                      <a:r>
                        <a:rPr kumimoji="0" lang="en-US" sz="4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lang="en-US" sz="44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kern="1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44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kern="1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44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b="0" kern="1200" noProof="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lang="en-US" sz="4400" b="0" kern="1200" noProof="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b="0" kern="1200" noProof="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lang="en-US" sz="4400" b="0" kern="1200" noProof="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67589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1968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4609307" y="1253015"/>
                <a:ext cx="3175000" cy="2971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MUX</a:t>
                </a:r>
                <a:endParaRPr lang="en-US" sz="3200" dirty="0" smtClean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algn="ctr"/>
                <a:r>
                  <a:rPr lang="en-US" sz="3200" dirty="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  <a:r>
                  <a:rPr lang="en-US" sz="3200" baseline="30000" dirty="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3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</m:oMath>
                </a14:m>
                <a:r>
                  <a:rPr lang="en-CA" sz="3200" dirty="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  <a:endParaRPr lang="en-CA" sz="32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9307" y="1253015"/>
                <a:ext cx="3175000" cy="29718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0" name="Table 19"/>
          <p:cNvGraphicFramePr>
            <a:graphicFrameLocks noGrp="1"/>
          </p:cNvGraphicFramePr>
          <p:nvPr>
            <p:extLst/>
          </p:nvPr>
        </p:nvGraphicFramePr>
        <p:xfrm>
          <a:off x="5748259" y="4703558"/>
          <a:ext cx="1367790" cy="3962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50640">
                  <a:extLst>
                    <a:ext uri="{9D8B030D-6E8A-4147-A177-3AD203B41FA5}">
                      <a16:colId xmlns:a16="http://schemas.microsoft.com/office/drawing/2014/main" val="1663318775"/>
                    </a:ext>
                  </a:extLst>
                </a:gridCol>
                <a:gridCol w="408575">
                  <a:extLst>
                    <a:ext uri="{9D8B030D-6E8A-4147-A177-3AD203B41FA5}">
                      <a16:colId xmlns:a16="http://schemas.microsoft.com/office/drawing/2014/main" val="3787176489"/>
                    </a:ext>
                  </a:extLst>
                </a:gridCol>
                <a:gridCol w="408575">
                  <a:extLst>
                    <a:ext uri="{9D8B030D-6E8A-4147-A177-3AD203B41FA5}">
                      <a16:colId xmlns:a16="http://schemas.microsoft.com/office/drawing/2014/main" val="2345671234"/>
                    </a:ext>
                  </a:extLst>
                </a:gridCol>
              </a:tblGrid>
              <a:tr h="32173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</a:t>
                      </a:r>
                      <a:r>
                        <a:rPr lang="en-US" sz="2000" baseline="-2500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</a:t>
                      </a:r>
                      <a:endParaRPr lang="en-CA" sz="2000" baseline="-25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</a:t>
                      </a:r>
                      <a:endParaRPr lang="en-CA" sz="200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200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7543413"/>
                  </a:ext>
                </a:extLst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/>
          </p:nvPr>
        </p:nvGraphicFramePr>
        <p:xfrm>
          <a:off x="4621214" y="1263175"/>
          <a:ext cx="725805" cy="2971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25805">
                  <a:extLst>
                    <a:ext uri="{9D8B030D-6E8A-4147-A177-3AD203B41FA5}">
                      <a16:colId xmlns:a16="http://schemas.microsoft.com/office/drawing/2014/main" val="1663318775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</a:t>
                      </a:r>
                      <a:r>
                        <a:rPr lang="en-US" sz="1600" baseline="-25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60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80719526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I</a:t>
                      </a:r>
                      <a:r>
                        <a:rPr kumimoji="0" lang="en-US" sz="1600" b="0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55148844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</a:t>
                      </a:r>
                      <a:r>
                        <a:rPr lang="en-US" sz="1600" baseline="-25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endParaRPr lang="en-CA" sz="160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2754341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I</a:t>
                      </a:r>
                      <a:r>
                        <a:rPr kumimoji="0" lang="en-US" sz="1600" b="0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3</a:t>
                      </a:r>
                      <a:endParaRPr kumimoji="0" lang="en-CA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9526045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</a:t>
                      </a:r>
                      <a:r>
                        <a:rPr lang="en-US" sz="1600" baseline="-25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</a:t>
                      </a:r>
                      <a:endParaRPr lang="en-CA" sz="160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022101117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I</a:t>
                      </a:r>
                      <a:r>
                        <a:rPr kumimoji="0" lang="en-US" sz="1600" b="0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5</a:t>
                      </a:r>
                      <a:endParaRPr kumimoji="0" lang="en-CA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35410163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</a:t>
                      </a:r>
                      <a:r>
                        <a:rPr lang="en-US" sz="1600" baseline="-25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6</a:t>
                      </a:r>
                      <a:endParaRPr lang="en-CA" sz="160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88672496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I</a:t>
                      </a:r>
                      <a:r>
                        <a:rPr kumimoji="0" lang="en-US" sz="1600" b="0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7</a:t>
                      </a:r>
                      <a:endParaRPr kumimoji="0" lang="en-CA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3448951"/>
                  </a:ext>
                </a:extLst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2532343"/>
              </p:ext>
            </p:extLst>
          </p:nvPr>
        </p:nvGraphicFramePr>
        <p:xfrm>
          <a:off x="3288666" y="1253015"/>
          <a:ext cx="848996" cy="2971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86093">
                  <a:extLst>
                    <a:ext uri="{9D8B030D-6E8A-4147-A177-3AD203B41FA5}">
                      <a16:colId xmlns:a16="http://schemas.microsoft.com/office/drawing/2014/main" val="1663318775"/>
                    </a:ext>
                  </a:extLst>
                </a:gridCol>
                <a:gridCol w="362903">
                  <a:extLst>
                    <a:ext uri="{9D8B030D-6E8A-4147-A177-3AD203B41FA5}">
                      <a16:colId xmlns:a16="http://schemas.microsoft.com/office/drawing/2014/main" val="2661275466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</a:t>
                      </a:r>
                      <a:r>
                        <a:rPr lang="en-US" sz="1600" baseline="-25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60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60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80719526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m</a:t>
                      </a:r>
                      <a:r>
                        <a:rPr kumimoji="0" lang="en-US" sz="1600" b="0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148844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</a:t>
                      </a:r>
                      <a:r>
                        <a:rPr lang="en-US" sz="1600" baseline="-25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endParaRPr lang="en-CA" sz="160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60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4341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m</a:t>
                      </a:r>
                      <a:r>
                        <a:rPr kumimoji="0" lang="en-US" sz="1600" b="0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3</a:t>
                      </a:r>
                      <a:endParaRPr kumimoji="0" lang="en-CA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kumimoji="0" lang="en-CA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9526045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</a:t>
                      </a:r>
                      <a:r>
                        <a:rPr lang="en-US" sz="1600" baseline="-25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</a:t>
                      </a:r>
                      <a:endParaRPr lang="en-CA" sz="160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60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2101117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m</a:t>
                      </a:r>
                      <a:r>
                        <a:rPr kumimoji="0" lang="en-US" sz="1600" b="0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5</a:t>
                      </a:r>
                      <a:endParaRPr kumimoji="0" lang="en-CA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kumimoji="0" lang="en-CA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35410163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</a:t>
                      </a:r>
                      <a:r>
                        <a:rPr lang="en-US" sz="1600" baseline="-25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6</a:t>
                      </a:r>
                      <a:endParaRPr lang="en-CA" sz="160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60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88672496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m</a:t>
                      </a:r>
                      <a:r>
                        <a:rPr kumimoji="0" lang="en-US" sz="1600" b="0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7</a:t>
                      </a:r>
                      <a:endParaRPr kumimoji="0" lang="en-CA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3448951"/>
                  </a:ext>
                </a:extLst>
              </a:tr>
            </a:tbl>
          </a:graphicData>
        </a:graphic>
      </p:graphicFrame>
      <p:cxnSp>
        <p:nvCxnSpPr>
          <p:cNvPr id="23" name="Straight Arrow Connector 22"/>
          <p:cNvCxnSpPr/>
          <p:nvPr/>
        </p:nvCxnSpPr>
        <p:spPr>
          <a:xfrm rot="16200000">
            <a:off x="5803504" y="4440578"/>
            <a:ext cx="417195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rot="16200000" flipV="1">
            <a:off x="6261654" y="4440145"/>
            <a:ext cx="417195" cy="866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rot="16200000">
            <a:off x="6616305" y="4440578"/>
            <a:ext cx="417195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7784307" y="2749075"/>
            <a:ext cx="118872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Table 26"/>
          <p:cNvGraphicFramePr>
            <a:graphicFrameLocks noGrp="1"/>
          </p:cNvGraphicFramePr>
          <p:nvPr>
            <p:extLst/>
          </p:nvPr>
        </p:nvGraphicFramePr>
        <p:xfrm>
          <a:off x="5767864" y="3817780"/>
          <a:ext cx="1367790" cy="3962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55930">
                  <a:extLst>
                    <a:ext uri="{9D8B030D-6E8A-4147-A177-3AD203B41FA5}">
                      <a16:colId xmlns:a16="http://schemas.microsoft.com/office/drawing/2014/main" val="1663318775"/>
                    </a:ext>
                  </a:extLst>
                </a:gridCol>
                <a:gridCol w="455930">
                  <a:extLst>
                    <a:ext uri="{9D8B030D-6E8A-4147-A177-3AD203B41FA5}">
                      <a16:colId xmlns:a16="http://schemas.microsoft.com/office/drawing/2014/main" val="3787176489"/>
                    </a:ext>
                  </a:extLst>
                </a:gridCol>
                <a:gridCol w="455930">
                  <a:extLst>
                    <a:ext uri="{9D8B030D-6E8A-4147-A177-3AD203B41FA5}">
                      <a16:colId xmlns:a16="http://schemas.microsoft.com/office/drawing/2014/main" val="2345671234"/>
                    </a:ext>
                  </a:extLst>
                </a:gridCol>
              </a:tblGrid>
              <a:tr h="32173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</a:t>
                      </a:r>
                      <a:r>
                        <a:rPr lang="en-US" sz="2000" baseline="-25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endParaRPr lang="en-CA" sz="2000" baseline="-25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</a:t>
                      </a:r>
                      <a:r>
                        <a:rPr lang="en-US" sz="2000" baseline="-25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aseline="-25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</a:t>
                      </a:r>
                      <a:r>
                        <a:rPr lang="en-US" sz="2000" baseline="-25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aseline="-25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7543413"/>
                  </a:ext>
                </a:extLst>
              </a:tr>
            </a:tbl>
          </a:graphicData>
        </a:graphic>
      </p:graphicFrame>
      <p:sp>
        <p:nvSpPr>
          <p:cNvPr id="28" name="Rectangle 27"/>
          <p:cNvSpPr/>
          <p:nvPr/>
        </p:nvSpPr>
        <p:spPr>
          <a:xfrm>
            <a:off x="8520776" y="2154140"/>
            <a:ext cx="40267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endParaRPr lang="en-CA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4210924" y="1425082"/>
            <a:ext cx="27432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4210924" y="2154140"/>
            <a:ext cx="27432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4210924" y="3241854"/>
            <a:ext cx="274320" cy="3814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4210924" y="1823940"/>
            <a:ext cx="27432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4210924" y="2941540"/>
            <a:ext cx="27432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4210924" y="2611340"/>
            <a:ext cx="27432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4210924" y="4046440"/>
            <a:ext cx="27432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4210924" y="3716240"/>
            <a:ext cx="27432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-83382" y="5750085"/>
            <a:ext cx="12192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457200">
              <a:defRPr/>
            </a:pPr>
            <a:r>
              <a:rPr lang="en-US" sz="48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 = ∑m(1,2,4,7)</a:t>
            </a:r>
          </a:p>
        </p:txBody>
      </p:sp>
    </p:spTree>
    <p:extLst>
      <p:ext uri="{BB962C8B-B14F-4D97-AF65-F5344CB8AC3E}">
        <p14:creationId xmlns:p14="http://schemas.microsoft.com/office/powerpoint/2010/main" val="1027286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4837907" y="1265715"/>
                <a:ext cx="3175000" cy="2971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MUX</a:t>
                </a:r>
                <a:endParaRPr lang="en-US" sz="3200" dirty="0" smtClean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algn="ctr"/>
                <a:r>
                  <a:rPr lang="en-US" sz="3200" dirty="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  <a:r>
                  <a:rPr lang="en-US" sz="3200" baseline="30000" dirty="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3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</m:oMath>
                </a14:m>
                <a:r>
                  <a:rPr lang="en-CA" sz="3200" dirty="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  <a:endParaRPr lang="en-CA" sz="32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7907" y="1265715"/>
                <a:ext cx="3175000" cy="29718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0" name="Table 19"/>
          <p:cNvGraphicFramePr>
            <a:graphicFrameLocks noGrp="1"/>
          </p:cNvGraphicFramePr>
          <p:nvPr>
            <p:extLst/>
          </p:nvPr>
        </p:nvGraphicFramePr>
        <p:xfrm>
          <a:off x="5976859" y="4716258"/>
          <a:ext cx="1367790" cy="3962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50640">
                  <a:extLst>
                    <a:ext uri="{9D8B030D-6E8A-4147-A177-3AD203B41FA5}">
                      <a16:colId xmlns:a16="http://schemas.microsoft.com/office/drawing/2014/main" val="1663318775"/>
                    </a:ext>
                  </a:extLst>
                </a:gridCol>
                <a:gridCol w="408575">
                  <a:extLst>
                    <a:ext uri="{9D8B030D-6E8A-4147-A177-3AD203B41FA5}">
                      <a16:colId xmlns:a16="http://schemas.microsoft.com/office/drawing/2014/main" val="3787176489"/>
                    </a:ext>
                  </a:extLst>
                </a:gridCol>
                <a:gridCol w="408575">
                  <a:extLst>
                    <a:ext uri="{9D8B030D-6E8A-4147-A177-3AD203B41FA5}">
                      <a16:colId xmlns:a16="http://schemas.microsoft.com/office/drawing/2014/main" val="2345671234"/>
                    </a:ext>
                  </a:extLst>
                </a:gridCol>
              </a:tblGrid>
              <a:tr h="32173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</a:t>
                      </a:r>
                      <a:r>
                        <a:rPr lang="en-US" sz="2000" baseline="-2500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</a:t>
                      </a:r>
                      <a:endParaRPr lang="en-CA" sz="2000" baseline="-25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</a:t>
                      </a:r>
                      <a:endParaRPr lang="en-CA" sz="200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200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7543413"/>
                  </a:ext>
                </a:extLst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/>
          </p:nvPr>
        </p:nvGraphicFramePr>
        <p:xfrm>
          <a:off x="4849814" y="1275875"/>
          <a:ext cx="725805" cy="2971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25805">
                  <a:extLst>
                    <a:ext uri="{9D8B030D-6E8A-4147-A177-3AD203B41FA5}">
                      <a16:colId xmlns:a16="http://schemas.microsoft.com/office/drawing/2014/main" val="1663318775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</a:t>
                      </a:r>
                      <a:r>
                        <a:rPr lang="en-US" sz="1600" baseline="-25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60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80719526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I</a:t>
                      </a:r>
                      <a:r>
                        <a:rPr kumimoji="0" lang="en-US" sz="1600" b="0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55148844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</a:t>
                      </a:r>
                      <a:r>
                        <a:rPr lang="en-US" sz="1600" baseline="-25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endParaRPr lang="en-CA" sz="160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2754341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I</a:t>
                      </a:r>
                      <a:r>
                        <a:rPr kumimoji="0" lang="en-US" sz="1600" b="0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3</a:t>
                      </a:r>
                      <a:endParaRPr kumimoji="0" lang="en-CA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9526045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</a:t>
                      </a:r>
                      <a:r>
                        <a:rPr lang="en-US" sz="1600" baseline="-25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</a:t>
                      </a:r>
                      <a:endParaRPr lang="en-CA" sz="160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022101117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I</a:t>
                      </a:r>
                      <a:r>
                        <a:rPr kumimoji="0" lang="en-US" sz="1600" b="0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5</a:t>
                      </a:r>
                      <a:endParaRPr kumimoji="0" lang="en-CA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35410163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</a:t>
                      </a:r>
                      <a:r>
                        <a:rPr lang="en-US" sz="1600" baseline="-25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6</a:t>
                      </a:r>
                      <a:endParaRPr lang="en-CA" sz="160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88672496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I</a:t>
                      </a:r>
                      <a:r>
                        <a:rPr kumimoji="0" lang="en-US" sz="1600" b="0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7</a:t>
                      </a:r>
                      <a:endParaRPr kumimoji="0" lang="en-CA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3448951"/>
                  </a:ext>
                </a:extLst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2565883"/>
              </p:ext>
            </p:extLst>
          </p:nvPr>
        </p:nvGraphicFramePr>
        <p:xfrm>
          <a:off x="3517266" y="1265715"/>
          <a:ext cx="848996" cy="2971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86093">
                  <a:extLst>
                    <a:ext uri="{9D8B030D-6E8A-4147-A177-3AD203B41FA5}">
                      <a16:colId xmlns:a16="http://schemas.microsoft.com/office/drawing/2014/main" val="1663318775"/>
                    </a:ext>
                  </a:extLst>
                </a:gridCol>
                <a:gridCol w="362903">
                  <a:extLst>
                    <a:ext uri="{9D8B030D-6E8A-4147-A177-3AD203B41FA5}">
                      <a16:colId xmlns:a16="http://schemas.microsoft.com/office/drawing/2014/main" val="2661275466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</a:t>
                      </a:r>
                      <a:r>
                        <a:rPr lang="en-US" sz="1600" baseline="-25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60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60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80719526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m</a:t>
                      </a:r>
                      <a:r>
                        <a:rPr kumimoji="0" lang="en-US" sz="1600" b="0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kumimoji="0" lang="en-CA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55148844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</a:t>
                      </a:r>
                      <a:r>
                        <a:rPr lang="en-US" sz="1600" baseline="-25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endParaRPr lang="en-CA" sz="160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60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2754341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m</a:t>
                      </a:r>
                      <a:r>
                        <a:rPr kumimoji="0" lang="en-US" sz="1600" b="0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3</a:t>
                      </a:r>
                      <a:endParaRPr kumimoji="0" lang="en-CA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26045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</a:t>
                      </a:r>
                      <a:r>
                        <a:rPr lang="en-US" sz="1600" baseline="-25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</a:t>
                      </a:r>
                      <a:endParaRPr lang="en-CA" sz="160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60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022101117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m</a:t>
                      </a:r>
                      <a:r>
                        <a:rPr kumimoji="0" lang="en-US" sz="1600" b="0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5</a:t>
                      </a:r>
                      <a:endParaRPr kumimoji="0" lang="en-CA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410163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</a:t>
                      </a:r>
                      <a:r>
                        <a:rPr lang="en-US" sz="1600" baseline="-25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6</a:t>
                      </a:r>
                      <a:endParaRPr lang="en-CA" sz="160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60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672496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m</a:t>
                      </a:r>
                      <a:r>
                        <a:rPr kumimoji="0" lang="en-US" sz="1600" b="0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7</a:t>
                      </a:r>
                      <a:endParaRPr kumimoji="0" lang="en-CA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3448951"/>
                  </a:ext>
                </a:extLst>
              </a:tr>
            </a:tbl>
          </a:graphicData>
        </a:graphic>
      </p:graphicFrame>
      <p:cxnSp>
        <p:nvCxnSpPr>
          <p:cNvPr id="23" name="Straight Arrow Connector 22"/>
          <p:cNvCxnSpPr/>
          <p:nvPr/>
        </p:nvCxnSpPr>
        <p:spPr>
          <a:xfrm rot="16200000">
            <a:off x="6032104" y="4453278"/>
            <a:ext cx="417195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rot="16200000" flipV="1">
            <a:off x="6490254" y="4452845"/>
            <a:ext cx="417195" cy="866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rot="16200000">
            <a:off x="6844905" y="4453278"/>
            <a:ext cx="417195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8012907" y="2761775"/>
            <a:ext cx="118872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Table 26"/>
          <p:cNvGraphicFramePr>
            <a:graphicFrameLocks noGrp="1"/>
          </p:cNvGraphicFramePr>
          <p:nvPr>
            <p:extLst/>
          </p:nvPr>
        </p:nvGraphicFramePr>
        <p:xfrm>
          <a:off x="5996464" y="3830480"/>
          <a:ext cx="1367790" cy="3962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55930">
                  <a:extLst>
                    <a:ext uri="{9D8B030D-6E8A-4147-A177-3AD203B41FA5}">
                      <a16:colId xmlns:a16="http://schemas.microsoft.com/office/drawing/2014/main" val="1663318775"/>
                    </a:ext>
                  </a:extLst>
                </a:gridCol>
                <a:gridCol w="455930">
                  <a:extLst>
                    <a:ext uri="{9D8B030D-6E8A-4147-A177-3AD203B41FA5}">
                      <a16:colId xmlns:a16="http://schemas.microsoft.com/office/drawing/2014/main" val="3787176489"/>
                    </a:ext>
                  </a:extLst>
                </a:gridCol>
                <a:gridCol w="455930">
                  <a:extLst>
                    <a:ext uri="{9D8B030D-6E8A-4147-A177-3AD203B41FA5}">
                      <a16:colId xmlns:a16="http://schemas.microsoft.com/office/drawing/2014/main" val="2345671234"/>
                    </a:ext>
                  </a:extLst>
                </a:gridCol>
              </a:tblGrid>
              <a:tr h="32173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</a:t>
                      </a:r>
                      <a:r>
                        <a:rPr lang="en-US" sz="2000" baseline="-25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endParaRPr lang="en-CA" sz="2000" baseline="-25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</a:t>
                      </a:r>
                      <a:r>
                        <a:rPr lang="en-US" sz="2000" baseline="-25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aseline="-25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</a:t>
                      </a:r>
                      <a:r>
                        <a:rPr lang="en-US" sz="2000" baseline="-25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aseline="-25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7543413"/>
                  </a:ext>
                </a:extLst>
              </a:tr>
            </a:tbl>
          </a:graphicData>
        </a:graphic>
      </p:graphicFrame>
      <p:sp>
        <p:nvSpPr>
          <p:cNvPr id="28" name="Rectangle 27"/>
          <p:cNvSpPr/>
          <p:nvPr/>
        </p:nvSpPr>
        <p:spPr>
          <a:xfrm>
            <a:off x="8749376" y="2166840"/>
            <a:ext cx="4395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endParaRPr lang="en-CA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4439524" y="1437782"/>
            <a:ext cx="27432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4439524" y="2166840"/>
            <a:ext cx="27432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4439524" y="3254554"/>
            <a:ext cx="274320" cy="3814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4439524" y="1836640"/>
            <a:ext cx="27432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4439524" y="2954240"/>
            <a:ext cx="27432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4439524" y="2624040"/>
            <a:ext cx="27432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4439524" y="4059140"/>
            <a:ext cx="27432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4439524" y="3728940"/>
            <a:ext cx="27432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0" y="5750085"/>
            <a:ext cx="12192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457200">
              <a:defRPr/>
            </a:pPr>
            <a:r>
              <a:rPr lang="en-US" sz="48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 </a:t>
            </a:r>
            <a:r>
              <a:rPr lang="en-US" sz="48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= ∑</a:t>
            </a:r>
            <a:r>
              <a:rPr lang="en-US" sz="48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m(3,5,6,7</a:t>
            </a:r>
            <a:r>
              <a:rPr lang="en-US" sz="48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77502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1232361" y="2763288"/>
            <a:ext cx="9708190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6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Multiplexer</a:t>
            </a:r>
          </a:p>
          <a:p>
            <a:pPr lvl="0" algn="ctr" defTabSz="457200">
              <a:defRPr/>
            </a:pPr>
            <a:r>
              <a:rPr lang="en-US" sz="5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Boolean Function II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4549676"/>
            <a:ext cx="12192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457200">
              <a:defRPr/>
            </a:pPr>
            <a:r>
              <a:rPr lang="en-US" sz="48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Book: Page 161</a:t>
            </a:r>
            <a:endParaRPr lang="en-US" sz="48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4485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4609307" y="1253015"/>
                <a:ext cx="3175000" cy="2971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MUX</a:t>
                </a:r>
                <a:endParaRPr lang="en-US" sz="3200" dirty="0" smtClean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algn="ctr"/>
                <a:r>
                  <a:rPr lang="en-US" sz="3200" dirty="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  <a:r>
                  <a:rPr lang="en-US" sz="3200" baseline="300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</m:oMath>
                </a14:m>
                <a:r>
                  <a:rPr lang="en-CA" sz="3200" dirty="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  <a:endParaRPr lang="en-CA" sz="32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9307" y="1253015"/>
                <a:ext cx="3175000" cy="29718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0" name="Table 19"/>
          <p:cNvGraphicFramePr>
            <a:graphicFrameLocks noGrp="1"/>
          </p:cNvGraphicFramePr>
          <p:nvPr>
            <p:extLst/>
          </p:nvPr>
        </p:nvGraphicFramePr>
        <p:xfrm>
          <a:off x="5748259" y="4703558"/>
          <a:ext cx="1367790" cy="3962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50640">
                  <a:extLst>
                    <a:ext uri="{9D8B030D-6E8A-4147-A177-3AD203B41FA5}">
                      <a16:colId xmlns:a16="http://schemas.microsoft.com/office/drawing/2014/main" val="1663318775"/>
                    </a:ext>
                  </a:extLst>
                </a:gridCol>
                <a:gridCol w="408575">
                  <a:extLst>
                    <a:ext uri="{9D8B030D-6E8A-4147-A177-3AD203B41FA5}">
                      <a16:colId xmlns:a16="http://schemas.microsoft.com/office/drawing/2014/main" val="3787176489"/>
                    </a:ext>
                  </a:extLst>
                </a:gridCol>
                <a:gridCol w="408575">
                  <a:extLst>
                    <a:ext uri="{9D8B030D-6E8A-4147-A177-3AD203B41FA5}">
                      <a16:colId xmlns:a16="http://schemas.microsoft.com/office/drawing/2014/main" val="2345671234"/>
                    </a:ext>
                  </a:extLst>
                </a:gridCol>
              </a:tblGrid>
              <a:tr h="32173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</a:t>
                      </a:r>
                      <a:r>
                        <a:rPr lang="en-US" sz="2000" baseline="-2500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</a:t>
                      </a:r>
                      <a:endParaRPr lang="en-CA" sz="2000" baseline="-25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</a:t>
                      </a:r>
                      <a:endParaRPr lang="en-CA" sz="200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200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7543413"/>
                  </a:ext>
                </a:extLst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7659325"/>
              </p:ext>
            </p:extLst>
          </p:nvPr>
        </p:nvGraphicFramePr>
        <p:xfrm>
          <a:off x="4621214" y="1263175"/>
          <a:ext cx="725805" cy="29616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25805">
                  <a:extLst>
                    <a:ext uri="{9D8B030D-6E8A-4147-A177-3AD203B41FA5}">
                      <a16:colId xmlns:a16="http://schemas.microsoft.com/office/drawing/2014/main" val="1663318775"/>
                    </a:ext>
                  </a:extLst>
                </a:gridCol>
              </a:tblGrid>
              <a:tr h="7404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</a:t>
                      </a:r>
                      <a:r>
                        <a:rPr lang="en-US" sz="2800" baseline="-25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80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80719526"/>
                  </a:ext>
                </a:extLst>
              </a:tr>
              <a:tr h="7404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I</a:t>
                      </a:r>
                      <a:r>
                        <a:rPr kumimoji="0" lang="en-US" sz="2800" b="0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55148844"/>
                  </a:ext>
                </a:extLst>
              </a:tr>
              <a:tr h="7404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</a:t>
                      </a:r>
                      <a:r>
                        <a:rPr lang="en-US" sz="2800" baseline="-25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endParaRPr lang="en-CA" sz="280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27543413"/>
                  </a:ext>
                </a:extLst>
              </a:tr>
              <a:tr h="7404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I</a:t>
                      </a:r>
                      <a:r>
                        <a:rPr kumimoji="0" lang="en-US" sz="2800" b="0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3</a:t>
                      </a:r>
                      <a:endParaRPr kumimoji="0" lang="en-CA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9526045"/>
                  </a:ext>
                </a:extLst>
              </a:tr>
            </a:tbl>
          </a:graphicData>
        </a:graphic>
      </p:graphicFrame>
      <p:cxnSp>
        <p:nvCxnSpPr>
          <p:cNvPr id="24" name="Straight Arrow Connector 23"/>
          <p:cNvCxnSpPr/>
          <p:nvPr/>
        </p:nvCxnSpPr>
        <p:spPr>
          <a:xfrm rot="16200000" flipV="1">
            <a:off x="6261654" y="4440145"/>
            <a:ext cx="417195" cy="866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rot="16200000">
            <a:off x="6616305" y="4440578"/>
            <a:ext cx="417195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7784307" y="2749075"/>
            <a:ext cx="118872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Table 26"/>
          <p:cNvGraphicFramePr>
            <a:graphicFrameLocks noGrp="1"/>
          </p:cNvGraphicFramePr>
          <p:nvPr>
            <p:extLst/>
          </p:nvPr>
        </p:nvGraphicFramePr>
        <p:xfrm>
          <a:off x="6204189" y="3781358"/>
          <a:ext cx="911860" cy="3962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55930">
                  <a:extLst>
                    <a:ext uri="{9D8B030D-6E8A-4147-A177-3AD203B41FA5}">
                      <a16:colId xmlns:a16="http://schemas.microsoft.com/office/drawing/2014/main" val="3787176489"/>
                    </a:ext>
                  </a:extLst>
                </a:gridCol>
                <a:gridCol w="455930">
                  <a:extLst>
                    <a:ext uri="{9D8B030D-6E8A-4147-A177-3AD203B41FA5}">
                      <a16:colId xmlns:a16="http://schemas.microsoft.com/office/drawing/2014/main" val="2345671234"/>
                    </a:ext>
                  </a:extLst>
                </a:gridCol>
              </a:tblGrid>
              <a:tr h="32173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</a:t>
                      </a:r>
                      <a:r>
                        <a:rPr lang="en-US" sz="2000" baseline="-25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aseline="-25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</a:t>
                      </a:r>
                      <a:r>
                        <a:rPr lang="en-US" sz="2000" baseline="-25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aseline="-25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7543413"/>
                  </a:ext>
                </a:extLst>
              </a:tr>
            </a:tbl>
          </a:graphicData>
        </a:graphic>
      </p:graphicFrame>
      <p:sp>
        <p:nvSpPr>
          <p:cNvPr id="28" name="Rectangle 27"/>
          <p:cNvSpPr/>
          <p:nvPr/>
        </p:nvSpPr>
        <p:spPr>
          <a:xfrm>
            <a:off x="8520776" y="2154140"/>
            <a:ext cx="40267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endParaRPr lang="en-CA" dirty="0"/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4348084" y="3114854"/>
            <a:ext cx="274320" cy="3814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4348084" y="1684240"/>
            <a:ext cx="27432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4348084" y="2408140"/>
            <a:ext cx="27432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4348084" y="3919440"/>
            <a:ext cx="27432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-83382" y="5750085"/>
            <a:ext cx="12192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457200">
              <a:defRPr/>
            </a:pPr>
            <a:r>
              <a:rPr lang="en-US" sz="48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 = ∑m(1,2,4,7)</a:t>
            </a:r>
          </a:p>
        </p:txBody>
      </p:sp>
      <p:sp>
        <p:nvSpPr>
          <p:cNvPr id="2" name="Freeform 1"/>
          <p:cNvSpPr/>
          <p:nvPr/>
        </p:nvSpPr>
        <p:spPr>
          <a:xfrm>
            <a:off x="2504296" y="2844800"/>
            <a:ext cx="3643867" cy="2660524"/>
          </a:xfrm>
          <a:custGeom>
            <a:avLst/>
            <a:gdLst>
              <a:gd name="connsiteX0" fmla="*/ 3452004 w 3643867"/>
              <a:gd name="connsiteY0" fmla="*/ 2209800 h 2660524"/>
              <a:gd name="connsiteX1" fmla="*/ 3452004 w 3643867"/>
              <a:gd name="connsiteY1" fmla="*/ 2552700 h 2660524"/>
              <a:gd name="connsiteX2" fmla="*/ 1458104 w 3643867"/>
              <a:gd name="connsiteY2" fmla="*/ 2463800 h 2660524"/>
              <a:gd name="connsiteX3" fmla="*/ 10304 w 3643867"/>
              <a:gd name="connsiteY3" fmla="*/ 431800 h 2660524"/>
              <a:gd name="connsiteX4" fmla="*/ 924704 w 3643867"/>
              <a:gd name="connsiteY4" fmla="*/ 0 h 2660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3867" h="2660524">
                <a:moveTo>
                  <a:pt x="3452004" y="2209800"/>
                </a:moveTo>
                <a:cubicBezTo>
                  <a:pt x="3618162" y="2360083"/>
                  <a:pt x="3784321" y="2510367"/>
                  <a:pt x="3452004" y="2552700"/>
                </a:cubicBezTo>
                <a:cubicBezTo>
                  <a:pt x="3119687" y="2595033"/>
                  <a:pt x="2031721" y="2817283"/>
                  <a:pt x="1458104" y="2463800"/>
                </a:cubicBezTo>
                <a:cubicBezTo>
                  <a:pt x="884487" y="2110317"/>
                  <a:pt x="99204" y="842433"/>
                  <a:pt x="10304" y="431800"/>
                </a:cubicBezTo>
                <a:cubicBezTo>
                  <a:pt x="-78596" y="21167"/>
                  <a:pt x="423054" y="10583"/>
                  <a:pt x="924704" y="0"/>
                </a:cubicBezTo>
              </a:path>
            </a:pathLst>
          </a:custGeom>
          <a:noFill/>
          <a:ln w="25400">
            <a:solidFill>
              <a:srgbClr val="FF0000"/>
            </a:solidFill>
            <a:headEnd w="lg" len="lg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94904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4609307" y="1253015"/>
                <a:ext cx="3175000" cy="2971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MUX</a:t>
                </a:r>
                <a:endParaRPr lang="en-US" sz="3200" dirty="0" smtClean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algn="ctr"/>
                <a:r>
                  <a:rPr lang="en-US" sz="3200" dirty="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  <a:r>
                  <a:rPr lang="en-US" sz="3200" baseline="300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</m:oMath>
                </a14:m>
                <a:r>
                  <a:rPr lang="en-CA" sz="3200" dirty="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  <a:endParaRPr lang="en-CA" sz="32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9307" y="1253015"/>
                <a:ext cx="3175000" cy="29718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0423248"/>
              </p:ext>
            </p:extLst>
          </p:nvPr>
        </p:nvGraphicFramePr>
        <p:xfrm>
          <a:off x="5748259" y="4703558"/>
          <a:ext cx="1367790" cy="3962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50640">
                  <a:extLst>
                    <a:ext uri="{9D8B030D-6E8A-4147-A177-3AD203B41FA5}">
                      <a16:colId xmlns:a16="http://schemas.microsoft.com/office/drawing/2014/main" val="1663318775"/>
                    </a:ext>
                  </a:extLst>
                </a:gridCol>
                <a:gridCol w="408575">
                  <a:extLst>
                    <a:ext uri="{9D8B030D-6E8A-4147-A177-3AD203B41FA5}">
                      <a16:colId xmlns:a16="http://schemas.microsoft.com/office/drawing/2014/main" val="3787176489"/>
                    </a:ext>
                  </a:extLst>
                </a:gridCol>
                <a:gridCol w="408575">
                  <a:extLst>
                    <a:ext uri="{9D8B030D-6E8A-4147-A177-3AD203B41FA5}">
                      <a16:colId xmlns:a16="http://schemas.microsoft.com/office/drawing/2014/main" val="2345671234"/>
                    </a:ext>
                  </a:extLst>
                </a:gridCol>
              </a:tblGrid>
              <a:tr h="32173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aseline="-25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7543413"/>
                  </a:ext>
                </a:extLst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2916302"/>
              </p:ext>
            </p:extLst>
          </p:nvPr>
        </p:nvGraphicFramePr>
        <p:xfrm>
          <a:off x="4621214" y="1263175"/>
          <a:ext cx="725805" cy="29616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25805">
                  <a:extLst>
                    <a:ext uri="{9D8B030D-6E8A-4147-A177-3AD203B41FA5}">
                      <a16:colId xmlns:a16="http://schemas.microsoft.com/office/drawing/2014/main" val="1663318775"/>
                    </a:ext>
                  </a:extLst>
                </a:gridCol>
              </a:tblGrid>
              <a:tr h="7404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</a:t>
                      </a:r>
                      <a:r>
                        <a:rPr lang="en-US" sz="2800" baseline="-25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80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80719526"/>
                  </a:ext>
                </a:extLst>
              </a:tr>
              <a:tr h="7404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I</a:t>
                      </a:r>
                      <a:r>
                        <a:rPr kumimoji="0" lang="en-US" sz="2800" b="0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148844"/>
                  </a:ext>
                </a:extLst>
              </a:tr>
              <a:tr h="7404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</a:t>
                      </a:r>
                      <a:r>
                        <a:rPr lang="en-US" sz="2800" baseline="-25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endParaRPr lang="en-CA" sz="280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27543413"/>
                  </a:ext>
                </a:extLst>
              </a:tr>
              <a:tr h="7404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I</a:t>
                      </a:r>
                      <a:r>
                        <a:rPr kumimoji="0" lang="en-US" sz="2800" b="0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3</a:t>
                      </a:r>
                      <a:endParaRPr kumimoji="0" lang="en-CA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9526045"/>
                  </a:ext>
                </a:extLst>
              </a:tr>
            </a:tbl>
          </a:graphicData>
        </a:graphic>
      </p:graphicFrame>
      <p:cxnSp>
        <p:nvCxnSpPr>
          <p:cNvPr id="24" name="Straight Arrow Connector 23"/>
          <p:cNvCxnSpPr/>
          <p:nvPr/>
        </p:nvCxnSpPr>
        <p:spPr>
          <a:xfrm rot="16200000" flipV="1">
            <a:off x="6261654" y="4440145"/>
            <a:ext cx="417195" cy="866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rot="16200000">
            <a:off x="6616305" y="4440578"/>
            <a:ext cx="417195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7784307" y="2749075"/>
            <a:ext cx="118872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9757628"/>
              </p:ext>
            </p:extLst>
          </p:nvPr>
        </p:nvGraphicFramePr>
        <p:xfrm>
          <a:off x="6204189" y="3781358"/>
          <a:ext cx="911860" cy="3962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55930">
                  <a:extLst>
                    <a:ext uri="{9D8B030D-6E8A-4147-A177-3AD203B41FA5}">
                      <a16:colId xmlns:a16="http://schemas.microsoft.com/office/drawing/2014/main" val="3787176489"/>
                    </a:ext>
                  </a:extLst>
                </a:gridCol>
                <a:gridCol w="455930">
                  <a:extLst>
                    <a:ext uri="{9D8B030D-6E8A-4147-A177-3AD203B41FA5}">
                      <a16:colId xmlns:a16="http://schemas.microsoft.com/office/drawing/2014/main" val="2345671234"/>
                    </a:ext>
                  </a:extLst>
                </a:gridCol>
              </a:tblGrid>
              <a:tr h="32173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</a:t>
                      </a:r>
                      <a:r>
                        <a:rPr lang="en-US" sz="2000" baseline="-25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aseline="-25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</a:t>
                      </a:r>
                      <a:r>
                        <a:rPr lang="en-US" sz="2000" baseline="-25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aseline="-25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7543413"/>
                  </a:ext>
                </a:extLst>
              </a:tr>
            </a:tbl>
          </a:graphicData>
        </a:graphic>
      </p:graphicFrame>
      <p:sp>
        <p:nvSpPr>
          <p:cNvPr id="28" name="Rectangle 27"/>
          <p:cNvSpPr/>
          <p:nvPr/>
        </p:nvSpPr>
        <p:spPr>
          <a:xfrm>
            <a:off x="8520776" y="2154140"/>
            <a:ext cx="40267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endParaRPr lang="en-CA" dirty="0"/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4348084" y="3114854"/>
            <a:ext cx="274320" cy="3814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4348084" y="1684240"/>
            <a:ext cx="27432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4348084" y="2408140"/>
            <a:ext cx="27432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4348084" y="3919440"/>
            <a:ext cx="27432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-83382" y="5750085"/>
            <a:ext cx="12192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457200">
              <a:defRPr/>
            </a:pPr>
            <a:r>
              <a:rPr lang="en-US" sz="48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 = ∑m(</a:t>
            </a:r>
            <a:r>
              <a:rPr lang="en-US" sz="4800" dirty="0" smtClean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en-US" sz="48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,2,4,7)</a:t>
            </a:r>
          </a:p>
        </p:txBody>
      </p:sp>
      <p:sp>
        <p:nvSpPr>
          <p:cNvPr id="2" name="Freeform 1"/>
          <p:cNvSpPr/>
          <p:nvPr/>
        </p:nvSpPr>
        <p:spPr>
          <a:xfrm>
            <a:off x="2504296" y="2844800"/>
            <a:ext cx="3643867" cy="2660524"/>
          </a:xfrm>
          <a:custGeom>
            <a:avLst/>
            <a:gdLst>
              <a:gd name="connsiteX0" fmla="*/ 3452004 w 3643867"/>
              <a:gd name="connsiteY0" fmla="*/ 2209800 h 2660524"/>
              <a:gd name="connsiteX1" fmla="*/ 3452004 w 3643867"/>
              <a:gd name="connsiteY1" fmla="*/ 2552700 h 2660524"/>
              <a:gd name="connsiteX2" fmla="*/ 1458104 w 3643867"/>
              <a:gd name="connsiteY2" fmla="*/ 2463800 h 2660524"/>
              <a:gd name="connsiteX3" fmla="*/ 10304 w 3643867"/>
              <a:gd name="connsiteY3" fmla="*/ 431800 h 2660524"/>
              <a:gd name="connsiteX4" fmla="*/ 924704 w 3643867"/>
              <a:gd name="connsiteY4" fmla="*/ 0 h 2660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3867" h="2660524">
                <a:moveTo>
                  <a:pt x="3452004" y="2209800"/>
                </a:moveTo>
                <a:cubicBezTo>
                  <a:pt x="3618162" y="2360083"/>
                  <a:pt x="3784321" y="2510367"/>
                  <a:pt x="3452004" y="2552700"/>
                </a:cubicBezTo>
                <a:cubicBezTo>
                  <a:pt x="3119687" y="2595033"/>
                  <a:pt x="2031721" y="2817283"/>
                  <a:pt x="1458104" y="2463800"/>
                </a:cubicBezTo>
                <a:cubicBezTo>
                  <a:pt x="884487" y="2110317"/>
                  <a:pt x="99204" y="842433"/>
                  <a:pt x="10304" y="431800"/>
                </a:cubicBezTo>
                <a:cubicBezTo>
                  <a:pt x="-78596" y="21167"/>
                  <a:pt x="423054" y="10583"/>
                  <a:pt x="924704" y="0"/>
                </a:cubicBezTo>
              </a:path>
            </a:pathLst>
          </a:custGeom>
          <a:noFill/>
          <a:ln w="25400">
            <a:solidFill>
              <a:srgbClr val="FF0000"/>
            </a:solidFill>
            <a:headEnd w="lg" len="lg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Rectangle 2"/>
          <p:cNvSpPr/>
          <p:nvPr/>
        </p:nvSpPr>
        <p:spPr>
          <a:xfrm>
            <a:off x="3760567" y="2146530"/>
            <a:ext cx="630301" cy="523220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pPr lvl="0" algn="ctr"/>
            <a:r>
              <a:rPr lang="en-US" sz="2800" dirty="0" err="1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C’</a:t>
            </a:r>
            <a:r>
              <a:rPr lang="en-US" sz="2800" baseline="-25000" dirty="0" err="1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</a:t>
            </a:r>
            <a:endParaRPr lang="en-CA" sz="2800" baseline="-250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4907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4609307" y="1253015"/>
                <a:ext cx="3175000" cy="2971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MUX</a:t>
                </a:r>
                <a:endParaRPr lang="en-US" sz="3200" dirty="0" smtClean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algn="ctr"/>
                <a:r>
                  <a:rPr lang="en-US" sz="3200" dirty="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  <a:r>
                  <a:rPr lang="en-US" sz="3200" baseline="300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</m:oMath>
                </a14:m>
                <a:r>
                  <a:rPr lang="en-CA" sz="3200" dirty="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  <a:endParaRPr lang="en-CA" sz="32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9307" y="1253015"/>
                <a:ext cx="3175000" cy="29718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4418629"/>
              </p:ext>
            </p:extLst>
          </p:nvPr>
        </p:nvGraphicFramePr>
        <p:xfrm>
          <a:off x="5748259" y="4703558"/>
          <a:ext cx="1367790" cy="3962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50640">
                  <a:extLst>
                    <a:ext uri="{9D8B030D-6E8A-4147-A177-3AD203B41FA5}">
                      <a16:colId xmlns:a16="http://schemas.microsoft.com/office/drawing/2014/main" val="1663318775"/>
                    </a:ext>
                  </a:extLst>
                </a:gridCol>
                <a:gridCol w="408575">
                  <a:extLst>
                    <a:ext uri="{9D8B030D-6E8A-4147-A177-3AD203B41FA5}">
                      <a16:colId xmlns:a16="http://schemas.microsoft.com/office/drawing/2014/main" val="3787176489"/>
                    </a:ext>
                  </a:extLst>
                </a:gridCol>
                <a:gridCol w="408575">
                  <a:extLst>
                    <a:ext uri="{9D8B030D-6E8A-4147-A177-3AD203B41FA5}">
                      <a16:colId xmlns:a16="http://schemas.microsoft.com/office/drawing/2014/main" val="2345671234"/>
                    </a:ext>
                  </a:extLst>
                </a:gridCol>
              </a:tblGrid>
              <a:tr h="32173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aseline="-25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7543413"/>
                  </a:ext>
                </a:extLst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7808768"/>
              </p:ext>
            </p:extLst>
          </p:nvPr>
        </p:nvGraphicFramePr>
        <p:xfrm>
          <a:off x="4621214" y="1263175"/>
          <a:ext cx="725805" cy="29616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25805">
                  <a:extLst>
                    <a:ext uri="{9D8B030D-6E8A-4147-A177-3AD203B41FA5}">
                      <a16:colId xmlns:a16="http://schemas.microsoft.com/office/drawing/2014/main" val="1663318775"/>
                    </a:ext>
                  </a:extLst>
                </a:gridCol>
              </a:tblGrid>
              <a:tr h="7404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</a:t>
                      </a:r>
                      <a:r>
                        <a:rPr lang="en-US" sz="2800" baseline="-25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80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80719526"/>
                  </a:ext>
                </a:extLst>
              </a:tr>
              <a:tr h="7404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I</a:t>
                      </a:r>
                      <a:r>
                        <a:rPr kumimoji="0" lang="en-US" sz="2800" b="0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148844"/>
                  </a:ext>
                </a:extLst>
              </a:tr>
              <a:tr h="7404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</a:t>
                      </a:r>
                      <a:r>
                        <a:rPr lang="en-US" sz="2800" baseline="-25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endParaRPr lang="en-CA" sz="280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43413"/>
                  </a:ext>
                </a:extLst>
              </a:tr>
              <a:tr h="7404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I</a:t>
                      </a:r>
                      <a:r>
                        <a:rPr kumimoji="0" lang="en-US" sz="2800" b="0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3</a:t>
                      </a:r>
                      <a:endParaRPr kumimoji="0" lang="en-CA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9526045"/>
                  </a:ext>
                </a:extLst>
              </a:tr>
            </a:tbl>
          </a:graphicData>
        </a:graphic>
      </p:graphicFrame>
      <p:cxnSp>
        <p:nvCxnSpPr>
          <p:cNvPr id="24" name="Straight Arrow Connector 23"/>
          <p:cNvCxnSpPr/>
          <p:nvPr/>
        </p:nvCxnSpPr>
        <p:spPr>
          <a:xfrm rot="16200000" flipV="1">
            <a:off x="6261654" y="4440145"/>
            <a:ext cx="417195" cy="866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rot="16200000">
            <a:off x="6616305" y="4440578"/>
            <a:ext cx="417195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7784307" y="2749075"/>
            <a:ext cx="118872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Table 26"/>
          <p:cNvGraphicFramePr>
            <a:graphicFrameLocks noGrp="1"/>
          </p:cNvGraphicFramePr>
          <p:nvPr>
            <p:extLst/>
          </p:nvPr>
        </p:nvGraphicFramePr>
        <p:xfrm>
          <a:off x="6204189" y="3781358"/>
          <a:ext cx="911860" cy="3962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55930">
                  <a:extLst>
                    <a:ext uri="{9D8B030D-6E8A-4147-A177-3AD203B41FA5}">
                      <a16:colId xmlns:a16="http://schemas.microsoft.com/office/drawing/2014/main" val="3787176489"/>
                    </a:ext>
                  </a:extLst>
                </a:gridCol>
                <a:gridCol w="455930">
                  <a:extLst>
                    <a:ext uri="{9D8B030D-6E8A-4147-A177-3AD203B41FA5}">
                      <a16:colId xmlns:a16="http://schemas.microsoft.com/office/drawing/2014/main" val="2345671234"/>
                    </a:ext>
                  </a:extLst>
                </a:gridCol>
              </a:tblGrid>
              <a:tr h="32173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</a:t>
                      </a:r>
                      <a:r>
                        <a:rPr lang="en-US" sz="2000" baseline="-25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aseline="-25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</a:t>
                      </a:r>
                      <a:r>
                        <a:rPr lang="en-US" sz="2000" baseline="-25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aseline="-25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7543413"/>
                  </a:ext>
                </a:extLst>
              </a:tr>
            </a:tbl>
          </a:graphicData>
        </a:graphic>
      </p:graphicFrame>
      <p:sp>
        <p:nvSpPr>
          <p:cNvPr id="28" name="Rectangle 27"/>
          <p:cNvSpPr/>
          <p:nvPr/>
        </p:nvSpPr>
        <p:spPr>
          <a:xfrm>
            <a:off x="8520776" y="2154140"/>
            <a:ext cx="40267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endParaRPr lang="en-CA" dirty="0"/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4348084" y="3114854"/>
            <a:ext cx="274320" cy="3814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4348084" y="1684240"/>
            <a:ext cx="27432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4348084" y="2408140"/>
            <a:ext cx="27432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4348084" y="3919440"/>
            <a:ext cx="27432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-83382" y="5750085"/>
            <a:ext cx="12192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457200">
              <a:defRPr/>
            </a:pPr>
            <a:r>
              <a:rPr lang="en-US" sz="48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 = ∑m(</a:t>
            </a:r>
            <a:r>
              <a:rPr lang="en-US" sz="4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en-US" sz="48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</a:t>
            </a:r>
            <a:r>
              <a:rPr lang="en-US" sz="4800" dirty="0" smtClean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n-US" sz="48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,4,7)</a:t>
            </a:r>
          </a:p>
        </p:txBody>
      </p:sp>
      <p:sp>
        <p:nvSpPr>
          <p:cNvPr id="2" name="Freeform 1"/>
          <p:cNvSpPr/>
          <p:nvPr/>
        </p:nvSpPr>
        <p:spPr>
          <a:xfrm>
            <a:off x="2504296" y="2844800"/>
            <a:ext cx="3643867" cy="2660524"/>
          </a:xfrm>
          <a:custGeom>
            <a:avLst/>
            <a:gdLst>
              <a:gd name="connsiteX0" fmla="*/ 3452004 w 3643867"/>
              <a:gd name="connsiteY0" fmla="*/ 2209800 h 2660524"/>
              <a:gd name="connsiteX1" fmla="*/ 3452004 w 3643867"/>
              <a:gd name="connsiteY1" fmla="*/ 2552700 h 2660524"/>
              <a:gd name="connsiteX2" fmla="*/ 1458104 w 3643867"/>
              <a:gd name="connsiteY2" fmla="*/ 2463800 h 2660524"/>
              <a:gd name="connsiteX3" fmla="*/ 10304 w 3643867"/>
              <a:gd name="connsiteY3" fmla="*/ 431800 h 2660524"/>
              <a:gd name="connsiteX4" fmla="*/ 924704 w 3643867"/>
              <a:gd name="connsiteY4" fmla="*/ 0 h 2660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3867" h="2660524">
                <a:moveTo>
                  <a:pt x="3452004" y="2209800"/>
                </a:moveTo>
                <a:cubicBezTo>
                  <a:pt x="3618162" y="2360083"/>
                  <a:pt x="3784321" y="2510367"/>
                  <a:pt x="3452004" y="2552700"/>
                </a:cubicBezTo>
                <a:cubicBezTo>
                  <a:pt x="3119687" y="2595033"/>
                  <a:pt x="2031721" y="2817283"/>
                  <a:pt x="1458104" y="2463800"/>
                </a:cubicBezTo>
                <a:cubicBezTo>
                  <a:pt x="884487" y="2110317"/>
                  <a:pt x="99204" y="842433"/>
                  <a:pt x="10304" y="431800"/>
                </a:cubicBezTo>
                <a:cubicBezTo>
                  <a:pt x="-78596" y="21167"/>
                  <a:pt x="423054" y="10583"/>
                  <a:pt x="924704" y="0"/>
                </a:cubicBezTo>
              </a:path>
            </a:pathLst>
          </a:custGeom>
          <a:noFill/>
          <a:ln w="25400">
            <a:solidFill>
              <a:srgbClr val="FF0000"/>
            </a:solidFill>
            <a:headEnd w="lg" len="lg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Rectangle 17"/>
          <p:cNvSpPr/>
          <p:nvPr/>
        </p:nvSpPr>
        <p:spPr>
          <a:xfrm>
            <a:off x="3760567" y="2146530"/>
            <a:ext cx="63030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2800" dirty="0" err="1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C’</a:t>
            </a:r>
            <a:r>
              <a:rPr lang="en-US" sz="2800" baseline="-25000" dirty="0" err="1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</a:t>
            </a:r>
            <a:endParaRPr lang="en-CA" sz="2800" baseline="-250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765251" y="2815941"/>
            <a:ext cx="630301" cy="523220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pPr lvl="0" algn="ctr"/>
            <a:r>
              <a:rPr lang="en-US" sz="2800" dirty="0" err="1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C’</a:t>
            </a:r>
            <a:r>
              <a:rPr lang="en-US" sz="2800" baseline="-25000" dirty="0" err="1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</a:t>
            </a:r>
            <a:endParaRPr lang="en-CA" sz="2800" baseline="-250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7204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4609307" y="1253015"/>
                <a:ext cx="3175000" cy="2971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MUX</a:t>
                </a:r>
                <a:endParaRPr lang="en-US" sz="3200" dirty="0" smtClean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algn="ctr"/>
                <a:r>
                  <a:rPr lang="en-US" sz="3200" dirty="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  <a:r>
                  <a:rPr lang="en-US" sz="3200" baseline="300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</m:oMath>
                </a14:m>
                <a:r>
                  <a:rPr lang="en-CA" sz="3200" dirty="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  <a:endParaRPr lang="en-CA" sz="32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9307" y="1253015"/>
                <a:ext cx="3175000" cy="29718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1078750"/>
              </p:ext>
            </p:extLst>
          </p:nvPr>
        </p:nvGraphicFramePr>
        <p:xfrm>
          <a:off x="5748259" y="4703558"/>
          <a:ext cx="1367790" cy="3962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50640">
                  <a:extLst>
                    <a:ext uri="{9D8B030D-6E8A-4147-A177-3AD203B41FA5}">
                      <a16:colId xmlns:a16="http://schemas.microsoft.com/office/drawing/2014/main" val="1663318775"/>
                    </a:ext>
                  </a:extLst>
                </a:gridCol>
                <a:gridCol w="408575">
                  <a:extLst>
                    <a:ext uri="{9D8B030D-6E8A-4147-A177-3AD203B41FA5}">
                      <a16:colId xmlns:a16="http://schemas.microsoft.com/office/drawing/2014/main" val="3787176489"/>
                    </a:ext>
                  </a:extLst>
                </a:gridCol>
                <a:gridCol w="408575">
                  <a:extLst>
                    <a:ext uri="{9D8B030D-6E8A-4147-A177-3AD203B41FA5}">
                      <a16:colId xmlns:a16="http://schemas.microsoft.com/office/drawing/2014/main" val="2345671234"/>
                    </a:ext>
                  </a:extLst>
                </a:gridCol>
              </a:tblGrid>
              <a:tr h="32173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aseline="-25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7543413"/>
                  </a:ext>
                </a:extLst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4061096"/>
              </p:ext>
            </p:extLst>
          </p:nvPr>
        </p:nvGraphicFramePr>
        <p:xfrm>
          <a:off x="4621214" y="1263175"/>
          <a:ext cx="725805" cy="29616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25805">
                  <a:extLst>
                    <a:ext uri="{9D8B030D-6E8A-4147-A177-3AD203B41FA5}">
                      <a16:colId xmlns:a16="http://schemas.microsoft.com/office/drawing/2014/main" val="1663318775"/>
                    </a:ext>
                  </a:extLst>
                </a:gridCol>
              </a:tblGrid>
              <a:tr h="7404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</a:t>
                      </a:r>
                      <a:r>
                        <a:rPr lang="en-US" sz="2800" baseline="-25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80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0719526"/>
                  </a:ext>
                </a:extLst>
              </a:tr>
              <a:tr h="7404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I</a:t>
                      </a:r>
                      <a:r>
                        <a:rPr kumimoji="0" lang="en-US" sz="2800" b="0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148844"/>
                  </a:ext>
                </a:extLst>
              </a:tr>
              <a:tr h="7404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</a:t>
                      </a:r>
                      <a:r>
                        <a:rPr lang="en-US" sz="2800" baseline="-25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endParaRPr lang="en-CA" sz="280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43413"/>
                  </a:ext>
                </a:extLst>
              </a:tr>
              <a:tr h="7404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I</a:t>
                      </a:r>
                      <a:r>
                        <a:rPr kumimoji="0" lang="en-US" sz="2800" b="0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3</a:t>
                      </a:r>
                      <a:endParaRPr kumimoji="0" lang="en-CA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9526045"/>
                  </a:ext>
                </a:extLst>
              </a:tr>
            </a:tbl>
          </a:graphicData>
        </a:graphic>
      </p:graphicFrame>
      <p:cxnSp>
        <p:nvCxnSpPr>
          <p:cNvPr id="24" name="Straight Arrow Connector 23"/>
          <p:cNvCxnSpPr/>
          <p:nvPr/>
        </p:nvCxnSpPr>
        <p:spPr>
          <a:xfrm rot="16200000" flipV="1">
            <a:off x="6261654" y="4440145"/>
            <a:ext cx="417195" cy="866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rot="16200000">
            <a:off x="6616305" y="4440578"/>
            <a:ext cx="417195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7784307" y="2749075"/>
            <a:ext cx="118872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Table 26"/>
          <p:cNvGraphicFramePr>
            <a:graphicFrameLocks noGrp="1"/>
          </p:cNvGraphicFramePr>
          <p:nvPr>
            <p:extLst/>
          </p:nvPr>
        </p:nvGraphicFramePr>
        <p:xfrm>
          <a:off x="6204189" y="3781358"/>
          <a:ext cx="911860" cy="3962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55930">
                  <a:extLst>
                    <a:ext uri="{9D8B030D-6E8A-4147-A177-3AD203B41FA5}">
                      <a16:colId xmlns:a16="http://schemas.microsoft.com/office/drawing/2014/main" val="3787176489"/>
                    </a:ext>
                  </a:extLst>
                </a:gridCol>
                <a:gridCol w="455930">
                  <a:extLst>
                    <a:ext uri="{9D8B030D-6E8A-4147-A177-3AD203B41FA5}">
                      <a16:colId xmlns:a16="http://schemas.microsoft.com/office/drawing/2014/main" val="2345671234"/>
                    </a:ext>
                  </a:extLst>
                </a:gridCol>
              </a:tblGrid>
              <a:tr h="32173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</a:t>
                      </a:r>
                      <a:r>
                        <a:rPr lang="en-US" sz="2000" baseline="-25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aseline="-25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</a:t>
                      </a:r>
                      <a:r>
                        <a:rPr lang="en-US" sz="2000" baseline="-25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aseline="-25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7543413"/>
                  </a:ext>
                </a:extLst>
              </a:tr>
            </a:tbl>
          </a:graphicData>
        </a:graphic>
      </p:graphicFrame>
      <p:sp>
        <p:nvSpPr>
          <p:cNvPr id="28" name="Rectangle 27"/>
          <p:cNvSpPr/>
          <p:nvPr/>
        </p:nvSpPr>
        <p:spPr>
          <a:xfrm>
            <a:off x="8520776" y="2154140"/>
            <a:ext cx="40267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endParaRPr lang="en-CA" dirty="0"/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4348084" y="3114854"/>
            <a:ext cx="274320" cy="3814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4348084" y="1684240"/>
            <a:ext cx="27432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4348084" y="2408140"/>
            <a:ext cx="27432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4348084" y="3919440"/>
            <a:ext cx="27432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-83382" y="5750085"/>
            <a:ext cx="12192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457200">
              <a:defRPr/>
            </a:pPr>
            <a:r>
              <a:rPr lang="en-US" sz="48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 = ∑m(</a:t>
            </a:r>
            <a:r>
              <a:rPr lang="en-US" sz="4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en-US" sz="48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</a:t>
            </a:r>
            <a:r>
              <a:rPr lang="en-US" sz="4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n-US" sz="48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</a:t>
            </a:r>
            <a:r>
              <a:rPr lang="en-US" sz="4800" dirty="0" smtClean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r>
              <a:rPr lang="en-US" sz="48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,7)</a:t>
            </a:r>
          </a:p>
        </p:txBody>
      </p:sp>
      <p:sp>
        <p:nvSpPr>
          <p:cNvPr id="2" name="Freeform 1"/>
          <p:cNvSpPr/>
          <p:nvPr/>
        </p:nvSpPr>
        <p:spPr>
          <a:xfrm>
            <a:off x="2504296" y="2844800"/>
            <a:ext cx="3643867" cy="2660524"/>
          </a:xfrm>
          <a:custGeom>
            <a:avLst/>
            <a:gdLst>
              <a:gd name="connsiteX0" fmla="*/ 3452004 w 3643867"/>
              <a:gd name="connsiteY0" fmla="*/ 2209800 h 2660524"/>
              <a:gd name="connsiteX1" fmla="*/ 3452004 w 3643867"/>
              <a:gd name="connsiteY1" fmla="*/ 2552700 h 2660524"/>
              <a:gd name="connsiteX2" fmla="*/ 1458104 w 3643867"/>
              <a:gd name="connsiteY2" fmla="*/ 2463800 h 2660524"/>
              <a:gd name="connsiteX3" fmla="*/ 10304 w 3643867"/>
              <a:gd name="connsiteY3" fmla="*/ 431800 h 2660524"/>
              <a:gd name="connsiteX4" fmla="*/ 924704 w 3643867"/>
              <a:gd name="connsiteY4" fmla="*/ 0 h 2660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3867" h="2660524">
                <a:moveTo>
                  <a:pt x="3452004" y="2209800"/>
                </a:moveTo>
                <a:cubicBezTo>
                  <a:pt x="3618162" y="2360083"/>
                  <a:pt x="3784321" y="2510367"/>
                  <a:pt x="3452004" y="2552700"/>
                </a:cubicBezTo>
                <a:cubicBezTo>
                  <a:pt x="3119687" y="2595033"/>
                  <a:pt x="2031721" y="2817283"/>
                  <a:pt x="1458104" y="2463800"/>
                </a:cubicBezTo>
                <a:cubicBezTo>
                  <a:pt x="884487" y="2110317"/>
                  <a:pt x="99204" y="842433"/>
                  <a:pt x="10304" y="431800"/>
                </a:cubicBezTo>
                <a:cubicBezTo>
                  <a:pt x="-78596" y="21167"/>
                  <a:pt x="423054" y="10583"/>
                  <a:pt x="924704" y="0"/>
                </a:cubicBezTo>
              </a:path>
            </a:pathLst>
          </a:custGeom>
          <a:noFill/>
          <a:ln w="25400">
            <a:solidFill>
              <a:srgbClr val="FF0000"/>
            </a:solidFill>
            <a:headEnd w="lg" len="lg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Rectangle 17"/>
          <p:cNvSpPr/>
          <p:nvPr/>
        </p:nvSpPr>
        <p:spPr>
          <a:xfrm>
            <a:off x="3760567" y="2146530"/>
            <a:ext cx="63030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2800" dirty="0" err="1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C’</a:t>
            </a:r>
            <a:r>
              <a:rPr lang="en-US" sz="2800" baseline="-25000" dirty="0" err="1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</a:t>
            </a:r>
            <a:endParaRPr lang="en-CA" sz="2800" baseline="-250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765251" y="2815941"/>
            <a:ext cx="63030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2800" dirty="0" err="1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C’</a:t>
            </a:r>
            <a:r>
              <a:rPr lang="en-US" sz="2800" baseline="-25000" dirty="0" err="1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</a:t>
            </a:r>
            <a:endParaRPr lang="en-CA" sz="2800" baseline="-250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798112" y="1448260"/>
            <a:ext cx="548547" cy="523220"/>
          </a:xfrm>
          <a:prstGeom prst="rect">
            <a:avLst/>
          </a:prstGeom>
          <a:solidFill>
            <a:srgbClr val="92D050"/>
          </a:solidFill>
        </p:spPr>
        <p:txBody>
          <a:bodyPr wrap="none">
            <a:spAutoFit/>
          </a:bodyPr>
          <a:lstStyle/>
          <a:p>
            <a:pPr lvl="0" algn="ctr"/>
            <a:r>
              <a:rPr lang="en-US" sz="2800" dirty="0" err="1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r>
              <a:rPr lang="en-US" sz="2800" baseline="-25000" dirty="0" err="1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</a:t>
            </a:r>
            <a:endParaRPr lang="en-CA" sz="2800" baseline="-250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6443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4609307" y="1253015"/>
                <a:ext cx="3175000" cy="2971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MUX</a:t>
                </a:r>
                <a:endParaRPr lang="en-US" sz="3200" dirty="0" smtClean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algn="ctr"/>
                <a:r>
                  <a:rPr lang="en-US" sz="3200" dirty="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  <a:r>
                  <a:rPr lang="en-US" sz="3200" baseline="300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</m:oMath>
                </a14:m>
                <a:r>
                  <a:rPr lang="en-CA" sz="3200" dirty="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  <a:endParaRPr lang="en-CA" sz="32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9307" y="1253015"/>
                <a:ext cx="3175000" cy="29718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9427227"/>
              </p:ext>
            </p:extLst>
          </p:nvPr>
        </p:nvGraphicFramePr>
        <p:xfrm>
          <a:off x="5748259" y="4703558"/>
          <a:ext cx="1367790" cy="3962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50640">
                  <a:extLst>
                    <a:ext uri="{9D8B030D-6E8A-4147-A177-3AD203B41FA5}">
                      <a16:colId xmlns:a16="http://schemas.microsoft.com/office/drawing/2014/main" val="1663318775"/>
                    </a:ext>
                  </a:extLst>
                </a:gridCol>
                <a:gridCol w="408575">
                  <a:extLst>
                    <a:ext uri="{9D8B030D-6E8A-4147-A177-3AD203B41FA5}">
                      <a16:colId xmlns:a16="http://schemas.microsoft.com/office/drawing/2014/main" val="3787176489"/>
                    </a:ext>
                  </a:extLst>
                </a:gridCol>
                <a:gridCol w="408575">
                  <a:extLst>
                    <a:ext uri="{9D8B030D-6E8A-4147-A177-3AD203B41FA5}">
                      <a16:colId xmlns:a16="http://schemas.microsoft.com/office/drawing/2014/main" val="2345671234"/>
                    </a:ext>
                  </a:extLst>
                </a:gridCol>
              </a:tblGrid>
              <a:tr h="32173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aseline="-25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7543413"/>
                  </a:ext>
                </a:extLst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6921351"/>
              </p:ext>
            </p:extLst>
          </p:nvPr>
        </p:nvGraphicFramePr>
        <p:xfrm>
          <a:off x="4621214" y="1263175"/>
          <a:ext cx="725805" cy="29616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25805">
                  <a:extLst>
                    <a:ext uri="{9D8B030D-6E8A-4147-A177-3AD203B41FA5}">
                      <a16:colId xmlns:a16="http://schemas.microsoft.com/office/drawing/2014/main" val="1663318775"/>
                    </a:ext>
                  </a:extLst>
                </a:gridCol>
              </a:tblGrid>
              <a:tr h="7404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</a:t>
                      </a:r>
                      <a:r>
                        <a:rPr lang="en-US" sz="2800" baseline="-25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80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0719526"/>
                  </a:ext>
                </a:extLst>
              </a:tr>
              <a:tr h="7404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I</a:t>
                      </a:r>
                      <a:r>
                        <a:rPr kumimoji="0" lang="en-US" sz="2800" b="0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148844"/>
                  </a:ext>
                </a:extLst>
              </a:tr>
              <a:tr h="7404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</a:t>
                      </a:r>
                      <a:r>
                        <a:rPr lang="en-US" sz="2800" baseline="-25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endParaRPr lang="en-CA" sz="280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43413"/>
                  </a:ext>
                </a:extLst>
              </a:tr>
              <a:tr h="7404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I</a:t>
                      </a:r>
                      <a:r>
                        <a:rPr kumimoji="0" lang="en-US" sz="2800" b="0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3</a:t>
                      </a:r>
                      <a:endParaRPr kumimoji="0" lang="en-CA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26045"/>
                  </a:ext>
                </a:extLst>
              </a:tr>
            </a:tbl>
          </a:graphicData>
        </a:graphic>
      </p:graphicFrame>
      <p:cxnSp>
        <p:nvCxnSpPr>
          <p:cNvPr id="24" name="Straight Arrow Connector 23"/>
          <p:cNvCxnSpPr/>
          <p:nvPr/>
        </p:nvCxnSpPr>
        <p:spPr>
          <a:xfrm rot="16200000" flipV="1">
            <a:off x="6261654" y="4440145"/>
            <a:ext cx="417195" cy="866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rot="16200000">
            <a:off x="6616305" y="4440578"/>
            <a:ext cx="417195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7784307" y="2749075"/>
            <a:ext cx="118872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Table 26"/>
          <p:cNvGraphicFramePr>
            <a:graphicFrameLocks noGrp="1"/>
          </p:cNvGraphicFramePr>
          <p:nvPr>
            <p:extLst/>
          </p:nvPr>
        </p:nvGraphicFramePr>
        <p:xfrm>
          <a:off x="6204189" y="3781358"/>
          <a:ext cx="911860" cy="3962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55930">
                  <a:extLst>
                    <a:ext uri="{9D8B030D-6E8A-4147-A177-3AD203B41FA5}">
                      <a16:colId xmlns:a16="http://schemas.microsoft.com/office/drawing/2014/main" val="3787176489"/>
                    </a:ext>
                  </a:extLst>
                </a:gridCol>
                <a:gridCol w="455930">
                  <a:extLst>
                    <a:ext uri="{9D8B030D-6E8A-4147-A177-3AD203B41FA5}">
                      <a16:colId xmlns:a16="http://schemas.microsoft.com/office/drawing/2014/main" val="2345671234"/>
                    </a:ext>
                  </a:extLst>
                </a:gridCol>
              </a:tblGrid>
              <a:tr h="32173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</a:t>
                      </a:r>
                      <a:r>
                        <a:rPr lang="en-US" sz="2000" baseline="-25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aseline="-25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</a:t>
                      </a:r>
                      <a:r>
                        <a:rPr lang="en-US" sz="2000" baseline="-25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aseline="-25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7543413"/>
                  </a:ext>
                </a:extLst>
              </a:tr>
            </a:tbl>
          </a:graphicData>
        </a:graphic>
      </p:graphicFrame>
      <p:sp>
        <p:nvSpPr>
          <p:cNvPr id="28" name="Rectangle 27"/>
          <p:cNvSpPr/>
          <p:nvPr/>
        </p:nvSpPr>
        <p:spPr>
          <a:xfrm>
            <a:off x="8520776" y="2154140"/>
            <a:ext cx="40267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endParaRPr lang="en-CA" dirty="0"/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4348084" y="3114854"/>
            <a:ext cx="274320" cy="3814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4348084" y="1684240"/>
            <a:ext cx="27432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4348084" y="2408140"/>
            <a:ext cx="27432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4348084" y="3919440"/>
            <a:ext cx="27432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-83382" y="5750085"/>
            <a:ext cx="12192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457200">
              <a:defRPr/>
            </a:pPr>
            <a:r>
              <a:rPr lang="en-US" sz="48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 = ∑m(</a:t>
            </a:r>
            <a:r>
              <a:rPr lang="en-US" sz="4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en-US" sz="48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</a:t>
            </a:r>
            <a:r>
              <a:rPr lang="en-US" sz="4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n-US" sz="48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</a:t>
            </a:r>
            <a:r>
              <a:rPr lang="en-US" sz="4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r>
              <a:rPr lang="en-US" sz="48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</a:t>
            </a:r>
            <a:r>
              <a:rPr lang="en-US" sz="4800" dirty="0" smtClean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r>
              <a:rPr lang="en-US" sz="48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</p:txBody>
      </p:sp>
      <p:sp>
        <p:nvSpPr>
          <p:cNvPr id="2" name="Freeform 1"/>
          <p:cNvSpPr/>
          <p:nvPr/>
        </p:nvSpPr>
        <p:spPr>
          <a:xfrm>
            <a:off x="2504296" y="2844800"/>
            <a:ext cx="3643867" cy="2660524"/>
          </a:xfrm>
          <a:custGeom>
            <a:avLst/>
            <a:gdLst>
              <a:gd name="connsiteX0" fmla="*/ 3452004 w 3643867"/>
              <a:gd name="connsiteY0" fmla="*/ 2209800 h 2660524"/>
              <a:gd name="connsiteX1" fmla="*/ 3452004 w 3643867"/>
              <a:gd name="connsiteY1" fmla="*/ 2552700 h 2660524"/>
              <a:gd name="connsiteX2" fmla="*/ 1458104 w 3643867"/>
              <a:gd name="connsiteY2" fmla="*/ 2463800 h 2660524"/>
              <a:gd name="connsiteX3" fmla="*/ 10304 w 3643867"/>
              <a:gd name="connsiteY3" fmla="*/ 431800 h 2660524"/>
              <a:gd name="connsiteX4" fmla="*/ 924704 w 3643867"/>
              <a:gd name="connsiteY4" fmla="*/ 0 h 2660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3867" h="2660524">
                <a:moveTo>
                  <a:pt x="3452004" y="2209800"/>
                </a:moveTo>
                <a:cubicBezTo>
                  <a:pt x="3618162" y="2360083"/>
                  <a:pt x="3784321" y="2510367"/>
                  <a:pt x="3452004" y="2552700"/>
                </a:cubicBezTo>
                <a:cubicBezTo>
                  <a:pt x="3119687" y="2595033"/>
                  <a:pt x="2031721" y="2817283"/>
                  <a:pt x="1458104" y="2463800"/>
                </a:cubicBezTo>
                <a:cubicBezTo>
                  <a:pt x="884487" y="2110317"/>
                  <a:pt x="99204" y="842433"/>
                  <a:pt x="10304" y="431800"/>
                </a:cubicBezTo>
                <a:cubicBezTo>
                  <a:pt x="-78596" y="21167"/>
                  <a:pt x="423054" y="10583"/>
                  <a:pt x="924704" y="0"/>
                </a:cubicBezTo>
              </a:path>
            </a:pathLst>
          </a:custGeom>
          <a:noFill/>
          <a:ln w="25400">
            <a:solidFill>
              <a:srgbClr val="FF0000"/>
            </a:solidFill>
            <a:headEnd w="lg" len="lg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Rectangle 17"/>
          <p:cNvSpPr/>
          <p:nvPr/>
        </p:nvSpPr>
        <p:spPr>
          <a:xfrm>
            <a:off x="3760567" y="2146530"/>
            <a:ext cx="63030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2800" dirty="0" err="1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C’</a:t>
            </a:r>
            <a:r>
              <a:rPr lang="en-US" sz="2800" baseline="-25000" dirty="0" err="1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</a:t>
            </a:r>
            <a:endParaRPr lang="en-CA" sz="2800" baseline="-250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765251" y="2815941"/>
            <a:ext cx="63030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2800" dirty="0" err="1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C’</a:t>
            </a:r>
            <a:r>
              <a:rPr lang="en-US" sz="2800" baseline="-25000" dirty="0" err="1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</a:t>
            </a:r>
            <a:endParaRPr lang="en-CA" sz="2800" baseline="-250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798112" y="1448260"/>
            <a:ext cx="5485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2800" dirty="0" err="1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r>
              <a:rPr lang="en-US" sz="2800" baseline="-25000" dirty="0" err="1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</a:t>
            </a:r>
            <a:endParaRPr lang="en-CA" sz="2800" baseline="-250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771524" y="3583922"/>
            <a:ext cx="548547" cy="523220"/>
          </a:xfrm>
          <a:prstGeom prst="rect">
            <a:avLst/>
          </a:prstGeom>
          <a:solidFill>
            <a:srgbClr val="92D050"/>
          </a:solidFill>
        </p:spPr>
        <p:txBody>
          <a:bodyPr wrap="none">
            <a:spAutoFit/>
          </a:bodyPr>
          <a:lstStyle/>
          <a:p>
            <a:pPr lvl="0" algn="ctr"/>
            <a:r>
              <a:rPr lang="en-US" sz="2800" dirty="0" err="1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r>
              <a:rPr lang="en-US" sz="2800" baseline="-25000" dirty="0" err="1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</a:t>
            </a:r>
            <a:endParaRPr lang="en-CA" sz="2800" baseline="-250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3785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ore I7-4870HQ SR1ZX CPU Processor Chip , Intel I7 Chip 6M Cache Up To  3.7GHz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93" t="26440" r="29381" b="12073"/>
          <a:stretch/>
        </p:blipFill>
        <p:spPr bwMode="auto">
          <a:xfrm>
            <a:off x="9134929" y="2497780"/>
            <a:ext cx="2278742" cy="2002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DRAM Overview - Viking Technology | Memory and Storage Solution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 flipH="1">
            <a:off x="-617277" y="2526899"/>
            <a:ext cx="6410599" cy="168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4229100" y="381000"/>
            <a:ext cx="3403600" cy="591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263900" y="825500"/>
            <a:ext cx="8509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3263900" y="1435100"/>
            <a:ext cx="8509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257550" y="1993900"/>
            <a:ext cx="8509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257550" y="2497780"/>
            <a:ext cx="8509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257550" y="3187700"/>
            <a:ext cx="8509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257550" y="4165600"/>
            <a:ext cx="8509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263900" y="4749800"/>
            <a:ext cx="8509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270250" y="5346700"/>
            <a:ext cx="8509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270250" y="5981700"/>
            <a:ext cx="8509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7981950" y="3499265"/>
            <a:ext cx="8509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endCxn id="2" idx="3"/>
          </p:cNvCxnSpPr>
          <p:nvPr/>
        </p:nvCxnSpPr>
        <p:spPr>
          <a:xfrm>
            <a:off x="4235450" y="825500"/>
            <a:ext cx="3397250" cy="2514600"/>
          </a:xfrm>
          <a:prstGeom prst="straightConnector1">
            <a:avLst/>
          </a:prstGeom>
          <a:ln w="25400">
            <a:solidFill>
              <a:schemeClr val="bg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3629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0" y="5750085"/>
            <a:ext cx="12192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457200">
              <a:defRPr/>
            </a:pPr>
            <a:r>
              <a:rPr lang="en-US" sz="48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 </a:t>
            </a:r>
            <a:r>
              <a:rPr lang="en-US" sz="48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= ∑</a:t>
            </a:r>
            <a:r>
              <a:rPr lang="en-US" sz="48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m(3,5,6,7</a:t>
            </a:r>
            <a:r>
              <a:rPr lang="en-US" sz="48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/>
              <p:cNvSpPr/>
              <p:nvPr/>
            </p:nvSpPr>
            <p:spPr>
              <a:xfrm>
                <a:off x="4609307" y="1253015"/>
                <a:ext cx="3175000" cy="2971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MUX</a:t>
                </a:r>
                <a:endParaRPr lang="en-US" sz="3200" dirty="0" smtClean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algn="ctr"/>
                <a:r>
                  <a:rPr lang="en-US" sz="3200" dirty="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  <a:r>
                  <a:rPr lang="en-US" sz="3200" baseline="300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</m:oMath>
                </a14:m>
                <a:r>
                  <a:rPr lang="en-CA" sz="3200" dirty="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  <a:endParaRPr lang="en-CA" sz="32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9307" y="1253015"/>
                <a:ext cx="3175000" cy="29718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9" name="Table 38"/>
          <p:cNvGraphicFramePr>
            <a:graphicFrameLocks noGrp="1"/>
          </p:cNvGraphicFramePr>
          <p:nvPr>
            <p:extLst/>
          </p:nvPr>
        </p:nvGraphicFramePr>
        <p:xfrm>
          <a:off x="5748259" y="4703558"/>
          <a:ext cx="1367790" cy="3962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50640">
                  <a:extLst>
                    <a:ext uri="{9D8B030D-6E8A-4147-A177-3AD203B41FA5}">
                      <a16:colId xmlns:a16="http://schemas.microsoft.com/office/drawing/2014/main" val="1663318775"/>
                    </a:ext>
                  </a:extLst>
                </a:gridCol>
                <a:gridCol w="408575">
                  <a:extLst>
                    <a:ext uri="{9D8B030D-6E8A-4147-A177-3AD203B41FA5}">
                      <a16:colId xmlns:a16="http://schemas.microsoft.com/office/drawing/2014/main" val="3787176489"/>
                    </a:ext>
                  </a:extLst>
                </a:gridCol>
                <a:gridCol w="408575">
                  <a:extLst>
                    <a:ext uri="{9D8B030D-6E8A-4147-A177-3AD203B41FA5}">
                      <a16:colId xmlns:a16="http://schemas.microsoft.com/office/drawing/2014/main" val="2345671234"/>
                    </a:ext>
                  </a:extLst>
                </a:gridCol>
              </a:tblGrid>
              <a:tr h="32173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</a:t>
                      </a:r>
                      <a:r>
                        <a:rPr lang="en-US" sz="2000" baseline="-2500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</a:t>
                      </a:r>
                      <a:endParaRPr lang="en-CA" sz="2000" baseline="-25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</a:t>
                      </a:r>
                      <a:endParaRPr lang="en-CA" sz="200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200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7543413"/>
                  </a:ext>
                </a:extLst>
              </a:tr>
            </a:tbl>
          </a:graphicData>
        </a:graphic>
      </p:graphicFrame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3528640"/>
              </p:ext>
            </p:extLst>
          </p:nvPr>
        </p:nvGraphicFramePr>
        <p:xfrm>
          <a:off x="4621214" y="1263175"/>
          <a:ext cx="725805" cy="29616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25805">
                  <a:extLst>
                    <a:ext uri="{9D8B030D-6E8A-4147-A177-3AD203B41FA5}">
                      <a16:colId xmlns:a16="http://schemas.microsoft.com/office/drawing/2014/main" val="1663318775"/>
                    </a:ext>
                  </a:extLst>
                </a:gridCol>
              </a:tblGrid>
              <a:tr h="7404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</a:t>
                      </a:r>
                      <a:r>
                        <a:rPr lang="en-US" sz="2800" baseline="-25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80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80719526"/>
                  </a:ext>
                </a:extLst>
              </a:tr>
              <a:tr h="7404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I</a:t>
                      </a:r>
                      <a:r>
                        <a:rPr kumimoji="0" lang="en-US" sz="2800" b="0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55148844"/>
                  </a:ext>
                </a:extLst>
              </a:tr>
              <a:tr h="7404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</a:t>
                      </a:r>
                      <a:r>
                        <a:rPr lang="en-US" sz="2800" baseline="-25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endParaRPr lang="en-CA" sz="280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27543413"/>
                  </a:ext>
                </a:extLst>
              </a:tr>
              <a:tr h="7404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I</a:t>
                      </a:r>
                      <a:r>
                        <a:rPr kumimoji="0" lang="en-US" sz="2800" b="0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3</a:t>
                      </a:r>
                      <a:endParaRPr kumimoji="0" lang="en-CA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9526045"/>
                  </a:ext>
                </a:extLst>
              </a:tr>
            </a:tbl>
          </a:graphicData>
        </a:graphic>
      </p:graphicFrame>
      <p:cxnSp>
        <p:nvCxnSpPr>
          <p:cNvPr id="41" name="Straight Arrow Connector 40"/>
          <p:cNvCxnSpPr/>
          <p:nvPr/>
        </p:nvCxnSpPr>
        <p:spPr>
          <a:xfrm rot="16200000" flipV="1">
            <a:off x="6261654" y="4440145"/>
            <a:ext cx="417195" cy="866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rot="16200000">
            <a:off x="6616305" y="4440578"/>
            <a:ext cx="417195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7784307" y="2749075"/>
            <a:ext cx="118872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4" name="Table 43"/>
          <p:cNvGraphicFramePr>
            <a:graphicFrameLocks noGrp="1"/>
          </p:cNvGraphicFramePr>
          <p:nvPr>
            <p:extLst/>
          </p:nvPr>
        </p:nvGraphicFramePr>
        <p:xfrm>
          <a:off x="6204189" y="3781358"/>
          <a:ext cx="911860" cy="3962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55930">
                  <a:extLst>
                    <a:ext uri="{9D8B030D-6E8A-4147-A177-3AD203B41FA5}">
                      <a16:colId xmlns:a16="http://schemas.microsoft.com/office/drawing/2014/main" val="3787176489"/>
                    </a:ext>
                  </a:extLst>
                </a:gridCol>
                <a:gridCol w="455930">
                  <a:extLst>
                    <a:ext uri="{9D8B030D-6E8A-4147-A177-3AD203B41FA5}">
                      <a16:colId xmlns:a16="http://schemas.microsoft.com/office/drawing/2014/main" val="2345671234"/>
                    </a:ext>
                  </a:extLst>
                </a:gridCol>
              </a:tblGrid>
              <a:tr h="32173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</a:t>
                      </a:r>
                      <a:r>
                        <a:rPr lang="en-US" sz="2000" baseline="-25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aseline="-25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</a:t>
                      </a:r>
                      <a:r>
                        <a:rPr lang="en-US" sz="2000" baseline="-25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aseline="-25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7543413"/>
                  </a:ext>
                </a:extLst>
              </a:tr>
            </a:tbl>
          </a:graphicData>
        </a:graphic>
      </p:graphicFrame>
      <p:sp>
        <p:nvSpPr>
          <p:cNvPr id="45" name="Rectangle 44"/>
          <p:cNvSpPr/>
          <p:nvPr/>
        </p:nvSpPr>
        <p:spPr>
          <a:xfrm>
            <a:off x="8520776" y="2154140"/>
            <a:ext cx="4395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endParaRPr lang="en-CA" dirty="0"/>
          </a:p>
        </p:txBody>
      </p:sp>
      <p:cxnSp>
        <p:nvCxnSpPr>
          <p:cNvPr id="46" name="Straight Arrow Connector 45"/>
          <p:cNvCxnSpPr/>
          <p:nvPr/>
        </p:nvCxnSpPr>
        <p:spPr>
          <a:xfrm flipV="1">
            <a:off x="4348084" y="3114854"/>
            <a:ext cx="274320" cy="3814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4348084" y="1684240"/>
            <a:ext cx="27432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4348084" y="2408140"/>
            <a:ext cx="27432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4348084" y="3919440"/>
            <a:ext cx="27432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reeform 49"/>
          <p:cNvSpPr/>
          <p:nvPr/>
        </p:nvSpPr>
        <p:spPr>
          <a:xfrm>
            <a:off x="2504296" y="2844800"/>
            <a:ext cx="3643867" cy="2660524"/>
          </a:xfrm>
          <a:custGeom>
            <a:avLst/>
            <a:gdLst>
              <a:gd name="connsiteX0" fmla="*/ 3452004 w 3643867"/>
              <a:gd name="connsiteY0" fmla="*/ 2209800 h 2660524"/>
              <a:gd name="connsiteX1" fmla="*/ 3452004 w 3643867"/>
              <a:gd name="connsiteY1" fmla="*/ 2552700 h 2660524"/>
              <a:gd name="connsiteX2" fmla="*/ 1458104 w 3643867"/>
              <a:gd name="connsiteY2" fmla="*/ 2463800 h 2660524"/>
              <a:gd name="connsiteX3" fmla="*/ 10304 w 3643867"/>
              <a:gd name="connsiteY3" fmla="*/ 431800 h 2660524"/>
              <a:gd name="connsiteX4" fmla="*/ 924704 w 3643867"/>
              <a:gd name="connsiteY4" fmla="*/ 0 h 2660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3867" h="2660524">
                <a:moveTo>
                  <a:pt x="3452004" y="2209800"/>
                </a:moveTo>
                <a:cubicBezTo>
                  <a:pt x="3618162" y="2360083"/>
                  <a:pt x="3784321" y="2510367"/>
                  <a:pt x="3452004" y="2552700"/>
                </a:cubicBezTo>
                <a:cubicBezTo>
                  <a:pt x="3119687" y="2595033"/>
                  <a:pt x="2031721" y="2817283"/>
                  <a:pt x="1458104" y="2463800"/>
                </a:cubicBezTo>
                <a:cubicBezTo>
                  <a:pt x="884487" y="2110317"/>
                  <a:pt x="99204" y="842433"/>
                  <a:pt x="10304" y="431800"/>
                </a:cubicBezTo>
                <a:cubicBezTo>
                  <a:pt x="-78596" y="21167"/>
                  <a:pt x="423054" y="10583"/>
                  <a:pt x="924704" y="0"/>
                </a:cubicBezTo>
              </a:path>
            </a:pathLst>
          </a:custGeom>
          <a:noFill/>
          <a:ln w="25400">
            <a:solidFill>
              <a:srgbClr val="FF0000"/>
            </a:solidFill>
            <a:headEnd w="lg" len="lg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98099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0" y="5750085"/>
            <a:ext cx="12192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457200">
              <a:defRPr/>
            </a:pPr>
            <a:r>
              <a:rPr lang="en-US" sz="48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 </a:t>
            </a:r>
            <a:r>
              <a:rPr lang="en-US" sz="48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= ∑</a:t>
            </a:r>
            <a:r>
              <a:rPr lang="en-US" sz="48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m(</a:t>
            </a:r>
            <a:r>
              <a:rPr lang="en-US" sz="4800" dirty="0" smtClean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r>
              <a:rPr lang="en-US" sz="48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,5,6,7</a:t>
            </a:r>
            <a:r>
              <a:rPr lang="en-US" sz="48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/>
              <p:cNvSpPr/>
              <p:nvPr/>
            </p:nvSpPr>
            <p:spPr>
              <a:xfrm>
                <a:off x="4609307" y="1253015"/>
                <a:ext cx="3175000" cy="2971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MUX</a:t>
                </a:r>
                <a:endParaRPr lang="en-US" sz="3200" dirty="0" smtClean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algn="ctr"/>
                <a:r>
                  <a:rPr lang="en-US" sz="3200" dirty="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  <a:r>
                  <a:rPr lang="en-US" sz="3200" baseline="300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</m:oMath>
                </a14:m>
                <a:r>
                  <a:rPr lang="en-CA" sz="3200" dirty="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  <a:endParaRPr lang="en-CA" sz="32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9307" y="1253015"/>
                <a:ext cx="3175000" cy="29718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0210126"/>
              </p:ext>
            </p:extLst>
          </p:nvPr>
        </p:nvGraphicFramePr>
        <p:xfrm>
          <a:off x="5748259" y="4703558"/>
          <a:ext cx="1367790" cy="3962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50640">
                  <a:extLst>
                    <a:ext uri="{9D8B030D-6E8A-4147-A177-3AD203B41FA5}">
                      <a16:colId xmlns:a16="http://schemas.microsoft.com/office/drawing/2014/main" val="1663318775"/>
                    </a:ext>
                  </a:extLst>
                </a:gridCol>
                <a:gridCol w="408575">
                  <a:extLst>
                    <a:ext uri="{9D8B030D-6E8A-4147-A177-3AD203B41FA5}">
                      <a16:colId xmlns:a16="http://schemas.microsoft.com/office/drawing/2014/main" val="3787176489"/>
                    </a:ext>
                  </a:extLst>
                </a:gridCol>
                <a:gridCol w="408575">
                  <a:extLst>
                    <a:ext uri="{9D8B030D-6E8A-4147-A177-3AD203B41FA5}">
                      <a16:colId xmlns:a16="http://schemas.microsoft.com/office/drawing/2014/main" val="2345671234"/>
                    </a:ext>
                  </a:extLst>
                </a:gridCol>
              </a:tblGrid>
              <a:tr h="32173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aseline="-25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7543413"/>
                  </a:ext>
                </a:extLst>
              </a:tr>
            </a:tbl>
          </a:graphicData>
        </a:graphic>
      </p:graphicFrame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9272009"/>
              </p:ext>
            </p:extLst>
          </p:nvPr>
        </p:nvGraphicFramePr>
        <p:xfrm>
          <a:off x="4621214" y="1263175"/>
          <a:ext cx="725805" cy="29616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25805">
                  <a:extLst>
                    <a:ext uri="{9D8B030D-6E8A-4147-A177-3AD203B41FA5}">
                      <a16:colId xmlns:a16="http://schemas.microsoft.com/office/drawing/2014/main" val="1663318775"/>
                    </a:ext>
                  </a:extLst>
                </a:gridCol>
              </a:tblGrid>
              <a:tr h="7404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</a:t>
                      </a:r>
                      <a:r>
                        <a:rPr lang="en-US" sz="2800" baseline="-25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80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80719526"/>
                  </a:ext>
                </a:extLst>
              </a:tr>
              <a:tr h="7404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I</a:t>
                      </a:r>
                      <a:r>
                        <a:rPr kumimoji="0" lang="en-US" sz="2800" b="0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55148844"/>
                  </a:ext>
                </a:extLst>
              </a:tr>
              <a:tr h="7404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</a:t>
                      </a:r>
                      <a:r>
                        <a:rPr lang="en-US" sz="2800" baseline="-25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endParaRPr lang="en-CA" sz="280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27543413"/>
                  </a:ext>
                </a:extLst>
              </a:tr>
              <a:tr h="7404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I</a:t>
                      </a:r>
                      <a:r>
                        <a:rPr kumimoji="0" lang="en-US" sz="2800" b="0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3</a:t>
                      </a:r>
                      <a:endParaRPr kumimoji="0" lang="en-CA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26045"/>
                  </a:ext>
                </a:extLst>
              </a:tr>
            </a:tbl>
          </a:graphicData>
        </a:graphic>
      </p:graphicFrame>
      <p:cxnSp>
        <p:nvCxnSpPr>
          <p:cNvPr id="41" name="Straight Arrow Connector 40"/>
          <p:cNvCxnSpPr/>
          <p:nvPr/>
        </p:nvCxnSpPr>
        <p:spPr>
          <a:xfrm rot="16200000" flipV="1">
            <a:off x="6261654" y="4440145"/>
            <a:ext cx="417195" cy="866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rot="16200000">
            <a:off x="6616305" y="4440578"/>
            <a:ext cx="417195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7784307" y="2749075"/>
            <a:ext cx="118872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4" name="Table 43"/>
          <p:cNvGraphicFramePr>
            <a:graphicFrameLocks noGrp="1"/>
          </p:cNvGraphicFramePr>
          <p:nvPr>
            <p:extLst/>
          </p:nvPr>
        </p:nvGraphicFramePr>
        <p:xfrm>
          <a:off x="6204189" y="3781358"/>
          <a:ext cx="911860" cy="3962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55930">
                  <a:extLst>
                    <a:ext uri="{9D8B030D-6E8A-4147-A177-3AD203B41FA5}">
                      <a16:colId xmlns:a16="http://schemas.microsoft.com/office/drawing/2014/main" val="3787176489"/>
                    </a:ext>
                  </a:extLst>
                </a:gridCol>
                <a:gridCol w="455930">
                  <a:extLst>
                    <a:ext uri="{9D8B030D-6E8A-4147-A177-3AD203B41FA5}">
                      <a16:colId xmlns:a16="http://schemas.microsoft.com/office/drawing/2014/main" val="2345671234"/>
                    </a:ext>
                  </a:extLst>
                </a:gridCol>
              </a:tblGrid>
              <a:tr h="32173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</a:t>
                      </a:r>
                      <a:r>
                        <a:rPr lang="en-US" sz="2000" baseline="-25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aseline="-25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</a:t>
                      </a:r>
                      <a:r>
                        <a:rPr lang="en-US" sz="2000" baseline="-25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aseline="-25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7543413"/>
                  </a:ext>
                </a:extLst>
              </a:tr>
            </a:tbl>
          </a:graphicData>
        </a:graphic>
      </p:graphicFrame>
      <p:sp>
        <p:nvSpPr>
          <p:cNvPr id="45" name="Rectangle 44"/>
          <p:cNvSpPr/>
          <p:nvPr/>
        </p:nvSpPr>
        <p:spPr>
          <a:xfrm>
            <a:off x="8520776" y="2154140"/>
            <a:ext cx="4395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endParaRPr lang="en-CA" dirty="0"/>
          </a:p>
        </p:txBody>
      </p:sp>
      <p:cxnSp>
        <p:nvCxnSpPr>
          <p:cNvPr id="46" name="Straight Arrow Connector 45"/>
          <p:cNvCxnSpPr/>
          <p:nvPr/>
        </p:nvCxnSpPr>
        <p:spPr>
          <a:xfrm flipV="1">
            <a:off x="4348084" y="3114854"/>
            <a:ext cx="274320" cy="3814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4348084" y="1684240"/>
            <a:ext cx="27432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4348084" y="2408140"/>
            <a:ext cx="27432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4348084" y="3919440"/>
            <a:ext cx="27432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reeform 49"/>
          <p:cNvSpPr/>
          <p:nvPr/>
        </p:nvSpPr>
        <p:spPr>
          <a:xfrm>
            <a:off x="2504296" y="2844800"/>
            <a:ext cx="3643867" cy="2660524"/>
          </a:xfrm>
          <a:custGeom>
            <a:avLst/>
            <a:gdLst>
              <a:gd name="connsiteX0" fmla="*/ 3452004 w 3643867"/>
              <a:gd name="connsiteY0" fmla="*/ 2209800 h 2660524"/>
              <a:gd name="connsiteX1" fmla="*/ 3452004 w 3643867"/>
              <a:gd name="connsiteY1" fmla="*/ 2552700 h 2660524"/>
              <a:gd name="connsiteX2" fmla="*/ 1458104 w 3643867"/>
              <a:gd name="connsiteY2" fmla="*/ 2463800 h 2660524"/>
              <a:gd name="connsiteX3" fmla="*/ 10304 w 3643867"/>
              <a:gd name="connsiteY3" fmla="*/ 431800 h 2660524"/>
              <a:gd name="connsiteX4" fmla="*/ 924704 w 3643867"/>
              <a:gd name="connsiteY4" fmla="*/ 0 h 2660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3867" h="2660524">
                <a:moveTo>
                  <a:pt x="3452004" y="2209800"/>
                </a:moveTo>
                <a:cubicBezTo>
                  <a:pt x="3618162" y="2360083"/>
                  <a:pt x="3784321" y="2510367"/>
                  <a:pt x="3452004" y="2552700"/>
                </a:cubicBezTo>
                <a:cubicBezTo>
                  <a:pt x="3119687" y="2595033"/>
                  <a:pt x="2031721" y="2817283"/>
                  <a:pt x="1458104" y="2463800"/>
                </a:cubicBezTo>
                <a:cubicBezTo>
                  <a:pt x="884487" y="2110317"/>
                  <a:pt x="99204" y="842433"/>
                  <a:pt x="10304" y="431800"/>
                </a:cubicBezTo>
                <a:cubicBezTo>
                  <a:pt x="-78596" y="21167"/>
                  <a:pt x="423054" y="10583"/>
                  <a:pt x="924704" y="0"/>
                </a:cubicBezTo>
              </a:path>
            </a:pathLst>
          </a:custGeom>
          <a:noFill/>
          <a:ln w="25400">
            <a:solidFill>
              <a:srgbClr val="FF0000"/>
            </a:solidFill>
            <a:headEnd w="lg" len="lg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Rectangle 18"/>
          <p:cNvSpPr/>
          <p:nvPr/>
        </p:nvSpPr>
        <p:spPr>
          <a:xfrm>
            <a:off x="3808163" y="3637412"/>
            <a:ext cx="6273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 err="1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C’</a:t>
            </a:r>
            <a:r>
              <a:rPr lang="en-US" sz="2800" baseline="-25000" dirty="0" err="1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</a:t>
            </a:r>
            <a:endParaRPr lang="en-CA" sz="28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3313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0" y="5750085"/>
            <a:ext cx="12192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457200">
              <a:defRPr/>
            </a:pPr>
            <a:r>
              <a:rPr lang="en-US" sz="48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 </a:t>
            </a:r>
            <a:r>
              <a:rPr lang="en-US" sz="48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= ∑</a:t>
            </a:r>
            <a:r>
              <a:rPr lang="en-US" sz="48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m(3,</a:t>
            </a:r>
            <a:r>
              <a:rPr lang="en-US" sz="4800" dirty="0" smtClean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r>
              <a:rPr lang="en-US" sz="48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,6,7</a:t>
            </a:r>
            <a:r>
              <a:rPr lang="en-US" sz="48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/>
              <p:cNvSpPr/>
              <p:nvPr/>
            </p:nvSpPr>
            <p:spPr>
              <a:xfrm>
                <a:off x="4609307" y="1253015"/>
                <a:ext cx="3175000" cy="2971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MUX</a:t>
                </a:r>
                <a:endParaRPr lang="en-US" sz="3200" dirty="0" smtClean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algn="ctr"/>
                <a:r>
                  <a:rPr lang="en-US" sz="3200" dirty="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  <a:r>
                  <a:rPr lang="en-US" sz="3200" baseline="300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</m:oMath>
                </a14:m>
                <a:r>
                  <a:rPr lang="en-CA" sz="3200" dirty="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  <a:endParaRPr lang="en-CA" sz="32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9307" y="1253015"/>
                <a:ext cx="3175000" cy="29718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4549754"/>
              </p:ext>
            </p:extLst>
          </p:nvPr>
        </p:nvGraphicFramePr>
        <p:xfrm>
          <a:off x="5748259" y="4703558"/>
          <a:ext cx="1367790" cy="3962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50640">
                  <a:extLst>
                    <a:ext uri="{9D8B030D-6E8A-4147-A177-3AD203B41FA5}">
                      <a16:colId xmlns:a16="http://schemas.microsoft.com/office/drawing/2014/main" val="1663318775"/>
                    </a:ext>
                  </a:extLst>
                </a:gridCol>
                <a:gridCol w="408575">
                  <a:extLst>
                    <a:ext uri="{9D8B030D-6E8A-4147-A177-3AD203B41FA5}">
                      <a16:colId xmlns:a16="http://schemas.microsoft.com/office/drawing/2014/main" val="3787176489"/>
                    </a:ext>
                  </a:extLst>
                </a:gridCol>
                <a:gridCol w="408575">
                  <a:extLst>
                    <a:ext uri="{9D8B030D-6E8A-4147-A177-3AD203B41FA5}">
                      <a16:colId xmlns:a16="http://schemas.microsoft.com/office/drawing/2014/main" val="2345671234"/>
                    </a:ext>
                  </a:extLst>
                </a:gridCol>
              </a:tblGrid>
              <a:tr h="32173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aseline="-25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7543413"/>
                  </a:ext>
                </a:extLst>
              </a:tr>
            </a:tbl>
          </a:graphicData>
        </a:graphic>
      </p:graphicFrame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3002210"/>
              </p:ext>
            </p:extLst>
          </p:nvPr>
        </p:nvGraphicFramePr>
        <p:xfrm>
          <a:off x="4621214" y="1263175"/>
          <a:ext cx="725805" cy="29616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25805">
                  <a:extLst>
                    <a:ext uri="{9D8B030D-6E8A-4147-A177-3AD203B41FA5}">
                      <a16:colId xmlns:a16="http://schemas.microsoft.com/office/drawing/2014/main" val="1663318775"/>
                    </a:ext>
                  </a:extLst>
                </a:gridCol>
              </a:tblGrid>
              <a:tr h="7404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</a:t>
                      </a:r>
                      <a:r>
                        <a:rPr lang="en-US" sz="2800" baseline="-25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80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80719526"/>
                  </a:ext>
                </a:extLst>
              </a:tr>
              <a:tr h="7404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I</a:t>
                      </a:r>
                      <a:r>
                        <a:rPr kumimoji="0" lang="en-US" sz="2800" b="0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148844"/>
                  </a:ext>
                </a:extLst>
              </a:tr>
              <a:tr h="7404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</a:t>
                      </a:r>
                      <a:r>
                        <a:rPr lang="en-US" sz="2800" baseline="-25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endParaRPr lang="en-CA" sz="280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27543413"/>
                  </a:ext>
                </a:extLst>
              </a:tr>
              <a:tr h="7404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I</a:t>
                      </a:r>
                      <a:r>
                        <a:rPr kumimoji="0" lang="en-US" sz="2800" b="0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3</a:t>
                      </a:r>
                      <a:endParaRPr kumimoji="0" lang="en-CA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9526045"/>
                  </a:ext>
                </a:extLst>
              </a:tr>
            </a:tbl>
          </a:graphicData>
        </a:graphic>
      </p:graphicFrame>
      <p:cxnSp>
        <p:nvCxnSpPr>
          <p:cNvPr id="41" name="Straight Arrow Connector 40"/>
          <p:cNvCxnSpPr/>
          <p:nvPr/>
        </p:nvCxnSpPr>
        <p:spPr>
          <a:xfrm rot="16200000" flipV="1">
            <a:off x="6261654" y="4440145"/>
            <a:ext cx="417195" cy="866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rot="16200000">
            <a:off x="6616305" y="4440578"/>
            <a:ext cx="417195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7784307" y="2749075"/>
            <a:ext cx="118872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4" name="Table 43"/>
          <p:cNvGraphicFramePr>
            <a:graphicFrameLocks noGrp="1"/>
          </p:cNvGraphicFramePr>
          <p:nvPr>
            <p:extLst/>
          </p:nvPr>
        </p:nvGraphicFramePr>
        <p:xfrm>
          <a:off x="6204189" y="3781358"/>
          <a:ext cx="911860" cy="3962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55930">
                  <a:extLst>
                    <a:ext uri="{9D8B030D-6E8A-4147-A177-3AD203B41FA5}">
                      <a16:colId xmlns:a16="http://schemas.microsoft.com/office/drawing/2014/main" val="3787176489"/>
                    </a:ext>
                  </a:extLst>
                </a:gridCol>
                <a:gridCol w="455930">
                  <a:extLst>
                    <a:ext uri="{9D8B030D-6E8A-4147-A177-3AD203B41FA5}">
                      <a16:colId xmlns:a16="http://schemas.microsoft.com/office/drawing/2014/main" val="2345671234"/>
                    </a:ext>
                  </a:extLst>
                </a:gridCol>
              </a:tblGrid>
              <a:tr h="32173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</a:t>
                      </a:r>
                      <a:r>
                        <a:rPr lang="en-US" sz="2000" baseline="-25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aseline="-25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</a:t>
                      </a:r>
                      <a:r>
                        <a:rPr lang="en-US" sz="2000" baseline="-25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aseline="-25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7543413"/>
                  </a:ext>
                </a:extLst>
              </a:tr>
            </a:tbl>
          </a:graphicData>
        </a:graphic>
      </p:graphicFrame>
      <p:sp>
        <p:nvSpPr>
          <p:cNvPr id="45" name="Rectangle 44"/>
          <p:cNvSpPr/>
          <p:nvPr/>
        </p:nvSpPr>
        <p:spPr>
          <a:xfrm>
            <a:off x="8520776" y="2154140"/>
            <a:ext cx="4395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endParaRPr lang="en-CA" dirty="0"/>
          </a:p>
        </p:txBody>
      </p:sp>
      <p:cxnSp>
        <p:nvCxnSpPr>
          <p:cNvPr id="46" name="Straight Arrow Connector 45"/>
          <p:cNvCxnSpPr/>
          <p:nvPr/>
        </p:nvCxnSpPr>
        <p:spPr>
          <a:xfrm flipV="1">
            <a:off x="4348084" y="3114854"/>
            <a:ext cx="274320" cy="3814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4348084" y="1684240"/>
            <a:ext cx="27432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4348084" y="2408140"/>
            <a:ext cx="27432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4348084" y="3919440"/>
            <a:ext cx="27432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reeform 49"/>
          <p:cNvSpPr/>
          <p:nvPr/>
        </p:nvSpPr>
        <p:spPr>
          <a:xfrm>
            <a:off x="2504296" y="2844800"/>
            <a:ext cx="3643867" cy="2660524"/>
          </a:xfrm>
          <a:custGeom>
            <a:avLst/>
            <a:gdLst>
              <a:gd name="connsiteX0" fmla="*/ 3452004 w 3643867"/>
              <a:gd name="connsiteY0" fmla="*/ 2209800 h 2660524"/>
              <a:gd name="connsiteX1" fmla="*/ 3452004 w 3643867"/>
              <a:gd name="connsiteY1" fmla="*/ 2552700 h 2660524"/>
              <a:gd name="connsiteX2" fmla="*/ 1458104 w 3643867"/>
              <a:gd name="connsiteY2" fmla="*/ 2463800 h 2660524"/>
              <a:gd name="connsiteX3" fmla="*/ 10304 w 3643867"/>
              <a:gd name="connsiteY3" fmla="*/ 431800 h 2660524"/>
              <a:gd name="connsiteX4" fmla="*/ 924704 w 3643867"/>
              <a:gd name="connsiteY4" fmla="*/ 0 h 2660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3867" h="2660524">
                <a:moveTo>
                  <a:pt x="3452004" y="2209800"/>
                </a:moveTo>
                <a:cubicBezTo>
                  <a:pt x="3618162" y="2360083"/>
                  <a:pt x="3784321" y="2510367"/>
                  <a:pt x="3452004" y="2552700"/>
                </a:cubicBezTo>
                <a:cubicBezTo>
                  <a:pt x="3119687" y="2595033"/>
                  <a:pt x="2031721" y="2817283"/>
                  <a:pt x="1458104" y="2463800"/>
                </a:cubicBezTo>
                <a:cubicBezTo>
                  <a:pt x="884487" y="2110317"/>
                  <a:pt x="99204" y="842433"/>
                  <a:pt x="10304" y="431800"/>
                </a:cubicBezTo>
                <a:cubicBezTo>
                  <a:pt x="-78596" y="21167"/>
                  <a:pt x="423054" y="10583"/>
                  <a:pt x="924704" y="0"/>
                </a:cubicBezTo>
              </a:path>
            </a:pathLst>
          </a:custGeom>
          <a:noFill/>
          <a:ln w="25400">
            <a:solidFill>
              <a:srgbClr val="FF0000"/>
            </a:solidFill>
            <a:headEnd w="lg" len="lg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Rectangle 15"/>
          <p:cNvSpPr/>
          <p:nvPr/>
        </p:nvSpPr>
        <p:spPr>
          <a:xfrm>
            <a:off x="3801444" y="2146530"/>
            <a:ext cx="5485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2800" dirty="0" err="1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r>
              <a:rPr lang="en-US" sz="2800" baseline="-25000" dirty="0" err="1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</a:t>
            </a:r>
            <a:endParaRPr lang="en-CA" sz="2800" baseline="-250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801444" y="3637412"/>
            <a:ext cx="63405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 err="1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C’</a:t>
            </a:r>
            <a:r>
              <a:rPr lang="en-US" sz="2800" baseline="-25000" dirty="0" err="1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</a:t>
            </a:r>
            <a:endParaRPr lang="en-CA" sz="28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9622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0" y="5750085"/>
            <a:ext cx="12192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457200">
              <a:defRPr/>
            </a:pPr>
            <a:r>
              <a:rPr lang="en-US" sz="48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 </a:t>
            </a:r>
            <a:r>
              <a:rPr lang="en-US" sz="48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= ∑</a:t>
            </a:r>
            <a:r>
              <a:rPr lang="en-US" sz="48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m(3,5,</a:t>
            </a:r>
            <a:r>
              <a:rPr lang="en-US" sz="4800" dirty="0" smtClean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r>
              <a:rPr lang="en-US" sz="48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,7</a:t>
            </a:r>
            <a:r>
              <a:rPr lang="en-US" sz="48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/>
              <p:cNvSpPr/>
              <p:nvPr/>
            </p:nvSpPr>
            <p:spPr>
              <a:xfrm>
                <a:off x="4609307" y="1253015"/>
                <a:ext cx="3175000" cy="2971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MUX</a:t>
                </a:r>
                <a:endParaRPr lang="en-US" sz="3200" dirty="0" smtClean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algn="ctr"/>
                <a:r>
                  <a:rPr lang="en-US" sz="3200" dirty="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  <a:r>
                  <a:rPr lang="en-US" sz="3200" baseline="300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</m:oMath>
                </a14:m>
                <a:r>
                  <a:rPr lang="en-CA" sz="3200" dirty="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  <a:endParaRPr lang="en-CA" sz="32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9307" y="1253015"/>
                <a:ext cx="3175000" cy="29718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3277489"/>
              </p:ext>
            </p:extLst>
          </p:nvPr>
        </p:nvGraphicFramePr>
        <p:xfrm>
          <a:off x="5748259" y="4703558"/>
          <a:ext cx="1367790" cy="3962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50640">
                  <a:extLst>
                    <a:ext uri="{9D8B030D-6E8A-4147-A177-3AD203B41FA5}">
                      <a16:colId xmlns:a16="http://schemas.microsoft.com/office/drawing/2014/main" val="1663318775"/>
                    </a:ext>
                  </a:extLst>
                </a:gridCol>
                <a:gridCol w="408575">
                  <a:extLst>
                    <a:ext uri="{9D8B030D-6E8A-4147-A177-3AD203B41FA5}">
                      <a16:colId xmlns:a16="http://schemas.microsoft.com/office/drawing/2014/main" val="3787176489"/>
                    </a:ext>
                  </a:extLst>
                </a:gridCol>
                <a:gridCol w="408575">
                  <a:extLst>
                    <a:ext uri="{9D8B030D-6E8A-4147-A177-3AD203B41FA5}">
                      <a16:colId xmlns:a16="http://schemas.microsoft.com/office/drawing/2014/main" val="2345671234"/>
                    </a:ext>
                  </a:extLst>
                </a:gridCol>
              </a:tblGrid>
              <a:tr h="32173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aseline="-25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7543413"/>
                  </a:ext>
                </a:extLst>
              </a:tr>
            </a:tbl>
          </a:graphicData>
        </a:graphic>
      </p:graphicFrame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6447278"/>
              </p:ext>
            </p:extLst>
          </p:nvPr>
        </p:nvGraphicFramePr>
        <p:xfrm>
          <a:off x="4621214" y="1263175"/>
          <a:ext cx="725805" cy="29616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25805">
                  <a:extLst>
                    <a:ext uri="{9D8B030D-6E8A-4147-A177-3AD203B41FA5}">
                      <a16:colId xmlns:a16="http://schemas.microsoft.com/office/drawing/2014/main" val="1663318775"/>
                    </a:ext>
                  </a:extLst>
                </a:gridCol>
              </a:tblGrid>
              <a:tr h="7404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</a:t>
                      </a:r>
                      <a:r>
                        <a:rPr lang="en-US" sz="2800" baseline="-25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80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80719526"/>
                  </a:ext>
                </a:extLst>
              </a:tr>
              <a:tr h="7404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I</a:t>
                      </a:r>
                      <a:r>
                        <a:rPr kumimoji="0" lang="en-US" sz="2800" b="0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55148844"/>
                  </a:ext>
                </a:extLst>
              </a:tr>
              <a:tr h="7404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</a:t>
                      </a:r>
                      <a:r>
                        <a:rPr lang="en-US" sz="2800" baseline="-25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endParaRPr lang="en-CA" sz="280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43413"/>
                  </a:ext>
                </a:extLst>
              </a:tr>
              <a:tr h="7404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I</a:t>
                      </a:r>
                      <a:r>
                        <a:rPr kumimoji="0" lang="en-US" sz="2800" b="0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3</a:t>
                      </a:r>
                      <a:endParaRPr kumimoji="0" lang="en-CA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9526045"/>
                  </a:ext>
                </a:extLst>
              </a:tr>
            </a:tbl>
          </a:graphicData>
        </a:graphic>
      </p:graphicFrame>
      <p:cxnSp>
        <p:nvCxnSpPr>
          <p:cNvPr id="41" name="Straight Arrow Connector 40"/>
          <p:cNvCxnSpPr/>
          <p:nvPr/>
        </p:nvCxnSpPr>
        <p:spPr>
          <a:xfrm rot="16200000" flipV="1">
            <a:off x="6261654" y="4440145"/>
            <a:ext cx="417195" cy="866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rot="16200000">
            <a:off x="6616305" y="4440578"/>
            <a:ext cx="417195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7784307" y="2749075"/>
            <a:ext cx="118872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4" name="Table 43"/>
          <p:cNvGraphicFramePr>
            <a:graphicFrameLocks noGrp="1"/>
          </p:cNvGraphicFramePr>
          <p:nvPr>
            <p:extLst/>
          </p:nvPr>
        </p:nvGraphicFramePr>
        <p:xfrm>
          <a:off x="6204189" y="3781358"/>
          <a:ext cx="911860" cy="3962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55930">
                  <a:extLst>
                    <a:ext uri="{9D8B030D-6E8A-4147-A177-3AD203B41FA5}">
                      <a16:colId xmlns:a16="http://schemas.microsoft.com/office/drawing/2014/main" val="3787176489"/>
                    </a:ext>
                  </a:extLst>
                </a:gridCol>
                <a:gridCol w="455930">
                  <a:extLst>
                    <a:ext uri="{9D8B030D-6E8A-4147-A177-3AD203B41FA5}">
                      <a16:colId xmlns:a16="http://schemas.microsoft.com/office/drawing/2014/main" val="2345671234"/>
                    </a:ext>
                  </a:extLst>
                </a:gridCol>
              </a:tblGrid>
              <a:tr h="32173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</a:t>
                      </a:r>
                      <a:r>
                        <a:rPr lang="en-US" sz="2000" baseline="-25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aseline="-25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</a:t>
                      </a:r>
                      <a:r>
                        <a:rPr lang="en-US" sz="2000" baseline="-25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aseline="-25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7543413"/>
                  </a:ext>
                </a:extLst>
              </a:tr>
            </a:tbl>
          </a:graphicData>
        </a:graphic>
      </p:graphicFrame>
      <p:sp>
        <p:nvSpPr>
          <p:cNvPr id="45" name="Rectangle 44"/>
          <p:cNvSpPr/>
          <p:nvPr/>
        </p:nvSpPr>
        <p:spPr>
          <a:xfrm>
            <a:off x="8520776" y="2154140"/>
            <a:ext cx="4395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endParaRPr lang="en-CA" dirty="0"/>
          </a:p>
        </p:txBody>
      </p:sp>
      <p:cxnSp>
        <p:nvCxnSpPr>
          <p:cNvPr id="46" name="Straight Arrow Connector 45"/>
          <p:cNvCxnSpPr/>
          <p:nvPr/>
        </p:nvCxnSpPr>
        <p:spPr>
          <a:xfrm flipV="1">
            <a:off x="4348084" y="3114854"/>
            <a:ext cx="274320" cy="3814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4348084" y="1684240"/>
            <a:ext cx="27432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4348084" y="2408140"/>
            <a:ext cx="27432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4348084" y="3919440"/>
            <a:ext cx="27432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reeform 49"/>
          <p:cNvSpPr/>
          <p:nvPr/>
        </p:nvSpPr>
        <p:spPr>
          <a:xfrm>
            <a:off x="2504296" y="2844800"/>
            <a:ext cx="3643867" cy="2660524"/>
          </a:xfrm>
          <a:custGeom>
            <a:avLst/>
            <a:gdLst>
              <a:gd name="connsiteX0" fmla="*/ 3452004 w 3643867"/>
              <a:gd name="connsiteY0" fmla="*/ 2209800 h 2660524"/>
              <a:gd name="connsiteX1" fmla="*/ 3452004 w 3643867"/>
              <a:gd name="connsiteY1" fmla="*/ 2552700 h 2660524"/>
              <a:gd name="connsiteX2" fmla="*/ 1458104 w 3643867"/>
              <a:gd name="connsiteY2" fmla="*/ 2463800 h 2660524"/>
              <a:gd name="connsiteX3" fmla="*/ 10304 w 3643867"/>
              <a:gd name="connsiteY3" fmla="*/ 431800 h 2660524"/>
              <a:gd name="connsiteX4" fmla="*/ 924704 w 3643867"/>
              <a:gd name="connsiteY4" fmla="*/ 0 h 2660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3867" h="2660524">
                <a:moveTo>
                  <a:pt x="3452004" y="2209800"/>
                </a:moveTo>
                <a:cubicBezTo>
                  <a:pt x="3618162" y="2360083"/>
                  <a:pt x="3784321" y="2510367"/>
                  <a:pt x="3452004" y="2552700"/>
                </a:cubicBezTo>
                <a:cubicBezTo>
                  <a:pt x="3119687" y="2595033"/>
                  <a:pt x="2031721" y="2817283"/>
                  <a:pt x="1458104" y="2463800"/>
                </a:cubicBezTo>
                <a:cubicBezTo>
                  <a:pt x="884487" y="2110317"/>
                  <a:pt x="99204" y="842433"/>
                  <a:pt x="10304" y="431800"/>
                </a:cubicBezTo>
                <a:cubicBezTo>
                  <a:pt x="-78596" y="21167"/>
                  <a:pt x="423054" y="10583"/>
                  <a:pt x="924704" y="0"/>
                </a:cubicBezTo>
              </a:path>
            </a:pathLst>
          </a:custGeom>
          <a:noFill/>
          <a:ln w="25400">
            <a:solidFill>
              <a:srgbClr val="FF0000"/>
            </a:solidFill>
            <a:headEnd w="lg" len="lg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Rectangle 15"/>
          <p:cNvSpPr/>
          <p:nvPr/>
        </p:nvSpPr>
        <p:spPr>
          <a:xfrm>
            <a:off x="3801444" y="2146530"/>
            <a:ext cx="5485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2800" dirty="0" err="1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r>
              <a:rPr lang="en-US" sz="2800" baseline="-25000" dirty="0" err="1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</a:t>
            </a:r>
            <a:endParaRPr lang="en-CA" sz="2800" baseline="-250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806128" y="2815941"/>
            <a:ext cx="5485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2800" dirty="0" err="1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r>
              <a:rPr lang="en-US" sz="2800" baseline="-25000" dirty="0" err="1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</a:t>
            </a:r>
            <a:endParaRPr lang="en-CA" sz="2800" baseline="-250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801444" y="3637412"/>
            <a:ext cx="63405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 err="1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C’</a:t>
            </a:r>
            <a:r>
              <a:rPr lang="en-US" sz="2800" baseline="-25000" dirty="0" err="1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</a:t>
            </a:r>
            <a:endParaRPr lang="en-CA" sz="28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4743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0" y="5750085"/>
            <a:ext cx="12192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457200">
              <a:defRPr/>
            </a:pPr>
            <a:r>
              <a:rPr lang="en-US" sz="48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 </a:t>
            </a:r>
            <a:r>
              <a:rPr lang="en-US" sz="48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= ∑</a:t>
            </a:r>
            <a:r>
              <a:rPr lang="en-US" sz="48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m(3,5,6,</a:t>
            </a:r>
            <a:r>
              <a:rPr lang="en-US" sz="4800" dirty="0" smtClean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r>
              <a:rPr lang="en-US" sz="48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/>
              <p:cNvSpPr/>
              <p:nvPr/>
            </p:nvSpPr>
            <p:spPr>
              <a:xfrm>
                <a:off x="4609307" y="1253015"/>
                <a:ext cx="3175000" cy="2971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MUX</a:t>
                </a:r>
                <a:endParaRPr lang="en-US" sz="3200" dirty="0" smtClean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algn="ctr"/>
                <a:r>
                  <a:rPr lang="en-US" sz="3200" dirty="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  <a:r>
                  <a:rPr lang="en-US" sz="3200" baseline="300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</m:oMath>
                </a14:m>
                <a:r>
                  <a:rPr lang="en-CA" sz="3200" dirty="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  <a:endParaRPr lang="en-CA" sz="32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9307" y="1253015"/>
                <a:ext cx="3175000" cy="29718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9" name="Table 38"/>
          <p:cNvGraphicFramePr>
            <a:graphicFrameLocks noGrp="1"/>
          </p:cNvGraphicFramePr>
          <p:nvPr>
            <p:extLst/>
          </p:nvPr>
        </p:nvGraphicFramePr>
        <p:xfrm>
          <a:off x="5748259" y="4703558"/>
          <a:ext cx="1367790" cy="3962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50640">
                  <a:extLst>
                    <a:ext uri="{9D8B030D-6E8A-4147-A177-3AD203B41FA5}">
                      <a16:colId xmlns:a16="http://schemas.microsoft.com/office/drawing/2014/main" val="1663318775"/>
                    </a:ext>
                  </a:extLst>
                </a:gridCol>
                <a:gridCol w="408575">
                  <a:extLst>
                    <a:ext uri="{9D8B030D-6E8A-4147-A177-3AD203B41FA5}">
                      <a16:colId xmlns:a16="http://schemas.microsoft.com/office/drawing/2014/main" val="3787176489"/>
                    </a:ext>
                  </a:extLst>
                </a:gridCol>
                <a:gridCol w="408575">
                  <a:extLst>
                    <a:ext uri="{9D8B030D-6E8A-4147-A177-3AD203B41FA5}">
                      <a16:colId xmlns:a16="http://schemas.microsoft.com/office/drawing/2014/main" val="2345671234"/>
                    </a:ext>
                  </a:extLst>
                </a:gridCol>
              </a:tblGrid>
              <a:tr h="32173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aseline="-25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7543413"/>
                  </a:ext>
                </a:extLst>
              </a:tr>
            </a:tbl>
          </a:graphicData>
        </a:graphic>
      </p:graphicFrame>
      <p:graphicFrame>
        <p:nvGraphicFramePr>
          <p:cNvPr id="40" name="Table 39"/>
          <p:cNvGraphicFramePr>
            <a:graphicFrameLocks noGrp="1"/>
          </p:cNvGraphicFramePr>
          <p:nvPr>
            <p:extLst/>
          </p:nvPr>
        </p:nvGraphicFramePr>
        <p:xfrm>
          <a:off x="4621214" y="1263175"/>
          <a:ext cx="725805" cy="29616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25805">
                  <a:extLst>
                    <a:ext uri="{9D8B030D-6E8A-4147-A177-3AD203B41FA5}">
                      <a16:colId xmlns:a16="http://schemas.microsoft.com/office/drawing/2014/main" val="1663318775"/>
                    </a:ext>
                  </a:extLst>
                </a:gridCol>
              </a:tblGrid>
              <a:tr h="7404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</a:t>
                      </a:r>
                      <a:r>
                        <a:rPr lang="en-US" sz="2800" baseline="-25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80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80719526"/>
                  </a:ext>
                </a:extLst>
              </a:tr>
              <a:tr h="7404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I</a:t>
                      </a:r>
                      <a:r>
                        <a:rPr kumimoji="0" lang="en-US" sz="2800" b="0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55148844"/>
                  </a:ext>
                </a:extLst>
              </a:tr>
              <a:tr h="7404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</a:t>
                      </a:r>
                      <a:r>
                        <a:rPr lang="en-US" sz="2800" baseline="-25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endParaRPr lang="en-CA" sz="280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27543413"/>
                  </a:ext>
                </a:extLst>
              </a:tr>
              <a:tr h="7404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I</a:t>
                      </a:r>
                      <a:r>
                        <a:rPr kumimoji="0" lang="en-US" sz="2800" b="0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3</a:t>
                      </a:r>
                      <a:endParaRPr kumimoji="0" lang="en-CA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26045"/>
                  </a:ext>
                </a:extLst>
              </a:tr>
            </a:tbl>
          </a:graphicData>
        </a:graphic>
      </p:graphicFrame>
      <p:cxnSp>
        <p:nvCxnSpPr>
          <p:cNvPr id="41" name="Straight Arrow Connector 40"/>
          <p:cNvCxnSpPr/>
          <p:nvPr/>
        </p:nvCxnSpPr>
        <p:spPr>
          <a:xfrm rot="16200000" flipV="1">
            <a:off x="6261654" y="4440145"/>
            <a:ext cx="417195" cy="866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rot="16200000">
            <a:off x="6616305" y="4440578"/>
            <a:ext cx="417195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7784307" y="2749075"/>
            <a:ext cx="118872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4" name="Table 43"/>
          <p:cNvGraphicFramePr>
            <a:graphicFrameLocks noGrp="1"/>
          </p:cNvGraphicFramePr>
          <p:nvPr>
            <p:extLst/>
          </p:nvPr>
        </p:nvGraphicFramePr>
        <p:xfrm>
          <a:off x="6204189" y="3781358"/>
          <a:ext cx="911860" cy="3962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55930">
                  <a:extLst>
                    <a:ext uri="{9D8B030D-6E8A-4147-A177-3AD203B41FA5}">
                      <a16:colId xmlns:a16="http://schemas.microsoft.com/office/drawing/2014/main" val="3787176489"/>
                    </a:ext>
                  </a:extLst>
                </a:gridCol>
                <a:gridCol w="455930">
                  <a:extLst>
                    <a:ext uri="{9D8B030D-6E8A-4147-A177-3AD203B41FA5}">
                      <a16:colId xmlns:a16="http://schemas.microsoft.com/office/drawing/2014/main" val="2345671234"/>
                    </a:ext>
                  </a:extLst>
                </a:gridCol>
              </a:tblGrid>
              <a:tr h="32173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</a:t>
                      </a:r>
                      <a:r>
                        <a:rPr lang="en-US" sz="2000" baseline="-25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aseline="-25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</a:t>
                      </a:r>
                      <a:r>
                        <a:rPr lang="en-US" sz="2000" baseline="-25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aseline="-25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7543413"/>
                  </a:ext>
                </a:extLst>
              </a:tr>
            </a:tbl>
          </a:graphicData>
        </a:graphic>
      </p:graphicFrame>
      <p:sp>
        <p:nvSpPr>
          <p:cNvPr id="45" name="Rectangle 44"/>
          <p:cNvSpPr/>
          <p:nvPr/>
        </p:nvSpPr>
        <p:spPr>
          <a:xfrm>
            <a:off x="8520776" y="2154140"/>
            <a:ext cx="4395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endParaRPr lang="en-CA" dirty="0"/>
          </a:p>
        </p:txBody>
      </p:sp>
      <p:cxnSp>
        <p:nvCxnSpPr>
          <p:cNvPr id="46" name="Straight Arrow Connector 45"/>
          <p:cNvCxnSpPr/>
          <p:nvPr/>
        </p:nvCxnSpPr>
        <p:spPr>
          <a:xfrm flipV="1">
            <a:off x="4348084" y="3114854"/>
            <a:ext cx="274320" cy="3814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4348084" y="1684240"/>
            <a:ext cx="27432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4348084" y="2408140"/>
            <a:ext cx="27432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4348084" y="3919440"/>
            <a:ext cx="27432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reeform 49"/>
          <p:cNvSpPr/>
          <p:nvPr/>
        </p:nvSpPr>
        <p:spPr>
          <a:xfrm>
            <a:off x="1826370" y="2844800"/>
            <a:ext cx="4321793" cy="2634956"/>
          </a:xfrm>
          <a:custGeom>
            <a:avLst/>
            <a:gdLst>
              <a:gd name="connsiteX0" fmla="*/ 3452004 w 3643867"/>
              <a:gd name="connsiteY0" fmla="*/ 2209800 h 2660524"/>
              <a:gd name="connsiteX1" fmla="*/ 3452004 w 3643867"/>
              <a:gd name="connsiteY1" fmla="*/ 2552700 h 2660524"/>
              <a:gd name="connsiteX2" fmla="*/ 1458104 w 3643867"/>
              <a:gd name="connsiteY2" fmla="*/ 2463800 h 2660524"/>
              <a:gd name="connsiteX3" fmla="*/ 10304 w 3643867"/>
              <a:gd name="connsiteY3" fmla="*/ 431800 h 2660524"/>
              <a:gd name="connsiteX4" fmla="*/ 924704 w 3643867"/>
              <a:gd name="connsiteY4" fmla="*/ 0 h 2660524"/>
              <a:gd name="connsiteX0" fmla="*/ 4129930 w 4321793"/>
              <a:gd name="connsiteY0" fmla="*/ 2209800 h 2634956"/>
              <a:gd name="connsiteX1" fmla="*/ 4129930 w 4321793"/>
              <a:gd name="connsiteY1" fmla="*/ 2552700 h 2634956"/>
              <a:gd name="connsiteX2" fmla="*/ 2136030 w 4321793"/>
              <a:gd name="connsiteY2" fmla="*/ 2463800 h 2634956"/>
              <a:gd name="connsiteX3" fmla="*/ 4739 w 4321793"/>
              <a:gd name="connsiteY3" fmla="*/ 801255 h 2634956"/>
              <a:gd name="connsiteX4" fmla="*/ 1602630 w 4321793"/>
              <a:gd name="connsiteY4" fmla="*/ 0 h 2634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21793" h="2634956">
                <a:moveTo>
                  <a:pt x="4129930" y="2209800"/>
                </a:moveTo>
                <a:cubicBezTo>
                  <a:pt x="4296088" y="2360083"/>
                  <a:pt x="4462247" y="2510367"/>
                  <a:pt x="4129930" y="2552700"/>
                </a:cubicBezTo>
                <a:cubicBezTo>
                  <a:pt x="3797613" y="2595033"/>
                  <a:pt x="2823562" y="2755707"/>
                  <a:pt x="2136030" y="2463800"/>
                </a:cubicBezTo>
                <a:cubicBezTo>
                  <a:pt x="1448498" y="2171893"/>
                  <a:pt x="93639" y="1211888"/>
                  <a:pt x="4739" y="801255"/>
                </a:cubicBezTo>
                <a:cubicBezTo>
                  <a:pt x="-84161" y="390622"/>
                  <a:pt x="1100980" y="10583"/>
                  <a:pt x="1602630" y="0"/>
                </a:cubicBezTo>
              </a:path>
            </a:pathLst>
          </a:custGeom>
          <a:noFill/>
          <a:ln w="25400">
            <a:solidFill>
              <a:srgbClr val="FF0000"/>
            </a:solidFill>
            <a:headEnd w="lg" len="lg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Rectangle 15"/>
          <p:cNvSpPr/>
          <p:nvPr/>
        </p:nvSpPr>
        <p:spPr>
          <a:xfrm>
            <a:off x="3801444" y="2146530"/>
            <a:ext cx="5485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2800" dirty="0" err="1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r>
              <a:rPr lang="en-US" sz="2800" baseline="-25000" dirty="0" err="1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</a:t>
            </a:r>
            <a:endParaRPr lang="en-CA" sz="2800" baseline="-250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806128" y="2815941"/>
            <a:ext cx="5485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2800" dirty="0" err="1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r>
              <a:rPr lang="en-US" sz="2800" baseline="-25000" dirty="0" err="1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</a:t>
            </a:r>
            <a:endParaRPr lang="en-CA" sz="2800" baseline="-250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614974" y="3637412"/>
            <a:ext cx="18205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 err="1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C’</a:t>
            </a:r>
            <a:r>
              <a:rPr lang="en-US" sz="2800" baseline="-25000" dirty="0" err="1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</a:t>
            </a:r>
            <a:r>
              <a:rPr lang="en-US" sz="28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+ </a:t>
            </a:r>
            <a:r>
              <a:rPr lang="en-US" sz="2800" dirty="0" err="1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r>
              <a:rPr lang="en-US" sz="2800" baseline="-25000" dirty="0" err="1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</a:t>
            </a:r>
            <a:r>
              <a:rPr lang="en-US" sz="28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=1</a:t>
            </a:r>
            <a:endParaRPr lang="en-CA" sz="28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666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0" y="5750085"/>
            <a:ext cx="12192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457200">
              <a:defRPr/>
            </a:pPr>
            <a:r>
              <a:rPr lang="en-US" sz="48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 </a:t>
            </a:r>
            <a:r>
              <a:rPr lang="en-US" sz="48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= ∑</a:t>
            </a:r>
            <a:r>
              <a:rPr lang="en-US" sz="48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m(3,5,6,</a:t>
            </a:r>
            <a:r>
              <a:rPr lang="en-US" sz="4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r>
              <a:rPr lang="en-US" sz="48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/>
              <p:cNvSpPr/>
              <p:nvPr/>
            </p:nvSpPr>
            <p:spPr>
              <a:xfrm>
                <a:off x="4609307" y="1253015"/>
                <a:ext cx="3175000" cy="2971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MUX</a:t>
                </a:r>
                <a:endParaRPr lang="en-US" sz="3200" dirty="0" smtClean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algn="ctr"/>
                <a:r>
                  <a:rPr lang="en-US" sz="3200" dirty="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  <a:r>
                  <a:rPr lang="en-US" sz="3200" baseline="300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</m:oMath>
                </a14:m>
                <a:r>
                  <a:rPr lang="en-CA" sz="3200" dirty="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  <a:endParaRPr lang="en-CA" sz="32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9307" y="1253015"/>
                <a:ext cx="3175000" cy="29718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1149620"/>
              </p:ext>
            </p:extLst>
          </p:nvPr>
        </p:nvGraphicFramePr>
        <p:xfrm>
          <a:off x="5748259" y="4703558"/>
          <a:ext cx="1367790" cy="3962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50640">
                  <a:extLst>
                    <a:ext uri="{9D8B030D-6E8A-4147-A177-3AD203B41FA5}">
                      <a16:colId xmlns:a16="http://schemas.microsoft.com/office/drawing/2014/main" val="1663318775"/>
                    </a:ext>
                  </a:extLst>
                </a:gridCol>
                <a:gridCol w="408575">
                  <a:extLst>
                    <a:ext uri="{9D8B030D-6E8A-4147-A177-3AD203B41FA5}">
                      <a16:colId xmlns:a16="http://schemas.microsoft.com/office/drawing/2014/main" val="3787176489"/>
                    </a:ext>
                  </a:extLst>
                </a:gridCol>
                <a:gridCol w="408575">
                  <a:extLst>
                    <a:ext uri="{9D8B030D-6E8A-4147-A177-3AD203B41FA5}">
                      <a16:colId xmlns:a16="http://schemas.microsoft.com/office/drawing/2014/main" val="2345671234"/>
                    </a:ext>
                  </a:extLst>
                </a:gridCol>
              </a:tblGrid>
              <a:tr h="32173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</a:t>
                      </a:r>
                      <a:r>
                        <a:rPr lang="en-US" sz="2000" baseline="-2500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</a:t>
                      </a:r>
                      <a:endParaRPr lang="en-CA" sz="2000" baseline="-25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</a:t>
                      </a:r>
                      <a:endParaRPr lang="en-CA" sz="200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200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7543413"/>
                  </a:ext>
                </a:extLst>
              </a:tr>
            </a:tbl>
          </a:graphicData>
        </a:graphic>
      </p:graphicFrame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4406363"/>
              </p:ext>
            </p:extLst>
          </p:nvPr>
        </p:nvGraphicFramePr>
        <p:xfrm>
          <a:off x="4621214" y="1263175"/>
          <a:ext cx="725805" cy="29616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25805">
                  <a:extLst>
                    <a:ext uri="{9D8B030D-6E8A-4147-A177-3AD203B41FA5}">
                      <a16:colId xmlns:a16="http://schemas.microsoft.com/office/drawing/2014/main" val="1663318775"/>
                    </a:ext>
                  </a:extLst>
                </a:gridCol>
              </a:tblGrid>
              <a:tr h="7404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</a:t>
                      </a:r>
                      <a:r>
                        <a:rPr lang="en-US" sz="2800" baseline="-25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80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80719526"/>
                  </a:ext>
                </a:extLst>
              </a:tr>
              <a:tr h="7404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I</a:t>
                      </a:r>
                      <a:r>
                        <a:rPr kumimoji="0" lang="en-US" sz="2800" b="0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55148844"/>
                  </a:ext>
                </a:extLst>
              </a:tr>
              <a:tr h="7404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</a:t>
                      </a:r>
                      <a:r>
                        <a:rPr lang="en-US" sz="2800" baseline="-25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endParaRPr lang="en-CA" sz="280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27543413"/>
                  </a:ext>
                </a:extLst>
              </a:tr>
              <a:tr h="7404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I</a:t>
                      </a:r>
                      <a:r>
                        <a:rPr kumimoji="0" lang="en-US" sz="2800" b="0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3</a:t>
                      </a:r>
                      <a:endParaRPr kumimoji="0" lang="en-CA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26045"/>
                  </a:ext>
                </a:extLst>
              </a:tr>
            </a:tbl>
          </a:graphicData>
        </a:graphic>
      </p:graphicFrame>
      <p:cxnSp>
        <p:nvCxnSpPr>
          <p:cNvPr id="41" name="Straight Arrow Connector 40"/>
          <p:cNvCxnSpPr/>
          <p:nvPr/>
        </p:nvCxnSpPr>
        <p:spPr>
          <a:xfrm rot="16200000" flipV="1">
            <a:off x="6261654" y="4440145"/>
            <a:ext cx="417195" cy="866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rot="16200000">
            <a:off x="6616305" y="4440578"/>
            <a:ext cx="417195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7784307" y="2749075"/>
            <a:ext cx="118872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4" name="Table 43"/>
          <p:cNvGraphicFramePr>
            <a:graphicFrameLocks noGrp="1"/>
          </p:cNvGraphicFramePr>
          <p:nvPr>
            <p:extLst/>
          </p:nvPr>
        </p:nvGraphicFramePr>
        <p:xfrm>
          <a:off x="6204189" y="3781358"/>
          <a:ext cx="911860" cy="3962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55930">
                  <a:extLst>
                    <a:ext uri="{9D8B030D-6E8A-4147-A177-3AD203B41FA5}">
                      <a16:colId xmlns:a16="http://schemas.microsoft.com/office/drawing/2014/main" val="3787176489"/>
                    </a:ext>
                  </a:extLst>
                </a:gridCol>
                <a:gridCol w="455930">
                  <a:extLst>
                    <a:ext uri="{9D8B030D-6E8A-4147-A177-3AD203B41FA5}">
                      <a16:colId xmlns:a16="http://schemas.microsoft.com/office/drawing/2014/main" val="2345671234"/>
                    </a:ext>
                  </a:extLst>
                </a:gridCol>
              </a:tblGrid>
              <a:tr h="32173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</a:t>
                      </a:r>
                      <a:r>
                        <a:rPr lang="en-US" sz="2000" baseline="-25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aseline="-25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</a:t>
                      </a:r>
                      <a:r>
                        <a:rPr lang="en-US" sz="2000" baseline="-25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aseline="-25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7543413"/>
                  </a:ext>
                </a:extLst>
              </a:tr>
            </a:tbl>
          </a:graphicData>
        </a:graphic>
      </p:graphicFrame>
      <p:sp>
        <p:nvSpPr>
          <p:cNvPr id="45" name="Rectangle 44"/>
          <p:cNvSpPr/>
          <p:nvPr/>
        </p:nvSpPr>
        <p:spPr>
          <a:xfrm>
            <a:off x="8520776" y="2154140"/>
            <a:ext cx="4395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endParaRPr lang="en-CA" dirty="0"/>
          </a:p>
        </p:txBody>
      </p:sp>
      <p:cxnSp>
        <p:nvCxnSpPr>
          <p:cNvPr id="46" name="Straight Arrow Connector 45"/>
          <p:cNvCxnSpPr/>
          <p:nvPr/>
        </p:nvCxnSpPr>
        <p:spPr>
          <a:xfrm flipV="1">
            <a:off x="4348084" y="3114854"/>
            <a:ext cx="274320" cy="3814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4348084" y="1684240"/>
            <a:ext cx="27432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4348084" y="2408140"/>
            <a:ext cx="27432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4348084" y="3919440"/>
            <a:ext cx="27432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reeform 49"/>
          <p:cNvSpPr/>
          <p:nvPr/>
        </p:nvSpPr>
        <p:spPr>
          <a:xfrm>
            <a:off x="1826370" y="2844800"/>
            <a:ext cx="4321793" cy="2634956"/>
          </a:xfrm>
          <a:custGeom>
            <a:avLst/>
            <a:gdLst>
              <a:gd name="connsiteX0" fmla="*/ 3452004 w 3643867"/>
              <a:gd name="connsiteY0" fmla="*/ 2209800 h 2660524"/>
              <a:gd name="connsiteX1" fmla="*/ 3452004 w 3643867"/>
              <a:gd name="connsiteY1" fmla="*/ 2552700 h 2660524"/>
              <a:gd name="connsiteX2" fmla="*/ 1458104 w 3643867"/>
              <a:gd name="connsiteY2" fmla="*/ 2463800 h 2660524"/>
              <a:gd name="connsiteX3" fmla="*/ 10304 w 3643867"/>
              <a:gd name="connsiteY3" fmla="*/ 431800 h 2660524"/>
              <a:gd name="connsiteX4" fmla="*/ 924704 w 3643867"/>
              <a:gd name="connsiteY4" fmla="*/ 0 h 2660524"/>
              <a:gd name="connsiteX0" fmla="*/ 4129930 w 4321793"/>
              <a:gd name="connsiteY0" fmla="*/ 2209800 h 2634956"/>
              <a:gd name="connsiteX1" fmla="*/ 4129930 w 4321793"/>
              <a:gd name="connsiteY1" fmla="*/ 2552700 h 2634956"/>
              <a:gd name="connsiteX2" fmla="*/ 2136030 w 4321793"/>
              <a:gd name="connsiteY2" fmla="*/ 2463800 h 2634956"/>
              <a:gd name="connsiteX3" fmla="*/ 4739 w 4321793"/>
              <a:gd name="connsiteY3" fmla="*/ 801255 h 2634956"/>
              <a:gd name="connsiteX4" fmla="*/ 1602630 w 4321793"/>
              <a:gd name="connsiteY4" fmla="*/ 0 h 2634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21793" h="2634956">
                <a:moveTo>
                  <a:pt x="4129930" y="2209800"/>
                </a:moveTo>
                <a:cubicBezTo>
                  <a:pt x="4296088" y="2360083"/>
                  <a:pt x="4462247" y="2510367"/>
                  <a:pt x="4129930" y="2552700"/>
                </a:cubicBezTo>
                <a:cubicBezTo>
                  <a:pt x="3797613" y="2595033"/>
                  <a:pt x="2823562" y="2755707"/>
                  <a:pt x="2136030" y="2463800"/>
                </a:cubicBezTo>
                <a:cubicBezTo>
                  <a:pt x="1448498" y="2171893"/>
                  <a:pt x="93639" y="1211888"/>
                  <a:pt x="4739" y="801255"/>
                </a:cubicBezTo>
                <a:cubicBezTo>
                  <a:pt x="-84161" y="390622"/>
                  <a:pt x="1100980" y="10583"/>
                  <a:pt x="1602630" y="0"/>
                </a:cubicBezTo>
              </a:path>
            </a:pathLst>
          </a:custGeom>
          <a:noFill/>
          <a:ln w="25400">
            <a:solidFill>
              <a:srgbClr val="FF0000"/>
            </a:solidFill>
            <a:headEnd w="lg" len="lg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Rectangle 15"/>
          <p:cNvSpPr/>
          <p:nvPr/>
        </p:nvSpPr>
        <p:spPr>
          <a:xfrm>
            <a:off x="3801444" y="2146530"/>
            <a:ext cx="5485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2800" dirty="0" err="1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r>
              <a:rPr lang="en-US" sz="2800" baseline="-25000" dirty="0" err="1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</a:t>
            </a:r>
            <a:endParaRPr lang="en-CA" sz="2800" baseline="-250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806128" y="2815941"/>
            <a:ext cx="5485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2800" dirty="0" err="1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r>
              <a:rPr lang="en-US" sz="2800" baseline="-25000" dirty="0" err="1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</a:t>
            </a:r>
            <a:endParaRPr lang="en-CA" sz="2800" baseline="-250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883070" y="1448260"/>
            <a:ext cx="378630" cy="523220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pPr lvl="0" algn="ctr"/>
            <a:r>
              <a:rPr lang="en-US" sz="28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endParaRPr lang="en-CA" sz="2800" baseline="-250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614974" y="3637412"/>
            <a:ext cx="18205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 err="1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C’</a:t>
            </a:r>
            <a:r>
              <a:rPr lang="en-US" sz="2800" baseline="-25000" dirty="0" err="1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</a:t>
            </a:r>
            <a:r>
              <a:rPr lang="en-US" sz="28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+ </a:t>
            </a:r>
            <a:r>
              <a:rPr lang="en-US" sz="2800" dirty="0" err="1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r>
              <a:rPr lang="en-US" sz="2800" baseline="-25000" dirty="0" err="1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</a:t>
            </a:r>
            <a:r>
              <a:rPr lang="en-US" sz="28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=1</a:t>
            </a:r>
            <a:endParaRPr lang="en-CA" sz="28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6980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0" y="5750085"/>
            <a:ext cx="12192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457200">
              <a:defRPr/>
            </a:pPr>
            <a:r>
              <a:rPr lang="en-US" sz="48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 </a:t>
            </a:r>
            <a:r>
              <a:rPr lang="en-US" sz="48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= ∑</a:t>
            </a:r>
            <a:r>
              <a:rPr lang="en-US" sz="48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m(3,5,6,7</a:t>
            </a:r>
            <a:r>
              <a:rPr lang="en-US" sz="48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/>
              <p:cNvSpPr/>
              <p:nvPr/>
            </p:nvSpPr>
            <p:spPr>
              <a:xfrm>
                <a:off x="4609307" y="1253015"/>
                <a:ext cx="3175000" cy="2971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MUX</a:t>
                </a:r>
                <a:endParaRPr lang="en-US" sz="3200" dirty="0" smtClean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algn="ctr"/>
                <a:r>
                  <a:rPr lang="en-US" sz="3200" dirty="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  <a:r>
                  <a:rPr lang="en-US" sz="3200" baseline="300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</m:oMath>
                </a14:m>
                <a:r>
                  <a:rPr lang="en-CA" sz="3200" dirty="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  <a:endParaRPr lang="en-CA" sz="32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9307" y="1253015"/>
                <a:ext cx="3175000" cy="29718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9" name="Table 38"/>
          <p:cNvGraphicFramePr>
            <a:graphicFrameLocks noGrp="1"/>
          </p:cNvGraphicFramePr>
          <p:nvPr>
            <p:extLst/>
          </p:nvPr>
        </p:nvGraphicFramePr>
        <p:xfrm>
          <a:off x="5748259" y="4703558"/>
          <a:ext cx="1367790" cy="3962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50640">
                  <a:extLst>
                    <a:ext uri="{9D8B030D-6E8A-4147-A177-3AD203B41FA5}">
                      <a16:colId xmlns:a16="http://schemas.microsoft.com/office/drawing/2014/main" val="1663318775"/>
                    </a:ext>
                  </a:extLst>
                </a:gridCol>
                <a:gridCol w="408575">
                  <a:extLst>
                    <a:ext uri="{9D8B030D-6E8A-4147-A177-3AD203B41FA5}">
                      <a16:colId xmlns:a16="http://schemas.microsoft.com/office/drawing/2014/main" val="3787176489"/>
                    </a:ext>
                  </a:extLst>
                </a:gridCol>
                <a:gridCol w="408575">
                  <a:extLst>
                    <a:ext uri="{9D8B030D-6E8A-4147-A177-3AD203B41FA5}">
                      <a16:colId xmlns:a16="http://schemas.microsoft.com/office/drawing/2014/main" val="2345671234"/>
                    </a:ext>
                  </a:extLst>
                </a:gridCol>
              </a:tblGrid>
              <a:tr h="32173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</a:t>
                      </a:r>
                      <a:r>
                        <a:rPr lang="en-US" sz="2000" baseline="-2500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</a:t>
                      </a:r>
                      <a:endParaRPr lang="en-CA" sz="2000" baseline="-25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</a:t>
                      </a:r>
                      <a:endParaRPr lang="en-CA" sz="200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200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7543413"/>
                  </a:ext>
                </a:extLst>
              </a:tr>
            </a:tbl>
          </a:graphicData>
        </a:graphic>
      </p:graphicFrame>
      <p:graphicFrame>
        <p:nvGraphicFramePr>
          <p:cNvPr id="40" name="Table 39"/>
          <p:cNvGraphicFramePr>
            <a:graphicFrameLocks noGrp="1"/>
          </p:cNvGraphicFramePr>
          <p:nvPr>
            <p:extLst/>
          </p:nvPr>
        </p:nvGraphicFramePr>
        <p:xfrm>
          <a:off x="4621214" y="1263175"/>
          <a:ext cx="725805" cy="29616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25805">
                  <a:extLst>
                    <a:ext uri="{9D8B030D-6E8A-4147-A177-3AD203B41FA5}">
                      <a16:colId xmlns:a16="http://schemas.microsoft.com/office/drawing/2014/main" val="1663318775"/>
                    </a:ext>
                  </a:extLst>
                </a:gridCol>
              </a:tblGrid>
              <a:tr h="7404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</a:t>
                      </a:r>
                      <a:r>
                        <a:rPr lang="en-US" sz="2800" baseline="-25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80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80719526"/>
                  </a:ext>
                </a:extLst>
              </a:tr>
              <a:tr h="7404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I</a:t>
                      </a:r>
                      <a:r>
                        <a:rPr kumimoji="0" lang="en-US" sz="2800" b="0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55148844"/>
                  </a:ext>
                </a:extLst>
              </a:tr>
              <a:tr h="7404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</a:t>
                      </a:r>
                      <a:r>
                        <a:rPr lang="en-US" sz="2800" baseline="-25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endParaRPr lang="en-CA" sz="280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27543413"/>
                  </a:ext>
                </a:extLst>
              </a:tr>
              <a:tr h="7404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I</a:t>
                      </a:r>
                      <a:r>
                        <a:rPr kumimoji="0" lang="en-US" sz="2800" b="0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3</a:t>
                      </a:r>
                      <a:endParaRPr kumimoji="0" lang="en-CA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9526045"/>
                  </a:ext>
                </a:extLst>
              </a:tr>
            </a:tbl>
          </a:graphicData>
        </a:graphic>
      </p:graphicFrame>
      <p:cxnSp>
        <p:nvCxnSpPr>
          <p:cNvPr id="41" name="Straight Arrow Connector 40"/>
          <p:cNvCxnSpPr/>
          <p:nvPr/>
        </p:nvCxnSpPr>
        <p:spPr>
          <a:xfrm rot="16200000" flipV="1">
            <a:off x="6261654" y="4440145"/>
            <a:ext cx="417195" cy="866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rot="16200000">
            <a:off x="6616305" y="4440578"/>
            <a:ext cx="417195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7784307" y="2749075"/>
            <a:ext cx="118872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4" name="Table 43"/>
          <p:cNvGraphicFramePr>
            <a:graphicFrameLocks noGrp="1"/>
          </p:cNvGraphicFramePr>
          <p:nvPr>
            <p:extLst/>
          </p:nvPr>
        </p:nvGraphicFramePr>
        <p:xfrm>
          <a:off x="6204189" y="3781358"/>
          <a:ext cx="911860" cy="3962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55930">
                  <a:extLst>
                    <a:ext uri="{9D8B030D-6E8A-4147-A177-3AD203B41FA5}">
                      <a16:colId xmlns:a16="http://schemas.microsoft.com/office/drawing/2014/main" val="3787176489"/>
                    </a:ext>
                  </a:extLst>
                </a:gridCol>
                <a:gridCol w="455930">
                  <a:extLst>
                    <a:ext uri="{9D8B030D-6E8A-4147-A177-3AD203B41FA5}">
                      <a16:colId xmlns:a16="http://schemas.microsoft.com/office/drawing/2014/main" val="2345671234"/>
                    </a:ext>
                  </a:extLst>
                </a:gridCol>
              </a:tblGrid>
              <a:tr h="32173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</a:t>
                      </a:r>
                      <a:r>
                        <a:rPr lang="en-US" sz="2000" baseline="-25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aseline="-25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</a:t>
                      </a:r>
                      <a:r>
                        <a:rPr lang="en-US" sz="2000" baseline="-25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aseline="-25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7543413"/>
                  </a:ext>
                </a:extLst>
              </a:tr>
            </a:tbl>
          </a:graphicData>
        </a:graphic>
      </p:graphicFrame>
      <p:sp>
        <p:nvSpPr>
          <p:cNvPr id="45" name="Rectangle 44"/>
          <p:cNvSpPr/>
          <p:nvPr/>
        </p:nvSpPr>
        <p:spPr>
          <a:xfrm>
            <a:off x="8520776" y="2154140"/>
            <a:ext cx="4395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endParaRPr lang="en-CA" dirty="0"/>
          </a:p>
        </p:txBody>
      </p:sp>
      <p:cxnSp>
        <p:nvCxnSpPr>
          <p:cNvPr id="46" name="Straight Arrow Connector 45"/>
          <p:cNvCxnSpPr/>
          <p:nvPr/>
        </p:nvCxnSpPr>
        <p:spPr>
          <a:xfrm flipV="1">
            <a:off x="4348084" y="3114854"/>
            <a:ext cx="274320" cy="3814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4348084" y="1684240"/>
            <a:ext cx="27432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4348084" y="2408140"/>
            <a:ext cx="27432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4348084" y="3919440"/>
            <a:ext cx="27432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reeform 49"/>
          <p:cNvSpPr/>
          <p:nvPr/>
        </p:nvSpPr>
        <p:spPr>
          <a:xfrm>
            <a:off x="1577773" y="2844800"/>
            <a:ext cx="4570390" cy="2644450"/>
          </a:xfrm>
          <a:custGeom>
            <a:avLst/>
            <a:gdLst>
              <a:gd name="connsiteX0" fmla="*/ 3452004 w 3643867"/>
              <a:gd name="connsiteY0" fmla="*/ 2209800 h 2660524"/>
              <a:gd name="connsiteX1" fmla="*/ 3452004 w 3643867"/>
              <a:gd name="connsiteY1" fmla="*/ 2552700 h 2660524"/>
              <a:gd name="connsiteX2" fmla="*/ 1458104 w 3643867"/>
              <a:gd name="connsiteY2" fmla="*/ 2463800 h 2660524"/>
              <a:gd name="connsiteX3" fmla="*/ 10304 w 3643867"/>
              <a:gd name="connsiteY3" fmla="*/ 431800 h 2660524"/>
              <a:gd name="connsiteX4" fmla="*/ 924704 w 3643867"/>
              <a:gd name="connsiteY4" fmla="*/ 0 h 2660524"/>
              <a:gd name="connsiteX0" fmla="*/ 4378527 w 4570390"/>
              <a:gd name="connsiteY0" fmla="*/ 2209800 h 2644450"/>
              <a:gd name="connsiteX1" fmla="*/ 4378527 w 4570390"/>
              <a:gd name="connsiteY1" fmla="*/ 2552700 h 2644450"/>
              <a:gd name="connsiteX2" fmla="*/ 2384627 w 4570390"/>
              <a:gd name="connsiteY2" fmla="*/ 2463800 h 2644450"/>
              <a:gd name="connsiteX3" fmla="*/ 3954 w 4570390"/>
              <a:gd name="connsiteY3" fmla="*/ 662710 h 2644450"/>
              <a:gd name="connsiteX4" fmla="*/ 1851227 w 4570390"/>
              <a:gd name="connsiteY4" fmla="*/ 0 h 2644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0390" h="2644450">
                <a:moveTo>
                  <a:pt x="4378527" y="2209800"/>
                </a:moveTo>
                <a:cubicBezTo>
                  <a:pt x="4544685" y="2360083"/>
                  <a:pt x="4710844" y="2510367"/>
                  <a:pt x="4378527" y="2552700"/>
                </a:cubicBezTo>
                <a:cubicBezTo>
                  <a:pt x="4046210" y="2595033"/>
                  <a:pt x="3113722" y="2778798"/>
                  <a:pt x="2384627" y="2463800"/>
                </a:cubicBezTo>
                <a:cubicBezTo>
                  <a:pt x="1655532" y="2148802"/>
                  <a:pt x="92854" y="1073343"/>
                  <a:pt x="3954" y="662710"/>
                </a:cubicBezTo>
                <a:cubicBezTo>
                  <a:pt x="-84946" y="252077"/>
                  <a:pt x="1349577" y="10583"/>
                  <a:pt x="1851227" y="0"/>
                </a:cubicBezTo>
              </a:path>
            </a:pathLst>
          </a:custGeom>
          <a:noFill/>
          <a:ln w="25400">
            <a:solidFill>
              <a:srgbClr val="FF0000"/>
            </a:solidFill>
            <a:headEnd w="lg" len="lg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Rectangle 15"/>
          <p:cNvSpPr/>
          <p:nvPr/>
        </p:nvSpPr>
        <p:spPr>
          <a:xfrm>
            <a:off x="3801444" y="2146530"/>
            <a:ext cx="5485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2800" dirty="0" err="1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r>
              <a:rPr lang="en-US" sz="2800" baseline="-25000" dirty="0" err="1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</a:t>
            </a:r>
            <a:endParaRPr lang="en-CA" sz="2800" baseline="-250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806128" y="2815941"/>
            <a:ext cx="5485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2800" dirty="0" err="1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r>
              <a:rPr lang="en-US" sz="2800" baseline="-25000" dirty="0" err="1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</a:t>
            </a:r>
            <a:endParaRPr lang="en-CA" sz="2800" baseline="-250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883070" y="1448260"/>
            <a:ext cx="37863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28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endParaRPr lang="en-CA" sz="2800" baseline="-250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614974" y="3637412"/>
            <a:ext cx="18205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 err="1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C’</a:t>
            </a:r>
            <a:r>
              <a:rPr lang="en-US" sz="2800" baseline="-25000" dirty="0" err="1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</a:t>
            </a:r>
            <a:r>
              <a:rPr lang="en-US" sz="28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+ </a:t>
            </a:r>
            <a:r>
              <a:rPr lang="en-US" sz="2800" dirty="0" err="1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r>
              <a:rPr lang="en-US" sz="2800" baseline="-25000" dirty="0" err="1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</a:t>
            </a:r>
            <a:r>
              <a:rPr lang="en-US" sz="28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=1</a:t>
            </a:r>
            <a:endParaRPr lang="en-CA" sz="28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3684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8987767"/>
              </p:ext>
            </p:extLst>
          </p:nvPr>
        </p:nvGraphicFramePr>
        <p:xfrm>
          <a:off x="2095026" y="2972557"/>
          <a:ext cx="550640" cy="11887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50640">
                  <a:extLst>
                    <a:ext uri="{9D8B030D-6E8A-4147-A177-3AD203B41FA5}">
                      <a16:colId xmlns:a16="http://schemas.microsoft.com/office/drawing/2014/main" val="1663318775"/>
                    </a:ext>
                  </a:extLst>
                </a:gridCol>
              </a:tblGrid>
              <a:tr h="321733"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200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2021703"/>
                  </a:ext>
                </a:extLst>
              </a:tr>
              <a:tr h="321733"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</a:t>
                      </a:r>
                      <a:endParaRPr lang="en-CA" sz="200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6149040"/>
                  </a:ext>
                </a:extLst>
              </a:tr>
              <a:tr h="32173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</a:t>
                      </a:r>
                      <a:r>
                        <a:rPr lang="en-US" sz="2000" baseline="-2500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</a:t>
                      </a:r>
                      <a:endParaRPr lang="en-CA" sz="2000" baseline="-25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7543413"/>
                  </a:ext>
                </a:extLst>
              </a:tr>
            </a:tbl>
          </a:graphicData>
        </a:graphic>
      </p:graphicFrame>
      <p:pic>
        <p:nvPicPr>
          <p:cNvPr id="50" name="Picture 4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8759" y="571354"/>
            <a:ext cx="4699290" cy="5562746"/>
          </a:xfrm>
          <a:prstGeom prst="rect">
            <a:avLst/>
          </a:prstGeom>
        </p:spPr>
      </p:pic>
      <p:cxnSp>
        <p:nvCxnSpPr>
          <p:cNvPr id="58" name="Elbow Connector 57"/>
          <p:cNvCxnSpPr>
            <a:endCxn id="50" idx="2"/>
          </p:cNvCxnSpPr>
          <p:nvPr/>
        </p:nvCxnSpPr>
        <p:spPr>
          <a:xfrm>
            <a:off x="2645666" y="3162300"/>
            <a:ext cx="3862738" cy="2971800"/>
          </a:xfrm>
          <a:prstGeom prst="bentConnector4">
            <a:avLst>
              <a:gd name="adj1" fmla="val 19586"/>
              <a:gd name="adj2" fmla="val 107692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/>
          <p:cNvCxnSpPr/>
          <p:nvPr/>
        </p:nvCxnSpPr>
        <p:spPr>
          <a:xfrm>
            <a:off x="2645666" y="3661789"/>
            <a:ext cx="4326634" cy="2916811"/>
          </a:xfrm>
          <a:prstGeom prst="bentConnector3">
            <a:avLst>
              <a:gd name="adj1" fmla="val 1096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/>
          <p:cNvCxnSpPr/>
          <p:nvPr/>
        </p:nvCxnSpPr>
        <p:spPr>
          <a:xfrm>
            <a:off x="3196306" y="3162300"/>
            <a:ext cx="3312098" cy="54989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/>
          <p:cNvCxnSpPr/>
          <p:nvPr/>
        </p:nvCxnSpPr>
        <p:spPr>
          <a:xfrm flipV="1">
            <a:off x="3098185" y="3352727"/>
            <a:ext cx="3874115" cy="309062"/>
          </a:xfrm>
          <a:prstGeom prst="bentConnector3">
            <a:avLst>
              <a:gd name="adj1" fmla="val 25414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6508404" y="6032500"/>
            <a:ext cx="0" cy="2743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6946900" y="6032500"/>
            <a:ext cx="0" cy="54864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6508404" y="3112257"/>
            <a:ext cx="0" cy="9144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6972300" y="3112257"/>
            <a:ext cx="0" cy="2743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8847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1232361" y="2763288"/>
            <a:ext cx="9708190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6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Multiplexer</a:t>
            </a:r>
          </a:p>
          <a:p>
            <a:pPr lvl="0" algn="ctr" defTabSz="457200">
              <a:defRPr/>
            </a:pPr>
            <a:r>
              <a:rPr lang="en-US" sz="5400" dirty="0">
                <a:latin typeface="Segoe UI" panose="020B0502040204020203" pitchFamily="34" charset="0"/>
                <a:cs typeface="Segoe UI" panose="020B0502040204020203" pitchFamily="34" charset="0"/>
              </a:rPr>
              <a:t>Three-State </a:t>
            </a:r>
            <a:r>
              <a:rPr lang="en-US" sz="5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Gates + Decoders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4549676"/>
            <a:ext cx="12192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457200">
              <a:defRPr/>
            </a:pPr>
            <a:r>
              <a:rPr lang="en-US" sz="48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Book: Page 162-164</a:t>
            </a:r>
            <a:endParaRPr lang="en-US" sz="48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4342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1232361" y="2763288"/>
            <a:ext cx="970819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6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De-multiplexer</a:t>
            </a:r>
          </a:p>
        </p:txBody>
      </p:sp>
    </p:spTree>
    <p:extLst>
      <p:ext uri="{BB962C8B-B14F-4D97-AF65-F5344CB8AC3E}">
        <p14:creationId xmlns:p14="http://schemas.microsoft.com/office/powerpoint/2010/main" val="4290119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ore I7-4870HQ SR1ZX CPU Processor Chip , Intel I7 Chip 6M Cache Up To  3.7GHz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93" t="26440" r="29381" b="12073"/>
          <a:stretch/>
        </p:blipFill>
        <p:spPr bwMode="auto">
          <a:xfrm>
            <a:off x="9134929" y="2497780"/>
            <a:ext cx="2278742" cy="2002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DRAM Overview - Viking Technology | Memory and Storage Solution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 flipH="1">
            <a:off x="-617277" y="2526899"/>
            <a:ext cx="6410599" cy="168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4229100" y="381000"/>
            <a:ext cx="3403600" cy="591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263900" y="825500"/>
            <a:ext cx="8509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3263900" y="1435100"/>
            <a:ext cx="8509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257550" y="1993900"/>
            <a:ext cx="8509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257550" y="2497780"/>
            <a:ext cx="8509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257550" y="3187700"/>
            <a:ext cx="8509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257550" y="4165600"/>
            <a:ext cx="8509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263900" y="4749800"/>
            <a:ext cx="8509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270250" y="5346700"/>
            <a:ext cx="8509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270250" y="5981700"/>
            <a:ext cx="8509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7981950" y="3499265"/>
            <a:ext cx="8509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endCxn id="2" idx="3"/>
          </p:cNvCxnSpPr>
          <p:nvPr/>
        </p:nvCxnSpPr>
        <p:spPr>
          <a:xfrm>
            <a:off x="4229100" y="1435100"/>
            <a:ext cx="3403600" cy="1905000"/>
          </a:xfrm>
          <a:prstGeom prst="straightConnector1">
            <a:avLst/>
          </a:prstGeom>
          <a:ln w="25400">
            <a:solidFill>
              <a:schemeClr val="bg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5646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rapezoid 1"/>
              <p:cNvSpPr/>
              <p:nvPr/>
            </p:nvSpPr>
            <p:spPr>
              <a:xfrm rot="5400000">
                <a:off x="2706435" y="2748439"/>
                <a:ext cx="3011424" cy="1216152"/>
              </a:xfrm>
              <a:prstGeom prst="trapezoid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MUX</a:t>
                </a:r>
              </a:p>
              <a:p>
                <a:pPr algn="ctr"/>
                <a:r>
                  <a:rPr lang="en-US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4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  <a:endParaRPr lang="en-CA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2" name="Trapezoid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2706435" y="2748439"/>
                <a:ext cx="3011424" cy="1216152"/>
              </a:xfrm>
              <a:prstGeom prst="trapezoid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/>
          <p:cNvCxnSpPr/>
          <p:nvPr/>
        </p:nvCxnSpPr>
        <p:spPr>
          <a:xfrm>
            <a:off x="2753171" y="2273084"/>
            <a:ext cx="8509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2753171" y="3797084"/>
            <a:ext cx="8509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4820223" y="3287427"/>
            <a:ext cx="8509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247904" y="1919141"/>
            <a:ext cx="5052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I</a:t>
            </a:r>
            <a:r>
              <a:rPr lang="en-US" sz="4000" baseline="-25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endParaRPr lang="en-CA" sz="4000" baseline="-25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65176" y="2634756"/>
            <a:ext cx="5052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I</a:t>
            </a:r>
            <a:r>
              <a:rPr lang="en-US" sz="4000" baseline="-25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CA" sz="4000" baseline="-25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669599" y="2930170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F</a:t>
            </a:r>
            <a:endParaRPr lang="en-CA" sz="4000" baseline="-25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1" name="Straight Arrow Connector 10"/>
          <p:cNvCxnSpPr>
            <a:stCxn id="16" idx="0"/>
          </p:cNvCxnSpPr>
          <p:nvPr/>
        </p:nvCxnSpPr>
        <p:spPr>
          <a:xfrm flipH="1" flipV="1">
            <a:off x="3973872" y="4780506"/>
            <a:ext cx="0" cy="344556"/>
          </a:xfrm>
          <a:prstGeom prst="straightConnector1">
            <a:avLst/>
          </a:prstGeom>
          <a:ln w="254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665810" y="5125062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r>
              <a:rPr lang="en-US" sz="4000" baseline="-25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CA" sz="4000" baseline="-25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753171" y="3022384"/>
            <a:ext cx="8509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753171" y="4546384"/>
            <a:ext cx="8509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247904" y="3308412"/>
            <a:ext cx="5052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I</a:t>
            </a:r>
            <a:r>
              <a:rPr lang="en-US" sz="4000" baseline="-25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CA" sz="4000" baseline="-25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265176" y="4024027"/>
            <a:ext cx="5052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I</a:t>
            </a:r>
            <a:r>
              <a:rPr lang="en-US" sz="4000" baseline="-25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en-CA" sz="4000" baseline="-25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7" name="Straight Arrow Connector 16"/>
          <p:cNvCxnSpPr>
            <a:stCxn id="18" idx="0"/>
          </p:cNvCxnSpPr>
          <p:nvPr/>
        </p:nvCxnSpPr>
        <p:spPr>
          <a:xfrm flipH="1" flipV="1">
            <a:off x="4486763" y="4665378"/>
            <a:ext cx="0" cy="458856"/>
          </a:xfrm>
          <a:prstGeom prst="straightConnector1">
            <a:avLst/>
          </a:prstGeom>
          <a:ln w="254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178701" y="512423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r>
              <a:rPr lang="en-US" sz="4000" baseline="-25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endParaRPr lang="en-CA" sz="4000" baseline="-25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rapezoid 18"/>
              <p:cNvSpPr/>
              <p:nvPr/>
            </p:nvSpPr>
            <p:spPr>
              <a:xfrm rot="16200000" flipH="1">
                <a:off x="6324415" y="2669745"/>
                <a:ext cx="3011424" cy="1216152"/>
              </a:xfrm>
              <a:prstGeom prst="trapezoid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r>
                  <a:rPr lang="en-US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De-MUX</a:t>
                </a:r>
              </a:p>
              <a:p>
                <a:pPr algn="ctr"/>
                <a:r>
                  <a:rPr lang="en-US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CA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4</a:t>
                </a:r>
                <a:endParaRPr lang="en-CA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19" name="Trapezoid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 flipH="1">
                <a:off x="6324415" y="2669745"/>
                <a:ext cx="3011424" cy="1216152"/>
              </a:xfrm>
              <a:prstGeom prst="trapezoid">
                <a:avLst/>
              </a:prstGeom>
              <a:blipFill>
                <a:blip r:embed="rId3"/>
                <a:stretch>
                  <a:fillRect r="-49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/>
          <p:cNvCxnSpPr/>
          <p:nvPr/>
        </p:nvCxnSpPr>
        <p:spPr>
          <a:xfrm>
            <a:off x="8438203" y="2127855"/>
            <a:ext cx="8509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8438203" y="3651855"/>
            <a:ext cx="8509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6371151" y="3282624"/>
            <a:ext cx="8509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9289103" y="1773912"/>
            <a:ext cx="7553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O</a:t>
            </a:r>
            <a:r>
              <a:rPr lang="en-US" sz="4000" baseline="-25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endParaRPr lang="en-CA" sz="4000" baseline="-25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306375" y="2489527"/>
            <a:ext cx="7553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O</a:t>
            </a:r>
            <a:r>
              <a:rPr lang="en-US" sz="4000" baseline="-25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CA" sz="4000" baseline="-25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 flipH="1" flipV="1">
            <a:off x="8016725" y="4700984"/>
            <a:ext cx="0" cy="344556"/>
          </a:xfrm>
          <a:prstGeom prst="straightConnector1">
            <a:avLst/>
          </a:prstGeom>
          <a:ln w="254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283790" y="5046368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r>
              <a:rPr lang="en-US" sz="4000" baseline="-25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CA" sz="4000" baseline="-25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8438203" y="2877155"/>
            <a:ext cx="8509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8438203" y="4401155"/>
            <a:ext cx="8509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9289103" y="3163183"/>
            <a:ext cx="7553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O</a:t>
            </a:r>
            <a:r>
              <a:rPr lang="en-US" sz="4000" baseline="-25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CA" sz="4000" baseline="-25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306375" y="3878798"/>
            <a:ext cx="7553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O</a:t>
            </a:r>
            <a:r>
              <a:rPr lang="en-US" sz="4000" baseline="-25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en-CA" sz="4000" baseline="-25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 flipH="1" flipV="1">
            <a:off x="7522852" y="4586684"/>
            <a:ext cx="0" cy="458856"/>
          </a:xfrm>
          <a:prstGeom prst="straightConnector1">
            <a:avLst/>
          </a:prstGeom>
          <a:ln w="254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7796681" y="5045540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r>
              <a:rPr lang="en-US" sz="4000" baseline="-25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endParaRPr lang="en-CA" sz="4000" baseline="-25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6182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rapezoid 1"/>
              <p:cNvSpPr/>
              <p:nvPr/>
            </p:nvSpPr>
            <p:spPr>
              <a:xfrm rot="16200000" flipH="1">
                <a:off x="948852" y="2779175"/>
                <a:ext cx="3011424" cy="1216152"/>
              </a:xfrm>
              <a:prstGeom prst="trapezoid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r>
                  <a:rPr lang="en-US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De-MUX</a:t>
                </a:r>
              </a:p>
              <a:p>
                <a:pPr algn="ctr"/>
                <a:r>
                  <a:rPr lang="en-US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CA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4</a:t>
                </a:r>
              </a:p>
            </p:txBody>
          </p:sp>
        </mc:Choice>
        <mc:Fallback xmlns="">
          <p:sp>
            <p:nvSpPr>
              <p:cNvPr id="2" name="Trapezoid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 flipH="1">
                <a:off x="948852" y="2779175"/>
                <a:ext cx="3011424" cy="1216152"/>
              </a:xfrm>
              <a:prstGeom prst="trapezoid">
                <a:avLst/>
              </a:prstGeom>
              <a:blipFill>
                <a:blip r:embed="rId2"/>
                <a:stretch>
                  <a:fillRect r="-49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/>
          <p:cNvCxnSpPr/>
          <p:nvPr/>
        </p:nvCxnSpPr>
        <p:spPr>
          <a:xfrm>
            <a:off x="3062640" y="2237285"/>
            <a:ext cx="8509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3062640" y="3761285"/>
            <a:ext cx="8509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995588" y="3392054"/>
            <a:ext cx="8509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913540" y="1883342"/>
            <a:ext cx="7553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O</a:t>
            </a:r>
            <a:r>
              <a:rPr lang="en-US" sz="4000" baseline="-25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endParaRPr lang="en-CA" sz="4000" baseline="-25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30812" y="2598957"/>
            <a:ext cx="7553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O</a:t>
            </a:r>
            <a:r>
              <a:rPr lang="en-US" sz="4000" baseline="-25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CA" sz="4000" baseline="-25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60854" y="3033307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F</a:t>
            </a:r>
            <a:endParaRPr lang="en-CA" sz="4000" baseline="-25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2641162" y="4810414"/>
            <a:ext cx="0" cy="344556"/>
          </a:xfrm>
          <a:prstGeom prst="straightConnector1">
            <a:avLst/>
          </a:prstGeom>
          <a:ln w="254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908227" y="5155798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r>
              <a:rPr lang="en-US" sz="4000" baseline="-25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CA" sz="4000" baseline="-25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3062640" y="2986585"/>
            <a:ext cx="8509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062640" y="4510585"/>
            <a:ext cx="8509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913540" y="3272613"/>
            <a:ext cx="7553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O</a:t>
            </a:r>
            <a:r>
              <a:rPr lang="en-US" sz="4000" baseline="-25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CA" sz="4000" baseline="-25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930812" y="3988228"/>
            <a:ext cx="7553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O</a:t>
            </a:r>
            <a:r>
              <a:rPr lang="en-US" sz="4000" baseline="-25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en-CA" sz="4000" baseline="-25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2147289" y="4696114"/>
            <a:ext cx="0" cy="458856"/>
          </a:xfrm>
          <a:prstGeom prst="straightConnector1">
            <a:avLst/>
          </a:prstGeom>
          <a:ln w="254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421118" y="5154970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r>
              <a:rPr lang="en-US" sz="4000" baseline="-25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endParaRPr lang="en-CA" sz="4000" baseline="-25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19" name="Table 2">
            <a:extLst>
              <a:ext uri="{FF2B5EF4-FFF2-40B4-BE49-F238E27FC236}">
                <a16:creationId xmlns:a16="http://schemas.microsoft.com/office/drawing/2014/main" id="{DD2EF5F2-EF73-40D5-8906-A15EEC6D49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615204"/>
              </p:ext>
            </p:extLst>
          </p:nvPr>
        </p:nvGraphicFramePr>
        <p:xfrm>
          <a:off x="5885196" y="-1"/>
          <a:ext cx="6306803" cy="68580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7433">
                  <a:extLst>
                    <a:ext uri="{9D8B030D-6E8A-4147-A177-3AD203B41FA5}">
                      <a16:colId xmlns:a16="http://schemas.microsoft.com/office/drawing/2014/main" val="1014741325"/>
                    </a:ext>
                  </a:extLst>
                </a:gridCol>
                <a:gridCol w="637433">
                  <a:extLst>
                    <a:ext uri="{9D8B030D-6E8A-4147-A177-3AD203B41FA5}">
                      <a16:colId xmlns:a16="http://schemas.microsoft.com/office/drawing/2014/main" val="3666604902"/>
                    </a:ext>
                  </a:extLst>
                </a:gridCol>
                <a:gridCol w="637433">
                  <a:extLst>
                    <a:ext uri="{9D8B030D-6E8A-4147-A177-3AD203B41FA5}">
                      <a16:colId xmlns:a16="http://schemas.microsoft.com/office/drawing/2014/main" val="2879132820"/>
                    </a:ext>
                  </a:extLst>
                </a:gridCol>
                <a:gridCol w="1098626">
                  <a:extLst>
                    <a:ext uri="{9D8B030D-6E8A-4147-A177-3AD203B41FA5}">
                      <a16:colId xmlns:a16="http://schemas.microsoft.com/office/drawing/2014/main" val="3035806854"/>
                    </a:ext>
                  </a:extLst>
                </a:gridCol>
                <a:gridCol w="1098626">
                  <a:extLst>
                    <a:ext uri="{9D8B030D-6E8A-4147-A177-3AD203B41FA5}">
                      <a16:colId xmlns:a16="http://schemas.microsoft.com/office/drawing/2014/main" val="2766550887"/>
                    </a:ext>
                  </a:extLst>
                </a:gridCol>
                <a:gridCol w="1098626">
                  <a:extLst>
                    <a:ext uri="{9D8B030D-6E8A-4147-A177-3AD203B41FA5}">
                      <a16:colId xmlns:a16="http://schemas.microsoft.com/office/drawing/2014/main" val="2925626078"/>
                    </a:ext>
                  </a:extLst>
                </a:gridCol>
                <a:gridCol w="1098626">
                  <a:extLst>
                    <a:ext uri="{9D8B030D-6E8A-4147-A177-3AD203B41FA5}">
                      <a16:colId xmlns:a16="http://schemas.microsoft.com/office/drawing/2014/main" val="3566433676"/>
                    </a:ext>
                  </a:extLst>
                </a:gridCol>
              </a:tblGrid>
              <a:tr h="1232868">
                <a:tc>
                  <a:txBody>
                    <a:bodyPr/>
                    <a:lstStyle/>
                    <a:p>
                      <a:pPr algn="ctr"/>
                      <a:r>
                        <a:rPr lang="en-US" sz="3200" b="0" kern="12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</a:t>
                      </a:r>
                      <a:r>
                        <a:rPr lang="en-US" sz="3200" b="0" kern="1200" baseline="-25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3200" b="0" kern="1200" baseline="-25000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kern="12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</a:t>
                      </a:r>
                      <a:r>
                        <a:rPr lang="en-US" sz="3200" b="0" kern="1200" baseline="-25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sz="3200" b="0" kern="1200" baseline="-25000" dirty="0" smtClean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kern="1200" dirty="0" smtClean="0">
                          <a:solidFill>
                            <a:schemeClr val="lt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</a:t>
                      </a:r>
                      <a:r>
                        <a:rPr lang="en-US" sz="3200" b="0" kern="1200" baseline="-25000" noProof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sz="3200" b="0" kern="1200" baseline="-25000" noProof="0" dirty="0" smtClean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</a:t>
                      </a:r>
                      <a:r>
                        <a:rPr lang="en-US" sz="3200" b="0" kern="1200" baseline="-25000" noProof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3200" b="0" kern="1200" baseline="-25000" noProof="0" dirty="0" smtClean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</a:t>
                      </a:r>
                      <a:r>
                        <a:rPr lang="en-US" sz="3200" b="0" kern="1200" baseline="-25000" noProof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endParaRPr lang="en-US" sz="3200" b="0" kern="1200" baseline="-25000" noProof="0" dirty="0" smtClean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</a:t>
                      </a:r>
                      <a:r>
                        <a:rPr lang="en-US" sz="3200" b="0" kern="1200" baseline="-25000" noProof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  <a:endParaRPr lang="en-US" sz="3200" b="0" kern="1200" baseline="-25000" noProof="0" dirty="0" smtClean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3722427"/>
                  </a:ext>
                </a:extLst>
              </a:tr>
              <a:tr h="703142">
                <a:tc>
                  <a:txBody>
                    <a:bodyPr/>
                    <a:lstStyle/>
                    <a:p>
                      <a:pPr algn="ctr"/>
                      <a:r>
                        <a:rPr kumimoji="0" lang="en-US" sz="3200" b="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sz="32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kern="1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sz="32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kern="120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lang="en-US" sz="32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kern="1200" baseline="0" noProof="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lang="en-US" sz="3200" b="0" kern="1200" baseline="0" noProof="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kern="1200" baseline="0" noProof="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lang="en-US" sz="3200" b="0" kern="1200" baseline="0" noProof="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kern="1200" baseline="0" noProof="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lang="en-US" sz="3200" b="0" kern="1200" baseline="0" noProof="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kern="1200" baseline="0" noProof="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lang="en-US" sz="3200" b="0" kern="1200" baseline="0" noProof="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2298206"/>
                  </a:ext>
                </a:extLst>
              </a:tr>
              <a:tr h="703142">
                <a:tc>
                  <a:txBody>
                    <a:bodyPr/>
                    <a:lstStyle/>
                    <a:p>
                      <a:pPr algn="ctr"/>
                      <a:r>
                        <a:rPr kumimoji="0" lang="en-US" sz="3200" b="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sz="32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kern="12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sz="32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kern="120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lang="en-US" sz="32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kern="1200" baseline="0" noProof="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lang="en-US" sz="3200" b="0" kern="1200" baseline="0" noProof="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kern="1200" baseline="0" noProof="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kern="1200" baseline="0" noProof="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lang="en-US" sz="3200" b="0" kern="1200" baseline="0" noProof="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kern="1200" baseline="0" noProof="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lang="en-US" sz="3200" b="0" kern="1200" baseline="0" noProof="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821097"/>
                  </a:ext>
                </a:extLst>
              </a:tr>
              <a:tr h="703142">
                <a:tc>
                  <a:txBody>
                    <a:bodyPr/>
                    <a:lstStyle/>
                    <a:p>
                      <a:pPr algn="ctr"/>
                      <a:r>
                        <a:rPr kumimoji="0" lang="en-US" sz="3200" b="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sz="32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kern="12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32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kern="120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lang="en-US" sz="32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kern="1200" baseline="0" noProof="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lang="en-US" sz="3200" b="0" kern="1200" baseline="0" noProof="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kern="1200" baseline="0" noProof="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lang="en-US" sz="3200" b="0" kern="1200" baseline="0" noProof="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kern="1200" baseline="0" noProof="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kern="1200" baseline="0" noProof="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lang="en-US" sz="3200" b="0" kern="1200" baseline="0" noProof="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6223776"/>
                  </a:ext>
                </a:extLst>
              </a:tr>
              <a:tr h="703142">
                <a:tc>
                  <a:txBody>
                    <a:bodyPr/>
                    <a:lstStyle/>
                    <a:p>
                      <a:pPr algn="ctr"/>
                      <a:r>
                        <a:rPr kumimoji="0" lang="en-US" sz="3200" b="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sz="32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kern="12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32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kern="120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lang="en-US" sz="32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kern="1200" baseline="0" noProof="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lang="en-US" sz="3200" b="0" kern="1200" baseline="0" noProof="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kern="1200" baseline="0" noProof="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lang="en-US" sz="3200" b="0" kern="1200" baseline="0" noProof="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kern="1200" baseline="0" noProof="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lang="en-US" sz="3200" b="0" kern="1200" baseline="0" noProof="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kern="1200" baseline="0" noProof="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21687998"/>
                  </a:ext>
                </a:extLst>
              </a:tr>
              <a:tr h="703142">
                <a:tc>
                  <a:txBody>
                    <a:bodyPr/>
                    <a:lstStyle/>
                    <a:p>
                      <a:pPr algn="ctr"/>
                      <a:r>
                        <a:rPr lang="en-US" sz="3200" b="0" kern="120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lang="en-US" sz="32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kern="1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sz="32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kern="120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lang="en-US" sz="32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kern="1200" baseline="0" noProof="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lang="en-US" sz="3200" b="0" kern="1200" baseline="0" noProof="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kern="1200" baseline="0" noProof="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lang="en-US" sz="3200" b="0" kern="1200" baseline="0" noProof="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kern="1200" baseline="0" noProof="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lang="en-US" sz="3200" b="0" kern="1200" baseline="0" noProof="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kern="1200" baseline="0" noProof="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2466298"/>
                  </a:ext>
                </a:extLst>
              </a:tr>
              <a:tr h="703142">
                <a:tc>
                  <a:txBody>
                    <a:bodyPr/>
                    <a:lstStyle/>
                    <a:p>
                      <a:pPr algn="ctr"/>
                      <a:r>
                        <a:rPr lang="en-US" sz="3200" b="0" kern="120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lang="en-US" sz="32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kern="12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sz="32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kern="120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lang="en-US" sz="32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kern="1200" baseline="0" noProof="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lang="en-US" sz="3200" b="0" kern="1200" baseline="0" noProof="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kern="1200" baseline="0" noProof="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lang="en-US" sz="3200" b="0" kern="1200" baseline="0" noProof="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kern="1200" baseline="0" noProof="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lang="en-US" sz="3200" b="0" kern="1200" baseline="0" noProof="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kern="1200" baseline="0" noProof="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0681576"/>
                  </a:ext>
                </a:extLst>
              </a:tr>
              <a:tr h="703142">
                <a:tc>
                  <a:txBody>
                    <a:bodyPr/>
                    <a:lstStyle/>
                    <a:p>
                      <a:pPr algn="ctr"/>
                      <a:r>
                        <a:rPr lang="en-US" sz="3200" b="0" kern="120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lang="en-US" sz="32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kern="12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32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kern="120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lang="en-US" sz="32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kern="1200" baseline="0" noProof="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lang="en-US" sz="3200" b="0" kern="1200" baseline="0" noProof="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kern="1200" baseline="0" noProof="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lang="en-US" sz="3200" b="0" kern="1200" baseline="0" noProof="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kern="1200" baseline="0" noProof="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lang="en-US" sz="3200" b="0" kern="1200" baseline="0" noProof="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kern="1200" baseline="0" noProof="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478125"/>
                  </a:ext>
                </a:extLst>
              </a:tr>
              <a:tr h="703142">
                <a:tc>
                  <a:txBody>
                    <a:bodyPr/>
                    <a:lstStyle/>
                    <a:p>
                      <a:pPr algn="ctr"/>
                      <a:r>
                        <a:rPr lang="en-US" sz="3200" b="0" kern="120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lang="en-US" sz="32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kern="12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32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kern="120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lang="en-US" sz="32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kern="1200" baseline="0" noProof="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lang="en-US" sz="3200" b="0" kern="1200" baseline="0" noProof="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kern="1200" baseline="0" noProof="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lang="en-US" sz="3200" b="0" kern="1200" baseline="0" noProof="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kern="1200" baseline="0" noProof="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lang="en-US" sz="3200" b="0" kern="1200" baseline="0" noProof="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kern="1200" baseline="0" noProof="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2385054"/>
                  </a:ext>
                </a:extLst>
              </a:tr>
            </a:tbl>
          </a:graphicData>
        </a:graphic>
      </p:graphicFrame>
      <p:cxnSp>
        <p:nvCxnSpPr>
          <p:cNvPr id="20" name="Straight Arrow Connector 19"/>
          <p:cNvCxnSpPr>
            <a:stCxn id="2" idx="0"/>
          </p:cNvCxnSpPr>
          <p:nvPr/>
        </p:nvCxnSpPr>
        <p:spPr>
          <a:xfrm flipV="1">
            <a:off x="1846488" y="2237285"/>
            <a:ext cx="1087212" cy="1149966"/>
          </a:xfrm>
          <a:prstGeom prst="straightConnector1">
            <a:avLst/>
          </a:prstGeom>
          <a:ln w="25400">
            <a:solidFill>
              <a:schemeClr val="bg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9037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rapezoid 1"/>
              <p:cNvSpPr/>
              <p:nvPr/>
            </p:nvSpPr>
            <p:spPr>
              <a:xfrm rot="16200000" flipH="1">
                <a:off x="948852" y="2779175"/>
                <a:ext cx="3011424" cy="1216152"/>
              </a:xfrm>
              <a:prstGeom prst="trapezoid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r>
                  <a:rPr lang="en-US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De-MUX</a:t>
                </a:r>
              </a:p>
              <a:p>
                <a:pPr algn="ctr"/>
                <a:r>
                  <a:rPr lang="en-US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CA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4</a:t>
                </a:r>
              </a:p>
            </p:txBody>
          </p:sp>
        </mc:Choice>
        <mc:Fallback xmlns="">
          <p:sp>
            <p:nvSpPr>
              <p:cNvPr id="2" name="Trapezoid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 flipH="1">
                <a:off x="948852" y="2779175"/>
                <a:ext cx="3011424" cy="1216152"/>
              </a:xfrm>
              <a:prstGeom prst="trapezoid">
                <a:avLst/>
              </a:prstGeom>
              <a:blipFill>
                <a:blip r:embed="rId2"/>
                <a:stretch>
                  <a:fillRect r="-49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/>
          <p:cNvCxnSpPr/>
          <p:nvPr/>
        </p:nvCxnSpPr>
        <p:spPr>
          <a:xfrm>
            <a:off x="3062640" y="2237285"/>
            <a:ext cx="8509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3062640" y="3761285"/>
            <a:ext cx="8509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995588" y="3392054"/>
            <a:ext cx="8509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913540" y="1883342"/>
            <a:ext cx="7553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O</a:t>
            </a:r>
            <a:r>
              <a:rPr lang="en-US" sz="4000" baseline="-25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endParaRPr lang="en-CA" sz="4000" baseline="-25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30812" y="2598957"/>
            <a:ext cx="7553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O</a:t>
            </a:r>
            <a:r>
              <a:rPr lang="en-US" sz="4000" baseline="-25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CA" sz="4000" baseline="-25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60854" y="3033307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F</a:t>
            </a:r>
            <a:endParaRPr lang="en-CA" sz="4000" baseline="-25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2641162" y="4810414"/>
            <a:ext cx="0" cy="344556"/>
          </a:xfrm>
          <a:prstGeom prst="straightConnector1">
            <a:avLst/>
          </a:prstGeom>
          <a:ln w="254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908227" y="5155798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r>
              <a:rPr lang="en-US" sz="4000" baseline="-25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CA" sz="4000" baseline="-25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3062640" y="2986585"/>
            <a:ext cx="8509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062640" y="4510585"/>
            <a:ext cx="8509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913540" y="3272613"/>
            <a:ext cx="7553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O</a:t>
            </a:r>
            <a:r>
              <a:rPr lang="en-US" sz="4000" baseline="-25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CA" sz="4000" baseline="-25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930812" y="3988228"/>
            <a:ext cx="7553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O</a:t>
            </a:r>
            <a:r>
              <a:rPr lang="en-US" sz="4000" baseline="-25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en-CA" sz="4000" baseline="-25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2147289" y="4696114"/>
            <a:ext cx="0" cy="458856"/>
          </a:xfrm>
          <a:prstGeom prst="straightConnector1">
            <a:avLst/>
          </a:prstGeom>
          <a:ln w="254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421118" y="5154970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r>
              <a:rPr lang="en-US" sz="4000" baseline="-25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endParaRPr lang="en-CA" sz="4000" baseline="-25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19" name="Table 2">
            <a:extLst>
              <a:ext uri="{FF2B5EF4-FFF2-40B4-BE49-F238E27FC236}">
                <a16:creationId xmlns:a16="http://schemas.microsoft.com/office/drawing/2014/main" id="{DD2EF5F2-EF73-40D5-8906-A15EEC6D49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9672220"/>
              </p:ext>
            </p:extLst>
          </p:nvPr>
        </p:nvGraphicFramePr>
        <p:xfrm>
          <a:off x="5885196" y="-1"/>
          <a:ext cx="6306803" cy="68580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7433">
                  <a:extLst>
                    <a:ext uri="{9D8B030D-6E8A-4147-A177-3AD203B41FA5}">
                      <a16:colId xmlns:a16="http://schemas.microsoft.com/office/drawing/2014/main" val="1014741325"/>
                    </a:ext>
                  </a:extLst>
                </a:gridCol>
                <a:gridCol w="637433">
                  <a:extLst>
                    <a:ext uri="{9D8B030D-6E8A-4147-A177-3AD203B41FA5}">
                      <a16:colId xmlns:a16="http://schemas.microsoft.com/office/drawing/2014/main" val="3666604902"/>
                    </a:ext>
                  </a:extLst>
                </a:gridCol>
                <a:gridCol w="637433">
                  <a:extLst>
                    <a:ext uri="{9D8B030D-6E8A-4147-A177-3AD203B41FA5}">
                      <a16:colId xmlns:a16="http://schemas.microsoft.com/office/drawing/2014/main" val="2879132820"/>
                    </a:ext>
                  </a:extLst>
                </a:gridCol>
                <a:gridCol w="1098626">
                  <a:extLst>
                    <a:ext uri="{9D8B030D-6E8A-4147-A177-3AD203B41FA5}">
                      <a16:colId xmlns:a16="http://schemas.microsoft.com/office/drawing/2014/main" val="3035806854"/>
                    </a:ext>
                  </a:extLst>
                </a:gridCol>
                <a:gridCol w="1098626">
                  <a:extLst>
                    <a:ext uri="{9D8B030D-6E8A-4147-A177-3AD203B41FA5}">
                      <a16:colId xmlns:a16="http://schemas.microsoft.com/office/drawing/2014/main" val="2766550887"/>
                    </a:ext>
                  </a:extLst>
                </a:gridCol>
                <a:gridCol w="1098626">
                  <a:extLst>
                    <a:ext uri="{9D8B030D-6E8A-4147-A177-3AD203B41FA5}">
                      <a16:colId xmlns:a16="http://schemas.microsoft.com/office/drawing/2014/main" val="2925626078"/>
                    </a:ext>
                  </a:extLst>
                </a:gridCol>
                <a:gridCol w="1098626">
                  <a:extLst>
                    <a:ext uri="{9D8B030D-6E8A-4147-A177-3AD203B41FA5}">
                      <a16:colId xmlns:a16="http://schemas.microsoft.com/office/drawing/2014/main" val="3566433676"/>
                    </a:ext>
                  </a:extLst>
                </a:gridCol>
              </a:tblGrid>
              <a:tr h="1232868">
                <a:tc>
                  <a:txBody>
                    <a:bodyPr/>
                    <a:lstStyle/>
                    <a:p>
                      <a:pPr algn="ctr"/>
                      <a:r>
                        <a:rPr lang="en-US" sz="3200" b="0" kern="12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</a:t>
                      </a:r>
                      <a:r>
                        <a:rPr lang="en-US" sz="3200" b="0" kern="1200" baseline="-25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3200" b="0" kern="1200" baseline="-25000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kern="12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</a:t>
                      </a:r>
                      <a:r>
                        <a:rPr lang="en-US" sz="3200" b="0" kern="1200" baseline="-25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sz="3200" b="0" kern="1200" baseline="-25000" dirty="0" smtClean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kern="1200" dirty="0" smtClean="0">
                          <a:solidFill>
                            <a:schemeClr val="lt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</a:t>
                      </a:r>
                      <a:r>
                        <a:rPr lang="en-US" sz="3200" b="0" kern="1200" baseline="-25000" noProof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sz="3200" b="0" kern="1200" baseline="-25000" noProof="0" dirty="0" smtClean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</a:t>
                      </a:r>
                      <a:r>
                        <a:rPr lang="en-US" sz="3200" b="0" kern="1200" baseline="-25000" noProof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3200" b="0" kern="1200" baseline="-25000" noProof="0" dirty="0" smtClean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</a:t>
                      </a:r>
                      <a:r>
                        <a:rPr lang="en-US" sz="3200" b="0" kern="1200" baseline="-25000" noProof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endParaRPr lang="en-US" sz="3200" b="0" kern="1200" baseline="-25000" noProof="0" dirty="0" smtClean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</a:t>
                      </a:r>
                      <a:r>
                        <a:rPr lang="en-US" sz="3200" b="0" kern="1200" baseline="-25000" noProof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  <a:endParaRPr lang="en-US" sz="3200" b="0" kern="1200" baseline="-25000" noProof="0" dirty="0" smtClean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3722427"/>
                  </a:ext>
                </a:extLst>
              </a:tr>
              <a:tr h="703142">
                <a:tc>
                  <a:txBody>
                    <a:bodyPr/>
                    <a:lstStyle/>
                    <a:p>
                      <a:pPr algn="ctr"/>
                      <a:r>
                        <a:rPr kumimoji="0" lang="en-US" sz="3200" b="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sz="32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kern="1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sz="32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kern="120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lang="en-US" sz="32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kern="1200" baseline="0" noProof="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lang="en-US" sz="3200" b="0" kern="1200" baseline="0" noProof="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kern="1200" baseline="0" noProof="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lang="en-US" sz="3200" b="0" kern="1200" baseline="0" noProof="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kern="1200" baseline="0" noProof="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lang="en-US" sz="3200" b="0" kern="1200" baseline="0" noProof="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kern="1200" baseline="0" noProof="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lang="en-US" sz="3200" b="0" kern="1200" baseline="0" noProof="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2298206"/>
                  </a:ext>
                </a:extLst>
              </a:tr>
              <a:tr h="703142">
                <a:tc>
                  <a:txBody>
                    <a:bodyPr/>
                    <a:lstStyle/>
                    <a:p>
                      <a:pPr algn="ctr"/>
                      <a:r>
                        <a:rPr kumimoji="0" lang="en-US" sz="3200" b="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sz="32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kern="12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sz="32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kern="120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lang="en-US" sz="32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kern="1200" baseline="0" noProof="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lang="en-US" sz="3200" b="0" kern="1200" baseline="0" noProof="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kern="1200" baseline="0" noProof="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kern="1200" baseline="0" noProof="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lang="en-US" sz="3200" b="0" kern="1200" baseline="0" noProof="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kern="1200" baseline="0" noProof="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lang="en-US" sz="3200" b="0" kern="1200" baseline="0" noProof="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821097"/>
                  </a:ext>
                </a:extLst>
              </a:tr>
              <a:tr h="703142">
                <a:tc>
                  <a:txBody>
                    <a:bodyPr/>
                    <a:lstStyle/>
                    <a:p>
                      <a:pPr algn="ctr"/>
                      <a:r>
                        <a:rPr kumimoji="0" lang="en-US" sz="3200" b="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sz="32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kern="12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32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kern="120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lang="en-US" sz="32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kern="1200" baseline="0" noProof="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lang="en-US" sz="3200" b="0" kern="1200" baseline="0" noProof="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kern="1200" baseline="0" noProof="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lang="en-US" sz="3200" b="0" kern="1200" baseline="0" noProof="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kern="1200" baseline="0" noProof="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kern="1200" baseline="0" noProof="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lang="en-US" sz="3200" b="0" kern="1200" baseline="0" noProof="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6223776"/>
                  </a:ext>
                </a:extLst>
              </a:tr>
              <a:tr h="703142">
                <a:tc>
                  <a:txBody>
                    <a:bodyPr/>
                    <a:lstStyle/>
                    <a:p>
                      <a:pPr algn="ctr"/>
                      <a:r>
                        <a:rPr kumimoji="0" lang="en-US" sz="3200" b="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sz="32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kern="12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32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kern="120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lang="en-US" sz="32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kern="1200" baseline="0" noProof="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lang="en-US" sz="3200" b="0" kern="1200" baseline="0" noProof="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kern="1200" baseline="0" noProof="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lang="en-US" sz="3200" b="0" kern="1200" baseline="0" noProof="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kern="1200" baseline="0" noProof="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lang="en-US" sz="3200" b="0" kern="1200" baseline="0" noProof="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kern="1200" baseline="0" noProof="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21687998"/>
                  </a:ext>
                </a:extLst>
              </a:tr>
              <a:tr h="703142">
                <a:tc>
                  <a:txBody>
                    <a:bodyPr/>
                    <a:lstStyle/>
                    <a:p>
                      <a:pPr algn="ctr"/>
                      <a:r>
                        <a:rPr lang="en-US" sz="3200" b="0" kern="120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lang="en-US" sz="32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kern="1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sz="32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kern="120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lang="en-US" sz="32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kern="1200" baseline="0" noProof="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lang="en-US" sz="3200" b="0" kern="1200" baseline="0" noProof="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kern="1200" baseline="0" noProof="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lang="en-US" sz="3200" b="0" kern="1200" baseline="0" noProof="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kern="1200" baseline="0" noProof="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lang="en-US" sz="3200" b="0" kern="1200" baseline="0" noProof="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kern="1200" baseline="0" noProof="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2466298"/>
                  </a:ext>
                </a:extLst>
              </a:tr>
              <a:tr h="703142">
                <a:tc>
                  <a:txBody>
                    <a:bodyPr/>
                    <a:lstStyle/>
                    <a:p>
                      <a:pPr algn="ctr"/>
                      <a:r>
                        <a:rPr lang="en-US" sz="3200" b="0" kern="120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lang="en-US" sz="32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kern="12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sz="32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kern="120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lang="en-US" sz="32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kern="1200" baseline="0" noProof="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lang="en-US" sz="3200" b="0" kern="1200" baseline="0" noProof="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kern="1200" baseline="0" noProof="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lang="en-US" sz="3200" b="0" kern="1200" baseline="0" noProof="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kern="1200" baseline="0" noProof="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lang="en-US" sz="3200" b="0" kern="1200" baseline="0" noProof="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kern="1200" baseline="0" noProof="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0681576"/>
                  </a:ext>
                </a:extLst>
              </a:tr>
              <a:tr h="703142">
                <a:tc>
                  <a:txBody>
                    <a:bodyPr/>
                    <a:lstStyle/>
                    <a:p>
                      <a:pPr algn="ctr"/>
                      <a:r>
                        <a:rPr lang="en-US" sz="3200" b="0" kern="120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lang="en-US" sz="32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kern="12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32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kern="120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lang="en-US" sz="32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kern="1200" baseline="0" noProof="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lang="en-US" sz="3200" b="0" kern="1200" baseline="0" noProof="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kern="1200" baseline="0" noProof="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lang="en-US" sz="3200" b="0" kern="1200" baseline="0" noProof="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kern="1200" baseline="0" noProof="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lang="en-US" sz="3200" b="0" kern="1200" baseline="0" noProof="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kern="1200" baseline="0" noProof="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478125"/>
                  </a:ext>
                </a:extLst>
              </a:tr>
              <a:tr h="703142">
                <a:tc>
                  <a:txBody>
                    <a:bodyPr/>
                    <a:lstStyle/>
                    <a:p>
                      <a:pPr algn="ctr"/>
                      <a:r>
                        <a:rPr lang="en-US" sz="3200" b="0" kern="120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lang="en-US" sz="32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kern="12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32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kern="120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lang="en-US" sz="32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kern="1200" baseline="0" noProof="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lang="en-US" sz="3200" b="0" kern="1200" baseline="0" noProof="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kern="1200" baseline="0" noProof="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lang="en-US" sz="3200" b="0" kern="1200" baseline="0" noProof="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kern="1200" baseline="0" noProof="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lang="en-US" sz="3200" b="0" kern="1200" baseline="0" noProof="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kern="1200" baseline="0" noProof="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2385054"/>
                  </a:ext>
                </a:extLst>
              </a:tr>
            </a:tbl>
          </a:graphicData>
        </a:graphic>
      </p:graphicFrame>
      <p:cxnSp>
        <p:nvCxnSpPr>
          <p:cNvPr id="20" name="Straight Arrow Connector 19"/>
          <p:cNvCxnSpPr/>
          <p:nvPr/>
        </p:nvCxnSpPr>
        <p:spPr>
          <a:xfrm flipV="1">
            <a:off x="1846488" y="2986585"/>
            <a:ext cx="1125312" cy="400666"/>
          </a:xfrm>
          <a:prstGeom prst="straightConnector1">
            <a:avLst/>
          </a:prstGeom>
          <a:ln w="25400">
            <a:solidFill>
              <a:schemeClr val="bg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847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rapezoid 1"/>
              <p:cNvSpPr/>
              <p:nvPr/>
            </p:nvSpPr>
            <p:spPr>
              <a:xfrm rot="16200000" flipH="1">
                <a:off x="948852" y="2779175"/>
                <a:ext cx="3011424" cy="1216152"/>
              </a:xfrm>
              <a:prstGeom prst="trapezoid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r>
                  <a:rPr lang="en-US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De-MUX</a:t>
                </a:r>
              </a:p>
              <a:p>
                <a:pPr algn="ctr"/>
                <a:r>
                  <a:rPr lang="en-US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CA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4</a:t>
                </a:r>
              </a:p>
            </p:txBody>
          </p:sp>
        </mc:Choice>
        <mc:Fallback xmlns="">
          <p:sp>
            <p:nvSpPr>
              <p:cNvPr id="2" name="Trapezoid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 flipH="1">
                <a:off x="948852" y="2779175"/>
                <a:ext cx="3011424" cy="1216152"/>
              </a:xfrm>
              <a:prstGeom prst="trapezoid">
                <a:avLst/>
              </a:prstGeom>
              <a:blipFill>
                <a:blip r:embed="rId2"/>
                <a:stretch>
                  <a:fillRect r="-49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/>
          <p:cNvCxnSpPr/>
          <p:nvPr/>
        </p:nvCxnSpPr>
        <p:spPr>
          <a:xfrm>
            <a:off x="3062640" y="2237285"/>
            <a:ext cx="8509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3062640" y="3761285"/>
            <a:ext cx="8509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995588" y="3392054"/>
            <a:ext cx="8509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913540" y="1883342"/>
            <a:ext cx="7553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O</a:t>
            </a:r>
            <a:r>
              <a:rPr lang="en-US" sz="4000" baseline="-25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endParaRPr lang="en-CA" sz="4000" baseline="-25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30812" y="2598957"/>
            <a:ext cx="7553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O</a:t>
            </a:r>
            <a:r>
              <a:rPr lang="en-US" sz="4000" baseline="-25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CA" sz="4000" baseline="-25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60854" y="3033307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F</a:t>
            </a:r>
            <a:endParaRPr lang="en-CA" sz="4000" baseline="-25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2641162" y="4810414"/>
            <a:ext cx="0" cy="344556"/>
          </a:xfrm>
          <a:prstGeom prst="straightConnector1">
            <a:avLst/>
          </a:prstGeom>
          <a:ln w="254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908227" y="5155798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r>
              <a:rPr lang="en-US" sz="4000" baseline="-25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CA" sz="4000" baseline="-25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3062640" y="2986585"/>
            <a:ext cx="8509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062640" y="4510585"/>
            <a:ext cx="8509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913540" y="3272613"/>
            <a:ext cx="7553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O</a:t>
            </a:r>
            <a:r>
              <a:rPr lang="en-US" sz="4000" baseline="-25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CA" sz="4000" baseline="-25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930812" y="3988228"/>
            <a:ext cx="7553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O</a:t>
            </a:r>
            <a:r>
              <a:rPr lang="en-US" sz="4000" baseline="-25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en-CA" sz="4000" baseline="-25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2147289" y="4696114"/>
            <a:ext cx="0" cy="458856"/>
          </a:xfrm>
          <a:prstGeom prst="straightConnector1">
            <a:avLst/>
          </a:prstGeom>
          <a:ln w="254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421118" y="5154970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r>
              <a:rPr lang="en-US" sz="4000" baseline="-25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endParaRPr lang="en-CA" sz="4000" baseline="-25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19" name="Table 2">
            <a:extLst>
              <a:ext uri="{FF2B5EF4-FFF2-40B4-BE49-F238E27FC236}">
                <a16:creationId xmlns:a16="http://schemas.microsoft.com/office/drawing/2014/main" id="{DD2EF5F2-EF73-40D5-8906-A15EEC6D49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9749251"/>
              </p:ext>
            </p:extLst>
          </p:nvPr>
        </p:nvGraphicFramePr>
        <p:xfrm>
          <a:off x="5885196" y="-1"/>
          <a:ext cx="6306803" cy="68580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7433">
                  <a:extLst>
                    <a:ext uri="{9D8B030D-6E8A-4147-A177-3AD203B41FA5}">
                      <a16:colId xmlns:a16="http://schemas.microsoft.com/office/drawing/2014/main" val="1014741325"/>
                    </a:ext>
                  </a:extLst>
                </a:gridCol>
                <a:gridCol w="637433">
                  <a:extLst>
                    <a:ext uri="{9D8B030D-6E8A-4147-A177-3AD203B41FA5}">
                      <a16:colId xmlns:a16="http://schemas.microsoft.com/office/drawing/2014/main" val="3666604902"/>
                    </a:ext>
                  </a:extLst>
                </a:gridCol>
                <a:gridCol w="637433">
                  <a:extLst>
                    <a:ext uri="{9D8B030D-6E8A-4147-A177-3AD203B41FA5}">
                      <a16:colId xmlns:a16="http://schemas.microsoft.com/office/drawing/2014/main" val="2879132820"/>
                    </a:ext>
                  </a:extLst>
                </a:gridCol>
                <a:gridCol w="1098626">
                  <a:extLst>
                    <a:ext uri="{9D8B030D-6E8A-4147-A177-3AD203B41FA5}">
                      <a16:colId xmlns:a16="http://schemas.microsoft.com/office/drawing/2014/main" val="3035806854"/>
                    </a:ext>
                  </a:extLst>
                </a:gridCol>
                <a:gridCol w="1098626">
                  <a:extLst>
                    <a:ext uri="{9D8B030D-6E8A-4147-A177-3AD203B41FA5}">
                      <a16:colId xmlns:a16="http://schemas.microsoft.com/office/drawing/2014/main" val="2766550887"/>
                    </a:ext>
                  </a:extLst>
                </a:gridCol>
                <a:gridCol w="1098626">
                  <a:extLst>
                    <a:ext uri="{9D8B030D-6E8A-4147-A177-3AD203B41FA5}">
                      <a16:colId xmlns:a16="http://schemas.microsoft.com/office/drawing/2014/main" val="2925626078"/>
                    </a:ext>
                  </a:extLst>
                </a:gridCol>
                <a:gridCol w="1098626">
                  <a:extLst>
                    <a:ext uri="{9D8B030D-6E8A-4147-A177-3AD203B41FA5}">
                      <a16:colId xmlns:a16="http://schemas.microsoft.com/office/drawing/2014/main" val="3566433676"/>
                    </a:ext>
                  </a:extLst>
                </a:gridCol>
              </a:tblGrid>
              <a:tr h="1232868">
                <a:tc>
                  <a:txBody>
                    <a:bodyPr/>
                    <a:lstStyle/>
                    <a:p>
                      <a:pPr algn="ctr"/>
                      <a:r>
                        <a:rPr lang="en-US" sz="3200" b="0" kern="12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</a:t>
                      </a:r>
                      <a:r>
                        <a:rPr lang="en-US" sz="3200" b="0" kern="1200" baseline="-25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3200" b="0" kern="1200" baseline="-25000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kern="12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</a:t>
                      </a:r>
                      <a:r>
                        <a:rPr lang="en-US" sz="3200" b="0" kern="1200" baseline="-25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sz="3200" b="0" kern="1200" baseline="-25000" dirty="0" smtClean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kern="1200" dirty="0" smtClean="0">
                          <a:solidFill>
                            <a:schemeClr val="lt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</a:t>
                      </a:r>
                      <a:r>
                        <a:rPr lang="en-US" sz="3200" b="0" kern="1200" baseline="-25000" noProof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sz="3200" b="0" kern="1200" baseline="-25000" noProof="0" dirty="0" smtClean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</a:t>
                      </a:r>
                      <a:r>
                        <a:rPr lang="en-US" sz="3200" b="0" kern="1200" baseline="-25000" noProof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3200" b="0" kern="1200" baseline="-25000" noProof="0" dirty="0" smtClean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</a:t>
                      </a:r>
                      <a:r>
                        <a:rPr lang="en-US" sz="3200" b="0" kern="1200" baseline="-25000" noProof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endParaRPr lang="en-US" sz="3200" b="0" kern="1200" baseline="-25000" noProof="0" dirty="0" smtClean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</a:t>
                      </a:r>
                      <a:r>
                        <a:rPr lang="en-US" sz="3200" b="0" kern="1200" baseline="-25000" noProof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  <a:endParaRPr lang="en-US" sz="3200" b="0" kern="1200" baseline="-25000" noProof="0" dirty="0" smtClean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3722427"/>
                  </a:ext>
                </a:extLst>
              </a:tr>
              <a:tr h="703142">
                <a:tc>
                  <a:txBody>
                    <a:bodyPr/>
                    <a:lstStyle/>
                    <a:p>
                      <a:pPr algn="ctr"/>
                      <a:r>
                        <a:rPr kumimoji="0" lang="en-US" sz="3200" b="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sz="32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kern="1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sz="32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kern="120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lang="en-US" sz="32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kern="1200" baseline="0" noProof="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lang="en-US" sz="3200" b="0" kern="1200" baseline="0" noProof="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kern="1200" baseline="0" noProof="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lang="en-US" sz="3200" b="0" kern="1200" baseline="0" noProof="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kern="1200" baseline="0" noProof="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lang="en-US" sz="3200" b="0" kern="1200" baseline="0" noProof="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kern="1200" baseline="0" noProof="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lang="en-US" sz="3200" b="0" kern="1200" baseline="0" noProof="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2298206"/>
                  </a:ext>
                </a:extLst>
              </a:tr>
              <a:tr h="703142">
                <a:tc>
                  <a:txBody>
                    <a:bodyPr/>
                    <a:lstStyle/>
                    <a:p>
                      <a:pPr algn="ctr"/>
                      <a:r>
                        <a:rPr kumimoji="0" lang="en-US" sz="3200" b="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sz="32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kern="12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sz="32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kern="120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lang="en-US" sz="32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kern="1200" baseline="0" noProof="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lang="en-US" sz="3200" b="0" kern="1200" baseline="0" noProof="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kern="1200" baseline="0" noProof="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kern="1200" baseline="0" noProof="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lang="en-US" sz="3200" b="0" kern="1200" baseline="0" noProof="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kern="1200" baseline="0" noProof="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lang="en-US" sz="3200" b="0" kern="1200" baseline="0" noProof="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821097"/>
                  </a:ext>
                </a:extLst>
              </a:tr>
              <a:tr h="703142">
                <a:tc>
                  <a:txBody>
                    <a:bodyPr/>
                    <a:lstStyle/>
                    <a:p>
                      <a:pPr algn="ctr"/>
                      <a:r>
                        <a:rPr kumimoji="0" lang="en-US" sz="3200" b="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sz="32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kern="12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32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kern="120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lang="en-US" sz="32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kern="1200" baseline="0" noProof="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lang="en-US" sz="3200" b="0" kern="1200" baseline="0" noProof="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kern="1200" baseline="0" noProof="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lang="en-US" sz="3200" b="0" kern="1200" baseline="0" noProof="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kern="1200" baseline="0" noProof="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kern="1200" baseline="0" noProof="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lang="en-US" sz="3200" b="0" kern="1200" baseline="0" noProof="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6223776"/>
                  </a:ext>
                </a:extLst>
              </a:tr>
              <a:tr h="703142">
                <a:tc>
                  <a:txBody>
                    <a:bodyPr/>
                    <a:lstStyle/>
                    <a:p>
                      <a:pPr algn="ctr"/>
                      <a:r>
                        <a:rPr kumimoji="0" lang="en-US" sz="3200" b="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sz="32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kern="12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32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kern="120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lang="en-US" sz="32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kern="1200" baseline="0" noProof="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lang="en-US" sz="3200" b="0" kern="1200" baseline="0" noProof="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kern="1200" baseline="0" noProof="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lang="en-US" sz="3200" b="0" kern="1200" baseline="0" noProof="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kern="1200" baseline="0" noProof="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lang="en-US" sz="3200" b="0" kern="1200" baseline="0" noProof="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kern="1200" baseline="0" noProof="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21687998"/>
                  </a:ext>
                </a:extLst>
              </a:tr>
              <a:tr h="703142">
                <a:tc>
                  <a:txBody>
                    <a:bodyPr/>
                    <a:lstStyle/>
                    <a:p>
                      <a:pPr algn="ctr"/>
                      <a:r>
                        <a:rPr lang="en-US" sz="3200" b="0" kern="120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lang="en-US" sz="32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kern="1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sz="32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kern="120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lang="en-US" sz="32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kern="1200" baseline="0" noProof="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lang="en-US" sz="3200" b="0" kern="1200" baseline="0" noProof="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kern="1200" baseline="0" noProof="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lang="en-US" sz="3200" b="0" kern="1200" baseline="0" noProof="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kern="1200" baseline="0" noProof="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lang="en-US" sz="3200" b="0" kern="1200" baseline="0" noProof="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kern="1200" baseline="0" noProof="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2466298"/>
                  </a:ext>
                </a:extLst>
              </a:tr>
              <a:tr h="703142">
                <a:tc>
                  <a:txBody>
                    <a:bodyPr/>
                    <a:lstStyle/>
                    <a:p>
                      <a:pPr algn="ctr"/>
                      <a:r>
                        <a:rPr lang="en-US" sz="3200" b="0" kern="120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lang="en-US" sz="32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kern="12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sz="32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kern="120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lang="en-US" sz="32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kern="1200" baseline="0" noProof="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lang="en-US" sz="3200" b="0" kern="1200" baseline="0" noProof="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kern="1200" baseline="0" noProof="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lang="en-US" sz="3200" b="0" kern="1200" baseline="0" noProof="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kern="1200" baseline="0" noProof="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lang="en-US" sz="3200" b="0" kern="1200" baseline="0" noProof="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kern="1200" baseline="0" noProof="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0681576"/>
                  </a:ext>
                </a:extLst>
              </a:tr>
              <a:tr h="703142">
                <a:tc>
                  <a:txBody>
                    <a:bodyPr/>
                    <a:lstStyle/>
                    <a:p>
                      <a:pPr algn="ctr"/>
                      <a:r>
                        <a:rPr lang="en-US" sz="3200" b="0" kern="120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lang="en-US" sz="32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kern="12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32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kern="120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lang="en-US" sz="32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kern="1200" baseline="0" noProof="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lang="en-US" sz="3200" b="0" kern="1200" baseline="0" noProof="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kern="1200" baseline="0" noProof="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lang="en-US" sz="3200" b="0" kern="1200" baseline="0" noProof="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kern="1200" baseline="0" noProof="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lang="en-US" sz="3200" b="0" kern="1200" baseline="0" noProof="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kern="1200" baseline="0" noProof="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478125"/>
                  </a:ext>
                </a:extLst>
              </a:tr>
              <a:tr h="703142">
                <a:tc>
                  <a:txBody>
                    <a:bodyPr/>
                    <a:lstStyle/>
                    <a:p>
                      <a:pPr algn="ctr"/>
                      <a:r>
                        <a:rPr lang="en-US" sz="3200" b="0" kern="120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lang="en-US" sz="32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kern="12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32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kern="120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lang="en-US" sz="32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kern="1200" baseline="0" noProof="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lang="en-US" sz="3200" b="0" kern="1200" baseline="0" noProof="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kern="1200" baseline="0" noProof="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lang="en-US" sz="3200" b="0" kern="1200" baseline="0" noProof="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kern="1200" baseline="0" noProof="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lang="en-US" sz="3200" b="0" kern="1200" baseline="0" noProof="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kern="1200" baseline="0" noProof="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2385054"/>
                  </a:ext>
                </a:extLst>
              </a:tr>
            </a:tbl>
          </a:graphicData>
        </a:graphic>
      </p:graphicFrame>
      <p:cxnSp>
        <p:nvCxnSpPr>
          <p:cNvPr id="20" name="Straight Arrow Connector 19"/>
          <p:cNvCxnSpPr/>
          <p:nvPr/>
        </p:nvCxnSpPr>
        <p:spPr>
          <a:xfrm>
            <a:off x="1846488" y="3387251"/>
            <a:ext cx="1216152" cy="374034"/>
          </a:xfrm>
          <a:prstGeom prst="straightConnector1">
            <a:avLst/>
          </a:prstGeom>
          <a:ln w="25400">
            <a:solidFill>
              <a:schemeClr val="bg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1111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rapezoid 1"/>
              <p:cNvSpPr/>
              <p:nvPr/>
            </p:nvSpPr>
            <p:spPr>
              <a:xfrm rot="16200000" flipH="1">
                <a:off x="948852" y="2779175"/>
                <a:ext cx="3011424" cy="1216152"/>
              </a:xfrm>
              <a:prstGeom prst="trapezoid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r>
                  <a:rPr lang="en-US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De-MUX</a:t>
                </a:r>
                <a:r>
                  <a:rPr lang="en-US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1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CA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4</a:t>
                </a:r>
                <a:endParaRPr lang="en-US" dirty="0" smtClean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2" name="Trapezoid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 flipH="1">
                <a:off x="948852" y="2779175"/>
                <a:ext cx="3011424" cy="1216152"/>
              </a:xfrm>
              <a:prstGeom prst="trapezoid">
                <a:avLst/>
              </a:prstGeom>
              <a:blipFill>
                <a:blip r:embed="rId2"/>
                <a:stretch>
                  <a:fillRect r="-49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/>
          <p:cNvCxnSpPr/>
          <p:nvPr/>
        </p:nvCxnSpPr>
        <p:spPr>
          <a:xfrm>
            <a:off x="3062640" y="2237285"/>
            <a:ext cx="8509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3062640" y="3761285"/>
            <a:ext cx="8509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995588" y="3392054"/>
            <a:ext cx="8509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913540" y="1883342"/>
            <a:ext cx="7553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O</a:t>
            </a:r>
            <a:r>
              <a:rPr lang="en-US" sz="4000" baseline="-25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endParaRPr lang="en-CA" sz="4000" baseline="-25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30812" y="2598957"/>
            <a:ext cx="7553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O</a:t>
            </a:r>
            <a:r>
              <a:rPr lang="en-US" sz="4000" baseline="-25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CA" sz="4000" baseline="-25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60854" y="3033307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F</a:t>
            </a:r>
            <a:endParaRPr lang="en-CA" sz="4000" baseline="-25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2641162" y="4810414"/>
            <a:ext cx="0" cy="344556"/>
          </a:xfrm>
          <a:prstGeom prst="straightConnector1">
            <a:avLst/>
          </a:prstGeom>
          <a:ln w="254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908227" y="5155798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r>
              <a:rPr lang="en-US" sz="4000" baseline="-25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CA" sz="4000" baseline="-25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3062640" y="2986585"/>
            <a:ext cx="8509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062640" y="4510585"/>
            <a:ext cx="8509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913540" y="3272613"/>
            <a:ext cx="7553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O</a:t>
            </a:r>
            <a:r>
              <a:rPr lang="en-US" sz="4000" baseline="-25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CA" sz="4000" baseline="-25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930812" y="3988228"/>
            <a:ext cx="7553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O</a:t>
            </a:r>
            <a:r>
              <a:rPr lang="en-US" sz="4000" baseline="-25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en-CA" sz="4000" baseline="-25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2147289" y="4696114"/>
            <a:ext cx="0" cy="458856"/>
          </a:xfrm>
          <a:prstGeom prst="straightConnector1">
            <a:avLst/>
          </a:prstGeom>
          <a:ln w="254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421118" y="5154970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r>
              <a:rPr lang="en-US" sz="4000" baseline="-25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endParaRPr lang="en-CA" sz="4000" baseline="-25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19" name="Table 2">
            <a:extLst>
              <a:ext uri="{FF2B5EF4-FFF2-40B4-BE49-F238E27FC236}">
                <a16:creationId xmlns:a16="http://schemas.microsoft.com/office/drawing/2014/main" id="{DD2EF5F2-EF73-40D5-8906-A15EEC6D49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7046901"/>
              </p:ext>
            </p:extLst>
          </p:nvPr>
        </p:nvGraphicFramePr>
        <p:xfrm>
          <a:off x="5885196" y="-1"/>
          <a:ext cx="6306803" cy="68580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7433">
                  <a:extLst>
                    <a:ext uri="{9D8B030D-6E8A-4147-A177-3AD203B41FA5}">
                      <a16:colId xmlns:a16="http://schemas.microsoft.com/office/drawing/2014/main" val="1014741325"/>
                    </a:ext>
                  </a:extLst>
                </a:gridCol>
                <a:gridCol w="637433">
                  <a:extLst>
                    <a:ext uri="{9D8B030D-6E8A-4147-A177-3AD203B41FA5}">
                      <a16:colId xmlns:a16="http://schemas.microsoft.com/office/drawing/2014/main" val="3666604902"/>
                    </a:ext>
                  </a:extLst>
                </a:gridCol>
                <a:gridCol w="637433">
                  <a:extLst>
                    <a:ext uri="{9D8B030D-6E8A-4147-A177-3AD203B41FA5}">
                      <a16:colId xmlns:a16="http://schemas.microsoft.com/office/drawing/2014/main" val="2879132820"/>
                    </a:ext>
                  </a:extLst>
                </a:gridCol>
                <a:gridCol w="1098626">
                  <a:extLst>
                    <a:ext uri="{9D8B030D-6E8A-4147-A177-3AD203B41FA5}">
                      <a16:colId xmlns:a16="http://schemas.microsoft.com/office/drawing/2014/main" val="3035806854"/>
                    </a:ext>
                  </a:extLst>
                </a:gridCol>
                <a:gridCol w="1098626">
                  <a:extLst>
                    <a:ext uri="{9D8B030D-6E8A-4147-A177-3AD203B41FA5}">
                      <a16:colId xmlns:a16="http://schemas.microsoft.com/office/drawing/2014/main" val="2766550887"/>
                    </a:ext>
                  </a:extLst>
                </a:gridCol>
                <a:gridCol w="1098626">
                  <a:extLst>
                    <a:ext uri="{9D8B030D-6E8A-4147-A177-3AD203B41FA5}">
                      <a16:colId xmlns:a16="http://schemas.microsoft.com/office/drawing/2014/main" val="2925626078"/>
                    </a:ext>
                  </a:extLst>
                </a:gridCol>
                <a:gridCol w="1098626">
                  <a:extLst>
                    <a:ext uri="{9D8B030D-6E8A-4147-A177-3AD203B41FA5}">
                      <a16:colId xmlns:a16="http://schemas.microsoft.com/office/drawing/2014/main" val="3566433676"/>
                    </a:ext>
                  </a:extLst>
                </a:gridCol>
              </a:tblGrid>
              <a:tr h="1232868">
                <a:tc>
                  <a:txBody>
                    <a:bodyPr/>
                    <a:lstStyle/>
                    <a:p>
                      <a:pPr algn="ctr"/>
                      <a:r>
                        <a:rPr lang="en-US" sz="3200" b="0" kern="12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</a:t>
                      </a:r>
                      <a:r>
                        <a:rPr lang="en-US" sz="3200" b="0" kern="1200" baseline="-25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3200" b="0" kern="1200" baseline="-25000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kern="12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</a:t>
                      </a:r>
                      <a:r>
                        <a:rPr lang="en-US" sz="3200" b="0" kern="1200" baseline="-25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sz="3200" b="0" kern="1200" baseline="-25000" dirty="0" smtClean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kern="1200" dirty="0" smtClean="0">
                          <a:solidFill>
                            <a:schemeClr val="lt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</a:t>
                      </a:r>
                      <a:r>
                        <a:rPr lang="en-US" sz="3200" b="0" kern="1200" baseline="-25000" noProof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sz="3200" b="0" kern="1200" baseline="-25000" noProof="0" dirty="0" smtClean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</a:t>
                      </a:r>
                      <a:r>
                        <a:rPr lang="en-US" sz="3200" b="0" kern="1200" baseline="-25000" noProof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3200" b="0" kern="1200" baseline="-25000" noProof="0" dirty="0" smtClean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</a:t>
                      </a:r>
                      <a:r>
                        <a:rPr lang="en-US" sz="3200" b="0" kern="1200" baseline="-25000" noProof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endParaRPr lang="en-US" sz="3200" b="0" kern="1200" baseline="-25000" noProof="0" dirty="0" smtClean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</a:t>
                      </a:r>
                      <a:r>
                        <a:rPr lang="en-US" sz="3200" b="0" kern="1200" baseline="-25000" noProof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  <a:endParaRPr lang="en-US" sz="3200" b="0" kern="1200" baseline="-25000" noProof="0" dirty="0" smtClean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3722427"/>
                  </a:ext>
                </a:extLst>
              </a:tr>
              <a:tr h="703142">
                <a:tc>
                  <a:txBody>
                    <a:bodyPr/>
                    <a:lstStyle/>
                    <a:p>
                      <a:pPr algn="ctr"/>
                      <a:r>
                        <a:rPr kumimoji="0" lang="en-US" sz="3200" b="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sz="32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kern="1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sz="32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kern="120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lang="en-US" sz="32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kern="1200" baseline="0" noProof="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lang="en-US" sz="3200" b="0" kern="1200" baseline="0" noProof="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kern="1200" baseline="0" noProof="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lang="en-US" sz="3200" b="0" kern="1200" baseline="0" noProof="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kern="1200" baseline="0" noProof="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lang="en-US" sz="3200" b="0" kern="1200" baseline="0" noProof="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kern="1200" baseline="0" noProof="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lang="en-US" sz="3200" b="0" kern="1200" baseline="0" noProof="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2298206"/>
                  </a:ext>
                </a:extLst>
              </a:tr>
              <a:tr h="703142">
                <a:tc>
                  <a:txBody>
                    <a:bodyPr/>
                    <a:lstStyle/>
                    <a:p>
                      <a:pPr algn="ctr"/>
                      <a:r>
                        <a:rPr kumimoji="0" lang="en-US" sz="3200" b="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sz="32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kern="12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sz="32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kern="120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lang="en-US" sz="32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kern="1200" baseline="0" noProof="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lang="en-US" sz="3200" b="0" kern="1200" baseline="0" noProof="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kern="1200" baseline="0" noProof="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kern="1200" baseline="0" noProof="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lang="en-US" sz="3200" b="0" kern="1200" baseline="0" noProof="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kern="1200" baseline="0" noProof="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lang="en-US" sz="3200" b="0" kern="1200" baseline="0" noProof="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821097"/>
                  </a:ext>
                </a:extLst>
              </a:tr>
              <a:tr h="703142">
                <a:tc>
                  <a:txBody>
                    <a:bodyPr/>
                    <a:lstStyle/>
                    <a:p>
                      <a:pPr algn="ctr"/>
                      <a:r>
                        <a:rPr kumimoji="0" lang="en-US" sz="3200" b="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sz="32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kern="12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32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kern="120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lang="en-US" sz="32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kern="1200" baseline="0" noProof="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lang="en-US" sz="3200" b="0" kern="1200" baseline="0" noProof="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kern="1200" baseline="0" noProof="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lang="en-US" sz="3200" b="0" kern="1200" baseline="0" noProof="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kern="1200" baseline="0" noProof="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kern="1200" baseline="0" noProof="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lang="en-US" sz="3200" b="0" kern="1200" baseline="0" noProof="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6223776"/>
                  </a:ext>
                </a:extLst>
              </a:tr>
              <a:tr h="703142">
                <a:tc>
                  <a:txBody>
                    <a:bodyPr/>
                    <a:lstStyle/>
                    <a:p>
                      <a:pPr algn="ctr"/>
                      <a:r>
                        <a:rPr kumimoji="0" lang="en-US" sz="3200" b="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sz="32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kern="12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32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kern="120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lang="en-US" sz="32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kern="1200" baseline="0" noProof="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lang="en-US" sz="3200" b="0" kern="1200" baseline="0" noProof="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kern="1200" baseline="0" noProof="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lang="en-US" sz="3200" b="0" kern="1200" baseline="0" noProof="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kern="1200" baseline="0" noProof="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lang="en-US" sz="3200" b="0" kern="1200" baseline="0" noProof="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kern="1200" baseline="0" noProof="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21687998"/>
                  </a:ext>
                </a:extLst>
              </a:tr>
              <a:tr h="703142">
                <a:tc>
                  <a:txBody>
                    <a:bodyPr/>
                    <a:lstStyle/>
                    <a:p>
                      <a:pPr algn="ctr"/>
                      <a:r>
                        <a:rPr lang="en-US" sz="3200" b="0" kern="120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lang="en-US" sz="32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kern="1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sz="32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kern="120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lang="en-US" sz="32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kern="1200" baseline="0" noProof="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lang="en-US" sz="3200" b="0" kern="1200" baseline="0" noProof="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kern="1200" baseline="0" noProof="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lang="en-US" sz="3200" b="0" kern="1200" baseline="0" noProof="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kern="1200" baseline="0" noProof="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lang="en-US" sz="3200" b="0" kern="1200" baseline="0" noProof="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kern="1200" baseline="0" noProof="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2466298"/>
                  </a:ext>
                </a:extLst>
              </a:tr>
              <a:tr h="703142">
                <a:tc>
                  <a:txBody>
                    <a:bodyPr/>
                    <a:lstStyle/>
                    <a:p>
                      <a:pPr algn="ctr"/>
                      <a:r>
                        <a:rPr lang="en-US" sz="3200" b="0" kern="120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lang="en-US" sz="32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kern="12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sz="32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kern="120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lang="en-US" sz="32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kern="1200" baseline="0" noProof="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lang="en-US" sz="3200" b="0" kern="1200" baseline="0" noProof="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kern="1200" baseline="0" noProof="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lang="en-US" sz="3200" b="0" kern="1200" baseline="0" noProof="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kern="1200" baseline="0" noProof="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lang="en-US" sz="3200" b="0" kern="1200" baseline="0" noProof="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kern="1200" baseline="0" noProof="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0681576"/>
                  </a:ext>
                </a:extLst>
              </a:tr>
              <a:tr h="703142">
                <a:tc>
                  <a:txBody>
                    <a:bodyPr/>
                    <a:lstStyle/>
                    <a:p>
                      <a:pPr algn="ctr"/>
                      <a:r>
                        <a:rPr lang="en-US" sz="3200" b="0" kern="120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lang="en-US" sz="32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kern="12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32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kern="120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lang="en-US" sz="32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kern="1200" baseline="0" noProof="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lang="en-US" sz="3200" b="0" kern="1200" baseline="0" noProof="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kern="1200" baseline="0" noProof="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lang="en-US" sz="3200" b="0" kern="1200" baseline="0" noProof="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kern="1200" baseline="0" noProof="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lang="en-US" sz="3200" b="0" kern="1200" baseline="0" noProof="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kern="1200" baseline="0" noProof="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478125"/>
                  </a:ext>
                </a:extLst>
              </a:tr>
              <a:tr h="703142">
                <a:tc>
                  <a:txBody>
                    <a:bodyPr/>
                    <a:lstStyle/>
                    <a:p>
                      <a:pPr algn="ctr"/>
                      <a:r>
                        <a:rPr lang="en-US" sz="3200" b="0" kern="120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lang="en-US" sz="32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kern="12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32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kern="120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lang="en-US" sz="32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kern="1200" baseline="0" noProof="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lang="en-US" sz="3200" b="0" kern="1200" baseline="0" noProof="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kern="1200" baseline="0" noProof="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lang="en-US" sz="3200" b="0" kern="1200" baseline="0" noProof="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kern="1200" baseline="0" noProof="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lang="en-US" sz="3200" b="0" kern="1200" baseline="0" noProof="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kern="1200" baseline="0" noProof="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2385054"/>
                  </a:ext>
                </a:extLst>
              </a:tr>
            </a:tbl>
          </a:graphicData>
        </a:graphic>
      </p:graphicFrame>
      <p:cxnSp>
        <p:nvCxnSpPr>
          <p:cNvPr id="20" name="Straight Arrow Connector 19"/>
          <p:cNvCxnSpPr/>
          <p:nvPr/>
        </p:nvCxnSpPr>
        <p:spPr>
          <a:xfrm>
            <a:off x="1846488" y="3387251"/>
            <a:ext cx="1216152" cy="1123334"/>
          </a:xfrm>
          <a:prstGeom prst="straightConnector1">
            <a:avLst/>
          </a:prstGeom>
          <a:ln w="25400">
            <a:solidFill>
              <a:schemeClr val="bg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8819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rapezoid 1"/>
              <p:cNvSpPr/>
              <p:nvPr/>
            </p:nvSpPr>
            <p:spPr>
              <a:xfrm rot="16200000" flipH="1">
                <a:off x="948852" y="2779175"/>
                <a:ext cx="3011424" cy="1216152"/>
              </a:xfrm>
              <a:prstGeom prst="trapezoid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r>
                  <a:rPr lang="en-US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De-MUX</a:t>
                </a:r>
              </a:p>
              <a:p>
                <a:pPr algn="ctr"/>
                <a:r>
                  <a:rPr lang="en-US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CA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4</a:t>
                </a:r>
              </a:p>
            </p:txBody>
          </p:sp>
        </mc:Choice>
        <mc:Fallback xmlns="">
          <p:sp>
            <p:nvSpPr>
              <p:cNvPr id="2" name="Trapezoid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 flipH="1">
                <a:off x="948852" y="2779175"/>
                <a:ext cx="3011424" cy="1216152"/>
              </a:xfrm>
              <a:prstGeom prst="trapezoid">
                <a:avLst/>
              </a:prstGeom>
              <a:blipFill>
                <a:blip r:embed="rId2"/>
                <a:stretch>
                  <a:fillRect r="-49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/>
          <p:cNvCxnSpPr/>
          <p:nvPr/>
        </p:nvCxnSpPr>
        <p:spPr>
          <a:xfrm>
            <a:off x="3062640" y="2237285"/>
            <a:ext cx="8509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3062640" y="3761285"/>
            <a:ext cx="8509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995588" y="3392054"/>
            <a:ext cx="8509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913540" y="1883342"/>
            <a:ext cx="7553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O</a:t>
            </a:r>
            <a:r>
              <a:rPr lang="en-US" sz="4000" baseline="-25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endParaRPr lang="en-CA" sz="4000" baseline="-25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30812" y="2598957"/>
            <a:ext cx="7553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O</a:t>
            </a:r>
            <a:r>
              <a:rPr lang="en-US" sz="4000" baseline="-25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CA" sz="4000" baseline="-25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60854" y="3033307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F</a:t>
            </a:r>
            <a:endParaRPr lang="en-CA" sz="4000" baseline="-25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2641162" y="4810414"/>
            <a:ext cx="0" cy="344556"/>
          </a:xfrm>
          <a:prstGeom prst="straightConnector1">
            <a:avLst/>
          </a:prstGeom>
          <a:ln w="254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908227" y="5155798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r>
              <a:rPr lang="en-US" sz="4000" baseline="-25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CA" sz="4000" baseline="-25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3062640" y="2986585"/>
            <a:ext cx="8509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062640" y="4510585"/>
            <a:ext cx="8509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913540" y="3272613"/>
            <a:ext cx="7553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O</a:t>
            </a:r>
            <a:r>
              <a:rPr lang="en-US" sz="4000" baseline="-25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CA" sz="4000" baseline="-25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930812" y="3988228"/>
            <a:ext cx="7553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O</a:t>
            </a:r>
            <a:r>
              <a:rPr lang="en-US" sz="4000" baseline="-25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en-CA" sz="4000" baseline="-25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2147289" y="4696114"/>
            <a:ext cx="0" cy="458856"/>
          </a:xfrm>
          <a:prstGeom prst="straightConnector1">
            <a:avLst/>
          </a:prstGeom>
          <a:ln w="254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421118" y="5154970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r>
              <a:rPr lang="en-US" sz="4000" baseline="-25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endParaRPr lang="en-CA" sz="4000" baseline="-25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19" name="Table 2">
            <a:extLst>
              <a:ext uri="{FF2B5EF4-FFF2-40B4-BE49-F238E27FC236}">
                <a16:creationId xmlns:a16="http://schemas.microsoft.com/office/drawing/2014/main" id="{DD2EF5F2-EF73-40D5-8906-A15EEC6D49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0725328"/>
              </p:ext>
            </p:extLst>
          </p:nvPr>
        </p:nvGraphicFramePr>
        <p:xfrm>
          <a:off x="5885196" y="1521690"/>
          <a:ext cx="5863458" cy="39872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255">
                  <a:extLst>
                    <a:ext uri="{9D8B030D-6E8A-4147-A177-3AD203B41FA5}">
                      <a16:colId xmlns:a16="http://schemas.microsoft.com/office/drawing/2014/main" val="1014741325"/>
                    </a:ext>
                  </a:extLst>
                </a:gridCol>
                <a:gridCol w="659255">
                  <a:extLst>
                    <a:ext uri="{9D8B030D-6E8A-4147-A177-3AD203B41FA5}">
                      <a16:colId xmlns:a16="http://schemas.microsoft.com/office/drawing/2014/main" val="3666604902"/>
                    </a:ext>
                  </a:extLst>
                </a:gridCol>
                <a:gridCol w="1136237">
                  <a:extLst>
                    <a:ext uri="{9D8B030D-6E8A-4147-A177-3AD203B41FA5}">
                      <a16:colId xmlns:a16="http://schemas.microsoft.com/office/drawing/2014/main" val="3035806854"/>
                    </a:ext>
                  </a:extLst>
                </a:gridCol>
                <a:gridCol w="1136237">
                  <a:extLst>
                    <a:ext uri="{9D8B030D-6E8A-4147-A177-3AD203B41FA5}">
                      <a16:colId xmlns:a16="http://schemas.microsoft.com/office/drawing/2014/main" val="2766550887"/>
                    </a:ext>
                  </a:extLst>
                </a:gridCol>
                <a:gridCol w="1136237">
                  <a:extLst>
                    <a:ext uri="{9D8B030D-6E8A-4147-A177-3AD203B41FA5}">
                      <a16:colId xmlns:a16="http://schemas.microsoft.com/office/drawing/2014/main" val="2925626078"/>
                    </a:ext>
                  </a:extLst>
                </a:gridCol>
                <a:gridCol w="1136237">
                  <a:extLst>
                    <a:ext uri="{9D8B030D-6E8A-4147-A177-3AD203B41FA5}">
                      <a16:colId xmlns:a16="http://schemas.microsoft.com/office/drawing/2014/main" val="3566433676"/>
                    </a:ext>
                  </a:extLst>
                </a:gridCol>
              </a:tblGrid>
              <a:tr h="1274827">
                <a:tc>
                  <a:txBody>
                    <a:bodyPr/>
                    <a:lstStyle/>
                    <a:p>
                      <a:pPr algn="ctr"/>
                      <a:r>
                        <a:rPr lang="en-US" sz="3600" b="0" kern="12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</a:t>
                      </a:r>
                      <a:r>
                        <a:rPr lang="en-US" sz="3600" b="0" kern="1200" baseline="-25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3600" b="0" kern="1200" baseline="-25000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</a:t>
                      </a:r>
                      <a:r>
                        <a:rPr lang="en-US" sz="3600" b="0" kern="1200" baseline="-25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sz="3600" b="0" kern="1200" baseline="-25000" dirty="0" smtClean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</a:t>
                      </a:r>
                      <a:r>
                        <a:rPr lang="en-US" sz="3600" b="0" kern="1200" baseline="-25000" noProof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sz="3600" b="0" kern="1200" baseline="-25000" noProof="0" dirty="0" smtClean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</a:t>
                      </a:r>
                      <a:r>
                        <a:rPr lang="en-US" sz="3600" b="0" kern="1200" baseline="-25000" noProof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3600" b="0" kern="1200" baseline="-25000" noProof="0" dirty="0" smtClean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</a:t>
                      </a:r>
                      <a:r>
                        <a:rPr lang="en-US" sz="3600" b="0" kern="1200" baseline="-25000" noProof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endParaRPr lang="en-US" sz="3600" b="0" kern="1200" baseline="-25000" noProof="0" dirty="0" smtClean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</a:t>
                      </a:r>
                      <a:r>
                        <a:rPr lang="en-US" sz="3600" b="0" kern="1200" baseline="-25000" noProof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  <a:endParaRPr lang="en-US" sz="3600" b="0" kern="1200" baseline="-25000" noProof="0" dirty="0" smtClean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3722427"/>
                  </a:ext>
                </a:extLst>
              </a:tr>
              <a:tr h="678099">
                <a:tc>
                  <a:txBody>
                    <a:bodyPr/>
                    <a:lstStyle/>
                    <a:p>
                      <a:pPr algn="ctr"/>
                      <a:r>
                        <a:rPr kumimoji="0" lang="en-US" sz="3600" b="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sz="36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kern="1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sz="36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baseline="0" noProof="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F</a:t>
                      </a:r>
                      <a:endParaRPr lang="en-US" sz="3600" b="0" kern="1200" baseline="0" noProof="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baseline="0" noProof="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lang="en-US" sz="3600" b="0" kern="1200" baseline="0" noProof="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baseline="0" noProof="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lang="en-US" sz="3600" b="0" kern="1200" baseline="0" noProof="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baseline="0" noProof="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lang="en-US" sz="3600" b="0" kern="1200" baseline="0" noProof="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2298206"/>
                  </a:ext>
                </a:extLst>
              </a:tr>
              <a:tr h="678099">
                <a:tc>
                  <a:txBody>
                    <a:bodyPr/>
                    <a:lstStyle/>
                    <a:p>
                      <a:pPr algn="ctr"/>
                      <a:r>
                        <a:rPr kumimoji="0" lang="en-US" sz="3600" b="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sz="36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kern="12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36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baseline="0" noProof="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lang="en-US" sz="3600" b="0" kern="1200" baseline="0" noProof="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baseline="0" noProof="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baseline="0" noProof="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lang="en-US" sz="3600" b="0" kern="1200" baseline="0" noProof="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baseline="0" noProof="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lang="en-US" sz="3600" b="0" kern="1200" baseline="0" noProof="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821097"/>
                  </a:ext>
                </a:extLst>
              </a:tr>
              <a:tr h="678099">
                <a:tc>
                  <a:txBody>
                    <a:bodyPr/>
                    <a:lstStyle/>
                    <a:p>
                      <a:pPr algn="ctr"/>
                      <a:r>
                        <a:rPr kumimoji="0" lang="en-US" sz="3600" b="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36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kern="1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sz="36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baseline="0" noProof="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lang="en-US" sz="3600" b="0" kern="1200" baseline="0" noProof="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baseline="0" noProof="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lang="en-US" sz="3600" b="0" kern="1200" baseline="0" noProof="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baseline="0" noProof="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baseline="0" noProof="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lang="en-US" sz="3600" b="0" kern="1200" baseline="0" noProof="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6223776"/>
                  </a:ext>
                </a:extLst>
              </a:tr>
              <a:tr h="678099">
                <a:tc>
                  <a:txBody>
                    <a:bodyPr/>
                    <a:lstStyle/>
                    <a:p>
                      <a:pPr algn="ctr"/>
                      <a:r>
                        <a:rPr kumimoji="0" lang="en-US" sz="3600" b="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36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kern="12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36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baseline="0" noProof="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lang="en-US" sz="3600" b="0" kern="1200" baseline="0" noProof="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baseline="0" noProof="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lang="en-US" sz="3600" b="0" kern="1200" baseline="0" noProof="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baseline="0" noProof="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lang="en-US" sz="3600" b="0" kern="1200" baseline="0" noProof="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baseline="0" noProof="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216879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4308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rapezoid 1"/>
              <p:cNvSpPr/>
              <p:nvPr/>
            </p:nvSpPr>
            <p:spPr>
              <a:xfrm rot="16200000" flipH="1">
                <a:off x="948852" y="2779175"/>
                <a:ext cx="3011424" cy="1216152"/>
              </a:xfrm>
              <a:prstGeom prst="trapezoid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r>
                  <a:rPr lang="en-US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De-MUX</a:t>
                </a:r>
                <a:r>
                  <a:rPr lang="en-US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1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CA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4</a:t>
                </a:r>
                <a:endParaRPr lang="en-US" dirty="0" smtClean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2" name="Trapezoid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 flipH="1">
                <a:off x="948852" y="2779175"/>
                <a:ext cx="3011424" cy="1216152"/>
              </a:xfrm>
              <a:prstGeom prst="trapezoid">
                <a:avLst/>
              </a:prstGeom>
              <a:blipFill>
                <a:blip r:embed="rId2"/>
                <a:stretch>
                  <a:fillRect r="-49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/>
          <p:cNvCxnSpPr/>
          <p:nvPr/>
        </p:nvCxnSpPr>
        <p:spPr>
          <a:xfrm>
            <a:off x="3062640" y="2237285"/>
            <a:ext cx="8509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3062640" y="3761285"/>
            <a:ext cx="8509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995588" y="3392054"/>
            <a:ext cx="8509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913540" y="1883342"/>
            <a:ext cx="7553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O</a:t>
            </a:r>
            <a:r>
              <a:rPr lang="en-US" sz="4000" baseline="-25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endParaRPr lang="en-CA" sz="4000" baseline="-25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30812" y="2598957"/>
            <a:ext cx="7553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O</a:t>
            </a:r>
            <a:r>
              <a:rPr lang="en-US" sz="4000" baseline="-25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CA" sz="4000" baseline="-25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60854" y="3033307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F</a:t>
            </a:r>
            <a:endParaRPr lang="en-CA" sz="4000" baseline="-25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2641162" y="4810414"/>
            <a:ext cx="0" cy="344556"/>
          </a:xfrm>
          <a:prstGeom prst="straightConnector1">
            <a:avLst/>
          </a:prstGeom>
          <a:ln w="254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908227" y="5155798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r>
              <a:rPr lang="en-US" sz="4000" baseline="-25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CA" sz="4000" baseline="-25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3062640" y="2986585"/>
            <a:ext cx="8509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062640" y="4510585"/>
            <a:ext cx="8509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913540" y="3272613"/>
            <a:ext cx="7553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O</a:t>
            </a:r>
            <a:r>
              <a:rPr lang="en-US" sz="4000" baseline="-25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CA" sz="4000" baseline="-25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930812" y="3988228"/>
            <a:ext cx="7553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O</a:t>
            </a:r>
            <a:r>
              <a:rPr lang="en-US" sz="4000" baseline="-25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en-CA" sz="4000" baseline="-25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2147289" y="4696114"/>
            <a:ext cx="0" cy="458856"/>
          </a:xfrm>
          <a:prstGeom prst="straightConnector1">
            <a:avLst/>
          </a:prstGeom>
          <a:ln w="254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421118" y="5154970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r>
              <a:rPr lang="en-US" sz="4000" baseline="-25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endParaRPr lang="en-CA" sz="4000" baseline="-25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19" name="Table 2">
            <a:extLst>
              <a:ext uri="{FF2B5EF4-FFF2-40B4-BE49-F238E27FC236}">
                <a16:creationId xmlns:a16="http://schemas.microsoft.com/office/drawing/2014/main" id="{DD2EF5F2-EF73-40D5-8906-A15EEC6D49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43680"/>
              </p:ext>
            </p:extLst>
          </p:nvPr>
        </p:nvGraphicFramePr>
        <p:xfrm>
          <a:off x="5190836" y="1401678"/>
          <a:ext cx="7001164" cy="39872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7172">
                  <a:extLst>
                    <a:ext uri="{9D8B030D-6E8A-4147-A177-3AD203B41FA5}">
                      <a16:colId xmlns:a16="http://schemas.microsoft.com/office/drawing/2014/main" val="1014741325"/>
                    </a:ext>
                  </a:extLst>
                </a:gridCol>
                <a:gridCol w="787172">
                  <a:extLst>
                    <a:ext uri="{9D8B030D-6E8A-4147-A177-3AD203B41FA5}">
                      <a16:colId xmlns:a16="http://schemas.microsoft.com/office/drawing/2014/main" val="3666604902"/>
                    </a:ext>
                  </a:extLst>
                </a:gridCol>
                <a:gridCol w="1356705">
                  <a:extLst>
                    <a:ext uri="{9D8B030D-6E8A-4147-A177-3AD203B41FA5}">
                      <a16:colId xmlns:a16="http://schemas.microsoft.com/office/drawing/2014/main" val="3035806854"/>
                    </a:ext>
                  </a:extLst>
                </a:gridCol>
                <a:gridCol w="1356705">
                  <a:extLst>
                    <a:ext uri="{9D8B030D-6E8A-4147-A177-3AD203B41FA5}">
                      <a16:colId xmlns:a16="http://schemas.microsoft.com/office/drawing/2014/main" val="2766550887"/>
                    </a:ext>
                  </a:extLst>
                </a:gridCol>
                <a:gridCol w="1356705">
                  <a:extLst>
                    <a:ext uri="{9D8B030D-6E8A-4147-A177-3AD203B41FA5}">
                      <a16:colId xmlns:a16="http://schemas.microsoft.com/office/drawing/2014/main" val="2925626078"/>
                    </a:ext>
                  </a:extLst>
                </a:gridCol>
                <a:gridCol w="1356705">
                  <a:extLst>
                    <a:ext uri="{9D8B030D-6E8A-4147-A177-3AD203B41FA5}">
                      <a16:colId xmlns:a16="http://schemas.microsoft.com/office/drawing/2014/main" val="3566433676"/>
                    </a:ext>
                  </a:extLst>
                </a:gridCol>
              </a:tblGrid>
              <a:tr h="1274827">
                <a:tc>
                  <a:txBody>
                    <a:bodyPr/>
                    <a:lstStyle/>
                    <a:p>
                      <a:pPr algn="ctr"/>
                      <a:r>
                        <a:rPr lang="en-US" sz="3600" b="0" kern="12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</a:t>
                      </a:r>
                      <a:r>
                        <a:rPr lang="en-US" sz="3600" b="0" kern="1200" baseline="-25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3600" b="0" kern="1200" baseline="-25000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</a:t>
                      </a:r>
                      <a:r>
                        <a:rPr lang="en-US" sz="3600" b="0" kern="1200" baseline="-25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sz="3600" b="0" kern="1200" baseline="-25000" dirty="0" smtClean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</a:t>
                      </a:r>
                      <a:r>
                        <a:rPr lang="en-US" sz="3200" b="0" kern="1200" baseline="-25000" noProof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r>
                        <a:rPr lang="en-US" sz="3200" b="0" kern="1200" baseline="0" noProof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kern="1200" baseline="0" noProof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S’</a:t>
                      </a:r>
                      <a:r>
                        <a:rPr lang="en-US" sz="3200" b="0" kern="1200" baseline="-25000" noProof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r>
                        <a:rPr lang="en-US" sz="3200" b="0" kern="1200" baseline="0" noProof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S’</a:t>
                      </a:r>
                      <a:r>
                        <a:rPr lang="en-US" sz="3200" b="0" kern="1200" baseline="-25000" noProof="0" dirty="0" smtClean="0">
                          <a:solidFill>
                            <a:schemeClr val="lt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r>
                        <a:rPr lang="en-US" sz="3200" b="0" kern="1200" baseline="0" noProof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</a:t>
                      </a:r>
                      <a:endParaRPr lang="en-US" sz="3200" b="0" kern="1200" baseline="-25000" noProof="0" dirty="0" smtClean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</a:t>
                      </a:r>
                      <a:r>
                        <a:rPr lang="en-US" sz="3200" b="0" kern="1200" baseline="-25000" noProof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r>
                        <a:rPr lang="en-US" sz="3200" b="0" kern="1200" baseline="0" noProof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kern="1200" baseline="0" noProof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S’</a:t>
                      </a:r>
                      <a:r>
                        <a:rPr lang="en-US" sz="3200" b="0" kern="1200" baseline="-25000" noProof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r>
                        <a:rPr lang="en-US" sz="3200" b="0" kern="1200" baseline="0" noProof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</a:t>
                      </a:r>
                      <a:r>
                        <a:rPr lang="en-US" sz="3200" b="0" kern="1200" baseline="-25000" noProof="0" dirty="0" smtClean="0">
                          <a:solidFill>
                            <a:schemeClr val="lt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r>
                        <a:rPr lang="en-US" sz="3200" b="0" kern="1200" baseline="0" noProof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</a:t>
                      </a:r>
                      <a:endParaRPr lang="en-US" sz="3200" b="0" kern="1200" baseline="-25000" noProof="0" dirty="0" smtClean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</a:t>
                      </a:r>
                      <a:r>
                        <a:rPr lang="en-US" sz="3200" b="0" kern="1200" baseline="-25000" noProof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r>
                        <a:rPr lang="en-US" sz="3200" b="0" kern="1200" baseline="0" noProof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kern="1200" baseline="0" noProof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</a:t>
                      </a:r>
                      <a:r>
                        <a:rPr lang="en-US" sz="3200" b="0" kern="1200" baseline="-25000" noProof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r>
                        <a:rPr lang="en-US" sz="3200" b="0" kern="1200" baseline="0" noProof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S’</a:t>
                      </a:r>
                      <a:r>
                        <a:rPr lang="en-US" sz="3200" b="0" kern="1200" baseline="-25000" noProof="0" dirty="0" smtClean="0">
                          <a:solidFill>
                            <a:schemeClr val="lt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r>
                        <a:rPr lang="en-US" sz="3200" b="0" kern="1200" baseline="0" noProof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</a:t>
                      </a:r>
                      <a:endParaRPr lang="en-US" sz="3200" b="0" kern="1200" baseline="-25000" noProof="0" dirty="0" smtClean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</a:t>
                      </a:r>
                      <a:r>
                        <a:rPr lang="en-US" sz="3200" b="0" kern="1200" baseline="-25000" noProof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  <a:r>
                        <a:rPr lang="en-US" sz="3200" b="0" kern="1200" baseline="0" noProof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kern="1200" baseline="0" noProof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</a:t>
                      </a:r>
                      <a:r>
                        <a:rPr lang="en-US" sz="3200" b="0" kern="1200" baseline="-25000" noProof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r>
                        <a:rPr lang="en-US" sz="3200" b="0" kern="1200" baseline="0" noProof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</a:t>
                      </a:r>
                      <a:r>
                        <a:rPr lang="en-US" sz="3200" b="0" kern="1200" baseline="-25000" noProof="0" dirty="0" smtClean="0">
                          <a:solidFill>
                            <a:schemeClr val="lt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r>
                        <a:rPr lang="en-US" sz="3200" b="0" kern="1200" baseline="0" noProof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</a:t>
                      </a:r>
                      <a:endParaRPr lang="en-US" sz="3200" b="0" kern="1200" baseline="-25000" noProof="0" dirty="0" smtClean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3722427"/>
                  </a:ext>
                </a:extLst>
              </a:tr>
              <a:tr h="678099">
                <a:tc>
                  <a:txBody>
                    <a:bodyPr/>
                    <a:lstStyle/>
                    <a:p>
                      <a:pPr algn="ctr"/>
                      <a:r>
                        <a:rPr kumimoji="0" lang="en-US" sz="3600" b="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sz="36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kern="1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sz="36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baseline="0" noProof="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F</a:t>
                      </a:r>
                      <a:endParaRPr lang="en-US" sz="3600" b="0" kern="1200" baseline="0" noProof="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baseline="0" noProof="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lang="en-US" sz="3600" b="0" kern="1200" baseline="0" noProof="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baseline="0" noProof="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lang="en-US" sz="3600" b="0" kern="1200" baseline="0" noProof="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baseline="0" noProof="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lang="en-US" sz="3600" b="0" kern="1200" baseline="0" noProof="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2298206"/>
                  </a:ext>
                </a:extLst>
              </a:tr>
              <a:tr h="678099">
                <a:tc>
                  <a:txBody>
                    <a:bodyPr/>
                    <a:lstStyle/>
                    <a:p>
                      <a:pPr algn="ctr"/>
                      <a:r>
                        <a:rPr kumimoji="0" lang="en-US" sz="3600" b="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sz="36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kern="12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36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baseline="0" noProof="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lang="en-US" sz="3600" b="0" kern="1200" baseline="0" noProof="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baseline="0" noProof="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baseline="0" noProof="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lang="en-US" sz="3600" b="0" kern="1200" baseline="0" noProof="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baseline="0" noProof="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lang="en-US" sz="3600" b="0" kern="1200" baseline="0" noProof="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821097"/>
                  </a:ext>
                </a:extLst>
              </a:tr>
              <a:tr h="678099">
                <a:tc>
                  <a:txBody>
                    <a:bodyPr/>
                    <a:lstStyle/>
                    <a:p>
                      <a:pPr algn="ctr"/>
                      <a:r>
                        <a:rPr kumimoji="0" lang="en-US" sz="3600" b="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36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kern="1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sz="36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baseline="0" noProof="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lang="en-US" sz="3600" b="0" kern="1200" baseline="0" noProof="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baseline="0" noProof="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lang="en-US" sz="3600" b="0" kern="1200" baseline="0" noProof="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baseline="0" noProof="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baseline="0" noProof="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lang="en-US" sz="3600" b="0" kern="1200" baseline="0" noProof="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6223776"/>
                  </a:ext>
                </a:extLst>
              </a:tr>
              <a:tr h="678099">
                <a:tc>
                  <a:txBody>
                    <a:bodyPr/>
                    <a:lstStyle/>
                    <a:p>
                      <a:pPr algn="ctr"/>
                      <a:r>
                        <a:rPr kumimoji="0" lang="en-US" sz="3600" b="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36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kern="12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36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baseline="0" noProof="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lang="en-US" sz="3600" b="0" kern="1200" baseline="0" noProof="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baseline="0" noProof="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lang="en-US" sz="3600" b="0" kern="1200" baseline="0" noProof="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baseline="0" noProof="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lang="en-US" sz="3600" b="0" kern="1200" baseline="0" noProof="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baseline="0" noProof="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216879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5881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8814" r="30779"/>
          <a:stretch/>
        </p:blipFill>
        <p:spPr>
          <a:xfrm>
            <a:off x="720007" y="931718"/>
            <a:ext cx="5015345" cy="54800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8814" r="30779" b="14649"/>
          <a:stretch/>
        </p:blipFill>
        <p:spPr>
          <a:xfrm>
            <a:off x="6994182" y="881376"/>
            <a:ext cx="5015345" cy="459970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160133" y="2080807"/>
            <a:ext cx="434734" cy="70788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F</a:t>
            </a:r>
            <a:endParaRPr lang="en-CA" sz="4000" baseline="-25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04052" y="788174"/>
            <a:ext cx="434734" cy="70788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F</a:t>
            </a:r>
            <a:endParaRPr lang="en-CA" sz="4000" baseline="-25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05648" y="1496060"/>
            <a:ext cx="466794" cy="70788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 </a:t>
            </a:r>
            <a:endParaRPr lang="en-CA" sz="4000" baseline="-25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26567" y="2297148"/>
            <a:ext cx="466794" cy="70788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 </a:t>
            </a:r>
            <a:endParaRPr lang="en-CA" sz="4000" baseline="-25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324122" y="2911832"/>
            <a:ext cx="466794" cy="70788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 </a:t>
            </a:r>
            <a:endParaRPr lang="en-CA" sz="4000" baseline="-25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7836744" y="1142117"/>
            <a:ext cx="0" cy="731520"/>
          </a:xfrm>
          <a:prstGeom prst="line">
            <a:avLst/>
          </a:prstGeom>
          <a:ln w="254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7838797" y="1873637"/>
            <a:ext cx="0" cy="731520"/>
          </a:xfrm>
          <a:prstGeom prst="line">
            <a:avLst/>
          </a:prstGeom>
          <a:ln w="254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7845980" y="2605157"/>
            <a:ext cx="0" cy="731520"/>
          </a:xfrm>
          <a:prstGeom prst="line">
            <a:avLst/>
          </a:prstGeom>
          <a:ln w="254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0034993" y="881375"/>
            <a:ext cx="2019969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O</a:t>
            </a:r>
            <a:r>
              <a:rPr lang="en-US" sz="4000" baseline="-25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034993" y="1589261"/>
            <a:ext cx="2286000" cy="70788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lvl="0"/>
            <a:r>
              <a:rPr lang="en-US" sz="4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</a:t>
            </a:r>
            <a:r>
              <a:rPr lang="en-US" sz="4000" baseline="-25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US" sz="4000" baseline="-250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0034993" y="2297146"/>
            <a:ext cx="2286000" cy="70788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lvl="0"/>
            <a:r>
              <a:rPr lang="en-US" sz="4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</a:t>
            </a:r>
            <a:r>
              <a:rPr lang="en-US" sz="4000" baseline="-25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sz="4000" baseline="-250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0034993" y="3005032"/>
            <a:ext cx="2286000" cy="70788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lvl="0"/>
            <a:r>
              <a:rPr lang="en-US" sz="4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</a:t>
            </a:r>
            <a:r>
              <a:rPr lang="en-US" sz="4000" baseline="-25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en-US" sz="4000" baseline="-250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747910" y="5703882"/>
            <a:ext cx="4050623" cy="70788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lvl="0"/>
            <a:r>
              <a:rPr lang="en-US" sz="4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1-to-4 De-mux</a:t>
            </a:r>
            <a:endParaRPr lang="en-US" sz="4000" baseline="-250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1069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0" y="2763288"/>
            <a:ext cx="12191999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4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De-multiplexer </a:t>
            </a:r>
            <a:r>
              <a:rPr lang="en-US" sz="4800" dirty="0">
                <a:latin typeface="Segoe UI" panose="020B0502040204020203" pitchFamily="34" charset="0"/>
                <a:cs typeface="Segoe UI" panose="020B0502040204020203" pitchFamily="34" charset="0"/>
              </a:rPr>
              <a:t>= Decoder w/ Enable input</a:t>
            </a:r>
          </a:p>
          <a:p>
            <a:pPr lvl="0" algn="ctr" defTabSz="457200">
              <a:defRPr/>
            </a:pPr>
            <a:r>
              <a:rPr lang="en-US" sz="4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How come?!</a:t>
            </a:r>
          </a:p>
        </p:txBody>
      </p:sp>
    </p:spTree>
    <p:extLst>
      <p:ext uri="{BB962C8B-B14F-4D97-AF65-F5344CB8AC3E}">
        <p14:creationId xmlns:p14="http://schemas.microsoft.com/office/powerpoint/2010/main" val="2170534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>
            <a:off x="3681689" y="1358870"/>
            <a:ext cx="1032840" cy="0"/>
          </a:xfrm>
          <a:prstGeom prst="straightConnector1">
            <a:avLst/>
          </a:prstGeom>
          <a:ln w="41275">
            <a:solidFill>
              <a:schemeClr val="tx1">
                <a:lumMod val="95000"/>
                <a:lumOff val="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940897" y="0"/>
            <a:ext cx="2743200" cy="2743200"/>
            <a:chOff x="5532450" y="2057400"/>
            <a:chExt cx="2743200" cy="2743200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FB5C2E1-662C-47AD-9DD8-7BB0075F6951}"/>
                </a:ext>
              </a:extLst>
            </p:cNvPr>
            <p:cNvSpPr/>
            <p:nvPr/>
          </p:nvSpPr>
          <p:spPr>
            <a:xfrm>
              <a:off x="5532450" y="2057400"/>
              <a:ext cx="2743200" cy="27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defRPr/>
              </a:pPr>
              <a:endParaRPr lang="en-US" sz="28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946095" y="2734659"/>
              <a:ext cx="1915909" cy="1384995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28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Arithmatic </a:t>
              </a:r>
            </a:p>
            <a:p>
              <a:pPr algn="ctr">
                <a:defRPr/>
              </a:pPr>
              <a:r>
                <a:rPr lang="en-US" sz="28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&amp; </a:t>
              </a:r>
            </a:p>
            <a:p>
              <a:pPr algn="ctr">
                <a:defRPr/>
              </a:pPr>
              <a:r>
                <a:rPr lang="en-US" sz="28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Logical Op</a:t>
              </a:r>
              <a:endParaRPr lang="en-US" sz="28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940897" y="2057576"/>
            <a:ext cx="2743200" cy="2743200"/>
            <a:chOff x="5532450" y="2057400"/>
            <a:chExt cx="2743200" cy="2743200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FB5C2E1-662C-47AD-9DD8-7BB0075F6951}"/>
                </a:ext>
              </a:extLst>
            </p:cNvPr>
            <p:cNvSpPr/>
            <p:nvPr/>
          </p:nvSpPr>
          <p:spPr>
            <a:xfrm>
              <a:off x="5532450" y="2057400"/>
              <a:ext cx="2743200" cy="27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defRPr/>
              </a:pPr>
              <a:endParaRPr lang="en-US" sz="28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801407" y="2899259"/>
              <a:ext cx="2205284" cy="954107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28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Data </a:t>
              </a:r>
            </a:p>
            <a:p>
              <a:pPr algn="ctr">
                <a:defRPr/>
              </a:pPr>
              <a:r>
                <a:rPr lang="en-US" sz="28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Transmission</a:t>
              </a:r>
              <a:endParaRPr lang="en-US" sz="28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940897" y="4115151"/>
            <a:ext cx="2743200" cy="2743200"/>
            <a:chOff x="5532450" y="2057400"/>
            <a:chExt cx="2743200" cy="2743200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FB5C2E1-662C-47AD-9DD8-7BB0075F6951}"/>
                </a:ext>
              </a:extLst>
            </p:cNvPr>
            <p:cNvSpPr/>
            <p:nvPr/>
          </p:nvSpPr>
          <p:spPr>
            <a:xfrm>
              <a:off x="5532450" y="2057400"/>
              <a:ext cx="2743200" cy="27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defRPr/>
              </a:pPr>
              <a:endParaRPr lang="en-US" sz="28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255860" y="3167390"/>
              <a:ext cx="1296382" cy="523220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28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Coders</a:t>
              </a:r>
              <a:endParaRPr lang="en-US" sz="28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18" name="Straight Arrow Connector 17"/>
          <p:cNvCxnSpPr/>
          <p:nvPr/>
        </p:nvCxnSpPr>
        <p:spPr>
          <a:xfrm>
            <a:off x="3681689" y="3376488"/>
            <a:ext cx="1032840" cy="0"/>
          </a:xfrm>
          <a:prstGeom prst="straightConnector1">
            <a:avLst/>
          </a:prstGeom>
          <a:ln w="41275">
            <a:solidFill>
              <a:schemeClr val="tx1">
                <a:lumMod val="95000"/>
                <a:lumOff val="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681689" y="5591628"/>
            <a:ext cx="1032840" cy="0"/>
          </a:xfrm>
          <a:prstGeom prst="straightConnector1">
            <a:avLst/>
          </a:prstGeom>
          <a:ln w="41275">
            <a:solidFill>
              <a:schemeClr val="tx1">
                <a:lumMod val="95000"/>
                <a:lumOff val="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962314"/>
              </p:ext>
            </p:extLst>
          </p:nvPr>
        </p:nvGraphicFramePr>
        <p:xfrm>
          <a:off x="4714529" y="2519238"/>
          <a:ext cx="7477471" cy="17145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477471">
                  <a:extLst>
                    <a:ext uri="{9D8B030D-6E8A-4147-A177-3AD203B41FA5}">
                      <a16:colId xmlns:a16="http://schemas.microsoft.com/office/drawing/2014/main" val="3035465941"/>
                    </a:ext>
                  </a:extLst>
                </a:gridCol>
              </a:tblGrid>
              <a:tr h="857250">
                <a:tc>
                  <a:txBody>
                    <a:bodyPr/>
                    <a:lstStyle/>
                    <a:p>
                      <a:pPr algn="ctr"/>
                      <a:r>
                        <a:rPr lang="en-US" sz="2400" b="0" kern="1200" baseline="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Decoder, Encoder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9638930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baseline="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Multiplexer (MUX, MPX), </a:t>
                      </a:r>
                      <a:r>
                        <a:rPr lang="en-US" sz="2400" kern="1200" baseline="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De-Multiplexer (</a:t>
                      </a:r>
                      <a:r>
                        <a:rPr lang="en-US" sz="2400" kern="1200" baseline="0" dirty="0" err="1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Demux</a:t>
                      </a:r>
                      <a:r>
                        <a:rPr lang="en-US" sz="2400" kern="1200" baseline="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)</a:t>
                      </a:r>
                      <a:endParaRPr lang="en-CA" sz="2400" kern="1200" baseline="0" dirty="0" smtClean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0444016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4714529" y="512506"/>
          <a:ext cx="7477471" cy="17145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477471">
                  <a:extLst>
                    <a:ext uri="{9D8B030D-6E8A-4147-A177-3AD203B41FA5}">
                      <a16:colId xmlns:a16="http://schemas.microsoft.com/office/drawing/2014/main" val="4292443853"/>
                    </a:ext>
                  </a:extLst>
                </a:gridCol>
              </a:tblGrid>
              <a:tr h="8572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Binary Adder, Binary </a:t>
                      </a:r>
                      <a:r>
                        <a:rPr lang="en-US" sz="240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Subtractor</a:t>
                      </a:r>
                      <a:r>
                        <a:rPr lang="en-US" sz="24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 Binary Multiplier</a:t>
                      </a:r>
                      <a:endParaRPr lang="en-CA" sz="2400" dirty="0" smtClean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5102325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Binary</a:t>
                      </a:r>
                      <a:r>
                        <a:rPr lang="en-US" sz="24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Comparator (Magnitude Comparator)</a:t>
                      </a:r>
                      <a:endParaRPr lang="en-CA" sz="2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8311221"/>
                  </a:ext>
                </a:extLst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190351"/>
              </p:ext>
            </p:extLst>
          </p:nvPr>
        </p:nvGraphicFramePr>
        <p:xfrm>
          <a:off x="4714529" y="5124025"/>
          <a:ext cx="7477471" cy="85725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477471">
                  <a:extLst>
                    <a:ext uri="{9D8B030D-6E8A-4147-A177-3AD203B41FA5}">
                      <a16:colId xmlns:a16="http://schemas.microsoft.com/office/drawing/2014/main" val="3035465941"/>
                    </a:ext>
                  </a:extLst>
                </a:gridCol>
              </a:tblGrid>
              <a:tr h="857250"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baseline="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Binary Codes (BCD, Excess-3, Gray)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96389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7581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ore I7-4870HQ SR1ZX CPU Processor Chip , Intel I7 Chip 6M Cache Up To  3.7GHz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93" t="26440" r="29381" b="12073"/>
          <a:stretch/>
        </p:blipFill>
        <p:spPr bwMode="auto">
          <a:xfrm>
            <a:off x="9134929" y="2497780"/>
            <a:ext cx="2278742" cy="2002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DRAM Overview - Viking Technology | Memory and Storage Solution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 flipH="1">
            <a:off x="-617277" y="2526899"/>
            <a:ext cx="6410599" cy="168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4229100" y="381000"/>
            <a:ext cx="3403600" cy="591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263900" y="825500"/>
            <a:ext cx="8509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3263900" y="1435100"/>
            <a:ext cx="8509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257550" y="1993900"/>
            <a:ext cx="8509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257550" y="2497780"/>
            <a:ext cx="8509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257550" y="3187700"/>
            <a:ext cx="8509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257550" y="4165600"/>
            <a:ext cx="8509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263900" y="4749800"/>
            <a:ext cx="8509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270250" y="5346700"/>
            <a:ext cx="8509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270250" y="5981700"/>
            <a:ext cx="8509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7981950" y="3499265"/>
            <a:ext cx="8509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endCxn id="2" idx="3"/>
          </p:cNvCxnSpPr>
          <p:nvPr/>
        </p:nvCxnSpPr>
        <p:spPr>
          <a:xfrm>
            <a:off x="4229100" y="1993900"/>
            <a:ext cx="3403600" cy="1346200"/>
          </a:xfrm>
          <a:prstGeom prst="straightConnector1">
            <a:avLst/>
          </a:prstGeom>
          <a:ln w="25400">
            <a:solidFill>
              <a:schemeClr val="bg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4726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1232361" y="2763288"/>
            <a:ext cx="970819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6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Coding</a:t>
            </a:r>
          </a:p>
        </p:txBody>
      </p:sp>
    </p:spTree>
    <p:extLst>
      <p:ext uri="{BB962C8B-B14F-4D97-AF65-F5344CB8AC3E}">
        <p14:creationId xmlns:p14="http://schemas.microsoft.com/office/powerpoint/2010/main" val="725376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1232361" y="2763288"/>
            <a:ext cx="970819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6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A </a:t>
            </a:r>
            <a:r>
              <a:rPr lang="en-US" sz="6000" dirty="0" smtClean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 Encode B</a:t>
            </a:r>
            <a:endParaRPr lang="en-US" sz="60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4215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1232361" y="2763288"/>
            <a:ext cx="970819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6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A </a:t>
            </a:r>
            <a:r>
              <a:rPr lang="en-US" sz="6000" dirty="0" smtClean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 Decode  B</a:t>
            </a:r>
            <a:endParaRPr lang="en-US" sz="60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431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1232361" y="2763288"/>
            <a:ext cx="970819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6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A </a:t>
            </a:r>
            <a:r>
              <a:rPr lang="en-US" sz="6000" dirty="0" smtClean="0">
                <a:latin typeface="Cambria" panose="02040503050406030204" pitchFamily="18" charset="0"/>
                <a:ea typeface="Cambria" panose="02040503050406030204" pitchFamily="18" charset="0"/>
                <a:cs typeface="Segoe UI" panose="020B0502040204020203" pitchFamily="34" charset="0"/>
                <a:sym typeface="Wingdings" panose="05000000000000000000" pitchFamily="2" charset="2"/>
              </a:rPr>
              <a:t>↔</a:t>
            </a:r>
            <a:r>
              <a:rPr lang="en-US" sz="6000" dirty="0" smtClean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 [</a:t>
            </a:r>
            <a:r>
              <a:rPr lang="en-US" sz="6000" dirty="0" err="1" smtClean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En</a:t>
            </a:r>
            <a:r>
              <a:rPr lang="en-US" sz="6000" dirty="0" smtClean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][De]code </a:t>
            </a:r>
            <a:r>
              <a:rPr lang="en-US" sz="6000" dirty="0">
                <a:latin typeface="Cambria" panose="02040503050406030204" pitchFamily="18" charset="0"/>
                <a:ea typeface="Cambria" panose="02040503050406030204" pitchFamily="18" charset="0"/>
                <a:cs typeface="Segoe UI" panose="020B0502040204020203" pitchFamily="34" charset="0"/>
                <a:sym typeface="Wingdings" panose="05000000000000000000" pitchFamily="2" charset="2"/>
              </a:rPr>
              <a:t>↔</a:t>
            </a:r>
            <a:r>
              <a:rPr lang="en-US" sz="6000" dirty="0" smtClean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 B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1232361" y="4523563"/>
            <a:ext cx="970819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457200">
              <a:defRPr/>
            </a:pPr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By a convention</a:t>
            </a:r>
          </a:p>
          <a:p>
            <a:pPr marL="857250" lvl="0" indent="-857250" defTabSz="457200">
              <a:buFontTx/>
              <a:buChar char="-"/>
              <a:defRPr/>
            </a:pPr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Math, e.g., conversion in radix numbering system</a:t>
            </a:r>
          </a:p>
          <a:p>
            <a:pPr marL="857250" lvl="0" indent="-857250" defTabSz="457200">
              <a:buFontTx/>
              <a:buChar char="-"/>
              <a:defRPr/>
            </a:pPr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Non-math, e.g., in base-64, the value of characters</a:t>
            </a:r>
          </a:p>
          <a:p>
            <a:pPr marL="857250" lvl="0" indent="-857250" defTabSz="457200">
              <a:buFontTx/>
              <a:buChar char="-"/>
              <a:defRPr/>
            </a:pPr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Engineering</a:t>
            </a:r>
          </a:p>
          <a:p>
            <a:pPr marL="857250" lvl="0" indent="-857250" defTabSz="457200">
              <a:buFontTx/>
              <a:buChar char="-"/>
              <a:defRPr/>
            </a:pPr>
            <a:r>
              <a:rPr lang="en-US" sz="28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etc</a:t>
            </a:r>
            <a:endParaRPr lang="en-US" sz="28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4688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1232361" y="2763288"/>
            <a:ext cx="970819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6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1-way Coding</a:t>
            </a:r>
            <a:endParaRPr lang="en-US" sz="6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85D96E30-5304-46DE-838C-123EA69484E4}"/>
                  </a:ext>
                </a:extLst>
              </p:cNvPr>
              <p:cNvSpPr/>
              <p:nvPr/>
            </p:nvSpPr>
            <p:spPr>
              <a:xfrm>
                <a:off x="1375236" y="5706513"/>
                <a:ext cx="9708190" cy="10156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 defTabSz="457200">
                  <a:defRPr/>
                </a:pPr>
                <a:r>
                  <a:rPr lang="en-US" sz="60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A </a:t>
                </a:r>
                <a14:m>
                  <m:oMath xmlns:m="http://schemas.openxmlformats.org/officeDocument/2006/math">
                    <m:r>
                      <a:rPr lang="en-US" sz="60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  <a:sym typeface="Wingdings" panose="05000000000000000000" pitchFamily="2" charset="2"/>
                      </a:rPr>
                      <m:t>↚</m:t>
                    </m:r>
                  </m:oMath>
                </a14:m>
                <a:r>
                  <a:rPr lang="en-US" sz="6000" dirty="0" smtClean="0">
                    <a:latin typeface="Segoe UI" panose="020B0502040204020203" pitchFamily="34" charset="0"/>
                    <a:cs typeface="Segoe UI" panose="020B0502040204020203" pitchFamily="34" charset="0"/>
                    <a:sym typeface="Wingdings" panose="05000000000000000000" pitchFamily="2" charset="2"/>
                  </a:rPr>
                  <a:t> Decode </a:t>
                </a:r>
                <a14:m>
                  <m:oMath xmlns:m="http://schemas.openxmlformats.org/officeDocument/2006/math">
                    <m:r>
                      <a:rPr lang="en-US" sz="60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  <a:sym typeface="Wingdings" panose="05000000000000000000" pitchFamily="2" charset="2"/>
                      </a:rPr>
                      <m:t>↚</m:t>
                    </m:r>
                  </m:oMath>
                </a14:m>
                <a:r>
                  <a:rPr lang="en-US" sz="6000" dirty="0" smtClean="0">
                    <a:latin typeface="Segoe UI" panose="020B0502040204020203" pitchFamily="34" charset="0"/>
                    <a:cs typeface="Segoe UI" panose="020B0502040204020203" pitchFamily="34" charset="0"/>
                    <a:sym typeface="Wingdings" panose="05000000000000000000" pitchFamily="2" charset="2"/>
                  </a:rPr>
                  <a:t> B</a:t>
                </a:r>
                <a:endParaRPr lang="en-US" sz="6000" dirty="0" smtClean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85D96E30-5304-46DE-838C-123EA69484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5236" y="5706513"/>
                <a:ext cx="9708190" cy="1015663"/>
              </a:xfrm>
              <a:prstGeom prst="rect">
                <a:avLst/>
              </a:prstGeom>
              <a:blipFill>
                <a:blip r:embed="rId2"/>
                <a:stretch>
                  <a:fillRect t="-17964" b="-3952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85D96E30-5304-46DE-838C-123EA69484E4}"/>
                  </a:ext>
                </a:extLst>
              </p:cNvPr>
              <p:cNvSpPr/>
              <p:nvPr/>
            </p:nvSpPr>
            <p:spPr>
              <a:xfrm>
                <a:off x="1308561" y="4760344"/>
                <a:ext cx="9708190" cy="10156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 defTabSz="457200">
                  <a:defRPr/>
                </a:pPr>
                <a:r>
                  <a:rPr lang="en-US" sz="60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A </a:t>
                </a:r>
                <a14:m>
                  <m:oMath xmlns:m="http://schemas.openxmlformats.org/officeDocument/2006/math">
                    <m:r>
                      <a:rPr lang="en-US" sz="6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  <a:sym typeface="Wingdings" panose="05000000000000000000" pitchFamily="2" charset="2"/>
                      </a:rPr>
                      <m:t>→</m:t>
                    </m:r>
                  </m:oMath>
                </a14:m>
                <a:r>
                  <a:rPr lang="en-US" sz="6000" dirty="0" smtClean="0">
                    <a:latin typeface="Segoe UI" panose="020B0502040204020203" pitchFamily="34" charset="0"/>
                    <a:cs typeface="Segoe UI" panose="020B0502040204020203" pitchFamily="34" charset="0"/>
                    <a:sym typeface="Wingdings" panose="05000000000000000000" pitchFamily="2" charset="2"/>
                  </a:rPr>
                  <a:t> Encode </a:t>
                </a:r>
                <a14:m>
                  <m:oMath xmlns:m="http://schemas.openxmlformats.org/officeDocument/2006/math">
                    <m:r>
                      <a:rPr lang="en-US" sz="6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  <a:sym typeface="Wingdings" panose="05000000000000000000" pitchFamily="2" charset="2"/>
                      </a:rPr>
                      <m:t>→ </m:t>
                    </m:r>
                  </m:oMath>
                </a14:m>
                <a:r>
                  <a:rPr lang="en-US" sz="6000" dirty="0" smtClean="0">
                    <a:latin typeface="Segoe UI" panose="020B0502040204020203" pitchFamily="34" charset="0"/>
                    <a:cs typeface="Segoe UI" panose="020B0502040204020203" pitchFamily="34" charset="0"/>
                    <a:sym typeface="Wingdings" panose="05000000000000000000" pitchFamily="2" charset="2"/>
                  </a:rPr>
                  <a:t>B</a:t>
                </a:r>
                <a:endParaRPr lang="en-US" sz="6000" dirty="0" smtClean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85D96E30-5304-46DE-838C-123EA69484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8561" y="4760344"/>
                <a:ext cx="9708190" cy="1015663"/>
              </a:xfrm>
              <a:prstGeom prst="rect">
                <a:avLst/>
              </a:prstGeom>
              <a:blipFill>
                <a:blip r:embed="rId3"/>
                <a:stretch>
                  <a:fillRect t="-18563" b="-3952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729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1384761" y="4639713"/>
            <a:ext cx="970819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6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A </a:t>
            </a:r>
            <a:r>
              <a:rPr lang="en-US" sz="6000" dirty="0" smtClean="0">
                <a:latin typeface="Cambria" panose="02040503050406030204" pitchFamily="18" charset="0"/>
                <a:ea typeface="Cambria" panose="02040503050406030204" pitchFamily="18" charset="0"/>
                <a:cs typeface="Segoe UI" panose="020B0502040204020203" pitchFamily="34" charset="0"/>
                <a:sym typeface="Wingdings" panose="05000000000000000000" pitchFamily="2" charset="2"/>
              </a:rPr>
              <a:t>↔</a:t>
            </a:r>
            <a:r>
              <a:rPr lang="en-US" sz="6000" dirty="0" smtClean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 Look up Table </a:t>
            </a:r>
            <a:r>
              <a:rPr lang="en-US" sz="6000" dirty="0" smtClean="0">
                <a:latin typeface="Cambria" panose="02040503050406030204" pitchFamily="18" charset="0"/>
                <a:ea typeface="Cambria" panose="02040503050406030204" pitchFamily="18" charset="0"/>
                <a:cs typeface="Segoe UI" panose="020B0502040204020203" pitchFamily="34" charset="0"/>
                <a:sym typeface="Wingdings" panose="05000000000000000000" pitchFamily="2" charset="2"/>
              </a:rPr>
              <a:t>↔</a:t>
            </a:r>
            <a:r>
              <a:rPr lang="en-US" sz="6000" dirty="0" smtClean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 B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1384761" y="2763288"/>
            <a:ext cx="970819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6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2-way Coding</a:t>
            </a:r>
            <a:endParaRPr lang="en-US" sz="6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8072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1384761" y="4639713"/>
            <a:ext cx="970819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6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A </a:t>
            </a:r>
            <a:r>
              <a:rPr lang="en-US" sz="6000" dirty="0" smtClean="0">
                <a:latin typeface="Cambria" panose="02040503050406030204" pitchFamily="18" charset="0"/>
                <a:ea typeface="Cambria" panose="02040503050406030204" pitchFamily="18" charset="0"/>
                <a:cs typeface="Segoe UI" panose="020B0502040204020203" pitchFamily="34" charset="0"/>
                <a:sym typeface="Wingdings" panose="05000000000000000000" pitchFamily="2" charset="2"/>
              </a:rPr>
              <a:t>↔</a:t>
            </a:r>
            <a:r>
              <a:rPr lang="en-US" sz="6000" dirty="0" smtClean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 Look up Table </a:t>
            </a:r>
            <a:r>
              <a:rPr lang="en-US" sz="6000" dirty="0" smtClean="0">
                <a:latin typeface="Cambria" panose="02040503050406030204" pitchFamily="18" charset="0"/>
                <a:ea typeface="Cambria" panose="02040503050406030204" pitchFamily="18" charset="0"/>
                <a:cs typeface="Segoe UI" panose="020B0502040204020203" pitchFamily="34" charset="0"/>
                <a:sym typeface="Wingdings" panose="05000000000000000000" pitchFamily="2" charset="2"/>
              </a:rPr>
              <a:t>↔</a:t>
            </a:r>
            <a:r>
              <a:rPr lang="en-US" sz="6000" dirty="0" smtClean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 B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1384761" y="2763288"/>
            <a:ext cx="970819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6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Base-64</a:t>
            </a:r>
            <a:endParaRPr lang="en-US" sz="6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5631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567F2B8-9C23-42EF-BE77-3A6BF9872BD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0" y="0"/>
          <a:ext cx="12192004" cy="6858001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108364">
                  <a:extLst>
                    <a:ext uri="{9D8B030D-6E8A-4147-A177-3AD203B41FA5}">
                      <a16:colId xmlns:a16="http://schemas.microsoft.com/office/drawing/2014/main" val="157361143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1886497992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2539910719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155147880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3551888536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522807636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109024747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1644783210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997603511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588033937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1079034112"/>
                    </a:ext>
                  </a:extLst>
                </a:gridCol>
              </a:tblGrid>
              <a:tr h="36129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  <a:latin typeface="Segoe UI Light (Headings)"/>
                        </a:rPr>
                        <a:t>Digit</a:t>
                      </a:r>
                    </a:p>
                  </a:txBody>
                  <a:tcPr marL="36566" marR="36566" marT="18283" marB="1828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  <a:latin typeface="Segoe UI Light (Headings)"/>
                        </a:rPr>
                        <a:t>Value</a:t>
                      </a:r>
                    </a:p>
                  </a:txBody>
                  <a:tcPr marL="36566" marR="36566" marT="18283" marB="18283" anchor="ctr"/>
                </a:tc>
                <a:tc rowSpan="17">
                  <a:txBody>
                    <a:bodyPr/>
                    <a:lstStyle/>
                    <a:p>
                      <a:pPr algn="ctr"/>
                      <a:r>
                        <a:rPr lang="en-US" sz="2000" b="1" kern="1200" dirty="0">
                          <a:solidFill>
                            <a:schemeClr val="lt1"/>
                          </a:solidFill>
                          <a:effectLst/>
                          <a:latin typeface="Segoe UI Light (Headings)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endParaRPr lang="en-US" sz="2000" b="1" kern="1200" dirty="0">
                        <a:solidFill>
                          <a:schemeClr val="lt1"/>
                        </a:solidFill>
                        <a:effectLst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36566" marR="36566" marT="18283" marB="1828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  <a:latin typeface="Segoe UI Light (Headings)"/>
                        </a:rPr>
                        <a:t>Digit</a:t>
                      </a:r>
                    </a:p>
                  </a:txBody>
                  <a:tcPr marL="36566" marR="36566" marT="18283" marB="1828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  <a:latin typeface="Segoe UI Light (Headings)"/>
                        </a:rPr>
                        <a:t>Value</a:t>
                      </a:r>
                    </a:p>
                  </a:txBody>
                  <a:tcPr marL="36566" marR="36566" marT="18283" marB="18283" anchor="ctr"/>
                </a:tc>
                <a:tc rowSpan="17">
                  <a:txBody>
                    <a:bodyPr/>
                    <a:lstStyle/>
                    <a:p>
                      <a:pPr algn="ctr"/>
                      <a:r>
                        <a:rPr lang="en-US" sz="2000" b="1" kern="1200" dirty="0">
                          <a:solidFill>
                            <a:schemeClr val="lt1"/>
                          </a:solidFill>
                          <a:effectLst/>
                          <a:latin typeface="Segoe UI Light (Headings)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endParaRPr lang="en-US" sz="2000" dirty="0">
                        <a:effectLst/>
                        <a:latin typeface="Segoe UI Light (Headings)"/>
                      </a:endParaRPr>
                    </a:p>
                  </a:txBody>
                  <a:tcPr marL="36566" marR="36566" marT="18283" marB="1828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  <a:latin typeface="Segoe UI Light (Headings)"/>
                        </a:rPr>
                        <a:t>Digit</a:t>
                      </a:r>
                    </a:p>
                  </a:txBody>
                  <a:tcPr marL="36566" marR="36566" marT="18283" marB="1828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  <a:latin typeface="Segoe UI Light (Headings)"/>
                        </a:rPr>
                        <a:t>Value</a:t>
                      </a:r>
                    </a:p>
                  </a:txBody>
                  <a:tcPr marL="36566" marR="36566" marT="18283" marB="18283" anchor="ctr"/>
                </a:tc>
                <a:tc rowSpan="17">
                  <a:txBody>
                    <a:bodyPr/>
                    <a:lstStyle/>
                    <a:p>
                      <a:pPr algn="ctr"/>
                      <a:r>
                        <a:rPr lang="en-US" sz="2000" b="1" kern="1200" dirty="0">
                          <a:solidFill>
                            <a:schemeClr val="lt1"/>
                          </a:solidFill>
                          <a:effectLst/>
                          <a:latin typeface="Segoe UI Light (Headings)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endParaRPr lang="en-US" sz="2000" dirty="0">
                        <a:effectLst/>
                        <a:latin typeface="Segoe UI Light (Headings)"/>
                      </a:endParaRPr>
                    </a:p>
                  </a:txBody>
                  <a:tcPr marL="36566" marR="36566" marT="18283" marB="1828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  <a:latin typeface="Segoe UI Light (Headings)"/>
                        </a:rPr>
                        <a:t>Digit</a:t>
                      </a:r>
                    </a:p>
                  </a:txBody>
                  <a:tcPr marL="36566" marR="36566" marT="18283" marB="1828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  <a:latin typeface="Segoe UI Light (Headings)"/>
                        </a:rPr>
                        <a:t>Value</a:t>
                      </a:r>
                    </a:p>
                  </a:txBody>
                  <a:tcPr marL="36566" marR="36566" marT="18283" marB="18283" anchor="ctr"/>
                </a:tc>
                <a:extLst>
                  <a:ext uri="{0D108BD9-81ED-4DB2-BD59-A6C34878D82A}">
                    <a16:rowId xmlns:a16="http://schemas.microsoft.com/office/drawing/2014/main" val="1928420463"/>
                  </a:ext>
                </a:extLst>
              </a:tr>
              <a:tr h="40604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  <a:latin typeface="Segoe UI Light (Headings)"/>
                        </a:rPr>
                        <a:t>A</a:t>
                      </a:r>
                    </a:p>
                  </a:txBody>
                  <a:tcPr marL="36566" marR="36566" marT="18283" marB="1828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  <a:latin typeface="Segoe UI Light (Headings)"/>
                        </a:rPr>
                        <a:t>0</a:t>
                      </a:r>
                    </a:p>
                  </a:txBody>
                  <a:tcPr marL="36566" marR="36566" marT="18283" marB="18283" anchor="ctr"/>
                </a:tc>
                <a:tc vMerge="1">
                  <a:txBody>
                    <a:bodyPr/>
                    <a:lstStyle/>
                    <a:p>
                      <a:endParaRPr lang="en-US" sz="2000" b="1" kern="1200" dirty="0">
                        <a:solidFill>
                          <a:schemeClr val="lt1"/>
                        </a:solidFill>
                        <a:effectLst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  <a:latin typeface="Segoe UI Light (Headings)"/>
                        </a:rPr>
                        <a:t>Q</a:t>
                      </a:r>
                    </a:p>
                  </a:txBody>
                  <a:tcPr marL="36566" marR="36566" marT="18283" marB="1828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  <a:latin typeface="Segoe UI Light (Headings)"/>
                        </a:rPr>
                        <a:t>16</a:t>
                      </a:r>
                    </a:p>
                  </a:txBody>
                  <a:tcPr marL="36566" marR="36566" marT="18283" marB="18283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  <a:latin typeface="Segoe UI Light (Headings)"/>
                        </a:rPr>
                        <a:t>g</a:t>
                      </a:r>
                    </a:p>
                  </a:txBody>
                  <a:tcPr marL="36566" marR="36566" marT="18283" marB="1828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  <a:latin typeface="Segoe UI Light (Headings)"/>
                        </a:rPr>
                        <a:t>32</a:t>
                      </a:r>
                    </a:p>
                  </a:txBody>
                  <a:tcPr marL="36566" marR="36566" marT="18283" marB="18283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  <a:latin typeface="Segoe UI Light (Headings)"/>
                        </a:rPr>
                        <a:t>w</a:t>
                      </a:r>
                    </a:p>
                  </a:txBody>
                  <a:tcPr marL="36566" marR="36566" marT="18283" marB="1828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  <a:latin typeface="Segoe UI Light (Headings)"/>
                        </a:rPr>
                        <a:t>48</a:t>
                      </a:r>
                    </a:p>
                  </a:txBody>
                  <a:tcPr marL="36566" marR="36566" marT="18283" marB="18283" anchor="ctr"/>
                </a:tc>
                <a:extLst>
                  <a:ext uri="{0D108BD9-81ED-4DB2-BD59-A6C34878D82A}">
                    <a16:rowId xmlns:a16="http://schemas.microsoft.com/office/drawing/2014/main" val="3653438265"/>
                  </a:ext>
                </a:extLst>
              </a:tr>
              <a:tr h="40604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  <a:latin typeface="Segoe UI Light (Headings)"/>
                        </a:rPr>
                        <a:t>B</a:t>
                      </a:r>
                    </a:p>
                  </a:txBody>
                  <a:tcPr marL="36566" marR="36566" marT="18283" marB="1828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  <a:latin typeface="Segoe UI Light (Headings)"/>
                        </a:rPr>
                        <a:t>1</a:t>
                      </a:r>
                    </a:p>
                  </a:txBody>
                  <a:tcPr marL="36566" marR="36566" marT="18283" marB="18283" anchor="ctr"/>
                </a:tc>
                <a:tc vMerge="1">
                  <a:txBody>
                    <a:bodyPr/>
                    <a:lstStyle/>
                    <a:p>
                      <a:endParaRPr lang="en-US" sz="2000" b="1" kern="1200" dirty="0">
                        <a:solidFill>
                          <a:schemeClr val="lt1"/>
                        </a:solidFill>
                        <a:effectLst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  <a:latin typeface="Segoe UI Light (Headings)"/>
                        </a:rPr>
                        <a:t>R</a:t>
                      </a:r>
                    </a:p>
                  </a:txBody>
                  <a:tcPr marL="36566" marR="36566" marT="18283" marB="1828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  <a:latin typeface="Segoe UI Light (Headings)"/>
                        </a:rPr>
                        <a:t>17</a:t>
                      </a:r>
                    </a:p>
                  </a:txBody>
                  <a:tcPr marL="36566" marR="36566" marT="18283" marB="18283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  <a:latin typeface="Segoe UI Light (Headings)"/>
                        </a:rPr>
                        <a:t>h</a:t>
                      </a:r>
                    </a:p>
                  </a:txBody>
                  <a:tcPr marL="36566" marR="36566" marT="18283" marB="1828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  <a:latin typeface="Segoe UI Light (Headings)"/>
                        </a:rPr>
                        <a:t>33</a:t>
                      </a:r>
                    </a:p>
                  </a:txBody>
                  <a:tcPr marL="36566" marR="36566" marT="18283" marB="18283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  <a:latin typeface="Segoe UI Light (Headings)"/>
                        </a:rPr>
                        <a:t>x</a:t>
                      </a:r>
                    </a:p>
                  </a:txBody>
                  <a:tcPr marL="36566" marR="36566" marT="18283" marB="1828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  <a:latin typeface="Segoe UI Light (Headings)"/>
                        </a:rPr>
                        <a:t>49</a:t>
                      </a:r>
                    </a:p>
                  </a:txBody>
                  <a:tcPr marL="36566" marR="36566" marT="18283" marB="18283" anchor="ctr"/>
                </a:tc>
                <a:extLst>
                  <a:ext uri="{0D108BD9-81ED-4DB2-BD59-A6C34878D82A}">
                    <a16:rowId xmlns:a16="http://schemas.microsoft.com/office/drawing/2014/main" val="1289598530"/>
                  </a:ext>
                </a:extLst>
              </a:tr>
              <a:tr h="40604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  <a:latin typeface="Segoe UI Light (Headings)"/>
                        </a:rPr>
                        <a:t>C</a:t>
                      </a:r>
                    </a:p>
                  </a:txBody>
                  <a:tcPr marL="36566" marR="36566" marT="18283" marB="1828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  <a:latin typeface="Segoe UI Light (Headings)"/>
                        </a:rPr>
                        <a:t>2</a:t>
                      </a:r>
                    </a:p>
                  </a:txBody>
                  <a:tcPr marL="36566" marR="36566" marT="18283" marB="18283" anchor="ctr"/>
                </a:tc>
                <a:tc vMerge="1">
                  <a:txBody>
                    <a:bodyPr/>
                    <a:lstStyle/>
                    <a:p>
                      <a:endParaRPr lang="en-US" sz="2000" b="1" kern="1200" dirty="0">
                        <a:solidFill>
                          <a:schemeClr val="lt1"/>
                        </a:solidFill>
                        <a:effectLst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  <a:latin typeface="Segoe UI Light (Headings)"/>
                        </a:rPr>
                        <a:t>S</a:t>
                      </a:r>
                    </a:p>
                  </a:txBody>
                  <a:tcPr marL="36566" marR="36566" marT="18283" marB="1828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  <a:latin typeface="Segoe UI Light (Headings)"/>
                        </a:rPr>
                        <a:t>18</a:t>
                      </a:r>
                    </a:p>
                  </a:txBody>
                  <a:tcPr marL="36566" marR="36566" marT="18283" marB="18283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effectLst/>
                          <a:latin typeface="Segoe UI Light (Headings)"/>
                        </a:rPr>
                        <a:t>i</a:t>
                      </a:r>
                      <a:endParaRPr lang="en-US" sz="2000" dirty="0">
                        <a:effectLst/>
                        <a:latin typeface="Segoe UI Light (Headings)"/>
                      </a:endParaRPr>
                    </a:p>
                  </a:txBody>
                  <a:tcPr marL="36566" marR="36566" marT="18283" marB="1828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  <a:latin typeface="Segoe UI Light (Headings)"/>
                        </a:rPr>
                        <a:t>34</a:t>
                      </a:r>
                    </a:p>
                  </a:txBody>
                  <a:tcPr marL="36566" marR="36566" marT="18283" marB="18283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  <a:latin typeface="Segoe UI Light (Headings)"/>
                        </a:rPr>
                        <a:t>y</a:t>
                      </a:r>
                    </a:p>
                  </a:txBody>
                  <a:tcPr marL="36566" marR="36566" marT="18283" marB="1828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  <a:latin typeface="Segoe UI Light (Headings)"/>
                        </a:rPr>
                        <a:t>50</a:t>
                      </a:r>
                    </a:p>
                  </a:txBody>
                  <a:tcPr marL="36566" marR="36566" marT="18283" marB="18283" anchor="ctr"/>
                </a:tc>
                <a:extLst>
                  <a:ext uri="{0D108BD9-81ED-4DB2-BD59-A6C34878D82A}">
                    <a16:rowId xmlns:a16="http://schemas.microsoft.com/office/drawing/2014/main" val="3964960841"/>
                  </a:ext>
                </a:extLst>
              </a:tr>
              <a:tr h="40604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  <a:latin typeface="Segoe UI Light (Headings)"/>
                        </a:rPr>
                        <a:t>D</a:t>
                      </a:r>
                    </a:p>
                  </a:txBody>
                  <a:tcPr marL="36566" marR="36566" marT="18283" marB="1828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  <a:latin typeface="Segoe UI Light (Headings)"/>
                        </a:rPr>
                        <a:t>3</a:t>
                      </a:r>
                    </a:p>
                  </a:txBody>
                  <a:tcPr marL="36566" marR="36566" marT="18283" marB="18283" anchor="ctr"/>
                </a:tc>
                <a:tc vMerge="1">
                  <a:txBody>
                    <a:bodyPr/>
                    <a:lstStyle/>
                    <a:p>
                      <a:endParaRPr lang="en-US" sz="2000" b="1" kern="1200" dirty="0">
                        <a:solidFill>
                          <a:schemeClr val="lt1"/>
                        </a:solidFill>
                        <a:effectLst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  <a:latin typeface="Segoe UI Light (Headings)"/>
                        </a:rPr>
                        <a:t>T</a:t>
                      </a:r>
                    </a:p>
                  </a:txBody>
                  <a:tcPr marL="36566" marR="36566" marT="18283" marB="1828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  <a:latin typeface="Segoe UI Light (Headings)"/>
                        </a:rPr>
                        <a:t>19</a:t>
                      </a:r>
                    </a:p>
                  </a:txBody>
                  <a:tcPr marL="36566" marR="36566" marT="18283" marB="18283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  <a:latin typeface="Segoe UI Light (Headings)"/>
                        </a:rPr>
                        <a:t>j</a:t>
                      </a:r>
                    </a:p>
                  </a:txBody>
                  <a:tcPr marL="36566" marR="36566" marT="18283" marB="1828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  <a:latin typeface="Segoe UI Light (Headings)"/>
                        </a:rPr>
                        <a:t>35</a:t>
                      </a:r>
                    </a:p>
                  </a:txBody>
                  <a:tcPr marL="36566" marR="36566" marT="18283" marB="18283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  <a:latin typeface="Segoe UI Light (Headings)"/>
                        </a:rPr>
                        <a:t>z</a:t>
                      </a:r>
                    </a:p>
                  </a:txBody>
                  <a:tcPr marL="36566" marR="36566" marT="18283" marB="1828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  <a:latin typeface="Segoe UI Light (Headings)"/>
                        </a:rPr>
                        <a:t>51</a:t>
                      </a:r>
                    </a:p>
                  </a:txBody>
                  <a:tcPr marL="36566" marR="36566" marT="18283" marB="18283" anchor="ctr"/>
                </a:tc>
                <a:extLst>
                  <a:ext uri="{0D108BD9-81ED-4DB2-BD59-A6C34878D82A}">
                    <a16:rowId xmlns:a16="http://schemas.microsoft.com/office/drawing/2014/main" val="1990882704"/>
                  </a:ext>
                </a:extLst>
              </a:tr>
              <a:tr h="40604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  <a:latin typeface="Segoe UI Light (Headings)"/>
                        </a:rPr>
                        <a:t>E</a:t>
                      </a:r>
                    </a:p>
                  </a:txBody>
                  <a:tcPr marL="36566" marR="36566" marT="18283" marB="1828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  <a:latin typeface="Segoe UI Light (Headings)"/>
                        </a:rPr>
                        <a:t>4</a:t>
                      </a:r>
                    </a:p>
                  </a:txBody>
                  <a:tcPr marL="36566" marR="36566" marT="18283" marB="18283" anchor="ctr"/>
                </a:tc>
                <a:tc vMerge="1">
                  <a:txBody>
                    <a:bodyPr/>
                    <a:lstStyle/>
                    <a:p>
                      <a:endParaRPr lang="en-US" sz="2000" b="1" kern="1200" dirty="0">
                        <a:solidFill>
                          <a:schemeClr val="lt1"/>
                        </a:solidFill>
                        <a:effectLst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  <a:latin typeface="Segoe UI Light (Headings)"/>
                        </a:rPr>
                        <a:t>U</a:t>
                      </a:r>
                    </a:p>
                  </a:txBody>
                  <a:tcPr marL="36566" marR="36566" marT="18283" marB="1828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  <a:latin typeface="Segoe UI Light (Headings)"/>
                        </a:rPr>
                        <a:t>20</a:t>
                      </a:r>
                    </a:p>
                  </a:txBody>
                  <a:tcPr marL="36566" marR="36566" marT="18283" marB="18283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  <a:latin typeface="Segoe UI Light (Headings)"/>
                        </a:rPr>
                        <a:t>k</a:t>
                      </a:r>
                    </a:p>
                  </a:txBody>
                  <a:tcPr marL="36566" marR="36566" marT="18283" marB="1828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  <a:latin typeface="Segoe UI Light (Headings)"/>
                        </a:rPr>
                        <a:t>36</a:t>
                      </a:r>
                    </a:p>
                  </a:txBody>
                  <a:tcPr marL="36566" marR="36566" marT="18283" marB="18283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  <a:latin typeface="Segoe UI Light (Headings)"/>
                        </a:rPr>
                        <a:t>0</a:t>
                      </a:r>
                    </a:p>
                  </a:txBody>
                  <a:tcPr marL="36566" marR="36566" marT="18283" marB="1828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  <a:latin typeface="Segoe UI Light (Headings)"/>
                        </a:rPr>
                        <a:t>52</a:t>
                      </a:r>
                    </a:p>
                  </a:txBody>
                  <a:tcPr marL="36566" marR="36566" marT="18283" marB="18283" anchor="ctr"/>
                </a:tc>
                <a:extLst>
                  <a:ext uri="{0D108BD9-81ED-4DB2-BD59-A6C34878D82A}">
                    <a16:rowId xmlns:a16="http://schemas.microsoft.com/office/drawing/2014/main" val="3316974351"/>
                  </a:ext>
                </a:extLst>
              </a:tr>
              <a:tr h="40604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  <a:latin typeface="Segoe UI Light (Headings)"/>
                        </a:rPr>
                        <a:t>F</a:t>
                      </a:r>
                    </a:p>
                  </a:txBody>
                  <a:tcPr marL="36566" marR="36566" marT="18283" marB="1828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  <a:latin typeface="Segoe UI Light (Headings)"/>
                        </a:rPr>
                        <a:t>5</a:t>
                      </a:r>
                    </a:p>
                  </a:txBody>
                  <a:tcPr marL="36566" marR="36566" marT="18283" marB="18283" anchor="ctr"/>
                </a:tc>
                <a:tc vMerge="1">
                  <a:txBody>
                    <a:bodyPr/>
                    <a:lstStyle/>
                    <a:p>
                      <a:endParaRPr lang="en-US" sz="2000" b="1" kern="1200" dirty="0">
                        <a:solidFill>
                          <a:schemeClr val="lt1"/>
                        </a:solidFill>
                        <a:effectLst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  <a:latin typeface="Segoe UI Light (Headings)"/>
                        </a:rPr>
                        <a:t>V</a:t>
                      </a:r>
                    </a:p>
                  </a:txBody>
                  <a:tcPr marL="36566" marR="36566" marT="18283" marB="1828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  <a:latin typeface="Segoe UI Light (Headings)"/>
                        </a:rPr>
                        <a:t>21</a:t>
                      </a:r>
                    </a:p>
                  </a:txBody>
                  <a:tcPr marL="36566" marR="36566" marT="18283" marB="18283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  <a:latin typeface="Segoe UI Light (Headings)"/>
                        </a:rPr>
                        <a:t>l</a:t>
                      </a:r>
                    </a:p>
                  </a:txBody>
                  <a:tcPr marL="36566" marR="36566" marT="18283" marB="1828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  <a:latin typeface="Segoe UI Light (Headings)"/>
                        </a:rPr>
                        <a:t>37</a:t>
                      </a:r>
                    </a:p>
                  </a:txBody>
                  <a:tcPr marL="36566" marR="36566" marT="18283" marB="18283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  <a:latin typeface="Segoe UI Light (Headings)"/>
                        </a:rPr>
                        <a:t>1</a:t>
                      </a:r>
                    </a:p>
                  </a:txBody>
                  <a:tcPr marL="36566" marR="36566" marT="18283" marB="1828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  <a:latin typeface="Segoe UI Light (Headings)"/>
                        </a:rPr>
                        <a:t>53</a:t>
                      </a:r>
                    </a:p>
                  </a:txBody>
                  <a:tcPr marL="36566" marR="36566" marT="18283" marB="18283" anchor="ctr"/>
                </a:tc>
                <a:extLst>
                  <a:ext uri="{0D108BD9-81ED-4DB2-BD59-A6C34878D82A}">
                    <a16:rowId xmlns:a16="http://schemas.microsoft.com/office/drawing/2014/main" val="181380279"/>
                  </a:ext>
                </a:extLst>
              </a:tr>
              <a:tr h="40604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  <a:latin typeface="Segoe UI Light (Headings)"/>
                        </a:rPr>
                        <a:t>G</a:t>
                      </a:r>
                    </a:p>
                  </a:txBody>
                  <a:tcPr marL="36566" marR="36566" marT="18283" marB="1828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  <a:latin typeface="Segoe UI Light (Headings)"/>
                        </a:rPr>
                        <a:t>6</a:t>
                      </a:r>
                    </a:p>
                  </a:txBody>
                  <a:tcPr marL="36566" marR="36566" marT="18283" marB="18283" anchor="ctr"/>
                </a:tc>
                <a:tc vMerge="1">
                  <a:txBody>
                    <a:bodyPr/>
                    <a:lstStyle/>
                    <a:p>
                      <a:endParaRPr lang="en-US" sz="2000" b="1" kern="1200" dirty="0">
                        <a:solidFill>
                          <a:schemeClr val="lt1"/>
                        </a:solidFill>
                        <a:effectLst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  <a:latin typeface="Segoe UI Light (Headings)"/>
                        </a:rPr>
                        <a:t>W</a:t>
                      </a:r>
                    </a:p>
                  </a:txBody>
                  <a:tcPr marL="36566" marR="36566" marT="18283" marB="1828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  <a:latin typeface="Segoe UI Light (Headings)"/>
                        </a:rPr>
                        <a:t>22</a:t>
                      </a:r>
                    </a:p>
                  </a:txBody>
                  <a:tcPr marL="36566" marR="36566" marT="18283" marB="18283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  <a:latin typeface="Segoe UI Light (Headings)"/>
                        </a:rPr>
                        <a:t>m</a:t>
                      </a:r>
                    </a:p>
                  </a:txBody>
                  <a:tcPr marL="36566" marR="36566" marT="18283" marB="1828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  <a:latin typeface="Segoe UI Light (Headings)"/>
                        </a:rPr>
                        <a:t>38</a:t>
                      </a:r>
                    </a:p>
                  </a:txBody>
                  <a:tcPr marL="36566" marR="36566" marT="18283" marB="18283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  <a:latin typeface="Segoe UI Light (Headings)"/>
                        </a:rPr>
                        <a:t>2</a:t>
                      </a:r>
                    </a:p>
                  </a:txBody>
                  <a:tcPr marL="36566" marR="36566" marT="18283" marB="1828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  <a:latin typeface="Segoe UI Light (Headings)"/>
                        </a:rPr>
                        <a:t>54</a:t>
                      </a:r>
                    </a:p>
                  </a:txBody>
                  <a:tcPr marL="36566" marR="36566" marT="18283" marB="18283" anchor="ctr"/>
                </a:tc>
                <a:extLst>
                  <a:ext uri="{0D108BD9-81ED-4DB2-BD59-A6C34878D82A}">
                    <a16:rowId xmlns:a16="http://schemas.microsoft.com/office/drawing/2014/main" val="467848924"/>
                  </a:ext>
                </a:extLst>
              </a:tr>
              <a:tr h="40604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  <a:latin typeface="Segoe UI Light (Headings)"/>
                        </a:rPr>
                        <a:t>H</a:t>
                      </a:r>
                    </a:p>
                  </a:txBody>
                  <a:tcPr marL="36566" marR="36566" marT="18283" marB="1828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  <a:latin typeface="Segoe UI Light (Headings)"/>
                        </a:rPr>
                        <a:t>7</a:t>
                      </a:r>
                    </a:p>
                  </a:txBody>
                  <a:tcPr marL="36566" marR="36566" marT="18283" marB="18283" anchor="ctr"/>
                </a:tc>
                <a:tc vMerge="1">
                  <a:txBody>
                    <a:bodyPr/>
                    <a:lstStyle/>
                    <a:p>
                      <a:endParaRPr lang="en-US" sz="2000" b="1" kern="1200" dirty="0">
                        <a:solidFill>
                          <a:schemeClr val="lt1"/>
                        </a:solidFill>
                        <a:effectLst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  <a:latin typeface="Segoe UI Light (Headings)"/>
                        </a:rPr>
                        <a:t>X</a:t>
                      </a:r>
                    </a:p>
                  </a:txBody>
                  <a:tcPr marL="36566" marR="36566" marT="18283" marB="1828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  <a:latin typeface="Segoe UI Light (Headings)"/>
                        </a:rPr>
                        <a:t>23</a:t>
                      </a:r>
                    </a:p>
                  </a:txBody>
                  <a:tcPr marL="36566" marR="36566" marT="18283" marB="18283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  <a:latin typeface="Segoe UI Light (Headings)"/>
                        </a:rPr>
                        <a:t>n</a:t>
                      </a:r>
                    </a:p>
                  </a:txBody>
                  <a:tcPr marL="36566" marR="36566" marT="18283" marB="1828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  <a:latin typeface="Segoe UI Light (Headings)"/>
                        </a:rPr>
                        <a:t>39</a:t>
                      </a:r>
                    </a:p>
                  </a:txBody>
                  <a:tcPr marL="36566" marR="36566" marT="18283" marB="18283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  <a:latin typeface="Segoe UI Light (Headings)"/>
                        </a:rPr>
                        <a:t>3</a:t>
                      </a:r>
                    </a:p>
                  </a:txBody>
                  <a:tcPr marL="36566" marR="36566" marT="18283" marB="1828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  <a:latin typeface="Segoe UI Light (Headings)"/>
                        </a:rPr>
                        <a:t>55</a:t>
                      </a:r>
                    </a:p>
                  </a:txBody>
                  <a:tcPr marL="36566" marR="36566" marT="18283" marB="18283" anchor="ctr"/>
                </a:tc>
                <a:extLst>
                  <a:ext uri="{0D108BD9-81ED-4DB2-BD59-A6C34878D82A}">
                    <a16:rowId xmlns:a16="http://schemas.microsoft.com/office/drawing/2014/main" val="560929697"/>
                  </a:ext>
                </a:extLst>
              </a:tr>
              <a:tr h="40604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  <a:latin typeface="Segoe UI Light (Headings)"/>
                        </a:rPr>
                        <a:t>I</a:t>
                      </a:r>
                    </a:p>
                  </a:txBody>
                  <a:tcPr marL="36566" marR="36566" marT="18283" marB="1828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  <a:latin typeface="Segoe UI Light (Headings)"/>
                        </a:rPr>
                        <a:t>8</a:t>
                      </a:r>
                    </a:p>
                  </a:txBody>
                  <a:tcPr marL="36566" marR="36566" marT="18283" marB="18283" anchor="ctr"/>
                </a:tc>
                <a:tc vMerge="1">
                  <a:txBody>
                    <a:bodyPr/>
                    <a:lstStyle/>
                    <a:p>
                      <a:endParaRPr lang="en-US" sz="2000" b="1" kern="1200" dirty="0">
                        <a:solidFill>
                          <a:schemeClr val="lt1"/>
                        </a:solidFill>
                        <a:effectLst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  <a:latin typeface="Segoe UI Light (Headings)"/>
                        </a:rPr>
                        <a:t>Y</a:t>
                      </a:r>
                    </a:p>
                  </a:txBody>
                  <a:tcPr marL="36566" marR="36566" marT="18283" marB="1828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  <a:latin typeface="Segoe UI Light (Headings)"/>
                        </a:rPr>
                        <a:t>24</a:t>
                      </a:r>
                    </a:p>
                  </a:txBody>
                  <a:tcPr marL="36566" marR="36566" marT="18283" marB="18283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  <a:latin typeface="Segoe UI Light (Headings)"/>
                        </a:rPr>
                        <a:t>o</a:t>
                      </a:r>
                    </a:p>
                  </a:txBody>
                  <a:tcPr marL="36566" marR="36566" marT="18283" marB="1828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  <a:latin typeface="Segoe UI Light (Headings)"/>
                        </a:rPr>
                        <a:t>40</a:t>
                      </a:r>
                    </a:p>
                  </a:txBody>
                  <a:tcPr marL="36566" marR="36566" marT="18283" marB="18283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  <a:latin typeface="Segoe UI Light (Headings)"/>
                        </a:rPr>
                        <a:t>4</a:t>
                      </a:r>
                    </a:p>
                  </a:txBody>
                  <a:tcPr marL="36566" marR="36566" marT="18283" marB="1828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  <a:latin typeface="Segoe UI Light (Headings)"/>
                        </a:rPr>
                        <a:t>56</a:t>
                      </a:r>
                    </a:p>
                  </a:txBody>
                  <a:tcPr marL="36566" marR="36566" marT="18283" marB="18283" anchor="ctr"/>
                </a:tc>
                <a:extLst>
                  <a:ext uri="{0D108BD9-81ED-4DB2-BD59-A6C34878D82A}">
                    <a16:rowId xmlns:a16="http://schemas.microsoft.com/office/drawing/2014/main" val="3537683942"/>
                  </a:ext>
                </a:extLst>
              </a:tr>
              <a:tr h="40604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  <a:latin typeface="Segoe UI Light (Headings)"/>
                        </a:rPr>
                        <a:t>J</a:t>
                      </a:r>
                    </a:p>
                  </a:txBody>
                  <a:tcPr marL="36566" marR="36566" marT="18283" marB="1828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  <a:latin typeface="Segoe UI Light (Headings)"/>
                        </a:rPr>
                        <a:t>9</a:t>
                      </a:r>
                    </a:p>
                  </a:txBody>
                  <a:tcPr marL="36566" marR="36566" marT="18283" marB="18283" anchor="ctr"/>
                </a:tc>
                <a:tc vMerge="1">
                  <a:txBody>
                    <a:bodyPr/>
                    <a:lstStyle/>
                    <a:p>
                      <a:endParaRPr lang="en-US" sz="2000" b="1" kern="1200" dirty="0">
                        <a:solidFill>
                          <a:schemeClr val="lt1"/>
                        </a:solidFill>
                        <a:effectLst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  <a:latin typeface="Segoe UI Light (Headings)"/>
                        </a:rPr>
                        <a:t>Z</a:t>
                      </a:r>
                    </a:p>
                  </a:txBody>
                  <a:tcPr marL="36566" marR="36566" marT="18283" marB="1828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  <a:latin typeface="Segoe UI Light (Headings)"/>
                        </a:rPr>
                        <a:t>25</a:t>
                      </a:r>
                    </a:p>
                  </a:txBody>
                  <a:tcPr marL="36566" marR="36566" marT="18283" marB="18283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  <a:latin typeface="Segoe UI Light (Headings)"/>
                        </a:rPr>
                        <a:t>p</a:t>
                      </a:r>
                    </a:p>
                  </a:txBody>
                  <a:tcPr marL="36566" marR="36566" marT="18283" marB="1828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  <a:latin typeface="Segoe UI Light (Headings)"/>
                        </a:rPr>
                        <a:t>41</a:t>
                      </a:r>
                    </a:p>
                  </a:txBody>
                  <a:tcPr marL="36566" marR="36566" marT="18283" marB="18283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  <a:latin typeface="Segoe UI Light (Headings)"/>
                        </a:rPr>
                        <a:t>5</a:t>
                      </a:r>
                    </a:p>
                  </a:txBody>
                  <a:tcPr marL="36566" marR="36566" marT="18283" marB="1828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  <a:latin typeface="Segoe UI Light (Headings)"/>
                        </a:rPr>
                        <a:t>57</a:t>
                      </a:r>
                    </a:p>
                  </a:txBody>
                  <a:tcPr marL="36566" marR="36566" marT="18283" marB="18283" anchor="ctr"/>
                </a:tc>
                <a:extLst>
                  <a:ext uri="{0D108BD9-81ED-4DB2-BD59-A6C34878D82A}">
                    <a16:rowId xmlns:a16="http://schemas.microsoft.com/office/drawing/2014/main" val="2039250559"/>
                  </a:ext>
                </a:extLst>
              </a:tr>
              <a:tr h="40604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  <a:latin typeface="Segoe UI Light (Headings)"/>
                        </a:rPr>
                        <a:t>K</a:t>
                      </a:r>
                    </a:p>
                  </a:txBody>
                  <a:tcPr marL="36566" marR="36566" marT="18283" marB="1828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  <a:latin typeface="Segoe UI Light (Headings)"/>
                        </a:rPr>
                        <a:t>10</a:t>
                      </a:r>
                    </a:p>
                  </a:txBody>
                  <a:tcPr marL="36566" marR="36566" marT="18283" marB="18283" anchor="ctr"/>
                </a:tc>
                <a:tc vMerge="1">
                  <a:txBody>
                    <a:bodyPr/>
                    <a:lstStyle/>
                    <a:p>
                      <a:endParaRPr lang="en-US" sz="2000" b="1" kern="1200" dirty="0">
                        <a:solidFill>
                          <a:schemeClr val="lt1"/>
                        </a:solidFill>
                        <a:effectLst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  <a:latin typeface="Segoe UI Light (Headings)"/>
                        </a:rPr>
                        <a:t>a</a:t>
                      </a:r>
                    </a:p>
                  </a:txBody>
                  <a:tcPr marL="36566" marR="36566" marT="18283" marB="1828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  <a:latin typeface="Segoe UI Light (Headings)"/>
                        </a:rPr>
                        <a:t>26</a:t>
                      </a:r>
                    </a:p>
                  </a:txBody>
                  <a:tcPr marL="36566" marR="36566" marT="18283" marB="18283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  <a:latin typeface="Segoe UI Light (Headings)"/>
                        </a:rPr>
                        <a:t>q</a:t>
                      </a:r>
                    </a:p>
                  </a:txBody>
                  <a:tcPr marL="36566" marR="36566" marT="18283" marB="1828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  <a:latin typeface="Segoe UI Light (Headings)"/>
                        </a:rPr>
                        <a:t>42</a:t>
                      </a:r>
                    </a:p>
                  </a:txBody>
                  <a:tcPr marL="36566" marR="36566" marT="18283" marB="18283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  <a:latin typeface="Segoe UI Light (Headings)"/>
                        </a:rPr>
                        <a:t>6</a:t>
                      </a:r>
                    </a:p>
                  </a:txBody>
                  <a:tcPr marL="36566" marR="36566" marT="18283" marB="1828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  <a:latin typeface="Segoe UI Light (Headings)"/>
                        </a:rPr>
                        <a:t>58</a:t>
                      </a:r>
                    </a:p>
                  </a:txBody>
                  <a:tcPr marL="36566" marR="36566" marT="18283" marB="18283" anchor="ctr"/>
                </a:tc>
                <a:extLst>
                  <a:ext uri="{0D108BD9-81ED-4DB2-BD59-A6C34878D82A}">
                    <a16:rowId xmlns:a16="http://schemas.microsoft.com/office/drawing/2014/main" val="1644493549"/>
                  </a:ext>
                </a:extLst>
              </a:tr>
              <a:tr h="40604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  <a:latin typeface="Segoe UI Light (Headings)"/>
                        </a:rPr>
                        <a:t>L</a:t>
                      </a:r>
                    </a:p>
                  </a:txBody>
                  <a:tcPr marL="36566" marR="36566" marT="18283" marB="1828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  <a:latin typeface="Segoe UI Light (Headings)"/>
                        </a:rPr>
                        <a:t>11</a:t>
                      </a:r>
                    </a:p>
                  </a:txBody>
                  <a:tcPr marL="36566" marR="36566" marT="18283" marB="18283" anchor="ctr"/>
                </a:tc>
                <a:tc vMerge="1">
                  <a:txBody>
                    <a:bodyPr/>
                    <a:lstStyle/>
                    <a:p>
                      <a:endParaRPr lang="en-US" sz="2000" b="1" kern="1200" dirty="0">
                        <a:solidFill>
                          <a:schemeClr val="lt1"/>
                        </a:solidFill>
                        <a:effectLst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  <a:latin typeface="Segoe UI Light (Headings)"/>
                        </a:rPr>
                        <a:t>b</a:t>
                      </a:r>
                    </a:p>
                  </a:txBody>
                  <a:tcPr marL="36566" marR="36566" marT="18283" marB="1828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  <a:latin typeface="Segoe UI Light (Headings)"/>
                        </a:rPr>
                        <a:t>27</a:t>
                      </a:r>
                    </a:p>
                  </a:txBody>
                  <a:tcPr marL="36566" marR="36566" marT="18283" marB="18283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  <a:latin typeface="Segoe UI Light (Headings)"/>
                        </a:rPr>
                        <a:t>r</a:t>
                      </a:r>
                    </a:p>
                  </a:txBody>
                  <a:tcPr marL="36566" marR="36566" marT="18283" marB="1828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  <a:latin typeface="Segoe UI Light (Headings)"/>
                        </a:rPr>
                        <a:t>43</a:t>
                      </a:r>
                    </a:p>
                  </a:txBody>
                  <a:tcPr marL="36566" marR="36566" marT="18283" marB="18283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  <a:latin typeface="Segoe UI Light (Headings)"/>
                        </a:rPr>
                        <a:t>7</a:t>
                      </a:r>
                    </a:p>
                  </a:txBody>
                  <a:tcPr marL="36566" marR="36566" marT="18283" marB="1828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  <a:latin typeface="Segoe UI Light (Headings)"/>
                        </a:rPr>
                        <a:t>59</a:t>
                      </a:r>
                    </a:p>
                  </a:txBody>
                  <a:tcPr marL="36566" marR="36566" marT="18283" marB="18283" anchor="ctr"/>
                </a:tc>
                <a:extLst>
                  <a:ext uri="{0D108BD9-81ED-4DB2-BD59-A6C34878D82A}">
                    <a16:rowId xmlns:a16="http://schemas.microsoft.com/office/drawing/2014/main" val="2784300197"/>
                  </a:ext>
                </a:extLst>
              </a:tr>
              <a:tr h="40604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  <a:latin typeface="Segoe UI Light (Headings)"/>
                        </a:rPr>
                        <a:t>M</a:t>
                      </a:r>
                    </a:p>
                  </a:txBody>
                  <a:tcPr marL="36566" marR="36566" marT="18283" marB="1828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  <a:latin typeface="Segoe UI Light (Headings)"/>
                        </a:rPr>
                        <a:t>12</a:t>
                      </a:r>
                    </a:p>
                  </a:txBody>
                  <a:tcPr marL="36566" marR="36566" marT="18283" marB="18283" anchor="ctr"/>
                </a:tc>
                <a:tc vMerge="1">
                  <a:txBody>
                    <a:bodyPr/>
                    <a:lstStyle/>
                    <a:p>
                      <a:endParaRPr lang="en-US" sz="2000" b="1" kern="1200" dirty="0">
                        <a:solidFill>
                          <a:schemeClr val="lt1"/>
                        </a:solidFill>
                        <a:effectLst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  <a:latin typeface="Segoe UI Light (Headings)"/>
                        </a:rPr>
                        <a:t>c</a:t>
                      </a:r>
                    </a:p>
                  </a:txBody>
                  <a:tcPr marL="36566" marR="36566" marT="18283" marB="1828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  <a:latin typeface="Segoe UI Light (Headings)"/>
                        </a:rPr>
                        <a:t>28</a:t>
                      </a:r>
                    </a:p>
                  </a:txBody>
                  <a:tcPr marL="36566" marR="36566" marT="18283" marB="18283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  <a:latin typeface="Segoe UI Light (Headings)"/>
                        </a:rPr>
                        <a:t>s</a:t>
                      </a:r>
                    </a:p>
                  </a:txBody>
                  <a:tcPr marL="36566" marR="36566" marT="18283" marB="1828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  <a:latin typeface="Segoe UI Light (Headings)"/>
                        </a:rPr>
                        <a:t>44</a:t>
                      </a:r>
                    </a:p>
                  </a:txBody>
                  <a:tcPr marL="36566" marR="36566" marT="18283" marB="18283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  <a:latin typeface="Segoe UI Light (Headings)"/>
                        </a:rPr>
                        <a:t>8</a:t>
                      </a:r>
                    </a:p>
                  </a:txBody>
                  <a:tcPr marL="36566" marR="36566" marT="18283" marB="1828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  <a:latin typeface="Segoe UI Light (Headings)"/>
                        </a:rPr>
                        <a:t>60</a:t>
                      </a:r>
                    </a:p>
                  </a:txBody>
                  <a:tcPr marL="36566" marR="36566" marT="18283" marB="18283" anchor="ctr"/>
                </a:tc>
                <a:extLst>
                  <a:ext uri="{0D108BD9-81ED-4DB2-BD59-A6C34878D82A}">
                    <a16:rowId xmlns:a16="http://schemas.microsoft.com/office/drawing/2014/main" val="179450516"/>
                  </a:ext>
                </a:extLst>
              </a:tr>
              <a:tr h="40604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  <a:latin typeface="Segoe UI Light (Headings)"/>
                        </a:rPr>
                        <a:t>N</a:t>
                      </a:r>
                    </a:p>
                  </a:txBody>
                  <a:tcPr marL="36566" marR="36566" marT="18283" marB="1828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  <a:latin typeface="Segoe UI Light (Headings)"/>
                        </a:rPr>
                        <a:t>13</a:t>
                      </a:r>
                    </a:p>
                  </a:txBody>
                  <a:tcPr marL="36566" marR="36566" marT="18283" marB="18283" anchor="ctr"/>
                </a:tc>
                <a:tc vMerge="1">
                  <a:txBody>
                    <a:bodyPr/>
                    <a:lstStyle/>
                    <a:p>
                      <a:endParaRPr lang="en-US" sz="2000" b="1" kern="1200" dirty="0">
                        <a:solidFill>
                          <a:schemeClr val="lt1"/>
                        </a:solidFill>
                        <a:effectLst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  <a:latin typeface="Segoe UI Light (Headings)"/>
                        </a:rPr>
                        <a:t>d</a:t>
                      </a:r>
                    </a:p>
                  </a:txBody>
                  <a:tcPr marL="36566" marR="36566" marT="18283" marB="1828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  <a:latin typeface="Segoe UI Light (Headings)"/>
                        </a:rPr>
                        <a:t>29</a:t>
                      </a:r>
                    </a:p>
                  </a:txBody>
                  <a:tcPr marL="36566" marR="36566" marT="18283" marB="18283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  <a:latin typeface="Segoe UI Light (Headings)"/>
                        </a:rPr>
                        <a:t>t</a:t>
                      </a:r>
                    </a:p>
                  </a:txBody>
                  <a:tcPr marL="36566" marR="36566" marT="18283" marB="1828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  <a:latin typeface="Segoe UI Light (Headings)"/>
                        </a:rPr>
                        <a:t>45</a:t>
                      </a:r>
                    </a:p>
                  </a:txBody>
                  <a:tcPr marL="36566" marR="36566" marT="18283" marB="18283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  <a:latin typeface="Segoe UI Light (Headings)"/>
                        </a:rPr>
                        <a:t>9</a:t>
                      </a:r>
                    </a:p>
                  </a:txBody>
                  <a:tcPr marL="36566" marR="36566" marT="18283" marB="1828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  <a:latin typeface="Segoe UI Light (Headings)"/>
                        </a:rPr>
                        <a:t>61</a:t>
                      </a:r>
                    </a:p>
                  </a:txBody>
                  <a:tcPr marL="36566" marR="36566" marT="18283" marB="18283" anchor="ctr"/>
                </a:tc>
                <a:extLst>
                  <a:ext uri="{0D108BD9-81ED-4DB2-BD59-A6C34878D82A}">
                    <a16:rowId xmlns:a16="http://schemas.microsoft.com/office/drawing/2014/main" val="3000306376"/>
                  </a:ext>
                </a:extLst>
              </a:tr>
              <a:tr h="40604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  <a:latin typeface="Segoe UI Light (Headings)"/>
                        </a:rPr>
                        <a:t>O</a:t>
                      </a:r>
                    </a:p>
                  </a:txBody>
                  <a:tcPr marL="36566" marR="36566" marT="18283" marB="1828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  <a:latin typeface="Segoe UI Light (Headings)"/>
                        </a:rPr>
                        <a:t>14</a:t>
                      </a:r>
                    </a:p>
                  </a:txBody>
                  <a:tcPr marL="36566" marR="36566" marT="18283" marB="18283" anchor="ctr"/>
                </a:tc>
                <a:tc vMerge="1">
                  <a:txBody>
                    <a:bodyPr/>
                    <a:lstStyle/>
                    <a:p>
                      <a:endParaRPr lang="en-US" sz="2000" b="1" kern="1200" dirty="0">
                        <a:solidFill>
                          <a:schemeClr val="lt1"/>
                        </a:solidFill>
                        <a:effectLst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  <a:latin typeface="Segoe UI Light (Headings)"/>
                        </a:rPr>
                        <a:t>e</a:t>
                      </a:r>
                    </a:p>
                  </a:txBody>
                  <a:tcPr marL="36566" marR="36566" marT="18283" marB="1828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  <a:latin typeface="Segoe UI Light (Headings)"/>
                        </a:rPr>
                        <a:t>30</a:t>
                      </a:r>
                    </a:p>
                  </a:txBody>
                  <a:tcPr marL="36566" marR="36566" marT="18283" marB="18283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  <a:latin typeface="Segoe UI Light (Headings)"/>
                        </a:rPr>
                        <a:t>u</a:t>
                      </a:r>
                    </a:p>
                  </a:txBody>
                  <a:tcPr marL="36566" marR="36566" marT="18283" marB="1828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  <a:latin typeface="Segoe UI Light (Headings)"/>
                        </a:rPr>
                        <a:t>46</a:t>
                      </a:r>
                    </a:p>
                  </a:txBody>
                  <a:tcPr marL="36566" marR="36566" marT="18283" marB="18283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  <a:latin typeface="Segoe UI Light (Headings)"/>
                        </a:rPr>
                        <a:t>+</a:t>
                      </a:r>
                    </a:p>
                  </a:txBody>
                  <a:tcPr marL="36566" marR="36566" marT="18283" marB="1828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  <a:latin typeface="Segoe UI Light (Headings)"/>
                        </a:rPr>
                        <a:t>62</a:t>
                      </a:r>
                    </a:p>
                  </a:txBody>
                  <a:tcPr marL="36566" marR="36566" marT="18283" marB="18283" anchor="ctr"/>
                </a:tc>
                <a:extLst>
                  <a:ext uri="{0D108BD9-81ED-4DB2-BD59-A6C34878D82A}">
                    <a16:rowId xmlns:a16="http://schemas.microsoft.com/office/drawing/2014/main" val="1149805101"/>
                  </a:ext>
                </a:extLst>
              </a:tr>
              <a:tr h="40604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  <a:latin typeface="Segoe UI Light (Headings)"/>
                        </a:rPr>
                        <a:t>P</a:t>
                      </a:r>
                    </a:p>
                  </a:txBody>
                  <a:tcPr marL="36566" marR="36566" marT="18283" marB="1828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  <a:latin typeface="Segoe UI Light (Headings)"/>
                        </a:rPr>
                        <a:t>15</a:t>
                      </a:r>
                    </a:p>
                  </a:txBody>
                  <a:tcPr marL="36566" marR="36566" marT="18283" marB="18283" anchor="ctr"/>
                </a:tc>
                <a:tc vMerge="1">
                  <a:txBody>
                    <a:bodyPr/>
                    <a:lstStyle/>
                    <a:p>
                      <a:endParaRPr lang="en-US" sz="2000" b="1" kern="1200" dirty="0">
                        <a:solidFill>
                          <a:schemeClr val="lt1"/>
                        </a:solidFill>
                        <a:effectLst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  <a:latin typeface="Segoe UI Light (Headings)"/>
                        </a:rPr>
                        <a:t>f</a:t>
                      </a:r>
                    </a:p>
                  </a:txBody>
                  <a:tcPr marL="36566" marR="36566" marT="18283" marB="1828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  <a:latin typeface="Segoe UI Light (Headings)"/>
                        </a:rPr>
                        <a:t>31</a:t>
                      </a:r>
                    </a:p>
                  </a:txBody>
                  <a:tcPr marL="36566" marR="36566" marT="18283" marB="18283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  <a:latin typeface="Segoe UI Light (Headings)"/>
                        </a:rPr>
                        <a:t>v</a:t>
                      </a:r>
                    </a:p>
                  </a:txBody>
                  <a:tcPr marL="36566" marR="36566" marT="18283" marB="1828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  <a:latin typeface="Segoe UI Light (Headings)"/>
                        </a:rPr>
                        <a:t>47</a:t>
                      </a:r>
                    </a:p>
                  </a:txBody>
                  <a:tcPr marL="36566" marR="36566" marT="18283" marB="18283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  <a:latin typeface="Segoe UI Light (Headings)"/>
                        </a:rPr>
                        <a:t>/</a:t>
                      </a:r>
                    </a:p>
                  </a:txBody>
                  <a:tcPr marL="36566" marR="36566" marT="18283" marB="1828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  <a:latin typeface="Segoe UI Light (Headings)"/>
                        </a:rPr>
                        <a:t>63</a:t>
                      </a:r>
                    </a:p>
                  </a:txBody>
                  <a:tcPr marL="36566" marR="36566" marT="18283" marB="18283" anchor="ctr"/>
                </a:tc>
                <a:extLst>
                  <a:ext uri="{0D108BD9-81ED-4DB2-BD59-A6C34878D82A}">
                    <a16:rowId xmlns:a16="http://schemas.microsoft.com/office/drawing/2014/main" val="27227946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5691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1384761" y="4639713"/>
            <a:ext cx="970819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4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A </a:t>
            </a:r>
            <a:r>
              <a:rPr lang="en-US" sz="4400" dirty="0" smtClean="0">
                <a:latin typeface="Cambria" panose="02040503050406030204" pitchFamily="18" charset="0"/>
                <a:ea typeface="Cambria" panose="02040503050406030204" pitchFamily="18" charset="0"/>
                <a:cs typeface="Segoe UI" panose="020B0502040204020203" pitchFamily="34" charset="0"/>
                <a:sym typeface="Wingdings" panose="05000000000000000000" pitchFamily="2" charset="2"/>
              </a:rPr>
              <a:t>↔</a:t>
            </a:r>
            <a:r>
              <a:rPr lang="en-US" sz="4400" dirty="0" smtClean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 Look up Table </a:t>
            </a:r>
            <a:r>
              <a:rPr lang="en-US" sz="4400" dirty="0" smtClean="0">
                <a:latin typeface="Cambria" panose="02040503050406030204" pitchFamily="18" charset="0"/>
                <a:ea typeface="Cambria" panose="02040503050406030204" pitchFamily="18" charset="0"/>
                <a:cs typeface="Segoe UI" panose="020B0502040204020203" pitchFamily="34" charset="0"/>
                <a:sym typeface="Wingdings" panose="05000000000000000000" pitchFamily="2" charset="2"/>
              </a:rPr>
              <a:t>↔</a:t>
            </a:r>
            <a:r>
              <a:rPr lang="en-US" sz="4400" dirty="0" smtClean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 Binary Number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1384761" y="2763288"/>
            <a:ext cx="9708190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6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Binary Codes</a:t>
            </a:r>
          </a:p>
          <a:p>
            <a:pPr lvl="0" algn="ctr" defTabSz="457200">
              <a:defRPr/>
            </a:pPr>
            <a:r>
              <a:rPr lang="en-US" sz="4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Assigning binary numbers to things</a:t>
            </a:r>
            <a:endParaRPr lang="en-US" sz="4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06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1384761" y="2763288"/>
            <a:ext cx="970819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6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Binary Coded Decimal</a:t>
            </a:r>
          </a:p>
          <a:p>
            <a:pPr lvl="0" algn="ctr" defTabSz="457200">
              <a:defRPr/>
            </a:pPr>
            <a:r>
              <a:rPr lang="en-US" sz="6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BCD (8421)</a:t>
            </a:r>
            <a:endParaRPr lang="en-US" sz="6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0" y="4639713"/>
            <a:ext cx="1219199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4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Decimal </a:t>
            </a:r>
            <a:r>
              <a:rPr lang="en-US" sz="4400" dirty="0" smtClean="0">
                <a:latin typeface="Cambria" panose="02040503050406030204" pitchFamily="18" charset="0"/>
                <a:ea typeface="Cambria" panose="02040503050406030204" pitchFamily="18" charset="0"/>
                <a:cs typeface="Segoe UI" panose="020B0502040204020203" pitchFamily="34" charset="0"/>
                <a:sym typeface="Wingdings" panose="05000000000000000000" pitchFamily="2" charset="2"/>
              </a:rPr>
              <a:t>↔</a:t>
            </a:r>
            <a:r>
              <a:rPr lang="en-US" sz="4400" dirty="0" smtClean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 Look up Table </a:t>
            </a:r>
            <a:r>
              <a:rPr lang="en-US" sz="4400" dirty="0" smtClean="0">
                <a:latin typeface="Cambria" panose="02040503050406030204" pitchFamily="18" charset="0"/>
                <a:ea typeface="Cambria" panose="02040503050406030204" pitchFamily="18" charset="0"/>
                <a:cs typeface="Segoe UI" panose="020B0502040204020203" pitchFamily="34" charset="0"/>
                <a:sym typeface="Wingdings" panose="05000000000000000000" pitchFamily="2" charset="2"/>
              </a:rPr>
              <a:t>↔</a:t>
            </a:r>
            <a:r>
              <a:rPr lang="en-US" sz="4400" dirty="0" smtClean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 Binary Number</a:t>
            </a:r>
          </a:p>
        </p:txBody>
      </p:sp>
    </p:spTree>
    <p:extLst>
      <p:ext uri="{BB962C8B-B14F-4D97-AF65-F5344CB8AC3E}">
        <p14:creationId xmlns:p14="http://schemas.microsoft.com/office/powerpoint/2010/main" val="1149160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ore I7-4870HQ SR1ZX CPU Processor Chip , Intel I7 Chip 6M Cache Up To  3.7GHz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93" t="26440" r="29381" b="12073"/>
          <a:stretch/>
        </p:blipFill>
        <p:spPr bwMode="auto">
          <a:xfrm>
            <a:off x="9134929" y="2497780"/>
            <a:ext cx="2278742" cy="2002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DRAM Overview - Viking Technology | Memory and Storage Solution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 flipH="1">
            <a:off x="-617277" y="2526899"/>
            <a:ext cx="6410599" cy="168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4229100" y="381000"/>
            <a:ext cx="3403600" cy="591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263900" y="825500"/>
            <a:ext cx="8509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3263900" y="1435100"/>
            <a:ext cx="8509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257550" y="1993900"/>
            <a:ext cx="8509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257550" y="2497780"/>
            <a:ext cx="8509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257550" y="3187700"/>
            <a:ext cx="8509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257550" y="4165600"/>
            <a:ext cx="8509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263900" y="4749800"/>
            <a:ext cx="8509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270250" y="5346700"/>
            <a:ext cx="8509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270250" y="5981700"/>
            <a:ext cx="8509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7981950" y="3499265"/>
            <a:ext cx="8509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endCxn id="2" idx="3"/>
          </p:cNvCxnSpPr>
          <p:nvPr/>
        </p:nvCxnSpPr>
        <p:spPr>
          <a:xfrm>
            <a:off x="4229100" y="2497780"/>
            <a:ext cx="3403600" cy="842320"/>
          </a:xfrm>
          <a:prstGeom prst="straightConnector1">
            <a:avLst/>
          </a:prstGeom>
          <a:ln w="25400">
            <a:solidFill>
              <a:schemeClr val="bg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1347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8087" y="752475"/>
            <a:ext cx="4695825" cy="535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978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095234"/>
              </p:ext>
            </p:extLst>
          </p:nvPr>
        </p:nvGraphicFramePr>
        <p:xfrm>
          <a:off x="1" y="2"/>
          <a:ext cx="12192000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919388074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88069496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89628832"/>
                    </a:ext>
                  </a:extLst>
                </a:gridCol>
              </a:tblGrid>
              <a:tr h="428625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Decimal </a:t>
                      </a:r>
                      <a:endParaRPr lang="en-CA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BCD (Binary Code)</a:t>
                      </a:r>
                      <a:endParaRPr lang="en-CA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Binary Number</a:t>
                      </a:r>
                      <a:endParaRPr lang="en-CA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2176909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10</a:t>
                      </a:r>
                      <a:endParaRPr lang="en-CA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0001 0000</a:t>
                      </a:r>
                      <a:endParaRPr kumimoji="0" lang="en-CA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0000 1010</a:t>
                      </a:r>
                      <a:endParaRPr kumimoji="0" lang="en-CA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2346213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11</a:t>
                      </a:r>
                      <a:endParaRPr lang="en-CA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0001 0001</a:t>
                      </a:r>
                      <a:endParaRPr kumimoji="0" lang="en-CA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0000 1011</a:t>
                      </a:r>
                      <a:endParaRPr kumimoji="0" lang="en-CA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2481754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12</a:t>
                      </a:r>
                      <a:endParaRPr lang="en-CA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0001 0010</a:t>
                      </a:r>
                      <a:endParaRPr kumimoji="0" lang="en-CA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0000 1100</a:t>
                      </a:r>
                      <a:endParaRPr kumimoji="0" lang="en-CA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3193660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13</a:t>
                      </a:r>
                      <a:endParaRPr lang="en-CA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0001 0011</a:t>
                      </a:r>
                      <a:endParaRPr kumimoji="0" lang="en-CA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0000 1101</a:t>
                      </a:r>
                      <a:endParaRPr kumimoji="0" lang="en-CA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2416287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14</a:t>
                      </a:r>
                      <a:endParaRPr lang="en-CA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0001 0100</a:t>
                      </a:r>
                      <a:endParaRPr kumimoji="0" lang="en-CA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0000 1110</a:t>
                      </a:r>
                      <a:endParaRPr kumimoji="0" lang="en-CA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5134991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15</a:t>
                      </a:r>
                      <a:endParaRPr lang="en-CA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0001 0101</a:t>
                      </a:r>
                      <a:endParaRPr kumimoji="0" lang="en-CA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0000 1111</a:t>
                      </a:r>
                      <a:endParaRPr kumimoji="0" lang="en-CA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8111559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16</a:t>
                      </a:r>
                      <a:endParaRPr lang="en-CA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0001 0110</a:t>
                      </a:r>
                      <a:endParaRPr kumimoji="0" lang="en-CA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0001 0000</a:t>
                      </a:r>
                      <a:endParaRPr kumimoji="0" lang="en-CA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8177769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17</a:t>
                      </a:r>
                      <a:endParaRPr lang="en-CA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0001 0111</a:t>
                      </a:r>
                      <a:endParaRPr kumimoji="0" lang="en-CA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0001 0001</a:t>
                      </a:r>
                      <a:endParaRPr kumimoji="0" lang="en-CA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6549183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18</a:t>
                      </a:r>
                      <a:endParaRPr lang="en-CA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0001 1000</a:t>
                      </a:r>
                      <a:endParaRPr kumimoji="0" lang="en-CA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0001 0010</a:t>
                      </a:r>
                      <a:endParaRPr kumimoji="0" lang="en-CA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8631115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19</a:t>
                      </a:r>
                      <a:endParaRPr lang="en-CA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0001 1001</a:t>
                      </a:r>
                      <a:endParaRPr kumimoji="0" lang="en-CA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0001 0011</a:t>
                      </a:r>
                      <a:endParaRPr kumimoji="0" lang="en-CA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6995196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</a:t>
                      </a:r>
                      <a:endParaRPr lang="en-CA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0010 0000</a:t>
                      </a:r>
                      <a:endParaRPr kumimoji="0" lang="en-CA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0001 0100</a:t>
                      </a:r>
                      <a:endParaRPr kumimoji="0" lang="en-CA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350180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21</a:t>
                      </a:r>
                      <a:endParaRPr lang="en-CA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0010 0001</a:t>
                      </a:r>
                      <a:endParaRPr kumimoji="0" lang="en-CA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0001 0101</a:t>
                      </a:r>
                      <a:endParaRPr kumimoji="0" lang="en-CA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4337154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22</a:t>
                      </a:r>
                      <a:endParaRPr lang="en-CA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0010 0010</a:t>
                      </a:r>
                      <a:endParaRPr kumimoji="0" lang="en-CA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0001 0110</a:t>
                      </a:r>
                      <a:endParaRPr kumimoji="0" lang="en-CA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5113470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23</a:t>
                      </a:r>
                      <a:endParaRPr lang="en-CA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0010 0011</a:t>
                      </a:r>
                      <a:endParaRPr kumimoji="0" lang="en-CA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0001 0111</a:t>
                      </a:r>
                      <a:endParaRPr kumimoji="0" lang="en-CA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430390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…</a:t>
                      </a:r>
                      <a:endParaRPr lang="en-CA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…</a:t>
                      </a:r>
                      <a:endParaRPr kumimoji="0" lang="en-CA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…</a:t>
                      </a:r>
                      <a:endParaRPr lang="en-CA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92916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7104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7939803"/>
              </p:ext>
            </p:extLst>
          </p:nvPr>
        </p:nvGraphicFramePr>
        <p:xfrm>
          <a:off x="1" y="2"/>
          <a:ext cx="12192000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919388074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88069496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89628832"/>
                    </a:ext>
                  </a:extLst>
                </a:gridCol>
              </a:tblGrid>
              <a:tr h="428625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Decimal </a:t>
                      </a:r>
                      <a:endParaRPr lang="en-CA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BCD (Binary Code)</a:t>
                      </a:r>
                      <a:endParaRPr lang="en-CA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Binary Number</a:t>
                      </a:r>
                      <a:endParaRPr lang="en-CA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2176909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0001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0000</a:t>
                      </a:r>
                      <a:endParaRPr kumimoji="0" lang="en-CA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0000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1010</a:t>
                      </a:r>
                      <a:endParaRPr kumimoji="0" lang="en-CA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2346213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11</a:t>
                      </a:r>
                      <a:endParaRPr lang="en-CA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0001 0001</a:t>
                      </a:r>
                      <a:endParaRPr kumimoji="0" lang="en-CA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0000 1011</a:t>
                      </a:r>
                      <a:endParaRPr kumimoji="0" lang="en-CA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2481754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12</a:t>
                      </a:r>
                      <a:endParaRPr lang="en-CA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0001 0010</a:t>
                      </a:r>
                      <a:endParaRPr kumimoji="0" lang="en-CA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0000 1100</a:t>
                      </a:r>
                      <a:endParaRPr kumimoji="0" lang="en-CA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3193660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13</a:t>
                      </a:r>
                      <a:endParaRPr lang="en-CA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0001 0011</a:t>
                      </a:r>
                      <a:endParaRPr kumimoji="0" lang="en-CA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0000 1101</a:t>
                      </a:r>
                      <a:endParaRPr kumimoji="0" lang="en-CA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2416287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14</a:t>
                      </a:r>
                      <a:endParaRPr lang="en-CA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0001 0100</a:t>
                      </a:r>
                      <a:endParaRPr kumimoji="0" lang="en-CA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0000 1110</a:t>
                      </a:r>
                      <a:endParaRPr kumimoji="0" lang="en-CA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5134991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15</a:t>
                      </a:r>
                      <a:endParaRPr lang="en-CA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0001 0101</a:t>
                      </a:r>
                      <a:endParaRPr kumimoji="0" lang="en-CA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0000 1111</a:t>
                      </a:r>
                      <a:endParaRPr kumimoji="0" lang="en-CA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8111559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16</a:t>
                      </a:r>
                      <a:endParaRPr lang="en-CA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0001 0110</a:t>
                      </a:r>
                      <a:endParaRPr kumimoji="0" lang="en-CA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0001 0000</a:t>
                      </a:r>
                      <a:endParaRPr kumimoji="0" lang="en-CA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8177769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17</a:t>
                      </a:r>
                      <a:endParaRPr lang="en-CA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0001 0111</a:t>
                      </a:r>
                      <a:endParaRPr kumimoji="0" lang="en-CA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0001 0001</a:t>
                      </a:r>
                      <a:endParaRPr kumimoji="0" lang="en-CA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6549183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18</a:t>
                      </a:r>
                      <a:endParaRPr lang="en-CA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0001 1000</a:t>
                      </a:r>
                      <a:endParaRPr kumimoji="0" lang="en-CA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0001 0010</a:t>
                      </a:r>
                      <a:endParaRPr kumimoji="0" lang="en-CA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8631115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19</a:t>
                      </a:r>
                      <a:endParaRPr lang="en-CA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0001 1001</a:t>
                      </a:r>
                      <a:endParaRPr kumimoji="0" lang="en-CA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0001 0011</a:t>
                      </a:r>
                      <a:endParaRPr kumimoji="0" lang="en-CA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6995196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0010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0000</a:t>
                      </a:r>
                      <a:endParaRPr kumimoji="0" lang="en-CA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0001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0100</a:t>
                      </a:r>
                      <a:endParaRPr kumimoji="0" lang="en-CA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350180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21</a:t>
                      </a:r>
                      <a:endParaRPr lang="en-CA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0010 0001</a:t>
                      </a:r>
                      <a:endParaRPr kumimoji="0" lang="en-CA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0001 0101</a:t>
                      </a:r>
                      <a:endParaRPr kumimoji="0" lang="en-CA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4337154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22</a:t>
                      </a:r>
                      <a:endParaRPr lang="en-CA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0010 0010</a:t>
                      </a:r>
                      <a:endParaRPr kumimoji="0" lang="en-CA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0001 0110</a:t>
                      </a:r>
                      <a:endParaRPr kumimoji="0" lang="en-CA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5113470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23</a:t>
                      </a:r>
                      <a:endParaRPr lang="en-CA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0010 0011</a:t>
                      </a:r>
                      <a:endParaRPr kumimoji="0" lang="en-CA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0001 0111</a:t>
                      </a:r>
                      <a:endParaRPr kumimoji="0" lang="en-CA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430390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…</a:t>
                      </a:r>
                      <a:endParaRPr lang="en-CA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…</a:t>
                      </a:r>
                      <a:endParaRPr kumimoji="0" lang="en-CA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…</a:t>
                      </a:r>
                      <a:endParaRPr lang="en-CA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92916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0444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920484"/>
            <a:ext cx="121919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3600" dirty="0">
                <a:latin typeface="Segoe UI" panose="020B0502040204020203" pitchFamily="34" charset="0"/>
                <a:cs typeface="Segoe UI" panose="020B0502040204020203" pitchFamily="34" charset="0"/>
              </a:rPr>
              <a:t>(185)</a:t>
            </a:r>
            <a:r>
              <a:rPr lang="pl-PL" sz="3600" baseline="-25000" dirty="0"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r>
              <a:rPr lang="pl-PL" sz="3600" dirty="0">
                <a:latin typeface="Segoe UI" panose="020B0502040204020203" pitchFamily="34" charset="0"/>
                <a:cs typeface="Segoe UI" panose="020B0502040204020203" pitchFamily="34" charset="0"/>
              </a:rPr>
              <a:t> = (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?</a:t>
            </a:r>
            <a:r>
              <a:rPr lang="pl-PL" sz="3600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r>
              <a:rPr lang="pl-PL" sz="3600" baseline="-25000" dirty="0">
                <a:latin typeface="Segoe UI" panose="020B0502040204020203" pitchFamily="34" charset="0"/>
                <a:cs typeface="Segoe UI" panose="020B0502040204020203" pitchFamily="34" charset="0"/>
              </a:rPr>
              <a:t>BCD</a:t>
            </a:r>
            <a:r>
              <a:rPr lang="pl-PL" sz="3600" dirty="0">
                <a:latin typeface="Segoe UI" panose="020B0502040204020203" pitchFamily="34" charset="0"/>
                <a:cs typeface="Segoe UI" panose="020B0502040204020203" pitchFamily="34" charset="0"/>
              </a:rPr>
              <a:t> = (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?</a:t>
            </a:r>
            <a:r>
              <a:rPr lang="pl-PL" sz="3600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r>
              <a:rPr lang="en-US" sz="3600" baseline="-25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CA" sz="3600" baseline="-25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9637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920484"/>
            <a:ext cx="121919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3600" dirty="0"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pl-PL" sz="36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pl-PL" sz="3600" dirty="0">
                <a:latin typeface="Segoe UI" panose="020B0502040204020203" pitchFamily="34" charset="0"/>
                <a:cs typeface="Segoe UI" panose="020B0502040204020203" pitchFamily="34" charset="0"/>
              </a:rPr>
              <a:t>85)</a:t>
            </a:r>
            <a:r>
              <a:rPr lang="pl-PL" sz="3600" baseline="-25000" dirty="0"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r>
              <a:rPr lang="pl-PL" sz="3600" dirty="0">
                <a:latin typeface="Segoe UI" panose="020B0502040204020203" pitchFamily="34" charset="0"/>
                <a:cs typeface="Segoe UI" panose="020B0502040204020203" pitchFamily="34" charset="0"/>
              </a:rPr>
              <a:t> = </a:t>
            </a:r>
            <a:r>
              <a:rPr lang="pl-PL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en-US" sz="3600" dirty="0" smtClean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0001</a:t>
            </a:r>
            <a:r>
              <a:rPr lang="pl-PL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r>
              <a:rPr lang="pl-PL" sz="3600" baseline="-25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BCD</a:t>
            </a:r>
            <a:r>
              <a:rPr lang="pl-PL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l-PL" sz="3600" dirty="0">
                <a:latin typeface="Segoe UI" panose="020B0502040204020203" pitchFamily="34" charset="0"/>
                <a:cs typeface="Segoe UI" panose="020B0502040204020203" pitchFamily="34" charset="0"/>
              </a:rPr>
              <a:t>= (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?</a:t>
            </a:r>
            <a:r>
              <a:rPr lang="pl-PL" sz="3600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r>
              <a:rPr lang="en-US" sz="3600" baseline="-25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CA" sz="3600" baseline="-25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0661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815709"/>
            <a:ext cx="121919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3600" dirty="0">
                <a:latin typeface="Segoe UI" panose="020B0502040204020203" pitchFamily="34" charset="0"/>
                <a:cs typeface="Segoe UI" panose="020B0502040204020203" pitchFamily="34" charset="0"/>
              </a:rPr>
              <a:t>(1</a:t>
            </a:r>
            <a:r>
              <a:rPr lang="pl-PL" sz="36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  <a:r>
              <a:rPr lang="pl-PL" sz="3600" dirty="0">
                <a:latin typeface="Segoe UI" panose="020B0502040204020203" pitchFamily="34" charset="0"/>
                <a:cs typeface="Segoe UI" panose="020B0502040204020203" pitchFamily="34" charset="0"/>
              </a:rPr>
              <a:t>5)</a:t>
            </a:r>
            <a:r>
              <a:rPr lang="pl-PL" sz="3600" baseline="-25000" dirty="0"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r>
              <a:rPr lang="pl-PL" sz="3600" dirty="0">
                <a:latin typeface="Segoe UI" panose="020B0502040204020203" pitchFamily="34" charset="0"/>
                <a:cs typeface="Segoe UI" panose="020B0502040204020203" pitchFamily="34" charset="0"/>
              </a:rPr>
              <a:t> = </a:t>
            </a:r>
            <a:r>
              <a:rPr lang="pl-PL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0001 </a:t>
            </a:r>
            <a:r>
              <a:rPr lang="en-US" sz="3600" dirty="0" smtClean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1000</a:t>
            </a:r>
            <a:r>
              <a:rPr lang="pl-PL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r>
              <a:rPr lang="pl-PL" sz="3600" baseline="-25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BCD</a:t>
            </a:r>
            <a:r>
              <a:rPr lang="pl-PL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l-PL" sz="3600" dirty="0">
                <a:latin typeface="Segoe UI" panose="020B0502040204020203" pitchFamily="34" charset="0"/>
                <a:cs typeface="Segoe UI" panose="020B0502040204020203" pitchFamily="34" charset="0"/>
              </a:rPr>
              <a:t>= (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?</a:t>
            </a:r>
            <a:r>
              <a:rPr lang="pl-PL" sz="3600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r>
              <a:rPr lang="en-US" sz="3600" baseline="-25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CA" sz="3600" baseline="-25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9088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815709"/>
            <a:ext cx="121919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3600" dirty="0">
                <a:latin typeface="Segoe UI" panose="020B0502040204020203" pitchFamily="34" charset="0"/>
                <a:cs typeface="Segoe UI" panose="020B0502040204020203" pitchFamily="34" charset="0"/>
              </a:rPr>
              <a:t>(18</a:t>
            </a:r>
            <a:r>
              <a:rPr lang="pl-PL" sz="36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r>
              <a:rPr lang="pl-PL" sz="3600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r>
              <a:rPr lang="pl-PL" sz="3600" baseline="-25000" dirty="0"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r>
              <a:rPr lang="pl-PL" sz="3600" dirty="0">
                <a:latin typeface="Segoe UI" panose="020B0502040204020203" pitchFamily="34" charset="0"/>
                <a:cs typeface="Segoe UI" panose="020B0502040204020203" pitchFamily="34" charset="0"/>
              </a:rPr>
              <a:t> = </a:t>
            </a:r>
            <a:r>
              <a:rPr lang="pl-PL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0001 1000</a:t>
            </a:r>
            <a:r>
              <a:rPr lang="en-US" sz="3600" dirty="0" smtClean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0101</a:t>
            </a:r>
            <a:r>
              <a:rPr lang="pl-PL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r>
              <a:rPr lang="pl-PL" sz="3600" baseline="-25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BCD</a:t>
            </a:r>
            <a:r>
              <a:rPr lang="pl-PL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l-PL" sz="3600" dirty="0">
                <a:latin typeface="Segoe UI" panose="020B0502040204020203" pitchFamily="34" charset="0"/>
                <a:cs typeface="Segoe UI" panose="020B0502040204020203" pitchFamily="34" charset="0"/>
              </a:rPr>
              <a:t>= (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?</a:t>
            </a:r>
            <a:r>
              <a:rPr lang="pl-PL" sz="3600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r>
              <a:rPr lang="en-US" sz="3600" baseline="-25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CA" sz="3600" baseline="-25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3808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815709"/>
            <a:ext cx="121919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3600" dirty="0">
                <a:latin typeface="Segoe UI" panose="020B0502040204020203" pitchFamily="34" charset="0"/>
                <a:cs typeface="Segoe UI" panose="020B0502040204020203" pitchFamily="34" charset="0"/>
              </a:rPr>
              <a:t>(185)</a:t>
            </a:r>
            <a:r>
              <a:rPr lang="pl-PL" sz="3600" baseline="-25000" dirty="0"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r>
              <a:rPr lang="pl-PL" sz="3600" dirty="0">
                <a:latin typeface="Segoe UI" panose="020B0502040204020203" pitchFamily="34" charset="0"/>
                <a:cs typeface="Segoe UI" panose="020B0502040204020203" pitchFamily="34" charset="0"/>
              </a:rPr>
              <a:t> = </a:t>
            </a:r>
            <a:r>
              <a:rPr lang="pl-PL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0001 1000</a:t>
            </a:r>
            <a:r>
              <a:rPr lang="en-US" sz="3600" dirty="0" smtClean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0101</a:t>
            </a:r>
            <a:r>
              <a:rPr lang="pl-PL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r>
              <a:rPr lang="pl-PL" sz="3600" baseline="-25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BCD</a:t>
            </a:r>
            <a:r>
              <a:rPr lang="pl-PL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l-PL" sz="3600" dirty="0">
                <a:latin typeface="Segoe UI" panose="020B0502040204020203" pitchFamily="34" charset="0"/>
                <a:cs typeface="Segoe UI" panose="020B0502040204020203" pitchFamily="34" charset="0"/>
              </a:rPr>
              <a:t>= (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?</a:t>
            </a:r>
            <a:r>
              <a:rPr lang="pl-PL" sz="3600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r>
              <a:rPr lang="en-US" sz="3600" baseline="-25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CA" sz="3600" baseline="-25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202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815709"/>
            <a:ext cx="121919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3600" dirty="0">
                <a:latin typeface="Segoe UI" panose="020B0502040204020203" pitchFamily="34" charset="0"/>
                <a:cs typeface="Segoe UI" panose="020B0502040204020203" pitchFamily="34" charset="0"/>
              </a:rPr>
              <a:t>(185)</a:t>
            </a:r>
            <a:r>
              <a:rPr lang="pl-PL" sz="3600" baseline="-25000" dirty="0"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r>
              <a:rPr lang="pl-PL" sz="3600" dirty="0">
                <a:latin typeface="Segoe UI" panose="020B0502040204020203" pitchFamily="34" charset="0"/>
                <a:cs typeface="Segoe UI" panose="020B0502040204020203" pitchFamily="34" charset="0"/>
              </a:rPr>
              <a:t> = </a:t>
            </a:r>
            <a:r>
              <a:rPr lang="pl-PL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0001 1000</a:t>
            </a:r>
            <a:r>
              <a:rPr lang="en-US" sz="3600" dirty="0" smtClean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0101</a:t>
            </a:r>
            <a:r>
              <a:rPr lang="pl-PL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r>
              <a:rPr lang="pl-PL" sz="3600" baseline="-25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BCD</a:t>
            </a:r>
            <a:r>
              <a:rPr lang="pl-PL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l-PL" sz="3600" dirty="0">
                <a:latin typeface="Segoe UI" panose="020B0502040204020203" pitchFamily="34" charset="0"/>
                <a:cs typeface="Segoe UI" panose="020B0502040204020203" pitchFamily="34" charset="0"/>
              </a:rPr>
              <a:t>= (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?</a:t>
            </a:r>
            <a:r>
              <a:rPr lang="pl-PL" sz="3600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r>
              <a:rPr lang="en-US" sz="3600" baseline="-25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CA" sz="3600" baseline="-25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1265706"/>
              </p:ext>
            </p:extLst>
          </p:nvPr>
        </p:nvGraphicFramePr>
        <p:xfrm>
          <a:off x="7661275" y="3590925"/>
          <a:ext cx="4002447" cy="3143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4196230429"/>
                    </a:ext>
                  </a:extLst>
                </a:gridCol>
                <a:gridCol w="1293114">
                  <a:extLst>
                    <a:ext uri="{9D8B030D-6E8A-4147-A177-3AD203B41FA5}">
                      <a16:colId xmlns:a16="http://schemas.microsoft.com/office/drawing/2014/main" val="2376828086"/>
                    </a:ext>
                  </a:extLst>
                </a:gridCol>
              </a:tblGrid>
              <a:tr h="269921">
                <a:tc>
                  <a:txBody>
                    <a:bodyPr/>
                    <a:lstStyle/>
                    <a:p>
                      <a:pPr algn="ctr" fontAlgn="b"/>
                      <a:endParaRPr lang="en-CA" sz="2000" b="0" i="0" u="none" strike="noStrike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Remainder</a:t>
                      </a:r>
                      <a:endParaRPr lang="en-CA" sz="2000" b="0" i="0" u="none" strike="noStrike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41251093"/>
                  </a:ext>
                </a:extLst>
              </a:tr>
              <a:tr h="269921">
                <a:tc>
                  <a:txBody>
                    <a:bodyPr/>
                    <a:lstStyle/>
                    <a:p>
                      <a:pPr algn="r" fontAlgn="b"/>
                      <a:r>
                        <a:rPr lang="en-CA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185÷2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11127025"/>
                  </a:ext>
                </a:extLst>
              </a:tr>
              <a:tr h="269921"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92÷2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84497861"/>
                  </a:ext>
                </a:extLst>
              </a:tr>
              <a:tr h="269921"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46÷2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31851307"/>
                  </a:ext>
                </a:extLst>
              </a:tr>
              <a:tr h="269921"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23÷2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87824854"/>
                  </a:ext>
                </a:extLst>
              </a:tr>
              <a:tr h="269921"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11÷2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52687683"/>
                  </a:ext>
                </a:extLst>
              </a:tr>
              <a:tr h="269921"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5÷2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05938776"/>
                  </a:ext>
                </a:extLst>
              </a:tr>
              <a:tr h="269921"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2÷2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09535959"/>
                  </a:ext>
                </a:extLst>
              </a:tr>
              <a:tr h="269921"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1÷2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90189672"/>
                  </a:ext>
                </a:extLst>
              </a:tr>
              <a:tr h="269921">
                <a:tc>
                  <a:txBody>
                    <a:bodyPr/>
                    <a:lstStyle/>
                    <a:p>
                      <a:pPr algn="r" fontAlgn="b"/>
                      <a:r>
                        <a:rPr lang="en-CA" sz="20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68540346"/>
                  </a:ext>
                </a:extLst>
              </a:tr>
            </a:tbl>
          </a:graphicData>
        </a:graphic>
      </p:graphicFrame>
      <p:cxnSp>
        <p:nvCxnSpPr>
          <p:cNvPr id="5" name="Straight Arrow Connector 4"/>
          <p:cNvCxnSpPr/>
          <p:nvPr/>
        </p:nvCxnSpPr>
        <p:spPr>
          <a:xfrm flipV="1">
            <a:off x="11849100" y="4152900"/>
            <a:ext cx="0" cy="2371725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6843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815709"/>
            <a:ext cx="121919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3600" dirty="0">
                <a:latin typeface="Segoe UI" panose="020B0502040204020203" pitchFamily="34" charset="0"/>
                <a:cs typeface="Segoe UI" panose="020B0502040204020203" pitchFamily="34" charset="0"/>
              </a:rPr>
              <a:t>(185)</a:t>
            </a:r>
            <a:r>
              <a:rPr lang="pl-PL" sz="3600" baseline="-25000" dirty="0"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r>
              <a:rPr lang="pl-PL" sz="3600" dirty="0">
                <a:latin typeface="Segoe UI" panose="020B0502040204020203" pitchFamily="34" charset="0"/>
                <a:cs typeface="Segoe UI" panose="020B0502040204020203" pitchFamily="34" charset="0"/>
              </a:rPr>
              <a:t> = </a:t>
            </a:r>
            <a:r>
              <a:rPr lang="pl-PL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0001 1000</a:t>
            </a:r>
            <a:r>
              <a:rPr lang="en-US" sz="3600" dirty="0" smtClean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0101</a:t>
            </a:r>
            <a:r>
              <a:rPr lang="pl-PL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r>
              <a:rPr lang="pl-PL" sz="3600" baseline="-25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BCD</a:t>
            </a:r>
            <a:r>
              <a:rPr lang="pl-PL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l-PL" sz="3600" dirty="0">
                <a:latin typeface="Segoe UI" panose="020B0502040204020203" pitchFamily="34" charset="0"/>
                <a:cs typeface="Segoe UI" panose="020B0502040204020203" pitchFamily="34" charset="0"/>
              </a:rPr>
              <a:t>= </a:t>
            </a:r>
            <a:r>
              <a:rPr lang="pl-PL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10111001</a:t>
            </a:r>
            <a:r>
              <a:rPr lang="pl-PL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r>
              <a:rPr lang="en-US" sz="3600" baseline="-25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CA" sz="3600" baseline="-25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3343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ore I7-4870HQ SR1ZX CPU Processor Chip , Intel I7 Chip 6M Cache Up To  3.7GHz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93" t="26440" r="29381" b="12073"/>
          <a:stretch/>
        </p:blipFill>
        <p:spPr bwMode="auto">
          <a:xfrm>
            <a:off x="9134929" y="2497780"/>
            <a:ext cx="2278742" cy="2002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DRAM Overview - Viking Technology | Memory and Storage Solution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 flipH="1">
            <a:off x="-617277" y="2526899"/>
            <a:ext cx="6410599" cy="168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4229100" y="381000"/>
            <a:ext cx="3403600" cy="591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263900" y="825500"/>
            <a:ext cx="8509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3263900" y="1435100"/>
            <a:ext cx="8509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257550" y="1993900"/>
            <a:ext cx="8509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257550" y="2497780"/>
            <a:ext cx="8509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257550" y="3187700"/>
            <a:ext cx="8509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257550" y="4165600"/>
            <a:ext cx="8509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263900" y="4749800"/>
            <a:ext cx="8509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270250" y="5346700"/>
            <a:ext cx="8509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270250" y="5981700"/>
            <a:ext cx="8509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7981950" y="3499265"/>
            <a:ext cx="8509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endCxn id="2" idx="3"/>
          </p:cNvCxnSpPr>
          <p:nvPr/>
        </p:nvCxnSpPr>
        <p:spPr>
          <a:xfrm>
            <a:off x="4229100" y="3187700"/>
            <a:ext cx="3403600" cy="152400"/>
          </a:xfrm>
          <a:prstGeom prst="straightConnector1">
            <a:avLst/>
          </a:prstGeom>
          <a:ln w="25400">
            <a:solidFill>
              <a:schemeClr val="bg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6570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1384761" y="4639713"/>
            <a:ext cx="970819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6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A </a:t>
            </a:r>
            <a:r>
              <a:rPr lang="en-US" sz="6000" dirty="0" smtClean="0">
                <a:latin typeface="Cambria" panose="02040503050406030204" pitchFamily="18" charset="0"/>
                <a:ea typeface="Cambria" panose="02040503050406030204" pitchFamily="18" charset="0"/>
                <a:cs typeface="Segoe UI" panose="020B0502040204020203" pitchFamily="34" charset="0"/>
                <a:sym typeface="Wingdings" panose="05000000000000000000" pitchFamily="2" charset="2"/>
              </a:rPr>
              <a:t>↔</a:t>
            </a:r>
            <a:r>
              <a:rPr lang="en-US" sz="6000" dirty="0" smtClean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 Look up Table </a:t>
            </a:r>
            <a:r>
              <a:rPr lang="en-US" sz="6000" dirty="0" smtClean="0">
                <a:latin typeface="Cambria" panose="02040503050406030204" pitchFamily="18" charset="0"/>
                <a:ea typeface="Cambria" panose="02040503050406030204" pitchFamily="18" charset="0"/>
                <a:cs typeface="Segoe UI" panose="020B0502040204020203" pitchFamily="34" charset="0"/>
                <a:sym typeface="Wingdings" panose="05000000000000000000" pitchFamily="2" charset="2"/>
              </a:rPr>
              <a:t>↔</a:t>
            </a:r>
            <a:r>
              <a:rPr lang="en-US" sz="6000" dirty="0" smtClean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 B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1384761" y="2763288"/>
            <a:ext cx="970819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6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Other Binary Codes</a:t>
            </a:r>
          </a:p>
        </p:txBody>
      </p:sp>
    </p:spTree>
    <p:extLst>
      <p:ext uri="{BB962C8B-B14F-4D97-AF65-F5344CB8AC3E}">
        <p14:creationId xmlns:p14="http://schemas.microsoft.com/office/powerpoint/2010/main" val="3347797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8986" y="1066801"/>
            <a:ext cx="8479002" cy="4919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224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1384761" y="2763288"/>
            <a:ext cx="970819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6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Other Binary Codes</a:t>
            </a:r>
          </a:p>
          <a:p>
            <a:pPr lvl="0" algn="ctr" defTabSz="457200">
              <a:defRPr/>
            </a:pPr>
            <a:r>
              <a:rPr lang="en-US" sz="6000" dirty="0">
                <a:latin typeface="Segoe UI" panose="020B0502040204020203" pitchFamily="34" charset="0"/>
                <a:cs typeface="Segoe UI" panose="020B0502040204020203" pitchFamily="34" charset="0"/>
              </a:rPr>
              <a:t>Aiken </a:t>
            </a:r>
            <a:r>
              <a:rPr lang="en-US" sz="6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en-US" sz="6000" dirty="0" smtClean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n-US" sz="6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421)</a:t>
            </a:r>
          </a:p>
        </p:txBody>
      </p:sp>
      <p:sp>
        <p:nvSpPr>
          <p:cNvPr id="5" name="Rectangle 4"/>
          <p:cNvSpPr/>
          <p:nvPr/>
        </p:nvSpPr>
        <p:spPr>
          <a:xfrm>
            <a:off x="5085860" y="4523563"/>
            <a:ext cx="10005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smtClean="0">
                <a:latin typeface="Segoe UI" panose="020B0502040204020203" pitchFamily="34" charset="0"/>
                <a:cs typeface="Segoe UI" panose="020B0502040204020203" pitchFamily="34" charset="0"/>
              </a:rPr>
              <a:t>/ˈ</a:t>
            </a:r>
            <a:r>
              <a:rPr lang="en-CA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eɪkən</a:t>
            </a:r>
            <a:r>
              <a:rPr lang="en-CA" dirty="0" smtClean="0">
                <a:latin typeface="Segoe UI" panose="020B0502040204020203" pitchFamily="34" charset="0"/>
                <a:cs typeface="Segoe UI" panose="020B0502040204020203" pitchFamily="34" charset="0"/>
              </a:rPr>
              <a:t>/</a:t>
            </a:r>
            <a:endParaRPr lang="en-CA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227628" y="6000890"/>
            <a:ext cx="57176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2400" dirty="0">
                <a:latin typeface="Segoe UI" panose="020B0502040204020203" pitchFamily="34" charset="0"/>
                <a:cs typeface="Segoe UI" panose="020B0502040204020203" pitchFamily="34" charset="0"/>
              </a:rPr>
              <a:t>https://en.wikipedia.org/wiki/Aiken_code</a:t>
            </a:r>
          </a:p>
        </p:txBody>
      </p:sp>
    </p:spTree>
    <p:extLst>
      <p:ext uri="{BB962C8B-B14F-4D97-AF65-F5344CB8AC3E}">
        <p14:creationId xmlns:p14="http://schemas.microsoft.com/office/powerpoint/2010/main" val="4156079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upload.wikimedia.org/wikipedia/commons/9/93/Aiken_codetafel_symmetri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975" y="399568"/>
            <a:ext cx="2754548" cy="5782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5753" y="95250"/>
            <a:ext cx="4041272" cy="376237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418389" y="3971836"/>
            <a:ext cx="6096000" cy="169277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CA" sz="3200" b="1" dirty="0">
                <a:latin typeface="Segoe UI" panose="020B0502040204020203" pitchFamily="34" charset="0"/>
                <a:cs typeface="Segoe UI" panose="020B0502040204020203" pitchFamily="34" charset="0"/>
              </a:rPr>
              <a:t> Howard Hathaway </a:t>
            </a:r>
            <a:r>
              <a:rPr lang="en-CA" sz="32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Aiken</a:t>
            </a:r>
          </a:p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 (March 8, 1900 – March 14, 1973) </a:t>
            </a:r>
            <a:endParaRPr lang="en-US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Physicist</a:t>
            </a:r>
          </a:p>
          <a:p>
            <a:pPr algn="ctr"/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Pioneer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 in 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computing</a:t>
            </a:r>
          </a:p>
          <a:p>
            <a:pPr algn="ctr"/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Original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conceptual designer behind IBM's Harvard Mark 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I</a:t>
            </a:r>
            <a:endParaRPr lang="en-CA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3858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8986" y="1066801"/>
            <a:ext cx="8479002" cy="4919662"/>
          </a:xfrm>
          <a:prstGeom prst="rect">
            <a:avLst/>
          </a:prstGeom>
        </p:spPr>
      </p:pic>
      <p:sp>
        <p:nvSpPr>
          <p:cNvPr id="3" name="Arc 2"/>
          <p:cNvSpPr/>
          <p:nvPr/>
        </p:nvSpPr>
        <p:spPr>
          <a:xfrm>
            <a:off x="5829299" y="4048125"/>
            <a:ext cx="657225" cy="333375"/>
          </a:xfrm>
          <a:prstGeom prst="arc">
            <a:avLst>
              <a:gd name="adj1" fmla="val 16200000"/>
              <a:gd name="adj2" fmla="val 4934090"/>
            </a:avLst>
          </a:prstGeom>
          <a:ln w="25400"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Arc 3"/>
          <p:cNvSpPr/>
          <p:nvPr/>
        </p:nvSpPr>
        <p:spPr>
          <a:xfrm flipH="1">
            <a:off x="5191124" y="3757612"/>
            <a:ext cx="638175" cy="914399"/>
          </a:xfrm>
          <a:prstGeom prst="arc">
            <a:avLst>
              <a:gd name="adj1" fmla="val 16200000"/>
              <a:gd name="adj2" fmla="val 5512577"/>
            </a:avLst>
          </a:prstGeom>
          <a:ln w="25400"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Arc 4"/>
          <p:cNvSpPr/>
          <p:nvPr/>
        </p:nvSpPr>
        <p:spPr>
          <a:xfrm>
            <a:off x="5691185" y="3469483"/>
            <a:ext cx="1052515" cy="1540668"/>
          </a:xfrm>
          <a:prstGeom prst="arc">
            <a:avLst>
              <a:gd name="adj1" fmla="val 16200000"/>
              <a:gd name="adj2" fmla="val 5605225"/>
            </a:avLst>
          </a:prstGeom>
          <a:ln w="25400"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Arc 5"/>
          <p:cNvSpPr/>
          <p:nvPr/>
        </p:nvSpPr>
        <p:spPr>
          <a:xfrm flipH="1">
            <a:off x="5043487" y="3109911"/>
            <a:ext cx="852485" cy="2209799"/>
          </a:xfrm>
          <a:prstGeom prst="arc">
            <a:avLst>
              <a:gd name="adj1" fmla="val 16200000"/>
              <a:gd name="adj2" fmla="val 5512577"/>
            </a:avLst>
          </a:prstGeom>
          <a:ln w="25400"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Arc 6"/>
          <p:cNvSpPr/>
          <p:nvPr/>
        </p:nvSpPr>
        <p:spPr>
          <a:xfrm>
            <a:off x="5573312" y="2805110"/>
            <a:ext cx="1288259" cy="2819400"/>
          </a:xfrm>
          <a:prstGeom prst="arc">
            <a:avLst>
              <a:gd name="adj1" fmla="val 16200000"/>
              <a:gd name="adj2" fmla="val 5605225"/>
            </a:avLst>
          </a:prstGeom>
          <a:ln w="25400"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ectangle 9"/>
          <p:cNvSpPr/>
          <p:nvPr/>
        </p:nvSpPr>
        <p:spPr>
          <a:xfrm>
            <a:off x="5315108" y="1730959"/>
            <a:ext cx="124720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280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Aiken </a:t>
            </a:r>
            <a:endParaRPr lang="en-CA" sz="2800" b="1" i="0" dirty="0">
              <a:solidFill>
                <a:srgbClr val="000000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407663" y="4012168"/>
            <a:ext cx="64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NOT</a:t>
            </a:r>
            <a:endParaRPr lang="en-CA" dirty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0115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815709"/>
            <a:ext cx="1219199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3600" dirty="0">
                <a:latin typeface="Segoe UI" panose="020B0502040204020203" pitchFamily="34" charset="0"/>
                <a:cs typeface="Segoe UI" panose="020B0502040204020203" pitchFamily="34" charset="0"/>
              </a:rPr>
              <a:t>(185)</a:t>
            </a:r>
            <a:r>
              <a:rPr lang="pl-PL" sz="3600" baseline="-25000" dirty="0"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r>
              <a:rPr lang="pl-PL" sz="3600" dirty="0">
                <a:latin typeface="Segoe UI" panose="020B0502040204020203" pitchFamily="34" charset="0"/>
                <a:cs typeface="Segoe UI" panose="020B0502040204020203" pitchFamily="34" charset="0"/>
              </a:rPr>
              <a:t> = </a:t>
            </a:r>
            <a:r>
              <a:rPr lang="pl-PL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0001 1000</a:t>
            </a:r>
            <a:r>
              <a:rPr lang="en-US" sz="3600" dirty="0" smtClean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0101</a:t>
            </a:r>
            <a:r>
              <a:rPr lang="pl-PL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r>
              <a:rPr lang="pl-PL" sz="3600" baseline="-25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BCD</a:t>
            </a:r>
            <a:r>
              <a:rPr lang="en-US" sz="3600" baseline="-25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(8421)</a:t>
            </a:r>
            <a:r>
              <a:rPr lang="pl-PL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US" sz="36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pl-PL" sz="3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(185)</a:t>
            </a:r>
            <a:r>
              <a:rPr lang="pl-PL" sz="3600" baseline="-25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r>
              <a:rPr lang="pl-PL" sz="3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l-PL" sz="3600" dirty="0">
                <a:latin typeface="Segoe UI" panose="020B0502040204020203" pitchFamily="34" charset="0"/>
                <a:cs typeface="Segoe UI" panose="020B0502040204020203" pitchFamily="34" charset="0"/>
              </a:rPr>
              <a:t>= </a:t>
            </a:r>
            <a:r>
              <a:rPr lang="pl-PL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10111001</a:t>
            </a:r>
            <a:r>
              <a:rPr lang="pl-PL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r>
              <a:rPr lang="en-US" sz="3600" baseline="-25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  <a:p>
            <a:r>
              <a:rPr lang="pl-PL" sz="3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(185)</a:t>
            </a:r>
            <a:r>
              <a:rPr lang="pl-PL" sz="3600" baseline="-25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r>
              <a:rPr lang="pl-PL" sz="3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l-PL" sz="3600" dirty="0">
                <a:latin typeface="Segoe UI" panose="020B0502040204020203" pitchFamily="34" charset="0"/>
                <a:cs typeface="Segoe UI" panose="020B0502040204020203" pitchFamily="34" charset="0"/>
              </a:rPr>
              <a:t>= </a:t>
            </a:r>
            <a:r>
              <a:rPr lang="pl-PL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0001 </a:t>
            </a:r>
            <a:r>
              <a:rPr lang="en-US" sz="3600" dirty="0" smtClean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NOT(1) NOT(4)</a:t>
            </a:r>
            <a:r>
              <a:rPr lang="pl-PL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r>
              <a:rPr lang="en-US" sz="3600" baseline="-25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Aiken (2421)</a:t>
            </a:r>
            <a:endParaRPr lang="en-CA" sz="3600" baseline="-25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1978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815709"/>
            <a:ext cx="1219199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3600" dirty="0">
                <a:latin typeface="Segoe UI" panose="020B0502040204020203" pitchFamily="34" charset="0"/>
                <a:cs typeface="Segoe UI" panose="020B0502040204020203" pitchFamily="34" charset="0"/>
              </a:rPr>
              <a:t>(185)</a:t>
            </a:r>
            <a:r>
              <a:rPr lang="pl-PL" sz="3600" baseline="-25000" dirty="0"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r>
              <a:rPr lang="pl-PL" sz="3600" dirty="0">
                <a:latin typeface="Segoe UI" panose="020B0502040204020203" pitchFamily="34" charset="0"/>
                <a:cs typeface="Segoe UI" panose="020B0502040204020203" pitchFamily="34" charset="0"/>
              </a:rPr>
              <a:t> = </a:t>
            </a:r>
            <a:r>
              <a:rPr lang="pl-PL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0001 1000</a:t>
            </a:r>
            <a:r>
              <a:rPr lang="en-US" sz="3600" dirty="0" smtClean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0101</a:t>
            </a:r>
            <a:r>
              <a:rPr lang="pl-PL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r>
              <a:rPr lang="pl-PL" sz="3600" baseline="-25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BCD</a:t>
            </a:r>
            <a:r>
              <a:rPr lang="en-US" sz="3600" baseline="-25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(8421)</a:t>
            </a:r>
            <a:r>
              <a:rPr lang="pl-PL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US" sz="36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pl-PL" sz="3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(185)</a:t>
            </a:r>
            <a:r>
              <a:rPr lang="pl-PL" sz="3600" baseline="-25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r>
              <a:rPr lang="pl-PL" sz="3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l-PL" sz="3600" dirty="0">
                <a:latin typeface="Segoe UI" panose="020B0502040204020203" pitchFamily="34" charset="0"/>
                <a:cs typeface="Segoe UI" panose="020B0502040204020203" pitchFamily="34" charset="0"/>
              </a:rPr>
              <a:t>= </a:t>
            </a:r>
            <a:r>
              <a:rPr lang="pl-PL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10111001</a:t>
            </a:r>
            <a:r>
              <a:rPr lang="pl-PL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r>
              <a:rPr lang="en-US" sz="3600" baseline="-25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  <a:p>
            <a:r>
              <a:rPr lang="pl-PL" sz="3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(185)</a:t>
            </a:r>
            <a:r>
              <a:rPr lang="pl-PL" sz="3600" baseline="-25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r>
              <a:rPr lang="pl-PL" sz="3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l-PL" sz="3600" dirty="0">
                <a:latin typeface="Segoe UI" panose="020B0502040204020203" pitchFamily="34" charset="0"/>
                <a:cs typeface="Segoe UI" panose="020B0502040204020203" pitchFamily="34" charset="0"/>
              </a:rPr>
              <a:t>= </a:t>
            </a:r>
            <a:r>
              <a:rPr lang="pl-PL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0001 </a:t>
            </a:r>
            <a:r>
              <a:rPr lang="en-US" sz="3600" dirty="0" smtClean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NOT(0001) NOT(0100)</a:t>
            </a:r>
            <a:r>
              <a:rPr lang="pl-PL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r>
              <a:rPr lang="en-US" sz="3600" baseline="-25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Aiken (2421)</a:t>
            </a:r>
            <a:endParaRPr lang="en-CA" sz="3600" baseline="-25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8307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815709"/>
            <a:ext cx="1219199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3600" dirty="0">
                <a:latin typeface="Segoe UI" panose="020B0502040204020203" pitchFamily="34" charset="0"/>
                <a:cs typeface="Segoe UI" panose="020B0502040204020203" pitchFamily="34" charset="0"/>
              </a:rPr>
              <a:t>(185)</a:t>
            </a:r>
            <a:r>
              <a:rPr lang="pl-PL" sz="3600" baseline="-25000" dirty="0"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r>
              <a:rPr lang="pl-PL" sz="3600" dirty="0">
                <a:latin typeface="Segoe UI" panose="020B0502040204020203" pitchFamily="34" charset="0"/>
                <a:cs typeface="Segoe UI" panose="020B0502040204020203" pitchFamily="34" charset="0"/>
              </a:rPr>
              <a:t> = </a:t>
            </a:r>
            <a:r>
              <a:rPr lang="pl-PL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0001 1000</a:t>
            </a:r>
            <a:r>
              <a:rPr lang="en-US" sz="3600" dirty="0" smtClean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0101</a:t>
            </a:r>
            <a:r>
              <a:rPr lang="pl-PL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r>
              <a:rPr lang="pl-PL" sz="3600" baseline="-25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BCD</a:t>
            </a:r>
            <a:r>
              <a:rPr lang="en-US" sz="3600" baseline="-25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(8421)</a:t>
            </a:r>
            <a:r>
              <a:rPr lang="pl-PL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US" sz="36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pl-PL" sz="3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(185)</a:t>
            </a:r>
            <a:r>
              <a:rPr lang="pl-PL" sz="3600" baseline="-25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r>
              <a:rPr lang="pl-PL" sz="3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l-PL" sz="3600" dirty="0">
                <a:latin typeface="Segoe UI" panose="020B0502040204020203" pitchFamily="34" charset="0"/>
                <a:cs typeface="Segoe UI" panose="020B0502040204020203" pitchFamily="34" charset="0"/>
              </a:rPr>
              <a:t>= </a:t>
            </a:r>
            <a:r>
              <a:rPr lang="pl-PL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10111001</a:t>
            </a:r>
            <a:r>
              <a:rPr lang="pl-PL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r>
              <a:rPr lang="en-US" sz="3600" baseline="-25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  <a:p>
            <a:r>
              <a:rPr lang="pl-PL" sz="3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(185)</a:t>
            </a:r>
            <a:r>
              <a:rPr lang="pl-PL" sz="3600" baseline="-25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r>
              <a:rPr lang="pl-PL" sz="3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l-PL" sz="3600" dirty="0">
                <a:latin typeface="Segoe UI" panose="020B0502040204020203" pitchFamily="34" charset="0"/>
                <a:cs typeface="Segoe UI" panose="020B0502040204020203" pitchFamily="34" charset="0"/>
              </a:rPr>
              <a:t>= </a:t>
            </a:r>
            <a:r>
              <a:rPr lang="pl-PL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0001 </a:t>
            </a:r>
            <a:r>
              <a:rPr lang="en-US" sz="3600" dirty="0" smtClean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1110 1011</a:t>
            </a:r>
            <a:r>
              <a:rPr lang="pl-PL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r>
              <a:rPr lang="en-US" sz="3600" baseline="-25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Aiken (2421)</a:t>
            </a:r>
            <a:endParaRPr lang="en-CA" sz="3600" baseline="-25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4574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1384761" y="2763288"/>
            <a:ext cx="970819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6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Other Binary Codes</a:t>
            </a:r>
          </a:p>
          <a:p>
            <a:pPr lvl="0" algn="ctr" defTabSz="457200">
              <a:defRPr/>
            </a:pPr>
            <a:r>
              <a:rPr lang="en-US" sz="6000" dirty="0">
                <a:latin typeface="Segoe UI" panose="020B0502040204020203" pitchFamily="34" charset="0"/>
                <a:cs typeface="Segoe UI" panose="020B0502040204020203" pitchFamily="34" charset="0"/>
              </a:rPr>
              <a:t>Excess-3 </a:t>
            </a:r>
            <a:r>
              <a:rPr lang="en-US" sz="6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(XS-3)</a:t>
            </a:r>
          </a:p>
        </p:txBody>
      </p:sp>
      <p:sp>
        <p:nvSpPr>
          <p:cNvPr id="7" name="Rectangle 6"/>
          <p:cNvSpPr/>
          <p:nvPr/>
        </p:nvSpPr>
        <p:spPr>
          <a:xfrm>
            <a:off x="3580949" y="6000890"/>
            <a:ext cx="53158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2400" dirty="0">
                <a:latin typeface="Segoe UI" panose="020B0502040204020203" pitchFamily="34" charset="0"/>
                <a:cs typeface="Segoe UI" panose="020B0502040204020203" pitchFamily="34" charset="0"/>
              </a:rPr>
              <a:t>https://en.wikipedia.org/wiki/Excess-3</a:t>
            </a:r>
          </a:p>
        </p:txBody>
      </p:sp>
    </p:spTree>
    <p:extLst>
      <p:ext uri="{BB962C8B-B14F-4D97-AF65-F5344CB8AC3E}">
        <p14:creationId xmlns:p14="http://schemas.microsoft.com/office/powerpoint/2010/main" val="2923476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upload.wikimedia.org/wikipedia/en/4/46/George_Stibitz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0"/>
            <a:ext cx="4800600" cy="6855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619125" y="457111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b="1" dirty="0">
                <a:solidFill>
                  <a:srgbClr val="20212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George Robert Stibitz</a:t>
            </a:r>
            <a:r>
              <a:rPr lang="en-US" dirty="0">
                <a:solidFill>
                  <a:srgbClr val="20212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 </a:t>
            </a:r>
            <a:endParaRPr lang="en-US" dirty="0" smtClean="0">
              <a:solidFill>
                <a:srgbClr val="20212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US" dirty="0" smtClean="0">
                <a:solidFill>
                  <a:srgbClr val="20212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en-US" dirty="0">
                <a:solidFill>
                  <a:srgbClr val="20212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April 30, </a:t>
            </a:r>
            <a:r>
              <a:rPr lang="en-US" dirty="0" smtClean="0">
                <a:solidFill>
                  <a:srgbClr val="20212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1904</a:t>
            </a:r>
            <a:r>
              <a:rPr lang="en-US" dirty="0">
                <a:solidFill>
                  <a:srgbClr val="20212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 – January 31, </a:t>
            </a:r>
            <a:r>
              <a:rPr lang="en-US" dirty="0" smtClean="0">
                <a:solidFill>
                  <a:srgbClr val="20212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1995)</a:t>
            </a:r>
          </a:p>
          <a:p>
            <a:pPr algn="ctr"/>
            <a:r>
              <a:rPr lang="en-US" dirty="0" smtClean="0">
                <a:solidFill>
                  <a:srgbClr val="0B008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Bell </a:t>
            </a:r>
            <a:r>
              <a:rPr lang="en-US" dirty="0">
                <a:solidFill>
                  <a:srgbClr val="0B008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Labs</a:t>
            </a:r>
            <a:r>
              <a:rPr lang="en-US" dirty="0">
                <a:solidFill>
                  <a:srgbClr val="20212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 researcher </a:t>
            </a:r>
            <a:endParaRPr lang="en-US" dirty="0" smtClean="0">
              <a:solidFill>
                <a:srgbClr val="20212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US" dirty="0" smtClean="0">
                <a:solidFill>
                  <a:srgbClr val="20212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One </a:t>
            </a:r>
            <a:r>
              <a:rPr lang="en-US" dirty="0">
                <a:solidFill>
                  <a:srgbClr val="20212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of the fathers of the modern first digital </a:t>
            </a:r>
            <a:r>
              <a:rPr lang="en-US" dirty="0" smtClean="0">
                <a:solidFill>
                  <a:srgbClr val="20212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computer</a:t>
            </a:r>
            <a:endParaRPr lang="en-CA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661" y="2162174"/>
            <a:ext cx="6968707" cy="404336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895725" y="2714625"/>
            <a:ext cx="1266825" cy="338137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TextBox 4"/>
          <p:cNvSpPr txBox="1"/>
          <p:nvPr/>
        </p:nvSpPr>
        <p:spPr>
          <a:xfrm>
            <a:off x="4229401" y="2714625"/>
            <a:ext cx="561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+3</a:t>
            </a:r>
            <a:endParaRPr lang="en-CA" dirty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8178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624</TotalTime>
  <Words>3296</Words>
  <Application>Microsoft Office PowerPoint</Application>
  <PresentationFormat>Widescreen</PresentationFormat>
  <Paragraphs>1929</Paragraphs>
  <Slides>155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155</vt:i4>
      </vt:variant>
    </vt:vector>
  </HeadingPairs>
  <TitlesOfParts>
    <vt:vector size="165" baseType="lpstr">
      <vt:lpstr>Arial</vt:lpstr>
      <vt:lpstr>Bradley Hand ITC</vt:lpstr>
      <vt:lpstr>Calibri</vt:lpstr>
      <vt:lpstr>Calibri Light</vt:lpstr>
      <vt:lpstr>Cambria</vt:lpstr>
      <vt:lpstr>Cambria Math</vt:lpstr>
      <vt:lpstr>Segoe UI</vt:lpstr>
      <vt:lpstr>Segoe UI Light (Headings)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hfani;hfani@uwindsor.ca;Hossein Fani</dc:creator>
  <cp:lastModifiedBy>hfani</cp:lastModifiedBy>
  <cp:revision>149</cp:revision>
  <dcterms:created xsi:type="dcterms:W3CDTF">2020-11-11T15:15:05Z</dcterms:created>
  <dcterms:modified xsi:type="dcterms:W3CDTF">2020-11-16T15:55:31Z</dcterms:modified>
</cp:coreProperties>
</file>