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3"/>
  </p:notesMasterIdLst>
  <p:sldIdLst>
    <p:sldId id="321" r:id="rId2"/>
    <p:sldId id="367" r:id="rId3"/>
    <p:sldId id="369" r:id="rId4"/>
    <p:sldId id="373" r:id="rId5"/>
    <p:sldId id="370" r:id="rId6"/>
    <p:sldId id="374" r:id="rId7"/>
    <p:sldId id="371" r:id="rId8"/>
    <p:sldId id="406" r:id="rId9"/>
    <p:sldId id="408" r:id="rId10"/>
    <p:sldId id="407" r:id="rId11"/>
    <p:sldId id="409" r:id="rId12"/>
    <p:sldId id="412" r:id="rId13"/>
    <p:sldId id="413" r:id="rId14"/>
    <p:sldId id="414" r:id="rId15"/>
    <p:sldId id="405" r:id="rId16"/>
    <p:sldId id="459" r:id="rId17"/>
    <p:sldId id="460" r:id="rId18"/>
    <p:sldId id="419" r:id="rId19"/>
    <p:sldId id="424" r:id="rId20"/>
    <p:sldId id="425" r:id="rId21"/>
    <p:sldId id="426" r:id="rId22"/>
    <p:sldId id="427" r:id="rId23"/>
    <p:sldId id="429" r:id="rId24"/>
    <p:sldId id="430" r:id="rId25"/>
    <p:sldId id="428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22" r:id="rId49"/>
    <p:sldId id="417" r:id="rId50"/>
    <p:sldId id="453" r:id="rId51"/>
    <p:sldId id="455" r:id="rId52"/>
    <p:sldId id="461" r:id="rId53"/>
    <p:sldId id="454" r:id="rId54"/>
    <p:sldId id="473" r:id="rId55"/>
    <p:sldId id="456" r:id="rId56"/>
    <p:sldId id="457" r:id="rId57"/>
    <p:sldId id="462" r:id="rId58"/>
    <p:sldId id="464" r:id="rId59"/>
    <p:sldId id="465" r:id="rId60"/>
    <p:sldId id="466" r:id="rId61"/>
    <p:sldId id="463" r:id="rId62"/>
    <p:sldId id="471" r:id="rId63"/>
    <p:sldId id="474" r:id="rId64"/>
    <p:sldId id="488" r:id="rId65"/>
    <p:sldId id="489" r:id="rId66"/>
    <p:sldId id="490" r:id="rId67"/>
    <p:sldId id="491" r:id="rId68"/>
    <p:sldId id="475" r:id="rId69"/>
    <p:sldId id="476" r:id="rId70"/>
    <p:sldId id="477" r:id="rId71"/>
    <p:sldId id="478" r:id="rId72"/>
    <p:sldId id="479" r:id="rId73"/>
    <p:sldId id="480" r:id="rId74"/>
    <p:sldId id="481" r:id="rId75"/>
    <p:sldId id="482" r:id="rId76"/>
    <p:sldId id="483" r:id="rId77"/>
    <p:sldId id="484" r:id="rId78"/>
    <p:sldId id="485" r:id="rId79"/>
    <p:sldId id="486" r:id="rId80"/>
    <p:sldId id="487" r:id="rId81"/>
    <p:sldId id="552" r:id="rId82"/>
    <p:sldId id="467" r:id="rId83"/>
    <p:sldId id="468" r:id="rId84"/>
    <p:sldId id="470" r:id="rId85"/>
    <p:sldId id="492" r:id="rId86"/>
    <p:sldId id="493" r:id="rId87"/>
    <p:sldId id="494" r:id="rId88"/>
    <p:sldId id="495" r:id="rId89"/>
    <p:sldId id="496" r:id="rId90"/>
    <p:sldId id="498" r:id="rId91"/>
    <p:sldId id="500" r:id="rId92"/>
    <p:sldId id="508" r:id="rId93"/>
    <p:sldId id="501" r:id="rId94"/>
    <p:sldId id="534" r:id="rId95"/>
    <p:sldId id="502" r:id="rId96"/>
    <p:sldId id="509" r:id="rId97"/>
    <p:sldId id="503" r:id="rId98"/>
    <p:sldId id="553" r:id="rId99"/>
    <p:sldId id="504" r:id="rId100"/>
    <p:sldId id="505" r:id="rId101"/>
    <p:sldId id="506" r:id="rId102"/>
    <p:sldId id="513" r:id="rId103"/>
    <p:sldId id="514" r:id="rId104"/>
    <p:sldId id="515" r:id="rId105"/>
    <p:sldId id="516" r:id="rId106"/>
    <p:sldId id="517" r:id="rId107"/>
    <p:sldId id="518" r:id="rId108"/>
    <p:sldId id="522" r:id="rId109"/>
    <p:sldId id="524" r:id="rId110"/>
    <p:sldId id="525" r:id="rId111"/>
    <p:sldId id="531" r:id="rId112"/>
    <p:sldId id="532" r:id="rId113"/>
    <p:sldId id="533" r:id="rId114"/>
    <p:sldId id="469" r:id="rId115"/>
    <p:sldId id="538" r:id="rId116"/>
    <p:sldId id="535" r:id="rId117"/>
    <p:sldId id="536" r:id="rId118"/>
    <p:sldId id="539" r:id="rId119"/>
    <p:sldId id="537" r:id="rId120"/>
    <p:sldId id="540" r:id="rId121"/>
    <p:sldId id="541" r:id="rId122"/>
    <p:sldId id="542" r:id="rId123"/>
    <p:sldId id="543" r:id="rId124"/>
    <p:sldId id="544" r:id="rId125"/>
    <p:sldId id="545" r:id="rId126"/>
    <p:sldId id="546" r:id="rId127"/>
    <p:sldId id="547" r:id="rId128"/>
    <p:sldId id="548" r:id="rId129"/>
    <p:sldId id="549" r:id="rId130"/>
    <p:sldId id="550" r:id="rId131"/>
    <p:sldId id="551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2240FF"/>
    <a:srgbClr val="D2DEEF"/>
    <a:srgbClr val="96A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9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676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80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81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19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2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99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62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583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4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564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80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16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620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69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887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795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26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45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03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170C-949E-4BA0-ABC6-F70C655CE4E3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2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4793912-E332-F144-9502-31079DDA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4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81444"/>
            <a:ext cx="6021084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DD8D0F-2A75-8F4C-A971-707F80901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 r="-1" b="27879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9889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7061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31645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614574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095356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2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6009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66075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04917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0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01003"/>
              </p:ext>
            </p:extLst>
          </p:nvPr>
        </p:nvGraphicFramePr>
        <p:xfrm>
          <a:off x="414667" y="4883247"/>
          <a:ext cx="11343578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4219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306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2"/>
          </p:cNvCxnSpPr>
          <p:nvPr/>
        </p:nvCxnSpPr>
        <p:spPr>
          <a:xfrm>
            <a:off x="2138218" y="4074698"/>
            <a:ext cx="69273" cy="88522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83845" y="3613033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Flip-Flops</a:t>
            </a:r>
            <a:endParaRPr lang="en-CA" sz="2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138218" y="4074698"/>
            <a:ext cx="336495" cy="88522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930716" y="4074698"/>
            <a:ext cx="207502" cy="885229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75966"/>
              </p:ext>
            </p:extLst>
          </p:nvPr>
        </p:nvGraphicFramePr>
        <p:xfrm>
          <a:off x="414667" y="4883247"/>
          <a:ext cx="11343578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4219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306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77747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6786719" y="3286148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52860" y="2917176"/>
            <a:ext cx="10067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54282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6786719" y="3286148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1282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633046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076884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Store/Reset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Store/Reset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6786719" y="3286148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2122076" y="4043668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Arc 84"/>
          <p:cNvSpPr/>
          <p:nvPr/>
        </p:nvSpPr>
        <p:spPr>
          <a:xfrm>
            <a:off x="2147310" y="4507009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Arc 85"/>
          <p:cNvSpPr/>
          <p:nvPr/>
        </p:nvSpPr>
        <p:spPr>
          <a:xfrm>
            <a:off x="2124918" y="4888298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Arc 89"/>
          <p:cNvSpPr/>
          <p:nvPr/>
        </p:nvSpPr>
        <p:spPr>
          <a:xfrm>
            <a:off x="2131121" y="5240195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Arc 90"/>
          <p:cNvSpPr/>
          <p:nvPr/>
        </p:nvSpPr>
        <p:spPr>
          <a:xfrm>
            <a:off x="2156355" y="5703536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Arc 91"/>
          <p:cNvSpPr/>
          <p:nvPr/>
        </p:nvSpPr>
        <p:spPr>
          <a:xfrm>
            <a:off x="2133963" y="6084825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/>
          <p:cNvSpPr/>
          <p:nvPr/>
        </p:nvSpPr>
        <p:spPr>
          <a:xfrm>
            <a:off x="2111571" y="6449661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/>
          <p:cNvSpPr/>
          <p:nvPr/>
        </p:nvSpPr>
        <p:spPr>
          <a:xfrm>
            <a:off x="2181590" y="3678832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7870"/>
              </p:ext>
            </p:extLst>
          </p:nvPr>
        </p:nvGraphicFramePr>
        <p:xfrm>
          <a:off x="478430" y="4883247"/>
          <a:ext cx="11343577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986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509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∑(1,5)+d(2,3,6,7)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∑(3,7)+d(0,1,4,5)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09597"/>
              </p:ext>
            </p:extLst>
          </p:nvPr>
        </p:nvGraphicFramePr>
        <p:xfrm>
          <a:off x="478430" y="4883247"/>
          <a:ext cx="11343577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986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509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∑(1,5)+d(2,3,6,7)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∑(3,7)+d(0,1,4,5)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578622"/>
            <a:ext cx="9708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sequential circuit, show the behavior</a:t>
            </a:r>
          </a:p>
          <a:p>
            <a:pPr lvl="0" algn="ctr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behavior, build the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2366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05747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466792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243138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Store/Reset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Store/Reset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Store/Reset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Comp/Set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Store/Set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Comp/Reset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5605" y="3302601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6786719" y="3286148"/>
            <a:ext cx="1335879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756559" y="4091153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Arc 84"/>
          <p:cNvSpPr/>
          <p:nvPr/>
        </p:nvSpPr>
        <p:spPr>
          <a:xfrm>
            <a:off x="781793" y="4554494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Arc 85"/>
          <p:cNvSpPr/>
          <p:nvPr/>
        </p:nvSpPr>
        <p:spPr>
          <a:xfrm>
            <a:off x="759401" y="4935783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Arc 89"/>
          <p:cNvSpPr/>
          <p:nvPr/>
        </p:nvSpPr>
        <p:spPr>
          <a:xfrm>
            <a:off x="765604" y="5287680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Arc 90"/>
          <p:cNvSpPr/>
          <p:nvPr/>
        </p:nvSpPr>
        <p:spPr>
          <a:xfrm>
            <a:off x="790838" y="5751021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Arc 91"/>
          <p:cNvSpPr/>
          <p:nvPr/>
        </p:nvSpPr>
        <p:spPr>
          <a:xfrm>
            <a:off x="768446" y="6132310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/>
          <p:cNvSpPr/>
          <p:nvPr/>
        </p:nvSpPr>
        <p:spPr>
          <a:xfrm>
            <a:off x="743211" y="6437784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/>
          <p:cNvSpPr/>
          <p:nvPr/>
        </p:nvSpPr>
        <p:spPr>
          <a:xfrm>
            <a:off x="816073" y="3726317"/>
            <a:ext cx="3834229" cy="729672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6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04118"/>
              </p:ext>
            </p:extLst>
          </p:nvPr>
        </p:nvGraphicFramePr>
        <p:xfrm>
          <a:off x="644685" y="4883247"/>
          <a:ext cx="11343577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986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509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493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∑(1,5)+d(2,3,6,7)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∑(3,7)+d(0,1,4,5)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=F(C,B,A)=∑(3)+d(4,5,6,7)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∑(7)+d(0,1,2,3)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3418" y="2609400"/>
            <a:ext cx="11231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Minimization of input (</a:t>
            </a:r>
            <a:r>
              <a:rPr lang="en-US" sz="4000" i="1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3-Variable K-Map 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07601"/>
              </p:ext>
            </p:extLst>
          </p:nvPr>
        </p:nvGraphicFramePr>
        <p:xfrm>
          <a:off x="644685" y="4883247"/>
          <a:ext cx="11343577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986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338618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495098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493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=F(C,B,A)=∑(0,2,4,6)+d(1,3,5,7)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 F(C,B,A)=∑(1,3,5,7)+d(0,2,4,6)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∑(1,5)+d(2,3,6,7)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∑(3,7)+d(0,1,4,5)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=F(C,B,A)=∑(3)+d(4,5,6,7)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=F(C,B,A)= ∑(7)+d(0,1,2,3)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65958"/>
              </p:ext>
            </p:extLst>
          </p:nvPr>
        </p:nvGraphicFramePr>
        <p:xfrm>
          <a:off x="326871" y="8648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65204"/>
              </p:ext>
            </p:extLst>
          </p:nvPr>
        </p:nvGraphicFramePr>
        <p:xfrm>
          <a:off x="1076899" y="87896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65995"/>
              </p:ext>
            </p:extLst>
          </p:nvPr>
        </p:nvGraphicFramePr>
        <p:xfrm>
          <a:off x="4340070" y="8648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5425"/>
              </p:ext>
            </p:extLst>
          </p:nvPr>
        </p:nvGraphicFramePr>
        <p:xfrm>
          <a:off x="5090098" y="87896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1564"/>
              </p:ext>
            </p:extLst>
          </p:nvPr>
        </p:nvGraphicFramePr>
        <p:xfrm>
          <a:off x="326871" y="334629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56365"/>
              </p:ext>
            </p:extLst>
          </p:nvPr>
        </p:nvGraphicFramePr>
        <p:xfrm>
          <a:off x="1076899" y="413877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51618"/>
              </p:ext>
            </p:extLst>
          </p:nvPr>
        </p:nvGraphicFramePr>
        <p:xfrm>
          <a:off x="4340070" y="334629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27563"/>
              </p:ext>
            </p:extLst>
          </p:nvPr>
        </p:nvGraphicFramePr>
        <p:xfrm>
          <a:off x="5090098" y="413877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30283"/>
              </p:ext>
            </p:extLst>
          </p:nvPr>
        </p:nvGraphicFramePr>
        <p:xfrm>
          <a:off x="8270143" y="8648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93533"/>
              </p:ext>
            </p:extLst>
          </p:nvPr>
        </p:nvGraphicFramePr>
        <p:xfrm>
          <a:off x="9020171" y="87896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92222"/>
              </p:ext>
            </p:extLst>
          </p:nvPr>
        </p:nvGraphicFramePr>
        <p:xfrm>
          <a:off x="8270143" y="3346298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 smtClean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83612"/>
              </p:ext>
            </p:extLst>
          </p:nvPr>
        </p:nvGraphicFramePr>
        <p:xfrm>
          <a:off x="9020171" y="4138778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radley Hand ITC" panose="03070402050302030203" pitchFamily="66" charset="0"/>
                          <a:ea typeface="+mn-ea"/>
                          <a:cs typeface="Segoe UI" panose="020B0502040204020203" pitchFamily="34" charset="0"/>
                        </a:rPr>
                        <a:t>X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radley Hand ITC" panose="03070402050302030203" pitchFamily="66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182102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24320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9622" y="5470297"/>
            <a:ext cx="3584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F(C,B,A)=∑(1,3,5,7)+d(0,2,4,6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49414" y="2210487"/>
            <a:ext cx="3465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=F(C,B,A)=∑(0,2,4,6)+d(1,3,5,7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17681" y="2210487"/>
            <a:ext cx="3171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=F(C,B,A)= ∑(1,5)+d(2,3,6,7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=A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64783" y="5470297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=F(C,B,A)= ∑(3,7)+d(0,1,4,5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=A’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7607" y="2210487"/>
            <a:ext cx="2940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=F(C,B,A)=∑(3)+d(4,5,6,7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=BA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964" y="5470297"/>
            <a:ext cx="3045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=F(C,B,A)= ∑(7)+d(0,1,2,3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=BA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116291" y="912847"/>
            <a:ext cx="2798173" cy="10822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9136920" y="4193717"/>
            <a:ext cx="2798173" cy="10822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5925128" y="933907"/>
            <a:ext cx="1260763" cy="108220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hord 34"/>
          <p:cNvSpPr/>
          <p:nvPr/>
        </p:nvSpPr>
        <p:spPr>
          <a:xfrm>
            <a:off x="7430477" y="4193717"/>
            <a:ext cx="914400" cy="1082207"/>
          </a:xfrm>
          <a:prstGeom prst="chord">
            <a:avLst>
              <a:gd name="adj1" fmla="val 5253678"/>
              <a:gd name="adj2" fmla="val 16372941"/>
            </a:avLst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Chord 35"/>
          <p:cNvSpPr/>
          <p:nvPr/>
        </p:nvSpPr>
        <p:spPr>
          <a:xfrm rot="10800000">
            <a:off x="4821470" y="4199280"/>
            <a:ext cx="914400" cy="1082207"/>
          </a:xfrm>
          <a:prstGeom prst="chord">
            <a:avLst>
              <a:gd name="adj1" fmla="val 5253678"/>
              <a:gd name="adj2" fmla="val 16372941"/>
            </a:avLst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2637550" y="937748"/>
            <a:ext cx="650891" cy="108220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2645463" y="4193717"/>
            <a:ext cx="650891" cy="108220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3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3418" y="2609400"/>
            <a:ext cx="11231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Draw/Sketch Logic Circuit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589684" y="3022709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4" name="Rectangle 83"/>
          <p:cNvSpPr/>
          <p:nvPr/>
        </p:nvSpPr>
        <p:spPr>
          <a:xfrm>
            <a:off x="5308800" y="2499834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en-CA" sz="1100" dirty="0"/>
          </a:p>
        </p:txBody>
      </p:sp>
      <p:sp>
        <p:nvSpPr>
          <p:cNvPr id="85" name="Rectangle 84"/>
          <p:cNvSpPr/>
          <p:nvPr/>
        </p:nvSpPr>
        <p:spPr>
          <a:xfrm>
            <a:off x="5268818" y="2789348"/>
            <a:ext cx="424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A’</a:t>
            </a:r>
            <a:endParaRPr lang="en-CA" sz="1100" dirty="0"/>
          </a:p>
        </p:txBody>
      </p:sp>
      <p:sp>
        <p:nvSpPr>
          <p:cNvPr id="86" name="Rectangle 85"/>
          <p:cNvSpPr/>
          <p:nvPr/>
        </p:nvSpPr>
        <p:spPr>
          <a:xfrm>
            <a:off x="2310251" y="246310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endParaRPr lang="en-CA" sz="1100" dirty="0"/>
          </a:p>
        </p:txBody>
      </p:sp>
      <p:sp>
        <p:nvSpPr>
          <p:cNvPr id="88" name="Rectangle 87"/>
          <p:cNvSpPr/>
          <p:nvPr/>
        </p:nvSpPr>
        <p:spPr>
          <a:xfrm>
            <a:off x="2306661" y="278083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7998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3418" y="2609400"/>
            <a:ext cx="11231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9. (Optional) Test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1726"/>
              </p:ext>
            </p:extLst>
          </p:nvPr>
        </p:nvGraphicFramePr>
        <p:xfrm>
          <a:off x="2173933" y="4878823"/>
          <a:ext cx="81297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7106" y="3070123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56560"/>
              </p:ext>
            </p:extLst>
          </p:nvPr>
        </p:nvGraphicFramePr>
        <p:xfrm>
          <a:off x="2173933" y="4878823"/>
          <a:ext cx="812979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5962"/>
              </p:ext>
            </p:extLst>
          </p:nvPr>
        </p:nvGraphicFramePr>
        <p:xfrm>
          <a:off x="110834" y="4358640"/>
          <a:ext cx="120811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A=1, 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=1,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=1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35900"/>
              </p:ext>
            </p:extLst>
          </p:nvPr>
        </p:nvGraphicFramePr>
        <p:xfrm>
          <a:off x="110834" y="4358640"/>
          <a:ext cx="120811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6284"/>
              </p:ext>
            </p:extLst>
          </p:nvPr>
        </p:nvGraphicFramePr>
        <p:xfrm>
          <a:off x="110834" y="4358640"/>
          <a:ext cx="1208116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B=0, 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=A=1,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=A’=0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60398"/>
              </p:ext>
            </p:extLst>
          </p:nvPr>
        </p:nvGraphicFramePr>
        <p:xfrm>
          <a:off x="110834" y="4358640"/>
          <a:ext cx="120811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15450"/>
              </p:ext>
            </p:extLst>
          </p:nvPr>
        </p:nvGraphicFramePr>
        <p:xfrm>
          <a:off x="110834" y="4358640"/>
          <a:ext cx="120811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4053"/>
              </p:ext>
            </p:extLst>
          </p:nvPr>
        </p:nvGraphicFramePr>
        <p:xfrm>
          <a:off x="110834" y="4358640"/>
          <a:ext cx="1208116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C=1, 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=BA=01=0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=BA=01=0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---------------</a:t>
                      </a:r>
                    </a:p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367328" y="3022709"/>
            <a:ext cx="645088" cy="67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1578" y="2524348"/>
            <a:ext cx="1915742" cy="1329693"/>
            <a:chOff x="3923393" y="2331017"/>
            <a:chExt cx="1225891" cy="87140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6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94339" y="2524348"/>
            <a:ext cx="1915742" cy="1329693"/>
            <a:chOff x="3923394" y="2331017"/>
            <a:chExt cx="1225891" cy="87140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2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539823" y="2524348"/>
            <a:ext cx="1915742" cy="1329693"/>
            <a:chOff x="3923394" y="2331017"/>
            <a:chExt cx="1225891" cy="871402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309827" y="4190623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8555488" y="3566072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8209" y="356010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91580" y="3560110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09656" y="344869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2" name="Rectangle 71"/>
          <p:cNvSpPr/>
          <p:nvPr/>
        </p:nvSpPr>
        <p:spPr>
          <a:xfrm>
            <a:off x="2157737" y="3751144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73" name="Rectangle 72"/>
          <p:cNvSpPr/>
          <p:nvPr/>
        </p:nvSpPr>
        <p:spPr>
          <a:xfrm>
            <a:off x="8776450" y="2562051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01378" y="2880458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5549" y="2519639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50477" y="28380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89978" y="2502674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14906" y="28210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223053" y="2470941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sp>
        <p:nvSpPr>
          <p:cNvPr id="80" name="Rectangle 79"/>
          <p:cNvSpPr/>
          <p:nvPr/>
        </p:nvSpPr>
        <p:spPr>
          <a:xfrm>
            <a:off x="8247981" y="2789348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644444" y="2225630"/>
            <a:ext cx="4589447" cy="2797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57225" y="1987933"/>
            <a:ext cx="5098340" cy="2731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0233891" y="2223600"/>
            <a:ext cx="7233" cy="557233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442008" y="1997354"/>
            <a:ext cx="10151" cy="150692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57225" y="1987933"/>
            <a:ext cx="8048" cy="104153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5619121" y="2194189"/>
            <a:ext cx="5544" cy="52076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302119" y="1485255"/>
            <a:ext cx="9185" cy="1295578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7569559" y="1485255"/>
            <a:ext cx="1" cy="75561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0970" y="829971"/>
            <a:ext cx="1097159" cy="637997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2891578" y="574379"/>
            <a:ext cx="4547972" cy="2328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891578" y="570350"/>
            <a:ext cx="0" cy="2126211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891578" y="2696562"/>
            <a:ext cx="0" cy="315104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1985"/>
              </p:ext>
            </p:extLst>
          </p:nvPr>
        </p:nvGraphicFramePr>
        <p:xfrm>
          <a:off x="110834" y="4358640"/>
          <a:ext cx="1208116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352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4603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6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0404777"/>
                  </a:ext>
                </a:extLst>
              </a:tr>
            </a:tbl>
          </a:graphicData>
        </a:graphic>
      </p:graphicFrame>
      <p:sp>
        <p:nvSpPr>
          <p:cNvPr id="81" name="L-Shape 80"/>
          <p:cNvSpPr/>
          <p:nvPr/>
        </p:nvSpPr>
        <p:spPr>
          <a:xfrm rot="18005319">
            <a:off x="7419009" y="6013319"/>
            <a:ext cx="914400" cy="479506"/>
          </a:xfrm>
          <a:prstGeom prst="corner">
            <a:avLst>
              <a:gd name="adj1" fmla="val 50000"/>
              <a:gd name="adj2" fmla="val 5335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7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Do we need combinational logic or sequential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logic?</a:t>
            </a: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memory?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How many storage (flip-flops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Form the state (transition) diagram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 the state table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type of storage (flip-flop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D, T, JK, or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Mixed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Input (</a:t>
            </a:r>
            <a:r>
              <a:rPr lang="en-US" sz="2400" i="1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Minimization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equations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Draw/Sketch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Circuit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9. (Optional) Test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80204"/>
            <a:ext cx="12191999" cy="3509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Do we need combinational logic or sequential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logic?</a:t>
            </a: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memory?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How many storage (flip-flops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Form the state (transition) diagram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 the state table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type of storage (flip-flop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D, T, JK, or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Mixed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Input (</a:t>
            </a:r>
            <a:r>
              <a:rPr lang="en-US" sz="2400" i="1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Minimization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equations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Draw/Sketch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Circuit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9. (Optional) Test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1855"/>
            <a:ext cx="12191999" cy="73096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</a:t>
            </a: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Do we need combinational logic or sequential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logic?</a:t>
            </a: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memory?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How many storage (flip-flops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Form the state (transition) diagram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2.1. State Reduction 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 the state table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type of storage (flip-flop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)?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D, T, JK, or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Mixed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Input (</a:t>
            </a:r>
            <a:r>
              <a:rPr lang="en-US" sz="2400" i="1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Minimization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equations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Draw/Sketch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Logic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Circuit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9. (Optional) Test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7927" y="1603340"/>
            <a:ext cx="645621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i="1" dirty="0">
                <a:latin typeface="Segoe UI" panose="020B0502040204020203" pitchFamily="34" charset="0"/>
                <a:cs typeface="Segoe UI" panose="020B0502040204020203" pitchFamily="34" charset="0"/>
              </a:rPr>
              <a:t>Theory of Automata </a:t>
            </a:r>
          </a:p>
          <a:p>
            <a:pPr algn="ctr" defTabSz="457200">
              <a:defRPr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COMP-2140: Computer Languages, Grammars, and Translators</a:t>
            </a:r>
          </a:p>
        </p:txBody>
      </p:sp>
    </p:spTree>
    <p:extLst>
      <p:ext uri="{BB962C8B-B14F-4D97-AF65-F5344CB8AC3E}">
        <p14:creationId xmlns:p14="http://schemas.microsoft.com/office/powerpoint/2010/main" val="40315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8230" y="2899259"/>
              <a:ext cx="1771639" cy="156966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0) Is it sequential circuit?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424820" y="452356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 least one FF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At least one feedback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Yes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Otherwise  No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1) What are the FFs?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974220" y="5008074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1.1. We pick a name for each FF</a:t>
            </a:r>
          </a:p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1.2. We note the type of FF</a:t>
            </a:r>
          </a:p>
        </p:txBody>
      </p:sp>
    </p:spTree>
    <p:extLst>
      <p:ext uri="{BB962C8B-B14F-4D97-AF65-F5344CB8AC3E}">
        <p14:creationId xmlns:p14="http://schemas.microsoft.com/office/powerpoint/2010/main" val="24202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70473" y="2459504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Flip-Flop </a:t>
            </a:r>
          </a:p>
          <a:p>
            <a:pPr lvl="0" algn="ctr" defTabSz="457200">
              <a:defRPr/>
            </a:pP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edge</a:t>
            </a:r>
            <a:r>
              <a:rPr lang="en-US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 triggered latch</a:t>
            </a:r>
          </a:p>
        </p:txBody>
      </p:sp>
    </p:spTree>
    <p:extLst>
      <p:ext uri="{BB962C8B-B14F-4D97-AF65-F5344CB8AC3E}">
        <p14:creationId xmlns:p14="http://schemas.microsoft.com/office/powerpoint/2010/main" val="6334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2) What are the state </a:t>
            </a: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combinations </a:t>
            </a: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(possibilities)?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08074"/>
            <a:ext cx="12682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Each FF can have {0,1} states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 total, 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#FFs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7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17090" y="2212464"/>
            <a:ext cx="3009966" cy="2059814"/>
            <a:chOff x="3703005" y="2331017"/>
            <a:chExt cx="144628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703005" y="2331017"/>
              <a:ext cx="1446280" cy="871402"/>
              <a:chOff x="3789316" y="95249"/>
              <a:chExt cx="4002893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3789316" y="491669"/>
                <a:ext cx="4002893" cy="1774350"/>
                <a:chOff x="1409183" y="1066799"/>
                <a:chExt cx="8810158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09183" y="2568373"/>
                  <a:ext cx="3003481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18374" y="178703"/>
                <a:ext cx="490742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2524" y="883486"/>
                <a:ext cx="463027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endParaRPr lang="en-CA" sz="1100" dirty="0">
                  <a:solidFill>
                    <a:srgbClr val="2240FF"/>
                  </a:solidFill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75168" y="2212464"/>
            <a:ext cx="2551297" cy="2059814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997828" y="2212464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25892" y="2316707"/>
            <a:ext cx="421904" cy="340386"/>
            <a:chOff x="4025892" y="1476195"/>
            <a:chExt cx="421904" cy="340386"/>
          </a:xfrm>
        </p:grpSpPr>
        <p:sp>
          <p:nvSpPr>
            <p:cNvPr id="7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4876" y="1517211"/>
              <a:ext cx="340386" cy="258353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310280" y="1587548"/>
              <a:ext cx="137516" cy="1279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cxnSp>
        <p:nvCxnSpPr>
          <p:cNvPr id="83" name="Straight Connector 82"/>
          <p:cNvCxnSpPr/>
          <p:nvPr/>
        </p:nvCxnSpPr>
        <p:spPr>
          <a:xfrm flipV="1">
            <a:off x="4454398" y="2490759"/>
            <a:ext cx="966158" cy="377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7604268" y="2482957"/>
            <a:ext cx="1449913" cy="12557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26465" y="2625443"/>
            <a:ext cx="1426003" cy="34192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01006" y="4793674"/>
            <a:ext cx="8306058" cy="1071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9018690" y="3826189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093640" y="381695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1475758" y="3816953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032533" y="3644358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485332" y="434124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511234" y="1531650"/>
            <a:ext cx="9840257" cy="16824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351491" y="1502831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520470" y="1539238"/>
            <a:ext cx="0" cy="95479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17089" y="1829429"/>
            <a:ext cx="6436656" cy="1943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44509" y="1811487"/>
            <a:ext cx="0" cy="81395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06764" y="1838036"/>
            <a:ext cx="10325" cy="112932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615237" y="5359821"/>
            <a:ext cx="9708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#FFs = 3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= 8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808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3) Form a ‘State’ Table 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4839325"/>
            <a:ext cx="12682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3.1. For each FF, one column for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3.2. For each FF, one column for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3.3. For each combination of current state one row</a:t>
            </a:r>
          </a:p>
        </p:txBody>
      </p:sp>
    </p:spTree>
    <p:extLst>
      <p:ext uri="{BB962C8B-B14F-4D97-AF65-F5344CB8AC3E}">
        <p14:creationId xmlns:p14="http://schemas.microsoft.com/office/powerpoint/2010/main" val="22363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490741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36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Fill the ‘State’ table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90500" y="4523563"/>
            <a:ext cx="11991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For each FF, we determine the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state based on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current state </a:t>
            </a:r>
          </a:p>
          <a:p>
            <a:pPr marL="857250" lvl="0" indent="-857250" defTabSz="457200">
              <a:buAutoNum type="romanUcParenR"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current value of inputs to the FF</a:t>
            </a:r>
          </a:p>
        </p:txBody>
      </p:sp>
    </p:spTree>
    <p:extLst>
      <p:ext uri="{BB962C8B-B14F-4D97-AF65-F5344CB8AC3E}">
        <p14:creationId xmlns:p14="http://schemas.microsoft.com/office/powerpoint/2010/main" val="39062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9322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6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0355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4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13468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833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3404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9B857A-52C4-844E-926E-5C87393BEA97}"/>
              </a:ext>
            </a:extLst>
          </p:cNvPr>
          <p:cNvCxnSpPr/>
          <p:nvPr/>
        </p:nvCxnSpPr>
        <p:spPr>
          <a:xfrm flipV="1">
            <a:off x="9448980" y="1669284"/>
            <a:ext cx="57886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79894" y="3583660"/>
          <a:ext cx="12499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7369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2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773" y="3578155"/>
          <a:ext cx="1143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1809455437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2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2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4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4002" y="3566409"/>
          <a:ext cx="18345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698817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X</a:t>
                      </a:r>
                      <a:endParaRPr lang="en-CA" sz="3600" baseline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D845F94-40CC-4742-8071-E3B916FDF8AD}"/>
              </a:ext>
            </a:extLst>
          </p:cNvPr>
          <p:cNvGrpSpPr/>
          <p:nvPr/>
        </p:nvGrpSpPr>
        <p:grpSpPr>
          <a:xfrm>
            <a:off x="3511632" y="939608"/>
            <a:ext cx="2031918" cy="1973465"/>
            <a:chOff x="4988225" y="384271"/>
            <a:chExt cx="2881060" cy="294322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8760" y="481035"/>
              <a:ext cx="4732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CA" sz="14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8A86A-66F8-114B-A5AD-F24AD7F3EBE4}"/>
              </a:ext>
            </a:extLst>
          </p:cNvPr>
          <p:cNvGrpSpPr/>
          <p:nvPr/>
        </p:nvGrpSpPr>
        <p:grpSpPr>
          <a:xfrm>
            <a:off x="189399" y="882930"/>
            <a:ext cx="2133600" cy="1973468"/>
            <a:chOff x="751595" y="384271"/>
            <a:chExt cx="2889715" cy="2943225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 flipV="1">
              <a:off x="751595" y="1337569"/>
              <a:ext cx="748689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760250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686" y="572918"/>
              <a:ext cx="1400315" cy="819484"/>
            </a:xfrm>
            <a:prstGeom prst="rect">
              <a:avLst/>
            </a:prstGeom>
          </p:spPr>
        </p:pic>
        <p:pic>
          <p:nvPicPr>
            <p:cNvPr id="36" name="Picture 3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014" y="2144906"/>
              <a:ext cx="1400315" cy="819484"/>
            </a:xfrm>
            <a:prstGeom prst="rect">
              <a:avLst/>
            </a:prstGeom>
          </p:spPr>
        </p:pic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608353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617878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84167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40785" y="481034"/>
              <a:ext cx="4299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06736" y="2515912"/>
              <a:ext cx="849752" cy="550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000" i="1" dirty="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326422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457" y="1068292"/>
              <a:ext cx="40267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33874E-D972-AC41-8482-9F5D5B14610F}"/>
              </a:ext>
            </a:extLst>
          </p:cNvPr>
          <p:cNvGrpSpPr/>
          <p:nvPr/>
        </p:nvGrpSpPr>
        <p:grpSpPr>
          <a:xfrm>
            <a:off x="6522467" y="929887"/>
            <a:ext cx="2227543" cy="2029753"/>
            <a:chOff x="8794774" y="384271"/>
            <a:chExt cx="2881060" cy="2943225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72" name="Picture 7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75309" y="481035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en-CA" sz="1400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42E8E10-406F-3641-969B-F43CC56FF995}"/>
              </a:ext>
            </a:extLst>
          </p:cNvPr>
          <p:cNvGrpSpPr/>
          <p:nvPr/>
        </p:nvGrpSpPr>
        <p:grpSpPr>
          <a:xfrm>
            <a:off x="9455672" y="888895"/>
            <a:ext cx="2227543" cy="2029753"/>
            <a:chOff x="8794774" y="384271"/>
            <a:chExt cx="2881060" cy="294322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4387A22-EC35-A14D-B4DA-01BD829FA8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4774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1E5BFA-E332-A84B-8743-D22BC4AEC284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2E3F3E-762B-5E44-91B4-EE74CE84988B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C2D403A-103C-E843-97F6-B472C3C353FD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69F589-3DC6-BB43-A2D5-B0E1B991738E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1863C77-F914-9A44-9F84-AC54BD087AA5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00DB47D-B76F-5D45-8546-3A0C70B7C50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E8C8A5A-5AA7-8A41-9E87-0F0A3F6CB6B2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CF46CC-F241-7C4F-864C-4B33C1E34E77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21D0EC-3BF7-374B-A9DF-C3F1F0C39CA9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084AB97-17E1-2542-94E4-33B9B96D3E2F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8A6662A-539A-F14D-BFAB-0445794D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210" y="572918"/>
              <a:ext cx="1400315" cy="819484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0F33DF3-6B28-244A-9960-0669BC29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538" y="2144906"/>
              <a:ext cx="1400315" cy="819484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589655-02A3-CA41-9B5F-B0BF8582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2877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E8B751-DD3D-B74F-8FBE-6C584624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52402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65AF9B-DCA8-E346-904C-751E18754A97}"/>
                </a:ext>
              </a:extLst>
            </p:cNvPr>
            <p:cNvSpPr/>
            <p:nvPr/>
          </p:nvSpPr>
          <p:spPr>
            <a:xfrm>
              <a:off x="9218691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9389C6-D7C9-F740-863C-6ADC302135C0}"/>
                </a:ext>
              </a:extLst>
            </p:cNvPr>
            <p:cNvSpPr/>
            <p:nvPr/>
          </p:nvSpPr>
          <p:spPr>
            <a:xfrm>
              <a:off x="9275309" y="481035"/>
              <a:ext cx="547765" cy="84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  <a:endParaRPr lang="en-CA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F82438-402F-0843-AE4C-AA1B9365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60946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71A390-CC8E-7C46-8F0C-A443C5E363EE}"/>
              </a:ext>
            </a:extLst>
          </p:cNvPr>
          <p:cNvSpPr/>
          <p:nvPr/>
        </p:nvSpPr>
        <p:spPr>
          <a:xfrm>
            <a:off x="9869264" y="1421848"/>
            <a:ext cx="3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400" dirty="0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BE30C20C-FED6-DC46-B44A-00B16E6803B6}"/>
              </a:ext>
            </a:extLst>
          </p:cNvPr>
          <p:cNvGraphicFramePr>
            <a:graphicFrameLocks noGrp="1"/>
          </p:cNvGraphicFramePr>
          <p:nvPr/>
        </p:nvGraphicFramePr>
        <p:xfrm>
          <a:off x="9738411" y="3542261"/>
          <a:ext cx="19392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4049003507"/>
                    </a:ext>
                  </a:extLst>
                </a:gridCol>
                <a:gridCol w="581343">
                  <a:extLst>
                    <a:ext uri="{9D8B030D-6E8A-4147-A177-3AD203B41FA5}">
                      <a16:colId xmlns:a16="http://schemas.microsoft.com/office/drawing/2014/main" val="386446128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941077697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endParaRPr lang="en-CA" sz="36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0732872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39567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sz="3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353659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3900495"/>
                  </a:ext>
                </a:extLst>
              </a:tr>
              <a:tr h="57924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3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Q’</a:t>
                      </a:r>
                      <a:r>
                        <a:rPr lang="en-US" sz="3600" baseline="-250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endParaRPr lang="en-CA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342601"/>
                  </a:ext>
                </a:extLst>
              </a:tr>
            </a:tbl>
          </a:graphicData>
        </a:graphic>
      </p:graphicFrame>
      <p:sp>
        <p:nvSpPr>
          <p:cNvPr id="43" name="Triangle 42">
            <a:extLst>
              <a:ext uri="{FF2B5EF4-FFF2-40B4-BE49-F238E27FC236}">
                <a16:creationId xmlns:a16="http://schemas.microsoft.com/office/drawing/2014/main" id="{87044F95-236F-8E41-87DD-374301129AE8}"/>
              </a:ext>
            </a:extLst>
          </p:cNvPr>
          <p:cNvSpPr>
            <a:spLocks noChangeAspect="1"/>
          </p:cNvSpPr>
          <p:nvPr/>
        </p:nvSpPr>
        <p:spPr>
          <a:xfrm rot="5400000">
            <a:off x="487932" y="2321093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B907208B-4E10-7845-A1B4-110D84143E86}"/>
              </a:ext>
            </a:extLst>
          </p:cNvPr>
          <p:cNvSpPr>
            <a:spLocks noChangeAspect="1"/>
          </p:cNvSpPr>
          <p:nvPr/>
        </p:nvSpPr>
        <p:spPr>
          <a:xfrm rot="5400000">
            <a:off x="3783596" y="2374057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39091384-019C-144B-BBC9-B13E7B05B8D7}"/>
              </a:ext>
            </a:extLst>
          </p:cNvPr>
          <p:cNvSpPr>
            <a:spLocks noChangeAspect="1"/>
          </p:cNvSpPr>
          <p:nvPr/>
        </p:nvSpPr>
        <p:spPr>
          <a:xfrm rot="5400000">
            <a:off x="6837442" y="2426004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F538C5-19A0-6746-AB6A-0338A0D16EE8}"/>
              </a:ext>
            </a:extLst>
          </p:cNvPr>
          <p:cNvSpPr/>
          <p:nvPr/>
        </p:nvSpPr>
        <p:spPr>
          <a:xfrm>
            <a:off x="4059709" y="234735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FC5B3D-7E51-054D-B2EA-1168C721E123}"/>
              </a:ext>
            </a:extLst>
          </p:cNvPr>
          <p:cNvSpPr/>
          <p:nvPr/>
        </p:nvSpPr>
        <p:spPr>
          <a:xfrm>
            <a:off x="7131442" y="2406281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CD78CC-D214-784F-97BA-31EB1D365ABD}"/>
              </a:ext>
            </a:extLst>
          </p:cNvPr>
          <p:cNvSpPr/>
          <p:nvPr/>
        </p:nvSpPr>
        <p:spPr>
          <a:xfrm>
            <a:off x="10103423" y="2350126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C0A10A1D-C780-4C4F-8436-25944C736463}"/>
              </a:ext>
            </a:extLst>
          </p:cNvPr>
          <p:cNvSpPr>
            <a:spLocks noChangeAspect="1"/>
          </p:cNvSpPr>
          <p:nvPr/>
        </p:nvSpPr>
        <p:spPr>
          <a:xfrm rot="5400000">
            <a:off x="9776621" y="2376632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0494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12172"/>
              </p:ext>
            </p:extLst>
          </p:nvPr>
        </p:nvGraphicFramePr>
        <p:xfrm>
          <a:off x="0" y="2890645"/>
          <a:ext cx="121946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690483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3744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9474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=Q’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(Q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(T)) =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9300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43046"/>
              </p:ext>
            </p:extLst>
          </p:nvPr>
        </p:nvGraphicFramePr>
        <p:xfrm>
          <a:off x="0" y="2890645"/>
          <a:ext cx="12194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22681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89571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 Q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(T) =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4" y="178702"/>
                  <a:ext cx="490742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6"/>
                  <a:ext cx="463027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en-CA" sz="11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9341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(T) = A, Q’</a:t>
            </a:r>
            <a:r>
              <a:rPr lang="en-US" sz="4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(T) = A’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75481" y="4980763"/>
            <a:ext cx="119919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For simplicity, the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status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of a FF can be assume to be as a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variable </a:t>
            </a:r>
          </a:p>
        </p:txBody>
      </p:sp>
    </p:spTree>
    <p:extLst>
      <p:ext uri="{BB962C8B-B14F-4D97-AF65-F5344CB8AC3E}">
        <p14:creationId xmlns:p14="http://schemas.microsoft.com/office/powerpoint/2010/main" val="24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26" name="Group 25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2" name="Straight Connector 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4" name="Group 3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" name="Picture 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7" name="Oval 6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8" name="Oval 7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24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7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8219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30032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=C’=1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 Action: 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2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50555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522519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98632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</p:spTree>
    <p:extLst>
      <p:ext uri="{BB962C8B-B14F-4D97-AF65-F5344CB8AC3E}">
        <p14:creationId xmlns:p14="http://schemas.microsoft.com/office/powerpoint/2010/main" val="2718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70025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=A=1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Action: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4517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8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529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6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343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2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88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1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948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9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26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1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4860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1795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69613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000719" y="265160"/>
            <a:ext cx="8297828" cy="2136296"/>
            <a:chOff x="369151" y="117377"/>
            <a:chExt cx="11050665" cy="3309315"/>
          </a:xfrm>
        </p:grpSpPr>
        <p:grpSp>
          <p:nvGrpSpPr>
            <p:cNvPr id="92" name="Group 91"/>
            <p:cNvGrpSpPr/>
            <p:nvPr/>
          </p:nvGrpSpPr>
          <p:grpSpPr>
            <a:xfrm>
              <a:off x="887781" y="827010"/>
              <a:ext cx="3009966" cy="2059814"/>
              <a:chOff x="3703005" y="2331017"/>
              <a:chExt cx="1446280" cy="871402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/>
              <p:cNvGrpSpPr/>
              <p:nvPr/>
            </p:nvGrpSpPr>
            <p:grpSpPr>
              <a:xfrm>
                <a:off x="3703005" y="2331017"/>
                <a:ext cx="1446280" cy="871402"/>
                <a:chOff x="3789316" y="95249"/>
                <a:chExt cx="4002893" cy="2943225"/>
              </a:xfrm>
            </p:grpSpPr>
            <p:grpSp>
              <p:nvGrpSpPr>
                <p:cNvPr id="172" name="Group 171"/>
                <p:cNvGrpSpPr>
                  <a:grpSpLocks noChangeAspect="1"/>
                </p:cNvGrpSpPr>
                <p:nvPr/>
              </p:nvGrpSpPr>
              <p:grpSpPr>
                <a:xfrm>
                  <a:off x="3789316" y="491669"/>
                  <a:ext cx="4002893" cy="1774350"/>
                  <a:chOff x="1409183" y="1066799"/>
                  <a:chExt cx="8810158" cy="3905254"/>
                </a:xfrm>
              </p:grpSpPr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7391401" y="1086420"/>
                    <a:ext cx="2827940" cy="1187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1409183" y="2568373"/>
                    <a:ext cx="3003481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3" name="Picture 17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74" name="Picture 17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75" name="Oval 17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6" name="Oval 17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818375" y="178701"/>
                  <a:ext cx="870107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4862524" y="883485"/>
                  <a:ext cx="840923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r>
                    <a:rPr lang="en-US" sz="2400" baseline="-25000" dirty="0">
                      <a:solidFill>
                        <a:srgbClr val="2240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  <a:endParaRPr lang="en-CA" sz="1100" baseline="-25000" dirty="0">
                    <a:solidFill>
                      <a:srgbClr val="2240FF"/>
                    </a:solidFill>
                  </a:endParaRPr>
                </a:p>
              </p:txBody>
            </p:sp>
            <p:sp>
              <p:nvSpPr>
                <p:cNvPr id="180" name="Oval 17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7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4585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52" name="Group 15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18375" y="178703"/>
                  <a:ext cx="821048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1100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Oval 158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8519" y="827010"/>
              <a:ext cx="2551297" cy="2059814"/>
              <a:chOff x="3923394" y="2331017"/>
              <a:chExt cx="1225891" cy="871402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74350"/>
                  <a:chOff x="2764839" y="1066799"/>
                  <a:chExt cx="7454502" cy="390525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458074" y="4968239"/>
                    <a:ext cx="2761267" cy="38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  <a:endParaRPr lang="en-CA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18375" y="178703"/>
                  <a:ext cx="74871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62524" y="883485"/>
                  <a:ext cx="877830" cy="10218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r>
                    <a:rPr lang="en-US" sz="2400" baseline="-250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1100" baseline="-25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96583" y="931253"/>
              <a:ext cx="421904" cy="340386"/>
              <a:chOff x="4025892" y="1476195"/>
              <a:chExt cx="421904" cy="340386"/>
            </a:xfrm>
          </p:grpSpPr>
          <p:sp>
            <p:nvSpPr>
              <p:cNvPr id="12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4876" y="1517211"/>
                <a:ext cx="340386" cy="258353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4310280" y="1587548"/>
                <a:ext cx="137516" cy="12798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 flipV="1">
              <a:off x="4325089" y="1105305"/>
              <a:ext cx="966158" cy="377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474959" y="1097503"/>
              <a:ext cx="1449913" cy="12557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497156" y="1239989"/>
              <a:ext cx="1426003" cy="34192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1697" y="3408220"/>
              <a:ext cx="8306058" cy="1071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8889381" y="244073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4964331" y="2431498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1346449" y="2431499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1903224" y="225890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69151" y="2727428"/>
              <a:ext cx="60305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381925" y="146196"/>
              <a:ext cx="9840257" cy="16824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11222182" y="117377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1391161" y="153784"/>
              <a:ext cx="0" cy="95479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87780" y="443975"/>
              <a:ext cx="6436656" cy="1943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7315200" y="426033"/>
              <a:ext cx="0" cy="81395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877455" y="452582"/>
              <a:ext cx="10325" cy="112932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9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5)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State Transition Diagram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501731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5.1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 for each state combination (each row), a node</a:t>
            </a:r>
          </a:p>
          <a:p>
            <a:pPr lvl="0" defTabSz="457200">
              <a:defRPr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5.2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 from one state (node) to another state, a directed edge</a:t>
            </a:r>
          </a:p>
        </p:txBody>
      </p:sp>
    </p:spTree>
    <p:extLst>
      <p:ext uri="{BB962C8B-B14F-4D97-AF65-F5344CB8AC3E}">
        <p14:creationId xmlns:p14="http://schemas.microsoft.com/office/powerpoint/2010/main" val="6740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8839"/>
              </p:ext>
            </p:extLst>
          </p:nvPr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60004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8046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52037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218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24031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3093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21563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16938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61288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2438932" y="5504328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2458749" y="5512224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9556386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9475694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048259-F424-C149-A0C7-19120828939F}"/>
              </a:ext>
            </a:extLst>
          </p:cNvPr>
          <p:cNvCxnSpPr>
            <a:cxnSpLocks/>
          </p:cNvCxnSpPr>
          <p:nvPr/>
        </p:nvCxnSpPr>
        <p:spPr>
          <a:xfrm flipH="1" flipV="1">
            <a:off x="3649636" y="6354617"/>
            <a:ext cx="1234929" cy="10962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51DBA0F-E475-2F43-B2FA-5D3B63FE2375}"/>
              </a:ext>
            </a:extLst>
          </p:cNvPr>
          <p:cNvCxnSpPr>
            <a:cxnSpLocks/>
          </p:cNvCxnSpPr>
          <p:nvPr/>
        </p:nvCxnSpPr>
        <p:spPr>
          <a:xfrm flipV="1">
            <a:off x="3681092" y="5522622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892282" y="5474774"/>
            <a:ext cx="1124896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252242" y="6365579"/>
            <a:ext cx="1178696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8444041" y="5440995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9634126" y="5503348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>
            <a:off x="9634126" y="6371605"/>
            <a:ext cx="1181349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9456176" y="4859043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2393792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296941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293279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3621983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3541291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3551392" y="487359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483664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4755953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4735768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5979765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5912950" y="335059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5908131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206758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126066" y="252104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106548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364005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283313" y="338268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292371" y="397553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6ADDBF-BA5A-F540-B1BC-0168C54F4E61}"/>
              </a:ext>
            </a:extLst>
          </p:cNvPr>
          <p:cNvSpPr/>
          <p:nvPr/>
        </p:nvSpPr>
        <p:spPr>
          <a:xfrm flipH="1">
            <a:off x="10694049" y="1192536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7C794C9-EA5D-1B4E-A6B6-12360DCF5C04}"/>
              </a:ext>
            </a:extLst>
          </p:cNvPr>
          <p:cNvSpPr>
            <a:spLocks noChangeAspect="1"/>
          </p:cNvSpPr>
          <p:nvPr/>
        </p:nvSpPr>
        <p:spPr>
          <a:xfrm>
            <a:off x="10613357" y="340125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FDDEB3C-B4E9-724D-810B-89143E367E9F}"/>
              </a:ext>
            </a:extLst>
          </p:cNvPr>
          <p:cNvSpPr>
            <a:spLocks noChangeAspect="1"/>
          </p:cNvSpPr>
          <p:nvPr/>
        </p:nvSpPr>
        <p:spPr>
          <a:xfrm>
            <a:off x="10593839" y="487003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8411305" y="5469319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729426" y="276194"/>
            <a:ext cx="2886075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967294">
                <a:moveTo>
                  <a:pt x="2886075" y="210056"/>
                </a:moveTo>
                <a:cubicBezTo>
                  <a:pt x="2138362" y="187434"/>
                  <a:pt x="1619250" y="-120937"/>
                  <a:pt x="1100137" y="52894"/>
                </a:cubicBezTo>
                <a:cubicBezTo>
                  <a:pt x="581024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565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 Edge 0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1</a:t>
            </a:r>
            <a:endParaRPr lang="en-CA" sz="1400" i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6100657" y="5469319"/>
            <a:ext cx="1124896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6)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000" i="1" dirty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Path on State Transitions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283666" y="248695"/>
            <a:ext cx="4277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All the paths end up with indeterminate state </a:t>
            </a:r>
          </a:p>
          <a:p>
            <a:pPr lvl="0" algn="just" defTabSz="457200">
              <a:defRPr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</a:p>
          <a:p>
            <a:pPr lvl="0" algn="just" defTabSz="457200">
              <a:defRPr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algn="just" defTabSz="457200">
              <a:defRPr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The circuit needs to be improved!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2484581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 17"/>
          <p:cNvSpPr/>
          <p:nvPr/>
        </p:nvSpPr>
        <p:spPr>
          <a:xfrm flipH="1">
            <a:off x="4648662" y="2146518"/>
            <a:ext cx="1129606" cy="1560946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7781" y="2780145"/>
            <a:ext cx="3569855" cy="7389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10078721" y="2411376"/>
            <a:ext cx="731520" cy="731520"/>
          </a:xfrm>
          <a:prstGeom prst="ellipse">
            <a:avLst/>
          </a:prstGeom>
          <a:pattFill prst="lgCheck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dirty="0"/>
          </a:p>
        </p:txBody>
      </p:sp>
      <p:sp>
        <p:nvSpPr>
          <p:cNvPr id="24" name="Freeform 23"/>
          <p:cNvSpPr/>
          <p:nvPr/>
        </p:nvSpPr>
        <p:spPr>
          <a:xfrm flipH="1">
            <a:off x="4670830" y="3785966"/>
            <a:ext cx="1129606" cy="877464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V="1">
            <a:off x="6519949" y="1357744"/>
            <a:ext cx="122843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200698" y="2281844"/>
            <a:ext cx="1626985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13" idx="6"/>
            <a:endCxn id="23" idx="3"/>
          </p:cNvCxnSpPr>
          <p:nvPr/>
        </p:nvCxnSpPr>
        <p:spPr>
          <a:xfrm flipV="1">
            <a:off x="6531956" y="3035767"/>
            <a:ext cx="3653894" cy="34564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Is the circuit sequential or combinational?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What are </a:t>
            </a:r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the flip-flops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 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</p:txBody>
      </p:sp>
    </p:spTree>
    <p:extLst>
      <p:ext uri="{BB962C8B-B14F-4D97-AF65-F5344CB8AC3E}">
        <p14:creationId xmlns:p14="http://schemas.microsoft.com/office/powerpoint/2010/main" val="2882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</a:t>
            </a: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 2  3  …  N-1  N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13273" y="2209290"/>
            <a:ext cx="97272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Single Edge</a:t>
            </a:r>
          </a:p>
          <a:p>
            <a:pPr lvl="0" algn="ctr" defTabSz="457200">
              <a:defRPr/>
            </a:pPr>
            <a:r>
              <a:rPr lang="en-US" sz="6600" i="1" dirty="0">
                <a:latin typeface="Segoe UI" panose="020B0502040204020203" pitchFamily="34" charset="0"/>
                <a:cs typeface="Segoe UI" panose="020B0502040204020203" pitchFamily="34" charset="0"/>
              </a:rPr>
              <a:t>Negative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3D1E09-4372-2B4B-AEDE-4059ACF1F402}"/>
              </a:ext>
            </a:extLst>
          </p:cNvPr>
          <p:cNvGrpSpPr/>
          <p:nvPr/>
        </p:nvGrpSpPr>
        <p:grpSpPr>
          <a:xfrm>
            <a:off x="5215386" y="4714179"/>
            <a:ext cx="2031918" cy="1973465"/>
            <a:chOff x="4988225" y="384271"/>
            <a:chExt cx="2881060" cy="29432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B6CE17-DE0D-0644-9FEB-0054C9C7E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8225" y="780691"/>
              <a:ext cx="2881060" cy="1969096"/>
              <a:chOff x="2764839" y="1066799"/>
              <a:chExt cx="6341062" cy="43338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46F1C4-754A-3541-95C9-BB634601A409}"/>
                  </a:ext>
                </a:extLst>
              </p:cNvPr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C43E773-05E3-8749-9438-0FCC288D07F3}"/>
                  </a:ext>
                </a:extLst>
              </p:cNvPr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1B2FA7F-6208-0541-B6FF-2712F9FD1AE5}"/>
                  </a:ext>
                </a:extLst>
              </p:cNvPr>
              <p:cNvCxnSpPr/>
              <p:nvPr/>
            </p:nvCxnSpPr>
            <p:spPr>
              <a:xfrm flipV="1">
                <a:off x="7391400" y="15049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08C56A-BA4A-824A-8E57-6E84E7539FDB}"/>
                  </a:ext>
                </a:extLst>
              </p:cNvPr>
              <p:cNvCxnSpPr/>
              <p:nvPr/>
            </p:nvCxnSpPr>
            <p:spPr>
              <a:xfrm flipV="1">
                <a:off x="7458076" y="497204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D0926C-9C9E-B448-A85F-11E3CC676990}"/>
                  </a:ext>
                </a:extLst>
              </p:cNvPr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581A23-75A3-BE4E-9335-6FF5C3975A33}"/>
                  </a:ext>
                </a:extLst>
              </p:cNvPr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EF575C-3953-0B4A-BD5D-5AEF9FBBEC59}"/>
                  </a:ext>
                </a:extLst>
              </p:cNvPr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1D11F-1007-804E-86C6-F7C63AC9305D}"/>
                  </a:ext>
                </a:extLst>
              </p:cNvPr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F1D0D5-A70F-7F4C-A7B8-202936E9D523}"/>
                  </a:ext>
                </a:extLst>
              </p:cNvPr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13013D1-6D31-C944-8761-988496CAC1FC}"/>
                  </a:ext>
                </a:extLst>
              </p:cNvPr>
              <p:cNvCxnSpPr/>
              <p:nvPr/>
            </p:nvCxnSpPr>
            <p:spPr>
              <a:xfrm flipV="1">
                <a:off x="2764839" y="5400674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E04F85-EF9B-F546-A198-6AF2ECDF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1" y="572918"/>
              <a:ext cx="1400315" cy="81948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E970D97-7626-DB4D-AE25-6711C973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989" y="2144906"/>
              <a:ext cx="1400315" cy="8194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2E1F-941E-8A48-B28E-EEAB5774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28" y="88293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517EC0-B191-2D48-81AD-220328952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5853" y="2473605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6F59C8-12AD-D44F-AE1C-479A619F203D}"/>
                </a:ext>
              </a:extLst>
            </p:cNvPr>
            <p:cNvSpPr/>
            <p:nvPr/>
          </p:nvSpPr>
          <p:spPr>
            <a:xfrm>
              <a:off x="5412142" y="384271"/>
              <a:ext cx="2133600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CF58B9-6226-3642-AD4B-72DAD3B00F69}"/>
                </a:ext>
              </a:extLst>
            </p:cNvPr>
            <p:cNvSpPr/>
            <p:nvPr/>
          </p:nvSpPr>
          <p:spPr>
            <a:xfrm>
              <a:off x="6063909" y="1339603"/>
              <a:ext cx="830064" cy="872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354B77-F036-7542-BDBC-B617342E9E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4397" y="2461871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riangle 45">
            <a:extLst>
              <a:ext uri="{FF2B5EF4-FFF2-40B4-BE49-F238E27FC236}">
                <a16:creationId xmlns:a16="http://schemas.microsoft.com/office/drawing/2014/main" id="{89E04694-F2F3-BF48-96DA-E589AB11EB3C}"/>
              </a:ext>
            </a:extLst>
          </p:cNvPr>
          <p:cNvSpPr>
            <a:spLocks noChangeAspect="1"/>
          </p:cNvSpPr>
          <p:nvPr/>
        </p:nvSpPr>
        <p:spPr>
          <a:xfrm rot="5400000">
            <a:off x="5487350" y="6148628"/>
            <a:ext cx="360000" cy="31034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49C63F-9EAA-764F-B3D8-51D873EBD2D0}"/>
              </a:ext>
            </a:extLst>
          </p:cNvPr>
          <p:cNvSpPr/>
          <p:nvPr/>
        </p:nvSpPr>
        <p:spPr>
          <a:xfrm>
            <a:off x="5763463" y="6121927"/>
            <a:ext cx="62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000" i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354B77-F036-7542-BDBC-B617342E9EB2}"/>
              </a:ext>
            </a:extLst>
          </p:cNvPr>
          <p:cNvSpPr>
            <a:spLocks noChangeAspect="1"/>
          </p:cNvSpPr>
          <p:nvPr/>
        </p:nvSpPr>
        <p:spPr>
          <a:xfrm>
            <a:off x="5365331" y="6229856"/>
            <a:ext cx="128979" cy="12262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 flipV="1">
            <a:off x="4883928" y="5629066"/>
            <a:ext cx="464499" cy="54734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</a:t>
            </a: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 2  3  …  N-1  N</a:t>
            </a: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0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At each step, we have to see at number we are and then move to next number: </a:t>
            </a:r>
            <a:r>
              <a:rPr lang="en-US" sz="3200" dirty="0" err="1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 i+1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need a storage to store current number.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need a sequential circuit!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Depends on the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you need to store the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state 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system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69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307731" y="2609400"/>
            <a:ext cx="117816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= 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2  3  4  5  6  7</a:t>
            </a:r>
          </a:p>
          <a:p>
            <a:pPr lvl="0" algn="ctr"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  001  010  011  100  101  110  111</a:t>
            </a:r>
          </a:p>
          <a:p>
            <a:pPr lvl="0" algn="ctr"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For each intermediate state, we need 3 bits  3 flip-flops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09955" y="2609400"/>
            <a:ext cx="11394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Form the state (transition) diagram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as analysis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457200" lvl="0" indent="-457200" defTabSz="457200">
              <a:buFontTx/>
              <a:buChar char="-"/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each state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one node</a:t>
            </a:r>
          </a:p>
          <a:p>
            <a:pPr marL="457200" lvl="0" indent="-457200" defTabSz="457200">
              <a:buFontTx/>
              <a:buChar char="-"/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each state transition to next state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directed edge</a:t>
            </a:r>
          </a:p>
          <a:p>
            <a:pPr lvl="0" defTabSz="457200">
              <a:defRPr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8355333">
            <a:off x="4597018" y="4681580"/>
            <a:ext cx="499946" cy="227334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42136" y="-16867"/>
            <a:ext cx="4507173" cy="6874867"/>
            <a:chOff x="3242136" y="-16867"/>
            <a:chExt cx="4507173" cy="687486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778268" y="-16867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000</a:t>
              </a:r>
              <a:endParaRPr lang="en-CA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778268" y="852046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001</a:t>
              </a:r>
              <a:endParaRPr lang="en-CA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778268" y="1679856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010</a:t>
              </a:r>
              <a:endParaRPr lang="en-CA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778268" y="2507666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011</a:t>
              </a:r>
              <a:endParaRPr lang="en-CA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78268" y="3392973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100</a:t>
              </a:r>
              <a:endParaRPr lang="en-CA" dirty="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800436" y="4278280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101</a:t>
              </a:r>
              <a:endParaRPr lang="en-CA" dirty="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800436" y="5202380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110</a:t>
              </a:r>
              <a:endParaRPr lang="en-CA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800436" y="6126480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111</a:t>
              </a:r>
              <a:endParaRPr lang="en-CA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0873" y="295564"/>
              <a:ext cx="1228436" cy="88044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31956" y="1219199"/>
              <a:ext cx="1129606" cy="840510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31956" y="2102895"/>
              <a:ext cx="1129606" cy="840510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498705" y="2986591"/>
              <a:ext cx="1228436" cy="88044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509788" y="3910226"/>
              <a:ext cx="1129606" cy="840510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509788" y="4793922"/>
              <a:ext cx="1129606" cy="840510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9344" y="5718723"/>
              <a:ext cx="1129606" cy="840510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29"/>
            <p:cNvSpPr/>
            <p:nvPr/>
          </p:nvSpPr>
          <p:spPr>
            <a:xfrm rot="10800000">
              <a:off x="3242136" y="295564"/>
              <a:ext cx="2513964" cy="6263669"/>
            </a:xfrm>
            <a:custGeom>
              <a:avLst/>
              <a:gdLst>
                <a:gd name="connsiteX0" fmla="*/ 0 w 1228436"/>
                <a:gd name="connsiteY0" fmla="*/ 0 h 2484581"/>
                <a:gd name="connsiteX1" fmla="*/ 1228436 w 1228436"/>
                <a:gd name="connsiteY1" fmla="*/ 785091 h 2484581"/>
                <a:gd name="connsiteX2" fmla="*/ 0 w 1228436"/>
                <a:gd name="connsiteY2" fmla="*/ 2484581 h 24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36" h="2484581">
                  <a:moveTo>
                    <a:pt x="0" y="0"/>
                  </a:moveTo>
                  <a:cubicBezTo>
                    <a:pt x="614218" y="185497"/>
                    <a:pt x="1228436" y="370994"/>
                    <a:pt x="1228436" y="785091"/>
                  </a:cubicBezTo>
                  <a:cubicBezTo>
                    <a:pt x="1228436" y="1199188"/>
                    <a:pt x="614218" y="1841884"/>
                    <a:pt x="0" y="2484581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Loop to the beginning!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5038410" y="6295292"/>
            <a:ext cx="814645" cy="42878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310" y="5476700"/>
            <a:ext cx="3013446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Stuck in 7</a:t>
            </a: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Just one time counter!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09955" y="2609400"/>
            <a:ext cx="1139483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Form the state table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Same as analysis,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columns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flip-flop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(storage unit)</a:t>
            </a:r>
          </a:p>
          <a:p>
            <a:pPr marL="742950" lvl="0" indent="-742950" defTabSz="457200">
              <a:buAutoNum type="alphaLcParenR"/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for current state Q(T)</a:t>
            </a:r>
          </a:p>
          <a:p>
            <a:pPr marL="742950" lvl="0" indent="-742950" defTabSz="457200">
              <a:buAutoNum type="alphaLcParenR"/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One for next state Q(T+1)</a:t>
            </a:r>
          </a:p>
        </p:txBody>
      </p:sp>
    </p:spTree>
    <p:extLst>
      <p:ext uri="{BB962C8B-B14F-4D97-AF65-F5344CB8AC3E}">
        <p14:creationId xmlns:p14="http://schemas.microsoft.com/office/powerpoint/2010/main" val="2637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59757" y="6134506"/>
            <a:ext cx="270508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CA9570-266A-46E4-8586-F125E30B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34029"/>
              </p:ext>
            </p:extLst>
          </p:nvPr>
        </p:nvGraphicFramePr>
        <p:xfrm>
          <a:off x="662614" y="894160"/>
          <a:ext cx="10380098" cy="43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0098">
                  <a:extLst>
                    <a:ext uri="{9D8B030D-6E8A-4147-A177-3AD203B41FA5}">
                      <a16:colId xmlns:a16="http://schemas.microsoft.com/office/drawing/2014/main" val="1351285895"/>
                    </a:ext>
                  </a:extLst>
                </a:gridCol>
              </a:tblGrid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 err="1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Clk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070571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noProof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endParaRPr lang="en-US" sz="4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69582"/>
                  </a:ext>
                </a:extLst>
              </a:tr>
              <a:tr h="1441892"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882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D77B4-EEA7-447E-9B3D-5D6D7D6711FC}"/>
              </a:ext>
            </a:extLst>
          </p:cNvPr>
          <p:cNvCxnSpPr/>
          <p:nvPr/>
        </p:nvCxnSpPr>
        <p:spPr>
          <a:xfrm>
            <a:off x="1685648" y="6442502"/>
            <a:ext cx="935706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AFB81-DD54-4BF8-952D-ECCE8B7CA64C}"/>
              </a:ext>
            </a:extLst>
          </p:cNvPr>
          <p:cNvCxnSpPr>
            <a:cxnSpLocks/>
          </p:cNvCxnSpPr>
          <p:nvPr/>
        </p:nvCxnSpPr>
        <p:spPr>
          <a:xfrm flipH="1" flipV="1">
            <a:off x="1838047" y="726746"/>
            <a:ext cx="1" cy="586815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042712" y="6150114"/>
            <a:ext cx="128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838047" y="2618557"/>
            <a:ext cx="1213768" cy="915851"/>
          </a:xfrm>
          <a:prstGeom prst="bentConnector3">
            <a:avLst>
              <a:gd name="adj1" fmla="val 295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287877" y="2607121"/>
            <a:ext cx="1248287" cy="114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3051812" y="2618555"/>
            <a:ext cx="1213768" cy="915851"/>
          </a:xfrm>
          <a:prstGeom prst="bentConnector3">
            <a:avLst>
              <a:gd name="adj1" fmla="val 36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858387" y="4112131"/>
            <a:ext cx="1843960" cy="935298"/>
          </a:xfrm>
          <a:prstGeom prst="bentConnector3">
            <a:avLst>
              <a:gd name="adj1" fmla="val 758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308217" y="4112130"/>
            <a:ext cx="3189863" cy="93529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00403" y="4112132"/>
            <a:ext cx="1085519" cy="93529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940431" y="2607123"/>
            <a:ext cx="1213768" cy="915851"/>
          </a:xfrm>
          <a:prstGeom prst="bentConnector3">
            <a:avLst>
              <a:gd name="adj1" fmla="val 609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154196" y="260712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379114" y="261855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28944" y="261855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592879" y="2618553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98080" y="4112128"/>
            <a:ext cx="2937748" cy="90441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7039735" y="4568570"/>
            <a:ext cx="915852" cy="296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0255012" y="5004236"/>
            <a:ext cx="762488" cy="12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5213E-09CB-40CC-B387-A32672394261}"/>
              </a:ext>
            </a:extLst>
          </p:cNvPr>
          <p:cNvSpPr txBox="1"/>
          <p:nvPr/>
        </p:nvSpPr>
        <p:spPr>
          <a:xfrm>
            <a:off x="1162687" y="18860"/>
            <a:ext cx="190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Voltage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61913" y="5405646"/>
            <a:ext cx="1223735" cy="909428"/>
            <a:chOff x="4405258" y="-33185"/>
            <a:chExt cx="3386951" cy="3071659"/>
          </a:xfrm>
        </p:grpSpPr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405258" y="491669"/>
              <a:ext cx="3386951" cy="1774350"/>
              <a:chOff x="2764839" y="1066799"/>
              <a:chExt cx="7454502" cy="390525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67601" y="1504949"/>
                <a:ext cx="0" cy="128016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477126" y="3688079"/>
                <a:ext cx="0" cy="1280160"/>
              </a:xfrm>
              <a:prstGeom prst="line">
                <a:avLst/>
              </a:prstGeom>
              <a:ln w="412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7391402" y="1493072"/>
                <a:ext cx="2827939" cy="11879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7458074" y="4968239"/>
                <a:ext cx="2761267" cy="3814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2664" y="1952712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4412664" y="3623397"/>
                <a:ext cx="0" cy="91440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4393615" y="2848063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393614" y="2775496"/>
                <a:ext cx="3083511" cy="843827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2764839" y="1066799"/>
                <a:ext cx="164782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64839" y="2568373"/>
                <a:ext cx="16478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694" y="283896"/>
              <a:ext cx="1400315" cy="819484"/>
            </a:xfrm>
            <a:prstGeom prst="rect">
              <a:avLst/>
            </a:prstGeom>
          </p:spPr>
        </p:pic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A8AF105-A5F3-4D51-9DBB-698A3293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22" y="1855884"/>
              <a:ext cx="1400315" cy="819484"/>
            </a:xfrm>
            <a:prstGeom prst="rect">
              <a:avLst/>
            </a:prstGeom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253361" y="593908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262886" y="2184583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9174" y="95249"/>
              <a:ext cx="2133599" cy="2943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FF</a:t>
              </a:r>
              <a:endParaRPr lang="en-CA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1257" y="-33185"/>
              <a:ext cx="808361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endParaRPr lang="en-CA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15682" y="670573"/>
              <a:ext cx="777302" cy="1039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endParaRPr lang="en-CA" sz="800" dirty="0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971430" y="2172849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14793" y="5985483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8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183804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2488579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063913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3670797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246131" y="1294694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853015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428349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035233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6610567" y="1298431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217451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779278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839966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8975003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9572825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10148159" y="1287205"/>
            <a:ext cx="1213768" cy="91585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9912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80537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71162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48505" y="894160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830863" y="88477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002438" y="894296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02588" y="903821"/>
            <a:ext cx="0" cy="55483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>
            <a:off x="1837743" y="6357979"/>
            <a:ext cx="1206541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 flipH="1" flipV="1">
            <a:off x="3110079" y="5489766"/>
            <a:ext cx="1210704" cy="789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32AD9A-ADB7-BE44-9F91-23D8F512A971}"/>
              </a:ext>
            </a:extLst>
          </p:cNvPr>
          <p:cNvCxnSpPr>
            <a:cxnSpLocks/>
          </p:cNvCxnSpPr>
          <p:nvPr/>
        </p:nvCxnSpPr>
        <p:spPr>
          <a:xfrm>
            <a:off x="3056878" y="552623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4B50BF4-8589-F742-80B9-505CBD2C7EB1}"/>
              </a:ext>
            </a:extLst>
          </p:cNvPr>
          <p:cNvSpPr/>
          <p:nvPr/>
        </p:nvSpPr>
        <p:spPr>
          <a:xfrm flipH="1">
            <a:off x="10161234" y="1181544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4F18F91-78C7-AC44-A760-0B1BD5580080}"/>
              </a:ext>
            </a:extLst>
          </p:cNvPr>
          <p:cNvSpPr>
            <a:spLocks noChangeAspect="1"/>
          </p:cNvSpPr>
          <p:nvPr/>
        </p:nvSpPr>
        <p:spPr>
          <a:xfrm>
            <a:off x="10054166" y="2475855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50F0F5-F38F-A145-B045-9C4DC5B7E733}"/>
              </a:ext>
            </a:extLst>
          </p:cNvPr>
          <p:cNvSpPr/>
          <p:nvPr/>
        </p:nvSpPr>
        <p:spPr>
          <a:xfrm>
            <a:off x="4349572" y="5487201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DBDBE4-659A-3F4C-8348-F72B27D72A89}"/>
              </a:ext>
            </a:extLst>
          </p:cNvPr>
          <p:cNvCxnSpPr>
            <a:cxnSpLocks/>
          </p:cNvCxnSpPr>
          <p:nvPr/>
        </p:nvCxnSpPr>
        <p:spPr>
          <a:xfrm flipH="1">
            <a:off x="7893496" y="6371605"/>
            <a:ext cx="105926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C2D6E1-0731-A049-8321-233C89428AAD}"/>
              </a:ext>
            </a:extLst>
          </p:cNvPr>
          <p:cNvCxnSpPr>
            <a:cxnSpLocks/>
          </p:cNvCxnSpPr>
          <p:nvPr/>
        </p:nvCxnSpPr>
        <p:spPr>
          <a:xfrm flipH="1" flipV="1">
            <a:off x="9028023" y="5440394"/>
            <a:ext cx="1128784" cy="2677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4008377-95CB-FD41-93CE-0B57E3C4CAC9}"/>
              </a:ext>
            </a:extLst>
          </p:cNvPr>
          <p:cNvCxnSpPr>
            <a:cxnSpLocks/>
          </p:cNvCxnSpPr>
          <p:nvPr/>
        </p:nvCxnSpPr>
        <p:spPr>
          <a:xfrm flipV="1">
            <a:off x="10191867" y="5473266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8E8ED1-1E64-6841-99E2-7DA01A6C18AC}"/>
              </a:ext>
            </a:extLst>
          </p:cNvPr>
          <p:cNvCxnSpPr>
            <a:cxnSpLocks/>
          </p:cNvCxnSpPr>
          <p:nvPr/>
        </p:nvCxnSpPr>
        <p:spPr>
          <a:xfrm flipH="1" flipV="1">
            <a:off x="10199334" y="6357979"/>
            <a:ext cx="616142" cy="13626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le 107">
            <a:extLst>
              <a:ext uri="{FF2B5EF4-FFF2-40B4-BE49-F238E27FC236}">
                <a16:creationId xmlns:a16="http://schemas.microsoft.com/office/drawing/2014/main" id="{127D4477-86A7-2A49-B84E-44A539BC61DA}"/>
              </a:ext>
            </a:extLst>
          </p:cNvPr>
          <p:cNvSpPr>
            <a:spLocks noChangeAspect="1"/>
          </p:cNvSpPr>
          <p:nvPr/>
        </p:nvSpPr>
        <p:spPr>
          <a:xfrm rot="5400000">
            <a:off x="617060" y="6093029"/>
            <a:ext cx="144000" cy="12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F5418E-2FDF-5146-A417-FB3E01D49F0C}"/>
              </a:ext>
            </a:extLst>
          </p:cNvPr>
          <p:cNvSpPr>
            <a:spLocks noChangeAspect="1"/>
          </p:cNvSpPr>
          <p:nvPr/>
        </p:nvSpPr>
        <p:spPr>
          <a:xfrm>
            <a:off x="10064932" y="487662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F1B1F2-116A-0B48-AC26-FD0D43DA57CF}"/>
              </a:ext>
            </a:extLst>
          </p:cNvPr>
          <p:cNvSpPr/>
          <p:nvPr/>
        </p:nvSpPr>
        <p:spPr>
          <a:xfrm flipH="1">
            <a:off x="3036740" y="117580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79F6BA-ACD9-8F4D-B092-AFE6DD126F31}"/>
              </a:ext>
            </a:extLst>
          </p:cNvPr>
          <p:cNvSpPr>
            <a:spLocks noChangeAspect="1"/>
          </p:cNvSpPr>
          <p:nvPr/>
        </p:nvSpPr>
        <p:spPr>
          <a:xfrm>
            <a:off x="2939889" y="3370379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9C7444-A0E1-DB45-BAA7-3F3967E2E73F}"/>
              </a:ext>
            </a:extLst>
          </p:cNvPr>
          <p:cNvSpPr>
            <a:spLocks noChangeAspect="1"/>
          </p:cNvSpPr>
          <p:nvPr/>
        </p:nvSpPr>
        <p:spPr>
          <a:xfrm>
            <a:off x="2936227" y="4000411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58CA82-2EA9-3E47-BC9A-62194D849417}"/>
              </a:ext>
            </a:extLst>
          </p:cNvPr>
          <p:cNvSpPr/>
          <p:nvPr/>
        </p:nvSpPr>
        <p:spPr>
          <a:xfrm flipH="1">
            <a:off x="4264931" y="118359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2C7111-099C-3344-A32E-8FBD2944D23F}"/>
              </a:ext>
            </a:extLst>
          </p:cNvPr>
          <p:cNvSpPr>
            <a:spLocks noChangeAspect="1"/>
          </p:cNvSpPr>
          <p:nvPr/>
        </p:nvSpPr>
        <p:spPr>
          <a:xfrm>
            <a:off x="4138079" y="2477910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A5EBF8E-9BEE-D94E-A1E4-CB91C0382115}"/>
              </a:ext>
            </a:extLst>
          </p:cNvPr>
          <p:cNvSpPr>
            <a:spLocks noChangeAspect="1"/>
          </p:cNvSpPr>
          <p:nvPr/>
        </p:nvSpPr>
        <p:spPr>
          <a:xfrm>
            <a:off x="4147129" y="398568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11540D-2A15-344F-85C2-AF6DA6950AEE}"/>
              </a:ext>
            </a:extLst>
          </p:cNvPr>
          <p:cNvSpPr/>
          <p:nvPr/>
        </p:nvSpPr>
        <p:spPr>
          <a:xfrm flipH="1">
            <a:off x="5422441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034A31-A92E-524C-801C-AAF2EB256619}"/>
              </a:ext>
            </a:extLst>
          </p:cNvPr>
          <p:cNvSpPr>
            <a:spLocks noChangeAspect="1"/>
          </p:cNvSpPr>
          <p:nvPr/>
        </p:nvSpPr>
        <p:spPr>
          <a:xfrm>
            <a:off x="5329661" y="2492464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295EB7E-864A-CE46-BD9E-6808F326F203}"/>
              </a:ext>
            </a:extLst>
          </p:cNvPr>
          <p:cNvSpPr>
            <a:spLocks noChangeAspect="1"/>
          </p:cNvSpPr>
          <p:nvPr/>
        </p:nvSpPr>
        <p:spPr>
          <a:xfrm>
            <a:off x="5323764" y="3982827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DB33879-4938-654C-900A-9E6079830C50}"/>
              </a:ext>
            </a:extLst>
          </p:cNvPr>
          <p:cNvSpPr/>
          <p:nvPr/>
        </p:nvSpPr>
        <p:spPr>
          <a:xfrm flipH="1">
            <a:off x="6622713" y="1198153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63021E-9C41-FD49-96EA-BF41F89DAB55}"/>
              </a:ext>
            </a:extLst>
          </p:cNvPr>
          <p:cNvSpPr>
            <a:spLocks noChangeAspect="1"/>
          </p:cNvSpPr>
          <p:nvPr/>
        </p:nvSpPr>
        <p:spPr>
          <a:xfrm>
            <a:off x="6494354" y="337697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8D83766-0A9F-C14A-A787-949C39569C8B}"/>
              </a:ext>
            </a:extLst>
          </p:cNvPr>
          <p:cNvSpPr>
            <a:spLocks noChangeAspect="1"/>
          </p:cNvSpPr>
          <p:nvPr/>
        </p:nvSpPr>
        <p:spPr>
          <a:xfrm>
            <a:off x="6498327" y="49042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BAFDA12-35AA-9E46-8837-BC2522BBF5FD}"/>
              </a:ext>
            </a:extLst>
          </p:cNvPr>
          <p:cNvSpPr/>
          <p:nvPr/>
        </p:nvSpPr>
        <p:spPr>
          <a:xfrm flipH="1">
            <a:off x="7792554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76DE90A-F571-694E-A881-5B3CF19080EB}"/>
              </a:ext>
            </a:extLst>
          </p:cNvPr>
          <p:cNvSpPr>
            <a:spLocks noChangeAspect="1"/>
          </p:cNvSpPr>
          <p:nvPr/>
        </p:nvSpPr>
        <p:spPr>
          <a:xfrm>
            <a:off x="7703070" y="2485872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0D015F-609A-BB4D-873B-CCBBDAB9A1D7}"/>
              </a:ext>
            </a:extLst>
          </p:cNvPr>
          <p:cNvSpPr>
            <a:spLocks noChangeAspect="1"/>
          </p:cNvSpPr>
          <p:nvPr/>
        </p:nvSpPr>
        <p:spPr>
          <a:xfrm>
            <a:off x="7692344" y="3977128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87C644-513C-C441-8135-35901B96EBD1}"/>
              </a:ext>
            </a:extLst>
          </p:cNvPr>
          <p:cNvSpPr/>
          <p:nvPr/>
        </p:nvSpPr>
        <p:spPr>
          <a:xfrm flipH="1">
            <a:off x="8964089" y="1226729"/>
            <a:ext cx="95321" cy="1127172"/>
          </a:xfrm>
          <a:prstGeom prst="rect">
            <a:avLst/>
          </a:prstGeom>
          <a:pattFill prst="lgCheck">
            <a:fgClr>
              <a:srgbClr val="92D050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D21C8C9-BC4D-5740-8CBB-0C7AECB5227E}"/>
              </a:ext>
            </a:extLst>
          </p:cNvPr>
          <p:cNvSpPr>
            <a:spLocks noChangeAspect="1"/>
          </p:cNvSpPr>
          <p:nvPr/>
        </p:nvSpPr>
        <p:spPr>
          <a:xfrm>
            <a:off x="8869109" y="3392586"/>
            <a:ext cx="288000" cy="275749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F5AA3A0-4CE0-6744-BD7C-203A14F695C8}"/>
              </a:ext>
            </a:extLst>
          </p:cNvPr>
          <p:cNvSpPr>
            <a:spLocks noChangeAspect="1"/>
          </p:cNvSpPr>
          <p:nvPr/>
        </p:nvSpPr>
        <p:spPr>
          <a:xfrm>
            <a:off x="8863879" y="3975532"/>
            <a:ext cx="288000" cy="27574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2D545A-B144-7B4A-BE8A-673C0A0C0956}"/>
              </a:ext>
            </a:extLst>
          </p:cNvPr>
          <p:cNvCxnSpPr>
            <a:cxnSpLocks/>
          </p:cNvCxnSpPr>
          <p:nvPr/>
        </p:nvCxnSpPr>
        <p:spPr>
          <a:xfrm>
            <a:off x="9026768" y="5481710"/>
            <a:ext cx="1255" cy="84575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36">
            <a:extLst>
              <a:ext uri="{FF2B5EF4-FFF2-40B4-BE49-F238E27FC236}">
                <a16:creationId xmlns:a16="http://schemas.microsoft.com/office/drawing/2014/main" id="{C7F0F66A-D6E5-1348-B695-122B3C2928BC}"/>
              </a:ext>
            </a:extLst>
          </p:cNvPr>
          <p:cNvSpPr/>
          <p:nvPr/>
        </p:nvSpPr>
        <p:spPr>
          <a:xfrm>
            <a:off x="3186501" y="276194"/>
            <a:ext cx="3429000" cy="967294"/>
          </a:xfrm>
          <a:custGeom>
            <a:avLst/>
            <a:gdLst>
              <a:gd name="connsiteX0" fmla="*/ 3114675 w 3114675"/>
              <a:gd name="connsiteY0" fmla="*/ 15352 h 1058340"/>
              <a:gd name="connsiteX1" fmla="*/ 1100137 w 3114675"/>
              <a:gd name="connsiteY1" fmla="*/ 143940 h 1058340"/>
              <a:gd name="connsiteX2" fmla="*/ 0 w 3114675"/>
              <a:gd name="connsiteY2" fmla="*/ 1058340 h 1058340"/>
              <a:gd name="connsiteX0" fmla="*/ 2886075 w 2886075"/>
              <a:gd name="connsiteY0" fmla="*/ 210056 h 967294"/>
              <a:gd name="connsiteX1" fmla="*/ 1100137 w 2886075"/>
              <a:gd name="connsiteY1" fmla="*/ 52894 h 967294"/>
              <a:gd name="connsiteX2" fmla="*/ 0 w 2886075"/>
              <a:gd name="connsiteY2" fmla="*/ 967294 h 967294"/>
              <a:gd name="connsiteX0" fmla="*/ 3429000 w 3429000"/>
              <a:gd name="connsiteY0" fmla="*/ 210056 h 967294"/>
              <a:gd name="connsiteX1" fmla="*/ 1643062 w 3429000"/>
              <a:gd name="connsiteY1" fmla="*/ 52894 h 967294"/>
              <a:gd name="connsiteX2" fmla="*/ 0 w 3429000"/>
              <a:gd name="connsiteY2" fmla="*/ 967294 h 96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967294">
                <a:moveTo>
                  <a:pt x="3429000" y="210056"/>
                </a:moveTo>
                <a:cubicBezTo>
                  <a:pt x="2681287" y="187434"/>
                  <a:pt x="2162175" y="-120937"/>
                  <a:pt x="1643062" y="52894"/>
                </a:cubicBezTo>
                <a:cubicBezTo>
                  <a:pt x="1123949" y="226725"/>
                  <a:pt x="290512" y="597009"/>
                  <a:pt x="0" y="967294"/>
                </a:cubicBezTo>
              </a:path>
            </a:pathLst>
          </a:custGeom>
          <a:noFill/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63E3B7-E864-564D-90DF-0446A7D668A4}"/>
              </a:ext>
            </a:extLst>
          </p:cNvPr>
          <p:cNvSpPr/>
          <p:nvPr/>
        </p:nvSpPr>
        <p:spPr>
          <a:xfrm>
            <a:off x="6596401" y="190308"/>
            <a:ext cx="3803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Negative Edge 1</a:t>
            </a:r>
            <a:r>
              <a:rPr lang="en-US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 0</a:t>
            </a:r>
            <a:endParaRPr lang="en-CA" sz="1400" i="1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AA6DB1-1E0E-054A-B35D-0B9EB9C8F9E6}"/>
              </a:ext>
            </a:extLst>
          </p:cNvPr>
          <p:cNvSpPr/>
          <p:nvPr/>
        </p:nvSpPr>
        <p:spPr>
          <a:xfrm>
            <a:off x="5530188" y="5480229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6757283-0B92-1841-8867-5500BCDA3234}"/>
              </a:ext>
            </a:extLst>
          </p:cNvPr>
          <p:cNvSpPr/>
          <p:nvPr/>
        </p:nvSpPr>
        <p:spPr>
          <a:xfrm>
            <a:off x="6711855" y="5473266"/>
            <a:ext cx="1066585" cy="939700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D74CB2-85C1-0E48-B25B-D37479D2BD13}"/>
              </a:ext>
            </a:extLst>
          </p:cNvPr>
          <p:cNvSpPr>
            <a:spLocks noChangeAspect="1"/>
          </p:cNvSpPr>
          <p:nvPr/>
        </p:nvSpPr>
        <p:spPr>
          <a:xfrm>
            <a:off x="538193" y="6096888"/>
            <a:ext cx="66076" cy="541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2F2298-BACD-3B4B-AEB6-8006DAA0D8AC}"/>
              </a:ext>
            </a:extLst>
          </p:cNvPr>
          <p:cNvCxnSpPr>
            <a:cxnSpLocks/>
          </p:cNvCxnSpPr>
          <p:nvPr/>
        </p:nvCxnSpPr>
        <p:spPr>
          <a:xfrm flipH="1">
            <a:off x="149125" y="6227098"/>
            <a:ext cx="394791" cy="367804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09955" y="2609400"/>
            <a:ext cx="11394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Unlike analysis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here we already know what is going to be the next state Q(T+1) based on current state Q(T)</a:t>
            </a:r>
          </a:p>
        </p:txBody>
      </p:sp>
    </p:spTree>
    <p:extLst>
      <p:ext uri="{BB962C8B-B14F-4D97-AF65-F5344CB8AC3E}">
        <p14:creationId xmlns:p14="http://schemas.microsoft.com/office/powerpoint/2010/main" val="39576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94635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40672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703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19898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667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30639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8670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2944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626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53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8087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1272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192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46905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1141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53435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Loop to the beginning!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789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We have our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ideal memory unit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Flip-Flop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larger memory units!</a:t>
            </a:r>
          </a:p>
        </p:txBody>
      </p:sp>
    </p:spTree>
    <p:extLst>
      <p:ext uri="{BB962C8B-B14F-4D97-AF65-F5344CB8AC3E}">
        <p14:creationId xmlns:p14="http://schemas.microsoft.com/office/powerpoint/2010/main" val="25637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96544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970983" y="5380892"/>
            <a:ext cx="3013446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Stuck in 7</a:t>
            </a:r>
          </a:p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Just one time counter!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147" name="Straight Connector 14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150" name="Group 149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1" name="Picture 15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2" name="Picture 15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Oval 15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4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70" name="Group 169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1" name="Picture 17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72" name="Picture 17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74" name="Oval 17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Oval 17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68" name="Rectangle 16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6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86" name="Straight Connector 18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90" name="Group 189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1" name="Picture 19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92" name="Picture 19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89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210" name="Rectangle 209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4753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87140" y="5186928"/>
            <a:ext cx="260607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Design Choice!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34560" y="723257"/>
            <a:ext cx="1915740" cy="1329693"/>
            <a:chOff x="3923394" y="2331017"/>
            <a:chExt cx="1225890" cy="871402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078714" y="2331017"/>
              <a:ext cx="1070570" cy="871402"/>
              <a:chOff x="4829174" y="95249"/>
              <a:chExt cx="2963036" cy="2943225"/>
            </a:xfrm>
          </p:grpSpPr>
          <p:grpSp>
            <p:nvGrpSpPr>
              <p:cNvPr id="79" name="Group 78"/>
              <p:cNvGrpSpPr>
                <a:grpSpLocks noChangeAspect="1"/>
              </p:cNvGrpSpPr>
              <p:nvPr/>
            </p:nvGrpSpPr>
            <p:grpSpPr>
              <a:xfrm>
                <a:off x="5145292" y="500584"/>
                <a:ext cx="2646918" cy="1765435"/>
                <a:chOff x="4393614" y="1086420"/>
                <a:chExt cx="5825727" cy="388563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7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78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437322" y="723257"/>
            <a:ext cx="1915744" cy="1329693"/>
            <a:chOff x="3923394" y="2331017"/>
            <a:chExt cx="1225892" cy="87140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05" name="Group 10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6" name="Picture 10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7" name="Picture 10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82806" y="723257"/>
            <a:ext cx="1915744" cy="1329693"/>
            <a:chOff x="3923394" y="2331017"/>
            <a:chExt cx="1225892" cy="871402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4078715" y="2331017"/>
              <a:ext cx="1070571" cy="871402"/>
              <a:chOff x="4829174" y="95249"/>
              <a:chExt cx="2963036" cy="2943225"/>
            </a:xfrm>
          </p:grpSpPr>
          <p:grpSp>
            <p:nvGrpSpPr>
              <p:cNvPr id="125" name="Group 124"/>
              <p:cNvGrpSpPr>
                <a:grpSpLocks noChangeAspect="1"/>
              </p:cNvGrpSpPr>
              <p:nvPr/>
            </p:nvGrpSpPr>
            <p:grpSpPr>
              <a:xfrm>
                <a:off x="5145292" y="685346"/>
                <a:ext cx="2646918" cy="1580673"/>
                <a:chOff x="4393614" y="1493072"/>
                <a:chExt cx="5825727" cy="3478981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7" name="Picture 12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29" name="Oval 128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1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140" name="Straight Connector 139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5" name="Rectangle 144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8296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What type of storage (flip-flop)?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</p:txBody>
      </p:sp>
    </p:spTree>
    <p:extLst>
      <p:ext uri="{BB962C8B-B14F-4D97-AF65-F5344CB8AC3E}">
        <p14:creationId xmlns:p14="http://schemas.microsoft.com/office/powerpoint/2010/main" val="347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What type of storage (flip-flop)?</a:t>
            </a:r>
            <a:endParaRPr lang="en-US" sz="40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terms of design, does </a:t>
            </a:r>
            <a:r>
              <a:rPr lang="en-US" sz="4000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matter.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terms of </a:t>
            </a:r>
            <a:r>
              <a:rPr lang="en-US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matters!</a:t>
            </a:r>
          </a:p>
        </p:txBody>
      </p:sp>
    </p:spTree>
    <p:extLst>
      <p:ext uri="{BB962C8B-B14F-4D97-AF65-F5344CB8AC3E}">
        <p14:creationId xmlns:p14="http://schemas.microsoft.com/office/powerpoint/2010/main" val="28269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select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JK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the complete FF.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7095211" y="1073836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397105" y="575475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99866" y="575475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045350" y="575475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3815354" y="2241750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10061015" y="161719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113736" y="1611236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4397107" y="161123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815183" y="1499820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3663264" y="1802271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16369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10281977" y="613178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306905" y="931585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31076" y="57076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56004" y="88917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595505" y="553801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433" y="87220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5" y="103496"/>
            <a:ext cx="1793133" cy="27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3418" y="2609400"/>
            <a:ext cx="112314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Boolean expression for the flip-flops’ input?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nput equations, aka, </a:t>
            </a:r>
            <a:r>
              <a:rPr lang="en-US" sz="4000" i="1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equations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70304"/>
              </p:ext>
            </p:extLst>
          </p:nvPr>
        </p:nvGraphicFramePr>
        <p:xfrm>
          <a:off x="2086219" y="4883247"/>
          <a:ext cx="8127999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 from 0 to N=7</a:t>
            </a:r>
          </a:p>
          <a:p>
            <a:pPr lvl="0" algn="ctr" defTabSz="457200">
              <a:defRPr/>
            </a:pPr>
            <a:endParaRPr lang="en-US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09057"/>
              </p:ext>
            </p:extLst>
          </p:nvPr>
        </p:nvGraphicFramePr>
        <p:xfrm>
          <a:off x="2086219" y="4883247"/>
          <a:ext cx="8127999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75313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344" y="3303348"/>
            <a:ext cx="4071892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4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We have our ideal memory unit: Flip-Flop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sequential (logic) circuits!</a:t>
            </a:r>
          </a:p>
        </p:txBody>
      </p:sp>
    </p:spTree>
    <p:extLst>
      <p:ext uri="{BB962C8B-B14F-4D97-AF65-F5344CB8AC3E}">
        <p14:creationId xmlns:p14="http://schemas.microsoft.com/office/powerpoint/2010/main" val="40091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77102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91887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1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67971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52860" y="2917176"/>
            <a:ext cx="10067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38487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2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80475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0/1 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20213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4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52860" y="2917176"/>
            <a:ext cx="10067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76815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Comp.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18344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623810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086120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9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V="1">
            <a:off x="5432666" y="1221618"/>
            <a:ext cx="422732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734560" y="723257"/>
            <a:ext cx="1915742" cy="1329693"/>
            <a:chOff x="3923393" y="2331017"/>
            <a:chExt cx="1225891" cy="871402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923393" y="2331017"/>
              <a:ext cx="1225891" cy="871402"/>
              <a:chOff x="4399289" y="95249"/>
              <a:chExt cx="3392920" cy="2943225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4399289" y="491669"/>
                <a:ext cx="3392920" cy="1774350"/>
                <a:chOff x="2751702" y="1066799"/>
                <a:chExt cx="7467639" cy="390525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51702" y="2568373"/>
                  <a:ext cx="1660962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" name="Picture 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24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7321" y="723257"/>
            <a:ext cx="1915742" cy="1329693"/>
            <a:chOff x="3923394" y="2331017"/>
            <a:chExt cx="1225891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382805" y="723257"/>
            <a:ext cx="1915742" cy="1329693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2152809" y="23895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398470" y="17649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451191" y="17590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2734562" y="17590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52638" y="1647602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02" name="Rectangle 101"/>
          <p:cNvSpPr/>
          <p:nvPr/>
        </p:nvSpPr>
        <p:spPr>
          <a:xfrm>
            <a:off x="2000719" y="1950053"/>
            <a:ext cx="452824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29690"/>
              </p:ext>
            </p:extLst>
          </p:nvPr>
        </p:nvGraphicFramePr>
        <p:xfrm>
          <a:off x="0" y="2890645"/>
          <a:ext cx="1219468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65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623810">
                  <a:extLst>
                    <a:ext uri="{9D8B030D-6E8A-4147-A177-3AD203B41FA5}">
                      <a16:colId xmlns:a16="http://schemas.microsoft.com/office/drawing/2014/main" val="1490383426"/>
                    </a:ext>
                  </a:extLst>
                </a:gridCol>
                <a:gridCol w="1086120">
                  <a:extLst>
                    <a:ext uri="{9D8B030D-6E8A-4147-A177-3AD203B41FA5}">
                      <a16:colId xmlns:a16="http://schemas.microsoft.com/office/drawing/2014/main" val="2696063347"/>
                    </a:ext>
                  </a:extLst>
                </a:gridCol>
                <a:gridCol w="1354965">
                  <a:extLst>
                    <a:ext uri="{9D8B030D-6E8A-4147-A177-3AD203B41FA5}">
                      <a16:colId xmlns:a16="http://schemas.microsoft.com/office/drawing/2014/main" val="38056485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</a:t>
                      </a:r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part of state table!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2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Set/Comp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8619432" y="760960"/>
            <a:ext cx="221718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644360" y="1079367"/>
            <a:ext cx="272272" cy="29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68531" y="718548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93459" y="103695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2960" y="701583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7888" y="1019990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>
              <a:solidFill>
                <a:srgbClr val="224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312" y="3291103"/>
            <a:ext cx="2682651" cy="356689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6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5635</Words>
  <Application>Microsoft Office PowerPoint</Application>
  <PresentationFormat>Widescreen</PresentationFormat>
  <Paragraphs>4066</Paragraphs>
  <Slides>131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40" baseType="lpstr">
      <vt:lpstr>Arial</vt:lpstr>
      <vt:lpstr>Bradley Hand ITC</vt:lpstr>
      <vt:lpstr>Calibri</vt:lpstr>
      <vt:lpstr>Calibri Light</vt:lpstr>
      <vt:lpstr>Courier New</vt:lpstr>
      <vt:lpstr>Segoe UI</vt:lpstr>
      <vt:lpstr>Segoe UI Light (Headings)</vt:lpstr>
      <vt:lpstr>Wingdings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Hossein Fani;hfani@uwindsor.ca</dc:creator>
  <cp:lastModifiedBy>hfani</cp:lastModifiedBy>
  <cp:revision>308</cp:revision>
  <dcterms:created xsi:type="dcterms:W3CDTF">2020-11-22T22:30:43Z</dcterms:created>
  <dcterms:modified xsi:type="dcterms:W3CDTF">2020-11-30T19:52:50Z</dcterms:modified>
</cp:coreProperties>
</file>