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1"/>
  </p:notesMasterIdLst>
  <p:sldIdLst>
    <p:sldId id="826" r:id="rId2"/>
    <p:sldId id="408" r:id="rId3"/>
    <p:sldId id="409" r:id="rId4"/>
    <p:sldId id="407" r:id="rId5"/>
    <p:sldId id="323" r:id="rId6"/>
    <p:sldId id="827" r:id="rId7"/>
    <p:sldId id="832" r:id="rId8"/>
    <p:sldId id="833" r:id="rId9"/>
    <p:sldId id="835" r:id="rId10"/>
    <p:sldId id="915" r:id="rId11"/>
    <p:sldId id="836" r:id="rId12"/>
    <p:sldId id="838" r:id="rId13"/>
    <p:sldId id="839" r:id="rId14"/>
    <p:sldId id="1124" r:id="rId15"/>
    <p:sldId id="1123" r:id="rId16"/>
    <p:sldId id="1125" r:id="rId17"/>
    <p:sldId id="1126" r:id="rId18"/>
    <p:sldId id="1128" r:id="rId19"/>
    <p:sldId id="1129" r:id="rId20"/>
    <p:sldId id="1131" r:id="rId21"/>
    <p:sldId id="1132" r:id="rId22"/>
    <p:sldId id="1133" r:id="rId23"/>
    <p:sldId id="1134" r:id="rId24"/>
    <p:sldId id="1135" r:id="rId25"/>
    <p:sldId id="1136" r:id="rId26"/>
    <p:sldId id="1130" r:id="rId27"/>
    <p:sldId id="1194" r:id="rId28"/>
    <p:sldId id="1137" r:id="rId29"/>
    <p:sldId id="1138" r:id="rId30"/>
    <p:sldId id="1139" r:id="rId31"/>
    <p:sldId id="916" r:id="rId32"/>
    <p:sldId id="1140" r:id="rId33"/>
    <p:sldId id="1141" r:id="rId34"/>
    <p:sldId id="1142" r:id="rId35"/>
    <p:sldId id="1144" r:id="rId36"/>
    <p:sldId id="1147" r:id="rId37"/>
    <p:sldId id="1146" r:id="rId38"/>
    <p:sldId id="1145" r:id="rId39"/>
    <p:sldId id="1150" r:id="rId40"/>
    <p:sldId id="1149" r:id="rId41"/>
    <p:sldId id="1152" r:id="rId42"/>
    <p:sldId id="1153" r:id="rId43"/>
    <p:sldId id="1151" r:id="rId44"/>
    <p:sldId id="1154" r:id="rId45"/>
    <p:sldId id="1155" r:id="rId46"/>
    <p:sldId id="1148" r:id="rId47"/>
    <p:sldId id="1156" r:id="rId48"/>
    <p:sldId id="1158" r:id="rId49"/>
    <p:sldId id="1159" r:id="rId50"/>
    <p:sldId id="1160" r:id="rId51"/>
    <p:sldId id="1161" r:id="rId52"/>
    <p:sldId id="1162" r:id="rId53"/>
    <p:sldId id="1168" r:id="rId54"/>
    <p:sldId id="1163" r:id="rId55"/>
    <p:sldId id="1165" r:id="rId56"/>
    <p:sldId id="1164" r:id="rId57"/>
    <p:sldId id="1167" r:id="rId58"/>
    <p:sldId id="1169" r:id="rId59"/>
    <p:sldId id="1170" r:id="rId60"/>
    <p:sldId id="1174" r:id="rId61"/>
    <p:sldId id="1175" r:id="rId62"/>
    <p:sldId id="1176" r:id="rId63"/>
    <p:sldId id="1171" r:id="rId64"/>
    <p:sldId id="1177" r:id="rId65"/>
    <p:sldId id="1178" r:id="rId66"/>
    <p:sldId id="1179" r:id="rId67"/>
    <p:sldId id="1181" r:id="rId68"/>
    <p:sldId id="1182" r:id="rId69"/>
    <p:sldId id="1189" r:id="rId70"/>
    <p:sldId id="1183" r:id="rId71"/>
    <p:sldId id="1185" r:id="rId72"/>
    <p:sldId id="1188" r:id="rId73"/>
    <p:sldId id="1187" r:id="rId74"/>
    <p:sldId id="1186" r:id="rId75"/>
    <p:sldId id="1190" r:id="rId76"/>
    <p:sldId id="898" r:id="rId77"/>
    <p:sldId id="1191" r:id="rId78"/>
    <p:sldId id="1192" r:id="rId79"/>
    <p:sldId id="1193" r:id="rId8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9DC3E6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heme" Target="theme/theme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7EECAA-9C34-4ECF-9549-0955CC1B60B2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1DB71A-9E0D-4002-970F-E57701EE3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8978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https://www.pinterest.ca/pin/231302130841121655/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19FDD-BE0C-4025-9949-8151BDE550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6265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19FDD-BE0C-4025-9949-8151BDE550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5898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highlight>
                  <a:srgbClr val="FFFF00"/>
                </a:highlight>
                <a:latin typeface="Segoe UI Light" panose="020B0502040204020203" pitchFamily="34" charset="0"/>
                <a:cs typeface="Segoe UI Light" panose="020B0502040204020203" pitchFamily="34" charset="0"/>
              </a:rPr>
              <a:t>https://www.intel.com/content/dam/www/public/us/en/documents/manuals/64-ia-32-architectures-software-developer-instruction-set-reference-manual-325383.pdf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1DB71A-9E0D-4002-970F-E57701EE3C6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1320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36811-C132-40CD-A14F-541992F8175C}" type="datetimeFigureOut">
              <a:rPr lang="en-CA" smtClean="0"/>
              <a:t>2020-12-09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67E79-9AE8-4748-A258-9650686FAC1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66306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36811-C132-40CD-A14F-541992F8175C}" type="datetimeFigureOut">
              <a:rPr lang="en-CA" smtClean="0"/>
              <a:t>2020-12-09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67E79-9AE8-4748-A258-9650686FAC1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54163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36811-C132-40CD-A14F-541992F8175C}" type="datetimeFigureOut">
              <a:rPr lang="en-CA" smtClean="0"/>
              <a:t>2020-12-09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67E79-9AE8-4748-A258-9650686FAC1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46023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36811-C132-40CD-A14F-541992F8175C}" type="datetimeFigureOut">
              <a:rPr lang="en-CA" smtClean="0"/>
              <a:t>2020-12-09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67E79-9AE8-4748-A258-9650686FAC1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91710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36811-C132-40CD-A14F-541992F8175C}" type="datetimeFigureOut">
              <a:rPr lang="en-CA" smtClean="0"/>
              <a:t>2020-12-09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67E79-9AE8-4748-A258-9650686FAC1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409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36811-C132-40CD-A14F-541992F8175C}" type="datetimeFigureOut">
              <a:rPr lang="en-CA" smtClean="0"/>
              <a:t>2020-12-09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67E79-9AE8-4748-A258-9650686FAC1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44600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36811-C132-40CD-A14F-541992F8175C}" type="datetimeFigureOut">
              <a:rPr lang="en-CA" smtClean="0"/>
              <a:t>2020-12-09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67E79-9AE8-4748-A258-9650686FAC1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77582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36811-C132-40CD-A14F-541992F8175C}" type="datetimeFigureOut">
              <a:rPr lang="en-CA" smtClean="0"/>
              <a:t>2020-12-09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67E79-9AE8-4748-A258-9650686FAC1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7480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36811-C132-40CD-A14F-541992F8175C}" type="datetimeFigureOut">
              <a:rPr lang="en-CA" smtClean="0"/>
              <a:t>2020-12-09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67E79-9AE8-4748-A258-9650686FAC1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9514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36811-C132-40CD-A14F-541992F8175C}" type="datetimeFigureOut">
              <a:rPr lang="en-CA" smtClean="0"/>
              <a:t>2020-12-09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67E79-9AE8-4748-A258-9650686FAC1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38905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36811-C132-40CD-A14F-541992F8175C}" type="datetimeFigureOut">
              <a:rPr lang="en-CA" smtClean="0"/>
              <a:t>2020-12-09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67E79-9AE8-4748-A258-9650686FAC1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87767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636811-C132-40CD-A14F-541992F8175C}" type="datetimeFigureOut">
              <a:rPr lang="en-CA" smtClean="0"/>
              <a:t>2020-12-09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867E79-9AE8-4748-A258-9650686FAC1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87649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stefanheule.com/blog/how-many-x86-64-instructions-are-there-anyway/" TargetMode="Externa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Help:IPA/English" TargetMode="External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svg"/></Relationships>
</file>

<file path=ppt/slides/_rels/slide6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502A673-CA73-4254-A3A0-D736928E803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56" b="2108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A3F1512-5721-49AD-9C23-0C8CF93D0681}"/>
              </a:ext>
            </a:extLst>
          </p:cNvPr>
          <p:cNvSpPr txBox="1"/>
          <p:nvPr/>
        </p:nvSpPr>
        <p:spPr>
          <a:xfrm>
            <a:off x="1893824" y="6210387"/>
            <a:ext cx="102981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3600" i="0" dirty="0">
                <a:effectLst/>
                <a:latin typeface="Segoe UI Black" panose="020B0A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2001: A Space Odyssey </a:t>
            </a:r>
            <a:r>
              <a:rPr lang="en-US" sz="3600" i="0" dirty="0">
                <a:effectLst/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(Stanley Kubrick-</a:t>
            </a:r>
            <a:r>
              <a:rPr lang="en-US" sz="3600" i="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1968)</a:t>
            </a:r>
            <a:endParaRPr lang="en-US" sz="3600" dirty="0">
              <a:latin typeface="Segoe UI Light" panose="020B0502040204020203" pitchFamily="34" charset="0"/>
              <a:ea typeface="Segoe UI Black" panose="020B0A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96090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298" name="Picture 2">
            <a:extLst>
              <a:ext uri="{FF2B5EF4-FFF2-40B4-BE49-F238E27FC236}">
                <a16:creationId xmlns:a16="http://schemas.microsoft.com/office/drawing/2014/main" id="{A6CC7973-951B-4515-B96D-98A69097BD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BC3E095-281E-41E7-A0F5-989CB6E9C69D}"/>
              </a:ext>
            </a:extLst>
          </p:cNvPr>
          <p:cNvSpPr/>
          <p:nvPr/>
        </p:nvSpPr>
        <p:spPr>
          <a:xfrm rot="16200000">
            <a:off x="6363380" y="3747182"/>
            <a:ext cx="3542622" cy="1180419"/>
          </a:xfrm>
          <a:prstGeom prst="rect">
            <a:avLst/>
          </a:prstGeom>
          <a:solidFill>
            <a:srgbClr val="00B050">
              <a:alpha val="70000"/>
            </a:srgb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Memory to Store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02BFB9A-D8E8-401E-A21A-ABEC3E69B8BF}"/>
              </a:ext>
            </a:extLst>
          </p:cNvPr>
          <p:cNvSpPr/>
          <p:nvPr/>
        </p:nvSpPr>
        <p:spPr>
          <a:xfrm>
            <a:off x="5512482" y="3302000"/>
            <a:ext cx="1828118" cy="1866900"/>
          </a:xfrm>
          <a:prstGeom prst="rect">
            <a:avLst/>
          </a:prstGeom>
          <a:solidFill>
            <a:srgbClr val="FFFF00">
              <a:alpha val="70000"/>
            </a:srgb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3200" b="1" dirty="0">
                <a:solidFill>
                  <a:srgbClr val="0000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Processor</a:t>
            </a:r>
            <a:endParaRPr lang="en-US" sz="3200" b="1" dirty="0">
              <a:solidFill>
                <a:srgbClr val="0000FF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8B61D2F-E6F5-4735-88DD-6213C7FD6E84}"/>
              </a:ext>
            </a:extLst>
          </p:cNvPr>
          <p:cNvSpPr/>
          <p:nvPr/>
        </p:nvSpPr>
        <p:spPr>
          <a:xfrm>
            <a:off x="5246120" y="228600"/>
            <a:ext cx="3745479" cy="1092200"/>
          </a:xfrm>
          <a:prstGeom prst="rect">
            <a:avLst/>
          </a:prstGeom>
          <a:solidFill>
            <a:srgbClr val="00B050">
              <a:alpha val="70000"/>
            </a:srgb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I/O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CFC3CE-3F8F-43C0-9057-041A8B34942B}"/>
              </a:ext>
            </a:extLst>
          </p:cNvPr>
          <p:cNvSpPr/>
          <p:nvPr/>
        </p:nvSpPr>
        <p:spPr>
          <a:xfrm rot="16200000">
            <a:off x="8302539" y="2258104"/>
            <a:ext cx="1555919" cy="615952"/>
          </a:xfrm>
          <a:prstGeom prst="rect">
            <a:avLst/>
          </a:prstGeom>
          <a:solidFill>
            <a:srgbClr val="00B050">
              <a:alpha val="70000"/>
            </a:srgb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Power 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7E5117F-5920-4AEB-B8F5-04060DE72395}"/>
              </a:ext>
            </a:extLst>
          </p:cNvPr>
          <p:cNvSpPr/>
          <p:nvPr/>
        </p:nvSpPr>
        <p:spPr>
          <a:xfrm>
            <a:off x="3092393" y="5364460"/>
            <a:ext cx="1365307" cy="1201440"/>
          </a:xfrm>
          <a:prstGeom prst="rect">
            <a:avLst/>
          </a:prstGeom>
          <a:solidFill>
            <a:srgbClr val="00B050">
              <a:alpha val="70000"/>
            </a:srgb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I/O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93DD07A-BB03-4234-A6A1-6637224E79F6}"/>
              </a:ext>
            </a:extLst>
          </p:cNvPr>
          <p:cNvSpPr/>
          <p:nvPr/>
        </p:nvSpPr>
        <p:spPr>
          <a:xfrm>
            <a:off x="3419479" y="1364640"/>
            <a:ext cx="1365307" cy="2483460"/>
          </a:xfrm>
          <a:prstGeom prst="rect">
            <a:avLst/>
          </a:prstGeom>
          <a:solidFill>
            <a:srgbClr val="00B050">
              <a:alpha val="70000"/>
            </a:srgb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I/O</a:t>
            </a:r>
            <a:endParaRPr 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23626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1241905" y="2551837"/>
            <a:ext cx="970819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6000" dirty="0">
                <a:solidFill>
                  <a:srgbClr val="2240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Design Processor</a:t>
            </a:r>
          </a:p>
          <a:p>
            <a:pPr lvl="0" algn="ctr" defTabSz="457200">
              <a:defRPr/>
            </a:pPr>
            <a:r>
              <a:rPr lang="en-US" sz="4400" dirty="0">
                <a:latin typeface="Segoe UI Light" panose="020B0502040204020203" pitchFamily="34" charset="0"/>
                <a:cs typeface="Segoe UI Light" panose="020B0502040204020203" pitchFamily="34" charset="0"/>
              </a:rPr>
              <a:t>Do Calculation</a:t>
            </a:r>
          </a:p>
        </p:txBody>
      </p:sp>
    </p:spTree>
    <p:extLst>
      <p:ext uri="{BB962C8B-B14F-4D97-AF65-F5344CB8AC3E}">
        <p14:creationId xmlns:p14="http://schemas.microsoft.com/office/powerpoint/2010/main" val="33697851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1241905" y="2551837"/>
            <a:ext cx="970819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6000" dirty="0">
                <a:solidFill>
                  <a:srgbClr val="2240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Design Processor</a:t>
            </a:r>
          </a:p>
          <a:p>
            <a:pPr lvl="0" algn="ctr" defTabSz="457200">
              <a:defRPr/>
            </a:pPr>
            <a:r>
              <a:rPr lang="en-US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Calculation on Data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→</a:t>
            </a:r>
            <a:r>
              <a:rPr lang="en-US" sz="3600" dirty="0"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 </a:t>
            </a:r>
            <a:r>
              <a:rPr lang="en-US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Calculation on </a:t>
            </a:r>
            <a:r>
              <a:rPr lang="en-US" sz="3600" dirty="0"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Numbers</a:t>
            </a:r>
            <a:endParaRPr lang="en-US" sz="3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14844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0" y="2551837"/>
            <a:ext cx="12191999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6000" dirty="0">
                <a:solidFill>
                  <a:srgbClr val="2240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Design Processor</a:t>
            </a:r>
          </a:p>
          <a:p>
            <a:pPr lvl="0" algn="ctr" defTabSz="457200">
              <a:defRPr/>
            </a:pPr>
            <a:r>
              <a:rPr lang="en-US" sz="4400" dirty="0"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Number 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→</a:t>
            </a:r>
            <a:r>
              <a:rPr lang="en-US" sz="4400" dirty="0"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 Binary</a:t>
            </a:r>
            <a:endParaRPr lang="en-US" sz="4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75783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EAC547A-3E82-465B-81D4-4E8FEC0BAF65}"/>
              </a:ext>
            </a:extLst>
          </p:cNvPr>
          <p:cNvSpPr/>
          <p:nvPr/>
        </p:nvSpPr>
        <p:spPr>
          <a:xfrm>
            <a:off x="4032250" y="203200"/>
            <a:ext cx="4572000" cy="64191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44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Computer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EAE1E3C-C30C-41D2-A396-AABA27F025F5}"/>
              </a:ext>
            </a:extLst>
          </p:cNvPr>
          <p:cNvSpPr/>
          <p:nvPr/>
        </p:nvSpPr>
        <p:spPr>
          <a:xfrm>
            <a:off x="4292600" y="5109365"/>
            <a:ext cx="4076700" cy="1404376"/>
          </a:xfrm>
          <a:prstGeom prst="rect">
            <a:avLst/>
          </a:prstGeom>
          <a:solidFill>
            <a:srgbClr val="0000FF">
              <a:alpha val="10000"/>
            </a:srgb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Processor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4" name="Arrow: Up-Down 3">
            <a:extLst>
              <a:ext uri="{FF2B5EF4-FFF2-40B4-BE49-F238E27FC236}">
                <a16:creationId xmlns:a16="http://schemas.microsoft.com/office/drawing/2014/main" id="{ABB3A4FD-7416-4BB1-8354-F1F68E8F3E4F}"/>
              </a:ext>
            </a:extLst>
          </p:cNvPr>
          <p:cNvSpPr/>
          <p:nvPr/>
        </p:nvSpPr>
        <p:spPr>
          <a:xfrm>
            <a:off x="5812426" y="3792159"/>
            <a:ext cx="1133568" cy="1295986"/>
          </a:xfrm>
          <a:prstGeom prst="upDownArrow">
            <a:avLst>
              <a:gd name="adj1" fmla="val 50000"/>
              <a:gd name="adj2" fmla="val 31265"/>
            </a:avLst>
          </a:prstGeom>
          <a:solidFill>
            <a:schemeClr val="accent2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Bus</a:t>
            </a:r>
            <a:endParaRPr lang="en-US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C667C33-4142-4E47-95ED-3C6EDE997B73}"/>
              </a:ext>
            </a:extLst>
          </p:cNvPr>
          <p:cNvSpPr/>
          <p:nvPr/>
        </p:nvSpPr>
        <p:spPr>
          <a:xfrm>
            <a:off x="4292600" y="1004659"/>
            <a:ext cx="4076700" cy="2766280"/>
          </a:xfrm>
          <a:prstGeom prst="rect">
            <a:avLst/>
          </a:prstGeom>
          <a:solidFill>
            <a:srgbClr val="00B050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Memory to Store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AD64752-4D7A-41D8-8035-B7DB9F8339C7}"/>
              </a:ext>
            </a:extLst>
          </p:cNvPr>
          <p:cNvSpPr/>
          <p:nvPr/>
        </p:nvSpPr>
        <p:spPr>
          <a:xfrm>
            <a:off x="4508500" y="1634739"/>
            <a:ext cx="361950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Data (Input, Output)</a:t>
            </a:r>
          </a:p>
          <a:p>
            <a:pPr algn="ctr"/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  <a:ea typeface="MS Mincho" panose="020B0400000000000000" pitchFamily="49" charset="-128"/>
                <a:cs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B0400000000000000" pitchFamily="49" charset="-128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a=1; </a:t>
            </a: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  <a:ea typeface="MS Mincho" panose="020B0400000000000000" pitchFamily="49" charset="-128"/>
              </a:rPr>
              <a:t>int</a:t>
            </a:r>
            <a:r>
              <a:rPr lang="en-US" sz="20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b=2;</a:t>
            </a:r>
            <a:r>
              <a:rPr lang="en-US" sz="20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  <a:ea typeface="MS Mincho" panose="020B0400000000000000" pitchFamily="49" charset="-128"/>
              </a:rPr>
              <a:t>int</a:t>
            </a:r>
            <a:r>
              <a:rPr lang="en-US" sz="20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c;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3B6592B-B397-4B00-8AF0-7405355208B3}"/>
              </a:ext>
            </a:extLst>
          </p:cNvPr>
          <p:cNvSpPr/>
          <p:nvPr/>
        </p:nvSpPr>
        <p:spPr>
          <a:xfrm>
            <a:off x="4508500" y="2601982"/>
            <a:ext cx="361950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Instructions (Code)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c = a + b;</a:t>
            </a:r>
          </a:p>
        </p:txBody>
      </p:sp>
      <p:pic>
        <p:nvPicPr>
          <p:cNvPr id="8" name="Graphic 7" descr="Processor with solid fill">
            <a:extLst>
              <a:ext uri="{FF2B5EF4-FFF2-40B4-BE49-F238E27FC236}">
                <a16:creationId xmlns:a16="http://schemas.microsoft.com/office/drawing/2014/main" id="{5A36D0BB-8A75-4BBC-9F1C-7D0983D52B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22010" y="5599341"/>
            <a:ext cx="914400" cy="914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DE55FCD-ECD5-4FC5-A8D1-517A9595182D}"/>
              </a:ext>
            </a:extLst>
          </p:cNvPr>
          <p:cNvSpPr txBox="1"/>
          <p:nvPr/>
        </p:nvSpPr>
        <p:spPr>
          <a:xfrm>
            <a:off x="-19050" y="5313412"/>
            <a:ext cx="431165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defTabSz="457200">
              <a:buAutoNum type="arabicPeriod"/>
              <a:defRPr/>
            </a:pP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We instruct the processor what to do!</a:t>
            </a:r>
          </a:p>
          <a:p>
            <a:pPr marL="342900" indent="-342900" defTabSz="457200">
              <a:buFontTx/>
              <a:buAutoNum type="arabicPeriod"/>
              <a:defRPr/>
            </a:pP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Write instructions (programs)</a:t>
            </a:r>
          </a:p>
          <a:p>
            <a:pPr marL="342900" indent="-342900" defTabSz="457200">
              <a:buFontTx/>
              <a:buAutoNum type="arabicPeriod"/>
              <a:defRPr/>
            </a:pP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Processor does our instructions</a:t>
            </a:r>
            <a:endParaRPr lang="en-US" sz="1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lvl="0" indent="-342900" defTabSz="457200">
              <a:buAutoNum type="arabicPeriod"/>
              <a:defRPr/>
            </a:pPr>
            <a:endParaRPr lang="en-US" sz="1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75717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0" y="2551837"/>
            <a:ext cx="12191999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6000" dirty="0">
                <a:solidFill>
                  <a:srgbClr val="2240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Design Processor</a:t>
            </a:r>
          </a:p>
          <a:p>
            <a:pPr lvl="0" algn="ctr" defTabSz="457200">
              <a:defRPr/>
            </a:pPr>
            <a:r>
              <a:rPr lang="en-US" sz="4400" dirty="0"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Instruction Set</a:t>
            </a:r>
            <a:endParaRPr lang="en-US" sz="4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D27594A-891C-4FAA-A182-756DD3C6CF09}"/>
              </a:ext>
            </a:extLst>
          </p:cNvPr>
          <p:cNvSpPr/>
          <p:nvPr/>
        </p:nvSpPr>
        <p:spPr>
          <a:xfrm>
            <a:off x="152400" y="4777769"/>
            <a:ext cx="12191999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lvl="0" indent="-514350" defTabSz="457200">
              <a:buFont typeface="+mj-lt"/>
              <a:buAutoNum type="arabicPeriod"/>
              <a:defRPr/>
            </a:pP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Cannot instruct a processor to do whatever we want!</a:t>
            </a:r>
          </a:p>
          <a:p>
            <a:pPr marL="514350" lvl="0" indent="-514350" defTabSz="457200">
              <a:buFont typeface="+mj-lt"/>
              <a:buAutoNum type="arabicPeriod"/>
              <a:defRPr/>
            </a:pP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Any processors have limitations. </a:t>
            </a:r>
          </a:p>
          <a:p>
            <a:pPr marL="971550" lvl="1" indent="-514350" defTabSz="457200">
              <a:buFont typeface="+mj-lt"/>
              <a:buAutoNum type="arabicPeriod"/>
              <a:defRPr/>
            </a:pP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Some can only do addition,</a:t>
            </a:r>
          </a:p>
          <a:p>
            <a:pPr marL="971550" lvl="1" indent="-514350" defTabSz="457200">
              <a:buFont typeface="+mj-lt"/>
              <a:buAutoNum type="arabicPeriod"/>
              <a:defRPr/>
            </a:pP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Some can do both addition and subtraction, but no division</a:t>
            </a:r>
          </a:p>
        </p:txBody>
      </p:sp>
    </p:spTree>
    <p:extLst>
      <p:ext uri="{BB962C8B-B14F-4D97-AF65-F5344CB8AC3E}">
        <p14:creationId xmlns:p14="http://schemas.microsoft.com/office/powerpoint/2010/main" val="14799443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0A38278-6AF2-4656-A9F9-05A82DEB6D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611" y="-40873"/>
            <a:ext cx="9257037" cy="693974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15C8859-F976-4369-A813-D3436F063785}"/>
              </a:ext>
            </a:extLst>
          </p:cNvPr>
          <p:cNvSpPr txBox="1"/>
          <p:nvPr/>
        </p:nvSpPr>
        <p:spPr>
          <a:xfrm>
            <a:off x="0" y="4596432"/>
            <a:ext cx="12192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highlight>
                  <a:srgbClr val="FFFF00"/>
                </a:highlight>
                <a:latin typeface="Segoe UI Light" panose="020B0502040204020203" pitchFamily="34" charset="0"/>
                <a:cs typeface="Segoe UI Light" panose="020B0502040204020203" pitchFamily="34" charset="0"/>
              </a:rPr>
              <a:t>https://www.intel.com/content/dam/www/public/us/en/documents/manuals/64-ia-32-architectures-software-developer-instruction-set-reference-manual-325383.pdf</a:t>
            </a:r>
          </a:p>
        </p:txBody>
      </p:sp>
    </p:spTree>
    <p:extLst>
      <p:ext uri="{BB962C8B-B14F-4D97-AF65-F5344CB8AC3E}">
        <p14:creationId xmlns:p14="http://schemas.microsoft.com/office/powerpoint/2010/main" val="23505867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0" y="2551837"/>
            <a:ext cx="12191999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6000" dirty="0">
                <a:solidFill>
                  <a:srgbClr val="2240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Design Processor</a:t>
            </a:r>
          </a:p>
          <a:p>
            <a:pPr lvl="0" algn="ctr" defTabSz="457200">
              <a:defRPr/>
            </a:pPr>
            <a:r>
              <a:rPr lang="en-US" sz="4400" dirty="0"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Assembly Language</a:t>
            </a:r>
            <a:endParaRPr lang="en-US" sz="4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D27594A-891C-4FAA-A182-756DD3C6CF09}"/>
              </a:ext>
            </a:extLst>
          </p:cNvPr>
          <p:cNvSpPr/>
          <p:nvPr/>
        </p:nvSpPr>
        <p:spPr>
          <a:xfrm>
            <a:off x="152400" y="4777769"/>
            <a:ext cx="1219199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457200">
              <a:defRPr/>
            </a:pP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Writing programs using the Instruction Set of a particular processor</a:t>
            </a:r>
          </a:p>
          <a:p>
            <a:pPr marL="457200" lvl="0" indent="-457200" defTabSz="457200">
              <a:buFontTx/>
              <a:buChar char="-"/>
              <a:defRPr/>
            </a:pP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RISC (/</a:t>
            </a:r>
            <a:r>
              <a:rPr lang="en-US" sz="3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rɪsk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/): Reduced Instruction Set Computer</a:t>
            </a:r>
          </a:p>
          <a:p>
            <a:pPr marL="457200" lvl="0" indent="-457200" defTabSz="457200">
              <a:buFontTx/>
              <a:buChar char="-"/>
              <a:defRPr/>
            </a:pP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CISC (/ˈ</a:t>
            </a:r>
            <a:r>
              <a:rPr lang="en-US" sz="3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sɪsk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/): Complex Instruction Set Computer</a:t>
            </a:r>
          </a:p>
        </p:txBody>
      </p:sp>
    </p:spTree>
    <p:extLst>
      <p:ext uri="{BB962C8B-B14F-4D97-AF65-F5344CB8AC3E}">
        <p14:creationId xmlns:p14="http://schemas.microsoft.com/office/powerpoint/2010/main" val="12808643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0" y="2551837"/>
            <a:ext cx="12191999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6000" dirty="0">
                <a:solidFill>
                  <a:srgbClr val="2240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Design Processor</a:t>
            </a:r>
          </a:p>
          <a:p>
            <a:pPr lvl="0" algn="ctr" defTabSz="457200">
              <a:defRPr/>
            </a:pPr>
            <a:r>
              <a:rPr lang="en-US" sz="4400" dirty="0"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RISC</a:t>
            </a:r>
            <a:endParaRPr lang="en-US" sz="4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D27594A-891C-4FAA-A182-756DD3C6CF09}"/>
              </a:ext>
            </a:extLst>
          </p:cNvPr>
          <p:cNvSpPr/>
          <p:nvPr/>
        </p:nvSpPr>
        <p:spPr>
          <a:xfrm>
            <a:off x="152400" y="4777769"/>
            <a:ext cx="1219199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Small but highly optimized set of instructions</a:t>
            </a:r>
          </a:p>
          <a:p>
            <a:pPr lvl="0" algn="ctr" defTabSz="457200">
              <a:defRPr/>
            </a:pP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e.g., integer calculation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663759-9A5B-4467-A24D-F36CE11093F3}"/>
              </a:ext>
            </a:extLst>
          </p:cNvPr>
          <p:cNvSpPr txBox="1"/>
          <p:nvPr/>
        </p:nvSpPr>
        <p:spPr>
          <a:xfrm>
            <a:off x="0" y="6109192"/>
            <a:ext cx="1219199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https://en.wikipedia.org/wiki/Reduced_instruction_set_computer</a:t>
            </a:r>
          </a:p>
        </p:txBody>
      </p:sp>
    </p:spTree>
    <p:extLst>
      <p:ext uri="{BB962C8B-B14F-4D97-AF65-F5344CB8AC3E}">
        <p14:creationId xmlns:p14="http://schemas.microsoft.com/office/powerpoint/2010/main" val="8424114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0" y="2551837"/>
            <a:ext cx="12191999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6000" dirty="0">
                <a:solidFill>
                  <a:srgbClr val="2240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Design Processor</a:t>
            </a:r>
          </a:p>
          <a:p>
            <a:pPr lvl="0" algn="ctr" defTabSz="457200">
              <a:defRPr/>
            </a:pPr>
            <a:r>
              <a:rPr lang="en-US" sz="4400" dirty="0"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CISC</a:t>
            </a:r>
            <a:endParaRPr lang="en-US" sz="4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D27594A-891C-4FAA-A182-756DD3C6CF09}"/>
              </a:ext>
            </a:extLst>
          </p:cNvPr>
          <p:cNvSpPr/>
          <p:nvPr/>
        </p:nvSpPr>
        <p:spPr>
          <a:xfrm>
            <a:off x="152400" y="4777769"/>
            <a:ext cx="1219199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Large and </a:t>
            </a:r>
            <a:r>
              <a:rPr lang="en-US" sz="3200" dirty="0">
                <a:highlight>
                  <a:srgbClr val="FFFF00"/>
                </a:highlight>
                <a:latin typeface="Segoe UI Light" panose="020B0502040204020203" pitchFamily="34" charset="0"/>
                <a:cs typeface="Segoe UI Light" panose="020B0502040204020203" pitchFamily="34" charset="0"/>
              </a:rPr>
              <a:t>NOT 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highly optimized set of instructions</a:t>
            </a:r>
          </a:p>
          <a:p>
            <a:pPr lvl="0" algn="ctr" defTabSz="457200">
              <a:defRPr/>
            </a:pP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e.g., integer and floating-point calculations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885B92-1465-4890-82EA-C253D7A146C9}"/>
              </a:ext>
            </a:extLst>
          </p:cNvPr>
          <p:cNvSpPr txBox="1"/>
          <p:nvPr/>
        </p:nvSpPr>
        <p:spPr>
          <a:xfrm>
            <a:off x="0" y="6109192"/>
            <a:ext cx="1219199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https://en.wikipedia.org/wiki/Complex_instruction_set_computer</a:t>
            </a:r>
          </a:p>
        </p:txBody>
      </p:sp>
    </p:spTree>
    <p:extLst>
      <p:ext uri="{BB962C8B-B14F-4D97-AF65-F5344CB8AC3E}">
        <p14:creationId xmlns:p14="http://schemas.microsoft.com/office/powerpoint/2010/main" val="383716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68A3456-1B9B-4D5E-8B3B-F9CD9A0395A9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541" b="29452"/>
          <a:stretch/>
        </p:blipFill>
        <p:spPr>
          <a:xfrm>
            <a:off x="0" y="733425"/>
            <a:ext cx="12188825" cy="5029200"/>
          </a:xfr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AD6D8299-3B5C-4C64-A8EF-7AA9BC7BC7F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541" b="75653"/>
          <a:stretch/>
        </p:blipFill>
        <p:spPr>
          <a:xfrm>
            <a:off x="3550" y="0"/>
            <a:ext cx="11690703" cy="805090"/>
          </a:xfrm>
          <a:prstGeom prst="rect">
            <a:avLst/>
          </a:prstGeom>
        </p:spPr>
      </p:pic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9967DFE5-90C7-4338-AD5F-45D207C64C5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336" r="50014" b="29452"/>
          <a:stretch/>
        </p:blipFill>
        <p:spPr>
          <a:xfrm>
            <a:off x="3550" y="5762625"/>
            <a:ext cx="6092450" cy="385082"/>
          </a:xfrm>
          <a:prstGeom prst="rect">
            <a:avLst/>
          </a:prstGeom>
        </p:spPr>
      </p:pic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F9A63357-2034-415A-A889-530606487FC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336" b="29452"/>
          <a:stretch/>
        </p:blipFill>
        <p:spPr>
          <a:xfrm>
            <a:off x="3550" y="6147707"/>
            <a:ext cx="12188450" cy="385082"/>
          </a:xfrm>
          <a:prstGeom prst="rect">
            <a:avLst/>
          </a:prstGeom>
        </p:spPr>
      </p:pic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id="{061C7946-CC2E-4EA8-8CD0-60DA09C28C6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336" b="29452"/>
          <a:stretch/>
        </p:blipFill>
        <p:spPr>
          <a:xfrm>
            <a:off x="3550" y="6496050"/>
            <a:ext cx="12188450" cy="385082"/>
          </a:xfrm>
          <a:prstGeom prst="rect">
            <a:avLst/>
          </a:prstGeom>
        </p:spPr>
      </p:pic>
      <p:pic>
        <p:nvPicPr>
          <p:cNvPr id="11" name="Content Placeholder 4">
            <a:extLst>
              <a:ext uri="{FF2B5EF4-FFF2-40B4-BE49-F238E27FC236}">
                <a16:creationId xmlns:a16="http://schemas.microsoft.com/office/drawing/2014/main" id="{8ECF7BD9-2396-4E0A-BB35-1D45A6D484B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541" r="49381" b="75653"/>
          <a:stretch/>
        </p:blipFill>
        <p:spPr>
          <a:xfrm>
            <a:off x="248230" y="0"/>
            <a:ext cx="5917678" cy="805090"/>
          </a:xfrm>
          <a:prstGeom prst="rect">
            <a:avLst/>
          </a:prstGeom>
        </p:spPr>
      </p:pic>
      <p:pic>
        <p:nvPicPr>
          <p:cNvPr id="12" name="Content Placeholder 4">
            <a:extLst>
              <a:ext uri="{FF2B5EF4-FFF2-40B4-BE49-F238E27FC236}">
                <a16:creationId xmlns:a16="http://schemas.microsoft.com/office/drawing/2014/main" id="{1D822854-D96F-44E8-8E65-D7E104BA116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85" t="66336" b="31011"/>
          <a:stretch/>
        </p:blipFill>
        <p:spPr>
          <a:xfrm>
            <a:off x="6087612" y="5765600"/>
            <a:ext cx="6104389" cy="242493"/>
          </a:xfrm>
          <a:prstGeom prst="rect">
            <a:avLst/>
          </a:prstGeom>
        </p:spPr>
      </p:pic>
      <p:pic>
        <p:nvPicPr>
          <p:cNvPr id="13" name="Content Placeholder 4">
            <a:extLst>
              <a:ext uri="{FF2B5EF4-FFF2-40B4-BE49-F238E27FC236}">
                <a16:creationId xmlns:a16="http://schemas.microsoft.com/office/drawing/2014/main" id="{9C5FB938-96C4-4736-8C41-DE2C2081ABC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85" t="66336" b="31011"/>
          <a:stretch/>
        </p:blipFill>
        <p:spPr>
          <a:xfrm>
            <a:off x="6087610" y="5989723"/>
            <a:ext cx="6104390" cy="242493"/>
          </a:xfrm>
          <a:prstGeom prst="rect">
            <a:avLst/>
          </a:prstGeom>
        </p:spPr>
      </p:pic>
      <p:pic>
        <p:nvPicPr>
          <p:cNvPr id="14" name="Content Placeholder 4">
            <a:extLst>
              <a:ext uri="{FF2B5EF4-FFF2-40B4-BE49-F238E27FC236}">
                <a16:creationId xmlns:a16="http://schemas.microsoft.com/office/drawing/2014/main" id="{87AAF391-A4B0-4954-A49F-8694ED87F57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85" t="66336" b="31011"/>
          <a:stretch/>
        </p:blipFill>
        <p:spPr>
          <a:xfrm>
            <a:off x="6087612" y="6235189"/>
            <a:ext cx="4130181" cy="242493"/>
          </a:xfrm>
          <a:prstGeom prst="rect">
            <a:avLst/>
          </a:prstGeom>
        </p:spPr>
      </p:pic>
      <p:pic>
        <p:nvPicPr>
          <p:cNvPr id="15" name="Content Placeholder 4">
            <a:extLst>
              <a:ext uri="{FF2B5EF4-FFF2-40B4-BE49-F238E27FC236}">
                <a16:creationId xmlns:a16="http://schemas.microsoft.com/office/drawing/2014/main" id="{94877C10-68D8-42FF-BE35-E5AFA91A91C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708" t="15541" b="75653"/>
          <a:stretch/>
        </p:blipFill>
        <p:spPr>
          <a:xfrm>
            <a:off x="8649050" y="796"/>
            <a:ext cx="3541362" cy="8050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D1AF1A38-4EDE-4831-8ABB-B8646D5C6D9A}"/>
              </a:ext>
            </a:extLst>
          </p:cNvPr>
          <p:cNvSpPr/>
          <p:nvPr/>
        </p:nvSpPr>
        <p:spPr>
          <a:xfrm>
            <a:off x="1185763" y="1263791"/>
            <a:ext cx="481574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b="1" kern="0" spc="-150" dirty="0">
                <a:solidFill>
                  <a:schemeClr val="bg1"/>
                </a:solidFill>
                <a:latin typeface="Segoe UI Light (Headings)"/>
                <a:ea typeface="+mj-ea"/>
                <a:cs typeface="Arial" panose="020B0604020202020204" pitchFamily="34" charset="0"/>
              </a:rPr>
              <a:t>2020: A Digital Odyssey</a:t>
            </a:r>
          </a:p>
        </p:txBody>
      </p:sp>
    </p:spTree>
    <p:extLst>
      <p:ext uri="{BB962C8B-B14F-4D97-AF65-F5344CB8AC3E}">
        <p14:creationId xmlns:p14="http://schemas.microsoft.com/office/powerpoint/2010/main" val="37132874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0" y="2551837"/>
            <a:ext cx="12191999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6000" dirty="0">
                <a:solidFill>
                  <a:srgbClr val="2240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Current Processors</a:t>
            </a:r>
          </a:p>
          <a:p>
            <a:pPr lvl="0" algn="ctr" defTabSz="457200">
              <a:defRPr/>
            </a:pPr>
            <a:r>
              <a:rPr lang="en-US" sz="4400" dirty="0"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x86, x64</a:t>
            </a:r>
            <a:endParaRPr lang="en-US" sz="4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D27594A-891C-4FAA-A182-756DD3C6CF09}"/>
              </a:ext>
            </a:extLst>
          </p:cNvPr>
          <p:cNvSpPr/>
          <p:nvPr/>
        </p:nvSpPr>
        <p:spPr>
          <a:xfrm>
            <a:off x="152400" y="4777769"/>
            <a:ext cx="1219199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By Intel and AMD</a:t>
            </a:r>
          </a:p>
          <a:p>
            <a:pPr lvl="0" algn="ctr" defTabSz="457200">
              <a:defRPr/>
            </a:pP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instruction set size: </a:t>
            </a:r>
            <a:r>
              <a:rPr lang="en-US" sz="3200" dirty="0">
                <a:highlight>
                  <a:srgbClr val="FFFF00"/>
                </a:highlight>
                <a:latin typeface="Segoe UI Light" panose="020B0502040204020203" pitchFamily="34" charset="0"/>
                <a:cs typeface="Segoe UI Light" panose="020B0502040204020203" pitchFamily="34" charset="0"/>
              </a:rPr>
              <a:t>~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981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885B92-1465-4890-82EA-C253D7A146C9}"/>
              </a:ext>
            </a:extLst>
          </p:cNvPr>
          <p:cNvSpPr txBox="1"/>
          <p:nvPr/>
        </p:nvSpPr>
        <p:spPr>
          <a:xfrm>
            <a:off x="0" y="6109192"/>
            <a:ext cx="1219199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  <a:hlinkClick r:id="rId2"/>
              </a:rPr>
              <a:t>How Many x86-64 Instructions Are There Anyway</a:t>
            </a: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?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F0060AE-28C6-4DB8-9CC0-8FF21B27F2AE}"/>
              </a:ext>
            </a:extLst>
          </p:cNvPr>
          <p:cNvCxnSpPr>
            <a:cxnSpLocks/>
          </p:cNvCxnSpPr>
          <p:nvPr/>
        </p:nvCxnSpPr>
        <p:spPr>
          <a:xfrm flipH="1">
            <a:off x="7261935" y="5734975"/>
            <a:ext cx="248574" cy="374217"/>
          </a:xfrm>
          <a:prstGeom prst="straightConnector1">
            <a:avLst/>
          </a:prstGeom>
          <a:ln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32795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10D5448E-1280-49ED-9ABA-151C68965F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1649584"/>
              </p:ext>
            </p:extLst>
          </p:nvPr>
        </p:nvGraphicFramePr>
        <p:xfrm>
          <a:off x="0" y="1304617"/>
          <a:ext cx="12192000" cy="34847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8800">
                  <a:extLst>
                    <a:ext uri="{9D8B030D-6E8A-4147-A177-3AD203B41FA5}">
                      <a16:colId xmlns:a16="http://schemas.microsoft.com/office/drawing/2014/main" val="1557983164"/>
                    </a:ext>
                  </a:extLst>
                </a:gridCol>
                <a:gridCol w="2946400">
                  <a:extLst>
                    <a:ext uri="{9D8B030D-6E8A-4147-A177-3AD203B41FA5}">
                      <a16:colId xmlns:a16="http://schemas.microsoft.com/office/drawing/2014/main" val="2589078401"/>
                    </a:ext>
                  </a:extLst>
                </a:gridCol>
                <a:gridCol w="4876800">
                  <a:extLst>
                    <a:ext uri="{9D8B030D-6E8A-4147-A177-3AD203B41FA5}">
                      <a16:colId xmlns:a16="http://schemas.microsoft.com/office/drawing/2014/main" val="2286009342"/>
                    </a:ext>
                  </a:extLst>
                </a:gridCol>
              </a:tblGrid>
              <a:tr h="37580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Human Natural Language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9003666"/>
                  </a:ext>
                </a:extLst>
              </a:tr>
              <a:tr h="37580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High Level Programing Language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LnTx/>
                          <a:uFillTx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Imperative (What)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LnTx/>
                          <a:uFillTx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SQL</a:t>
                      </a:r>
                    </a:p>
                    <a:p>
                      <a:r>
                        <a:rPr kumimoji="0" lang="en-US" sz="1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Segoe UI Light" panose="020B0502040204020203" pitchFamily="34" charset="0"/>
                        </a:rPr>
                        <a:t>SELECT</a:t>
                      </a:r>
                      <a:r>
                        <a:rPr kumimoji="0" lang="en-US" sz="1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Segoe UI Light" panose="020B0502040204020203" pitchFamily="34" charset="0"/>
                        </a:rPr>
                        <a:t> * </a:t>
                      </a:r>
                      <a:r>
                        <a:rPr kumimoji="0" lang="en-US" sz="1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Segoe UI Light" panose="020B0502040204020203" pitchFamily="34" charset="0"/>
                        </a:rPr>
                        <a:t>FROM</a:t>
                      </a:r>
                      <a:r>
                        <a:rPr kumimoji="0" lang="en-US" sz="1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Segoe UI Light" panose="020B0502040204020203" pitchFamily="34" charset="0"/>
                        </a:rPr>
                        <a:t> Students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8380025"/>
                  </a:ext>
                </a:extLst>
              </a:tr>
              <a:tr h="37580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Middle Level Programming Language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LnTx/>
                          <a:uFillTx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Declarative (What + How)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LnTx/>
                          <a:uFillTx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C, C++, Java, Python</a:t>
                      </a:r>
                    </a:p>
                    <a:p>
                      <a:r>
                        <a:rPr lang="en-US" sz="1800" b="1" dirty="0">
                          <a:solidFill>
                            <a:srgbClr val="7F0055"/>
                          </a:solidFill>
                          <a:effectLst/>
                          <a:latin typeface="Consolas" panose="020B0609020204030204" pitchFamily="49" charset="0"/>
                          <a:ea typeface="MS Mincho" panose="020B0400000000000000" pitchFamily="49" charset="-128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MS Mincho" panose="020B0400000000000000" pitchFamily="49" charset="-128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Segoe UI Light" panose="020B0502040204020203" pitchFamily="34" charset="0"/>
                        </a:rPr>
                        <a:t>a = 1;</a:t>
                      </a:r>
                    </a:p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Segoe UI Light" panose="020B0502040204020203" pitchFamily="34" charset="0"/>
                        </a:rPr>
                        <a:t>a = a + 1;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8868415"/>
                  </a:ext>
                </a:extLst>
              </a:tr>
              <a:tr h="37580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Low Level Programming Language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(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Assembly Language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effectLst/>
                        <a:uLnTx/>
                        <a:uFillTx/>
                        <a:latin typeface="Segoe UI Light" panose="020B0502040204020203" pitchFamily="34" charset="0"/>
                        <a:ea typeface="+mn-ea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LnTx/>
                          <a:uFillTx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Assembly x86, Assembly Z80</a:t>
                      </a:r>
                    </a:p>
                    <a:p>
                      <a:r>
                        <a:rPr lang="en-US" sz="1800" kern="12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MS Mincho" panose="020B0400000000000000" pitchFamily="49" charset="-128"/>
                          <a:cs typeface="Segoe UI Light" panose="020B0502040204020203" pitchFamily="34" charset="0"/>
                        </a:rPr>
                        <a:t>MOV 1, AX</a:t>
                      </a:r>
                    </a:p>
                    <a:p>
                      <a:r>
                        <a:rPr lang="en-US" sz="1800" kern="12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MS Mincho" panose="020B0400000000000000" pitchFamily="49" charset="-128"/>
                          <a:cs typeface="Segoe UI Light" panose="020B0502040204020203" pitchFamily="34" charset="0"/>
                        </a:rPr>
                        <a:t>INC AX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7920556"/>
                  </a:ext>
                </a:extLst>
              </a:tr>
              <a:tr h="37580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Binary Digits (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Machine Language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MS Mincho" panose="020B0400000000000000" pitchFamily="49" charset="-128"/>
                          <a:cs typeface="Segoe UI Light" panose="020B0502040204020203" pitchFamily="34" charset="0"/>
                        </a:rPr>
                        <a:t>00010011</a:t>
                      </a:r>
                    </a:p>
                    <a:p>
                      <a:r>
                        <a:rPr lang="en-US" sz="1800" kern="12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MS Mincho" panose="020B0400000000000000" pitchFamily="49" charset="-128"/>
                          <a:cs typeface="Segoe UI Light" panose="020B0502040204020203" pitchFamily="34" charset="0"/>
                        </a:rPr>
                        <a:t>00001011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93476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58522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10D5448E-1280-49ED-9ABA-151C68965F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8682697"/>
              </p:ext>
            </p:extLst>
          </p:nvPr>
        </p:nvGraphicFramePr>
        <p:xfrm>
          <a:off x="0" y="1304617"/>
          <a:ext cx="12192000" cy="34847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8800">
                  <a:extLst>
                    <a:ext uri="{9D8B030D-6E8A-4147-A177-3AD203B41FA5}">
                      <a16:colId xmlns:a16="http://schemas.microsoft.com/office/drawing/2014/main" val="1557983164"/>
                    </a:ext>
                  </a:extLst>
                </a:gridCol>
                <a:gridCol w="2946400">
                  <a:extLst>
                    <a:ext uri="{9D8B030D-6E8A-4147-A177-3AD203B41FA5}">
                      <a16:colId xmlns:a16="http://schemas.microsoft.com/office/drawing/2014/main" val="2589078401"/>
                    </a:ext>
                  </a:extLst>
                </a:gridCol>
                <a:gridCol w="4876800">
                  <a:extLst>
                    <a:ext uri="{9D8B030D-6E8A-4147-A177-3AD203B41FA5}">
                      <a16:colId xmlns:a16="http://schemas.microsoft.com/office/drawing/2014/main" val="2286009342"/>
                    </a:ext>
                  </a:extLst>
                </a:gridCol>
              </a:tblGrid>
              <a:tr h="37580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Human Natural Language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9003666"/>
                  </a:ext>
                </a:extLst>
              </a:tr>
              <a:tr h="37580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High Level Programing Language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LnTx/>
                          <a:uFillTx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Imperative (What)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LnTx/>
                          <a:uFillTx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SQL</a:t>
                      </a:r>
                    </a:p>
                    <a:p>
                      <a:r>
                        <a:rPr kumimoji="0" lang="en-US" sz="1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Segoe UI Light" panose="020B0502040204020203" pitchFamily="34" charset="0"/>
                        </a:rPr>
                        <a:t>SELECT</a:t>
                      </a:r>
                      <a:r>
                        <a:rPr kumimoji="0" lang="en-US" sz="1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Segoe UI Light" panose="020B0502040204020203" pitchFamily="34" charset="0"/>
                        </a:rPr>
                        <a:t> * </a:t>
                      </a:r>
                      <a:r>
                        <a:rPr kumimoji="0" lang="en-US" sz="1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Segoe UI Light" panose="020B0502040204020203" pitchFamily="34" charset="0"/>
                        </a:rPr>
                        <a:t>FROM</a:t>
                      </a:r>
                      <a:r>
                        <a:rPr kumimoji="0" lang="en-US" sz="1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Segoe UI Light" panose="020B0502040204020203" pitchFamily="34" charset="0"/>
                        </a:rPr>
                        <a:t> Students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8380025"/>
                  </a:ext>
                </a:extLst>
              </a:tr>
              <a:tr h="37580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Middle Level Programming Language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LnTx/>
                          <a:uFillTx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Declarative (What + How)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LnTx/>
                          <a:uFillTx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C, C++, Java, Python</a:t>
                      </a:r>
                    </a:p>
                    <a:p>
                      <a:r>
                        <a:rPr lang="en-US" sz="1800" b="1" dirty="0">
                          <a:solidFill>
                            <a:srgbClr val="7F0055"/>
                          </a:solidFill>
                          <a:effectLst/>
                          <a:latin typeface="Consolas" panose="020B0609020204030204" pitchFamily="49" charset="0"/>
                          <a:ea typeface="MS Mincho" panose="020B0400000000000000" pitchFamily="49" charset="-128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MS Mincho" panose="020B0400000000000000" pitchFamily="49" charset="-128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Segoe UI Light" panose="020B0502040204020203" pitchFamily="34" charset="0"/>
                        </a:rPr>
                        <a:t>a = 1;</a:t>
                      </a:r>
                    </a:p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Segoe UI Light" panose="020B0502040204020203" pitchFamily="34" charset="0"/>
                        </a:rPr>
                        <a:t>a = a + 1;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8868415"/>
                  </a:ext>
                </a:extLst>
              </a:tr>
              <a:tr h="37580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Low Level Programming Language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(Assembly Language)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LnTx/>
                          <a:uFillTx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Assembly x86, Assembly Z80</a:t>
                      </a:r>
                    </a:p>
                    <a:p>
                      <a:r>
                        <a:rPr lang="en-US" sz="1800" kern="12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MS Mincho" panose="020B0400000000000000" pitchFamily="49" charset="-128"/>
                          <a:cs typeface="Segoe UI Light" panose="020B0502040204020203" pitchFamily="34" charset="0"/>
                        </a:rPr>
                        <a:t>MOV 1, AX</a:t>
                      </a:r>
                    </a:p>
                    <a:p>
                      <a:r>
                        <a:rPr lang="en-US" sz="1800" kern="12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MS Mincho" panose="020B0400000000000000" pitchFamily="49" charset="-128"/>
                          <a:cs typeface="Segoe UI Light" panose="020B0502040204020203" pitchFamily="34" charset="0"/>
                        </a:rPr>
                        <a:t>INC AX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7920556"/>
                  </a:ext>
                </a:extLst>
              </a:tr>
              <a:tr h="37580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Binary Digits (Machine Language)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MS Mincho" panose="020B0400000000000000" pitchFamily="49" charset="-128"/>
                          <a:cs typeface="Segoe UI Light" panose="020B0502040204020203" pitchFamily="34" charset="0"/>
                        </a:rPr>
                        <a:t>00010011</a:t>
                      </a:r>
                    </a:p>
                    <a:p>
                      <a:r>
                        <a:rPr lang="en-US" sz="1800" kern="12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MS Mincho" panose="020B0400000000000000" pitchFamily="49" charset="-128"/>
                          <a:cs typeface="Segoe UI Light" panose="020B0502040204020203" pitchFamily="34" charset="0"/>
                        </a:rPr>
                        <a:t>00001011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9347623"/>
                  </a:ext>
                </a:extLst>
              </a:tr>
            </a:tbl>
          </a:graphicData>
        </a:graphic>
      </p:graphicFrame>
      <p:sp>
        <p:nvSpPr>
          <p:cNvPr id="2" name="Arrow: Down 1">
            <a:extLst>
              <a:ext uri="{FF2B5EF4-FFF2-40B4-BE49-F238E27FC236}">
                <a16:creationId xmlns:a16="http://schemas.microsoft.com/office/drawing/2014/main" id="{4538635A-4E91-4C18-B53C-0DE927FDD058}"/>
              </a:ext>
            </a:extLst>
          </p:cNvPr>
          <p:cNvSpPr/>
          <p:nvPr/>
        </p:nvSpPr>
        <p:spPr>
          <a:xfrm>
            <a:off x="4202545" y="1304616"/>
            <a:ext cx="3306619" cy="3484765"/>
          </a:xfrm>
          <a:prstGeom prst="downArrow">
            <a:avLst>
              <a:gd name="adj1" fmla="val 46103"/>
              <a:gd name="adj2" fmla="val 51695"/>
            </a:avLst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Compilers</a:t>
            </a:r>
          </a:p>
          <a:p>
            <a:pPr algn="ctr"/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Interpreters</a:t>
            </a:r>
          </a:p>
        </p:txBody>
      </p:sp>
    </p:spTree>
    <p:extLst>
      <p:ext uri="{BB962C8B-B14F-4D97-AF65-F5344CB8AC3E}">
        <p14:creationId xmlns:p14="http://schemas.microsoft.com/office/powerpoint/2010/main" val="37861742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0" y="2551837"/>
            <a:ext cx="12191999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6000" dirty="0">
                <a:solidFill>
                  <a:srgbClr val="2240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C/C++</a:t>
            </a:r>
          </a:p>
          <a:p>
            <a:pPr lvl="0" algn="ctr" defTabSz="457200">
              <a:defRPr/>
            </a:pPr>
            <a:r>
              <a:rPr lang="en-US" sz="4400" dirty="0"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Hossein’s Computer</a:t>
            </a:r>
            <a:endParaRPr lang="en-US" sz="4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8894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31C54A6-C92E-4A92-948F-545AAA7A03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2102"/>
            <a:ext cx="12192000" cy="6613795"/>
          </a:xfrm>
          <a:prstGeom prst="rect">
            <a:avLst/>
          </a:prstGeo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6E5201D-FDBA-4279-90B6-227B770EE906}"/>
              </a:ext>
            </a:extLst>
          </p:cNvPr>
          <p:cNvSpPr/>
          <p:nvPr/>
        </p:nvSpPr>
        <p:spPr>
          <a:xfrm>
            <a:off x="3620655" y="1089891"/>
            <a:ext cx="5394036" cy="1293091"/>
          </a:xfrm>
          <a:custGeom>
            <a:avLst/>
            <a:gdLst>
              <a:gd name="connsiteX0" fmla="*/ 0 w 5394036"/>
              <a:gd name="connsiteY0" fmla="*/ 0 h 1293091"/>
              <a:gd name="connsiteX1" fmla="*/ 692727 w 5394036"/>
              <a:gd name="connsiteY1" fmla="*/ 415636 h 1293091"/>
              <a:gd name="connsiteX2" fmla="*/ 1616363 w 5394036"/>
              <a:gd name="connsiteY2" fmla="*/ 240145 h 1293091"/>
              <a:gd name="connsiteX3" fmla="*/ 1690254 w 5394036"/>
              <a:gd name="connsiteY3" fmla="*/ 905164 h 1293091"/>
              <a:gd name="connsiteX4" fmla="*/ 3029527 w 5394036"/>
              <a:gd name="connsiteY4" fmla="*/ 628073 h 1293091"/>
              <a:gd name="connsiteX5" fmla="*/ 5394036 w 5394036"/>
              <a:gd name="connsiteY5" fmla="*/ 1293091 h 1293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94036" h="1293091">
                <a:moveTo>
                  <a:pt x="0" y="0"/>
                </a:moveTo>
                <a:cubicBezTo>
                  <a:pt x="211666" y="187806"/>
                  <a:pt x="423333" y="375612"/>
                  <a:pt x="692727" y="415636"/>
                </a:cubicBezTo>
                <a:cubicBezTo>
                  <a:pt x="962121" y="455660"/>
                  <a:pt x="1450109" y="158557"/>
                  <a:pt x="1616363" y="240145"/>
                </a:cubicBezTo>
                <a:cubicBezTo>
                  <a:pt x="1782618" y="321733"/>
                  <a:pt x="1454727" y="840509"/>
                  <a:pt x="1690254" y="905164"/>
                </a:cubicBezTo>
                <a:cubicBezTo>
                  <a:pt x="1925781" y="969819"/>
                  <a:pt x="2412230" y="563419"/>
                  <a:pt x="3029527" y="628073"/>
                </a:cubicBezTo>
                <a:cubicBezTo>
                  <a:pt x="3646824" y="692727"/>
                  <a:pt x="4520430" y="992909"/>
                  <a:pt x="5394036" y="1293091"/>
                </a:cubicBezTo>
              </a:path>
            </a:pathLst>
          </a:custGeom>
          <a:noFill/>
          <a:ln>
            <a:solidFill>
              <a:srgbClr val="FF0000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3810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31C54A6-C92E-4A92-948F-545AAA7A03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2102"/>
            <a:ext cx="12192000" cy="6613795"/>
          </a:xfrm>
          <a:prstGeom prst="rect">
            <a:avLst/>
          </a:prstGeom>
        </p:spPr>
      </p:pic>
      <p:sp>
        <p:nvSpPr>
          <p:cNvPr id="4" name="Freeform: Shape 3">
            <a:extLst>
              <a:ext uri="{FF2B5EF4-FFF2-40B4-BE49-F238E27FC236}">
                <a16:creationId xmlns:a16="http://schemas.microsoft.com/office/drawing/2014/main" id="{46081A7E-AF4D-4285-8F90-0C999206C936}"/>
              </a:ext>
            </a:extLst>
          </p:cNvPr>
          <p:cNvSpPr/>
          <p:nvPr/>
        </p:nvSpPr>
        <p:spPr>
          <a:xfrm>
            <a:off x="3486727" y="1736436"/>
            <a:ext cx="5527963" cy="1496291"/>
          </a:xfrm>
          <a:custGeom>
            <a:avLst/>
            <a:gdLst>
              <a:gd name="connsiteX0" fmla="*/ 0 w 5394036"/>
              <a:gd name="connsiteY0" fmla="*/ 0 h 1293091"/>
              <a:gd name="connsiteX1" fmla="*/ 692727 w 5394036"/>
              <a:gd name="connsiteY1" fmla="*/ 415636 h 1293091"/>
              <a:gd name="connsiteX2" fmla="*/ 1616363 w 5394036"/>
              <a:gd name="connsiteY2" fmla="*/ 240145 h 1293091"/>
              <a:gd name="connsiteX3" fmla="*/ 1690254 w 5394036"/>
              <a:gd name="connsiteY3" fmla="*/ 905164 h 1293091"/>
              <a:gd name="connsiteX4" fmla="*/ 3029527 w 5394036"/>
              <a:gd name="connsiteY4" fmla="*/ 628073 h 1293091"/>
              <a:gd name="connsiteX5" fmla="*/ 5394036 w 5394036"/>
              <a:gd name="connsiteY5" fmla="*/ 1293091 h 1293091"/>
              <a:gd name="connsiteX0" fmla="*/ 0 w 5394036"/>
              <a:gd name="connsiteY0" fmla="*/ 0 h 1293091"/>
              <a:gd name="connsiteX1" fmla="*/ 692727 w 5394036"/>
              <a:gd name="connsiteY1" fmla="*/ 415636 h 1293091"/>
              <a:gd name="connsiteX2" fmla="*/ 1616363 w 5394036"/>
              <a:gd name="connsiteY2" fmla="*/ 240145 h 1293091"/>
              <a:gd name="connsiteX3" fmla="*/ 2708677 w 5394036"/>
              <a:gd name="connsiteY3" fmla="*/ 945074 h 1293091"/>
              <a:gd name="connsiteX4" fmla="*/ 3029527 w 5394036"/>
              <a:gd name="connsiteY4" fmla="*/ 628073 h 1293091"/>
              <a:gd name="connsiteX5" fmla="*/ 5394036 w 5394036"/>
              <a:gd name="connsiteY5" fmla="*/ 1293091 h 1293091"/>
              <a:gd name="connsiteX0" fmla="*/ 0 w 5394036"/>
              <a:gd name="connsiteY0" fmla="*/ 0 h 1293091"/>
              <a:gd name="connsiteX1" fmla="*/ 881992 w 5394036"/>
              <a:gd name="connsiteY1" fmla="*/ 136264 h 1293091"/>
              <a:gd name="connsiteX2" fmla="*/ 1616363 w 5394036"/>
              <a:gd name="connsiteY2" fmla="*/ 240145 h 1293091"/>
              <a:gd name="connsiteX3" fmla="*/ 2708677 w 5394036"/>
              <a:gd name="connsiteY3" fmla="*/ 945074 h 1293091"/>
              <a:gd name="connsiteX4" fmla="*/ 3029527 w 5394036"/>
              <a:gd name="connsiteY4" fmla="*/ 628073 h 1293091"/>
              <a:gd name="connsiteX5" fmla="*/ 5394036 w 5394036"/>
              <a:gd name="connsiteY5" fmla="*/ 1293091 h 1293091"/>
              <a:gd name="connsiteX0" fmla="*/ 0 w 5394036"/>
              <a:gd name="connsiteY0" fmla="*/ 0 h 1293091"/>
              <a:gd name="connsiteX1" fmla="*/ 881992 w 5394036"/>
              <a:gd name="connsiteY1" fmla="*/ 136264 h 1293091"/>
              <a:gd name="connsiteX2" fmla="*/ 1616363 w 5394036"/>
              <a:gd name="connsiteY2" fmla="*/ 240145 h 1293091"/>
              <a:gd name="connsiteX3" fmla="*/ 2708677 w 5394036"/>
              <a:gd name="connsiteY3" fmla="*/ 945074 h 1293091"/>
              <a:gd name="connsiteX4" fmla="*/ 3029527 w 5394036"/>
              <a:gd name="connsiteY4" fmla="*/ 628073 h 1293091"/>
              <a:gd name="connsiteX5" fmla="*/ 5394036 w 5394036"/>
              <a:gd name="connsiteY5" fmla="*/ 1293091 h 1293091"/>
              <a:gd name="connsiteX0" fmla="*/ 0 w 5394036"/>
              <a:gd name="connsiteY0" fmla="*/ 0 h 1293091"/>
              <a:gd name="connsiteX1" fmla="*/ 881992 w 5394036"/>
              <a:gd name="connsiteY1" fmla="*/ 136264 h 1293091"/>
              <a:gd name="connsiteX2" fmla="*/ 1616363 w 5394036"/>
              <a:gd name="connsiteY2" fmla="*/ 240145 h 1293091"/>
              <a:gd name="connsiteX3" fmla="*/ 2708677 w 5394036"/>
              <a:gd name="connsiteY3" fmla="*/ 945074 h 1293091"/>
              <a:gd name="connsiteX4" fmla="*/ 3930786 w 5394036"/>
              <a:gd name="connsiteY4" fmla="*/ 548253 h 1293091"/>
              <a:gd name="connsiteX5" fmla="*/ 5394036 w 5394036"/>
              <a:gd name="connsiteY5" fmla="*/ 1293091 h 1293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94036" h="1293091">
                <a:moveTo>
                  <a:pt x="0" y="0"/>
                </a:moveTo>
                <a:cubicBezTo>
                  <a:pt x="211666" y="187806"/>
                  <a:pt x="504447" y="112205"/>
                  <a:pt x="881992" y="136264"/>
                </a:cubicBezTo>
                <a:cubicBezTo>
                  <a:pt x="1259537" y="160323"/>
                  <a:pt x="1311916" y="105343"/>
                  <a:pt x="1616363" y="240145"/>
                </a:cubicBezTo>
                <a:cubicBezTo>
                  <a:pt x="1920810" y="374947"/>
                  <a:pt x="2322940" y="893723"/>
                  <a:pt x="2708677" y="945074"/>
                </a:cubicBezTo>
                <a:cubicBezTo>
                  <a:pt x="3094414" y="996425"/>
                  <a:pt x="3313489" y="483599"/>
                  <a:pt x="3930786" y="548253"/>
                </a:cubicBezTo>
                <a:cubicBezTo>
                  <a:pt x="4548083" y="612907"/>
                  <a:pt x="4520430" y="992909"/>
                  <a:pt x="5394036" y="1293091"/>
                </a:cubicBezTo>
              </a:path>
            </a:pathLst>
          </a:custGeom>
          <a:noFill/>
          <a:ln>
            <a:solidFill>
              <a:srgbClr val="FF0000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B48B9875-8EF4-4EF6-AC84-87642DDD6690}"/>
              </a:ext>
            </a:extLst>
          </p:cNvPr>
          <p:cNvSpPr/>
          <p:nvPr/>
        </p:nvSpPr>
        <p:spPr>
          <a:xfrm>
            <a:off x="3075709" y="1762118"/>
            <a:ext cx="5999018" cy="2483076"/>
          </a:xfrm>
          <a:custGeom>
            <a:avLst/>
            <a:gdLst>
              <a:gd name="connsiteX0" fmla="*/ 0 w 5394036"/>
              <a:gd name="connsiteY0" fmla="*/ 0 h 1293091"/>
              <a:gd name="connsiteX1" fmla="*/ 692727 w 5394036"/>
              <a:gd name="connsiteY1" fmla="*/ 415636 h 1293091"/>
              <a:gd name="connsiteX2" fmla="*/ 1616363 w 5394036"/>
              <a:gd name="connsiteY2" fmla="*/ 240145 h 1293091"/>
              <a:gd name="connsiteX3" fmla="*/ 1690254 w 5394036"/>
              <a:gd name="connsiteY3" fmla="*/ 905164 h 1293091"/>
              <a:gd name="connsiteX4" fmla="*/ 3029527 w 5394036"/>
              <a:gd name="connsiteY4" fmla="*/ 628073 h 1293091"/>
              <a:gd name="connsiteX5" fmla="*/ 5394036 w 5394036"/>
              <a:gd name="connsiteY5" fmla="*/ 1293091 h 1293091"/>
              <a:gd name="connsiteX0" fmla="*/ 0 w 5394036"/>
              <a:gd name="connsiteY0" fmla="*/ 0 h 1293091"/>
              <a:gd name="connsiteX1" fmla="*/ 692727 w 5394036"/>
              <a:gd name="connsiteY1" fmla="*/ 415636 h 1293091"/>
              <a:gd name="connsiteX2" fmla="*/ 1616363 w 5394036"/>
              <a:gd name="connsiteY2" fmla="*/ 240145 h 1293091"/>
              <a:gd name="connsiteX3" fmla="*/ 2708677 w 5394036"/>
              <a:gd name="connsiteY3" fmla="*/ 945074 h 1293091"/>
              <a:gd name="connsiteX4" fmla="*/ 3029527 w 5394036"/>
              <a:gd name="connsiteY4" fmla="*/ 628073 h 1293091"/>
              <a:gd name="connsiteX5" fmla="*/ 5394036 w 5394036"/>
              <a:gd name="connsiteY5" fmla="*/ 1293091 h 1293091"/>
              <a:gd name="connsiteX0" fmla="*/ 0 w 5394036"/>
              <a:gd name="connsiteY0" fmla="*/ 0 h 1293091"/>
              <a:gd name="connsiteX1" fmla="*/ 881992 w 5394036"/>
              <a:gd name="connsiteY1" fmla="*/ 136264 h 1293091"/>
              <a:gd name="connsiteX2" fmla="*/ 1616363 w 5394036"/>
              <a:gd name="connsiteY2" fmla="*/ 240145 h 1293091"/>
              <a:gd name="connsiteX3" fmla="*/ 2708677 w 5394036"/>
              <a:gd name="connsiteY3" fmla="*/ 945074 h 1293091"/>
              <a:gd name="connsiteX4" fmla="*/ 3029527 w 5394036"/>
              <a:gd name="connsiteY4" fmla="*/ 628073 h 1293091"/>
              <a:gd name="connsiteX5" fmla="*/ 5394036 w 5394036"/>
              <a:gd name="connsiteY5" fmla="*/ 1293091 h 1293091"/>
              <a:gd name="connsiteX0" fmla="*/ 0 w 5394036"/>
              <a:gd name="connsiteY0" fmla="*/ 0 h 1293091"/>
              <a:gd name="connsiteX1" fmla="*/ 881992 w 5394036"/>
              <a:gd name="connsiteY1" fmla="*/ 136264 h 1293091"/>
              <a:gd name="connsiteX2" fmla="*/ 1616363 w 5394036"/>
              <a:gd name="connsiteY2" fmla="*/ 240145 h 1293091"/>
              <a:gd name="connsiteX3" fmla="*/ 2708677 w 5394036"/>
              <a:gd name="connsiteY3" fmla="*/ 945074 h 1293091"/>
              <a:gd name="connsiteX4" fmla="*/ 3029527 w 5394036"/>
              <a:gd name="connsiteY4" fmla="*/ 628073 h 1293091"/>
              <a:gd name="connsiteX5" fmla="*/ 5394036 w 5394036"/>
              <a:gd name="connsiteY5" fmla="*/ 1293091 h 1293091"/>
              <a:gd name="connsiteX0" fmla="*/ 0 w 5394036"/>
              <a:gd name="connsiteY0" fmla="*/ 0 h 1293091"/>
              <a:gd name="connsiteX1" fmla="*/ 881992 w 5394036"/>
              <a:gd name="connsiteY1" fmla="*/ 136264 h 1293091"/>
              <a:gd name="connsiteX2" fmla="*/ 1616363 w 5394036"/>
              <a:gd name="connsiteY2" fmla="*/ 240145 h 1293091"/>
              <a:gd name="connsiteX3" fmla="*/ 2708677 w 5394036"/>
              <a:gd name="connsiteY3" fmla="*/ 945074 h 1293091"/>
              <a:gd name="connsiteX4" fmla="*/ 3362993 w 5394036"/>
              <a:gd name="connsiteY4" fmla="*/ 1210761 h 1293091"/>
              <a:gd name="connsiteX5" fmla="*/ 5394036 w 5394036"/>
              <a:gd name="connsiteY5" fmla="*/ 1293091 h 1293091"/>
              <a:gd name="connsiteX0" fmla="*/ 0 w 5394036"/>
              <a:gd name="connsiteY0" fmla="*/ 0 h 1293091"/>
              <a:gd name="connsiteX1" fmla="*/ 881992 w 5394036"/>
              <a:gd name="connsiteY1" fmla="*/ 136264 h 1293091"/>
              <a:gd name="connsiteX2" fmla="*/ 1616363 w 5394036"/>
              <a:gd name="connsiteY2" fmla="*/ 240145 h 1293091"/>
              <a:gd name="connsiteX3" fmla="*/ 2708677 w 5394036"/>
              <a:gd name="connsiteY3" fmla="*/ 945074 h 1293091"/>
              <a:gd name="connsiteX4" fmla="*/ 3362993 w 5394036"/>
              <a:gd name="connsiteY4" fmla="*/ 1210761 h 1293091"/>
              <a:gd name="connsiteX5" fmla="*/ 5394036 w 5394036"/>
              <a:gd name="connsiteY5" fmla="*/ 1293091 h 1293091"/>
              <a:gd name="connsiteX0" fmla="*/ 0 w 5889729"/>
              <a:gd name="connsiteY0" fmla="*/ 0 h 1420803"/>
              <a:gd name="connsiteX1" fmla="*/ 881992 w 5889729"/>
              <a:gd name="connsiteY1" fmla="*/ 136264 h 1420803"/>
              <a:gd name="connsiteX2" fmla="*/ 1616363 w 5889729"/>
              <a:gd name="connsiteY2" fmla="*/ 240145 h 1420803"/>
              <a:gd name="connsiteX3" fmla="*/ 2708677 w 5889729"/>
              <a:gd name="connsiteY3" fmla="*/ 945074 h 1420803"/>
              <a:gd name="connsiteX4" fmla="*/ 3362993 w 5889729"/>
              <a:gd name="connsiteY4" fmla="*/ 1210761 h 1420803"/>
              <a:gd name="connsiteX5" fmla="*/ 5889729 w 5889729"/>
              <a:gd name="connsiteY5" fmla="*/ 1420803 h 1420803"/>
              <a:gd name="connsiteX0" fmla="*/ 0 w 5889729"/>
              <a:gd name="connsiteY0" fmla="*/ 0 h 1420803"/>
              <a:gd name="connsiteX1" fmla="*/ 872980 w 5889729"/>
              <a:gd name="connsiteY1" fmla="*/ 1349534 h 1420803"/>
              <a:gd name="connsiteX2" fmla="*/ 1616363 w 5889729"/>
              <a:gd name="connsiteY2" fmla="*/ 240145 h 1420803"/>
              <a:gd name="connsiteX3" fmla="*/ 2708677 w 5889729"/>
              <a:gd name="connsiteY3" fmla="*/ 945074 h 1420803"/>
              <a:gd name="connsiteX4" fmla="*/ 3362993 w 5889729"/>
              <a:gd name="connsiteY4" fmla="*/ 1210761 h 1420803"/>
              <a:gd name="connsiteX5" fmla="*/ 5889729 w 5889729"/>
              <a:gd name="connsiteY5" fmla="*/ 1420803 h 1420803"/>
              <a:gd name="connsiteX0" fmla="*/ 0 w 5889729"/>
              <a:gd name="connsiteY0" fmla="*/ 0 h 1420803"/>
              <a:gd name="connsiteX1" fmla="*/ 872980 w 5889729"/>
              <a:gd name="connsiteY1" fmla="*/ 1349534 h 1420803"/>
              <a:gd name="connsiteX2" fmla="*/ 1616363 w 5889729"/>
              <a:gd name="connsiteY2" fmla="*/ 240145 h 1420803"/>
              <a:gd name="connsiteX3" fmla="*/ 2167921 w 5889729"/>
              <a:gd name="connsiteY3" fmla="*/ 1336195 h 1420803"/>
              <a:gd name="connsiteX4" fmla="*/ 3362993 w 5889729"/>
              <a:gd name="connsiteY4" fmla="*/ 1210761 h 1420803"/>
              <a:gd name="connsiteX5" fmla="*/ 5889729 w 5889729"/>
              <a:gd name="connsiteY5" fmla="*/ 1420803 h 1420803"/>
              <a:gd name="connsiteX0" fmla="*/ 0 w 5889729"/>
              <a:gd name="connsiteY0" fmla="*/ 0 h 1420803"/>
              <a:gd name="connsiteX1" fmla="*/ 872980 w 5889729"/>
              <a:gd name="connsiteY1" fmla="*/ 1349534 h 1420803"/>
              <a:gd name="connsiteX2" fmla="*/ 1553274 w 5889729"/>
              <a:gd name="connsiteY2" fmla="*/ 758978 h 1420803"/>
              <a:gd name="connsiteX3" fmla="*/ 2167921 w 5889729"/>
              <a:gd name="connsiteY3" fmla="*/ 1336195 h 1420803"/>
              <a:gd name="connsiteX4" fmla="*/ 3362993 w 5889729"/>
              <a:gd name="connsiteY4" fmla="*/ 1210761 h 1420803"/>
              <a:gd name="connsiteX5" fmla="*/ 5889729 w 5889729"/>
              <a:gd name="connsiteY5" fmla="*/ 1420803 h 1420803"/>
              <a:gd name="connsiteX0" fmla="*/ 0 w 5853679"/>
              <a:gd name="connsiteY0" fmla="*/ 0 h 1476678"/>
              <a:gd name="connsiteX1" fmla="*/ 836930 w 5853679"/>
              <a:gd name="connsiteY1" fmla="*/ 1405409 h 1476678"/>
              <a:gd name="connsiteX2" fmla="*/ 1517224 w 5853679"/>
              <a:gd name="connsiteY2" fmla="*/ 814853 h 1476678"/>
              <a:gd name="connsiteX3" fmla="*/ 2131871 w 5853679"/>
              <a:gd name="connsiteY3" fmla="*/ 1392070 h 1476678"/>
              <a:gd name="connsiteX4" fmla="*/ 3326943 w 5853679"/>
              <a:gd name="connsiteY4" fmla="*/ 1266636 h 1476678"/>
              <a:gd name="connsiteX5" fmla="*/ 5853679 w 5853679"/>
              <a:gd name="connsiteY5" fmla="*/ 1476678 h 1476678"/>
              <a:gd name="connsiteX0" fmla="*/ 0 w 5853679"/>
              <a:gd name="connsiteY0" fmla="*/ 0 h 1476678"/>
              <a:gd name="connsiteX1" fmla="*/ 836930 w 5853679"/>
              <a:gd name="connsiteY1" fmla="*/ 1405409 h 1476678"/>
              <a:gd name="connsiteX2" fmla="*/ 1517224 w 5853679"/>
              <a:gd name="connsiteY2" fmla="*/ 814853 h 1476678"/>
              <a:gd name="connsiteX3" fmla="*/ 2131871 w 5853679"/>
              <a:gd name="connsiteY3" fmla="*/ 1392070 h 1476678"/>
              <a:gd name="connsiteX4" fmla="*/ 3381019 w 5853679"/>
              <a:gd name="connsiteY4" fmla="*/ 1210763 h 1476678"/>
              <a:gd name="connsiteX5" fmla="*/ 5853679 w 5853679"/>
              <a:gd name="connsiteY5" fmla="*/ 1476678 h 1476678"/>
              <a:gd name="connsiteX0" fmla="*/ 0 w 5853679"/>
              <a:gd name="connsiteY0" fmla="*/ 0 h 1476678"/>
              <a:gd name="connsiteX1" fmla="*/ 836930 w 5853679"/>
              <a:gd name="connsiteY1" fmla="*/ 1405409 h 1476678"/>
              <a:gd name="connsiteX2" fmla="*/ 1517224 w 5853679"/>
              <a:gd name="connsiteY2" fmla="*/ 814853 h 1476678"/>
              <a:gd name="connsiteX3" fmla="*/ 2131871 w 5853679"/>
              <a:gd name="connsiteY3" fmla="*/ 1392070 h 1476678"/>
              <a:gd name="connsiteX4" fmla="*/ 3381019 w 5853679"/>
              <a:gd name="connsiteY4" fmla="*/ 1210763 h 1476678"/>
              <a:gd name="connsiteX5" fmla="*/ 5853679 w 5853679"/>
              <a:gd name="connsiteY5" fmla="*/ 1476678 h 1476678"/>
              <a:gd name="connsiteX0" fmla="*/ 0 w 5853679"/>
              <a:gd name="connsiteY0" fmla="*/ 0 h 2139624"/>
              <a:gd name="connsiteX1" fmla="*/ 836930 w 5853679"/>
              <a:gd name="connsiteY1" fmla="*/ 1405409 h 2139624"/>
              <a:gd name="connsiteX2" fmla="*/ 1517224 w 5853679"/>
              <a:gd name="connsiteY2" fmla="*/ 814853 h 2139624"/>
              <a:gd name="connsiteX3" fmla="*/ 2131871 w 5853679"/>
              <a:gd name="connsiteY3" fmla="*/ 1392070 h 2139624"/>
              <a:gd name="connsiteX4" fmla="*/ 3489171 w 5853679"/>
              <a:gd name="connsiteY4" fmla="*/ 2136681 h 2139624"/>
              <a:gd name="connsiteX5" fmla="*/ 5853679 w 5853679"/>
              <a:gd name="connsiteY5" fmla="*/ 1476678 h 2139624"/>
              <a:gd name="connsiteX0" fmla="*/ 0 w 5853679"/>
              <a:gd name="connsiteY0" fmla="*/ 0 h 2145869"/>
              <a:gd name="connsiteX1" fmla="*/ 836930 w 5853679"/>
              <a:gd name="connsiteY1" fmla="*/ 1405409 h 2145869"/>
              <a:gd name="connsiteX2" fmla="*/ 1517224 w 5853679"/>
              <a:gd name="connsiteY2" fmla="*/ 814853 h 2145869"/>
              <a:gd name="connsiteX3" fmla="*/ 2131871 w 5853679"/>
              <a:gd name="connsiteY3" fmla="*/ 1392070 h 2145869"/>
              <a:gd name="connsiteX4" fmla="*/ 3489171 w 5853679"/>
              <a:gd name="connsiteY4" fmla="*/ 2136681 h 2145869"/>
              <a:gd name="connsiteX5" fmla="*/ 5853679 w 5853679"/>
              <a:gd name="connsiteY5" fmla="*/ 1476678 h 2145869"/>
              <a:gd name="connsiteX0" fmla="*/ 0 w 5853679"/>
              <a:gd name="connsiteY0" fmla="*/ 0 h 2145869"/>
              <a:gd name="connsiteX1" fmla="*/ 836930 w 5853679"/>
              <a:gd name="connsiteY1" fmla="*/ 1405409 h 2145869"/>
              <a:gd name="connsiteX2" fmla="*/ 1517224 w 5853679"/>
              <a:gd name="connsiteY2" fmla="*/ 814853 h 2145869"/>
              <a:gd name="connsiteX3" fmla="*/ 3489171 w 5853679"/>
              <a:gd name="connsiteY3" fmla="*/ 2136681 h 2145869"/>
              <a:gd name="connsiteX4" fmla="*/ 5853679 w 5853679"/>
              <a:gd name="connsiteY4" fmla="*/ 1476678 h 2145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53679" h="2145869">
                <a:moveTo>
                  <a:pt x="0" y="0"/>
                </a:moveTo>
                <a:cubicBezTo>
                  <a:pt x="211666" y="187806"/>
                  <a:pt x="584059" y="1269600"/>
                  <a:pt x="836930" y="1405409"/>
                </a:cubicBezTo>
                <a:cubicBezTo>
                  <a:pt x="1089801" y="1541218"/>
                  <a:pt x="1075184" y="692974"/>
                  <a:pt x="1517224" y="814853"/>
                </a:cubicBezTo>
                <a:cubicBezTo>
                  <a:pt x="1959264" y="936732"/>
                  <a:pt x="2766429" y="2026377"/>
                  <a:pt x="3489171" y="2136681"/>
                </a:cubicBezTo>
                <a:cubicBezTo>
                  <a:pt x="4106468" y="2201335"/>
                  <a:pt x="4916985" y="1918826"/>
                  <a:pt x="5853679" y="1476678"/>
                </a:cubicBezTo>
              </a:path>
            </a:pathLst>
          </a:custGeom>
          <a:noFill/>
          <a:ln>
            <a:solidFill>
              <a:srgbClr val="FF0000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2988BB0-3545-4DDF-B063-32D90BF910E7}"/>
              </a:ext>
            </a:extLst>
          </p:cNvPr>
          <p:cNvSpPr/>
          <p:nvPr/>
        </p:nvSpPr>
        <p:spPr>
          <a:xfrm>
            <a:off x="7158182" y="3122171"/>
            <a:ext cx="1634836" cy="482321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8995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31C54A6-C92E-4A92-948F-545AAA7A03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2102"/>
            <a:ext cx="12192000" cy="661379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E4A5CFF-4A90-4A41-8A27-AF3039F52212}"/>
              </a:ext>
            </a:extLst>
          </p:cNvPr>
          <p:cNvSpPr/>
          <p:nvPr/>
        </p:nvSpPr>
        <p:spPr>
          <a:xfrm>
            <a:off x="7158182" y="949911"/>
            <a:ext cx="1634836" cy="3923930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E64F880A-EA61-4A3E-9A88-310369AEB0C7}"/>
              </a:ext>
            </a:extLst>
          </p:cNvPr>
          <p:cNvSpPr/>
          <p:nvPr/>
        </p:nvSpPr>
        <p:spPr>
          <a:xfrm flipV="1">
            <a:off x="3759200" y="2744753"/>
            <a:ext cx="3978630" cy="1368492"/>
          </a:xfrm>
          <a:custGeom>
            <a:avLst/>
            <a:gdLst>
              <a:gd name="connsiteX0" fmla="*/ 0 w 5394036"/>
              <a:gd name="connsiteY0" fmla="*/ 0 h 1293091"/>
              <a:gd name="connsiteX1" fmla="*/ 692727 w 5394036"/>
              <a:gd name="connsiteY1" fmla="*/ 415636 h 1293091"/>
              <a:gd name="connsiteX2" fmla="*/ 1616363 w 5394036"/>
              <a:gd name="connsiteY2" fmla="*/ 240145 h 1293091"/>
              <a:gd name="connsiteX3" fmla="*/ 1690254 w 5394036"/>
              <a:gd name="connsiteY3" fmla="*/ 905164 h 1293091"/>
              <a:gd name="connsiteX4" fmla="*/ 3029527 w 5394036"/>
              <a:gd name="connsiteY4" fmla="*/ 628073 h 1293091"/>
              <a:gd name="connsiteX5" fmla="*/ 5394036 w 5394036"/>
              <a:gd name="connsiteY5" fmla="*/ 1293091 h 1293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94036" h="1293091">
                <a:moveTo>
                  <a:pt x="0" y="0"/>
                </a:moveTo>
                <a:cubicBezTo>
                  <a:pt x="211666" y="187806"/>
                  <a:pt x="423333" y="375612"/>
                  <a:pt x="692727" y="415636"/>
                </a:cubicBezTo>
                <a:cubicBezTo>
                  <a:pt x="962121" y="455660"/>
                  <a:pt x="1450109" y="158557"/>
                  <a:pt x="1616363" y="240145"/>
                </a:cubicBezTo>
                <a:cubicBezTo>
                  <a:pt x="1782618" y="321733"/>
                  <a:pt x="1454727" y="840509"/>
                  <a:pt x="1690254" y="905164"/>
                </a:cubicBezTo>
                <a:cubicBezTo>
                  <a:pt x="1925781" y="969819"/>
                  <a:pt x="2412230" y="563419"/>
                  <a:pt x="3029527" y="628073"/>
                </a:cubicBezTo>
                <a:cubicBezTo>
                  <a:pt x="3646824" y="692727"/>
                  <a:pt x="4520430" y="992909"/>
                  <a:pt x="5394036" y="1293091"/>
                </a:cubicBezTo>
              </a:path>
            </a:pathLst>
          </a:custGeom>
          <a:noFill/>
          <a:ln>
            <a:solidFill>
              <a:srgbClr val="FF0000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292189-359B-47CD-9039-339882F6E96B}"/>
              </a:ext>
            </a:extLst>
          </p:cNvPr>
          <p:cNvSpPr txBox="1"/>
          <p:nvPr/>
        </p:nvSpPr>
        <p:spPr>
          <a:xfrm>
            <a:off x="2733181" y="4124211"/>
            <a:ext cx="2052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latin typeface="Segoe UI Light" panose="020B0502040204020203" pitchFamily="34" charset="0"/>
                <a:cs typeface="Segoe UI Light" panose="020B0502040204020203" pitchFamily="34" charset="0"/>
              </a:rPr>
              <a:t>Memory Addresses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579DF1-5BE7-42ED-840E-E3C41ED4C7A5}"/>
              </a:ext>
            </a:extLst>
          </p:cNvPr>
          <p:cNvSpPr txBox="1"/>
          <p:nvPr/>
        </p:nvSpPr>
        <p:spPr>
          <a:xfrm>
            <a:off x="2661718" y="5479670"/>
            <a:ext cx="91530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highlight>
                  <a:srgbClr val="FFFF00"/>
                </a:highlight>
                <a:latin typeface="Segoe UI Light" panose="020B0502040204020203" pitchFamily="34" charset="0"/>
                <a:cs typeface="Segoe UI Light" panose="020B0502040204020203" pitchFamily="34" charset="0"/>
              </a:rPr>
              <a:t>To see the actual binary machine language (OP Code) for each instruction, </a:t>
            </a:r>
          </a:p>
          <a:p>
            <a:r>
              <a:rPr lang="en-CA" sz="2000" dirty="0">
                <a:highlight>
                  <a:srgbClr val="FFFF00"/>
                </a:highlight>
                <a:latin typeface="Segoe UI Light" panose="020B0502040204020203" pitchFamily="34" charset="0"/>
                <a:cs typeface="Segoe UI Light" panose="020B0502040204020203" pitchFamily="34" charset="0"/>
              </a:rPr>
              <a:t>open your executable file that the compiler makes. E.g., *.exe in Windows systems.</a:t>
            </a:r>
            <a:endParaRPr lang="en-US" sz="2000" dirty="0">
              <a:highlight>
                <a:srgbClr val="FFFF00"/>
              </a:highlight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90103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595F565-B994-4591-8279-F60B56898A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9060"/>
            <a:ext cx="12192000" cy="669987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4C3A740-2A99-449A-A231-AAE0CAC503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597" r="90000" b="89528"/>
          <a:stretch/>
        </p:blipFill>
        <p:spPr>
          <a:xfrm>
            <a:off x="0" y="0"/>
            <a:ext cx="4040782" cy="108235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E3F3437-B0E1-4CA6-BE62-602D309AC0F5}"/>
              </a:ext>
            </a:extLst>
          </p:cNvPr>
          <p:cNvSpPr/>
          <p:nvPr/>
        </p:nvSpPr>
        <p:spPr>
          <a:xfrm>
            <a:off x="2808514" y="240784"/>
            <a:ext cx="485192" cy="496334"/>
          </a:xfrm>
          <a:prstGeom prst="rect">
            <a:avLst/>
          </a:prstGeom>
          <a:solidFill>
            <a:srgbClr val="FFFF00">
              <a:alpha val="5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1721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0" y="2551837"/>
            <a:ext cx="1219199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6000" dirty="0">
                <a:solidFill>
                  <a:srgbClr val="2240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Program vs. Process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A3C0F84-7A43-4A81-A3FA-3C28CBFCE46A}"/>
              </a:ext>
            </a:extLst>
          </p:cNvPr>
          <p:cNvSpPr/>
          <p:nvPr/>
        </p:nvSpPr>
        <p:spPr>
          <a:xfrm>
            <a:off x="-9544" y="4657696"/>
            <a:ext cx="12191999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defTabSz="457200">
              <a:buFont typeface="Arial" panose="020B0604020202020204" pitchFamily="34" charset="0"/>
              <a:buChar char="•"/>
              <a:defRPr/>
            </a:pP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Program: </a:t>
            </a:r>
            <a:r>
              <a:rPr lang="en-US" sz="3200" dirty="0">
                <a:highlight>
                  <a:srgbClr val="FFFF00"/>
                </a:highlight>
                <a:latin typeface="Segoe UI Light" panose="020B0502040204020203" pitchFamily="34" charset="0"/>
                <a:cs typeface="Segoe UI Light" panose="020B0502040204020203" pitchFamily="34" charset="0"/>
              </a:rPr>
              <a:t>dead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body of the instructions stored in </a:t>
            </a:r>
            <a:r>
              <a:rPr lang="en-US" sz="3200" dirty="0">
                <a:highlight>
                  <a:srgbClr val="FFFF00"/>
                </a:highlight>
                <a:latin typeface="Segoe UI Light" panose="020B0502040204020203" pitchFamily="34" charset="0"/>
                <a:cs typeface="Segoe UI Light" panose="020B0502040204020203" pitchFamily="34" charset="0"/>
              </a:rPr>
              <a:t>permanent place 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(flash drive, </a:t>
            </a:r>
            <a:r>
              <a:rPr lang="en-US" sz="3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ssd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, hard disk, paper!)</a:t>
            </a:r>
          </a:p>
          <a:p>
            <a:pPr marL="457200" lvl="0" indent="-457200" defTabSz="457200">
              <a:buFont typeface="Arial" panose="020B0604020202020204" pitchFamily="34" charset="0"/>
              <a:buChar char="•"/>
              <a:defRPr/>
            </a:pP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Process: </a:t>
            </a:r>
            <a:r>
              <a:rPr lang="en-US" sz="3200" dirty="0">
                <a:highlight>
                  <a:srgbClr val="00FF00"/>
                </a:highlight>
                <a:latin typeface="Segoe UI Light" panose="020B0502040204020203" pitchFamily="34" charset="0"/>
                <a:cs typeface="Segoe UI Light" panose="020B0502040204020203" pitchFamily="34" charset="0"/>
              </a:rPr>
              <a:t>live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body of the instructions stored in </a:t>
            </a:r>
            <a:r>
              <a:rPr lang="en-US" sz="3200" dirty="0">
                <a:highlight>
                  <a:srgbClr val="00FF00"/>
                </a:highlight>
                <a:latin typeface="Segoe UI Light" panose="020B0502040204020203" pitchFamily="34" charset="0"/>
                <a:cs typeface="Segoe UI Light" panose="020B0502040204020203" pitchFamily="34" charset="0"/>
              </a:rPr>
              <a:t>memory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US" sz="3200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ready to be fetched by the Processor and be executed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6634826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41904" y="4006327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0" y="2551837"/>
            <a:ext cx="1219199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6000" dirty="0">
                <a:solidFill>
                  <a:srgbClr val="2240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Program vs. Process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7B246F9-195E-4040-963A-42ABBCE9FF00}"/>
              </a:ext>
            </a:extLst>
          </p:cNvPr>
          <p:cNvSpPr/>
          <p:nvPr/>
        </p:nvSpPr>
        <p:spPr>
          <a:xfrm>
            <a:off x="7661563" y="5107708"/>
            <a:ext cx="914400" cy="91440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Process</a:t>
            </a: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FCE16FA6-0735-4DB5-B8AA-BC27831240AC}"/>
              </a:ext>
            </a:extLst>
          </p:cNvPr>
          <p:cNvSpPr/>
          <p:nvPr/>
        </p:nvSpPr>
        <p:spPr>
          <a:xfrm>
            <a:off x="4812146" y="4821381"/>
            <a:ext cx="3121890" cy="923638"/>
          </a:xfrm>
          <a:prstGeom prst="arc">
            <a:avLst>
              <a:gd name="adj1" fmla="val 11063384"/>
              <a:gd name="adj2" fmla="val 21388062"/>
            </a:avLst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Load into Memory</a:t>
            </a:r>
          </a:p>
          <a:p>
            <a:pPr algn="ct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(Run)</a:t>
            </a:r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1A68AAF1-7480-42E0-9CED-0CAF1CFD021B}"/>
              </a:ext>
            </a:extLst>
          </p:cNvPr>
          <p:cNvSpPr/>
          <p:nvPr/>
        </p:nvSpPr>
        <p:spPr>
          <a:xfrm rot="10800000">
            <a:off x="4842165" y="5421745"/>
            <a:ext cx="3121890" cy="923638"/>
          </a:xfrm>
          <a:prstGeom prst="arc">
            <a:avLst>
              <a:gd name="adj1" fmla="val 11063384"/>
              <a:gd name="adj2" fmla="val 21388062"/>
            </a:avLst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01CBDC1-BFC1-4A3F-865F-1A31CC18CCB8}"/>
              </a:ext>
            </a:extLst>
          </p:cNvPr>
          <p:cNvSpPr/>
          <p:nvPr/>
        </p:nvSpPr>
        <p:spPr>
          <a:xfrm>
            <a:off x="4324927" y="5098474"/>
            <a:ext cx="914400" cy="91440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Program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DA7D8CB-6456-4B06-B81E-248BD29E4F89}"/>
              </a:ext>
            </a:extLst>
          </p:cNvPr>
          <p:cNvSpPr txBox="1"/>
          <p:nvPr/>
        </p:nvSpPr>
        <p:spPr>
          <a:xfrm>
            <a:off x="5714999" y="5929747"/>
            <a:ext cx="17433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Finished/Killed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43A96BE9-9C60-4F89-853B-5B4A078B83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430706"/>
              </p:ext>
            </p:extLst>
          </p:nvPr>
        </p:nvGraphicFramePr>
        <p:xfrm>
          <a:off x="1115291" y="4187305"/>
          <a:ext cx="2948709" cy="24688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948709">
                  <a:extLst>
                    <a:ext uri="{9D8B030D-6E8A-4147-A177-3AD203B41FA5}">
                      <a16:colId xmlns:a16="http://schemas.microsoft.com/office/drawing/2014/main" val="3047305917"/>
                    </a:ext>
                  </a:extLst>
                </a:gridCol>
              </a:tblGrid>
              <a:tr h="375806"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LnTx/>
                          <a:uFillTx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C, C++, Java, Python</a:t>
                      </a:r>
                    </a:p>
                    <a:p>
                      <a:r>
                        <a:rPr lang="en-US" sz="1800" b="1" dirty="0">
                          <a:solidFill>
                            <a:srgbClr val="7F0055"/>
                          </a:solidFill>
                          <a:effectLst/>
                          <a:latin typeface="Consolas" panose="020B0609020204030204" pitchFamily="49" charset="0"/>
                          <a:ea typeface="MS Mincho" panose="020B0400000000000000" pitchFamily="49" charset="-128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MS Mincho" panose="020B0400000000000000" pitchFamily="49" charset="-128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Segoe UI Light" panose="020B0502040204020203" pitchFamily="34" charset="0"/>
                        </a:rPr>
                        <a:t>a = 1;</a:t>
                      </a:r>
                    </a:p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Segoe UI Light" panose="020B0502040204020203" pitchFamily="34" charset="0"/>
                        </a:rPr>
                        <a:t>a = a + 1;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9838139"/>
                  </a:ext>
                </a:extLst>
              </a:tr>
              <a:tr h="375806"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LnTx/>
                          <a:uFillTx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Assembly x86, Assembly Z80</a:t>
                      </a:r>
                    </a:p>
                    <a:p>
                      <a:r>
                        <a:rPr lang="en-US" sz="1800" kern="12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MS Mincho" panose="020B0400000000000000" pitchFamily="49" charset="-128"/>
                          <a:cs typeface="Segoe UI Light" panose="020B0502040204020203" pitchFamily="34" charset="0"/>
                        </a:rPr>
                        <a:t>MOV 1, AX</a:t>
                      </a:r>
                    </a:p>
                    <a:p>
                      <a:r>
                        <a:rPr lang="en-US" sz="1800" kern="12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MS Mincho" panose="020B0400000000000000" pitchFamily="49" charset="-128"/>
                          <a:cs typeface="Segoe UI Light" panose="020B0502040204020203" pitchFamily="34" charset="0"/>
                        </a:rPr>
                        <a:t>INC AX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7286478"/>
                  </a:ext>
                </a:extLst>
              </a:tr>
              <a:tr h="375806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MS Mincho" panose="020B0400000000000000" pitchFamily="49" charset="-128"/>
                          <a:cs typeface="Segoe UI Light" panose="020B0502040204020203" pitchFamily="34" charset="0"/>
                        </a:rPr>
                        <a:t>00010011</a:t>
                      </a:r>
                    </a:p>
                    <a:p>
                      <a:r>
                        <a:rPr lang="en-US" sz="1800" kern="12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MS Mincho" panose="020B0400000000000000" pitchFamily="49" charset="-128"/>
                          <a:cs typeface="Segoe UI Light" panose="020B0502040204020203" pitchFamily="34" charset="0"/>
                        </a:rPr>
                        <a:t>00001011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3612265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0BDF78DF-EA55-4C37-AA2F-BD46BCD51E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2216844"/>
              </p:ext>
            </p:extLst>
          </p:nvPr>
        </p:nvGraphicFramePr>
        <p:xfrm>
          <a:off x="8836890" y="4595554"/>
          <a:ext cx="2948709" cy="19202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948709">
                  <a:extLst>
                    <a:ext uri="{9D8B030D-6E8A-4147-A177-3AD203B41FA5}">
                      <a16:colId xmlns:a16="http://schemas.microsoft.com/office/drawing/2014/main" val="3047305917"/>
                    </a:ext>
                  </a:extLst>
                </a:gridCol>
              </a:tblGrid>
              <a:tr h="37580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MS Mincho" panose="020B0400000000000000" pitchFamily="49" charset="-128"/>
                          <a:cs typeface="Segoe UI Light" panose="020B0502040204020203" pitchFamily="34" charset="0"/>
                        </a:rPr>
                        <a:t>00010011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MS Mincho" panose="020B0400000000000000" pitchFamily="49" charset="-128"/>
                          <a:cs typeface="Segoe UI Light" panose="020B0502040204020203" pitchFamily="34" charset="0"/>
                        </a:rPr>
                        <a:t>00001011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MS Mincho" panose="020B0400000000000000" pitchFamily="49" charset="-128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9838139"/>
                  </a:ext>
                </a:extLst>
              </a:tr>
              <a:tr h="37580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MS Mincho" panose="020B0400000000000000" pitchFamily="49" charset="-128"/>
                          <a:cs typeface="Segoe UI Light" panose="020B0502040204020203" pitchFamily="34" charset="0"/>
                        </a:rPr>
                        <a:t>00010011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MS Mincho" panose="020B0400000000000000" pitchFamily="49" charset="-128"/>
                          <a:cs typeface="Segoe UI Light" panose="020B0502040204020203" pitchFamily="34" charset="0"/>
                        </a:rPr>
                        <a:t>00001011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7286478"/>
                  </a:ext>
                </a:extLst>
              </a:tr>
              <a:tr h="375806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MS Mincho" panose="020B0400000000000000" pitchFamily="49" charset="-128"/>
                          <a:cs typeface="Segoe UI Light" panose="020B0502040204020203" pitchFamily="34" charset="0"/>
                        </a:rPr>
                        <a:t>00010011</a:t>
                      </a:r>
                    </a:p>
                    <a:p>
                      <a:r>
                        <a:rPr lang="en-US" sz="1800" kern="12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MS Mincho" panose="020B0400000000000000" pitchFamily="49" charset="-128"/>
                          <a:cs typeface="Segoe UI Light" panose="020B0502040204020203" pitchFamily="34" charset="0"/>
                        </a:rPr>
                        <a:t>00001011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36122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4200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22BD8D66-0796-4845-8684-457FAF34079B}"/>
              </a:ext>
            </a:extLst>
          </p:cNvPr>
          <p:cNvSpPr txBox="1"/>
          <p:nvPr/>
        </p:nvSpPr>
        <p:spPr>
          <a:xfrm>
            <a:off x="0" y="2501029"/>
            <a:ext cx="232467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Segoe UI Light (Headings)"/>
              </a:rPr>
              <a:t>Number Systems |</a:t>
            </a:r>
            <a:endParaRPr lang="en-US" sz="2200" dirty="0">
              <a:solidFill>
                <a:schemeClr val="bg2"/>
              </a:solidFill>
              <a:latin typeface="Segoe UI Light (Headings)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B5BD3EC-15BD-4AD7-AF32-FB8B29A4422E}"/>
              </a:ext>
            </a:extLst>
          </p:cNvPr>
          <p:cNvSpPr txBox="1"/>
          <p:nvPr/>
        </p:nvSpPr>
        <p:spPr>
          <a:xfrm>
            <a:off x="0" y="2907982"/>
            <a:ext cx="39132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chemeClr val="bg1"/>
                </a:solidFill>
                <a:latin typeface="Segoe UI Light (Headings)"/>
              </a:rPr>
              <a:t>Number Systems</a:t>
            </a:r>
            <a:r>
              <a:rPr lang="en-US" sz="2200" dirty="0">
                <a:latin typeface="Segoe UI Light (Headings)"/>
              </a:rPr>
              <a:t> | Logic Gates |</a:t>
            </a:r>
            <a:endParaRPr lang="en-US" sz="2200" dirty="0">
              <a:solidFill>
                <a:schemeClr val="bg2"/>
              </a:solidFill>
              <a:latin typeface="Segoe UI Light (Headings)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D7A53C6-E7AB-4260-B2BD-10FBAC0CA28E}"/>
              </a:ext>
            </a:extLst>
          </p:cNvPr>
          <p:cNvSpPr txBox="1"/>
          <p:nvPr/>
        </p:nvSpPr>
        <p:spPr>
          <a:xfrm>
            <a:off x="0" y="3314935"/>
            <a:ext cx="655820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chemeClr val="bg1"/>
                </a:solidFill>
                <a:latin typeface="Segoe UI Light (Headings)"/>
              </a:rPr>
              <a:t>Number Systems | Logic Gates </a:t>
            </a:r>
            <a:r>
              <a:rPr lang="en-US" sz="2200" dirty="0">
                <a:latin typeface="Segoe UI Light (Headings)"/>
              </a:rPr>
              <a:t>|</a:t>
            </a:r>
            <a:r>
              <a:rPr lang="en-US" sz="2200" dirty="0">
                <a:solidFill>
                  <a:schemeClr val="bg1"/>
                </a:solidFill>
                <a:latin typeface="Segoe UI Light (Headings)"/>
              </a:rPr>
              <a:t> </a:t>
            </a:r>
            <a:r>
              <a:rPr lang="en-US" sz="2200" dirty="0">
                <a:latin typeface="Segoe UI Light (Headings)"/>
              </a:rPr>
              <a:t>Combinational Logic |</a:t>
            </a:r>
            <a:endParaRPr lang="en-US" sz="2200" dirty="0">
              <a:solidFill>
                <a:schemeClr val="bg2"/>
              </a:solidFill>
              <a:latin typeface="Segoe UI Light (Headings)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F319C14-F3A6-48CF-ABD7-8F83AC3E1235}"/>
              </a:ext>
            </a:extLst>
          </p:cNvPr>
          <p:cNvSpPr txBox="1"/>
          <p:nvPr/>
        </p:nvSpPr>
        <p:spPr>
          <a:xfrm>
            <a:off x="0" y="3721888"/>
            <a:ext cx="790953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chemeClr val="bg1"/>
                </a:solidFill>
                <a:latin typeface="Segoe UI Light (Headings)"/>
              </a:rPr>
              <a:t>Number Systems | Logic Gates | Combinational Logic </a:t>
            </a:r>
            <a:r>
              <a:rPr lang="en-US" sz="2200" dirty="0">
                <a:latin typeface="Segoe UI Light (Headings)"/>
              </a:rPr>
              <a:t>| Flip-Flops |</a:t>
            </a:r>
            <a:endParaRPr lang="en-US" sz="2200" dirty="0">
              <a:solidFill>
                <a:schemeClr val="bg2"/>
              </a:solidFill>
              <a:latin typeface="Segoe UI Light (Headings)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59E3BF1-3EB6-42C8-9576-75CDF28A439E}"/>
              </a:ext>
            </a:extLst>
          </p:cNvPr>
          <p:cNvSpPr txBox="1"/>
          <p:nvPr/>
        </p:nvSpPr>
        <p:spPr>
          <a:xfrm>
            <a:off x="0" y="4128841"/>
            <a:ext cx="998061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chemeClr val="bg1"/>
                </a:solidFill>
                <a:latin typeface="Segoe UI Light (Headings)"/>
              </a:rPr>
              <a:t>Number Systems | Logic Gates | Combinational Logic | Flip-Flops </a:t>
            </a:r>
            <a:r>
              <a:rPr lang="en-US" sz="2200" dirty="0">
                <a:latin typeface="Segoe UI Light (Headings)"/>
              </a:rPr>
              <a:t>| Sequential Logic |</a:t>
            </a:r>
            <a:endParaRPr lang="en-US" sz="2200" dirty="0">
              <a:solidFill>
                <a:schemeClr val="bg2"/>
              </a:solidFill>
              <a:latin typeface="Segoe UI Light (Headings)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C054370-E456-47C5-BCFD-72AE2E4764CD}"/>
              </a:ext>
            </a:extLst>
          </p:cNvPr>
          <p:cNvSpPr txBox="1"/>
          <p:nvPr/>
        </p:nvSpPr>
        <p:spPr>
          <a:xfrm>
            <a:off x="0" y="4534778"/>
            <a:ext cx="1227291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chemeClr val="bg1"/>
                </a:solidFill>
                <a:latin typeface="Segoe UI Light (Headings)"/>
              </a:rPr>
              <a:t>Number Systems | Logic Gates | Combinational Logic | Flip-Flops|  Sequential Logic </a:t>
            </a:r>
            <a:r>
              <a:rPr lang="en-US" sz="2200" dirty="0">
                <a:latin typeface="Segoe UI Light (Headings)"/>
              </a:rPr>
              <a:t>| </a:t>
            </a:r>
            <a:r>
              <a:rPr lang="en-US" sz="2200" b="1" dirty="0">
                <a:latin typeface="Segoe UI Light (Headings)"/>
              </a:rPr>
              <a:t>Computer Systems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248A168-3C35-4930-8569-FDC7EB83E187}"/>
              </a:ext>
            </a:extLst>
          </p:cNvPr>
          <p:cNvSpPr txBox="1"/>
          <p:nvPr/>
        </p:nvSpPr>
        <p:spPr>
          <a:xfrm>
            <a:off x="2190816" y="2557461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(12)</a:t>
            </a:r>
            <a:r>
              <a:rPr lang="en-US" baseline="-25000" dirty="0">
                <a:latin typeface="Segoe UI Light" panose="020B0502040204020203" pitchFamily="34" charset="0"/>
                <a:cs typeface="Segoe UI Light" panose="020B0502040204020203" pitchFamily="34" charset="0"/>
              </a:rPr>
              <a:t>10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→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(1100)</a:t>
            </a:r>
            <a:r>
              <a:rPr lang="en-US" baseline="-25000" dirty="0"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2</a:t>
            </a:r>
            <a:endParaRPr lang="en-US" baseline="-25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0" name="Picture 9" descr="A picture containing shape&#10;&#10;Description automatically generated">
            <a:extLst>
              <a:ext uri="{FF2B5EF4-FFF2-40B4-BE49-F238E27FC236}">
                <a16:creationId xmlns:a16="http://schemas.microsoft.com/office/drawing/2014/main" id="{B543728C-3643-4E16-A053-C546ED5BC0D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3348" y="2993091"/>
            <a:ext cx="461665" cy="276999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3D819EC7-B623-4D52-A49C-8A90DDD2C8A4}"/>
              </a:ext>
            </a:extLst>
          </p:cNvPr>
          <p:cNvGrpSpPr/>
          <p:nvPr/>
        </p:nvGrpSpPr>
        <p:grpSpPr>
          <a:xfrm>
            <a:off x="6558206" y="3222485"/>
            <a:ext cx="916187" cy="571606"/>
            <a:chOff x="6678303" y="3176435"/>
            <a:chExt cx="916187" cy="571606"/>
          </a:xfrm>
        </p:grpSpPr>
        <p:pic>
          <p:nvPicPr>
            <p:cNvPr id="11" name="Picture 10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A791361E-A728-4DF7-B0EE-E0A1D12674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78303" y="3176435"/>
              <a:ext cx="461665" cy="276999"/>
            </a:xfrm>
            <a:prstGeom prst="rect">
              <a:avLst/>
            </a:prstGeom>
          </p:spPr>
        </p:pic>
        <p:pic>
          <p:nvPicPr>
            <p:cNvPr id="12" name="Picture 11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96BC7E61-0C60-4D30-A470-75C2869F89A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78303" y="3471042"/>
              <a:ext cx="461665" cy="276999"/>
            </a:xfrm>
            <a:prstGeom prst="rect">
              <a:avLst/>
            </a:prstGeom>
          </p:spPr>
        </p:pic>
        <p:pic>
          <p:nvPicPr>
            <p:cNvPr id="14" name="Picture 13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6B53477A-EEE7-4EEA-A329-DDD3EF70A88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32825" y="3296088"/>
              <a:ext cx="461665" cy="333339"/>
            </a:xfrm>
            <a:prstGeom prst="rect">
              <a:avLst/>
            </a:prstGeom>
          </p:spPr>
        </p:pic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7D1E3885-8170-4ACE-A7A6-15000255C0CA}"/>
                </a:ext>
              </a:extLst>
            </p:cNvPr>
            <p:cNvCxnSpPr>
              <a:cxnSpLocks/>
            </p:cNvCxnSpPr>
            <p:nvPr/>
          </p:nvCxnSpPr>
          <p:spPr>
            <a:xfrm>
              <a:off x="7135206" y="3307791"/>
              <a:ext cx="0" cy="800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DC49A54-5A08-45B2-872A-B8336BFC389E}"/>
                </a:ext>
              </a:extLst>
            </p:cNvPr>
            <p:cNvCxnSpPr>
              <a:cxnSpLocks/>
            </p:cNvCxnSpPr>
            <p:nvPr/>
          </p:nvCxnSpPr>
          <p:spPr>
            <a:xfrm>
              <a:off x="7136188" y="3535140"/>
              <a:ext cx="0" cy="800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1" name="Picture 60">
            <a:extLst>
              <a:ext uri="{FF2B5EF4-FFF2-40B4-BE49-F238E27FC236}">
                <a16:creationId xmlns:a16="http://schemas.microsoft.com/office/drawing/2014/main" id="{6D42E7CD-39CA-49B2-BB3C-AEFD7A2940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83209" y="4006148"/>
            <a:ext cx="1117584" cy="5659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1B0A435-4583-4D94-A8C8-2C9A2A31E1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84953" y="3616889"/>
            <a:ext cx="672895" cy="588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3550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4976" y="257002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25433" y="582371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-6927" y="707442"/>
            <a:ext cx="1219199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6000" dirty="0">
                <a:solidFill>
                  <a:srgbClr val="2240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Compilers vs. Interpreters</a:t>
            </a:r>
          </a:p>
          <a:p>
            <a:pPr lvl="0" algn="ctr" defTabSz="457200">
              <a:defRPr/>
            </a:pPr>
            <a:r>
              <a:rPr lang="en-US" sz="4800" dirty="0">
                <a:latin typeface="Segoe UI Light" panose="020B0502040204020203" pitchFamily="34" charset="0"/>
                <a:cs typeface="Segoe UI Light" panose="020B0502040204020203" pitchFamily="34" charset="0"/>
              </a:rPr>
              <a:t>Instruction Encoders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7B246F9-195E-4040-963A-42ABBCE9FF00}"/>
              </a:ext>
            </a:extLst>
          </p:cNvPr>
          <p:cNvSpPr/>
          <p:nvPr/>
        </p:nvSpPr>
        <p:spPr>
          <a:xfrm>
            <a:off x="7668490" y="4220741"/>
            <a:ext cx="914400" cy="91440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Process</a:t>
            </a: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FCE16FA6-0735-4DB5-B8AA-BC27831240AC}"/>
              </a:ext>
            </a:extLst>
          </p:cNvPr>
          <p:cNvSpPr/>
          <p:nvPr/>
        </p:nvSpPr>
        <p:spPr>
          <a:xfrm>
            <a:off x="4819073" y="3934414"/>
            <a:ext cx="3121890" cy="923638"/>
          </a:xfrm>
          <a:prstGeom prst="arc">
            <a:avLst>
              <a:gd name="adj1" fmla="val 11063384"/>
              <a:gd name="adj2" fmla="val 21388062"/>
            </a:avLst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Load into Memory</a:t>
            </a:r>
          </a:p>
          <a:p>
            <a:pPr algn="ct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(Run)</a:t>
            </a:r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1A68AAF1-7480-42E0-9CED-0CAF1CFD021B}"/>
              </a:ext>
            </a:extLst>
          </p:cNvPr>
          <p:cNvSpPr/>
          <p:nvPr/>
        </p:nvSpPr>
        <p:spPr>
          <a:xfrm rot="10800000">
            <a:off x="4849092" y="4534778"/>
            <a:ext cx="3121890" cy="923638"/>
          </a:xfrm>
          <a:prstGeom prst="arc">
            <a:avLst>
              <a:gd name="adj1" fmla="val 11063384"/>
              <a:gd name="adj2" fmla="val 21388062"/>
            </a:avLst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01CBDC1-BFC1-4A3F-865F-1A31CC18CCB8}"/>
              </a:ext>
            </a:extLst>
          </p:cNvPr>
          <p:cNvSpPr/>
          <p:nvPr/>
        </p:nvSpPr>
        <p:spPr>
          <a:xfrm>
            <a:off x="4331854" y="4211507"/>
            <a:ext cx="914400" cy="91440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Program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DA7D8CB-6456-4B06-B81E-248BD29E4F89}"/>
              </a:ext>
            </a:extLst>
          </p:cNvPr>
          <p:cNvSpPr txBox="1"/>
          <p:nvPr/>
        </p:nvSpPr>
        <p:spPr>
          <a:xfrm>
            <a:off x="5721926" y="5042780"/>
            <a:ext cx="17433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Finished/Killed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43A96BE9-9C60-4F89-853B-5B4A078B83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7738333"/>
              </p:ext>
            </p:extLst>
          </p:nvPr>
        </p:nvGraphicFramePr>
        <p:xfrm>
          <a:off x="1122218" y="3300338"/>
          <a:ext cx="2948709" cy="24688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948709">
                  <a:extLst>
                    <a:ext uri="{9D8B030D-6E8A-4147-A177-3AD203B41FA5}">
                      <a16:colId xmlns:a16="http://schemas.microsoft.com/office/drawing/2014/main" val="3047305917"/>
                    </a:ext>
                  </a:extLst>
                </a:gridCol>
              </a:tblGrid>
              <a:tr h="375806"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LnTx/>
                          <a:uFillTx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C, C++, Java, Python</a:t>
                      </a:r>
                    </a:p>
                    <a:p>
                      <a:r>
                        <a:rPr lang="en-US" sz="1800" b="1" dirty="0">
                          <a:solidFill>
                            <a:srgbClr val="7F0055"/>
                          </a:solidFill>
                          <a:effectLst/>
                          <a:latin typeface="Consolas" panose="020B0609020204030204" pitchFamily="49" charset="0"/>
                          <a:ea typeface="MS Mincho" panose="020B0400000000000000" pitchFamily="49" charset="-128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MS Mincho" panose="020B0400000000000000" pitchFamily="49" charset="-128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Segoe UI Light" panose="020B0502040204020203" pitchFamily="34" charset="0"/>
                        </a:rPr>
                        <a:t>a = 1;</a:t>
                      </a:r>
                    </a:p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Segoe UI Light" panose="020B0502040204020203" pitchFamily="34" charset="0"/>
                        </a:rPr>
                        <a:t>a = a + 1;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9838139"/>
                  </a:ext>
                </a:extLst>
              </a:tr>
              <a:tr h="375806"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LnTx/>
                          <a:uFillTx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Assembly x86, Assembly Z80</a:t>
                      </a:r>
                    </a:p>
                    <a:p>
                      <a:r>
                        <a:rPr lang="en-US" sz="1800" kern="12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MS Mincho" panose="020B0400000000000000" pitchFamily="49" charset="-128"/>
                          <a:cs typeface="Segoe UI Light" panose="020B0502040204020203" pitchFamily="34" charset="0"/>
                        </a:rPr>
                        <a:t>MOV 1, AX</a:t>
                      </a:r>
                    </a:p>
                    <a:p>
                      <a:r>
                        <a:rPr lang="en-US" sz="1800" kern="12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MS Mincho" panose="020B0400000000000000" pitchFamily="49" charset="-128"/>
                          <a:cs typeface="Segoe UI Light" panose="020B0502040204020203" pitchFamily="34" charset="0"/>
                        </a:rPr>
                        <a:t>INC AX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7286478"/>
                  </a:ext>
                </a:extLst>
              </a:tr>
              <a:tr h="375806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MS Mincho" panose="020B0400000000000000" pitchFamily="49" charset="-128"/>
                          <a:cs typeface="Segoe UI Light" panose="020B0502040204020203" pitchFamily="34" charset="0"/>
                        </a:rPr>
                        <a:t>00010011</a:t>
                      </a:r>
                    </a:p>
                    <a:p>
                      <a:r>
                        <a:rPr lang="en-US" sz="1800" kern="12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MS Mincho" panose="020B0400000000000000" pitchFamily="49" charset="-128"/>
                          <a:cs typeface="Segoe UI Light" panose="020B0502040204020203" pitchFamily="34" charset="0"/>
                        </a:rPr>
                        <a:t>00001011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3612265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0BDF78DF-EA55-4C37-AA2F-BD46BCD51E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8336647"/>
              </p:ext>
            </p:extLst>
          </p:nvPr>
        </p:nvGraphicFramePr>
        <p:xfrm>
          <a:off x="8843817" y="4437251"/>
          <a:ext cx="2948709" cy="6400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948709">
                  <a:extLst>
                    <a:ext uri="{9D8B030D-6E8A-4147-A177-3AD203B41FA5}">
                      <a16:colId xmlns:a16="http://schemas.microsoft.com/office/drawing/2014/main" val="3047305917"/>
                    </a:ext>
                  </a:extLst>
                </a:gridCol>
              </a:tblGrid>
              <a:tr h="37580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rgbClr val="7F0055"/>
                          </a:solidFill>
                          <a:effectLst/>
                          <a:latin typeface="Consolas" panose="020B0609020204030204" pitchFamily="49" charset="0"/>
                          <a:ea typeface="MS Mincho" panose="020B0400000000000000" pitchFamily="49" charset="-128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MS Mincho" panose="020B0400000000000000" pitchFamily="49" charset="-128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Segoe UI Light" panose="020B0502040204020203" pitchFamily="34" charset="0"/>
                        </a:rPr>
                        <a:t>a = 1; 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Segoe UI Light" panose="020B0502040204020203" pitchFamily="34" charset="0"/>
                          <a:sym typeface="Wingdings" panose="05000000000000000000" pitchFamily="2" charset="2"/>
                        </a:rPr>
                        <a:t> 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MS Mincho" panose="020B0400000000000000" pitchFamily="49" charset="-128"/>
                          <a:cs typeface="Segoe UI Light" panose="020B0502040204020203" pitchFamily="34" charset="0"/>
                        </a:rPr>
                        <a:t>00010011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Segoe UI Light" panose="020B0502040204020203" pitchFamily="34" charset="0"/>
                        </a:rPr>
                        <a:t>a = a + 1; 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Segoe UI Light" panose="020B0502040204020203" pitchFamily="34" charset="0"/>
                          <a:sym typeface="Wingdings" panose="05000000000000000000" pitchFamily="2" charset="2"/>
                        </a:rPr>
                        <a:t> 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MS Mincho" panose="020B0400000000000000" pitchFamily="49" charset="-128"/>
                          <a:cs typeface="Segoe UI Light" panose="020B0502040204020203" pitchFamily="34" charset="0"/>
                        </a:rPr>
                        <a:t>00001011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9838139"/>
                  </a:ext>
                </a:extLst>
              </a:tr>
            </a:tbl>
          </a:graphicData>
        </a:graphic>
      </p:graphicFrame>
      <p:sp>
        <p:nvSpPr>
          <p:cNvPr id="16" name="Arrow: Down 15">
            <a:extLst>
              <a:ext uri="{FF2B5EF4-FFF2-40B4-BE49-F238E27FC236}">
                <a16:creationId xmlns:a16="http://schemas.microsoft.com/office/drawing/2014/main" id="{FC84DBA3-87E4-4A5D-9110-54579E1EEB9E}"/>
              </a:ext>
            </a:extLst>
          </p:cNvPr>
          <p:cNvSpPr/>
          <p:nvPr/>
        </p:nvSpPr>
        <p:spPr>
          <a:xfrm>
            <a:off x="0" y="3401010"/>
            <a:ext cx="1293091" cy="2267535"/>
          </a:xfrm>
          <a:prstGeom prst="downArrow">
            <a:avLst>
              <a:gd name="adj1" fmla="val 60389"/>
              <a:gd name="adj2" fmla="val 5169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Compilers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3D4FDEBE-5BD1-4436-97ED-1AF26FF79D15}"/>
              </a:ext>
            </a:extLst>
          </p:cNvPr>
          <p:cNvSpPr/>
          <p:nvPr/>
        </p:nvSpPr>
        <p:spPr>
          <a:xfrm>
            <a:off x="8843817" y="3408155"/>
            <a:ext cx="2948709" cy="8125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Interpreters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75987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16">
            <a:extLst>
              <a:ext uri="{FF2B5EF4-FFF2-40B4-BE49-F238E27FC236}">
                <a16:creationId xmlns:a16="http://schemas.microsoft.com/office/drawing/2014/main" id="{DF3395EF-532C-49CF-B999-033A6D9BEC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5777957"/>
              </p:ext>
            </p:extLst>
          </p:nvPr>
        </p:nvGraphicFramePr>
        <p:xfrm>
          <a:off x="0" y="2118702"/>
          <a:ext cx="12192000" cy="26205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3044026513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1557983164"/>
                    </a:ext>
                  </a:extLst>
                </a:gridCol>
              </a:tblGrid>
              <a:tr h="375806"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Instruction</a:t>
                      </a:r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Operation Code (OP Code)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9003666"/>
                  </a:ext>
                </a:extLst>
              </a:tr>
              <a:tr h="37580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c = a +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000 XXXX YYYY ZZZZ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8380025"/>
                  </a:ext>
                </a:extLst>
              </a:tr>
              <a:tr h="37580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c = a –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001 XXXX YYYY ZZZZ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88684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c = a /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010 XXXX YYYY ZZZZ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7920556"/>
                  </a:ext>
                </a:extLst>
              </a:tr>
              <a:tr h="37580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c = a *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011 XXXX YYYY ZZZZ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9347623"/>
                  </a:ext>
                </a:extLst>
              </a:tr>
              <a:tr h="37580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c = {number}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 100  XXXX XXX XXXX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7887491"/>
                  </a:ext>
                </a:extLst>
              </a:tr>
              <a:tr h="37580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695973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A8965C3A-67FD-47D6-A0D0-D7189C46F213}"/>
              </a:ext>
            </a:extLst>
          </p:cNvPr>
          <p:cNvSpPr/>
          <p:nvPr/>
        </p:nvSpPr>
        <p:spPr>
          <a:xfrm>
            <a:off x="0" y="4956169"/>
            <a:ext cx="1219199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4800" dirty="0">
                <a:latin typeface="Segoe UI Light" panose="020B0502040204020203" pitchFamily="34" charset="0"/>
                <a:cs typeface="Segoe UI Light" panose="020B0502040204020203" pitchFamily="34" charset="0"/>
              </a:rPr>
              <a:t>Instruction Encoders</a:t>
            </a:r>
          </a:p>
          <a:p>
            <a:pPr lvl="0" algn="ctr" defTabSz="457200">
              <a:defRPr/>
            </a:pPr>
            <a:r>
              <a:rPr lang="en-US" sz="4800" dirty="0">
                <a:latin typeface="Segoe UI Light" panose="020B0502040204020203" pitchFamily="34" charset="0"/>
                <a:cs typeface="Segoe UI Light" panose="020B0502040204020203" pitchFamily="34" charset="0"/>
              </a:rPr>
              <a:t>very simplified version!</a:t>
            </a:r>
          </a:p>
        </p:txBody>
      </p:sp>
    </p:spTree>
    <p:extLst>
      <p:ext uri="{BB962C8B-B14F-4D97-AF65-F5344CB8AC3E}">
        <p14:creationId xmlns:p14="http://schemas.microsoft.com/office/powerpoint/2010/main" val="21663769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41904" y="4006327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0" y="2551837"/>
            <a:ext cx="1219199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6000" dirty="0">
                <a:solidFill>
                  <a:srgbClr val="2240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Design Processor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DD48C0E-B089-4B2A-B841-CB4B99DFBA58}"/>
              </a:ext>
            </a:extLst>
          </p:cNvPr>
          <p:cNvSpPr/>
          <p:nvPr/>
        </p:nvSpPr>
        <p:spPr>
          <a:xfrm>
            <a:off x="-9544" y="4657696"/>
            <a:ext cx="1219199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Processor can only see binary-coded instructions </a:t>
            </a:r>
          </a:p>
          <a:p>
            <a:pPr lvl="0" algn="ctr" defTabSz="457200">
              <a:defRPr/>
            </a:pPr>
            <a:r>
              <a:rPr lang="en-US" sz="3200" dirty="0">
                <a:highlight>
                  <a:srgbClr val="FFFF00"/>
                </a:highlight>
                <a:latin typeface="Segoe UI Light" panose="020B0502040204020203" pitchFamily="34" charset="0"/>
                <a:cs typeface="Segoe UI Light" panose="020B0502040204020203" pitchFamily="34" charset="0"/>
              </a:rPr>
              <a:t>Processor only understand machine language</a:t>
            </a:r>
          </a:p>
          <a:p>
            <a:pPr lvl="0" algn="ctr" defTabSz="457200">
              <a:defRPr/>
            </a:pP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Instruction Set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→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Instruction Decoder</a:t>
            </a:r>
            <a:endParaRPr lang="en-US" sz="3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66202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16">
            <a:extLst>
              <a:ext uri="{FF2B5EF4-FFF2-40B4-BE49-F238E27FC236}">
                <a16:creationId xmlns:a16="http://schemas.microsoft.com/office/drawing/2014/main" id="{DF3395EF-532C-49CF-B999-033A6D9BEC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704644"/>
              </p:ext>
            </p:extLst>
          </p:nvPr>
        </p:nvGraphicFramePr>
        <p:xfrm>
          <a:off x="0" y="594702"/>
          <a:ext cx="12192000" cy="42564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3044026513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1557983164"/>
                    </a:ext>
                  </a:extLst>
                </a:gridCol>
              </a:tblGrid>
              <a:tr h="37580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Operation Code (OP Code)</a:t>
                      </a:r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What to do?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9003666"/>
                  </a:ext>
                </a:extLst>
              </a:tr>
              <a:tr h="37580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000 XXXX YYYY ZZZZ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Fetch the first operand from memory at XXXX address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Store the first operand inside somewhere (AX)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Fetch the second operand from memory at YYYY address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Store the first operand inside somewhere else (BX)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Use the n-bit Adder to add AX and BX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Store the result inside somewhere else (CX)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Push CX to memory at ZZZZ 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8380025"/>
                  </a:ext>
                </a:extLst>
              </a:tr>
              <a:tr h="37580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001 XXXX YYYY ZZZZ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effectLst/>
                        <a:uLnTx/>
                        <a:uFillTx/>
                        <a:latin typeface="Segoe UI Light" panose="020B0502040204020203" pitchFamily="34" charset="0"/>
                        <a:ea typeface="+mn-ea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88684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010 XXXX YYYY ZZZZ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effectLst/>
                        <a:uLnTx/>
                        <a:uFillTx/>
                        <a:latin typeface="Segoe UI Light" panose="020B0502040204020203" pitchFamily="34" charset="0"/>
                        <a:ea typeface="+mn-ea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7920556"/>
                  </a:ext>
                </a:extLst>
              </a:tr>
              <a:tr h="37580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011 XXXX YYYY ZZZZ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effectLst/>
                        <a:uLnTx/>
                        <a:uFillTx/>
                        <a:latin typeface="Segoe UI Light" panose="020B0502040204020203" pitchFamily="34" charset="0"/>
                        <a:ea typeface="+mn-ea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9347623"/>
                  </a:ext>
                </a:extLst>
              </a:tr>
              <a:tr h="37580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 100  XXXX XXX XXXX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effectLst/>
                        <a:uLnTx/>
                        <a:uFillTx/>
                        <a:latin typeface="Segoe UI Light" panose="020B0502040204020203" pitchFamily="34" charset="0"/>
                        <a:ea typeface="+mn-ea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7887491"/>
                  </a:ext>
                </a:extLst>
              </a:tr>
              <a:tr h="37580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effectLst/>
                        <a:uLnTx/>
                        <a:uFillTx/>
                        <a:latin typeface="Segoe UI Light" panose="020B0502040204020203" pitchFamily="34" charset="0"/>
                        <a:ea typeface="+mn-ea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695973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A8965C3A-67FD-47D6-A0D0-D7189C46F213}"/>
              </a:ext>
            </a:extLst>
          </p:cNvPr>
          <p:cNvSpPr/>
          <p:nvPr/>
        </p:nvSpPr>
        <p:spPr>
          <a:xfrm>
            <a:off x="0" y="4956169"/>
            <a:ext cx="1219199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4800" dirty="0">
                <a:latin typeface="Segoe UI Light" panose="020B0502040204020203" pitchFamily="34" charset="0"/>
                <a:cs typeface="Segoe UI Light" panose="020B0502040204020203" pitchFamily="34" charset="0"/>
              </a:rPr>
              <a:t>Instruction Decoder</a:t>
            </a:r>
          </a:p>
          <a:p>
            <a:pPr lvl="0" algn="ctr" defTabSz="457200">
              <a:defRPr/>
            </a:pPr>
            <a:r>
              <a:rPr lang="en-US" sz="4800" dirty="0">
                <a:latin typeface="Segoe UI Light" panose="020B0502040204020203" pitchFamily="34" charset="0"/>
                <a:cs typeface="Segoe UI Light" panose="020B0502040204020203" pitchFamily="34" charset="0"/>
              </a:rPr>
              <a:t>very simplified version!</a:t>
            </a:r>
          </a:p>
        </p:txBody>
      </p:sp>
    </p:spTree>
    <p:extLst>
      <p:ext uri="{BB962C8B-B14F-4D97-AF65-F5344CB8AC3E}">
        <p14:creationId xmlns:p14="http://schemas.microsoft.com/office/powerpoint/2010/main" val="39084435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16">
            <a:extLst>
              <a:ext uri="{FF2B5EF4-FFF2-40B4-BE49-F238E27FC236}">
                <a16:creationId xmlns:a16="http://schemas.microsoft.com/office/drawing/2014/main" id="{DF3395EF-532C-49CF-B999-033A6D9BEC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3034762"/>
              </p:ext>
            </p:extLst>
          </p:nvPr>
        </p:nvGraphicFramePr>
        <p:xfrm>
          <a:off x="0" y="594702"/>
          <a:ext cx="12192000" cy="42564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3044026513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1557983164"/>
                    </a:ext>
                  </a:extLst>
                </a:gridCol>
              </a:tblGrid>
              <a:tr h="37580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Operation Code (OP Code)</a:t>
                      </a:r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What to do?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9003666"/>
                  </a:ext>
                </a:extLst>
              </a:tr>
              <a:tr h="37580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000 XXXX YYYY ZZZZ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highlight>
                            <a:srgbClr val="00FFFF"/>
                          </a:highlight>
                          <a:uLnTx/>
                          <a:uFillTx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Fetch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 the first operand from 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highlight>
                            <a:srgbClr val="00FFFF"/>
                          </a:highlight>
                          <a:uLnTx/>
                          <a:uFillTx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memory at XXXX address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Store the first operand inside 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somewhere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 (AX)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Fetch the second operand from memory at YYYY address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Store the first operand inside 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somewhere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 else (BX)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Use the 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highlight>
                            <a:srgbClr val="00FF00"/>
                          </a:highlight>
                          <a:uLnTx/>
                          <a:uFillTx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n-bit Adder 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to add AX and BX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Store the result inside 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somewhere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 else (CX)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highlight>
                            <a:srgbClr val="00FFFF"/>
                          </a:highlight>
                          <a:uLnTx/>
                          <a:uFillTx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Push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 CX to 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highlight>
                            <a:srgbClr val="00FFFF"/>
                          </a:highlight>
                          <a:uLnTx/>
                          <a:uFillTx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memory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  at ZZZZ 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8380025"/>
                  </a:ext>
                </a:extLst>
              </a:tr>
              <a:tr h="37580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001 XXXX YYYY ZZZZ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effectLst/>
                        <a:uLnTx/>
                        <a:uFillTx/>
                        <a:latin typeface="Segoe UI Light" panose="020B0502040204020203" pitchFamily="34" charset="0"/>
                        <a:ea typeface="+mn-ea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88684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010 XXXX YYYY ZZZZ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effectLst/>
                        <a:uLnTx/>
                        <a:uFillTx/>
                        <a:latin typeface="Segoe UI Light" panose="020B0502040204020203" pitchFamily="34" charset="0"/>
                        <a:ea typeface="+mn-ea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7920556"/>
                  </a:ext>
                </a:extLst>
              </a:tr>
              <a:tr h="37580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011 XXXX YYYY ZZZZ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effectLst/>
                        <a:uLnTx/>
                        <a:uFillTx/>
                        <a:latin typeface="Segoe UI Light" panose="020B0502040204020203" pitchFamily="34" charset="0"/>
                        <a:ea typeface="+mn-ea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9347623"/>
                  </a:ext>
                </a:extLst>
              </a:tr>
              <a:tr h="37580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 100  XXXX XXX XXXX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effectLst/>
                        <a:uLnTx/>
                        <a:uFillTx/>
                        <a:latin typeface="Segoe UI Light" panose="020B0502040204020203" pitchFamily="34" charset="0"/>
                        <a:ea typeface="+mn-ea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7887491"/>
                  </a:ext>
                </a:extLst>
              </a:tr>
              <a:tr h="37580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effectLst/>
                        <a:uLnTx/>
                        <a:uFillTx/>
                        <a:latin typeface="Segoe UI Light" panose="020B0502040204020203" pitchFamily="34" charset="0"/>
                        <a:ea typeface="+mn-ea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695973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A8965C3A-67FD-47D6-A0D0-D7189C46F213}"/>
              </a:ext>
            </a:extLst>
          </p:cNvPr>
          <p:cNvSpPr/>
          <p:nvPr/>
        </p:nvSpPr>
        <p:spPr>
          <a:xfrm>
            <a:off x="0" y="4956169"/>
            <a:ext cx="1219199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4800" dirty="0">
                <a:latin typeface="Segoe UI Light" panose="020B0502040204020203" pitchFamily="34" charset="0"/>
                <a:cs typeface="Segoe UI Light" panose="020B0502040204020203" pitchFamily="34" charset="0"/>
              </a:rPr>
              <a:t>Instruction Decoder</a:t>
            </a:r>
          </a:p>
          <a:p>
            <a:pPr lvl="0" algn="ctr" defTabSz="457200">
              <a:defRPr/>
            </a:pPr>
            <a:r>
              <a:rPr lang="en-US" sz="4800" dirty="0">
                <a:latin typeface="Segoe UI Light" panose="020B0502040204020203" pitchFamily="34" charset="0"/>
                <a:cs typeface="Segoe UI Light" panose="020B0502040204020203" pitchFamily="34" charset="0"/>
              </a:rPr>
              <a:t>very simplified version!</a:t>
            </a:r>
          </a:p>
        </p:txBody>
      </p:sp>
    </p:spTree>
    <p:extLst>
      <p:ext uri="{BB962C8B-B14F-4D97-AF65-F5344CB8AC3E}">
        <p14:creationId xmlns:p14="http://schemas.microsoft.com/office/powerpoint/2010/main" val="26769565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A93E90B-5C2D-4E11-8BA3-34FAD53ED731}"/>
              </a:ext>
            </a:extLst>
          </p:cNvPr>
          <p:cNvSpPr/>
          <p:nvPr/>
        </p:nvSpPr>
        <p:spPr>
          <a:xfrm>
            <a:off x="2539999" y="533400"/>
            <a:ext cx="6908801" cy="5791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D3F75FB-A0C6-4E49-A24A-54EEC98518D7}"/>
              </a:ext>
            </a:extLst>
          </p:cNvPr>
          <p:cNvSpPr/>
          <p:nvPr/>
        </p:nvSpPr>
        <p:spPr>
          <a:xfrm rot="5400000">
            <a:off x="6169108" y="2229011"/>
            <a:ext cx="268093" cy="345572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4E29A01-3DD4-42B8-9662-9A6D165577AB}"/>
              </a:ext>
            </a:extLst>
          </p:cNvPr>
          <p:cNvSpPr/>
          <p:nvPr/>
        </p:nvSpPr>
        <p:spPr>
          <a:xfrm rot="5400000">
            <a:off x="3097287" y="1544651"/>
            <a:ext cx="268093" cy="112222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2DBCE1F-1EA8-4053-A5A1-DD36326A45C6}"/>
              </a:ext>
            </a:extLst>
          </p:cNvPr>
          <p:cNvSpPr/>
          <p:nvPr/>
        </p:nvSpPr>
        <p:spPr>
          <a:xfrm>
            <a:off x="8164946" y="1179945"/>
            <a:ext cx="914400" cy="3509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8EBD736-2645-49C8-984E-6236DF4CB7E1}"/>
              </a:ext>
            </a:extLst>
          </p:cNvPr>
          <p:cNvSpPr/>
          <p:nvPr/>
        </p:nvSpPr>
        <p:spPr>
          <a:xfrm>
            <a:off x="8164946" y="1577108"/>
            <a:ext cx="914400" cy="3509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674E76D-D891-4F8C-9328-8CD47BCA392B}"/>
              </a:ext>
            </a:extLst>
          </p:cNvPr>
          <p:cNvSpPr/>
          <p:nvPr/>
        </p:nvSpPr>
        <p:spPr>
          <a:xfrm>
            <a:off x="8164946" y="1974271"/>
            <a:ext cx="914400" cy="3509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CB63CFF-297C-4B06-A4B7-519098189711}"/>
              </a:ext>
            </a:extLst>
          </p:cNvPr>
          <p:cNvSpPr/>
          <p:nvPr/>
        </p:nvSpPr>
        <p:spPr>
          <a:xfrm>
            <a:off x="8164946" y="2371434"/>
            <a:ext cx="914400" cy="3509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FF6F29-7B89-421E-B17A-650B6BD65A76}"/>
              </a:ext>
            </a:extLst>
          </p:cNvPr>
          <p:cNvSpPr/>
          <p:nvPr/>
        </p:nvSpPr>
        <p:spPr>
          <a:xfrm>
            <a:off x="8164946" y="2768597"/>
            <a:ext cx="914400" cy="3509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DE72EF9-B5F8-405E-B62F-4BCBCAFE72AC}"/>
              </a:ext>
            </a:extLst>
          </p:cNvPr>
          <p:cNvSpPr/>
          <p:nvPr/>
        </p:nvSpPr>
        <p:spPr>
          <a:xfrm>
            <a:off x="8164946" y="3165760"/>
            <a:ext cx="914400" cy="3509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C3B50F-493F-4E0C-BDC1-02C83E8F2F5C}"/>
              </a:ext>
            </a:extLst>
          </p:cNvPr>
          <p:cNvSpPr/>
          <p:nvPr/>
        </p:nvSpPr>
        <p:spPr>
          <a:xfrm>
            <a:off x="8164946" y="3602182"/>
            <a:ext cx="914400" cy="35098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EE3E05-ECB7-4209-A99B-9EED4E57DAB0}"/>
              </a:ext>
            </a:extLst>
          </p:cNvPr>
          <p:cNvSpPr/>
          <p:nvPr/>
        </p:nvSpPr>
        <p:spPr>
          <a:xfrm>
            <a:off x="8164946" y="3999345"/>
            <a:ext cx="914400" cy="35098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640854-BA30-4CC4-89F0-0E9A8A714A0B}"/>
              </a:ext>
            </a:extLst>
          </p:cNvPr>
          <p:cNvSpPr/>
          <p:nvPr/>
        </p:nvSpPr>
        <p:spPr>
          <a:xfrm>
            <a:off x="8164946" y="4396508"/>
            <a:ext cx="914400" cy="35098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45535F4-BCC9-493D-9864-519848FADB6F}"/>
              </a:ext>
            </a:extLst>
          </p:cNvPr>
          <p:cNvSpPr/>
          <p:nvPr/>
        </p:nvSpPr>
        <p:spPr>
          <a:xfrm>
            <a:off x="8164946" y="4793671"/>
            <a:ext cx="914400" cy="35098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319CDB3-7A68-43AD-9296-4011674596DE}"/>
              </a:ext>
            </a:extLst>
          </p:cNvPr>
          <p:cNvSpPr/>
          <p:nvPr/>
        </p:nvSpPr>
        <p:spPr>
          <a:xfrm>
            <a:off x="8164946" y="5190834"/>
            <a:ext cx="914400" cy="35098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63D1FF4-3C94-4AE9-A498-6D7C577CD685}"/>
              </a:ext>
            </a:extLst>
          </p:cNvPr>
          <p:cNvSpPr/>
          <p:nvPr/>
        </p:nvSpPr>
        <p:spPr>
          <a:xfrm>
            <a:off x="8164946" y="5587997"/>
            <a:ext cx="914400" cy="35098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2CF6C80-CA68-4950-81F5-0E8C93AC3165}"/>
              </a:ext>
            </a:extLst>
          </p:cNvPr>
          <p:cNvSpPr/>
          <p:nvPr/>
        </p:nvSpPr>
        <p:spPr>
          <a:xfrm>
            <a:off x="8031019" y="792018"/>
            <a:ext cx="1186872" cy="52739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Registers</a:t>
            </a:r>
          </a:p>
        </p:txBody>
      </p:sp>
      <p:sp>
        <p:nvSpPr>
          <p:cNvPr id="16" name="Trapezoid 15">
            <a:extLst>
              <a:ext uri="{FF2B5EF4-FFF2-40B4-BE49-F238E27FC236}">
                <a16:creationId xmlns:a16="http://schemas.microsoft.com/office/drawing/2014/main" id="{74A831D9-AD29-461A-8566-0614249F663B}"/>
              </a:ext>
            </a:extLst>
          </p:cNvPr>
          <p:cNvSpPr/>
          <p:nvPr/>
        </p:nvSpPr>
        <p:spPr>
          <a:xfrm rot="10800000">
            <a:off x="3389743" y="1530927"/>
            <a:ext cx="3168074" cy="1387764"/>
          </a:xfrm>
          <a:prstGeom prst="trapezoid">
            <a:avLst>
              <a:gd name="adj" fmla="val 4696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4AB8776D-DF63-467E-96AB-8FCEDFA3C8C8}"/>
              </a:ext>
            </a:extLst>
          </p:cNvPr>
          <p:cNvSpPr/>
          <p:nvPr/>
        </p:nvSpPr>
        <p:spPr>
          <a:xfrm rot="10800000">
            <a:off x="4443428" y="1020616"/>
            <a:ext cx="1060704" cy="914400"/>
          </a:xfrm>
          <a:prstGeom prst="triangle">
            <a:avLst/>
          </a:prstGeom>
          <a:solidFill>
            <a:srgbClr val="9DC3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08DC0AF-FCBF-4FD8-BB75-F4CFAA1F6212}"/>
              </a:ext>
            </a:extLst>
          </p:cNvPr>
          <p:cNvSpPr txBox="1"/>
          <p:nvPr/>
        </p:nvSpPr>
        <p:spPr>
          <a:xfrm>
            <a:off x="3582505" y="1477815"/>
            <a:ext cx="1260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Operand 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5D00CAE-CCDA-40DC-8393-57D5BEA827AF}"/>
              </a:ext>
            </a:extLst>
          </p:cNvPr>
          <p:cNvSpPr txBox="1"/>
          <p:nvPr/>
        </p:nvSpPr>
        <p:spPr>
          <a:xfrm>
            <a:off x="5255024" y="1528739"/>
            <a:ext cx="1260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Operand 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4C49CCB-FD2D-4B76-BE09-FECBDA7B0602}"/>
              </a:ext>
            </a:extLst>
          </p:cNvPr>
          <p:cNvSpPr txBox="1"/>
          <p:nvPr/>
        </p:nvSpPr>
        <p:spPr>
          <a:xfrm>
            <a:off x="4352954" y="2571293"/>
            <a:ext cx="1260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Result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B1BE37E-0775-4BD4-AC95-A1AE7D752512}"/>
              </a:ext>
            </a:extLst>
          </p:cNvPr>
          <p:cNvSpPr/>
          <p:nvPr/>
        </p:nvSpPr>
        <p:spPr>
          <a:xfrm>
            <a:off x="7338288" y="792015"/>
            <a:ext cx="461822" cy="52739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Internal Data Bus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BF1C4A8-DA69-4A44-B4DC-AC270878379B}"/>
              </a:ext>
            </a:extLst>
          </p:cNvPr>
          <p:cNvSpPr/>
          <p:nvPr/>
        </p:nvSpPr>
        <p:spPr>
          <a:xfrm>
            <a:off x="2914078" y="921323"/>
            <a:ext cx="4433451" cy="2661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2346734-D440-4704-9B44-328DB87F0652}"/>
              </a:ext>
            </a:extLst>
          </p:cNvPr>
          <p:cNvSpPr/>
          <p:nvPr/>
        </p:nvSpPr>
        <p:spPr>
          <a:xfrm>
            <a:off x="4063438" y="3199240"/>
            <a:ext cx="3399073" cy="329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C276A74-7221-410B-BFA7-24B12D5C6247}"/>
              </a:ext>
            </a:extLst>
          </p:cNvPr>
          <p:cNvSpPr/>
          <p:nvPr/>
        </p:nvSpPr>
        <p:spPr>
          <a:xfrm>
            <a:off x="3990847" y="1179945"/>
            <a:ext cx="119335" cy="3487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4C2A060-941B-4085-8B1F-67DD55F906CF}"/>
              </a:ext>
            </a:extLst>
          </p:cNvPr>
          <p:cNvSpPr/>
          <p:nvPr/>
        </p:nvSpPr>
        <p:spPr>
          <a:xfrm>
            <a:off x="5765702" y="1193038"/>
            <a:ext cx="150922" cy="3357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2AFDDA1-A4A7-4284-9C73-1D45C694558C}"/>
              </a:ext>
            </a:extLst>
          </p:cNvPr>
          <p:cNvSpPr/>
          <p:nvPr/>
        </p:nvSpPr>
        <p:spPr>
          <a:xfrm>
            <a:off x="4922881" y="2940625"/>
            <a:ext cx="110937" cy="4883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69290E3-636D-4BBA-AEC2-FE9E5326F4D6}"/>
              </a:ext>
            </a:extLst>
          </p:cNvPr>
          <p:cNvSpPr/>
          <p:nvPr/>
        </p:nvSpPr>
        <p:spPr>
          <a:xfrm>
            <a:off x="7794573" y="2192190"/>
            <a:ext cx="241984" cy="2661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6403E88-D3E9-455E-BC85-3775E6963442}"/>
              </a:ext>
            </a:extLst>
          </p:cNvPr>
          <p:cNvSpPr/>
          <p:nvPr/>
        </p:nvSpPr>
        <p:spPr>
          <a:xfrm>
            <a:off x="3845136" y="2137513"/>
            <a:ext cx="1122220" cy="35098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Arithmetic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CB10A8C-5D5C-4ED5-A3B2-784707668047}"/>
              </a:ext>
            </a:extLst>
          </p:cNvPr>
          <p:cNvSpPr/>
          <p:nvPr/>
        </p:nvSpPr>
        <p:spPr>
          <a:xfrm>
            <a:off x="4973780" y="2137513"/>
            <a:ext cx="1122220" cy="35098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Logic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6D3C286-23D1-44E5-AAF1-6F0AD8BDBCAC}"/>
              </a:ext>
            </a:extLst>
          </p:cNvPr>
          <p:cNvCxnSpPr>
            <a:cxnSpLocks/>
          </p:cNvCxnSpPr>
          <p:nvPr/>
        </p:nvCxnSpPr>
        <p:spPr>
          <a:xfrm>
            <a:off x="4049778" y="1056989"/>
            <a:ext cx="6830" cy="4473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22127CE-041B-43F7-ACCA-5182720537C7}"/>
              </a:ext>
            </a:extLst>
          </p:cNvPr>
          <p:cNvCxnSpPr>
            <a:cxnSpLocks/>
          </p:cNvCxnSpPr>
          <p:nvPr/>
        </p:nvCxnSpPr>
        <p:spPr>
          <a:xfrm>
            <a:off x="5836692" y="1044412"/>
            <a:ext cx="6830" cy="4473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D172C64-703F-4B09-B436-50D232F38519}"/>
              </a:ext>
            </a:extLst>
          </p:cNvPr>
          <p:cNvCxnSpPr>
            <a:cxnSpLocks/>
          </p:cNvCxnSpPr>
          <p:nvPr/>
        </p:nvCxnSpPr>
        <p:spPr>
          <a:xfrm>
            <a:off x="4982967" y="2981614"/>
            <a:ext cx="6830" cy="4473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F102AC4-1925-4404-8196-47FBF68DD642}"/>
              </a:ext>
            </a:extLst>
          </p:cNvPr>
          <p:cNvCxnSpPr>
            <a:cxnSpLocks/>
            <a:stCxn id="30" idx="3"/>
          </p:cNvCxnSpPr>
          <p:nvPr/>
        </p:nvCxnSpPr>
        <p:spPr>
          <a:xfrm flipH="1">
            <a:off x="7590766" y="2325253"/>
            <a:ext cx="445791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Arrow: Left-Right 40">
            <a:extLst>
              <a:ext uri="{FF2B5EF4-FFF2-40B4-BE49-F238E27FC236}">
                <a16:creationId xmlns:a16="http://schemas.microsoft.com/office/drawing/2014/main" id="{FA169566-ECEF-43FE-87A3-B983AB2910EC}"/>
              </a:ext>
            </a:extLst>
          </p:cNvPr>
          <p:cNvSpPr/>
          <p:nvPr/>
        </p:nvSpPr>
        <p:spPr>
          <a:xfrm>
            <a:off x="129309" y="4438638"/>
            <a:ext cx="2410690" cy="96057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Data Bus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2A4B647-348A-4D6E-8F47-82ECA65DD93E}"/>
              </a:ext>
            </a:extLst>
          </p:cNvPr>
          <p:cNvSpPr/>
          <p:nvPr/>
        </p:nvSpPr>
        <p:spPr>
          <a:xfrm>
            <a:off x="2558475" y="4438639"/>
            <a:ext cx="4818289" cy="9605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A4C230F-C474-495A-AB6B-84256B32C133}"/>
              </a:ext>
            </a:extLst>
          </p:cNvPr>
          <p:cNvSpPr/>
          <p:nvPr/>
        </p:nvSpPr>
        <p:spPr>
          <a:xfrm>
            <a:off x="5623791" y="5705811"/>
            <a:ext cx="1124525" cy="4968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Internal Clock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F26FCB4-A12E-4F8A-B287-886B49280992}"/>
              </a:ext>
            </a:extLst>
          </p:cNvPr>
          <p:cNvSpPr/>
          <p:nvPr/>
        </p:nvSpPr>
        <p:spPr>
          <a:xfrm>
            <a:off x="3823856" y="5700883"/>
            <a:ext cx="1124525" cy="4968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Control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D86BBF8-824C-415C-8671-3633863124A4}"/>
              </a:ext>
            </a:extLst>
          </p:cNvPr>
          <p:cNvSpPr/>
          <p:nvPr/>
        </p:nvSpPr>
        <p:spPr>
          <a:xfrm>
            <a:off x="4304574" y="4091708"/>
            <a:ext cx="268093" cy="161174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Arrow: Left-Right 45">
            <a:extLst>
              <a:ext uri="{FF2B5EF4-FFF2-40B4-BE49-F238E27FC236}">
                <a16:creationId xmlns:a16="http://schemas.microsoft.com/office/drawing/2014/main" id="{A9E16CF2-9B4A-4AFB-B801-CCFB2972C65B}"/>
              </a:ext>
            </a:extLst>
          </p:cNvPr>
          <p:cNvSpPr/>
          <p:nvPr/>
        </p:nvSpPr>
        <p:spPr>
          <a:xfrm>
            <a:off x="129309" y="5408453"/>
            <a:ext cx="2410690" cy="96057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Control Bus</a:t>
            </a:r>
          </a:p>
        </p:txBody>
      </p:sp>
      <p:sp>
        <p:nvSpPr>
          <p:cNvPr id="47" name="Arrow: Left-Right 46">
            <a:extLst>
              <a:ext uri="{FF2B5EF4-FFF2-40B4-BE49-F238E27FC236}">
                <a16:creationId xmlns:a16="http://schemas.microsoft.com/office/drawing/2014/main" id="{ABE120B1-A800-4118-81E1-6108C5018E09}"/>
              </a:ext>
            </a:extLst>
          </p:cNvPr>
          <p:cNvSpPr/>
          <p:nvPr/>
        </p:nvSpPr>
        <p:spPr>
          <a:xfrm>
            <a:off x="129309" y="3459586"/>
            <a:ext cx="2410690" cy="96057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Address Bus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7CEE323-2645-4298-B27F-3EE142DE221F}"/>
              </a:ext>
            </a:extLst>
          </p:cNvPr>
          <p:cNvSpPr/>
          <p:nvPr/>
        </p:nvSpPr>
        <p:spPr>
          <a:xfrm>
            <a:off x="2673771" y="2239809"/>
            <a:ext cx="268093" cy="161174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91B29DD-C589-4B43-A338-EDDE3F38030C}"/>
              </a:ext>
            </a:extLst>
          </p:cNvPr>
          <p:cNvSpPr/>
          <p:nvPr/>
        </p:nvSpPr>
        <p:spPr>
          <a:xfrm rot="5400000">
            <a:off x="3487397" y="3011287"/>
            <a:ext cx="268093" cy="190244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Internal Control Bus</a:t>
            </a:r>
          </a:p>
        </p:txBody>
      </p:sp>
    </p:spTree>
    <p:extLst>
      <p:ext uri="{BB962C8B-B14F-4D97-AF65-F5344CB8AC3E}">
        <p14:creationId xmlns:p14="http://schemas.microsoft.com/office/powerpoint/2010/main" val="5166053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Arrow: Left-Right 40">
            <a:extLst>
              <a:ext uri="{FF2B5EF4-FFF2-40B4-BE49-F238E27FC236}">
                <a16:creationId xmlns:a16="http://schemas.microsoft.com/office/drawing/2014/main" id="{FA169566-ECEF-43FE-87A3-B983AB2910EC}"/>
              </a:ext>
            </a:extLst>
          </p:cNvPr>
          <p:cNvSpPr/>
          <p:nvPr/>
        </p:nvSpPr>
        <p:spPr>
          <a:xfrm>
            <a:off x="129309" y="4438638"/>
            <a:ext cx="2410690" cy="96057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Data Bus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1D5A6C2-3089-48D9-9D9C-D306ED0FFC78}"/>
              </a:ext>
            </a:extLst>
          </p:cNvPr>
          <p:cNvSpPr/>
          <p:nvPr/>
        </p:nvSpPr>
        <p:spPr>
          <a:xfrm>
            <a:off x="9525417" y="2023094"/>
            <a:ext cx="2625752" cy="353943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lvl="0" defTabSz="457200">
              <a:defRPr/>
            </a:pPr>
            <a:r>
              <a:rPr lang="en-US" sz="3200" dirty="0">
                <a:solidFill>
                  <a:srgbClr val="2240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City</a:t>
            </a:r>
          </a:p>
          <a:p>
            <a:pPr lvl="0" defTabSz="457200">
              <a:defRPr/>
            </a:pPr>
            <a:r>
              <a:rPr lang="en-US" sz="2400" dirty="0">
                <a:solidFill>
                  <a:srgbClr val="2240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 Streets </a:t>
            </a:r>
          </a:p>
          <a:p>
            <a:pPr lvl="0" defTabSz="457200">
              <a:defRPr/>
            </a:pPr>
            <a:r>
              <a:rPr lang="en-US" sz="2400" dirty="0">
                <a:solidFill>
                  <a:srgbClr val="2240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	1-way</a:t>
            </a:r>
          </a:p>
          <a:p>
            <a:pPr lvl="0" defTabSz="457200">
              <a:defRPr/>
            </a:pPr>
            <a:r>
              <a:rPr lang="en-US" sz="2400" dirty="0">
                <a:solidFill>
                  <a:srgbClr val="2240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	2-way</a:t>
            </a:r>
          </a:p>
          <a:p>
            <a:pPr lvl="0" defTabSz="457200">
              <a:defRPr/>
            </a:pPr>
            <a:endParaRPr lang="en-US" sz="2400" dirty="0">
              <a:solidFill>
                <a:srgbClr val="2240FF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0" defTabSz="457200">
              <a:defRPr/>
            </a:pPr>
            <a:r>
              <a:rPr lang="en-US" sz="2400" dirty="0">
                <a:solidFill>
                  <a:srgbClr val="2240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 Gates</a:t>
            </a:r>
          </a:p>
          <a:p>
            <a:pPr lvl="0" defTabSz="457200">
              <a:defRPr/>
            </a:pPr>
            <a:r>
              <a:rPr lang="en-US" sz="2400" dirty="0">
                <a:solidFill>
                  <a:srgbClr val="2240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 Bridges</a:t>
            </a:r>
          </a:p>
          <a:p>
            <a:pPr lvl="0" defTabSz="457200">
              <a:defRPr/>
            </a:pPr>
            <a:r>
              <a:rPr lang="en-US" sz="2400" dirty="0">
                <a:solidFill>
                  <a:srgbClr val="2240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 Warehouses</a:t>
            </a:r>
          </a:p>
          <a:p>
            <a:pPr lvl="0" defTabSz="457200">
              <a:defRPr/>
            </a:pPr>
            <a:r>
              <a:rPr lang="en-US" sz="2400" dirty="0">
                <a:solidFill>
                  <a:srgbClr val="2240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 Policing</a:t>
            </a:r>
          </a:p>
        </p:txBody>
      </p:sp>
      <p:sp>
        <p:nvSpPr>
          <p:cNvPr id="46" name="Arrow: Left-Right 45">
            <a:extLst>
              <a:ext uri="{FF2B5EF4-FFF2-40B4-BE49-F238E27FC236}">
                <a16:creationId xmlns:a16="http://schemas.microsoft.com/office/drawing/2014/main" id="{A9E16CF2-9B4A-4AFB-B801-CCFB2972C65B}"/>
              </a:ext>
            </a:extLst>
          </p:cNvPr>
          <p:cNvSpPr/>
          <p:nvPr/>
        </p:nvSpPr>
        <p:spPr>
          <a:xfrm>
            <a:off x="129309" y="5408453"/>
            <a:ext cx="2410690" cy="96057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Control Bus</a:t>
            </a:r>
          </a:p>
        </p:txBody>
      </p:sp>
      <p:sp>
        <p:nvSpPr>
          <p:cNvPr id="47" name="Arrow: Left-Right 46">
            <a:extLst>
              <a:ext uri="{FF2B5EF4-FFF2-40B4-BE49-F238E27FC236}">
                <a16:creationId xmlns:a16="http://schemas.microsoft.com/office/drawing/2014/main" id="{ABE120B1-A800-4118-81E1-6108C5018E09}"/>
              </a:ext>
            </a:extLst>
          </p:cNvPr>
          <p:cNvSpPr/>
          <p:nvPr/>
        </p:nvSpPr>
        <p:spPr>
          <a:xfrm>
            <a:off x="129309" y="3459586"/>
            <a:ext cx="2410690" cy="96057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Address Bus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3962589-F73A-4858-9830-9A734D70FAA6}"/>
              </a:ext>
            </a:extLst>
          </p:cNvPr>
          <p:cNvGrpSpPr/>
          <p:nvPr/>
        </p:nvGrpSpPr>
        <p:grpSpPr>
          <a:xfrm>
            <a:off x="2539999" y="533400"/>
            <a:ext cx="6908801" cy="5791200"/>
            <a:chOff x="2539999" y="533400"/>
            <a:chExt cx="6908801" cy="579120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FA93E90B-5C2D-4E11-8BA3-34FAD53ED731}"/>
                </a:ext>
              </a:extLst>
            </p:cNvPr>
            <p:cNvSpPr/>
            <p:nvPr/>
          </p:nvSpPr>
          <p:spPr>
            <a:xfrm>
              <a:off x="2539999" y="533400"/>
              <a:ext cx="6908801" cy="57912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1D3F75FB-A0C6-4E49-A24A-54EEC98518D7}"/>
                </a:ext>
              </a:extLst>
            </p:cNvPr>
            <p:cNvSpPr/>
            <p:nvPr/>
          </p:nvSpPr>
          <p:spPr>
            <a:xfrm rot="5400000">
              <a:off x="6169108" y="2229011"/>
              <a:ext cx="268093" cy="3455726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04E29A01-3DD4-42B8-9662-9A6D165577AB}"/>
                </a:ext>
              </a:extLst>
            </p:cNvPr>
            <p:cNvSpPr/>
            <p:nvPr/>
          </p:nvSpPr>
          <p:spPr>
            <a:xfrm rot="5400000">
              <a:off x="3097287" y="1544651"/>
              <a:ext cx="268093" cy="112222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2DBCE1F-1EA8-4053-A5A1-DD36326A45C6}"/>
                </a:ext>
              </a:extLst>
            </p:cNvPr>
            <p:cNvSpPr/>
            <p:nvPr/>
          </p:nvSpPr>
          <p:spPr>
            <a:xfrm>
              <a:off x="8164946" y="1179945"/>
              <a:ext cx="914400" cy="35098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8EBD736-2645-49C8-984E-6236DF4CB7E1}"/>
                </a:ext>
              </a:extLst>
            </p:cNvPr>
            <p:cNvSpPr/>
            <p:nvPr/>
          </p:nvSpPr>
          <p:spPr>
            <a:xfrm>
              <a:off x="8164946" y="1577108"/>
              <a:ext cx="914400" cy="35098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674E76D-D891-4F8C-9328-8CD47BCA392B}"/>
                </a:ext>
              </a:extLst>
            </p:cNvPr>
            <p:cNvSpPr/>
            <p:nvPr/>
          </p:nvSpPr>
          <p:spPr>
            <a:xfrm>
              <a:off x="8164946" y="1974271"/>
              <a:ext cx="914400" cy="35098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CB63CFF-297C-4B06-A4B7-519098189711}"/>
                </a:ext>
              </a:extLst>
            </p:cNvPr>
            <p:cNvSpPr/>
            <p:nvPr/>
          </p:nvSpPr>
          <p:spPr>
            <a:xfrm>
              <a:off x="8164946" y="2371434"/>
              <a:ext cx="914400" cy="35098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1FF6F29-7B89-421E-B17A-650B6BD65A76}"/>
                </a:ext>
              </a:extLst>
            </p:cNvPr>
            <p:cNvSpPr/>
            <p:nvPr/>
          </p:nvSpPr>
          <p:spPr>
            <a:xfrm>
              <a:off x="8164946" y="2768597"/>
              <a:ext cx="914400" cy="35098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DE72EF9-B5F8-405E-B62F-4BCBCAFE72AC}"/>
                </a:ext>
              </a:extLst>
            </p:cNvPr>
            <p:cNvSpPr/>
            <p:nvPr/>
          </p:nvSpPr>
          <p:spPr>
            <a:xfrm>
              <a:off x="8164946" y="3165760"/>
              <a:ext cx="914400" cy="35098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AC3B50F-493F-4E0C-BDC1-02C83E8F2F5C}"/>
                </a:ext>
              </a:extLst>
            </p:cNvPr>
            <p:cNvSpPr/>
            <p:nvPr/>
          </p:nvSpPr>
          <p:spPr>
            <a:xfrm>
              <a:off x="8164946" y="3602182"/>
              <a:ext cx="914400" cy="35098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DEE3E05-ECB7-4209-A99B-9EED4E57DAB0}"/>
                </a:ext>
              </a:extLst>
            </p:cNvPr>
            <p:cNvSpPr/>
            <p:nvPr/>
          </p:nvSpPr>
          <p:spPr>
            <a:xfrm>
              <a:off x="8164946" y="3999345"/>
              <a:ext cx="914400" cy="35098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A640854-BA30-4CC4-89F0-0E9A8A714A0B}"/>
                </a:ext>
              </a:extLst>
            </p:cNvPr>
            <p:cNvSpPr/>
            <p:nvPr/>
          </p:nvSpPr>
          <p:spPr>
            <a:xfrm>
              <a:off x="8164946" y="4396508"/>
              <a:ext cx="914400" cy="35098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45535F4-BCC9-493D-9864-519848FADB6F}"/>
                </a:ext>
              </a:extLst>
            </p:cNvPr>
            <p:cNvSpPr/>
            <p:nvPr/>
          </p:nvSpPr>
          <p:spPr>
            <a:xfrm>
              <a:off x="8164946" y="4793671"/>
              <a:ext cx="914400" cy="35098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319CDB3-7A68-43AD-9296-4011674596DE}"/>
                </a:ext>
              </a:extLst>
            </p:cNvPr>
            <p:cNvSpPr/>
            <p:nvPr/>
          </p:nvSpPr>
          <p:spPr>
            <a:xfrm>
              <a:off x="8164946" y="5190834"/>
              <a:ext cx="914400" cy="35098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63D1FF4-3C94-4AE9-A498-6D7C577CD685}"/>
                </a:ext>
              </a:extLst>
            </p:cNvPr>
            <p:cNvSpPr/>
            <p:nvPr/>
          </p:nvSpPr>
          <p:spPr>
            <a:xfrm>
              <a:off x="8164946" y="5587997"/>
              <a:ext cx="914400" cy="35098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2CF6C80-CA68-4950-81F5-0E8C93AC3165}"/>
                </a:ext>
              </a:extLst>
            </p:cNvPr>
            <p:cNvSpPr/>
            <p:nvPr/>
          </p:nvSpPr>
          <p:spPr>
            <a:xfrm>
              <a:off x="8031019" y="792018"/>
              <a:ext cx="1186872" cy="52739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Registers</a:t>
              </a:r>
            </a:p>
          </p:txBody>
        </p:sp>
        <p:sp>
          <p:nvSpPr>
            <p:cNvPr id="16" name="Trapezoid 15">
              <a:extLst>
                <a:ext uri="{FF2B5EF4-FFF2-40B4-BE49-F238E27FC236}">
                  <a16:creationId xmlns:a16="http://schemas.microsoft.com/office/drawing/2014/main" id="{74A831D9-AD29-461A-8566-0614249F663B}"/>
                </a:ext>
              </a:extLst>
            </p:cNvPr>
            <p:cNvSpPr/>
            <p:nvPr/>
          </p:nvSpPr>
          <p:spPr>
            <a:xfrm rot="10800000">
              <a:off x="3389743" y="1530927"/>
              <a:ext cx="3168074" cy="1387764"/>
            </a:xfrm>
            <a:prstGeom prst="trapezoid">
              <a:avLst>
                <a:gd name="adj" fmla="val 4696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4AB8776D-DF63-467E-96AB-8FCEDFA3C8C8}"/>
                </a:ext>
              </a:extLst>
            </p:cNvPr>
            <p:cNvSpPr/>
            <p:nvPr/>
          </p:nvSpPr>
          <p:spPr>
            <a:xfrm rot="10800000">
              <a:off x="4443428" y="1020616"/>
              <a:ext cx="1060704" cy="914400"/>
            </a:xfrm>
            <a:prstGeom prst="triangle">
              <a:avLst/>
            </a:prstGeom>
            <a:solidFill>
              <a:srgbClr val="9DC3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08DC0AF-FCBF-4FD8-BB75-F4CFAA1F6212}"/>
                </a:ext>
              </a:extLst>
            </p:cNvPr>
            <p:cNvSpPr txBox="1"/>
            <p:nvPr/>
          </p:nvSpPr>
          <p:spPr>
            <a:xfrm>
              <a:off x="3582505" y="1477815"/>
              <a:ext cx="12600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Operand 1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5D00CAE-CCDA-40DC-8393-57D5BEA827AF}"/>
                </a:ext>
              </a:extLst>
            </p:cNvPr>
            <p:cNvSpPr txBox="1"/>
            <p:nvPr/>
          </p:nvSpPr>
          <p:spPr>
            <a:xfrm>
              <a:off x="5255024" y="1528739"/>
              <a:ext cx="12600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Operand 2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4C49CCB-FD2D-4B76-BE09-FECBDA7B0602}"/>
                </a:ext>
              </a:extLst>
            </p:cNvPr>
            <p:cNvSpPr txBox="1"/>
            <p:nvPr/>
          </p:nvSpPr>
          <p:spPr>
            <a:xfrm>
              <a:off x="4352954" y="2571293"/>
              <a:ext cx="12600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Result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B1BE37E-0775-4BD4-AC95-A1AE7D752512}"/>
                </a:ext>
              </a:extLst>
            </p:cNvPr>
            <p:cNvSpPr/>
            <p:nvPr/>
          </p:nvSpPr>
          <p:spPr>
            <a:xfrm>
              <a:off x="7338288" y="792015"/>
              <a:ext cx="461822" cy="527396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Internal Data Bus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BF1C4A8-DA69-4A44-B4DC-AC270878379B}"/>
                </a:ext>
              </a:extLst>
            </p:cNvPr>
            <p:cNvSpPr/>
            <p:nvPr/>
          </p:nvSpPr>
          <p:spPr>
            <a:xfrm>
              <a:off x="2914078" y="921323"/>
              <a:ext cx="4433451" cy="2661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2346734-D440-4704-9B44-328DB87F0652}"/>
                </a:ext>
              </a:extLst>
            </p:cNvPr>
            <p:cNvSpPr/>
            <p:nvPr/>
          </p:nvSpPr>
          <p:spPr>
            <a:xfrm>
              <a:off x="4063438" y="3199240"/>
              <a:ext cx="3399073" cy="3296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C276A74-7221-410B-BFA7-24B12D5C6247}"/>
                </a:ext>
              </a:extLst>
            </p:cNvPr>
            <p:cNvSpPr/>
            <p:nvPr/>
          </p:nvSpPr>
          <p:spPr>
            <a:xfrm>
              <a:off x="3990847" y="1179945"/>
              <a:ext cx="119335" cy="34879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C4C2A060-941B-4085-8B1F-67DD55F906CF}"/>
                </a:ext>
              </a:extLst>
            </p:cNvPr>
            <p:cNvSpPr/>
            <p:nvPr/>
          </p:nvSpPr>
          <p:spPr>
            <a:xfrm>
              <a:off x="5765702" y="1193038"/>
              <a:ext cx="150922" cy="3357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2AFDDA1-A4A7-4284-9C73-1D45C694558C}"/>
                </a:ext>
              </a:extLst>
            </p:cNvPr>
            <p:cNvSpPr/>
            <p:nvPr/>
          </p:nvSpPr>
          <p:spPr>
            <a:xfrm>
              <a:off x="4922881" y="2940625"/>
              <a:ext cx="110937" cy="4883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969290E3-636D-4BBA-AEC2-FE9E5326F4D6}"/>
                </a:ext>
              </a:extLst>
            </p:cNvPr>
            <p:cNvSpPr/>
            <p:nvPr/>
          </p:nvSpPr>
          <p:spPr>
            <a:xfrm>
              <a:off x="7794573" y="2192190"/>
              <a:ext cx="241984" cy="2661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6403E88-D3E9-455E-BC85-3775E6963442}"/>
                </a:ext>
              </a:extLst>
            </p:cNvPr>
            <p:cNvSpPr/>
            <p:nvPr/>
          </p:nvSpPr>
          <p:spPr>
            <a:xfrm>
              <a:off x="3845136" y="2137513"/>
              <a:ext cx="1122220" cy="350982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Arithmetic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CB10A8C-5D5C-4ED5-A3B2-784707668047}"/>
                </a:ext>
              </a:extLst>
            </p:cNvPr>
            <p:cNvSpPr/>
            <p:nvPr/>
          </p:nvSpPr>
          <p:spPr>
            <a:xfrm>
              <a:off x="4973780" y="2137513"/>
              <a:ext cx="1122220" cy="350982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Logic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76D3C286-23D1-44E5-AAF1-6F0AD8BDBCAC}"/>
                </a:ext>
              </a:extLst>
            </p:cNvPr>
            <p:cNvCxnSpPr>
              <a:cxnSpLocks/>
            </p:cNvCxnSpPr>
            <p:nvPr/>
          </p:nvCxnSpPr>
          <p:spPr>
            <a:xfrm>
              <a:off x="4049778" y="1056989"/>
              <a:ext cx="6830" cy="44738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A22127CE-041B-43F7-ACCA-5182720537C7}"/>
                </a:ext>
              </a:extLst>
            </p:cNvPr>
            <p:cNvCxnSpPr>
              <a:cxnSpLocks/>
            </p:cNvCxnSpPr>
            <p:nvPr/>
          </p:nvCxnSpPr>
          <p:spPr>
            <a:xfrm>
              <a:off x="5836692" y="1044412"/>
              <a:ext cx="6830" cy="44738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5D172C64-703F-4B09-B436-50D232F38519}"/>
                </a:ext>
              </a:extLst>
            </p:cNvPr>
            <p:cNvCxnSpPr>
              <a:cxnSpLocks/>
            </p:cNvCxnSpPr>
            <p:nvPr/>
          </p:nvCxnSpPr>
          <p:spPr>
            <a:xfrm>
              <a:off x="4982967" y="2981614"/>
              <a:ext cx="6830" cy="44738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BF102AC4-1925-4404-8196-47FBF68DD642}"/>
                </a:ext>
              </a:extLst>
            </p:cNvPr>
            <p:cNvCxnSpPr>
              <a:cxnSpLocks/>
              <a:stCxn id="30" idx="3"/>
            </p:cNvCxnSpPr>
            <p:nvPr/>
          </p:nvCxnSpPr>
          <p:spPr>
            <a:xfrm flipH="1">
              <a:off x="7590766" y="2325253"/>
              <a:ext cx="445791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42A4B647-348A-4D6E-8F47-82ECA65DD93E}"/>
                </a:ext>
              </a:extLst>
            </p:cNvPr>
            <p:cNvSpPr/>
            <p:nvPr/>
          </p:nvSpPr>
          <p:spPr>
            <a:xfrm>
              <a:off x="2558475" y="4438639"/>
              <a:ext cx="4818289" cy="96057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2A4C230F-C474-495A-AB6B-84256B32C133}"/>
                </a:ext>
              </a:extLst>
            </p:cNvPr>
            <p:cNvSpPr/>
            <p:nvPr/>
          </p:nvSpPr>
          <p:spPr>
            <a:xfrm>
              <a:off x="5623791" y="5705811"/>
              <a:ext cx="1124525" cy="49686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Internal Clock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4F26FCB4-A12E-4F8A-B287-886B49280992}"/>
                </a:ext>
              </a:extLst>
            </p:cNvPr>
            <p:cNvSpPr/>
            <p:nvPr/>
          </p:nvSpPr>
          <p:spPr>
            <a:xfrm>
              <a:off x="3823856" y="5700883"/>
              <a:ext cx="1124525" cy="49686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Control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1D86BBF8-824C-415C-8671-3633863124A4}"/>
                </a:ext>
              </a:extLst>
            </p:cNvPr>
            <p:cNvSpPr/>
            <p:nvPr/>
          </p:nvSpPr>
          <p:spPr>
            <a:xfrm>
              <a:off x="4304574" y="4091708"/>
              <a:ext cx="268093" cy="161174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F7CEE323-2645-4298-B27F-3EE142DE221F}"/>
                </a:ext>
              </a:extLst>
            </p:cNvPr>
            <p:cNvSpPr/>
            <p:nvPr/>
          </p:nvSpPr>
          <p:spPr>
            <a:xfrm>
              <a:off x="2673771" y="2239809"/>
              <a:ext cx="268093" cy="161174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091B29DD-C589-4B43-A338-EDDE3F38030C}"/>
                </a:ext>
              </a:extLst>
            </p:cNvPr>
            <p:cNvSpPr/>
            <p:nvPr/>
          </p:nvSpPr>
          <p:spPr>
            <a:xfrm rot="5400000">
              <a:off x="3487397" y="3011287"/>
              <a:ext cx="268093" cy="190244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Internal Control Bus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529659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A93E90B-5C2D-4E11-8BA3-34FAD53ED731}"/>
              </a:ext>
            </a:extLst>
          </p:cNvPr>
          <p:cNvSpPr/>
          <p:nvPr/>
        </p:nvSpPr>
        <p:spPr>
          <a:xfrm>
            <a:off x="2539999" y="533400"/>
            <a:ext cx="6908801" cy="5791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D3F75FB-A0C6-4E49-A24A-54EEC98518D7}"/>
              </a:ext>
            </a:extLst>
          </p:cNvPr>
          <p:cNvSpPr/>
          <p:nvPr/>
        </p:nvSpPr>
        <p:spPr>
          <a:xfrm rot="5400000">
            <a:off x="6169108" y="2229011"/>
            <a:ext cx="268093" cy="345572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4E29A01-3DD4-42B8-9662-9A6D165577AB}"/>
              </a:ext>
            </a:extLst>
          </p:cNvPr>
          <p:cNvSpPr/>
          <p:nvPr/>
        </p:nvSpPr>
        <p:spPr>
          <a:xfrm rot="5400000">
            <a:off x="3097287" y="1544651"/>
            <a:ext cx="268093" cy="112222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2DBCE1F-1EA8-4053-A5A1-DD36326A45C6}"/>
              </a:ext>
            </a:extLst>
          </p:cNvPr>
          <p:cNvSpPr/>
          <p:nvPr/>
        </p:nvSpPr>
        <p:spPr>
          <a:xfrm>
            <a:off x="8164946" y="1179945"/>
            <a:ext cx="914400" cy="3509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8EBD736-2645-49C8-984E-6236DF4CB7E1}"/>
              </a:ext>
            </a:extLst>
          </p:cNvPr>
          <p:cNvSpPr/>
          <p:nvPr/>
        </p:nvSpPr>
        <p:spPr>
          <a:xfrm>
            <a:off x="8164946" y="1577108"/>
            <a:ext cx="914400" cy="3509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674E76D-D891-4F8C-9328-8CD47BCA392B}"/>
              </a:ext>
            </a:extLst>
          </p:cNvPr>
          <p:cNvSpPr/>
          <p:nvPr/>
        </p:nvSpPr>
        <p:spPr>
          <a:xfrm>
            <a:off x="8164946" y="1974271"/>
            <a:ext cx="914400" cy="3509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CB63CFF-297C-4B06-A4B7-519098189711}"/>
              </a:ext>
            </a:extLst>
          </p:cNvPr>
          <p:cNvSpPr/>
          <p:nvPr/>
        </p:nvSpPr>
        <p:spPr>
          <a:xfrm>
            <a:off x="8164946" y="2371434"/>
            <a:ext cx="914400" cy="3509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FF6F29-7B89-421E-B17A-650B6BD65A76}"/>
              </a:ext>
            </a:extLst>
          </p:cNvPr>
          <p:cNvSpPr/>
          <p:nvPr/>
        </p:nvSpPr>
        <p:spPr>
          <a:xfrm>
            <a:off x="8164946" y="2768597"/>
            <a:ext cx="914400" cy="3509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DE72EF9-B5F8-405E-B62F-4BCBCAFE72AC}"/>
              </a:ext>
            </a:extLst>
          </p:cNvPr>
          <p:cNvSpPr/>
          <p:nvPr/>
        </p:nvSpPr>
        <p:spPr>
          <a:xfrm>
            <a:off x="8164946" y="3165760"/>
            <a:ext cx="914400" cy="3509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C3B50F-493F-4E0C-BDC1-02C83E8F2F5C}"/>
              </a:ext>
            </a:extLst>
          </p:cNvPr>
          <p:cNvSpPr/>
          <p:nvPr/>
        </p:nvSpPr>
        <p:spPr>
          <a:xfrm>
            <a:off x="8164946" y="3602182"/>
            <a:ext cx="914400" cy="35098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EE3E05-ECB7-4209-A99B-9EED4E57DAB0}"/>
              </a:ext>
            </a:extLst>
          </p:cNvPr>
          <p:cNvSpPr/>
          <p:nvPr/>
        </p:nvSpPr>
        <p:spPr>
          <a:xfrm>
            <a:off x="8164946" y="3999345"/>
            <a:ext cx="914400" cy="35098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640854-BA30-4CC4-89F0-0E9A8A714A0B}"/>
              </a:ext>
            </a:extLst>
          </p:cNvPr>
          <p:cNvSpPr/>
          <p:nvPr/>
        </p:nvSpPr>
        <p:spPr>
          <a:xfrm>
            <a:off x="8164946" y="4396508"/>
            <a:ext cx="914400" cy="35098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45535F4-BCC9-493D-9864-519848FADB6F}"/>
              </a:ext>
            </a:extLst>
          </p:cNvPr>
          <p:cNvSpPr/>
          <p:nvPr/>
        </p:nvSpPr>
        <p:spPr>
          <a:xfrm>
            <a:off x="8164946" y="4793671"/>
            <a:ext cx="914400" cy="35098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319CDB3-7A68-43AD-9296-4011674596DE}"/>
              </a:ext>
            </a:extLst>
          </p:cNvPr>
          <p:cNvSpPr/>
          <p:nvPr/>
        </p:nvSpPr>
        <p:spPr>
          <a:xfrm>
            <a:off x="8164946" y="5190834"/>
            <a:ext cx="914400" cy="35098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63D1FF4-3C94-4AE9-A498-6D7C577CD685}"/>
              </a:ext>
            </a:extLst>
          </p:cNvPr>
          <p:cNvSpPr/>
          <p:nvPr/>
        </p:nvSpPr>
        <p:spPr>
          <a:xfrm>
            <a:off x="8164946" y="5587997"/>
            <a:ext cx="914400" cy="35098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2CF6C80-CA68-4950-81F5-0E8C93AC3165}"/>
              </a:ext>
            </a:extLst>
          </p:cNvPr>
          <p:cNvSpPr/>
          <p:nvPr/>
        </p:nvSpPr>
        <p:spPr>
          <a:xfrm>
            <a:off x="8031019" y="792018"/>
            <a:ext cx="1186872" cy="52739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Registers</a:t>
            </a:r>
          </a:p>
        </p:txBody>
      </p:sp>
      <p:sp>
        <p:nvSpPr>
          <p:cNvPr id="16" name="Trapezoid 15">
            <a:extLst>
              <a:ext uri="{FF2B5EF4-FFF2-40B4-BE49-F238E27FC236}">
                <a16:creationId xmlns:a16="http://schemas.microsoft.com/office/drawing/2014/main" id="{74A831D9-AD29-461A-8566-0614249F663B}"/>
              </a:ext>
            </a:extLst>
          </p:cNvPr>
          <p:cNvSpPr/>
          <p:nvPr/>
        </p:nvSpPr>
        <p:spPr>
          <a:xfrm rot="10800000">
            <a:off x="3389743" y="1530927"/>
            <a:ext cx="3168074" cy="1387764"/>
          </a:xfrm>
          <a:prstGeom prst="trapezoid">
            <a:avLst>
              <a:gd name="adj" fmla="val 4696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4AB8776D-DF63-467E-96AB-8FCEDFA3C8C8}"/>
              </a:ext>
            </a:extLst>
          </p:cNvPr>
          <p:cNvSpPr/>
          <p:nvPr/>
        </p:nvSpPr>
        <p:spPr>
          <a:xfrm rot="10800000">
            <a:off x="4443428" y="1020616"/>
            <a:ext cx="1060704" cy="914400"/>
          </a:xfrm>
          <a:prstGeom prst="triangle">
            <a:avLst/>
          </a:prstGeom>
          <a:solidFill>
            <a:srgbClr val="9DC3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08DC0AF-FCBF-4FD8-BB75-F4CFAA1F6212}"/>
              </a:ext>
            </a:extLst>
          </p:cNvPr>
          <p:cNvSpPr txBox="1"/>
          <p:nvPr/>
        </p:nvSpPr>
        <p:spPr>
          <a:xfrm>
            <a:off x="3582505" y="1477815"/>
            <a:ext cx="1260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Operand 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5D00CAE-CCDA-40DC-8393-57D5BEA827AF}"/>
              </a:ext>
            </a:extLst>
          </p:cNvPr>
          <p:cNvSpPr txBox="1"/>
          <p:nvPr/>
        </p:nvSpPr>
        <p:spPr>
          <a:xfrm>
            <a:off x="5255024" y="1528739"/>
            <a:ext cx="1260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Operand 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4C49CCB-FD2D-4B76-BE09-FECBDA7B0602}"/>
              </a:ext>
            </a:extLst>
          </p:cNvPr>
          <p:cNvSpPr txBox="1"/>
          <p:nvPr/>
        </p:nvSpPr>
        <p:spPr>
          <a:xfrm>
            <a:off x="4352954" y="2571293"/>
            <a:ext cx="1260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Result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B1BE37E-0775-4BD4-AC95-A1AE7D752512}"/>
              </a:ext>
            </a:extLst>
          </p:cNvPr>
          <p:cNvSpPr/>
          <p:nvPr/>
        </p:nvSpPr>
        <p:spPr>
          <a:xfrm>
            <a:off x="7338288" y="792015"/>
            <a:ext cx="461822" cy="52739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Internal Data Bus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BF1C4A8-DA69-4A44-B4DC-AC270878379B}"/>
              </a:ext>
            </a:extLst>
          </p:cNvPr>
          <p:cNvSpPr/>
          <p:nvPr/>
        </p:nvSpPr>
        <p:spPr>
          <a:xfrm>
            <a:off x="2914078" y="921323"/>
            <a:ext cx="4433451" cy="2661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2346734-D440-4704-9B44-328DB87F0652}"/>
              </a:ext>
            </a:extLst>
          </p:cNvPr>
          <p:cNvSpPr/>
          <p:nvPr/>
        </p:nvSpPr>
        <p:spPr>
          <a:xfrm>
            <a:off x="4063438" y="3199240"/>
            <a:ext cx="3399073" cy="329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C276A74-7221-410B-BFA7-24B12D5C6247}"/>
              </a:ext>
            </a:extLst>
          </p:cNvPr>
          <p:cNvSpPr/>
          <p:nvPr/>
        </p:nvSpPr>
        <p:spPr>
          <a:xfrm>
            <a:off x="3990847" y="1179945"/>
            <a:ext cx="119335" cy="3487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4C2A060-941B-4085-8B1F-67DD55F906CF}"/>
              </a:ext>
            </a:extLst>
          </p:cNvPr>
          <p:cNvSpPr/>
          <p:nvPr/>
        </p:nvSpPr>
        <p:spPr>
          <a:xfrm>
            <a:off x="5765702" y="1193038"/>
            <a:ext cx="150922" cy="3357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2AFDDA1-A4A7-4284-9C73-1D45C694558C}"/>
              </a:ext>
            </a:extLst>
          </p:cNvPr>
          <p:cNvSpPr/>
          <p:nvPr/>
        </p:nvSpPr>
        <p:spPr>
          <a:xfrm>
            <a:off x="4922881" y="2940625"/>
            <a:ext cx="110937" cy="4883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69290E3-636D-4BBA-AEC2-FE9E5326F4D6}"/>
              </a:ext>
            </a:extLst>
          </p:cNvPr>
          <p:cNvSpPr/>
          <p:nvPr/>
        </p:nvSpPr>
        <p:spPr>
          <a:xfrm>
            <a:off x="7794573" y="2192190"/>
            <a:ext cx="241984" cy="2661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6403E88-D3E9-455E-BC85-3775E6963442}"/>
              </a:ext>
            </a:extLst>
          </p:cNvPr>
          <p:cNvSpPr/>
          <p:nvPr/>
        </p:nvSpPr>
        <p:spPr>
          <a:xfrm>
            <a:off x="3845136" y="2137513"/>
            <a:ext cx="1122220" cy="35098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Arithmetic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CB10A8C-5D5C-4ED5-A3B2-784707668047}"/>
              </a:ext>
            </a:extLst>
          </p:cNvPr>
          <p:cNvSpPr/>
          <p:nvPr/>
        </p:nvSpPr>
        <p:spPr>
          <a:xfrm>
            <a:off x="4973780" y="2137513"/>
            <a:ext cx="1122220" cy="35098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Logic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6D3C286-23D1-44E5-AAF1-6F0AD8BDBCAC}"/>
              </a:ext>
            </a:extLst>
          </p:cNvPr>
          <p:cNvCxnSpPr>
            <a:cxnSpLocks/>
          </p:cNvCxnSpPr>
          <p:nvPr/>
        </p:nvCxnSpPr>
        <p:spPr>
          <a:xfrm>
            <a:off x="4049778" y="1056989"/>
            <a:ext cx="6830" cy="4473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22127CE-041B-43F7-ACCA-5182720537C7}"/>
              </a:ext>
            </a:extLst>
          </p:cNvPr>
          <p:cNvCxnSpPr>
            <a:cxnSpLocks/>
          </p:cNvCxnSpPr>
          <p:nvPr/>
        </p:nvCxnSpPr>
        <p:spPr>
          <a:xfrm>
            <a:off x="5836692" y="1044412"/>
            <a:ext cx="6830" cy="4473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D172C64-703F-4B09-B436-50D232F38519}"/>
              </a:ext>
            </a:extLst>
          </p:cNvPr>
          <p:cNvCxnSpPr>
            <a:cxnSpLocks/>
          </p:cNvCxnSpPr>
          <p:nvPr/>
        </p:nvCxnSpPr>
        <p:spPr>
          <a:xfrm>
            <a:off x="4982967" y="2981614"/>
            <a:ext cx="6830" cy="4473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F102AC4-1925-4404-8196-47FBF68DD642}"/>
              </a:ext>
            </a:extLst>
          </p:cNvPr>
          <p:cNvCxnSpPr>
            <a:cxnSpLocks/>
            <a:stCxn id="30" idx="3"/>
          </p:cNvCxnSpPr>
          <p:nvPr/>
        </p:nvCxnSpPr>
        <p:spPr>
          <a:xfrm flipH="1">
            <a:off x="7590766" y="2325253"/>
            <a:ext cx="445791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Arrow: Left-Right 40">
            <a:extLst>
              <a:ext uri="{FF2B5EF4-FFF2-40B4-BE49-F238E27FC236}">
                <a16:creationId xmlns:a16="http://schemas.microsoft.com/office/drawing/2014/main" id="{FA169566-ECEF-43FE-87A3-B983AB2910EC}"/>
              </a:ext>
            </a:extLst>
          </p:cNvPr>
          <p:cNvSpPr/>
          <p:nvPr/>
        </p:nvSpPr>
        <p:spPr>
          <a:xfrm>
            <a:off x="129309" y="4438638"/>
            <a:ext cx="2410690" cy="96057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Data Bus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2A4B647-348A-4D6E-8F47-82ECA65DD93E}"/>
              </a:ext>
            </a:extLst>
          </p:cNvPr>
          <p:cNvSpPr/>
          <p:nvPr/>
        </p:nvSpPr>
        <p:spPr>
          <a:xfrm>
            <a:off x="2558475" y="4438639"/>
            <a:ext cx="4818289" cy="9605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1D5A6C2-3089-48D9-9D9C-D306ED0FFC78}"/>
              </a:ext>
            </a:extLst>
          </p:cNvPr>
          <p:cNvSpPr/>
          <p:nvPr/>
        </p:nvSpPr>
        <p:spPr>
          <a:xfrm>
            <a:off x="9525417" y="2023094"/>
            <a:ext cx="2625752" cy="353943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lvl="0" defTabSz="457200">
              <a:defRPr/>
            </a:pPr>
            <a:r>
              <a:rPr lang="en-US" sz="3200" dirty="0">
                <a:solidFill>
                  <a:srgbClr val="2240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City</a:t>
            </a:r>
          </a:p>
          <a:p>
            <a:pPr lvl="0" defTabSz="457200">
              <a:defRPr/>
            </a:pPr>
            <a:r>
              <a:rPr lang="en-US" sz="2400" dirty="0">
                <a:solidFill>
                  <a:srgbClr val="2240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 Streets </a:t>
            </a:r>
          </a:p>
          <a:p>
            <a:pPr lvl="0" defTabSz="457200">
              <a:defRPr/>
            </a:pPr>
            <a:r>
              <a:rPr lang="en-US" sz="2400" dirty="0">
                <a:solidFill>
                  <a:srgbClr val="2240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	1-way</a:t>
            </a:r>
          </a:p>
          <a:p>
            <a:pPr lvl="0" defTabSz="457200">
              <a:defRPr/>
            </a:pPr>
            <a:r>
              <a:rPr lang="en-US" sz="2400" dirty="0">
                <a:solidFill>
                  <a:srgbClr val="2240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	2-way</a:t>
            </a:r>
          </a:p>
          <a:p>
            <a:pPr lvl="0" defTabSz="457200">
              <a:defRPr/>
            </a:pPr>
            <a:endParaRPr lang="en-US" sz="2400" dirty="0">
              <a:solidFill>
                <a:srgbClr val="2240FF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0" defTabSz="457200">
              <a:defRPr/>
            </a:pPr>
            <a:r>
              <a:rPr lang="en-US" sz="2400" dirty="0">
                <a:solidFill>
                  <a:srgbClr val="2240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 Gates</a:t>
            </a:r>
          </a:p>
          <a:p>
            <a:pPr lvl="0" defTabSz="457200">
              <a:defRPr/>
            </a:pPr>
            <a:r>
              <a:rPr lang="en-US" sz="2400" dirty="0">
                <a:solidFill>
                  <a:srgbClr val="2240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 Bridges</a:t>
            </a:r>
          </a:p>
          <a:p>
            <a:pPr lvl="0" defTabSz="457200">
              <a:defRPr/>
            </a:pPr>
            <a:r>
              <a:rPr lang="en-US" sz="2400" dirty="0">
                <a:solidFill>
                  <a:srgbClr val="2240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 Warehouses</a:t>
            </a:r>
          </a:p>
          <a:p>
            <a:pPr lvl="0" defTabSz="457200">
              <a:defRPr/>
            </a:pPr>
            <a:r>
              <a:rPr lang="en-US" sz="2400" dirty="0">
                <a:solidFill>
                  <a:srgbClr val="2240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 Policing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A4C230F-C474-495A-AB6B-84256B32C133}"/>
              </a:ext>
            </a:extLst>
          </p:cNvPr>
          <p:cNvSpPr/>
          <p:nvPr/>
        </p:nvSpPr>
        <p:spPr>
          <a:xfrm>
            <a:off x="5623791" y="5705811"/>
            <a:ext cx="1124525" cy="4968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Internal Clock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F26FCB4-A12E-4F8A-B287-886B49280992}"/>
              </a:ext>
            </a:extLst>
          </p:cNvPr>
          <p:cNvSpPr/>
          <p:nvPr/>
        </p:nvSpPr>
        <p:spPr>
          <a:xfrm>
            <a:off x="3823856" y="5700883"/>
            <a:ext cx="1124525" cy="4968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Control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D86BBF8-824C-415C-8671-3633863124A4}"/>
              </a:ext>
            </a:extLst>
          </p:cNvPr>
          <p:cNvSpPr/>
          <p:nvPr/>
        </p:nvSpPr>
        <p:spPr>
          <a:xfrm>
            <a:off x="4304574" y="4091708"/>
            <a:ext cx="268093" cy="161174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Arrow: Left-Right 45">
            <a:extLst>
              <a:ext uri="{FF2B5EF4-FFF2-40B4-BE49-F238E27FC236}">
                <a16:creationId xmlns:a16="http://schemas.microsoft.com/office/drawing/2014/main" id="{A9E16CF2-9B4A-4AFB-B801-CCFB2972C65B}"/>
              </a:ext>
            </a:extLst>
          </p:cNvPr>
          <p:cNvSpPr/>
          <p:nvPr/>
        </p:nvSpPr>
        <p:spPr>
          <a:xfrm>
            <a:off x="129309" y="5408453"/>
            <a:ext cx="2410690" cy="96057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Control Bus</a:t>
            </a:r>
          </a:p>
        </p:txBody>
      </p:sp>
      <p:sp>
        <p:nvSpPr>
          <p:cNvPr id="47" name="Arrow: Left-Right 46">
            <a:extLst>
              <a:ext uri="{FF2B5EF4-FFF2-40B4-BE49-F238E27FC236}">
                <a16:creationId xmlns:a16="http://schemas.microsoft.com/office/drawing/2014/main" id="{ABE120B1-A800-4118-81E1-6108C5018E09}"/>
              </a:ext>
            </a:extLst>
          </p:cNvPr>
          <p:cNvSpPr/>
          <p:nvPr/>
        </p:nvSpPr>
        <p:spPr>
          <a:xfrm>
            <a:off x="129309" y="3459586"/>
            <a:ext cx="2410690" cy="96057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Address Bus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7CEE323-2645-4298-B27F-3EE142DE221F}"/>
              </a:ext>
            </a:extLst>
          </p:cNvPr>
          <p:cNvSpPr/>
          <p:nvPr/>
        </p:nvSpPr>
        <p:spPr>
          <a:xfrm>
            <a:off x="2673771" y="2239809"/>
            <a:ext cx="268093" cy="161174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91B29DD-C589-4B43-A338-EDDE3F38030C}"/>
              </a:ext>
            </a:extLst>
          </p:cNvPr>
          <p:cNvSpPr/>
          <p:nvPr/>
        </p:nvSpPr>
        <p:spPr>
          <a:xfrm rot="5400000">
            <a:off x="3487397" y="3011287"/>
            <a:ext cx="268093" cy="190244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Internal Control Bus</a:t>
            </a:r>
          </a:p>
        </p:txBody>
      </p:sp>
      <p:pic>
        <p:nvPicPr>
          <p:cNvPr id="11268" name="Picture 4" descr="Mobile Processor Crosses 3 GHz CPU Clock Speed Mark | Electronic Design">
            <a:extLst>
              <a:ext uri="{FF2B5EF4-FFF2-40B4-BE49-F238E27FC236}">
                <a16:creationId xmlns:a16="http://schemas.microsoft.com/office/drawing/2014/main" id="{FCB8631F-257D-4147-BC29-C0C52CBED5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542" y="0"/>
            <a:ext cx="12195542" cy="6859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5844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41904" y="4006327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-9544" y="2082552"/>
            <a:ext cx="1219199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6000" dirty="0">
                <a:solidFill>
                  <a:srgbClr val="2240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Registers</a:t>
            </a:r>
          </a:p>
          <a:p>
            <a:pPr lvl="0" algn="ctr" defTabSz="457200">
              <a:defRPr/>
            </a:pPr>
            <a:r>
              <a:rPr lang="en-US" sz="6000" dirty="0">
                <a:latin typeface="Segoe UI Light" panose="020B0502040204020203" pitchFamily="34" charset="0"/>
                <a:cs typeface="Segoe UI Light" panose="020B0502040204020203" pitchFamily="34" charset="0"/>
              </a:rPr>
              <a:t>Some vectors of FFs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34FB1A-E094-468C-985A-120F526FA9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7431" y="4445155"/>
            <a:ext cx="2257135" cy="1907130"/>
          </a:xfrm>
          <a:prstGeom prst="rect">
            <a:avLst/>
          </a:prstGeom>
        </p:spPr>
      </p:pic>
      <p:sp>
        <p:nvSpPr>
          <p:cNvPr id="50" name="Oval 49">
            <a:extLst>
              <a:ext uri="{FF2B5EF4-FFF2-40B4-BE49-F238E27FC236}">
                <a16:creationId xmlns:a16="http://schemas.microsoft.com/office/drawing/2014/main" id="{D8B36A5F-32D6-4674-AF1A-78136CFBD282}"/>
              </a:ext>
            </a:extLst>
          </p:cNvPr>
          <p:cNvSpPr/>
          <p:nvPr/>
        </p:nvSpPr>
        <p:spPr>
          <a:xfrm>
            <a:off x="6659417" y="4184073"/>
            <a:ext cx="565149" cy="2346036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1887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41904" y="4006327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-2" y="2472872"/>
            <a:ext cx="1219199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6000" dirty="0">
                <a:solidFill>
                  <a:srgbClr val="2240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Instruction Pointer (IP)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646372-5957-4A3F-92B7-8975BF806A0B}"/>
              </a:ext>
            </a:extLst>
          </p:cNvPr>
          <p:cNvSpPr txBox="1"/>
          <p:nvPr/>
        </p:nvSpPr>
        <p:spPr>
          <a:xfrm>
            <a:off x="2447637" y="3378098"/>
            <a:ext cx="8349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aka. Program Counter (PC), Instruction Address Register (IAR), Instruction Counter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09D3291-EA99-45E2-9D33-5F2575A507B6}"/>
              </a:ext>
            </a:extLst>
          </p:cNvPr>
          <p:cNvSpPr/>
          <p:nvPr/>
        </p:nvSpPr>
        <p:spPr>
          <a:xfrm>
            <a:off x="0" y="4265223"/>
            <a:ext cx="1219199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Keep track of the </a:t>
            </a:r>
            <a:r>
              <a:rPr lang="en-US" sz="4000" dirty="0">
                <a:highlight>
                  <a:srgbClr val="00FF00"/>
                </a:highlight>
                <a:latin typeface="Segoe UI Light" panose="020B0502040204020203" pitchFamily="34" charset="0"/>
                <a:cs typeface="Segoe UI Light" panose="020B0502040204020203" pitchFamily="34" charset="0"/>
              </a:rPr>
              <a:t>address</a:t>
            </a:r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of </a:t>
            </a:r>
            <a:r>
              <a:rPr lang="en-US" sz="4000" dirty="0">
                <a:highlight>
                  <a:srgbClr val="FFFF00"/>
                </a:highlight>
                <a:latin typeface="Segoe UI Light" panose="020B0502040204020203" pitchFamily="34" charset="0"/>
                <a:cs typeface="Segoe UI Light" panose="020B0502040204020203" pitchFamily="34" charset="0"/>
              </a:rPr>
              <a:t>next</a:t>
            </a:r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instruction in memory</a:t>
            </a:r>
          </a:p>
        </p:txBody>
      </p:sp>
    </p:spTree>
    <p:extLst>
      <p:ext uri="{BB962C8B-B14F-4D97-AF65-F5344CB8AC3E}">
        <p14:creationId xmlns:p14="http://schemas.microsoft.com/office/powerpoint/2010/main" val="3770818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1241905" y="2809454"/>
            <a:ext cx="970819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5400" dirty="0">
                <a:solidFill>
                  <a:srgbClr val="2240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Design a Computer System</a:t>
            </a:r>
            <a:endParaRPr lang="en-US" sz="5400" dirty="0">
              <a:solidFill>
                <a:srgbClr val="FF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618323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41904" y="4006327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-2" y="2472872"/>
            <a:ext cx="1219199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6000" dirty="0">
                <a:solidFill>
                  <a:srgbClr val="2240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Instruction Pointer (IP)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09D3291-EA99-45E2-9D33-5F2575A507B6}"/>
              </a:ext>
            </a:extLst>
          </p:cNvPr>
          <p:cNvSpPr/>
          <p:nvPr/>
        </p:nvSpPr>
        <p:spPr>
          <a:xfrm>
            <a:off x="0" y="4265223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Keep track of the address of next instruction in memory</a:t>
            </a:r>
          </a:p>
          <a:p>
            <a:pPr lvl="0" algn="ctr" defTabSz="457200">
              <a:defRPr/>
            </a:pPr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Why is it called ‘counter’?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0B6470-0DCE-46A5-B6C2-2472BA9442A2}"/>
              </a:ext>
            </a:extLst>
          </p:cNvPr>
          <p:cNvSpPr txBox="1"/>
          <p:nvPr/>
        </p:nvSpPr>
        <p:spPr>
          <a:xfrm>
            <a:off x="2447637" y="3378098"/>
            <a:ext cx="8349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aka. Program </a:t>
            </a:r>
            <a:r>
              <a:rPr lang="en-US" dirty="0">
                <a:highlight>
                  <a:srgbClr val="FFFF00"/>
                </a:highlight>
                <a:latin typeface="Segoe UI Light" panose="020B0502040204020203" pitchFamily="34" charset="0"/>
                <a:cs typeface="Segoe UI Light" panose="020B0502040204020203" pitchFamily="34" charset="0"/>
              </a:rPr>
              <a:t>Counter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(PC), Instruction Address Register (IAR), Instruction </a:t>
            </a:r>
            <a:r>
              <a:rPr lang="en-US" dirty="0">
                <a:highlight>
                  <a:srgbClr val="FFFF00"/>
                </a:highlight>
                <a:latin typeface="Segoe UI Light" panose="020B0502040204020203" pitchFamily="34" charset="0"/>
                <a:cs typeface="Segoe UI Light" panose="020B0502040204020203" pitchFamily="34" charset="0"/>
              </a:rPr>
              <a:t>Counter</a:t>
            </a:r>
          </a:p>
        </p:txBody>
      </p:sp>
    </p:spTree>
    <p:extLst>
      <p:ext uri="{BB962C8B-B14F-4D97-AF65-F5344CB8AC3E}">
        <p14:creationId xmlns:p14="http://schemas.microsoft.com/office/powerpoint/2010/main" val="307558104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Table 25">
            <a:extLst>
              <a:ext uri="{FF2B5EF4-FFF2-40B4-BE49-F238E27FC236}">
                <a16:creationId xmlns:a16="http://schemas.microsoft.com/office/drawing/2014/main" id="{2E7D5A7F-F525-406A-8CAC-532400320A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389609"/>
              </p:ext>
            </p:extLst>
          </p:nvPr>
        </p:nvGraphicFramePr>
        <p:xfrm>
          <a:off x="0" y="1472104"/>
          <a:ext cx="6918679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9818">
                  <a:extLst>
                    <a:ext uri="{9D8B030D-6E8A-4147-A177-3AD203B41FA5}">
                      <a16:colId xmlns:a16="http://schemas.microsoft.com/office/drawing/2014/main" val="1500089648"/>
                    </a:ext>
                  </a:extLst>
                </a:gridCol>
                <a:gridCol w="2319722">
                  <a:extLst>
                    <a:ext uri="{9D8B030D-6E8A-4147-A177-3AD203B41FA5}">
                      <a16:colId xmlns:a16="http://schemas.microsoft.com/office/drawing/2014/main" val="2978974651"/>
                    </a:ext>
                  </a:extLst>
                </a:gridCol>
                <a:gridCol w="3629139">
                  <a:extLst>
                    <a:ext uri="{9D8B030D-6E8A-4147-A177-3AD203B41FA5}">
                      <a16:colId xmlns:a16="http://schemas.microsoft.com/office/drawing/2014/main" val="30788832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Address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Memory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solidFill>
                            <a:schemeClr val="tx1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High Level Instr.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682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0000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100 0111 0001 0000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int a = 1;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0645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0001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00FF00"/>
                          </a:highlight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100 1000 0010 0000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highlight>
                            <a:srgbClr val="00FF00"/>
                          </a:highlight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int b = 2; Current Instruction 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5905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0010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100 1001 0000 0000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int c;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045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0011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001 0111 1000 1001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c = a + b;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1044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0100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4635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…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….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28793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dirty="0">
                        <a:solidFill>
                          <a:schemeClr val="tx1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2777373"/>
                  </a:ext>
                </a:extLst>
              </a:tr>
            </a:tbl>
          </a:graphicData>
        </a:graphic>
      </p:graphicFrame>
      <p:sp>
        <p:nvSpPr>
          <p:cNvPr id="55" name="Arrow: Left-Right 54">
            <a:extLst>
              <a:ext uri="{FF2B5EF4-FFF2-40B4-BE49-F238E27FC236}">
                <a16:creationId xmlns:a16="http://schemas.microsoft.com/office/drawing/2014/main" id="{2288B62F-69B7-4025-8AE0-3C59FF06E929}"/>
              </a:ext>
            </a:extLst>
          </p:cNvPr>
          <p:cNvSpPr/>
          <p:nvPr/>
        </p:nvSpPr>
        <p:spPr>
          <a:xfrm>
            <a:off x="5347854" y="3615975"/>
            <a:ext cx="1995055" cy="96057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Address Bus</a:t>
            </a: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FB395E99-81EA-475F-9327-8DF9AEE731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2910" y="1388273"/>
            <a:ext cx="4078616" cy="3449754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C7CA2944-0136-4361-95AA-9C890FBDBA17}"/>
              </a:ext>
            </a:extLst>
          </p:cNvPr>
          <p:cNvSpPr txBox="1"/>
          <p:nvPr/>
        </p:nvSpPr>
        <p:spPr>
          <a:xfrm>
            <a:off x="0" y="5469727"/>
            <a:ext cx="1219199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Where is the next instruction to be fetched and execute?</a:t>
            </a:r>
          </a:p>
        </p:txBody>
      </p:sp>
    </p:spTree>
    <p:extLst>
      <p:ext uri="{BB962C8B-B14F-4D97-AF65-F5344CB8AC3E}">
        <p14:creationId xmlns:p14="http://schemas.microsoft.com/office/powerpoint/2010/main" val="15843763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Arrow: Left-Right 54">
            <a:extLst>
              <a:ext uri="{FF2B5EF4-FFF2-40B4-BE49-F238E27FC236}">
                <a16:creationId xmlns:a16="http://schemas.microsoft.com/office/drawing/2014/main" id="{2288B62F-69B7-4025-8AE0-3C59FF06E929}"/>
              </a:ext>
            </a:extLst>
          </p:cNvPr>
          <p:cNvSpPr/>
          <p:nvPr/>
        </p:nvSpPr>
        <p:spPr>
          <a:xfrm>
            <a:off x="5347854" y="3615975"/>
            <a:ext cx="1995055" cy="96057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Address Bus</a:t>
            </a: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FB395E99-81EA-475F-9327-8DF9AEE731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2910" y="1388273"/>
            <a:ext cx="4078616" cy="3449754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C7CA2944-0136-4361-95AA-9C890FBDBA17}"/>
              </a:ext>
            </a:extLst>
          </p:cNvPr>
          <p:cNvSpPr txBox="1"/>
          <p:nvPr/>
        </p:nvSpPr>
        <p:spPr>
          <a:xfrm>
            <a:off x="0" y="5469727"/>
            <a:ext cx="12191999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In von Neumann architecture, instructions are executed sequentially! </a:t>
            </a:r>
          </a:p>
          <a:p>
            <a:pPr lvl="0" algn="ctr" defTabSz="457200">
              <a:defRPr/>
            </a:pP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So, the next would be the </a:t>
            </a:r>
            <a:r>
              <a:rPr lang="en-US" sz="3200" dirty="0">
                <a:highlight>
                  <a:srgbClr val="00FF00"/>
                </a:highlight>
                <a:latin typeface="Segoe UI Light" panose="020B0502040204020203" pitchFamily="34" charset="0"/>
                <a:cs typeface="Segoe UI Light" panose="020B0502040204020203" pitchFamily="34" charset="0"/>
              </a:rPr>
              <a:t>address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of </a:t>
            </a:r>
            <a:r>
              <a:rPr lang="en-US" sz="3200" dirty="0">
                <a:highlight>
                  <a:srgbClr val="FFFF00"/>
                </a:highlight>
                <a:latin typeface="Segoe UI Light" panose="020B0502040204020203" pitchFamily="34" charset="0"/>
                <a:cs typeface="Segoe UI Light" panose="020B0502040204020203" pitchFamily="34" charset="0"/>
              </a:rPr>
              <a:t>current + 1</a:t>
            </a:r>
          </a:p>
        </p:txBody>
      </p:sp>
      <p:graphicFrame>
        <p:nvGraphicFramePr>
          <p:cNvPr id="6" name="Table 25">
            <a:extLst>
              <a:ext uri="{FF2B5EF4-FFF2-40B4-BE49-F238E27FC236}">
                <a16:creationId xmlns:a16="http://schemas.microsoft.com/office/drawing/2014/main" id="{A90F3346-AA4F-446B-82DC-620D67FD42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1956968"/>
              </p:ext>
            </p:extLst>
          </p:nvPr>
        </p:nvGraphicFramePr>
        <p:xfrm>
          <a:off x="0" y="1472104"/>
          <a:ext cx="6918679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9818">
                  <a:extLst>
                    <a:ext uri="{9D8B030D-6E8A-4147-A177-3AD203B41FA5}">
                      <a16:colId xmlns:a16="http://schemas.microsoft.com/office/drawing/2014/main" val="1500089648"/>
                    </a:ext>
                  </a:extLst>
                </a:gridCol>
                <a:gridCol w="2319722">
                  <a:extLst>
                    <a:ext uri="{9D8B030D-6E8A-4147-A177-3AD203B41FA5}">
                      <a16:colId xmlns:a16="http://schemas.microsoft.com/office/drawing/2014/main" val="2978974651"/>
                    </a:ext>
                  </a:extLst>
                </a:gridCol>
                <a:gridCol w="3629139">
                  <a:extLst>
                    <a:ext uri="{9D8B030D-6E8A-4147-A177-3AD203B41FA5}">
                      <a16:colId xmlns:a16="http://schemas.microsoft.com/office/drawing/2014/main" val="30788832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Address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Memory</a:t>
                      </a: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solidFill>
                            <a:schemeClr val="tx1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High Level Instr.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682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0000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100 0111 0001 0000</a:t>
                      </a: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int a = 1;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0645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0001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00FF00"/>
                          </a:highlight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100 1000 0010 0000</a:t>
                      </a: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highlight>
                            <a:srgbClr val="00FF00"/>
                          </a:highlight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int b = 2; Current Instruction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5905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0010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100 1001 0000 0000</a:t>
                      </a: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int c;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045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0011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001 0111 1000 1001</a:t>
                      </a: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c = a + b;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1044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0100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100 0111 0001 0000</a:t>
                      </a: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…</a:t>
                      </a:r>
                      <a:endParaRPr lang="en-US" dirty="0">
                        <a:solidFill>
                          <a:schemeClr val="tx1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4635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…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….</a:t>
                      </a: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…</a:t>
                      </a:r>
                      <a:endParaRPr lang="en-US" dirty="0">
                        <a:solidFill>
                          <a:schemeClr val="tx1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28793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dirty="0">
                        <a:solidFill>
                          <a:schemeClr val="tx1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27773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43809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41904" y="4006327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-2" y="2472872"/>
            <a:ext cx="1219199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6000" dirty="0">
                <a:solidFill>
                  <a:srgbClr val="2240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Instruction Pointer (IP)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09D3291-EA99-45E2-9D33-5F2575A507B6}"/>
              </a:ext>
            </a:extLst>
          </p:cNvPr>
          <p:cNvSpPr/>
          <p:nvPr/>
        </p:nvSpPr>
        <p:spPr>
          <a:xfrm>
            <a:off x="0" y="4265223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We already designed a 3-bit counter</a:t>
            </a:r>
          </a:p>
          <a:p>
            <a:pPr lvl="0" algn="ctr" defTabSz="457200">
              <a:defRPr/>
            </a:pPr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00, 01, 10, 11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3A70E5-8981-46E4-87A1-8C26BDF29FFB}"/>
              </a:ext>
            </a:extLst>
          </p:cNvPr>
          <p:cNvSpPr txBox="1"/>
          <p:nvPr/>
        </p:nvSpPr>
        <p:spPr>
          <a:xfrm>
            <a:off x="2447637" y="3378098"/>
            <a:ext cx="8349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aka. Program Counter (PC), Instruction Address Register (IAR), Instruction Counter</a:t>
            </a:r>
          </a:p>
        </p:txBody>
      </p:sp>
    </p:spTree>
    <p:extLst>
      <p:ext uri="{BB962C8B-B14F-4D97-AF65-F5344CB8AC3E}">
        <p14:creationId xmlns:p14="http://schemas.microsoft.com/office/powerpoint/2010/main" val="90459551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41904" y="4006327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-2" y="2472872"/>
            <a:ext cx="1219199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6000" dirty="0">
                <a:solidFill>
                  <a:srgbClr val="2240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Instruction Pointer (IP)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09D3291-EA99-45E2-9D33-5F2575A507B6}"/>
              </a:ext>
            </a:extLst>
          </p:cNvPr>
          <p:cNvSpPr/>
          <p:nvPr/>
        </p:nvSpPr>
        <p:spPr>
          <a:xfrm>
            <a:off x="0" y="4265223"/>
            <a:ext cx="1219199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IP is a </a:t>
            </a:r>
            <a:r>
              <a:rPr lang="en-US" sz="4000" dirty="0">
                <a:highlight>
                  <a:srgbClr val="FFFF00"/>
                </a:highlight>
                <a:latin typeface="Segoe UI Light" panose="020B0502040204020203" pitchFamily="34" charset="0"/>
                <a:cs typeface="Segoe UI Light" panose="020B0502040204020203" pitchFamily="34" charset="0"/>
              </a:rPr>
              <a:t>n</a:t>
            </a:r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-bit counter. What is </a:t>
            </a:r>
            <a:r>
              <a:rPr lang="en-US" sz="4000" dirty="0">
                <a:highlight>
                  <a:srgbClr val="FFFF00"/>
                </a:highlight>
                <a:latin typeface="Segoe UI Light" panose="020B0502040204020203" pitchFamily="34" charset="0"/>
                <a:cs typeface="Segoe UI Light" panose="020B0502040204020203" pitchFamily="34" charset="0"/>
              </a:rPr>
              <a:t>n</a:t>
            </a:r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7B9226-E542-41E7-99B9-90D4CD626FB3}"/>
              </a:ext>
            </a:extLst>
          </p:cNvPr>
          <p:cNvSpPr txBox="1"/>
          <p:nvPr/>
        </p:nvSpPr>
        <p:spPr>
          <a:xfrm>
            <a:off x="2447637" y="3378098"/>
            <a:ext cx="8349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aka. Program Counter (PC), Instruction Address Register (IAR), Instruction Counter</a:t>
            </a:r>
          </a:p>
        </p:txBody>
      </p:sp>
    </p:spTree>
    <p:extLst>
      <p:ext uri="{BB962C8B-B14F-4D97-AF65-F5344CB8AC3E}">
        <p14:creationId xmlns:p14="http://schemas.microsoft.com/office/powerpoint/2010/main" val="29287030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41904" y="4006327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-2" y="2472872"/>
            <a:ext cx="1219199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6000" dirty="0">
                <a:solidFill>
                  <a:srgbClr val="2240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Instruction Pointer (IP)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09D3291-EA99-45E2-9D33-5F2575A507B6}"/>
              </a:ext>
            </a:extLst>
          </p:cNvPr>
          <p:cNvSpPr/>
          <p:nvPr/>
        </p:nvSpPr>
        <p:spPr>
          <a:xfrm>
            <a:off x="0" y="4265223"/>
            <a:ext cx="12191999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IP is a </a:t>
            </a:r>
            <a:r>
              <a:rPr lang="en-US" sz="4000" dirty="0">
                <a:highlight>
                  <a:srgbClr val="FFFF00"/>
                </a:highlight>
                <a:latin typeface="Segoe UI Light" panose="020B0502040204020203" pitchFamily="34" charset="0"/>
                <a:cs typeface="Segoe UI Light" panose="020B0502040204020203" pitchFamily="34" charset="0"/>
              </a:rPr>
              <a:t>n</a:t>
            </a:r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-bit counter. What is </a:t>
            </a:r>
            <a:r>
              <a:rPr lang="en-US" sz="4000" dirty="0">
                <a:highlight>
                  <a:srgbClr val="FFFF00"/>
                </a:highlight>
                <a:latin typeface="Segoe UI Light" panose="020B0502040204020203" pitchFamily="34" charset="0"/>
                <a:cs typeface="Segoe UI Light" panose="020B0502040204020203" pitchFamily="34" charset="0"/>
              </a:rPr>
              <a:t>n</a:t>
            </a:r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?</a:t>
            </a:r>
          </a:p>
          <a:p>
            <a:pPr marL="457200" lvl="0" indent="-457200" defTabSz="457200">
              <a:buFont typeface="Arial" panose="020B0604020202020204" pitchFamily="34" charset="0"/>
              <a:buChar char="•"/>
              <a:defRPr/>
            </a:pPr>
            <a:endParaRPr 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lvl="0" indent="-457200" defTabSz="457200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IP contains a memory address. </a:t>
            </a:r>
          </a:p>
          <a:p>
            <a:pPr marL="457200" lvl="0" indent="-457200" defTabSz="457200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Address bus contains a memory address at a time.</a:t>
            </a:r>
          </a:p>
          <a:p>
            <a:pPr lvl="0" defTabSz="457200">
              <a:defRPr/>
            </a:pP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So, IP is the same size as address bus. Here, 4-bit address bus, we have 4-bit IP.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4D1369-D2F8-4682-8918-CB947BC466D5}"/>
              </a:ext>
            </a:extLst>
          </p:cNvPr>
          <p:cNvSpPr txBox="1"/>
          <p:nvPr/>
        </p:nvSpPr>
        <p:spPr>
          <a:xfrm>
            <a:off x="2447637" y="3378098"/>
            <a:ext cx="8349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aka. Program Counter (PC), Instruction Address Register (IAR), Instruction Counter</a:t>
            </a:r>
          </a:p>
        </p:txBody>
      </p:sp>
    </p:spTree>
    <p:extLst>
      <p:ext uri="{BB962C8B-B14F-4D97-AF65-F5344CB8AC3E}">
        <p14:creationId xmlns:p14="http://schemas.microsoft.com/office/powerpoint/2010/main" val="151118769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41904" y="4006327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-2" y="2472872"/>
            <a:ext cx="1219199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6000" dirty="0">
                <a:latin typeface="Segoe UI Light" panose="020B0502040204020203" pitchFamily="34" charset="0"/>
                <a:cs typeface="Segoe UI Light" panose="020B0502040204020203" pitchFamily="34" charset="0"/>
              </a:rPr>
              <a:t>Where is the </a:t>
            </a:r>
            <a:r>
              <a:rPr lang="en-US" sz="6000" dirty="0">
                <a:highlight>
                  <a:srgbClr val="00FF00"/>
                </a:highlight>
                <a:latin typeface="Segoe UI Light" panose="020B0502040204020203" pitchFamily="34" charset="0"/>
                <a:cs typeface="Segoe UI Light" panose="020B0502040204020203" pitchFamily="34" charset="0"/>
              </a:rPr>
              <a:t>current</a:t>
            </a:r>
            <a:r>
              <a:rPr lang="en-US" sz="6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instruction?</a:t>
            </a:r>
          </a:p>
        </p:txBody>
      </p:sp>
    </p:spTree>
    <p:extLst>
      <p:ext uri="{BB962C8B-B14F-4D97-AF65-F5344CB8AC3E}">
        <p14:creationId xmlns:p14="http://schemas.microsoft.com/office/powerpoint/2010/main" val="70767672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41904" y="4006327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-2" y="2472872"/>
            <a:ext cx="1219199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6000" dirty="0">
                <a:solidFill>
                  <a:srgbClr val="2240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Instruction Register (IR or IX)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09D3291-EA99-45E2-9D33-5F2575A507B6}"/>
              </a:ext>
            </a:extLst>
          </p:cNvPr>
          <p:cNvSpPr/>
          <p:nvPr/>
        </p:nvSpPr>
        <p:spPr>
          <a:xfrm>
            <a:off x="1" y="3942731"/>
            <a:ext cx="12191999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defTabSz="457200"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Holds the current instruction that is fetched from memory and 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is just about to be executed. </a:t>
            </a:r>
          </a:p>
          <a:p>
            <a:pPr marL="457200" lvl="0" indent="-457200" defTabSz="457200">
              <a:buFont typeface="Arial" panose="020B0604020202020204" pitchFamily="34" charset="0"/>
              <a:buChar char="•"/>
              <a:defRPr/>
            </a:pP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As soon as the instruction placed in IR, the processor starts executing the instruction and IP++ to point to the next instruction to be executed next.</a:t>
            </a:r>
          </a:p>
        </p:txBody>
      </p:sp>
    </p:spTree>
    <p:extLst>
      <p:ext uri="{BB962C8B-B14F-4D97-AF65-F5344CB8AC3E}">
        <p14:creationId xmlns:p14="http://schemas.microsoft.com/office/powerpoint/2010/main" val="83711622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Arrow: Left-Right 54">
            <a:extLst>
              <a:ext uri="{FF2B5EF4-FFF2-40B4-BE49-F238E27FC236}">
                <a16:creationId xmlns:a16="http://schemas.microsoft.com/office/drawing/2014/main" id="{2288B62F-69B7-4025-8AE0-3C59FF06E929}"/>
              </a:ext>
            </a:extLst>
          </p:cNvPr>
          <p:cNvSpPr/>
          <p:nvPr/>
        </p:nvSpPr>
        <p:spPr>
          <a:xfrm>
            <a:off x="5347854" y="3615975"/>
            <a:ext cx="1995055" cy="96057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Address Bus</a:t>
            </a: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FB395E99-81EA-475F-9327-8DF9AEE731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342910" y="1388273"/>
            <a:ext cx="4078616" cy="3449754"/>
          </a:xfrm>
          <a:prstGeom prst="rect">
            <a:avLst/>
          </a:prstGeom>
        </p:spPr>
      </p:pic>
      <p:graphicFrame>
        <p:nvGraphicFramePr>
          <p:cNvPr id="6" name="Table 25">
            <a:extLst>
              <a:ext uri="{FF2B5EF4-FFF2-40B4-BE49-F238E27FC236}">
                <a16:creationId xmlns:a16="http://schemas.microsoft.com/office/drawing/2014/main" id="{A90F3346-AA4F-446B-82DC-620D67FD42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5166257"/>
              </p:ext>
            </p:extLst>
          </p:nvPr>
        </p:nvGraphicFramePr>
        <p:xfrm>
          <a:off x="0" y="1472104"/>
          <a:ext cx="6918679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9818">
                  <a:extLst>
                    <a:ext uri="{9D8B030D-6E8A-4147-A177-3AD203B41FA5}">
                      <a16:colId xmlns:a16="http://schemas.microsoft.com/office/drawing/2014/main" val="1500089648"/>
                    </a:ext>
                  </a:extLst>
                </a:gridCol>
                <a:gridCol w="2319722">
                  <a:extLst>
                    <a:ext uri="{9D8B030D-6E8A-4147-A177-3AD203B41FA5}">
                      <a16:colId xmlns:a16="http://schemas.microsoft.com/office/drawing/2014/main" val="2978974651"/>
                    </a:ext>
                  </a:extLst>
                </a:gridCol>
                <a:gridCol w="3629139">
                  <a:extLst>
                    <a:ext uri="{9D8B030D-6E8A-4147-A177-3AD203B41FA5}">
                      <a16:colId xmlns:a16="http://schemas.microsoft.com/office/drawing/2014/main" val="30788832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Address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Memory</a:t>
                      </a: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solidFill>
                            <a:schemeClr val="tx1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High Level Instr.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682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0000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100 0111 0001 0000</a:t>
                      </a: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int a = 1;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0645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0001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00FF00"/>
                          </a:highlight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100 1000 0010 0000</a:t>
                      </a: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highlight>
                            <a:srgbClr val="00FF00"/>
                          </a:highlight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int b = 2; Current Instruction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5905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0010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100 1001 0000 0000</a:t>
                      </a: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int c;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045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0011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001 0111 1000 1001</a:t>
                      </a: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c = a + b;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1044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0100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100 0111 0001 0000</a:t>
                      </a: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…</a:t>
                      </a:r>
                      <a:endParaRPr lang="en-US" dirty="0">
                        <a:solidFill>
                          <a:schemeClr val="tx1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4635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…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….</a:t>
                      </a: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…</a:t>
                      </a:r>
                      <a:endParaRPr lang="en-US" dirty="0">
                        <a:solidFill>
                          <a:schemeClr val="tx1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28793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dirty="0">
                        <a:solidFill>
                          <a:schemeClr val="tx1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2777373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AF6D868A-B4AB-4252-990D-C744E114689F}"/>
              </a:ext>
            </a:extLst>
          </p:cNvPr>
          <p:cNvSpPr/>
          <p:nvPr/>
        </p:nvSpPr>
        <p:spPr>
          <a:xfrm>
            <a:off x="7924800" y="1625600"/>
            <a:ext cx="3057236" cy="508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IX=</a:t>
            </a:r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100 1000 0010 0000</a:t>
            </a:r>
            <a:r>
              <a:rPr lang="en-CA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9C4F09-1C73-4A4F-ABD0-73845B5AE3DC}"/>
              </a:ext>
            </a:extLst>
          </p:cNvPr>
          <p:cNvSpPr/>
          <p:nvPr/>
        </p:nvSpPr>
        <p:spPr>
          <a:xfrm>
            <a:off x="7924800" y="2257300"/>
            <a:ext cx="3057236" cy="508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IP=</a:t>
            </a:r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0010</a:t>
            </a:r>
            <a:r>
              <a:rPr lang="en-CA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371959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Arrow: Left-Right 54">
            <a:extLst>
              <a:ext uri="{FF2B5EF4-FFF2-40B4-BE49-F238E27FC236}">
                <a16:creationId xmlns:a16="http://schemas.microsoft.com/office/drawing/2014/main" id="{2288B62F-69B7-4025-8AE0-3C59FF06E929}"/>
              </a:ext>
            </a:extLst>
          </p:cNvPr>
          <p:cNvSpPr/>
          <p:nvPr/>
        </p:nvSpPr>
        <p:spPr>
          <a:xfrm>
            <a:off x="5347854" y="3615975"/>
            <a:ext cx="1995055" cy="96057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Address Bus</a:t>
            </a:r>
          </a:p>
          <a:p>
            <a:pPr algn="ct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0010</a:t>
            </a: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FB395E99-81EA-475F-9327-8DF9AEE731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342910" y="1388273"/>
            <a:ext cx="4078616" cy="3449754"/>
          </a:xfrm>
          <a:prstGeom prst="rect">
            <a:avLst/>
          </a:prstGeom>
        </p:spPr>
      </p:pic>
      <p:graphicFrame>
        <p:nvGraphicFramePr>
          <p:cNvPr id="6" name="Table 25">
            <a:extLst>
              <a:ext uri="{FF2B5EF4-FFF2-40B4-BE49-F238E27FC236}">
                <a16:creationId xmlns:a16="http://schemas.microsoft.com/office/drawing/2014/main" id="{A90F3346-AA4F-446B-82DC-620D67FD42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852568"/>
              </p:ext>
            </p:extLst>
          </p:nvPr>
        </p:nvGraphicFramePr>
        <p:xfrm>
          <a:off x="0" y="1472104"/>
          <a:ext cx="5874327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9818">
                  <a:extLst>
                    <a:ext uri="{9D8B030D-6E8A-4147-A177-3AD203B41FA5}">
                      <a16:colId xmlns:a16="http://schemas.microsoft.com/office/drawing/2014/main" val="1500089648"/>
                    </a:ext>
                  </a:extLst>
                </a:gridCol>
                <a:gridCol w="2319722">
                  <a:extLst>
                    <a:ext uri="{9D8B030D-6E8A-4147-A177-3AD203B41FA5}">
                      <a16:colId xmlns:a16="http://schemas.microsoft.com/office/drawing/2014/main" val="2978974651"/>
                    </a:ext>
                  </a:extLst>
                </a:gridCol>
                <a:gridCol w="2584787">
                  <a:extLst>
                    <a:ext uri="{9D8B030D-6E8A-4147-A177-3AD203B41FA5}">
                      <a16:colId xmlns:a16="http://schemas.microsoft.com/office/drawing/2014/main" val="30788832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Address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Memory</a:t>
                      </a: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solidFill>
                            <a:schemeClr val="tx1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High Level Instr.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682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0000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100 0111 0001 0000</a:t>
                      </a: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int a = 1;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0645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0001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00FF00"/>
                          </a:highlight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100 1000 0010 0000</a:t>
                      </a: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highlight>
                            <a:srgbClr val="00FF00"/>
                          </a:highlight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int b = 2; Current Done!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5905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0010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100 1001 0000 0000</a:t>
                      </a: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int c;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045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0011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001 0111 1000 1001</a:t>
                      </a: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c = a + b;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1044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0100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100 0111 0001 0000</a:t>
                      </a: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…</a:t>
                      </a:r>
                      <a:endParaRPr lang="en-US" dirty="0">
                        <a:solidFill>
                          <a:schemeClr val="tx1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4635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…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….</a:t>
                      </a: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…</a:t>
                      </a:r>
                      <a:endParaRPr lang="en-US" dirty="0">
                        <a:solidFill>
                          <a:schemeClr val="tx1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28793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dirty="0">
                        <a:solidFill>
                          <a:schemeClr val="tx1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2777373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AF6D868A-B4AB-4252-990D-C744E114689F}"/>
              </a:ext>
            </a:extLst>
          </p:cNvPr>
          <p:cNvSpPr/>
          <p:nvPr/>
        </p:nvSpPr>
        <p:spPr>
          <a:xfrm>
            <a:off x="7924800" y="1625600"/>
            <a:ext cx="3057236" cy="508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IX=</a:t>
            </a:r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100 1000 0010 0000</a:t>
            </a:r>
            <a:r>
              <a:rPr lang="en-CA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9C4F09-1C73-4A4F-ABD0-73845B5AE3DC}"/>
              </a:ext>
            </a:extLst>
          </p:cNvPr>
          <p:cNvSpPr/>
          <p:nvPr/>
        </p:nvSpPr>
        <p:spPr>
          <a:xfrm>
            <a:off x="7924800" y="2257300"/>
            <a:ext cx="3057236" cy="508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IP=</a:t>
            </a:r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0010</a:t>
            </a:r>
            <a:r>
              <a:rPr lang="en-CA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62FEA61-F1F3-40C7-868C-54C9A6A17AE1}"/>
              </a:ext>
            </a:extLst>
          </p:cNvPr>
          <p:cNvCxnSpPr>
            <a:cxnSpLocks/>
          </p:cNvCxnSpPr>
          <p:nvPr/>
        </p:nvCxnSpPr>
        <p:spPr>
          <a:xfrm flipH="1" flipV="1">
            <a:off x="6400802" y="4438824"/>
            <a:ext cx="628072" cy="8628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6E506108-E246-4F14-8CA1-09C2500259D3}"/>
              </a:ext>
            </a:extLst>
          </p:cNvPr>
          <p:cNvSpPr/>
          <p:nvPr/>
        </p:nvSpPr>
        <p:spPr>
          <a:xfrm>
            <a:off x="1" y="5426967"/>
            <a:ext cx="1219199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4000" dirty="0">
                <a:solidFill>
                  <a:srgbClr val="2240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1) Load address bus with IP</a:t>
            </a:r>
          </a:p>
        </p:txBody>
      </p:sp>
    </p:spTree>
    <p:extLst>
      <p:ext uri="{BB962C8B-B14F-4D97-AF65-F5344CB8AC3E}">
        <p14:creationId xmlns:p14="http://schemas.microsoft.com/office/powerpoint/2010/main" val="498602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BD2E0939-1B20-4F68-A752-B6F9F597C3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3127" y="0"/>
            <a:ext cx="525887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94B15BC-B1C6-44F4-8A1E-733C480ECE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58262"/>
            <a:ext cx="6933127" cy="443198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800" b="1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John von Neumann 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(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0B0080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  <a:hlinkClick r:id="rId3" tooltip="Help:IPA/English"/>
              </a:rPr>
              <a:t>/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rgbClr val="0B0080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  <a:hlinkClick r:id="rId3" tooltip="Help:IPA/English"/>
              </a:rPr>
              <a:t>vɒn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0B0080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  <a:hlinkClick r:id="rId3" tooltip="Help:IPA/English"/>
              </a:rPr>
              <a:t> ˈ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rgbClr val="0B0080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  <a:hlinkClick r:id="rId3" tooltip="Help:IPA/English"/>
              </a:rPr>
              <a:t>nɔɪmən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0B0080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  <a:hlinkClick r:id="rId3" tooltip="Help:IPA/English"/>
              </a:rPr>
              <a:t>/</a:t>
            </a:r>
            <a:r>
              <a:rPr lang="en-US" altLang="en-US" dirty="0">
                <a:solidFill>
                  <a:srgbClr val="20212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en-US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1903 –1957</a:t>
            </a:r>
            <a:endParaRPr kumimoji="0" lang="en-US" altLang="en-US" i="0" u="none" strike="noStrike" cap="none" normalizeH="0" baseline="0" dirty="0">
              <a:ln>
                <a:noFill/>
              </a:ln>
              <a:solidFill>
                <a:srgbClr val="202122"/>
              </a:solidFill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hu-HU" altLang="en-US" dirty="0">
                <a:solidFill>
                  <a:srgbClr val="20212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Mathematician</a:t>
            </a:r>
            <a:r>
              <a:rPr lang="en-US" altLang="en-US" dirty="0">
                <a:solidFill>
                  <a:srgbClr val="20212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hu-HU" altLang="en-US" dirty="0">
                <a:solidFill>
                  <a:srgbClr val="20212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Physicist</a:t>
            </a:r>
            <a:r>
              <a:rPr lang="en-US" altLang="en-US" dirty="0">
                <a:solidFill>
                  <a:srgbClr val="20212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, C</a:t>
            </a:r>
            <a:r>
              <a:rPr lang="hu-HU" altLang="en-US" dirty="0">
                <a:solidFill>
                  <a:srgbClr val="20212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omputer </a:t>
            </a:r>
            <a:r>
              <a:rPr lang="en-US" altLang="en-US" dirty="0">
                <a:solidFill>
                  <a:srgbClr val="20212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</a:t>
            </a:r>
            <a:r>
              <a:rPr lang="hu-HU" altLang="en-US" dirty="0">
                <a:solidFill>
                  <a:srgbClr val="20212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cientist</a:t>
            </a:r>
            <a:r>
              <a:rPr lang="en-US" altLang="en-US" dirty="0">
                <a:solidFill>
                  <a:srgbClr val="20212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hu-HU" altLang="en-US" dirty="0">
                <a:solidFill>
                  <a:srgbClr val="20212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Engineer </a:t>
            </a:r>
            <a:endParaRPr lang="en-US" altLang="en-US" dirty="0">
              <a:solidFill>
                <a:srgbClr val="20212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solidFill>
                <a:srgbClr val="20212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solidFill>
                <a:srgbClr val="20212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="1" dirty="0">
                <a:solidFill>
                  <a:srgbClr val="20212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</a:t>
            </a:r>
            <a:r>
              <a:rPr lang="hu-HU" altLang="en-US" b="1" dirty="0">
                <a:solidFill>
                  <a:srgbClr val="20212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olymath</a:t>
            </a:r>
            <a:endParaRPr lang="en-US" altLang="en-US" b="1" dirty="0">
              <a:solidFill>
                <a:srgbClr val="20212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hu-HU" altLang="en-US" dirty="0">
                <a:solidFill>
                  <a:srgbClr val="20212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He integrated pure and applied sciences.</a:t>
            </a:r>
            <a:r>
              <a:rPr lang="en-US" altLang="en-US" dirty="0">
                <a:solidFill>
                  <a:srgbClr val="20212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He </a:t>
            </a:r>
            <a:r>
              <a:rPr lang="hu-HU" altLang="en-US" dirty="0">
                <a:solidFill>
                  <a:srgbClr val="20212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made major contributions to many fields, including</a:t>
            </a:r>
            <a:r>
              <a:rPr lang="en-US" altLang="en-US" dirty="0">
                <a:solidFill>
                  <a:srgbClr val="20212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dirty="0">
                <a:solidFill>
                  <a:srgbClr val="20212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</a:t>
            </a:r>
            <a:r>
              <a:rPr lang="hu-HU" altLang="en-US" dirty="0">
                <a:solidFill>
                  <a:srgbClr val="20212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athematics  </a:t>
            </a:r>
            <a:endParaRPr lang="en-US" altLang="en-US" dirty="0">
              <a:solidFill>
                <a:srgbClr val="20212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dirty="0">
                <a:solidFill>
                  <a:srgbClr val="20212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</a:t>
            </a:r>
            <a:r>
              <a:rPr lang="hu-HU" altLang="en-US" dirty="0">
                <a:solidFill>
                  <a:srgbClr val="20212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hysics </a:t>
            </a:r>
            <a:endParaRPr lang="en-US" altLang="en-US" dirty="0">
              <a:solidFill>
                <a:srgbClr val="20212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dirty="0">
                <a:solidFill>
                  <a:srgbClr val="20212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</a:t>
            </a:r>
            <a:r>
              <a:rPr lang="hu-HU" altLang="en-US" dirty="0">
                <a:solidFill>
                  <a:srgbClr val="20212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conomics (game theory)</a:t>
            </a:r>
            <a:endParaRPr lang="en-US" altLang="en-US" dirty="0">
              <a:solidFill>
                <a:srgbClr val="20212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dirty="0">
                <a:solidFill>
                  <a:srgbClr val="20212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</a:t>
            </a:r>
            <a:r>
              <a:rPr lang="hu-HU" altLang="en-US" dirty="0">
                <a:solidFill>
                  <a:srgbClr val="20212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omputing </a:t>
            </a:r>
            <a:endParaRPr lang="en-US" altLang="en-US" dirty="0">
              <a:solidFill>
                <a:srgbClr val="20212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dirty="0">
                <a:solidFill>
                  <a:srgbClr val="20212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</a:t>
            </a:r>
            <a:r>
              <a:rPr lang="hu-HU" altLang="en-US" dirty="0">
                <a:solidFill>
                  <a:srgbClr val="20212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tatistics</a:t>
            </a:r>
          </a:p>
        </p:txBody>
      </p:sp>
    </p:spTree>
    <p:extLst>
      <p:ext uri="{BB962C8B-B14F-4D97-AF65-F5344CB8AC3E}">
        <p14:creationId xmlns:p14="http://schemas.microsoft.com/office/powerpoint/2010/main" val="201728119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Arrow: Left-Right 54">
            <a:extLst>
              <a:ext uri="{FF2B5EF4-FFF2-40B4-BE49-F238E27FC236}">
                <a16:creationId xmlns:a16="http://schemas.microsoft.com/office/drawing/2014/main" id="{2288B62F-69B7-4025-8AE0-3C59FF06E929}"/>
              </a:ext>
            </a:extLst>
          </p:cNvPr>
          <p:cNvSpPr/>
          <p:nvPr/>
        </p:nvSpPr>
        <p:spPr>
          <a:xfrm>
            <a:off x="5347854" y="3615975"/>
            <a:ext cx="1995055" cy="96057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Address Bus</a:t>
            </a:r>
          </a:p>
          <a:p>
            <a:pPr algn="ct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0010</a:t>
            </a: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FB395E99-81EA-475F-9327-8DF9AEE731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342910" y="1388273"/>
            <a:ext cx="4078616" cy="3449754"/>
          </a:xfrm>
          <a:prstGeom prst="rect">
            <a:avLst/>
          </a:prstGeom>
        </p:spPr>
      </p:pic>
      <p:graphicFrame>
        <p:nvGraphicFramePr>
          <p:cNvPr id="6" name="Table 25">
            <a:extLst>
              <a:ext uri="{FF2B5EF4-FFF2-40B4-BE49-F238E27FC236}">
                <a16:creationId xmlns:a16="http://schemas.microsoft.com/office/drawing/2014/main" id="{A90F3346-AA4F-446B-82DC-620D67FD42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8585648"/>
              </p:ext>
            </p:extLst>
          </p:nvPr>
        </p:nvGraphicFramePr>
        <p:xfrm>
          <a:off x="0" y="1472104"/>
          <a:ext cx="5874327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9818">
                  <a:extLst>
                    <a:ext uri="{9D8B030D-6E8A-4147-A177-3AD203B41FA5}">
                      <a16:colId xmlns:a16="http://schemas.microsoft.com/office/drawing/2014/main" val="1500089648"/>
                    </a:ext>
                  </a:extLst>
                </a:gridCol>
                <a:gridCol w="2319722">
                  <a:extLst>
                    <a:ext uri="{9D8B030D-6E8A-4147-A177-3AD203B41FA5}">
                      <a16:colId xmlns:a16="http://schemas.microsoft.com/office/drawing/2014/main" val="2978974651"/>
                    </a:ext>
                  </a:extLst>
                </a:gridCol>
                <a:gridCol w="2584787">
                  <a:extLst>
                    <a:ext uri="{9D8B030D-6E8A-4147-A177-3AD203B41FA5}">
                      <a16:colId xmlns:a16="http://schemas.microsoft.com/office/drawing/2014/main" val="30788832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Address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Memory</a:t>
                      </a: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solidFill>
                            <a:schemeClr val="tx1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High Level Instr.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682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0000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100 0111 0001 0000</a:t>
                      </a: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int a = 1;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0645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0001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00FF00"/>
                          </a:highlight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100 1000 0010 0000</a:t>
                      </a: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highlight>
                            <a:srgbClr val="00FF00"/>
                          </a:highlight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int b = 2; Current Done!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5905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0010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100 1001 0000 0000</a:t>
                      </a: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int c;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045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0011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001 0111 1000 1001</a:t>
                      </a: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c = a + b;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1044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0100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100 0111 0001 0000</a:t>
                      </a: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…</a:t>
                      </a:r>
                      <a:endParaRPr lang="en-US" dirty="0">
                        <a:solidFill>
                          <a:schemeClr val="tx1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4635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…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….</a:t>
                      </a: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…</a:t>
                      </a:r>
                      <a:endParaRPr lang="en-US" dirty="0">
                        <a:solidFill>
                          <a:schemeClr val="tx1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28793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dirty="0">
                        <a:solidFill>
                          <a:schemeClr val="tx1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2777373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AF6D868A-B4AB-4252-990D-C744E114689F}"/>
              </a:ext>
            </a:extLst>
          </p:cNvPr>
          <p:cNvSpPr/>
          <p:nvPr/>
        </p:nvSpPr>
        <p:spPr>
          <a:xfrm>
            <a:off x="7924800" y="1625600"/>
            <a:ext cx="3057236" cy="508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IX=</a:t>
            </a:r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100 1000 0010 0000</a:t>
            </a:r>
            <a:r>
              <a:rPr lang="en-CA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9C4F09-1C73-4A4F-ABD0-73845B5AE3DC}"/>
              </a:ext>
            </a:extLst>
          </p:cNvPr>
          <p:cNvSpPr/>
          <p:nvPr/>
        </p:nvSpPr>
        <p:spPr>
          <a:xfrm>
            <a:off x="7924800" y="2257300"/>
            <a:ext cx="3057236" cy="508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IP=</a:t>
            </a:r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0010</a:t>
            </a:r>
            <a:r>
              <a:rPr lang="en-CA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62FEA61-F1F3-40C7-868C-54C9A6A17AE1}"/>
              </a:ext>
            </a:extLst>
          </p:cNvPr>
          <p:cNvCxnSpPr>
            <a:cxnSpLocks/>
          </p:cNvCxnSpPr>
          <p:nvPr/>
        </p:nvCxnSpPr>
        <p:spPr>
          <a:xfrm flipH="1" flipV="1">
            <a:off x="7296728" y="5272005"/>
            <a:ext cx="628072" cy="19772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6E506108-E246-4F14-8CA1-09C2500259D3}"/>
              </a:ext>
            </a:extLst>
          </p:cNvPr>
          <p:cNvSpPr/>
          <p:nvPr/>
        </p:nvSpPr>
        <p:spPr>
          <a:xfrm>
            <a:off x="1" y="5426967"/>
            <a:ext cx="1219199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4000" dirty="0">
                <a:solidFill>
                  <a:srgbClr val="2240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2) Load control bus to read from memory</a:t>
            </a:r>
          </a:p>
        </p:txBody>
      </p:sp>
      <p:sp>
        <p:nvSpPr>
          <p:cNvPr id="9" name="Arrow: Left-Right 8">
            <a:extLst>
              <a:ext uri="{FF2B5EF4-FFF2-40B4-BE49-F238E27FC236}">
                <a16:creationId xmlns:a16="http://schemas.microsoft.com/office/drawing/2014/main" id="{7B0360CC-9169-4D7E-AD23-7E9C52C61C3F}"/>
              </a:ext>
            </a:extLst>
          </p:cNvPr>
          <p:cNvSpPr/>
          <p:nvPr/>
        </p:nvSpPr>
        <p:spPr>
          <a:xfrm>
            <a:off x="5347854" y="4576554"/>
            <a:ext cx="1995055" cy="96057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Control Bus</a:t>
            </a:r>
          </a:p>
          <a:p>
            <a:pPr algn="ct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C=0 (Read)</a:t>
            </a:r>
          </a:p>
        </p:txBody>
      </p:sp>
    </p:spTree>
    <p:extLst>
      <p:ext uri="{BB962C8B-B14F-4D97-AF65-F5344CB8AC3E}">
        <p14:creationId xmlns:p14="http://schemas.microsoft.com/office/powerpoint/2010/main" val="379807553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Arrow: Left-Right 54">
            <a:extLst>
              <a:ext uri="{FF2B5EF4-FFF2-40B4-BE49-F238E27FC236}">
                <a16:creationId xmlns:a16="http://schemas.microsoft.com/office/drawing/2014/main" id="{2288B62F-69B7-4025-8AE0-3C59FF06E929}"/>
              </a:ext>
            </a:extLst>
          </p:cNvPr>
          <p:cNvSpPr/>
          <p:nvPr/>
        </p:nvSpPr>
        <p:spPr>
          <a:xfrm>
            <a:off x="5347854" y="3615975"/>
            <a:ext cx="1995055" cy="96057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Address Bus</a:t>
            </a:r>
          </a:p>
          <a:p>
            <a:pPr algn="ct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0010</a:t>
            </a: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FB395E99-81EA-475F-9327-8DF9AEE731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342910" y="1388273"/>
            <a:ext cx="4078616" cy="3449754"/>
          </a:xfrm>
          <a:prstGeom prst="rect">
            <a:avLst/>
          </a:prstGeom>
        </p:spPr>
      </p:pic>
      <p:graphicFrame>
        <p:nvGraphicFramePr>
          <p:cNvPr id="6" name="Table 25">
            <a:extLst>
              <a:ext uri="{FF2B5EF4-FFF2-40B4-BE49-F238E27FC236}">
                <a16:creationId xmlns:a16="http://schemas.microsoft.com/office/drawing/2014/main" id="{A90F3346-AA4F-446B-82DC-620D67FD42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1328920"/>
              </p:ext>
            </p:extLst>
          </p:nvPr>
        </p:nvGraphicFramePr>
        <p:xfrm>
          <a:off x="0" y="1472104"/>
          <a:ext cx="5874327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9818">
                  <a:extLst>
                    <a:ext uri="{9D8B030D-6E8A-4147-A177-3AD203B41FA5}">
                      <a16:colId xmlns:a16="http://schemas.microsoft.com/office/drawing/2014/main" val="1500089648"/>
                    </a:ext>
                  </a:extLst>
                </a:gridCol>
                <a:gridCol w="2319722">
                  <a:extLst>
                    <a:ext uri="{9D8B030D-6E8A-4147-A177-3AD203B41FA5}">
                      <a16:colId xmlns:a16="http://schemas.microsoft.com/office/drawing/2014/main" val="2978974651"/>
                    </a:ext>
                  </a:extLst>
                </a:gridCol>
                <a:gridCol w="2584787">
                  <a:extLst>
                    <a:ext uri="{9D8B030D-6E8A-4147-A177-3AD203B41FA5}">
                      <a16:colId xmlns:a16="http://schemas.microsoft.com/office/drawing/2014/main" val="30788832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Address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Memory</a:t>
                      </a: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solidFill>
                            <a:schemeClr val="tx1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High Level Instr.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682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0000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100 0111 0001 0000</a:t>
                      </a: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int a = 1;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0645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0001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100 1000 0010 0000</a:t>
                      </a: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int b = 2; Current Done!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5905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0010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100 1001 0000 0000</a:t>
                      </a: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int c;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045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0011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001 0111 1000 1001</a:t>
                      </a: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c = a + b;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1044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0100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100 0111 0001 0000</a:t>
                      </a: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…</a:t>
                      </a:r>
                      <a:endParaRPr lang="en-US" dirty="0">
                        <a:solidFill>
                          <a:schemeClr val="tx1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4635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…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….</a:t>
                      </a: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…</a:t>
                      </a:r>
                      <a:endParaRPr lang="en-US" dirty="0">
                        <a:solidFill>
                          <a:schemeClr val="tx1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28793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dirty="0">
                        <a:solidFill>
                          <a:schemeClr val="tx1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2777373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AF6D868A-B4AB-4252-990D-C744E114689F}"/>
              </a:ext>
            </a:extLst>
          </p:cNvPr>
          <p:cNvSpPr/>
          <p:nvPr/>
        </p:nvSpPr>
        <p:spPr>
          <a:xfrm>
            <a:off x="7924800" y="1625600"/>
            <a:ext cx="3057236" cy="508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IX=</a:t>
            </a:r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100 1001 0000 0000</a:t>
            </a:r>
            <a:r>
              <a:rPr lang="en-CA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9C4F09-1C73-4A4F-ABD0-73845B5AE3DC}"/>
              </a:ext>
            </a:extLst>
          </p:cNvPr>
          <p:cNvSpPr/>
          <p:nvPr/>
        </p:nvSpPr>
        <p:spPr>
          <a:xfrm>
            <a:off x="7924800" y="2257300"/>
            <a:ext cx="3057236" cy="508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IP=</a:t>
            </a:r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0010</a:t>
            </a:r>
            <a:r>
              <a:rPr lang="en-CA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62FEA61-F1F3-40C7-868C-54C9A6A17AE1}"/>
              </a:ext>
            </a:extLst>
          </p:cNvPr>
          <p:cNvCxnSpPr>
            <a:cxnSpLocks/>
          </p:cNvCxnSpPr>
          <p:nvPr/>
        </p:nvCxnSpPr>
        <p:spPr>
          <a:xfrm flipV="1">
            <a:off x="4775200" y="3429000"/>
            <a:ext cx="748145" cy="54983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6E506108-E246-4F14-8CA1-09C2500259D3}"/>
              </a:ext>
            </a:extLst>
          </p:cNvPr>
          <p:cNvSpPr/>
          <p:nvPr/>
        </p:nvSpPr>
        <p:spPr>
          <a:xfrm>
            <a:off x="1" y="5426967"/>
            <a:ext cx="1219199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4000" dirty="0">
                <a:solidFill>
                  <a:srgbClr val="2240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3) Read data bus and load it into IX</a:t>
            </a:r>
          </a:p>
        </p:txBody>
      </p:sp>
      <p:sp>
        <p:nvSpPr>
          <p:cNvPr id="9" name="Arrow: Left-Right 8">
            <a:extLst>
              <a:ext uri="{FF2B5EF4-FFF2-40B4-BE49-F238E27FC236}">
                <a16:creationId xmlns:a16="http://schemas.microsoft.com/office/drawing/2014/main" id="{7B0360CC-9169-4D7E-AD23-7E9C52C61C3F}"/>
              </a:ext>
            </a:extLst>
          </p:cNvPr>
          <p:cNvSpPr/>
          <p:nvPr/>
        </p:nvSpPr>
        <p:spPr>
          <a:xfrm>
            <a:off x="5347854" y="4576554"/>
            <a:ext cx="1995055" cy="96057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Control Bus</a:t>
            </a:r>
          </a:p>
          <a:p>
            <a:pPr algn="ct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C=0 (Read)</a:t>
            </a:r>
          </a:p>
        </p:txBody>
      </p:sp>
      <p:sp>
        <p:nvSpPr>
          <p:cNvPr id="10" name="Arrow: Left-Right 9">
            <a:extLst>
              <a:ext uri="{FF2B5EF4-FFF2-40B4-BE49-F238E27FC236}">
                <a16:creationId xmlns:a16="http://schemas.microsoft.com/office/drawing/2014/main" id="{4473DE21-9F0A-44E6-B7F8-B79ACE64AC85}"/>
              </a:ext>
            </a:extLst>
          </p:cNvPr>
          <p:cNvSpPr/>
          <p:nvPr/>
        </p:nvSpPr>
        <p:spPr>
          <a:xfrm>
            <a:off x="5347854" y="2641614"/>
            <a:ext cx="1995055" cy="96057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Data Bus</a:t>
            </a:r>
          </a:p>
          <a:p>
            <a:pPr algn="ctr"/>
            <a:r>
              <a:rPr lang="en-US" sz="11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100 1001 0000 0000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C1788B7-0843-4369-BBBA-FBE9A3DBE8F1}"/>
              </a:ext>
            </a:extLst>
          </p:cNvPr>
          <p:cNvCxnSpPr>
            <a:cxnSpLocks/>
          </p:cNvCxnSpPr>
          <p:nvPr/>
        </p:nvCxnSpPr>
        <p:spPr>
          <a:xfrm>
            <a:off x="6479309" y="532926"/>
            <a:ext cx="1362364" cy="97759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106464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Arrow: Left-Right 54">
            <a:extLst>
              <a:ext uri="{FF2B5EF4-FFF2-40B4-BE49-F238E27FC236}">
                <a16:creationId xmlns:a16="http://schemas.microsoft.com/office/drawing/2014/main" id="{2288B62F-69B7-4025-8AE0-3C59FF06E929}"/>
              </a:ext>
            </a:extLst>
          </p:cNvPr>
          <p:cNvSpPr/>
          <p:nvPr/>
        </p:nvSpPr>
        <p:spPr>
          <a:xfrm>
            <a:off x="5347854" y="3615975"/>
            <a:ext cx="1995055" cy="96057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Address Bus</a:t>
            </a: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FB395E99-81EA-475F-9327-8DF9AEE731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342910" y="1388273"/>
            <a:ext cx="4078616" cy="3449754"/>
          </a:xfrm>
          <a:prstGeom prst="rect">
            <a:avLst/>
          </a:prstGeom>
        </p:spPr>
      </p:pic>
      <p:graphicFrame>
        <p:nvGraphicFramePr>
          <p:cNvPr id="6" name="Table 25">
            <a:extLst>
              <a:ext uri="{FF2B5EF4-FFF2-40B4-BE49-F238E27FC236}">
                <a16:creationId xmlns:a16="http://schemas.microsoft.com/office/drawing/2014/main" id="{A90F3346-AA4F-446B-82DC-620D67FD42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1142905"/>
              </p:ext>
            </p:extLst>
          </p:nvPr>
        </p:nvGraphicFramePr>
        <p:xfrm>
          <a:off x="0" y="1472104"/>
          <a:ext cx="5874327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9818">
                  <a:extLst>
                    <a:ext uri="{9D8B030D-6E8A-4147-A177-3AD203B41FA5}">
                      <a16:colId xmlns:a16="http://schemas.microsoft.com/office/drawing/2014/main" val="1500089648"/>
                    </a:ext>
                  </a:extLst>
                </a:gridCol>
                <a:gridCol w="2319722">
                  <a:extLst>
                    <a:ext uri="{9D8B030D-6E8A-4147-A177-3AD203B41FA5}">
                      <a16:colId xmlns:a16="http://schemas.microsoft.com/office/drawing/2014/main" val="2978974651"/>
                    </a:ext>
                  </a:extLst>
                </a:gridCol>
                <a:gridCol w="2584787">
                  <a:extLst>
                    <a:ext uri="{9D8B030D-6E8A-4147-A177-3AD203B41FA5}">
                      <a16:colId xmlns:a16="http://schemas.microsoft.com/office/drawing/2014/main" val="30788832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Address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Memory</a:t>
                      </a: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solidFill>
                            <a:schemeClr val="tx1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High Level Instr.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682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0000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100 0111 0001 0000</a:t>
                      </a: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int a = 1;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0645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0001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100 1000 0010 0000</a:t>
                      </a: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int b = 2; Current Done!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5905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0010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100 1001 0000 0000</a:t>
                      </a: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int c;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045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0011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001 0111 1000 1001</a:t>
                      </a: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c = a + b;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1044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0100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100 0111 0001 0000</a:t>
                      </a: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…</a:t>
                      </a:r>
                      <a:endParaRPr lang="en-US" dirty="0">
                        <a:solidFill>
                          <a:schemeClr val="tx1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4635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…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….</a:t>
                      </a: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…</a:t>
                      </a:r>
                      <a:endParaRPr lang="en-US" dirty="0">
                        <a:solidFill>
                          <a:schemeClr val="tx1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28793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dirty="0">
                        <a:solidFill>
                          <a:schemeClr val="tx1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2777373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AF6D868A-B4AB-4252-990D-C744E114689F}"/>
              </a:ext>
            </a:extLst>
          </p:cNvPr>
          <p:cNvSpPr/>
          <p:nvPr/>
        </p:nvSpPr>
        <p:spPr>
          <a:xfrm>
            <a:off x="7924800" y="1625600"/>
            <a:ext cx="3057236" cy="508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IX=</a:t>
            </a:r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100 1001 0000 0000</a:t>
            </a:r>
            <a:r>
              <a:rPr lang="en-CA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9C4F09-1C73-4A4F-ABD0-73845B5AE3DC}"/>
              </a:ext>
            </a:extLst>
          </p:cNvPr>
          <p:cNvSpPr/>
          <p:nvPr/>
        </p:nvSpPr>
        <p:spPr>
          <a:xfrm>
            <a:off x="7924800" y="2257300"/>
            <a:ext cx="3057236" cy="508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IP=</a:t>
            </a:r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0011</a:t>
            </a:r>
            <a:r>
              <a:rPr lang="en-CA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62FEA61-F1F3-40C7-868C-54C9A6A17AE1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9382219" y="2765300"/>
            <a:ext cx="71199" cy="119307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6E506108-E246-4F14-8CA1-09C2500259D3}"/>
              </a:ext>
            </a:extLst>
          </p:cNvPr>
          <p:cNvSpPr/>
          <p:nvPr/>
        </p:nvSpPr>
        <p:spPr>
          <a:xfrm>
            <a:off x="1" y="5426967"/>
            <a:ext cx="1219199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4000" dirty="0">
                <a:solidFill>
                  <a:srgbClr val="2240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4) Increment IP</a:t>
            </a:r>
          </a:p>
        </p:txBody>
      </p:sp>
      <p:sp>
        <p:nvSpPr>
          <p:cNvPr id="9" name="Arrow: Left-Right 8">
            <a:extLst>
              <a:ext uri="{FF2B5EF4-FFF2-40B4-BE49-F238E27FC236}">
                <a16:creationId xmlns:a16="http://schemas.microsoft.com/office/drawing/2014/main" id="{7B0360CC-9169-4D7E-AD23-7E9C52C61C3F}"/>
              </a:ext>
            </a:extLst>
          </p:cNvPr>
          <p:cNvSpPr/>
          <p:nvPr/>
        </p:nvSpPr>
        <p:spPr>
          <a:xfrm>
            <a:off x="5347854" y="4576554"/>
            <a:ext cx="1995055" cy="96057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Control Bus</a:t>
            </a:r>
          </a:p>
        </p:txBody>
      </p:sp>
      <p:sp>
        <p:nvSpPr>
          <p:cNvPr id="10" name="Arrow: Left-Right 9">
            <a:extLst>
              <a:ext uri="{FF2B5EF4-FFF2-40B4-BE49-F238E27FC236}">
                <a16:creationId xmlns:a16="http://schemas.microsoft.com/office/drawing/2014/main" id="{4473DE21-9F0A-44E6-B7F8-B79ACE64AC85}"/>
              </a:ext>
            </a:extLst>
          </p:cNvPr>
          <p:cNvSpPr/>
          <p:nvPr/>
        </p:nvSpPr>
        <p:spPr>
          <a:xfrm>
            <a:off x="5347854" y="2641614"/>
            <a:ext cx="1995055" cy="96057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Data Bus</a:t>
            </a:r>
          </a:p>
        </p:txBody>
      </p:sp>
    </p:spTree>
    <p:extLst>
      <p:ext uri="{BB962C8B-B14F-4D97-AF65-F5344CB8AC3E}">
        <p14:creationId xmlns:p14="http://schemas.microsoft.com/office/powerpoint/2010/main" val="231981320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41904" y="4006327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-2" y="2472872"/>
            <a:ext cx="1219199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6000" dirty="0">
                <a:solidFill>
                  <a:srgbClr val="2240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Instruction Register (IR or IX)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09D3291-EA99-45E2-9D33-5F2575A507B6}"/>
              </a:ext>
            </a:extLst>
          </p:cNvPr>
          <p:cNvSpPr/>
          <p:nvPr/>
        </p:nvSpPr>
        <p:spPr>
          <a:xfrm>
            <a:off x="-9544" y="4145931"/>
            <a:ext cx="1219199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4800" dirty="0">
                <a:highlight>
                  <a:srgbClr val="FFFF00"/>
                </a:highlight>
                <a:latin typeface="Segoe UI Light" panose="020B0502040204020203" pitchFamily="34" charset="0"/>
                <a:cs typeface="Segoe UI Light" panose="020B0502040204020203" pitchFamily="34" charset="0"/>
              </a:rPr>
              <a:t>n</a:t>
            </a:r>
            <a:r>
              <a:rPr lang="en-US" sz="4800" dirty="0">
                <a:latin typeface="Segoe UI Light" panose="020B0502040204020203" pitchFamily="34" charset="0"/>
                <a:cs typeface="Segoe UI Light" panose="020B0502040204020203" pitchFamily="34" charset="0"/>
              </a:rPr>
              <a:t>-bit Register. What is </a:t>
            </a:r>
            <a:r>
              <a:rPr lang="en-US" sz="4800" dirty="0">
                <a:highlight>
                  <a:srgbClr val="FFFF00"/>
                </a:highlight>
                <a:latin typeface="Segoe UI Light" panose="020B0502040204020203" pitchFamily="34" charset="0"/>
                <a:cs typeface="Segoe UI Light" panose="020B0502040204020203" pitchFamily="34" charset="0"/>
              </a:rPr>
              <a:t>n</a:t>
            </a:r>
            <a:r>
              <a:rPr lang="en-US" sz="4800" dirty="0">
                <a:latin typeface="Segoe UI Light" panose="020B0502040204020203" pitchFamily="34" charset="0"/>
                <a:cs typeface="Segoe UI Light" panose="020B0502040204020203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34134222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41904" y="4006327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-2" y="2472872"/>
            <a:ext cx="1219199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6000" dirty="0">
                <a:solidFill>
                  <a:srgbClr val="2240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Fetch Instruction Cycle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09D3291-EA99-45E2-9D33-5F2575A507B6}"/>
              </a:ext>
            </a:extLst>
          </p:cNvPr>
          <p:cNvSpPr/>
          <p:nvPr/>
        </p:nvSpPr>
        <p:spPr>
          <a:xfrm>
            <a:off x="2483809" y="4265223"/>
            <a:ext cx="970819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0" indent="-742950" defTabSz="457200">
              <a:buAutoNum type="arabicParenR"/>
              <a:defRPr/>
            </a:pPr>
            <a:r>
              <a:rPr lang="en-US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Load address bus with IP</a:t>
            </a:r>
          </a:p>
          <a:p>
            <a:pPr marL="742950" lvl="0" indent="-742950" defTabSz="457200">
              <a:buAutoNum type="arabicParenR"/>
              <a:defRPr/>
            </a:pPr>
            <a:r>
              <a:rPr lang="en-US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Load control bus to read from memory</a:t>
            </a:r>
          </a:p>
          <a:p>
            <a:pPr marL="742950" lvl="0" indent="-742950" defTabSz="457200">
              <a:buAutoNum type="arabicParenR"/>
              <a:defRPr/>
            </a:pPr>
            <a:r>
              <a:rPr lang="en-US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Read data bus and load it into IX</a:t>
            </a:r>
          </a:p>
          <a:p>
            <a:pPr marL="742950" lvl="0" indent="-742950" defTabSz="457200">
              <a:buAutoNum type="arabicParenR"/>
              <a:defRPr/>
            </a:pPr>
            <a:r>
              <a:rPr lang="en-US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Increment IP</a:t>
            </a:r>
          </a:p>
          <a:p>
            <a:pPr lvl="0" defTabSz="457200">
              <a:defRPr/>
            </a:pPr>
            <a:endParaRPr lang="en-US" sz="3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970712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41904" y="4006327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-2" y="2472872"/>
            <a:ext cx="1219199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6000" dirty="0">
                <a:solidFill>
                  <a:srgbClr val="2240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Memory </a:t>
            </a:r>
            <a:r>
              <a:rPr lang="en-US" sz="6000" dirty="0">
                <a:solidFill>
                  <a:srgbClr val="2240FF"/>
                </a:solidFill>
                <a:highlight>
                  <a:srgbClr val="FFFF00"/>
                </a:highlight>
                <a:latin typeface="Segoe UI Light" panose="020B0502040204020203" pitchFamily="34" charset="0"/>
                <a:cs typeface="Segoe UI Light" panose="020B0502040204020203" pitchFamily="34" charset="0"/>
              </a:rPr>
              <a:t>Address</a:t>
            </a:r>
            <a:r>
              <a:rPr lang="en-US" sz="6000" dirty="0">
                <a:solidFill>
                  <a:srgbClr val="2240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Register (MAR)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09D3291-EA99-45E2-9D33-5F2575A507B6}"/>
              </a:ext>
            </a:extLst>
          </p:cNvPr>
          <p:cNvSpPr/>
          <p:nvPr/>
        </p:nvSpPr>
        <p:spPr>
          <a:xfrm>
            <a:off x="0" y="4265223"/>
            <a:ext cx="1219199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Holds the address of memory location to </a:t>
            </a:r>
            <a:r>
              <a:rPr lang="en-US" sz="3200" dirty="0">
                <a:highlight>
                  <a:srgbClr val="00FF00"/>
                </a:highlight>
                <a:latin typeface="Segoe UI Light" panose="020B0502040204020203" pitchFamily="34" charset="0"/>
                <a:cs typeface="Segoe UI Light" panose="020B0502040204020203" pitchFamily="34" charset="0"/>
              </a:rPr>
              <a:t>Read/Write 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data from.</a:t>
            </a:r>
            <a:endParaRPr 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512736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41904" y="4006327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-2" y="2472872"/>
            <a:ext cx="1219199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6000" dirty="0">
                <a:solidFill>
                  <a:srgbClr val="2240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Memory </a:t>
            </a:r>
            <a:r>
              <a:rPr lang="en-US" sz="6000" dirty="0">
                <a:solidFill>
                  <a:srgbClr val="2240FF"/>
                </a:solidFill>
                <a:highlight>
                  <a:srgbClr val="FFFF00"/>
                </a:highlight>
                <a:latin typeface="Segoe UI Light" panose="020B0502040204020203" pitchFamily="34" charset="0"/>
                <a:cs typeface="Segoe UI Light" panose="020B0502040204020203" pitchFamily="34" charset="0"/>
              </a:rPr>
              <a:t>Data</a:t>
            </a:r>
            <a:r>
              <a:rPr lang="en-US" sz="6000" dirty="0">
                <a:solidFill>
                  <a:srgbClr val="2240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Register (MDR)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09D3291-EA99-45E2-9D33-5F2575A507B6}"/>
              </a:ext>
            </a:extLst>
          </p:cNvPr>
          <p:cNvSpPr/>
          <p:nvPr/>
        </p:nvSpPr>
        <p:spPr>
          <a:xfrm>
            <a:off x="1754909" y="4303455"/>
            <a:ext cx="9615055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457200">
              <a:defRPr/>
            </a:pPr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Holds the actual value that is either</a:t>
            </a:r>
          </a:p>
          <a:p>
            <a:pPr marL="571500" lvl="0" indent="-571500" defTabSz="457200">
              <a:buFontTx/>
              <a:buChar char="-"/>
              <a:defRPr/>
            </a:pPr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Read from memory, or</a:t>
            </a:r>
          </a:p>
          <a:p>
            <a:pPr marL="571500" lvl="0" indent="-571500" defTabSz="457200">
              <a:buFontTx/>
              <a:buChar char="-"/>
              <a:defRPr/>
            </a:pPr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To be written to memory</a:t>
            </a:r>
          </a:p>
          <a:p>
            <a:pPr marL="571500" lvl="0" indent="-571500" defTabSz="457200">
              <a:buFontTx/>
              <a:buChar char="-"/>
              <a:defRPr/>
            </a:pPr>
            <a:endParaRPr lang="en-US" sz="3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469500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41904" y="4006327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1" y="2018675"/>
            <a:ext cx="1219199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457200">
              <a:defRPr/>
            </a:pPr>
            <a:r>
              <a:rPr lang="en-US" sz="6000" dirty="0">
                <a:solidFill>
                  <a:srgbClr val="2240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Memory Address Register (MAR)</a:t>
            </a:r>
          </a:p>
          <a:p>
            <a:pPr lvl="0" algn="ctr" defTabSz="457200">
              <a:defRPr/>
            </a:pPr>
            <a:r>
              <a:rPr lang="en-US" sz="6000" dirty="0">
                <a:solidFill>
                  <a:srgbClr val="2240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Memory Data Register (MDR)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09D3291-EA99-45E2-9D33-5F2575A507B6}"/>
              </a:ext>
            </a:extLst>
          </p:cNvPr>
          <p:cNvSpPr/>
          <p:nvPr/>
        </p:nvSpPr>
        <p:spPr>
          <a:xfrm>
            <a:off x="0" y="4265223"/>
            <a:ext cx="12191999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Work hand-in-hand to facilitate the communication of the processor and the main memory</a:t>
            </a:r>
          </a:p>
          <a:p>
            <a:pPr lvl="0" algn="ctr" defTabSz="457200">
              <a:defRPr/>
            </a:pPr>
            <a:endParaRPr lang="en-US" sz="4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0" algn="ctr" defTabSz="457200">
              <a:defRPr/>
            </a:pPr>
            <a:r>
              <a:rPr lang="en-US" sz="4000" dirty="0">
                <a:highlight>
                  <a:srgbClr val="FFFF00"/>
                </a:highlight>
                <a:latin typeface="Segoe UI Light" panose="020B0502040204020203" pitchFamily="34" charset="0"/>
                <a:cs typeface="Segoe UI Light" panose="020B0502040204020203" pitchFamily="34" charset="0"/>
              </a:rPr>
              <a:t>What are their sizes? </a:t>
            </a:r>
            <a:endParaRPr lang="en-US" sz="3600" dirty="0">
              <a:highlight>
                <a:srgbClr val="FFFF00"/>
              </a:highlight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67129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Arrow: Left-Right 54">
            <a:extLst>
              <a:ext uri="{FF2B5EF4-FFF2-40B4-BE49-F238E27FC236}">
                <a16:creationId xmlns:a16="http://schemas.microsoft.com/office/drawing/2014/main" id="{2288B62F-69B7-4025-8AE0-3C59FF06E929}"/>
              </a:ext>
            </a:extLst>
          </p:cNvPr>
          <p:cNvSpPr/>
          <p:nvPr/>
        </p:nvSpPr>
        <p:spPr>
          <a:xfrm>
            <a:off x="5347854" y="3615975"/>
            <a:ext cx="1995055" cy="96057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Address Bus</a:t>
            </a: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FB395E99-81EA-475F-9327-8DF9AEE731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342910" y="1388273"/>
            <a:ext cx="4078616" cy="3449754"/>
          </a:xfrm>
          <a:prstGeom prst="rect">
            <a:avLst/>
          </a:prstGeom>
        </p:spPr>
      </p:pic>
      <p:graphicFrame>
        <p:nvGraphicFramePr>
          <p:cNvPr id="6" name="Table 25">
            <a:extLst>
              <a:ext uri="{FF2B5EF4-FFF2-40B4-BE49-F238E27FC236}">
                <a16:creationId xmlns:a16="http://schemas.microsoft.com/office/drawing/2014/main" id="{A90F3346-AA4F-446B-82DC-620D67FD42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7365412"/>
              </p:ext>
            </p:extLst>
          </p:nvPr>
        </p:nvGraphicFramePr>
        <p:xfrm>
          <a:off x="0" y="1472104"/>
          <a:ext cx="5874327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9818">
                  <a:extLst>
                    <a:ext uri="{9D8B030D-6E8A-4147-A177-3AD203B41FA5}">
                      <a16:colId xmlns:a16="http://schemas.microsoft.com/office/drawing/2014/main" val="1500089648"/>
                    </a:ext>
                  </a:extLst>
                </a:gridCol>
                <a:gridCol w="2319722">
                  <a:extLst>
                    <a:ext uri="{9D8B030D-6E8A-4147-A177-3AD203B41FA5}">
                      <a16:colId xmlns:a16="http://schemas.microsoft.com/office/drawing/2014/main" val="2978974651"/>
                    </a:ext>
                  </a:extLst>
                </a:gridCol>
                <a:gridCol w="2584787">
                  <a:extLst>
                    <a:ext uri="{9D8B030D-6E8A-4147-A177-3AD203B41FA5}">
                      <a16:colId xmlns:a16="http://schemas.microsoft.com/office/drawing/2014/main" val="30788832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Address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Memory</a:t>
                      </a: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solidFill>
                            <a:schemeClr val="tx1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High Level Instr.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682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0000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100 0111 0001 0000</a:t>
                      </a: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int a = 1;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0645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0001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100 1000 0010 0000</a:t>
                      </a: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int b = 2; Current Done!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5905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0010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100 1001 0000 0000</a:t>
                      </a: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int c;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045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0011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00FF00"/>
                          </a:highlight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001 0111 1000 1001</a:t>
                      </a: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c = a + b;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1044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0100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100 0111 0001 0000</a:t>
                      </a: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…</a:t>
                      </a:r>
                      <a:endParaRPr lang="en-US" dirty="0">
                        <a:solidFill>
                          <a:schemeClr val="tx1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4635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…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….</a:t>
                      </a: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…</a:t>
                      </a:r>
                      <a:endParaRPr lang="en-US" dirty="0">
                        <a:solidFill>
                          <a:schemeClr val="tx1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28793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dirty="0">
                        <a:solidFill>
                          <a:schemeClr val="tx1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2777373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AF6D868A-B4AB-4252-990D-C744E114689F}"/>
              </a:ext>
            </a:extLst>
          </p:cNvPr>
          <p:cNvSpPr/>
          <p:nvPr/>
        </p:nvSpPr>
        <p:spPr>
          <a:xfrm>
            <a:off x="7924800" y="1625600"/>
            <a:ext cx="3057236" cy="508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IX=</a:t>
            </a: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001 0111 1000 1001</a:t>
            </a:r>
            <a:r>
              <a:rPr lang="en-CA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9C4F09-1C73-4A4F-ABD0-73845B5AE3DC}"/>
              </a:ext>
            </a:extLst>
          </p:cNvPr>
          <p:cNvSpPr/>
          <p:nvPr/>
        </p:nvSpPr>
        <p:spPr>
          <a:xfrm>
            <a:off x="7924800" y="2257300"/>
            <a:ext cx="3057236" cy="508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IP=</a:t>
            </a:r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0100</a:t>
            </a:r>
            <a:r>
              <a:rPr lang="en-CA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62FEA61-F1F3-40C7-868C-54C9A6A17AE1}"/>
              </a:ext>
            </a:extLst>
          </p:cNvPr>
          <p:cNvCxnSpPr>
            <a:cxnSpLocks/>
          </p:cNvCxnSpPr>
          <p:nvPr/>
        </p:nvCxnSpPr>
        <p:spPr>
          <a:xfrm>
            <a:off x="8488218" y="554182"/>
            <a:ext cx="563419" cy="10714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6E506108-E246-4F14-8CA1-09C2500259D3}"/>
              </a:ext>
            </a:extLst>
          </p:cNvPr>
          <p:cNvSpPr/>
          <p:nvPr/>
        </p:nvSpPr>
        <p:spPr>
          <a:xfrm>
            <a:off x="1" y="5426967"/>
            <a:ext cx="1219199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4000" dirty="0">
                <a:solidFill>
                  <a:srgbClr val="2240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What are the steps to execute this instruction?</a:t>
            </a:r>
          </a:p>
        </p:txBody>
      </p:sp>
      <p:sp>
        <p:nvSpPr>
          <p:cNvPr id="9" name="Arrow: Left-Right 8">
            <a:extLst>
              <a:ext uri="{FF2B5EF4-FFF2-40B4-BE49-F238E27FC236}">
                <a16:creationId xmlns:a16="http://schemas.microsoft.com/office/drawing/2014/main" id="{7B0360CC-9169-4D7E-AD23-7E9C52C61C3F}"/>
              </a:ext>
            </a:extLst>
          </p:cNvPr>
          <p:cNvSpPr/>
          <p:nvPr/>
        </p:nvSpPr>
        <p:spPr>
          <a:xfrm>
            <a:off x="5347854" y="4576554"/>
            <a:ext cx="1995055" cy="96057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Control Bus</a:t>
            </a:r>
          </a:p>
        </p:txBody>
      </p:sp>
      <p:sp>
        <p:nvSpPr>
          <p:cNvPr id="10" name="Arrow: Left-Right 9">
            <a:extLst>
              <a:ext uri="{FF2B5EF4-FFF2-40B4-BE49-F238E27FC236}">
                <a16:creationId xmlns:a16="http://schemas.microsoft.com/office/drawing/2014/main" id="{4473DE21-9F0A-44E6-B7F8-B79ACE64AC85}"/>
              </a:ext>
            </a:extLst>
          </p:cNvPr>
          <p:cNvSpPr/>
          <p:nvPr/>
        </p:nvSpPr>
        <p:spPr>
          <a:xfrm>
            <a:off x="5347854" y="2641614"/>
            <a:ext cx="1995055" cy="96057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Data Bus</a:t>
            </a:r>
          </a:p>
        </p:txBody>
      </p:sp>
    </p:spTree>
    <p:extLst>
      <p:ext uri="{BB962C8B-B14F-4D97-AF65-F5344CB8AC3E}">
        <p14:creationId xmlns:p14="http://schemas.microsoft.com/office/powerpoint/2010/main" val="332057846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8FADBF2-9E39-45CF-BD22-495CFCEB4B3E}"/>
              </a:ext>
            </a:extLst>
          </p:cNvPr>
          <p:cNvSpPr txBox="1"/>
          <p:nvPr/>
        </p:nvSpPr>
        <p:spPr>
          <a:xfrm>
            <a:off x="360219" y="4479130"/>
            <a:ext cx="11185236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Fetch the first operand from memory</a:t>
            </a:r>
          </a:p>
          <a:p>
            <a:pPr marL="1028700" lvl="1" indent="-571500">
              <a:buFont typeface="+mj-lt"/>
              <a:buAutoNum type="romanUcPeriod"/>
              <a:defRPr/>
            </a:pP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Load MAR with the address of ‘a’ from the instruction op code</a:t>
            </a:r>
          </a:p>
          <a:p>
            <a:pPr marL="1028700" lvl="1" indent="-571500">
              <a:buFont typeface="+mj-lt"/>
              <a:buAutoNum type="romanUcPeriod"/>
              <a:defRPr/>
            </a:pP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Load address bus with MAR</a:t>
            </a:r>
          </a:p>
          <a:p>
            <a:pPr marL="1028700" lvl="1" indent="-571500">
              <a:buFont typeface="+mj-lt"/>
              <a:buAutoNum type="romanUcPeriod"/>
              <a:defRPr/>
            </a:pP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Load control bus with C=0 (Read)</a:t>
            </a:r>
          </a:p>
          <a:p>
            <a:pPr marL="1028700" lvl="1" indent="-571500">
              <a:buFont typeface="+mj-lt"/>
              <a:buAutoNum type="romanUcPeriod"/>
              <a:defRPr/>
            </a:pP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Load MDR with the content of data bus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D292BA6-40B3-485D-888F-F3C11B69BE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2610141"/>
              </p:ext>
            </p:extLst>
          </p:nvPr>
        </p:nvGraphicFramePr>
        <p:xfrm>
          <a:off x="0" y="624897"/>
          <a:ext cx="931949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8595">
                  <a:extLst>
                    <a:ext uri="{9D8B030D-6E8A-4147-A177-3AD203B41FA5}">
                      <a16:colId xmlns:a16="http://schemas.microsoft.com/office/drawing/2014/main" val="3001754523"/>
                    </a:ext>
                  </a:extLst>
                </a:gridCol>
                <a:gridCol w="3680187">
                  <a:extLst>
                    <a:ext uri="{9D8B030D-6E8A-4147-A177-3AD203B41FA5}">
                      <a16:colId xmlns:a16="http://schemas.microsoft.com/office/drawing/2014/main" val="2893513880"/>
                    </a:ext>
                  </a:extLst>
                </a:gridCol>
                <a:gridCol w="4100708">
                  <a:extLst>
                    <a:ext uri="{9D8B030D-6E8A-4147-A177-3AD203B41FA5}">
                      <a16:colId xmlns:a16="http://schemas.microsoft.com/office/drawing/2014/main" val="3761138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Address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Memory</a:t>
                      </a: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High Level Instr.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7690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0011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001 0111 1000 1001</a:t>
                      </a: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c =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a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 + b;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1190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0100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0323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0101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0229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0110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833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0111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highlight>
                            <a:srgbClr val="FFFF00"/>
                          </a:highlight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000 0000 0000 0001</a:t>
                      </a: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5093192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C64F739C-5737-45D7-9D41-AB861255BE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113384" y="0"/>
            <a:ext cx="4078616" cy="344975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DA00E2D-F4F2-4F8F-B8A6-7DF69666BC39}"/>
              </a:ext>
            </a:extLst>
          </p:cNvPr>
          <p:cNvSpPr/>
          <p:nvPr/>
        </p:nvSpPr>
        <p:spPr>
          <a:xfrm>
            <a:off x="8695274" y="237327"/>
            <a:ext cx="3057236" cy="508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IX=</a:t>
            </a: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001 0111 1000 1001</a:t>
            </a:r>
          </a:p>
        </p:txBody>
      </p:sp>
      <p:sp>
        <p:nvSpPr>
          <p:cNvPr id="7" name="Arrow: Left-Right 6">
            <a:extLst>
              <a:ext uri="{FF2B5EF4-FFF2-40B4-BE49-F238E27FC236}">
                <a16:creationId xmlns:a16="http://schemas.microsoft.com/office/drawing/2014/main" id="{32BB1831-2882-42D1-8EAE-81AB914C35ED}"/>
              </a:ext>
            </a:extLst>
          </p:cNvPr>
          <p:cNvSpPr/>
          <p:nvPr/>
        </p:nvSpPr>
        <p:spPr>
          <a:xfrm>
            <a:off x="7139709" y="2322870"/>
            <a:ext cx="951346" cy="35739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latin typeface="Segoe UI Light" panose="020B0502040204020203" pitchFamily="34" charset="0"/>
                <a:cs typeface="Segoe UI Light" panose="020B0502040204020203" pitchFamily="34" charset="0"/>
              </a:rPr>
              <a:t>Address Bus</a:t>
            </a:r>
          </a:p>
        </p:txBody>
      </p:sp>
      <p:sp>
        <p:nvSpPr>
          <p:cNvPr id="8" name="Arrow: Left-Right 7">
            <a:extLst>
              <a:ext uri="{FF2B5EF4-FFF2-40B4-BE49-F238E27FC236}">
                <a16:creationId xmlns:a16="http://schemas.microsoft.com/office/drawing/2014/main" id="{55F04415-F521-4FB7-809C-93624521E49B}"/>
              </a:ext>
            </a:extLst>
          </p:cNvPr>
          <p:cNvSpPr/>
          <p:nvPr/>
        </p:nvSpPr>
        <p:spPr>
          <a:xfrm>
            <a:off x="7139709" y="2746450"/>
            <a:ext cx="951346" cy="35739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latin typeface="Segoe UI Light" panose="020B0502040204020203" pitchFamily="34" charset="0"/>
                <a:cs typeface="Segoe UI Light" panose="020B0502040204020203" pitchFamily="34" charset="0"/>
              </a:rPr>
              <a:t>Control Bus</a:t>
            </a:r>
          </a:p>
        </p:txBody>
      </p:sp>
      <p:sp>
        <p:nvSpPr>
          <p:cNvPr id="9" name="Arrow: Left-Right 8">
            <a:extLst>
              <a:ext uri="{FF2B5EF4-FFF2-40B4-BE49-F238E27FC236}">
                <a16:creationId xmlns:a16="http://schemas.microsoft.com/office/drawing/2014/main" id="{BF5F9D64-9925-48E0-B5EA-763F00EC14F0}"/>
              </a:ext>
            </a:extLst>
          </p:cNvPr>
          <p:cNvSpPr/>
          <p:nvPr/>
        </p:nvSpPr>
        <p:spPr>
          <a:xfrm>
            <a:off x="7139709" y="1851978"/>
            <a:ext cx="951346" cy="35739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latin typeface="Segoe UI Light" panose="020B0502040204020203" pitchFamily="34" charset="0"/>
                <a:cs typeface="Segoe UI Light" panose="020B0502040204020203" pitchFamily="34" charset="0"/>
              </a:rPr>
              <a:t>Data Bus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2153386-0A20-4551-9C98-1D955B5B53D7}"/>
              </a:ext>
            </a:extLst>
          </p:cNvPr>
          <p:cNvCxnSpPr>
            <a:cxnSpLocks/>
          </p:cNvCxnSpPr>
          <p:nvPr/>
        </p:nvCxnSpPr>
        <p:spPr>
          <a:xfrm flipV="1">
            <a:off x="5440218" y="1468583"/>
            <a:ext cx="332509" cy="45828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93CF552D-1E7A-4733-88F7-597FFEF27A1D}"/>
              </a:ext>
            </a:extLst>
          </p:cNvPr>
          <p:cNvSpPr/>
          <p:nvPr/>
        </p:nvSpPr>
        <p:spPr>
          <a:xfrm>
            <a:off x="8695274" y="936474"/>
            <a:ext cx="3057236" cy="508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MAR=</a:t>
            </a: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0111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557BCA0-4316-48F2-9D3F-B6DF7A552ACE}"/>
              </a:ext>
            </a:extLst>
          </p:cNvPr>
          <p:cNvCxnSpPr>
            <a:cxnSpLocks/>
            <a:stCxn id="21" idx="4"/>
          </p:cNvCxnSpPr>
          <p:nvPr/>
        </p:nvCxnSpPr>
        <p:spPr>
          <a:xfrm>
            <a:off x="10118436" y="731299"/>
            <a:ext cx="95053" cy="308519"/>
          </a:xfrm>
          <a:prstGeom prst="straightConnector1">
            <a:avLst/>
          </a:prstGeom>
          <a:ln w="3492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F0CD502B-2A06-4B78-A41A-5BC7B0A9676F}"/>
              </a:ext>
            </a:extLst>
          </p:cNvPr>
          <p:cNvSpPr/>
          <p:nvPr/>
        </p:nvSpPr>
        <p:spPr>
          <a:xfrm>
            <a:off x="8695274" y="1634873"/>
            <a:ext cx="3057236" cy="508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MDR=000 0000 </a:t>
            </a: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0000 </a:t>
            </a:r>
            <a:r>
              <a:rPr lang="en-CA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000</a:t>
            </a: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1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FFE4F52-1677-42E8-9779-5F8A261C89FA}"/>
              </a:ext>
            </a:extLst>
          </p:cNvPr>
          <p:cNvSpPr/>
          <p:nvPr/>
        </p:nvSpPr>
        <p:spPr>
          <a:xfrm>
            <a:off x="9845963" y="262046"/>
            <a:ext cx="544946" cy="469253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492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E94573A5-6144-4884-915E-A3ACE8BE513E}"/>
              </a:ext>
            </a:extLst>
          </p:cNvPr>
          <p:cNvGrpSpPr>
            <a:grpSpLocks noChangeAspect="1"/>
          </p:cNvGrpSpPr>
          <p:nvPr/>
        </p:nvGrpSpPr>
        <p:grpSpPr>
          <a:xfrm>
            <a:off x="769078" y="2520702"/>
            <a:ext cx="2221044" cy="3791723"/>
            <a:chOff x="2899080" y="1828800"/>
            <a:chExt cx="2776305" cy="4739654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DFB5C2E1-662C-47AD-9DD8-7BB0075F6951}"/>
                </a:ext>
              </a:extLst>
            </p:cNvPr>
            <p:cNvSpPr/>
            <p:nvPr/>
          </p:nvSpPr>
          <p:spPr>
            <a:xfrm>
              <a:off x="2932185" y="3825254"/>
              <a:ext cx="2743200" cy="2743200"/>
            </a:xfrm>
            <a:prstGeom prst="ellipse">
              <a:avLst/>
            </a:prstGeom>
            <a:solidFill>
              <a:srgbClr val="CFD5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defRPr/>
              </a:pPr>
              <a:r>
                <a:rPr lang="en-US" sz="2800" dirty="0">
                  <a:solidFill>
                    <a:prstClr val="black"/>
                  </a:solidFill>
                  <a:latin typeface="Segoe UI Light (Headings)"/>
                </a:rPr>
                <a:t>Algorithm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D3C710A-78C4-4179-A09E-0BB195613888}"/>
                </a:ext>
              </a:extLst>
            </p:cNvPr>
            <p:cNvSpPr/>
            <p:nvPr/>
          </p:nvSpPr>
          <p:spPr>
            <a:xfrm>
              <a:off x="2899080" y="1828800"/>
              <a:ext cx="2743200" cy="2743200"/>
            </a:xfrm>
            <a:prstGeom prst="ellipse">
              <a:avLst/>
            </a:prstGeom>
            <a:solidFill>
              <a:srgbClr val="00B05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sz="2800" dirty="0">
                  <a:solidFill>
                    <a:prstClr val="white"/>
                  </a:solidFill>
                  <a:latin typeface="Segoe UI Light (Headings)"/>
                </a:rPr>
                <a:t>Data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D838834D-5EDD-4475-875E-679D614E75CD}"/>
              </a:ext>
            </a:extLst>
          </p:cNvPr>
          <p:cNvGrpSpPr/>
          <p:nvPr/>
        </p:nvGrpSpPr>
        <p:grpSpPr>
          <a:xfrm>
            <a:off x="155880" y="457200"/>
            <a:ext cx="1371600" cy="1371600"/>
            <a:chOff x="155880" y="457200"/>
            <a:chExt cx="2743200" cy="274320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AE7CB373-CBDB-43A7-9C79-EE4692E89AE5}"/>
                </a:ext>
              </a:extLst>
            </p:cNvPr>
            <p:cNvSpPr/>
            <p:nvPr/>
          </p:nvSpPr>
          <p:spPr>
            <a:xfrm>
              <a:off x="155880" y="457200"/>
              <a:ext cx="2743200" cy="2743200"/>
            </a:xfrm>
            <a:prstGeom prst="ellipse">
              <a:avLst/>
            </a:prstGeom>
            <a:solidFill>
              <a:srgbClr val="0000FF">
                <a:alpha val="80000"/>
              </a:srgb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Light (Headings)"/>
                </a:rPr>
                <a:t>Problems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14F736F-1800-47F6-9B41-61CEEDA56ECB}"/>
                </a:ext>
              </a:extLst>
            </p:cNvPr>
            <p:cNvSpPr/>
            <p:nvPr/>
          </p:nvSpPr>
          <p:spPr>
            <a:xfrm>
              <a:off x="1071418" y="2151878"/>
              <a:ext cx="914400" cy="9144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Segoe UI Light (Headings)"/>
              </a:endParaRPr>
            </a:p>
          </p:txBody>
        </p:sp>
      </p:grp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B4E5ED9C-CB91-42E9-A4DA-411F6FEEC422}"/>
              </a:ext>
            </a:extLst>
          </p:cNvPr>
          <p:cNvCxnSpPr>
            <a:cxnSpLocks/>
            <a:stCxn id="13" idx="6"/>
          </p:cNvCxnSpPr>
          <p:nvPr/>
        </p:nvCxnSpPr>
        <p:spPr>
          <a:xfrm>
            <a:off x="1070849" y="1533139"/>
            <a:ext cx="808751" cy="685800"/>
          </a:xfrm>
          <a:prstGeom prst="bentConnector3">
            <a:avLst>
              <a:gd name="adj1" fmla="val 100250"/>
            </a:avLst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D4E71EC0-29CB-480C-8E6F-5D2B3DF0B8E7}"/>
              </a:ext>
            </a:extLst>
          </p:cNvPr>
          <p:cNvSpPr/>
          <p:nvPr/>
        </p:nvSpPr>
        <p:spPr>
          <a:xfrm>
            <a:off x="6178550" y="330200"/>
            <a:ext cx="4572000" cy="64191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44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Computer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7ED13CA-9E67-45C3-B05A-13A76E88D862}"/>
              </a:ext>
            </a:extLst>
          </p:cNvPr>
          <p:cNvSpPr/>
          <p:nvPr/>
        </p:nvSpPr>
        <p:spPr>
          <a:xfrm>
            <a:off x="6438900" y="5236365"/>
            <a:ext cx="4076700" cy="1404376"/>
          </a:xfrm>
          <a:prstGeom prst="rect">
            <a:avLst/>
          </a:prstGeom>
          <a:solidFill>
            <a:srgbClr val="0000FF">
              <a:alpha val="10000"/>
            </a:srgb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Processor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46" name="Arrow: Up-Down 45">
            <a:extLst>
              <a:ext uri="{FF2B5EF4-FFF2-40B4-BE49-F238E27FC236}">
                <a16:creationId xmlns:a16="http://schemas.microsoft.com/office/drawing/2014/main" id="{9609548C-6925-4521-9571-54E538774A1E}"/>
              </a:ext>
            </a:extLst>
          </p:cNvPr>
          <p:cNvSpPr/>
          <p:nvPr/>
        </p:nvSpPr>
        <p:spPr>
          <a:xfrm>
            <a:off x="7958726" y="3919159"/>
            <a:ext cx="1133568" cy="1295986"/>
          </a:xfrm>
          <a:prstGeom prst="upDownArrow">
            <a:avLst>
              <a:gd name="adj1" fmla="val 50000"/>
              <a:gd name="adj2" fmla="val 31265"/>
            </a:avLst>
          </a:prstGeom>
          <a:solidFill>
            <a:schemeClr val="accent2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Bus</a:t>
            </a:r>
            <a:endParaRPr lang="en-US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CE06F2D-E62A-4C83-9712-AADF94E94B91}"/>
              </a:ext>
            </a:extLst>
          </p:cNvPr>
          <p:cNvSpPr/>
          <p:nvPr/>
        </p:nvSpPr>
        <p:spPr>
          <a:xfrm>
            <a:off x="6438900" y="1131659"/>
            <a:ext cx="4076700" cy="2766280"/>
          </a:xfrm>
          <a:prstGeom prst="rect">
            <a:avLst/>
          </a:prstGeom>
          <a:solidFill>
            <a:srgbClr val="00B050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Memory to Store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4C25E5A-9356-48D1-A71E-32CAAA0D035D}"/>
              </a:ext>
            </a:extLst>
          </p:cNvPr>
          <p:cNvSpPr/>
          <p:nvPr/>
        </p:nvSpPr>
        <p:spPr>
          <a:xfrm>
            <a:off x="6654800" y="1761739"/>
            <a:ext cx="361950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Data (Input, Output)</a:t>
            </a:r>
          </a:p>
          <a:p>
            <a:pPr algn="ctr"/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  <a:ea typeface="MS Mincho" panose="020B0400000000000000" pitchFamily="49" charset="-128"/>
                <a:cs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B0400000000000000" pitchFamily="49" charset="-128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a=1; </a:t>
            </a: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  <a:ea typeface="MS Mincho" panose="020B0400000000000000" pitchFamily="49" charset="-128"/>
              </a:rPr>
              <a:t>int</a:t>
            </a:r>
            <a:r>
              <a:rPr lang="en-US" sz="20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b=2;</a:t>
            </a:r>
            <a:r>
              <a:rPr lang="en-US" sz="20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  <a:ea typeface="MS Mincho" panose="020B0400000000000000" pitchFamily="49" charset="-128"/>
              </a:rPr>
              <a:t>int</a:t>
            </a:r>
            <a:r>
              <a:rPr lang="en-US" sz="20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c;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0E7F941-6A0F-47BC-AD28-A30F4E4FA25C}"/>
              </a:ext>
            </a:extLst>
          </p:cNvPr>
          <p:cNvSpPr/>
          <p:nvPr/>
        </p:nvSpPr>
        <p:spPr>
          <a:xfrm>
            <a:off x="6654800" y="2728982"/>
            <a:ext cx="361950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Instructions (Code)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c = a + b;</a:t>
            </a:r>
          </a:p>
        </p:txBody>
      </p:sp>
      <p:pic>
        <p:nvPicPr>
          <p:cNvPr id="50" name="Graphic 49" descr="Processor with solid fill">
            <a:extLst>
              <a:ext uri="{FF2B5EF4-FFF2-40B4-BE49-F238E27FC236}">
                <a16:creationId xmlns:a16="http://schemas.microsoft.com/office/drawing/2014/main" id="{CD82CBC1-088E-4850-8C03-AE06858D3E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68310" y="5726341"/>
            <a:ext cx="914400" cy="914400"/>
          </a:xfrm>
          <a:prstGeom prst="rect">
            <a:avLst/>
          </a:prstGeom>
        </p:spPr>
      </p:pic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E0E23923-29EC-4091-B5EB-AAD92A31FDFF}"/>
              </a:ext>
            </a:extLst>
          </p:cNvPr>
          <p:cNvCxnSpPr>
            <a:cxnSpLocks/>
            <a:stCxn id="10" idx="6"/>
          </p:cNvCxnSpPr>
          <p:nvPr/>
        </p:nvCxnSpPr>
        <p:spPr>
          <a:xfrm flipV="1">
            <a:off x="2963638" y="2218939"/>
            <a:ext cx="3691162" cy="1399043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C7B92561-7A78-4FD3-B93D-A2EFAA9ED998}"/>
              </a:ext>
            </a:extLst>
          </p:cNvPr>
          <p:cNvCxnSpPr>
            <a:cxnSpLocks/>
            <a:stCxn id="9" idx="6"/>
          </p:cNvCxnSpPr>
          <p:nvPr/>
        </p:nvCxnSpPr>
        <p:spPr>
          <a:xfrm flipV="1">
            <a:off x="2990122" y="3186182"/>
            <a:ext cx="3664678" cy="2028963"/>
          </a:xfrm>
          <a:prstGeom prst="bentConnector3">
            <a:avLst>
              <a:gd name="adj1" fmla="val 70447"/>
            </a:avLst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25946417-ED57-45CD-82BB-15A5E0044B78}"/>
              </a:ext>
            </a:extLst>
          </p:cNvPr>
          <p:cNvCxnSpPr>
            <a:cxnSpLocks/>
            <a:stCxn id="9" idx="6"/>
          </p:cNvCxnSpPr>
          <p:nvPr/>
        </p:nvCxnSpPr>
        <p:spPr>
          <a:xfrm>
            <a:off x="2990122" y="5215145"/>
            <a:ext cx="5078188" cy="968396"/>
          </a:xfrm>
          <a:prstGeom prst="bentConnector3">
            <a:avLst>
              <a:gd name="adj1" fmla="val 50750"/>
            </a:avLst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959093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8FADBF2-9E39-45CF-BD22-495CFCEB4B3E}"/>
              </a:ext>
            </a:extLst>
          </p:cNvPr>
          <p:cNvSpPr txBox="1"/>
          <p:nvPr/>
        </p:nvSpPr>
        <p:spPr>
          <a:xfrm>
            <a:off x="360219" y="3749457"/>
            <a:ext cx="11185236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2) Fetch the second operand from memory</a:t>
            </a:r>
          </a:p>
          <a:p>
            <a:pPr marL="1028700" lvl="1" indent="-571500">
              <a:buFont typeface="+mj-lt"/>
              <a:buAutoNum type="romanUcPeriod"/>
              <a:defRPr/>
            </a:pP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Load MAR with the address of ‘b’ from the instruction op code</a:t>
            </a:r>
          </a:p>
          <a:p>
            <a:pPr marL="1028700" lvl="1" indent="-571500">
              <a:buFont typeface="+mj-lt"/>
              <a:buAutoNum type="romanUcPeriod"/>
              <a:defRPr/>
            </a:pP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Load address bus with MAR</a:t>
            </a:r>
          </a:p>
          <a:p>
            <a:pPr marL="1028700" lvl="1" indent="-571500">
              <a:buFont typeface="+mj-lt"/>
              <a:buAutoNum type="romanUcPeriod"/>
              <a:defRPr/>
            </a:pP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Load control bus with C=0 (Read)</a:t>
            </a:r>
          </a:p>
          <a:p>
            <a:pPr marL="1028700" lvl="1" indent="-571500">
              <a:buFont typeface="+mj-lt"/>
              <a:buAutoNum type="romanUcPeriod"/>
              <a:defRPr/>
            </a:pP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Load MDR with the content of data bus </a:t>
            </a:r>
          </a:p>
          <a:p>
            <a:pPr marL="1028700" lvl="1" indent="-571500">
              <a:buFont typeface="+mj-lt"/>
              <a:buAutoNum type="romanUcPeriod"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Segoe UI Light" panose="020B0502040204020203" pitchFamily="34" charset="0"/>
              <a:ea typeface="+mn-ea"/>
              <a:cs typeface="Segoe UI Light" panose="020B0502040204020203" pitchFamily="34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D292BA6-40B3-485D-888F-F3C11B69BE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8820462"/>
              </p:ext>
            </p:extLst>
          </p:nvPr>
        </p:nvGraphicFramePr>
        <p:xfrm>
          <a:off x="0" y="624897"/>
          <a:ext cx="931949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8595">
                  <a:extLst>
                    <a:ext uri="{9D8B030D-6E8A-4147-A177-3AD203B41FA5}">
                      <a16:colId xmlns:a16="http://schemas.microsoft.com/office/drawing/2014/main" val="3001754523"/>
                    </a:ext>
                  </a:extLst>
                </a:gridCol>
                <a:gridCol w="3680187">
                  <a:extLst>
                    <a:ext uri="{9D8B030D-6E8A-4147-A177-3AD203B41FA5}">
                      <a16:colId xmlns:a16="http://schemas.microsoft.com/office/drawing/2014/main" val="2893513880"/>
                    </a:ext>
                  </a:extLst>
                </a:gridCol>
                <a:gridCol w="4100708">
                  <a:extLst>
                    <a:ext uri="{9D8B030D-6E8A-4147-A177-3AD203B41FA5}">
                      <a16:colId xmlns:a16="http://schemas.microsoft.com/office/drawing/2014/main" val="3761138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Address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Memory</a:t>
                      </a: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High Level Instr.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7690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0011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001 0111 1000 1001</a:t>
                      </a: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c = a +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b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;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1190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0100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0323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0101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0229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0110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833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0111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000 0000 0000 0001</a:t>
                      </a: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5093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1000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highlight>
                            <a:srgbClr val="FFFF00"/>
                          </a:highlight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000 0000 0000 0010</a:t>
                      </a: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2912546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C64F739C-5737-45D7-9D41-AB861255BE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113384" y="0"/>
            <a:ext cx="4078616" cy="344975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DA00E2D-F4F2-4F8F-B8A6-7DF69666BC39}"/>
              </a:ext>
            </a:extLst>
          </p:cNvPr>
          <p:cNvSpPr/>
          <p:nvPr/>
        </p:nvSpPr>
        <p:spPr>
          <a:xfrm>
            <a:off x="8695274" y="237327"/>
            <a:ext cx="3057236" cy="508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IX=</a:t>
            </a: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001 0111 1000 1001</a:t>
            </a:r>
            <a:r>
              <a:rPr lang="en-CA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 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Arrow: Left-Right 6">
            <a:extLst>
              <a:ext uri="{FF2B5EF4-FFF2-40B4-BE49-F238E27FC236}">
                <a16:creationId xmlns:a16="http://schemas.microsoft.com/office/drawing/2014/main" id="{32BB1831-2882-42D1-8EAE-81AB914C35ED}"/>
              </a:ext>
            </a:extLst>
          </p:cNvPr>
          <p:cNvSpPr/>
          <p:nvPr/>
        </p:nvSpPr>
        <p:spPr>
          <a:xfrm>
            <a:off x="7139709" y="2322870"/>
            <a:ext cx="951346" cy="35739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latin typeface="Segoe UI Light" panose="020B0502040204020203" pitchFamily="34" charset="0"/>
                <a:cs typeface="Segoe UI Light" panose="020B0502040204020203" pitchFamily="34" charset="0"/>
              </a:rPr>
              <a:t>Address Bus</a:t>
            </a:r>
          </a:p>
        </p:txBody>
      </p:sp>
      <p:sp>
        <p:nvSpPr>
          <p:cNvPr id="8" name="Arrow: Left-Right 7">
            <a:extLst>
              <a:ext uri="{FF2B5EF4-FFF2-40B4-BE49-F238E27FC236}">
                <a16:creationId xmlns:a16="http://schemas.microsoft.com/office/drawing/2014/main" id="{55F04415-F521-4FB7-809C-93624521E49B}"/>
              </a:ext>
            </a:extLst>
          </p:cNvPr>
          <p:cNvSpPr/>
          <p:nvPr/>
        </p:nvSpPr>
        <p:spPr>
          <a:xfrm>
            <a:off x="7139709" y="2746450"/>
            <a:ext cx="951346" cy="35739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latin typeface="Segoe UI Light" panose="020B0502040204020203" pitchFamily="34" charset="0"/>
                <a:cs typeface="Segoe UI Light" panose="020B0502040204020203" pitchFamily="34" charset="0"/>
              </a:rPr>
              <a:t>Control Bus</a:t>
            </a:r>
          </a:p>
        </p:txBody>
      </p:sp>
      <p:sp>
        <p:nvSpPr>
          <p:cNvPr id="9" name="Arrow: Left-Right 8">
            <a:extLst>
              <a:ext uri="{FF2B5EF4-FFF2-40B4-BE49-F238E27FC236}">
                <a16:creationId xmlns:a16="http://schemas.microsoft.com/office/drawing/2014/main" id="{BF5F9D64-9925-48E0-B5EA-763F00EC14F0}"/>
              </a:ext>
            </a:extLst>
          </p:cNvPr>
          <p:cNvSpPr/>
          <p:nvPr/>
        </p:nvSpPr>
        <p:spPr>
          <a:xfrm>
            <a:off x="7139709" y="1851978"/>
            <a:ext cx="951346" cy="35739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latin typeface="Segoe UI Light" panose="020B0502040204020203" pitchFamily="34" charset="0"/>
                <a:cs typeface="Segoe UI Light" panose="020B0502040204020203" pitchFamily="34" charset="0"/>
              </a:rPr>
              <a:t>Data Bus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2153386-0A20-4551-9C98-1D955B5B53D7}"/>
              </a:ext>
            </a:extLst>
          </p:cNvPr>
          <p:cNvCxnSpPr>
            <a:cxnSpLocks/>
          </p:cNvCxnSpPr>
          <p:nvPr/>
        </p:nvCxnSpPr>
        <p:spPr>
          <a:xfrm flipV="1">
            <a:off x="5952837" y="1495735"/>
            <a:ext cx="332509" cy="45828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93CF552D-1E7A-4733-88F7-597FFEF27A1D}"/>
              </a:ext>
            </a:extLst>
          </p:cNvPr>
          <p:cNvSpPr/>
          <p:nvPr/>
        </p:nvSpPr>
        <p:spPr>
          <a:xfrm>
            <a:off x="8695274" y="936474"/>
            <a:ext cx="3057236" cy="508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MAR=</a:t>
            </a: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1000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557BCA0-4316-48F2-9D3F-B6DF7A552ACE}"/>
              </a:ext>
            </a:extLst>
          </p:cNvPr>
          <p:cNvCxnSpPr>
            <a:cxnSpLocks/>
            <a:stCxn id="15" idx="4"/>
          </p:cNvCxnSpPr>
          <p:nvPr/>
        </p:nvCxnSpPr>
        <p:spPr>
          <a:xfrm flipH="1">
            <a:off x="10604977" y="748868"/>
            <a:ext cx="18198" cy="233786"/>
          </a:xfrm>
          <a:prstGeom prst="straightConnector1">
            <a:avLst/>
          </a:prstGeom>
          <a:ln w="3492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F0CD502B-2A06-4B78-A41A-5BC7B0A9676F}"/>
              </a:ext>
            </a:extLst>
          </p:cNvPr>
          <p:cNvSpPr/>
          <p:nvPr/>
        </p:nvSpPr>
        <p:spPr>
          <a:xfrm>
            <a:off x="8695274" y="1634873"/>
            <a:ext cx="3057236" cy="508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MDR=000 0000 </a:t>
            </a: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0000 </a:t>
            </a:r>
            <a:r>
              <a:rPr lang="en-CA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001</a:t>
            </a: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0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20F031D-6BB5-447E-A3A7-A4529DBE2372}"/>
              </a:ext>
            </a:extLst>
          </p:cNvPr>
          <p:cNvSpPr/>
          <p:nvPr/>
        </p:nvSpPr>
        <p:spPr>
          <a:xfrm>
            <a:off x="10330110" y="240868"/>
            <a:ext cx="586129" cy="508000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84217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8FADBF2-9E39-45CF-BD22-495CFCEB4B3E}"/>
              </a:ext>
            </a:extLst>
          </p:cNvPr>
          <p:cNvSpPr txBox="1"/>
          <p:nvPr/>
        </p:nvSpPr>
        <p:spPr>
          <a:xfrm>
            <a:off x="360219" y="3749457"/>
            <a:ext cx="11185236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2) Fetch the second operand from memory</a:t>
            </a:r>
          </a:p>
          <a:p>
            <a:pPr marL="1028700" lvl="1" indent="-571500">
              <a:buFont typeface="+mj-lt"/>
              <a:buAutoNum type="romanUcPeriod"/>
              <a:defRPr/>
            </a:pP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Load MAR with the address of ‘b’ from the instruction op code</a:t>
            </a:r>
          </a:p>
          <a:p>
            <a:pPr marL="1028700" lvl="1" indent="-571500">
              <a:buFont typeface="+mj-lt"/>
              <a:buAutoNum type="romanUcPeriod"/>
              <a:defRPr/>
            </a:pP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Load address bus with MAR</a:t>
            </a:r>
          </a:p>
          <a:p>
            <a:pPr marL="1028700" lvl="1" indent="-571500">
              <a:buFont typeface="+mj-lt"/>
              <a:buAutoNum type="romanUcPeriod"/>
              <a:defRPr/>
            </a:pP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Load control bus with C=0 (Read)</a:t>
            </a:r>
          </a:p>
          <a:p>
            <a:pPr marL="1028700" lvl="1" indent="-571500">
              <a:buFont typeface="+mj-lt"/>
              <a:buAutoNum type="romanUcPeriod"/>
              <a:defRPr/>
            </a:pP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Load MDR with the content of data bus. </a:t>
            </a:r>
            <a:r>
              <a:rPr lang="en-US" sz="2800" dirty="0">
                <a:highlight>
                  <a:srgbClr val="FFFF00"/>
                </a:highlight>
                <a:latin typeface="Segoe UI Light" panose="020B0502040204020203" pitchFamily="34" charset="0"/>
                <a:cs typeface="Segoe UI Light" panose="020B0502040204020203" pitchFamily="34" charset="0"/>
              </a:rPr>
              <a:t>Wait! I lost the value of ‘a’ inside the processor! </a:t>
            </a:r>
          </a:p>
          <a:p>
            <a:pPr marL="1028700" lvl="1" indent="-571500">
              <a:buFont typeface="+mj-lt"/>
              <a:buAutoNum type="romanUcPeriod"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Segoe UI Light" panose="020B0502040204020203" pitchFamily="34" charset="0"/>
              <a:ea typeface="+mn-ea"/>
              <a:cs typeface="Segoe UI Light" panose="020B0502040204020203" pitchFamily="34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D292BA6-40B3-485D-888F-F3C11B69BE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5204934"/>
              </p:ext>
            </p:extLst>
          </p:nvPr>
        </p:nvGraphicFramePr>
        <p:xfrm>
          <a:off x="0" y="624897"/>
          <a:ext cx="931949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8595">
                  <a:extLst>
                    <a:ext uri="{9D8B030D-6E8A-4147-A177-3AD203B41FA5}">
                      <a16:colId xmlns:a16="http://schemas.microsoft.com/office/drawing/2014/main" val="3001754523"/>
                    </a:ext>
                  </a:extLst>
                </a:gridCol>
                <a:gridCol w="3680187">
                  <a:extLst>
                    <a:ext uri="{9D8B030D-6E8A-4147-A177-3AD203B41FA5}">
                      <a16:colId xmlns:a16="http://schemas.microsoft.com/office/drawing/2014/main" val="2893513880"/>
                    </a:ext>
                  </a:extLst>
                </a:gridCol>
                <a:gridCol w="4100708">
                  <a:extLst>
                    <a:ext uri="{9D8B030D-6E8A-4147-A177-3AD203B41FA5}">
                      <a16:colId xmlns:a16="http://schemas.microsoft.com/office/drawing/2014/main" val="3761138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Address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Memory</a:t>
                      </a: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High Level Instr.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7690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0011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001 0111 1000 1001</a:t>
                      </a: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c = a +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b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;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1190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0100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0323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0101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0229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0110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833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0111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000 0000 0000 0001</a:t>
                      </a: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5093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1000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highlight>
                            <a:srgbClr val="FFFF00"/>
                          </a:highlight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000 0000 0000 0010</a:t>
                      </a: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2912546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C64F739C-5737-45D7-9D41-AB861255BE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113384" y="0"/>
            <a:ext cx="4078616" cy="3449754"/>
          </a:xfrm>
          <a:prstGeom prst="rect">
            <a:avLst/>
          </a:prstGeom>
        </p:spPr>
      </p:pic>
      <p:sp>
        <p:nvSpPr>
          <p:cNvPr id="7" name="Arrow: Left-Right 6">
            <a:extLst>
              <a:ext uri="{FF2B5EF4-FFF2-40B4-BE49-F238E27FC236}">
                <a16:creationId xmlns:a16="http://schemas.microsoft.com/office/drawing/2014/main" id="{32BB1831-2882-42D1-8EAE-81AB914C35ED}"/>
              </a:ext>
            </a:extLst>
          </p:cNvPr>
          <p:cNvSpPr/>
          <p:nvPr/>
        </p:nvSpPr>
        <p:spPr>
          <a:xfrm>
            <a:off x="7139709" y="2322870"/>
            <a:ext cx="951346" cy="35739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latin typeface="Segoe UI Light" panose="020B0502040204020203" pitchFamily="34" charset="0"/>
                <a:cs typeface="Segoe UI Light" panose="020B0502040204020203" pitchFamily="34" charset="0"/>
              </a:rPr>
              <a:t>Address Bus</a:t>
            </a:r>
          </a:p>
        </p:txBody>
      </p:sp>
      <p:sp>
        <p:nvSpPr>
          <p:cNvPr id="8" name="Arrow: Left-Right 7">
            <a:extLst>
              <a:ext uri="{FF2B5EF4-FFF2-40B4-BE49-F238E27FC236}">
                <a16:creationId xmlns:a16="http://schemas.microsoft.com/office/drawing/2014/main" id="{55F04415-F521-4FB7-809C-93624521E49B}"/>
              </a:ext>
            </a:extLst>
          </p:cNvPr>
          <p:cNvSpPr/>
          <p:nvPr/>
        </p:nvSpPr>
        <p:spPr>
          <a:xfrm>
            <a:off x="7139709" y="2746450"/>
            <a:ext cx="951346" cy="35739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latin typeface="Segoe UI Light" panose="020B0502040204020203" pitchFamily="34" charset="0"/>
                <a:cs typeface="Segoe UI Light" panose="020B0502040204020203" pitchFamily="34" charset="0"/>
              </a:rPr>
              <a:t>Control Bus</a:t>
            </a:r>
          </a:p>
        </p:txBody>
      </p:sp>
      <p:sp>
        <p:nvSpPr>
          <p:cNvPr id="9" name="Arrow: Left-Right 8">
            <a:extLst>
              <a:ext uri="{FF2B5EF4-FFF2-40B4-BE49-F238E27FC236}">
                <a16:creationId xmlns:a16="http://schemas.microsoft.com/office/drawing/2014/main" id="{BF5F9D64-9925-48E0-B5EA-763F00EC14F0}"/>
              </a:ext>
            </a:extLst>
          </p:cNvPr>
          <p:cNvSpPr/>
          <p:nvPr/>
        </p:nvSpPr>
        <p:spPr>
          <a:xfrm>
            <a:off x="7139709" y="1851978"/>
            <a:ext cx="951346" cy="35739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latin typeface="Segoe UI Light" panose="020B0502040204020203" pitchFamily="34" charset="0"/>
                <a:cs typeface="Segoe UI Light" panose="020B0502040204020203" pitchFamily="34" charset="0"/>
              </a:rPr>
              <a:t>Data Bus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2153386-0A20-4551-9C98-1D955B5B53D7}"/>
              </a:ext>
            </a:extLst>
          </p:cNvPr>
          <p:cNvCxnSpPr>
            <a:cxnSpLocks/>
          </p:cNvCxnSpPr>
          <p:nvPr/>
        </p:nvCxnSpPr>
        <p:spPr>
          <a:xfrm flipV="1">
            <a:off x="5952837" y="1495735"/>
            <a:ext cx="332509" cy="45828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31864F07-0194-4E0B-BEA5-83E4FA77EC8D}"/>
              </a:ext>
            </a:extLst>
          </p:cNvPr>
          <p:cNvSpPr/>
          <p:nvPr/>
        </p:nvSpPr>
        <p:spPr>
          <a:xfrm>
            <a:off x="8695274" y="237327"/>
            <a:ext cx="3057236" cy="508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IX=</a:t>
            </a: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001 0111 1000</a:t>
            </a:r>
            <a:r>
              <a:rPr lang="en-CA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1001 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DA22033-8B29-4CA1-8B22-DBFA714340E2}"/>
              </a:ext>
            </a:extLst>
          </p:cNvPr>
          <p:cNvSpPr/>
          <p:nvPr/>
        </p:nvSpPr>
        <p:spPr>
          <a:xfrm>
            <a:off x="8695274" y="936474"/>
            <a:ext cx="3057236" cy="508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MAR=</a:t>
            </a: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1000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FC1F19B-7335-40EF-9B01-64D29AC64ED4}"/>
              </a:ext>
            </a:extLst>
          </p:cNvPr>
          <p:cNvCxnSpPr>
            <a:cxnSpLocks/>
            <a:stCxn id="20" idx="4"/>
          </p:cNvCxnSpPr>
          <p:nvPr/>
        </p:nvCxnSpPr>
        <p:spPr>
          <a:xfrm>
            <a:off x="10641647" y="745327"/>
            <a:ext cx="0" cy="299703"/>
          </a:xfrm>
          <a:prstGeom prst="straightConnector1">
            <a:avLst/>
          </a:prstGeom>
          <a:ln w="3492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03F4628F-8D82-4C2D-9115-27C6796498AE}"/>
              </a:ext>
            </a:extLst>
          </p:cNvPr>
          <p:cNvSpPr/>
          <p:nvPr/>
        </p:nvSpPr>
        <p:spPr>
          <a:xfrm>
            <a:off x="8695274" y="1634873"/>
            <a:ext cx="3057236" cy="508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MDR=000 0000 </a:t>
            </a: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0000 </a:t>
            </a:r>
            <a:r>
              <a:rPr lang="en-CA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001</a:t>
            </a: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0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9F4F116-B7D3-4CB6-A176-24114B2A3BF9}"/>
              </a:ext>
            </a:extLst>
          </p:cNvPr>
          <p:cNvSpPr/>
          <p:nvPr/>
        </p:nvSpPr>
        <p:spPr>
          <a:xfrm>
            <a:off x="10348582" y="237327"/>
            <a:ext cx="586129" cy="508000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06403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8FADBF2-9E39-45CF-BD22-495CFCEB4B3E}"/>
              </a:ext>
            </a:extLst>
          </p:cNvPr>
          <p:cNvSpPr txBox="1"/>
          <p:nvPr/>
        </p:nvSpPr>
        <p:spPr>
          <a:xfrm>
            <a:off x="360219" y="3749457"/>
            <a:ext cx="11185236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2) Fetch the second operand from memory</a:t>
            </a:r>
          </a:p>
          <a:p>
            <a:pPr marL="1028700" lvl="1" indent="-571500">
              <a:buFont typeface="+mj-lt"/>
              <a:buAutoNum type="romanUcPeriod"/>
              <a:defRPr/>
            </a:pPr>
            <a:r>
              <a:rPr lang="en-US" sz="2800" dirty="0">
                <a:highlight>
                  <a:srgbClr val="00FF00"/>
                </a:highlight>
                <a:latin typeface="Segoe UI Light" panose="020B0502040204020203" pitchFamily="34" charset="0"/>
                <a:cs typeface="Segoe UI Light" panose="020B0502040204020203" pitchFamily="34" charset="0"/>
              </a:rPr>
              <a:t>Move MDR (value of ‘a’) to somewhere (AX) first!</a:t>
            </a:r>
          </a:p>
          <a:p>
            <a:pPr marL="1028700" lvl="1" indent="-571500">
              <a:buFont typeface="+mj-lt"/>
              <a:buAutoNum type="romanUcPeriod"/>
              <a:defRPr/>
            </a:pP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Load MAR with the address of ‘b’ from the instruction op code</a:t>
            </a:r>
          </a:p>
          <a:p>
            <a:pPr marL="1028700" lvl="1" indent="-571500">
              <a:buFont typeface="+mj-lt"/>
              <a:buAutoNum type="romanUcPeriod"/>
              <a:defRPr/>
            </a:pP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Load address bus with MAR</a:t>
            </a:r>
          </a:p>
          <a:p>
            <a:pPr marL="1028700" lvl="1" indent="-571500">
              <a:buFont typeface="+mj-lt"/>
              <a:buAutoNum type="romanUcPeriod"/>
              <a:defRPr/>
            </a:pP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Load control bus with C=0 (Read)</a:t>
            </a:r>
          </a:p>
          <a:p>
            <a:pPr marL="1028700" lvl="1" indent="-571500">
              <a:buFont typeface="+mj-lt"/>
              <a:buAutoNum type="romanUcPeriod"/>
              <a:defRPr/>
            </a:pP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Load MDR with the content of data bus. </a:t>
            </a:r>
            <a:endParaRPr lang="en-US" sz="2800" dirty="0">
              <a:highlight>
                <a:srgbClr val="FFFF00"/>
              </a:highlight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1028700" lvl="1" indent="-571500">
              <a:buFont typeface="+mj-lt"/>
              <a:buAutoNum type="romanUcPeriod"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Segoe UI Light" panose="020B0502040204020203" pitchFamily="34" charset="0"/>
              <a:ea typeface="+mn-ea"/>
              <a:cs typeface="Segoe UI Light" panose="020B0502040204020203" pitchFamily="34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D292BA6-40B3-485D-888F-F3C11B69BE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9382883"/>
              </p:ext>
            </p:extLst>
          </p:nvPr>
        </p:nvGraphicFramePr>
        <p:xfrm>
          <a:off x="0" y="624897"/>
          <a:ext cx="931949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8595">
                  <a:extLst>
                    <a:ext uri="{9D8B030D-6E8A-4147-A177-3AD203B41FA5}">
                      <a16:colId xmlns:a16="http://schemas.microsoft.com/office/drawing/2014/main" val="3001754523"/>
                    </a:ext>
                  </a:extLst>
                </a:gridCol>
                <a:gridCol w="3680187">
                  <a:extLst>
                    <a:ext uri="{9D8B030D-6E8A-4147-A177-3AD203B41FA5}">
                      <a16:colId xmlns:a16="http://schemas.microsoft.com/office/drawing/2014/main" val="2893513880"/>
                    </a:ext>
                  </a:extLst>
                </a:gridCol>
                <a:gridCol w="4100708">
                  <a:extLst>
                    <a:ext uri="{9D8B030D-6E8A-4147-A177-3AD203B41FA5}">
                      <a16:colId xmlns:a16="http://schemas.microsoft.com/office/drawing/2014/main" val="3761138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Address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Memory</a:t>
                      </a: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High Level Instr.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7690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0011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001 0111 1000 1001</a:t>
                      </a: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c = a +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b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;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1190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0100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0323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0101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0229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0110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833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0111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000 0000 0000 0001</a:t>
                      </a: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5093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1000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highlight>
                            <a:srgbClr val="FFFF00"/>
                          </a:highlight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000 0000 0000 0010</a:t>
                      </a: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2912546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C64F739C-5737-45D7-9D41-AB861255BE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113384" y="0"/>
            <a:ext cx="4078616" cy="3449754"/>
          </a:xfrm>
          <a:prstGeom prst="rect">
            <a:avLst/>
          </a:prstGeom>
        </p:spPr>
      </p:pic>
      <p:sp>
        <p:nvSpPr>
          <p:cNvPr id="7" name="Arrow: Left-Right 6">
            <a:extLst>
              <a:ext uri="{FF2B5EF4-FFF2-40B4-BE49-F238E27FC236}">
                <a16:creationId xmlns:a16="http://schemas.microsoft.com/office/drawing/2014/main" id="{32BB1831-2882-42D1-8EAE-81AB914C35ED}"/>
              </a:ext>
            </a:extLst>
          </p:cNvPr>
          <p:cNvSpPr/>
          <p:nvPr/>
        </p:nvSpPr>
        <p:spPr>
          <a:xfrm>
            <a:off x="7139709" y="2322870"/>
            <a:ext cx="951346" cy="35739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latin typeface="Segoe UI Light" panose="020B0502040204020203" pitchFamily="34" charset="0"/>
                <a:cs typeface="Segoe UI Light" panose="020B0502040204020203" pitchFamily="34" charset="0"/>
              </a:rPr>
              <a:t>Address Bus</a:t>
            </a:r>
          </a:p>
        </p:txBody>
      </p:sp>
      <p:sp>
        <p:nvSpPr>
          <p:cNvPr id="8" name="Arrow: Left-Right 7">
            <a:extLst>
              <a:ext uri="{FF2B5EF4-FFF2-40B4-BE49-F238E27FC236}">
                <a16:creationId xmlns:a16="http://schemas.microsoft.com/office/drawing/2014/main" id="{55F04415-F521-4FB7-809C-93624521E49B}"/>
              </a:ext>
            </a:extLst>
          </p:cNvPr>
          <p:cNvSpPr/>
          <p:nvPr/>
        </p:nvSpPr>
        <p:spPr>
          <a:xfrm>
            <a:off x="7139709" y="2746450"/>
            <a:ext cx="951346" cy="35739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latin typeface="Segoe UI Light" panose="020B0502040204020203" pitchFamily="34" charset="0"/>
                <a:cs typeface="Segoe UI Light" panose="020B0502040204020203" pitchFamily="34" charset="0"/>
              </a:rPr>
              <a:t>Control Bus</a:t>
            </a:r>
          </a:p>
        </p:txBody>
      </p:sp>
      <p:sp>
        <p:nvSpPr>
          <p:cNvPr id="9" name="Arrow: Left-Right 8">
            <a:extLst>
              <a:ext uri="{FF2B5EF4-FFF2-40B4-BE49-F238E27FC236}">
                <a16:creationId xmlns:a16="http://schemas.microsoft.com/office/drawing/2014/main" id="{BF5F9D64-9925-48E0-B5EA-763F00EC14F0}"/>
              </a:ext>
            </a:extLst>
          </p:cNvPr>
          <p:cNvSpPr/>
          <p:nvPr/>
        </p:nvSpPr>
        <p:spPr>
          <a:xfrm>
            <a:off x="7139709" y="1851978"/>
            <a:ext cx="951346" cy="35739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latin typeface="Segoe UI Light" panose="020B0502040204020203" pitchFamily="34" charset="0"/>
                <a:cs typeface="Segoe UI Light" panose="020B0502040204020203" pitchFamily="34" charset="0"/>
              </a:rPr>
              <a:t>Data Bus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2153386-0A20-4551-9C98-1D955B5B53D7}"/>
              </a:ext>
            </a:extLst>
          </p:cNvPr>
          <p:cNvCxnSpPr>
            <a:cxnSpLocks/>
          </p:cNvCxnSpPr>
          <p:nvPr/>
        </p:nvCxnSpPr>
        <p:spPr>
          <a:xfrm flipV="1">
            <a:off x="5952837" y="1495735"/>
            <a:ext cx="332509" cy="45828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BF13D84A-5409-48AB-B5BE-0D8520E85BF4}"/>
              </a:ext>
            </a:extLst>
          </p:cNvPr>
          <p:cNvSpPr/>
          <p:nvPr/>
        </p:nvSpPr>
        <p:spPr>
          <a:xfrm>
            <a:off x="8695274" y="237327"/>
            <a:ext cx="3057236" cy="508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IX=</a:t>
            </a: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001 0111 1000</a:t>
            </a:r>
            <a:r>
              <a:rPr lang="en-CA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1001 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4980EEF-03F6-4437-82B2-3866F55674DB}"/>
              </a:ext>
            </a:extLst>
          </p:cNvPr>
          <p:cNvSpPr/>
          <p:nvPr/>
        </p:nvSpPr>
        <p:spPr>
          <a:xfrm>
            <a:off x="8695274" y="936474"/>
            <a:ext cx="3057236" cy="508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MAR=</a:t>
            </a: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1000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5ED63FF-C798-4CBE-BA22-656E20116B1C}"/>
              </a:ext>
            </a:extLst>
          </p:cNvPr>
          <p:cNvCxnSpPr>
            <a:cxnSpLocks/>
            <a:stCxn id="20" idx="4"/>
          </p:cNvCxnSpPr>
          <p:nvPr/>
        </p:nvCxnSpPr>
        <p:spPr>
          <a:xfrm>
            <a:off x="10641647" y="745327"/>
            <a:ext cx="0" cy="299703"/>
          </a:xfrm>
          <a:prstGeom prst="straightConnector1">
            <a:avLst/>
          </a:prstGeom>
          <a:ln w="3492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C12A47BA-2EB2-4B51-B139-1F9268F9E334}"/>
              </a:ext>
            </a:extLst>
          </p:cNvPr>
          <p:cNvSpPr/>
          <p:nvPr/>
        </p:nvSpPr>
        <p:spPr>
          <a:xfrm>
            <a:off x="8695274" y="1634873"/>
            <a:ext cx="3057236" cy="508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MDR=000 0000 </a:t>
            </a: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0000 </a:t>
            </a:r>
            <a:r>
              <a:rPr lang="en-CA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001</a:t>
            </a: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0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6F330CA-7221-4CE8-9FCB-69DD3245297F}"/>
              </a:ext>
            </a:extLst>
          </p:cNvPr>
          <p:cNvSpPr/>
          <p:nvPr/>
        </p:nvSpPr>
        <p:spPr>
          <a:xfrm>
            <a:off x="10348582" y="237327"/>
            <a:ext cx="586129" cy="508000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2126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8FADBF2-9E39-45CF-BD22-495CFCEB4B3E}"/>
              </a:ext>
            </a:extLst>
          </p:cNvPr>
          <p:cNvSpPr txBox="1"/>
          <p:nvPr/>
        </p:nvSpPr>
        <p:spPr>
          <a:xfrm>
            <a:off x="360219" y="3749457"/>
            <a:ext cx="95134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3) Use the n-bit Adder to add AX and MDR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D292BA6-40B3-485D-888F-F3C11B69BE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2757351"/>
              </p:ext>
            </p:extLst>
          </p:nvPr>
        </p:nvGraphicFramePr>
        <p:xfrm>
          <a:off x="0" y="624897"/>
          <a:ext cx="931949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8595">
                  <a:extLst>
                    <a:ext uri="{9D8B030D-6E8A-4147-A177-3AD203B41FA5}">
                      <a16:colId xmlns:a16="http://schemas.microsoft.com/office/drawing/2014/main" val="3001754523"/>
                    </a:ext>
                  </a:extLst>
                </a:gridCol>
                <a:gridCol w="3680187">
                  <a:extLst>
                    <a:ext uri="{9D8B030D-6E8A-4147-A177-3AD203B41FA5}">
                      <a16:colId xmlns:a16="http://schemas.microsoft.com/office/drawing/2014/main" val="2893513880"/>
                    </a:ext>
                  </a:extLst>
                </a:gridCol>
                <a:gridCol w="4100708">
                  <a:extLst>
                    <a:ext uri="{9D8B030D-6E8A-4147-A177-3AD203B41FA5}">
                      <a16:colId xmlns:a16="http://schemas.microsoft.com/office/drawing/2014/main" val="3761138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Address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Memory</a:t>
                      </a: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High Level Instr.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7690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0011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001 0111 1000 1001 </a:t>
                      </a: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c = a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+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 b;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1190263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CAE7340E-DF0F-486D-B6EF-94689CA3B6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605" t="8754" r="32289" b="50270"/>
          <a:stretch/>
        </p:blipFill>
        <p:spPr>
          <a:xfrm>
            <a:off x="7910944" y="2387165"/>
            <a:ext cx="3553419" cy="208367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89FD41E-136A-4B32-B393-0D510E4691FE}"/>
              </a:ext>
            </a:extLst>
          </p:cNvPr>
          <p:cNvSpPr/>
          <p:nvPr/>
        </p:nvSpPr>
        <p:spPr>
          <a:xfrm>
            <a:off x="6816437" y="1853090"/>
            <a:ext cx="3057236" cy="508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AX=</a:t>
            </a: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000 0000 0000 0001</a:t>
            </a:r>
            <a:r>
              <a:rPr lang="en-CA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D9C1F9A-ECC1-4618-93BF-9A7801C95C06}"/>
              </a:ext>
            </a:extLst>
          </p:cNvPr>
          <p:cNvCxnSpPr>
            <a:cxnSpLocks/>
          </p:cNvCxnSpPr>
          <p:nvPr/>
        </p:nvCxnSpPr>
        <p:spPr>
          <a:xfrm flipV="1">
            <a:off x="5717309" y="1495735"/>
            <a:ext cx="332509" cy="45828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2D273BB7-4E0A-4666-BAEF-2588B6B8A055}"/>
              </a:ext>
            </a:extLst>
          </p:cNvPr>
          <p:cNvSpPr/>
          <p:nvPr/>
        </p:nvSpPr>
        <p:spPr>
          <a:xfrm>
            <a:off x="8589813" y="1122419"/>
            <a:ext cx="3325091" cy="508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MDR=</a:t>
            </a: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000 0000 0000 0010</a:t>
            </a:r>
            <a:r>
              <a:rPr lang="en-CA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EA678E2-408C-4E79-9A9A-5BCD318431D9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10252359" y="1630419"/>
            <a:ext cx="0" cy="7567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406272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8FADBF2-9E39-45CF-BD22-495CFCEB4B3E}"/>
              </a:ext>
            </a:extLst>
          </p:cNvPr>
          <p:cNvSpPr txBox="1"/>
          <p:nvPr/>
        </p:nvSpPr>
        <p:spPr>
          <a:xfrm>
            <a:off x="360219" y="3749457"/>
            <a:ext cx="95134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4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) Store the result somewhere. Where?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D292BA6-40B3-485D-888F-F3C11B69BE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2594959"/>
              </p:ext>
            </p:extLst>
          </p:nvPr>
        </p:nvGraphicFramePr>
        <p:xfrm>
          <a:off x="0" y="624897"/>
          <a:ext cx="931949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8595">
                  <a:extLst>
                    <a:ext uri="{9D8B030D-6E8A-4147-A177-3AD203B41FA5}">
                      <a16:colId xmlns:a16="http://schemas.microsoft.com/office/drawing/2014/main" val="3001754523"/>
                    </a:ext>
                  </a:extLst>
                </a:gridCol>
                <a:gridCol w="3680187">
                  <a:extLst>
                    <a:ext uri="{9D8B030D-6E8A-4147-A177-3AD203B41FA5}">
                      <a16:colId xmlns:a16="http://schemas.microsoft.com/office/drawing/2014/main" val="2893513880"/>
                    </a:ext>
                  </a:extLst>
                </a:gridCol>
                <a:gridCol w="4100708">
                  <a:extLst>
                    <a:ext uri="{9D8B030D-6E8A-4147-A177-3AD203B41FA5}">
                      <a16:colId xmlns:a16="http://schemas.microsoft.com/office/drawing/2014/main" val="3761138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Address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Memory</a:t>
                      </a: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High Level Instr.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7690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0011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001 0111 1000 1001</a:t>
                      </a: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c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=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 a + b;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1190263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CAE7340E-DF0F-486D-B6EF-94689CA3B6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605" t="8754" r="32289" b="50270"/>
          <a:stretch/>
        </p:blipFill>
        <p:spPr>
          <a:xfrm>
            <a:off x="7910944" y="2387165"/>
            <a:ext cx="3553419" cy="208367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89FD41E-136A-4B32-B393-0D510E4691FE}"/>
              </a:ext>
            </a:extLst>
          </p:cNvPr>
          <p:cNvSpPr/>
          <p:nvPr/>
        </p:nvSpPr>
        <p:spPr>
          <a:xfrm>
            <a:off x="6816437" y="1853090"/>
            <a:ext cx="3057236" cy="508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AX=</a:t>
            </a: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000 0000 0000 0001</a:t>
            </a:r>
            <a:r>
              <a:rPr lang="en-CA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D9C1F9A-ECC1-4618-93BF-9A7801C95C06}"/>
              </a:ext>
            </a:extLst>
          </p:cNvPr>
          <p:cNvCxnSpPr>
            <a:cxnSpLocks/>
          </p:cNvCxnSpPr>
          <p:nvPr/>
        </p:nvCxnSpPr>
        <p:spPr>
          <a:xfrm flipH="1" flipV="1">
            <a:off x="5624945" y="1431636"/>
            <a:ext cx="92364" cy="52238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2D273BB7-4E0A-4666-BAEF-2588B6B8A055}"/>
              </a:ext>
            </a:extLst>
          </p:cNvPr>
          <p:cNvSpPr/>
          <p:nvPr/>
        </p:nvSpPr>
        <p:spPr>
          <a:xfrm>
            <a:off x="8589813" y="1122419"/>
            <a:ext cx="3325091" cy="508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MDR=</a:t>
            </a: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000 0000 0000 0010</a:t>
            </a:r>
            <a:r>
              <a:rPr lang="en-CA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EA678E2-408C-4E79-9A9A-5BCD318431D9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10252359" y="1630419"/>
            <a:ext cx="0" cy="7567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564230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8FADBF2-9E39-45CF-BD22-495CFCEB4B3E}"/>
              </a:ext>
            </a:extLst>
          </p:cNvPr>
          <p:cNvSpPr txBox="1"/>
          <p:nvPr/>
        </p:nvSpPr>
        <p:spPr>
          <a:xfrm>
            <a:off x="360219" y="4041369"/>
            <a:ext cx="9513454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4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) Store the result somewhere. Where?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We want to write it back to memory at location for ‘c’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So, better to store it in MDR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Segoe UI Light" panose="020B0502040204020203" pitchFamily="34" charset="0"/>
              <a:ea typeface="+mn-ea"/>
              <a:cs typeface="Segoe UI Light" panose="020B0502040204020203" pitchFamily="34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D292BA6-40B3-485D-888F-F3C11B69BE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029199"/>
              </p:ext>
            </p:extLst>
          </p:nvPr>
        </p:nvGraphicFramePr>
        <p:xfrm>
          <a:off x="0" y="624897"/>
          <a:ext cx="931949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8595">
                  <a:extLst>
                    <a:ext uri="{9D8B030D-6E8A-4147-A177-3AD203B41FA5}">
                      <a16:colId xmlns:a16="http://schemas.microsoft.com/office/drawing/2014/main" val="3001754523"/>
                    </a:ext>
                  </a:extLst>
                </a:gridCol>
                <a:gridCol w="3680187">
                  <a:extLst>
                    <a:ext uri="{9D8B030D-6E8A-4147-A177-3AD203B41FA5}">
                      <a16:colId xmlns:a16="http://schemas.microsoft.com/office/drawing/2014/main" val="2893513880"/>
                    </a:ext>
                  </a:extLst>
                </a:gridCol>
                <a:gridCol w="4100708">
                  <a:extLst>
                    <a:ext uri="{9D8B030D-6E8A-4147-A177-3AD203B41FA5}">
                      <a16:colId xmlns:a16="http://schemas.microsoft.com/office/drawing/2014/main" val="3761138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Address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Memory</a:t>
                      </a: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High Level Instr.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7690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0011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001 0111 1000 1001</a:t>
                      </a: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c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=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 a + b;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1190263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CAE7340E-DF0F-486D-B6EF-94689CA3B6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605" t="8754" r="32289" b="50270"/>
          <a:stretch/>
        </p:blipFill>
        <p:spPr>
          <a:xfrm>
            <a:off x="7910944" y="2387165"/>
            <a:ext cx="3553419" cy="208367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89FD41E-136A-4B32-B393-0D510E4691FE}"/>
              </a:ext>
            </a:extLst>
          </p:cNvPr>
          <p:cNvSpPr/>
          <p:nvPr/>
        </p:nvSpPr>
        <p:spPr>
          <a:xfrm>
            <a:off x="6816437" y="1853090"/>
            <a:ext cx="3057236" cy="508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AX=</a:t>
            </a: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000 0000 0000 0001</a:t>
            </a:r>
            <a:r>
              <a:rPr lang="en-CA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D273BB7-4E0A-4666-BAEF-2588B6B8A055}"/>
              </a:ext>
            </a:extLst>
          </p:cNvPr>
          <p:cNvSpPr/>
          <p:nvPr/>
        </p:nvSpPr>
        <p:spPr>
          <a:xfrm>
            <a:off x="8589813" y="1122419"/>
            <a:ext cx="3325091" cy="508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MDR=</a:t>
            </a: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000 0000 0000 0010</a:t>
            </a:r>
            <a:r>
              <a:rPr lang="en-CA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EA678E2-408C-4E79-9A9A-5BCD318431D9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10252359" y="1630419"/>
            <a:ext cx="0" cy="7567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D9522F5-5134-49AF-87AF-18A7651FA034}"/>
              </a:ext>
            </a:extLst>
          </p:cNvPr>
          <p:cNvCxnSpPr>
            <a:cxnSpLocks/>
          </p:cNvCxnSpPr>
          <p:nvPr/>
        </p:nvCxnSpPr>
        <p:spPr>
          <a:xfrm flipH="1" flipV="1">
            <a:off x="5624945" y="1431636"/>
            <a:ext cx="92364" cy="52238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883026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8FADBF2-9E39-45CF-BD22-495CFCEB4B3E}"/>
              </a:ext>
            </a:extLst>
          </p:cNvPr>
          <p:cNvSpPr txBox="1"/>
          <p:nvPr/>
        </p:nvSpPr>
        <p:spPr>
          <a:xfrm>
            <a:off x="360219" y="3749457"/>
            <a:ext cx="9513454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4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) Store the result somewhere. Where?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What do we want to do next? 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We want to write it back to memory at location for ‘c’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So, better to store it in MDR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Segoe UI Light" panose="020B0502040204020203" pitchFamily="34" charset="0"/>
              <a:ea typeface="+mn-ea"/>
              <a:cs typeface="Segoe UI Light" panose="020B0502040204020203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AE7340E-DF0F-486D-B6EF-94689CA3B6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605" t="8754" r="32289" b="50270"/>
          <a:stretch/>
        </p:blipFill>
        <p:spPr>
          <a:xfrm>
            <a:off x="7910944" y="2387165"/>
            <a:ext cx="3553419" cy="208367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89FD41E-136A-4B32-B393-0D510E4691FE}"/>
              </a:ext>
            </a:extLst>
          </p:cNvPr>
          <p:cNvSpPr/>
          <p:nvPr/>
        </p:nvSpPr>
        <p:spPr>
          <a:xfrm>
            <a:off x="6816437" y="1853090"/>
            <a:ext cx="3057236" cy="508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AX=</a:t>
            </a: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000 0000 0000 0001</a:t>
            </a:r>
            <a:r>
              <a:rPr lang="en-CA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D9C1F9A-ECC1-4618-93BF-9A7801C95C06}"/>
              </a:ext>
            </a:extLst>
          </p:cNvPr>
          <p:cNvCxnSpPr>
            <a:cxnSpLocks/>
          </p:cNvCxnSpPr>
          <p:nvPr/>
        </p:nvCxnSpPr>
        <p:spPr>
          <a:xfrm flipH="1" flipV="1">
            <a:off x="5611092" y="1539297"/>
            <a:ext cx="101600" cy="5131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2D273BB7-4E0A-4666-BAEF-2588B6B8A055}"/>
              </a:ext>
            </a:extLst>
          </p:cNvPr>
          <p:cNvSpPr/>
          <p:nvPr/>
        </p:nvSpPr>
        <p:spPr>
          <a:xfrm>
            <a:off x="8589813" y="1122419"/>
            <a:ext cx="3325091" cy="508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MDR=</a:t>
            </a:r>
            <a:r>
              <a:rPr lang="en-US" sz="2000" dirty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000 0000 0000</a:t>
            </a: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000" dirty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0011</a:t>
            </a:r>
            <a:r>
              <a:rPr lang="en-CA" sz="2000" dirty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endParaRPr lang="en-US" sz="2000" dirty="0">
              <a:solidFill>
                <a:srgbClr val="FFFF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6FEB745-2A8F-4E84-BB47-8213609714A8}"/>
              </a:ext>
            </a:extLst>
          </p:cNvPr>
          <p:cNvCxnSpPr>
            <a:cxnSpLocks/>
          </p:cNvCxnSpPr>
          <p:nvPr/>
        </p:nvCxnSpPr>
        <p:spPr>
          <a:xfrm>
            <a:off x="10280073" y="466637"/>
            <a:ext cx="0" cy="655782"/>
          </a:xfrm>
          <a:prstGeom prst="straightConnector1">
            <a:avLst/>
          </a:prstGeom>
          <a:ln w="31750">
            <a:solidFill>
              <a:srgbClr val="0000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B0ACED3-A0D1-403A-8848-3216B7EA2ABE}"/>
              </a:ext>
            </a:extLst>
          </p:cNvPr>
          <p:cNvCxnSpPr>
            <a:cxnSpLocks/>
          </p:cNvCxnSpPr>
          <p:nvPr/>
        </p:nvCxnSpPr>
        <p:spPr>
          <a:xfrm flipH="1">
            <a:off x="10280073" y="466637"/>
            <a:ext cx="1717963" cy="0"/>
          </a:xfrm>
          <a:prstGeom prst="straightConnector1">
            <a:avLst/>
          </a:prstGeom>
          <a:ln w="31750">
            <a:solidFill>
              <a:srgbClr val="0000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3EE3B6E-2396-4B45-8203-54B800973A00}"/>
              </a:ext>
            </a:extLst>
          </p:cNvPr>
          <p:cNvCxnSpPr>
            <a:cxnSpLocks/>
          </p:cNvCxnSpPr>
          <p:nvPr/>
        </p:nvCxnSpPr>
        <p:spPr>
          <a:xfrm flipV="1">
            <a:off x="11998036" y="466637"/>
            <a:ext cx="0" cy="4004198"/>
          </a:xfrm>
          <a:prstGeom prst="straightConnector1">
            <a:avLst/>
          </a:prstGeom>
          <a:ln w="31750">
            <a:solidFill>
              <a:srgbClr val="0000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DD4B153-4E04-4869-8005-5FD70EBDC399}"/>
              </a:ext>
            </a:extLst>
          </p:cNvPr>
          <p:cNvCxnSpPr>
            <a:cxnSpLocks/>
          </p:cNvCxnSpPr>
          <p:nvPr/>
        </p:nvCxnSpPr>
        <p:spPr>
          <a:xfrm flipV="1">
            <a:off x="9531923" y="4470835"/>
            <a:ext cx="2466113" cy="1"/>
          </a:xfrm>
          <a:prstGeom prst="straightConnector1">
            <a:avLst/>
          </a:prstGeom>
          <a:ln w="31750">
            <a:solidFill>
              <a:srgbClr val="0000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7028D18F-3438-428E-9E19-486A34E81A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9091114"/>
              </p:ext>
            </p:extLst>
          </p:nvPr>
        </p:nvGraphicFramePr>
        <p:xfrm>
          <a:off x="0" y="624897"/>
          <a:ext cx="931949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8595">
                  <a:extLst>
                    <a:ext uri="{9D8B030D-6E8A-4147-A177-3AD203B41FA5}">
                      <a16:colId xmlns:a16="http://schemas.microsoft.com/office/drawing/2014/main" val="3001754523"/>
                    </a:ext>
                  </a:extLst>
                </a:gridCol>
                <a:gridCol w="3680187">
                  <a:extLst>
                    <a:ext uri="{9D8B030D-6E8A-4147-A177-3AD203B41FA5}">
                      <a16:colId xmlns:a16="http://schemas.microsoft.com/office/drawing/2014/main" val="2893513880"/>
                    </a:ext>
                  </a:extLst>
                </a:gridCol>
                <a:gridCol w="4100708">
                  <a:extLst>
                    <a:ext uri="{9D8B030D-6E8A-4147-A177-3AD203B41FA5}">
                      <a16:colId xmlns:a16="http://schemas.microsoft.com/office/drawing/2014/main" val="3761138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Address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Memory</a:t>
                      </a: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High Level Instr.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7690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0011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001 0111 1000 1001</a:t>
                      </a: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c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=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 a + b;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11902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71584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C602956B-AAC2-4111-8CAF-61573DD26F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113384" y="0"/>
            <a:ext cx="4078616" cy="3449754"/>
          </a:xfrm>
          <a:prstGeom prst="rect">
            <a:avLst/>
          </a:prstGeom>
        </p:spPr>
      </p:pic>
      <p:sp>
        <p:nvSpPr>
          <p:cNvPr id="15" name="Arrow: Left-Right 14">
            <a:extLst>
              <a:ext uri="{FF2B5EF4-FFF2-40B4-BE49-F238E27FC236}">
                <a16:creationId xmlns:a16="http://schemas.microsoft.com/office/drawing/2014/main" id="{B67F9ABF-6277-408B-B7DA-B81261D4CF6D}"/>
              </a:ext>
            </a:extLst>
          </p:cNvPr>
          <p:cNvSpPr/>
          <p:nvPr/>
        </p:nvSpPr>
        <p:spPr>
          <a:xfrm>
            <a:off x="6417750" y="2240104"/>
            <a:ext cx="1695634" cy="6609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Address Bus</a:t>
            </a:r>
          </a:p>
          <a:p>
            <a:pPr algn="ctr"/>
            <a:r>
              <a:rPr 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1001</a:t>
            </a:r>
          </a:p>
        </p:txBody>
      </p:sp>
      <p:sp>
        <p:nvSpPr>
          <p:cNvPr id="16" name="Arrow: Left-Right 15">
            <a:extLst>
              <a:ext uri="{FF2B5EF4-FFF2-40B4-BE49-F238E27FC236}">
                <a16:creationId xmlns:a16="http://schemas.microsoft.com/office/drawing/2014/main" id="{0CBBD996-C413-4CCD-B57B-6C451FFCC59B}"/>
              </a:ext>
            </a:extLst>
          </p:cNvPr>
          <p:cNvSpPr/>
          <p:nvPr/>
        </p:nvSpPr>
        <p:spPr>
          <a:xfrm>
            <a:off x="6395421" y="2942643"/>
            <a:ext cx="1695634" cy="6609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Control Bus</a:t>
            </a:r>
          </a:p>
          <a:p>
            <a:pPr algn="ctr"/>
            <a:r>
              <a:rPr lang="en-US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1</a:t>
            </a:r>
          </a:p>
        </p:txBody>
      </p:sp>
      <p:sp>
        <p:nvSpPr>
          <p:cNvPr id="17" name="Arrow: Left-Right 16">
            <a:extLst>
              <a:ext uri="{FF2B5EF4-FFF2-40B4-BE49-F238E27FC236}">
                <a16:creationId xmlns:a16="http://schemas.microsoft.com/office/drawing/2014/main" id="{01501EB5-811D-47CB-992E-63FBE0DF24D3}"/>
              </a:ext>
            </a:extLst>
          </p:cNvPr>
          <p:cNvSpPr/>
          <p:nvPr/>
        </p:nvSpPr>
        <p:spPr>
          <a:xfrm>
            <a:off x="6395421" y="1539298"/>
            <a:ext cx="1695634" cy="67007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Data Bus</a:t>
            </a:r>
          </a:p>
          <a:p>
            <a:pPr algn="ctr"/>
            <a:r>
              <a:rPr 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000 0000 0011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FADBF2-9E39-45CF-BD22-495CFCEB4B3E}"/>
              </a:ext>
            </a:extLst>
          </p:cNvPr>
          <p:cNvSpPr txBox="1"/>
          <p:nvPr/>
        </p:nvSpPr>
        <p:spPr>
          <a:xfrm>
            <a:off x="-23097" y="4023437"/>
            <a:ext cx="9513454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5) Write the result back to memory at location for ‘c’.</a:t>
            </a:r>
          </a:p>
          <a:p>
            <a:pPr marL="1028700" lvl="1" indent="-571500">
              <a:buFont typeface="+mj-lt"/>
              <a:buAutoNum type="romanUcPeriod"/>
              <a:defRPr/>
            </a:pP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Find the address of ‘c’ in op code</a:t>
            </a:r>
          </a:p>
          <a:p>
            <a:pPr marL="1028700" lvl="1" indent="-571500">
              <a:buFont typeface="+mj-lt"/>
              <a:buAutoNum type="romanUcPeriod"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Load it </a:t>
            </a: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into MAR</a:t>
            </a:r>
          </a:p>
          <a:p>
            <a:pPr marL="1028700" lvl="1" indent="-571500">
              <a:buFont typeface="+mj-lt"/>
              <a:buAutoNum type="romanUcPeriod"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Load address bus with MAR</a:t>
            </a:r>
          </a:p>
          <a:p>
            <a:pPr marL="1028700" lvl="1" indent="-571500">
              <a:buFont typeface="+mj-lt"/>
              <a:buAutoNum type="romanUcPeriod"/>
              <a:defRPr/>
            </a:pP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Load data bus with MDR</a:t>
            </a:r>
          </a:p>
          <a:p>
            <a:pPr marL="1028700" lvl="1" indent="-571500">
              <a:buFont typeface="+mj-lt"/>
              <a:buAutoNum type="romanUcPeriod"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Load control bus with C=1 (Write)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D9C1F9A-ECC1-4618-93BF-9A7801C95C06}"/>
              </a:ext>
            </a:extLst>
          </p:cNvPr>
          <p:cNvCxnSpPr>
            <a:cxnSpLocks/>
          </p:cNvCxnSpPr>
          <p:nvPr/>
        </p:nvCxnSpPr>
        <p:spPr>
          <a:xfrm flipH="1" flipV="1">
            <a:off x="5467927" y="1539297"/>
            <a:ext cx="249383" cy="41472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2D273BB7-4E0A-4666-BAEF-2588B6B8A055}"/>
              </a:ext>
            </a:extLst>
          </p:cNvPr>
          <p:cNvSpPr/>
          <p:nvPr/>
        </p:nvSpPr>
        <p:spPr>
          <a:xfrm>
            <a:off x="8589813" y="2019367"/>
            <a:ext cx="3325091" cy="508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MDR=</a:t>
            </a:r>
            <a:r>
              <a:rPr lang="en-US" sz="2000" dirty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000 0000 0011</a:t>
            </a:r>
            <a:r>
              <a:rPr lang="en-CA" sz="2000" dirty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endParaRPr lang="en-US" sz="2000" dirty="0">
              <a:solidFill>
                <a:srgbClr val="FFFF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19C2E8C4-976E-4211-8A3F-8DA76C7847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4599309"/>
              </p:ext>
            </p:extLst>
          </p:nvPr>
        </p:nvGraphicFramePr>
        <p:xfrm>
          <a:off x="0" y="624897"/>
          <a:ext cx="7435273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8595">
                  <a:extLst>
                    <a:ext uri="{9D8B030D-6E8A-4147-A177-3AD203B41FA5}">
                      <a16:colId xmlns:a16="http://schemas.microsoft.com/office/drawing/2014/main" val="3001754523"/>
                    </a:ext>
                  </a:extLst>
                </a:gridCol>
                <a:gridCol w="3680187">
                  <a:extLst>
                    <a:ext uri="{9D8B030D-6E8A-4147-A177-3AD203B41FA5}">
                      <a16:colId xmlns:a16="http://schemas.microsoft.com/office/drawing/2014/main" val="2893513880"/>
                    </a:ext>
                  </a:extLst>
                </a:gridCol>
                <a:gridCol w="2216491">
                  <a:extLst>
                    <a:ext uri="{9D8B030D-6E8A-4147-A177-3AD203B41FA5}">
                      <a16:colId xmlns:a16="http://schemas.microsoft.com/office/drawing/2014/main" val="3761138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Address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Memory</a:t>
                      </a: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High Level Instr.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7690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0011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001 0111 1000 1001</a:t>
                      </a: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c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 = a + b;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1190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8073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9205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…</a:t>
                      </a: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0515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1001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highlight>
                            <a:srgbClr val="FFFF00"/>
                          </a:highlight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000 0000 0000 0011</a:t>
                      </a: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5379757"/>
                  </a:ext>
                </a:extLst>
              </a:tr>
            </a:tbl>
          </a:graphicData>
        </a:graphic>
      </p:graphicFrame>
      <p:sp>
        <p:nvSpPr>
          <p:cNvPr id="22" name="Rectangle 21">
            <a:extLst>
              <a:ext uri="{FF2B5EF4-FFF2-40B4-BE49-F238E27FC236}">
                <a16:creationId xmlns:a16="http://schemas.microsoft.com/office/drawing/2014/main" id="{DBEECBAB-1A50-4AA7-9D19-BA48B4F449C6}"/>
              </a:ext>
            </a:extLst>
          </p:cNvPr>
          <p:cNvSpPr/>
          <p:nvPr/>
        </p:nvSpPr>
        <p:spPr>
          <a:xfrm>
            <a:off x="8589813" y="279775"/>
            <a:ext cx="3325090" cy="508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IX=</a:t>
            </a: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001 0111 1000 1001</a:t>
            </a:r>
            <a:r>
              <a:rPr lang="en-CA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 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2B0B04B-9EF3-424A-8E6B-22F03BEDDFF9}"/>
              </a:ext>
            </a:extLst>
          </p:cNvPr>
          <p:cNvSpPr/>
          <p:nvPr/>
        </p:nvSpPr>
        <p:spPr>
          <a:xfrm>
            <a:off x="8589813" y="1132897"/>
            <a:ext cx="3325091" cy="508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MAR=</a:t>
            </a:r>
            <a:r>
              <a:rPr lang="en-US" sz="2000" dirty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1001</a:t>
            </a:r>
            <a:r>
              <a:rPr lang="en-CA" sz="2000" dirty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endParaRPr lang="en-US" sz="2000" dirty="0">
              <a:solidFill>
                <a:srgbClr val="FFFF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E7F82A1-43E8-44CE-8E3F-A3E901273FFA}"/>
              </a:ext>
            </a:extLst>
          </p:cNvPr>
          <p:cNvCxnSpPr>
            <a:cxnSpLocks/>
            <a:stCxn id="11" idx="4"/>
          </p:cNvCxnSpPr>
          <p:nvPr/>
        </p:nvCxnSpPr>
        <p:spPr>
          <a:xfrm flipH="1">
            <a:off x="10884292" y="797351"/>
            <a:ext cx="293065" cy="325970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8387BFE4-FA5D-4E29-B7C7-8BB2D897C4FF}"/>
              </a:ext>
            </a:extLst>
          </p:cNvPr>
          <p:cNvSpPr/>
          <p:nvPr/>
        </p:nvSpPr>
        <p:spPr>
          <a:xfrm>
            <a:off x="10884292" y="289351"/>
            <a:ext cx="586129" cy="508000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31429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41904" y="4006327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-2" y="2472872"/>
            <a:ext cx="1219199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6000" dirty="0">
                <a:solidFill>
                  <a:srgbClr val="2240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Accumulator (AX)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09D3291-EA99-45E2-9D33-5F2575A507B6}"/>
              </a:ext>
            </a:extLst>
          </p:cNvPr>
          <p:cNvSpPr/>
          <p:nvPr/>
        </p:nvSpPr>
        <p:spPr>
          <a:xfrm>
            <a:off x="1754909" y="4303455"/>
            <a:ext cx="961505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This is the most frequently used register.</a:t>
            </a:r>
          </a:p>
          <a:p>
            <a:pPr algn="ctr" defTabSz="457200">
              <a:defRPr/>
            </a:pPr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Any intermediate results</a:t>
            </a:r>
            <a:endParaRPr lang="en-US" sz="3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0" algn="ctr" defTabSz="457200">
              <a:defRPr/>
            </a:pPr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somewhere </a:t>
            </a:r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 AX</a:t>
            </a:r>
          </a:p>
        </p:txBody>
      </p:sp>
    </p:spTree>
    <p:extLst>
      <p:ext uri="{BB962C8B-B14F-4D97-AF65-F5344CB8AC3E}">
        <p14:creationId xmlns:p14="http://schemas.microsoft.com/office/powerpoint/2010/main" val="96304123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41904" y="4006327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-2" y="2472872"/>
            <a:ext cx="1219199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6000" dirty="0">
                <a:solidFill>
                  <a:srgbClr val="2240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General Purpose Registers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09D3291-EA99-45E2-9D33-5F2575A507B6}"/>
              </a:ext>
            </a:extLst>
          </p:cNvPr>
          <p:cNvSpPr/>
          <p:nvPr/>
        </p:nvSpPr>
        <p:spPr>
          <a:xfrm>
            <a:off x="-2" y="4275746"/>
            <a:ext cx="1219199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R</a:t>
            </a:r>
            <a:r>
              <a:rPr lang="en-US" sz="4000" baseline="-25000" dirty="0">
                <a:latin typeface="Segoe UI Light" panose="020B0502040204020203" pitchFamily="34" charset="0"/>
                <a:cs typeface="Segoe UI Light" panose="020B0502040204020203" pitchFamily="34" charset="0"/>
              </a:rPr>
              <a:t>1</a:t>
            </a:r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, R</a:t>
            </a:r>
            <a:r>
              <a:rPr lang="en-US" sz="4000" baseline="-25000" dirty="0">
                <a:latin typeface="Segoe UI Light" panose="020B0502040204020203" pitchFamily="34" charset="0"/>
                <a:cs typeface="Segoe UI Light" panose="020B0502040204020203" pitchFamily="34" charset="0"/>
              </a:rPr>
              <a:t>2</a:t>
            </a:r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, …, R</a:t>
            </a:r>
            <a:r>
              <a:rPr lang="en-US" sz="4000" baseline="-25000" dirty="0">
                <a:latin typeface="Segoe UI Light" panose="020B0502040204020203" pitchFamily="34" charset="0"/>
                <a:cs typeface="Segoe UI Light" panose="020B0502040204020203" pitchFamily="34" charset="0"/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1245803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1241905" y="2809454"/>
            <a:ext cx="970819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5400" dirty="0">
                <a:solidFill>
                  <a:srgbClr val="2240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von Neumann Architecture</a:t>
            </a:r>
            <a:endParaRPr lang="en-US" sz="5400" dirty="0">
              <a:solidFill>
                <a:srgbClr val="FF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99EFE18-2288-4EE3-B1E2-DA4B0344FE2F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5280026"/>
            <a:ext cx="12192000" cy="157797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700">
                <a:latin typeface="Segoe UI Light" panose="020B0502040204020203" pitchFamily="34" charset="0"/>
                <a:cs typeface="Segoe UI Light" panose="020B0502040204020203" pitchFamily="34" charset="0"/>
              </a:rPr>
              <a:t>Principles</a:t>
            </a:r>
          </a:p>
          <a:p>
            <a:pPr lvl="1"/>
            <a:r>
              <a:rPr lang="en-US" altLang="en-US" sz="200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Data</a:t>
            </a:r>
            <a:r>
              <a:rPr lang="en-US" altLang="en-US" sz="2000">
                <a:latin typeface="Segoe UI Light" panose="020B0502040204020203" pitchFamily="34" charset="0"/>
                <a:cs typeface="Segoe UI Light" panose="020B0502040204020203" pitchFamily="34" charset="0"/>
              </a:rPr>
              <a:t> and </a:t>
            </a:r>
            <a:r>
              <a:rPr lang="en-US" altLang="en-US" sz="200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instructions</a:t>
            </a:r>
            <a:r>
              <a:rPr lang="en-US" altLang="en-US" sz="2000">
                <a:latin typeface="Segoe UI Light" panose="020B0502040204020203" pitchFamily="34" charset="0"/>
                <a:cs typeface="Segoe UI Light" panose="020B0502040204020203" pitchFamily="34" charset="0"/>
              </a:rPr>
              <a:t> are both stored in the main memory</a:t>
            </a:r>
          </a:p>
          <a:p>
            <a:pPr lvl="1"/>
            <a:r>
              <a:rPr lang="en-US" altLang="en-US" sz="2000">
                <a:latin typeface="Segoe UI Light" panose="020B0502040204020203" pitchFamily="34" charset="0"/>
                <a:cs typeface="Segoe UI Light" panose="020B0502040204020203" pitchFamily="34" charset="0"/>
              </a:rPr>
              <a:t>The content of the memory is </a:t>
            </a:r>
            <a:r>
              <a:rPr lang="en-US" altLang="en-US" sz="200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addressable</a:t>
            </a:r>
            <a:r>
              <a:rPr lang="en-US" altLang="en-US" sz="2000">
                <a:latin typeface="Segoe UI Light" panose="020B0502040204020203" pitchFamily="34" charset="0"/>
                <a:cs typeface="Segoe UI Light" panose="020B0502040204020203" pitchFamily="34" charset="0"/>
              </a:rPr>
              <a:t> by location (regardless of what is stored in that location)</a:t>
            </a:r>
          </a:p>
          <a:p>
            <a:pPr lvl="1"/>
            <a:r>
              <a:rPr lang="en-US" altLang="en-US" sz="2000">
                <a:latin typeface="Segoe UI Light" panose="020B0502040204020203" pitchFamily="34" charset="0"/>
                <a:cs typeface="Segoe UI Light" panose="020B0502040204020203" pitchFamily="34" charset="0"/>
              </a:rPr>
              <a:t>Instructions are executed </a:t>
            </a:r>
            <a:r>
              <a:rPr lang="en-US" altLang="en-US" sz="200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sequentially</a:t>
            </a:r>
            <a:r>
              <a:rPr lang="en-US" altLang="en-US" sz="2000">
                <a:latin typeface="Segoe UI Light" panose="020B0502040204020203" pitchFamily="34" charset="0"/>
                <a:cs typeface="Segoe UI Light" panose="020B0502040204020203" pitchFamily="34" charset="0"/>
              </a:rPr>
              <a:t> unless the order is explicitly modified</a:t>
            </a:r>
            <a:endParaRPr lang="en-US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260542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FD0E5-8414-4935-8169-EFDB11B8A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44E82-D940-4576-B656-FA564F174A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6B7BC4-567C-425D-8DB8-58AD5EB735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5234"/>
            <a:ext cx="12192000" cy="6207532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B95A7E22-507B-475C-9917-8AC6BA63E7D5}"/>
              </a:ext>
            </a:extLst>
          </p:cNvPr>
          <p:cNvSpPr/>
          <p:nvPr/>
        </p:nvSpPr>
        <p:spPr>
          <a:xfrm>
            <a:off x="2388465" y="3773091"/>
            <a:ext cx="914400" cy="456406"/>
          </a:xfrm>
          <a:prstGeom prst="ellipse">
            <a:avLst/>
          </a:prstGeom>
          <a:solidFill>
            <a:srgbClr val="FFFF0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FD8809E-1604-4365-B6A6-CCBABB18A5E5}"/>
              </a:ext>
            </a:extLst>
          </p:cNvPr>
          <p:cNvSpPr/>
          <p:nvPr/>
        </p:nvSpPr>
        <p:spPr>
          <a:xfrm>
            <a:off x="2875065" y="2437014"/>
            <a:ext cx="2110259" cy="1322186"/>
          </a:xfrm>
          <a:custGeom>
            <a:avLst/>
            <a:gdLst>
              <a:gd name="connsiteX0" fmla="*/ 1964790 w 2110259"/>
              <a:gd name="connsiteY0" fmla="*/ 10622 h 1322186"/>
              <a:gd name="connsiteX1" fmla="*/ 1669226 w 2110259"/>
              <a:gd name="connsiteY1" fmla="*/ 93750 h 1322186"/>
              <a:gd name="connsiteX2" fmla="*/ 2057153 w 2110259"/>
              <a:gd name="connsiteY2" fmla="*/ 694113 h 1322186"/>
              <a:gd name="connsiteX3" fmla="*/ 274535 w 2110259"/>
              <a:gd name="connsiteY3" fmla="*/ 500150 h 1322186"/>
              <a:gd name="connsiteX4" fmla="*/ 34390 w 2110259"/>
              <a:gd name="connsiteY4" fmla="*/ 1322186 h 1322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10259" h="1322186">
                <a:moveTo>
                  <a:pt x="1964790" y="10622"/>
                </a:moveTo>
                <a:cubicBezTo>
                  <a:pt x="1809311" y="-4772"/>
                  <a:pt x="1653832" y="-20165"/>
                  <a:pt x="1669226" y="93750"/>
                </a:cubicBezTo>
                <a:cubicBezTo>
                  <a:pt x="1684620" y="207665"/>
                  <a:pt x="2289601" y="626380"/>
                  <a:pt x="2057153" y="694113"/>
                </a:cubicBezTo>
                <a:cubicBezTo>
                  <a:pt x="1824705" y="761846"/>
                  <a:pt x="611662" y="395471"/>
                  <a:pt x="274535" y="500150"/>
                </a:cubicBezTo>
                <a:cubicBezTo>
                  <a:pt x="-62592" y="604829"/>
                  <a:pt x="-14101" y="963507"/>
                  <a:pt x="34390" y="1322186"/>
                </a:cubicBezTo>
              </a:path>
            </a:pathLst>
          </a:custGeom>
          <a:noFill/>
          <a:ln>
            <a:solidFill>
              <a:srgbClr val="FF0000"/>
            </a:solidFill>
            <a:tailEnd type="stealth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15BCF4-DA45-42D6-8F09-F09101BC7ABD}"/>
              </a:ext>
            </a:extLst>
          </p:cNvPr>
          <p:cNvSpPr/>
          <p:nvPr/>
        </p:nvSpPr>
        <p:spPr>
          <a:xfrm>
            <a:off x="2660073" y="4387273"/>
            <a:ext cx="2161309" cy="869206"/>
          </a:xfrm>
          <a:custGeom>
            <a:avLst/>
            <a:gdLst>
              <a:gd name="connsiteX0" fmla="*/ 2161309 w 2161309"/>
              <a:gd name="connsiteY0" fmla="*/ 314036 h 869206"/>
              <a:gd name="connsiteX1" fmla="*/ 1348509 w 2161309"/>
              <a:gd name="connsiteY1" fmla="*/ 868218 h 869206"/>
              <a:gd name="connsiteX2" fmla="*/ 1283854 w 2161309"/>
              <a:gd name="connsiteY2" fmla="*/ 193963 h 869206"/>
              <a:gd name="connsiteX3" fmla="*/ 0 w 2161309"/>
              <a:gd name="connsiteY3" fmla="*/ 0 h 8692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61309" h="869206">
                <a:moveTo>
                  <a:pt x="2161309" y="314036"/>
                </a:moveTo>
                <a:cubicBezTo>
                  <a:pt x="1828030" y="601133"/>
                  <a:pt x="1494751" y="888230"/>
                  <a:pt x="1348509" y="868218"/>
                </a:cubicBezTo>
                <a:cubicBezTo>
                  <a:pt x="1202267" y="848206"/>
                  <a:pt x="1508605" y="338666"/>
                  <a:pt x="1283854" y="193963"/>
                </a:cubicBezTo>
                <a:cubicBezTo>
                  <a:pt x="1059103" y="49260"/>
                  <a:pt x="529551" y="24630"/>
                  <a:pt x="0" y="0"/>
                </a:cubicBezTo>
              </a:path>
            </a:pathLst>
          </a:custGeom>
          <a:noFill/>
          <a:ln>
            <a:solidFill>
              <a:srgbClr val="FF0000"/>
            </a:solidFill>
            <a:tailEnd type="stealth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5D210FF-6264-4B24-8692-B7F173B5E90D}"/>
              </a:ext>
            </a:extLst>
          </p:cNvPr>
          <p:cNvSpPr/>
          <p:nvPr/>
        </p:nvSpPr>
        <p:spPr>
          <a:xfrm>
            <a:off x="2669309" y="4923205"/>
            <a:ext cx="5671127" cy="1274395"/>
          </a:xfrm>
          <a:custGeom>
            <a:avLst/>
            <a:gdLst>
              <a:gd name="connsiteX0" fmla="*/ 5671127 w 5671127"/>
              <a:gd name="connsiteY0" fmla="*/ 655559 h 1274395"/>
              <a:gd name="connsiteX1" fmla="*/ 4553527 w 5671127"/>
              <a:gd name="connsiteY1" fmla="*/ 9013 h 1274395"/>
              <a:gd name="connsiteX2" fmla="*/ 4636655 w 5671127"/>
              <a:gd name="connsiteY2" fmla="*/ 1080431 h 1274395"/>
              <a:gd name="connsiteX3" fmla="*/ 3833091 w 5671127"/>
              <a:gd name="connsiteY3" fmla="*/ 498540 h 1274395"/>
              <a:gd name="connsiteX4" fmla="*/ 3676073 w 5671127"/>
              <a:gd name="connsiteY4" fmla="*/ 1043486 h 1274395"/>
              <a:gd name="connsiteX5" fmla="*/ 2161309 w 5671127"/>
              <a:gd name="connsiteY5" fmla="*/ 692504 h 1274395"/>
              <a:gd name="connsiteX6" fmla="*/ 0 w 5671127"/>
              <a:gd name="connsiteY6" fmla="*/ 1274395 h 127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71127" h="1274395">
                <a:moveTo>
                  <a:pt x="5671127" y="655559"/>
                </a:moveTo>
                <a:cubicBezTo>
                  <a:pt x="5198533" y="296880"/>
                  <a:pt x="4725939" y="-61799"/>
                  <a:pt x="4553527" y="9013"/>
                </a:cubicBezTo>
                <a:cubicBezTo>
                  <a:pt x="4381115" y="79825"/>
                  <a:pt x="4756728" y="998843"/>
                  <a:pt x="4636655" y="1080431"/>
                </a:cubicBezTo>
                <a:cubicBezTo>
                  <a:pt x="4516582" y="1162019"/>
                  <a:pt x="3993188" y="504697"/>
                  <a:pt x="3833091" y="498540"/>
                </a:cubicBezTo>
                <a:cubicBezTo>
                  <a:pt x="3672994" y="492382"/>
                  <a:pt x="3954703" y="1011159"/>
                  <a:pt x="3676073" y="1043486"/>
                </a:cubicBezTo>
                <a:cubicBezTo>
                  <a:pt x="3397443" y="1075813"/>
                  <a:pt x="2773988" y="654019"/>
                  <a:pt x="2161309" y="692504"/>
                </a:cubicBezTo>
                <a:cubicBezTo>
                  <a:pt x="1548630" y="730989"/>
                  <a:pt x="774315" y="1002692"/>
                  <a:pt x="0" y="1274395"/>
                </a:cubicBezTo>
              </a:path>
            </a:pathLst>
          </a:custGeom>
          <a:noFill/>
          <a:ln>
            <a:solidFill>
              <a:srgbClr val="FF0000"/>
            </a:solidFill>
            <a:tailEnd type="stealth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63179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8A5B9CA-7DC2-4352-A74C-5F4B539D1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1791" y="1101071"/>
            <a:ext cx="5504583" cy="4655858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CEF37D96-FA71-4F0C-A560-02FAC29C98AB}"/>
              </a:ext>
            </a:extLst>
          </p:cNvPr>
          <p:cNvSpPr/>
          <p:nvPr/>
        </p:nvSpPr>
        <p:spPr>
          <a:xfrm>
            <a:off x="4391025" y="1101071"/>
            <a:ext cx="2357291" cy="2346036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86052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41904" y="4006327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1" y="2067335"/>
            <a:ext cx="1219199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6000" dirty="0">
                <a:solidFill>
                  <a:srgbClr val="2240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Arithmetic &amp; Logic Unit</a:t>
            </a:r>
          </a:p>
          <a:p>
            <a:pPr lvl="0" algn="ctr" defTabSz="457200">
              <a:defRPr/>
            </a:pPr>
            <a:r>
              <a:rPr lang="en-US" sz="6000" dirty="0">
                <a:solidFill>
                  <a:srgbClr val="2240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(ALU)</a:t>
            </a:r>
          </a:p>
        </p:txBody>
      </p:sp>
    </p:spTree>
    <p:extLst>
      <p:ext uri="{BB962C8B-B14F-4D97-AF65-F5344CB8AC3E}">
        <p14:creationId xmlns:p14="http://schemas.microsoft.com/office/powerpoint/2010/main" val="115991272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41904" y="4006327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1" y="2413337"/>
            <a:ext cx="1219199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6000" dirty="0">
                <a:solidFill>
                  <a:srgbClr val="2240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Arithmetic Unit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82A31B5-DC84-40E1-B5AE-1432F0BF793A}"/>
              </a:ext>
            </a:extLst>
          </p:cNvPr>
          <p:cNvSpPr/>
          <p:nvPr/>
        </p:nvSpPr>
        <p:spPr>
          <a:xfrm>
            <a:off x="1232361" y="4174146"/>
            <a:ext cx="10959638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457200">
              <a:defRPr/>
            </a:pPr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Integer Arithmetic (Addition, Subtraction) </a:t>
            </a:r>
          </a:p>
          <a:p>
            <a:pPr lvl="0" defTabSz="457200">
              <a:defRPr/>
            </a:pP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	- Multiplication: multiple addition</a:t>
            </a:r>
          </a:p>
          <a:p>
            <a:pPr lvl="0" defTabSz="457200">
              <a:defRPr/>
            </a:pP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	- Division: multiple subtraction</a:t>
            </a:r>
          </a:p>
          <a:p>
            <a:pPr lvl="0" defTabSz="457200">
              <a:defRPr/>
            </a:pPr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Floating Point Arithmetic (FPU)</a:t>
            </a: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E1894501-0047-40B0-A7D5-B3D268B0FC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1507" y="4913745"/>
            <a:ext cx="3371111" cy="1860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510171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41904" y="4006327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1" y="2413337"/>
            <a:ext cx="1219199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6000" dirty="0">
                <a:solidFill>
                  <a:srgbClr val="2240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Logic Unit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C6CC19D-4EAB-445A-A7A6-46A909DBD7C9}"/>
              </a:ext>
            </a:extLst>
          </p:cNvPr>
          <p:cNvSpPr/>
          <p:nvPr/>
        </p:nvSpPr>
        <p:spPr>
          <a:xfrm>
            <a:off x="0" y="4303455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Bitwise</a:t>
            </a:r>
          </a:p>
          <a:p>
            <a:pPr lvl="0" algn="ctr" defTabSz="457200">
              <a:defRPr/>
            </a:pPr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AND, OR, XOR, 1’s Comp.</a:t>
            </a:r>
            <a:endParaRPr lang="en-US" sz="4000" dirty="0">
              <a:latin typeface="Segoe UI Light" panose="020B0502040204020203" pitchFamily="34" charset="0"/>
              <a:cs typeface="Segoe UI Light" panose="020B0502040204020203" pitchFamily="34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34520274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41904" y="4006327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1" y="2413337"/>
            <a:ext cx="1219199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6000" dirty="0">
                <a:solidFill>
                  <a:srgbClr val="2240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Recap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C6CC19D-4EAB-445A-A7A6-46A909DBD7C9}"/>
              </a:ext>
            </a:extLst>
          </p:cNvPr>
          <p:cNvSpPr/>
          <p:nvPr/>
        </p:nvSpPr>
        <p:spPr>
          <a:xfrm>
            <a:off x="3435928" y="4164910"/>
            <a:ext cx="875607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0" indent="-742950" defTabSz="457200">
              <a:buAutoNum type="arabicParenR"/>
              <a:defRPr/>
            </a:pP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Fetch Instruction Cycle</a:t>
            </a:r>
          </a:p>
          <a:p>
            <a:pPr marL="742950" lvl="0" indent="-742950" defTabSz="457200">
              <a:buAutoNum type="arabicParenR"/>
              <a:defRPr/>
            </a:pP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Execution Cycle </a:t>
            </a:r>
          </a:p>
          <a:p>
            <a:pPr marL="1028700" lvl="1" indent="-571500" defTabSz="457200">
              <a:buFont typeface="Arial" panose="020B0604020202020204" pitchFamily="34" charset="0"/>
              <a:buChar char="•"/>
              <a:defRPr/>
            </a:pP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Depends on OP Code </a:t>
            </a:r>
          </a:p>
          <a:p>
            <a:pPr lvl="2" defTabSz="457200">
              <a:defRPr/>
            </a:pP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	Arithmetic</a:t>
            </a:r>
          </a:p>
          <a:p>
            <a:pPr lvl="2" defTabSz="457200">
              <a:defRPr/>
            </a:pP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	Logic</a:t>
            </a:r>
          </a:p>
        </p:txBody>
      </p:sp>
    </p:spTree>
    <p:extLst>
      <p:ext uri="{BB962C8B-B14F-4D97-AF65-F5344CB8AC3E}">
        <p14:creationId xmlns:p14="http://schemas.microsoft.com/office/powerpoint/2010/main" val="264483199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298" name="Picture 2">
            <a:extLst>
              <a:ext uri="{FF2B5EF4-FFF2-40B4-BE49-F238E27FC236}">
                <a16:creationId xmlns:a16="http://schemas.microsoft.com/office/drawing/2014/main" id="{A6CC7973-951B-4515-B96D-98A69097BD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BC3E095-281E-41E7-A0F5-989CB6E9C69D}"/>
              </a:ext>
            </a:extLst>
          </p:cNvPr>
          <p:cNvSpPr/>
          <p:nvPr/>
        </p:nvSpPr>
        <p:spPr>
          <a:xfrm rot="16200000">
            <a:off x="6363380" y="3747182"/>
            <a:ext cx="3542622" cy="1180419"/>
          </a:xfrm>
          <a:prstGeom prst="rect">
            <a:avLst/>
          </a:prstGeom>
          <a:solidFill>
            <a:srgbClr val="FFFF00">
              <a:alpha val="92000"/>
            </a:srgb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3600" b="1" dirty="0">
                <a:solidFill>
                  <a:srgbClr val="0000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Memory to Store</a:t>
            </a:r>
            <a:endParaRPr lang="en-US" sz="3600" b="1" dirty="0">
              <a:solidFill>
                <a:srgbClr val="0000FF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02BFB9A-D8E8-401E-A21A-ABEC3E69B8BF}"/>
              </a:ext>
            </a:extLst>
          </p:cNvPr>
          <p:cNvSpPr/>
          <p:nvPr/>
        </p:nvSpPr>
        <p:spPr>
          <a:xfrm>
            <a:off x="5512482" y="3302000"/>
            <a:ext cx="1828118" cy="1866900"/>
          </a:xfrm>
          <a:prstGeom prst="rect">
            <a:avLst/>
          </a:prstGeom>
          <a:solidFill>
            <a:srgbClr val="FFFF00">
              <a:alpha val="94000"/>
            </a:srgb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3200" b="1" dirty="0">
                <a:solidFill>
                  <a:srgbClr val="0000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Processor</a:t>
            </a:r>
            <a:endParaRPr lang="en-US" sz="3200" b="1" dirty="0">
              <a:solidFill>
                <a:srgbClr val="0000FF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8B61D2F-E6F5-4735-88DD-6213C7FD6E84}"/>
              </a:ext>
            </a:extLst>
          </p:cNvPr>
          <p:cNvSpPr/>
          <p:nvPr/>
        </p:nvSpPr>
        <p:spPr>
          <a:xfrm>
            <a:off x="5246120" y="228600"/>
            <a:ext cx="3745479" cy="1092200"/>
          </a:xfrm>
          <a:prstGeom prst="rect">
            <a:avLst/>
          </a:prstGeom>
          <a:solidFill>
            <a:srgbClr val="00B050">
              <a:alpha val="70000"/>
            </a:srgb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I/O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CFC3CE-3F8F-43C0-9057-041A8B34942B}"/>
              </a:ext>
            </a:extLst>
          </p:cNvPr>
          <p:cNvSpPr/>
          <p:nvPr/>
        </p:nvSpPr>
        <p:spPr>
          <a:xfrm rot="16200000">
            <a:off x="8302539" y="2258104"/>
            <a:ext cx="1555919" cy="615952"/>
          </a:xfrm>
          <a:prstGeom prst="rect">
            <a:avLst/>
          </a:prstGeom>
          <a:solidFill>
            <a:srgbClr val="00B050">
              <a:alpha val="70000"/>
            </a:srgb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Power 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7E5117F-5920-4AEB-B8F5-04060DE72395}"/>
              </a:ext>
            </a:extLst>
          </p:cNvPr>
          <p:cNvSpPr/>
          <p:nvPr/>
        </p:nvSpPr>
        <p:spPr>
          <a:xfrm>
            <a:off x="3092393" y="5364460"/>
            <a:ext cx="1365307" cy="1201440"/>
          </a:xfrm>
          <a:prstGeom prst="rect">
            <a:avLst/>
          </a:prstGeom>
          <a:solidFill>
            <a:srgbClr val="00B050">
              <a:alpha val="70000"/>
            </a:srgb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I/O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93DD07A-BB03-4234-A6A1-6637224E79F6}"/>
              </a:ext>
            </a:extLst>
          </p:cNvPr>
          <p:cNvSpPr/>
          <p:nvPr/>
        </p:nvSpPr>
        <p:spPr>
          <a:xfrm>
            <a:off x="3419479" y="1364640"/>
            <a:ext cx="1365307" cy="2483460"/>
          </a:xfrm>
          <a:prstGeom prst="rect">
            <a:avLst/>
          </a:prstGeom>
          <a:solidFill>
            <a:srgbClr val="00B050">
              <a:alpha val="70000"/>
            </a:srgb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I/O</a:t>
            </a:r>
            <a:endParaRPr 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409624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41905" y="649824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41905" y="227986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1210323" y="311934"/>
            <a:ext cx="10981677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457200">
              <a:defRPr/>
            </a:pPr>
            <a:r>
              <a:rPr lang="en-US" sz="3600" dirty="0">
                <a:solidFill>
                  <a:srgbClr val="2240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Microprocessor</a:t>
            </a:r>
          </a:p>
          <a:p>
            <a:pPr lvl="0" defTabSz="457200">
              <a:defRPr/>
            </a:pPr>
            <a:endParaRPr lang="en-US" sz="3600" dirty="0">
              <a:solidFill>
                <a:srgbClr val="2240FF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0" defTabSz="457200">
              <a:defRPr/>
            </a:pPr>
            <a:r>
              <a:rPr lang="en-US" sz="3600" dirty="0">
                <a:solidFill>
                  <a:srgbClr val="2240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Central Processing Unit (CPU) </a:t>
            </a:r>
          </a:p>
          <a:p>
            <a:pPr lvl="0" defTabSz="457200">
              <a:defRPr/>
            </a:pPr>
            <a:r>
              <a:rPr lang="en-US" sz="3600" dirty="0">
                <a:solidFill>
                  <a:srgbClr val="2240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	</a:t>
            </a:r>
            <a:r>
              <a:rPr lang="en-US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Intel (Xeon), AMD (Ryzen)</a:t>
            </a:r>
          </a:p>
          <a:p>
            <a:pPr lvl="0" defTabSz="457200">
              <a:defRPr/>
            </a:pPr>
            <a:endParaRPr lang="en-US" sz="3600" dirty="0">
              <a:solidFill>
                <a:srgbClr val="2240FF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0" defTabSz="457200">
              <a:defRPr/>
            </a:pPr>
            <a:r>
              <a:rPr lang="en-US" sz="3600" dirty="0">
                <a:solidFill>
                  <a:srgbClr val="2240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Graphic Processing Unit (GPU) </a:t>
            </a:r>
          </a:p>
          <a:p>
            <a:pPr lvl="0" defTabSz="457200">
              <a:defRPr/>
            </a:pPr>
            <a:r>
              <a:rPr lang="en-US" sz="3600" dirty="0">
                <a:solidFill>
                  <a:srgbClr val="2240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	</a:t>
            </a:r>
            <a:r>
              <a:rPr lang="en-US" sz="3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nVidia</a:t>
            </a:r>
            <a:r>
              <a:rPr lang="en-US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(GeForce) for Video Card (Gaming)</a:t>
            </a:r>
          </a:p>
          <a:p>
            <a:pPr lvl="0" defTabSz="457200">
              <a:defRPr/>
            </a:pPr>
            <a:r>
              <a:rPr lang="en-US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	</a:t>
            </a:r>
            <a:r>
              <a:rPr lang="en-US" sz="3600" dirty="0">
                <a:highlight>
                  <a:srgbClr val="FFFF00"/>
                </a:highlight>
                <a:latin typeface="Segoe UI Light" panose="020B0502040204020203" pitchFamily="34" charset="0"/>
                <a:cs typeface="Segoe UI Light" panose="020B0502040204020203" pitchFamily="34" charset="0"/>
              </a:rPr>
              <a:t>AI</a:t>
            </a:r>
            <a:r>
              <a:rPr lang="en-US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Acceleration (Neural Nets)</a:t>
            </a:r>
          </a:p>
          <a:p>
            <a:pPr lvl="0" defTabSz="457200">
              <a:defRPr/>
            </a:pPr>
            <a:endParaRPr lang="en-US" sz="3600" dirty="0">
              <a:solidFill>
                <a:srgbClr val="2240FF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0" defTabSz="457200">
              <a:defRPr/>
            </a:pPr>
            <a:r>
              <a:rPr lang="en-US" sz="3600" dirty="0">
                <a:solidFill>
                  <a:srgbClr val="2240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Tensor Processing Unit (</a:t>
            </a:r>
            <a:r>
              <a:rPr lang="en-US" sz="3600">
                <a:solidFill>
                  <a:srgbClr val="2240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TPU) </a:t>
            </a:r>
            <a:endParaRPr lang="en-US" sz="3600" dirty="0">
              <a:solidFill>
                <a:srgbClr val="2240FF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defTabSz="457200">
              <a:defRPr/>
            </a:pPr>
            <a:r>
              <a:rPr lang="en-US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	Google (TensorFlow </a:t>
            </a:r>
            <a:r>
              <a:rPr lang="en-US" sz="3600" dirty="0">
                <a:highlight>
                  <a:srgbClr val="FFFF00"/>
                </a:highlight>
                <a:latin typeface="Segoe UI Light" panose="020B0502040204020203" pitchFamily="34" charset="0"/>
                <a:cs typeface="Segoe UI Light" panose="020B0502040204020203" pitchFamily="34" charset="0"/>
              </a:rPr>
              <a:t>AI</a:t>
            </a:r>
            <a:r>
              <a:rPr lang="en-US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Lib for Neural Nets)</a:t>
            </a:r>
          </a:p>
        </p:txBody>
      </p:sp>
    </p:spTree>
    <p:extLst>
      <p:ext uri="{BB962C8B-B14F-4D97-AF65-F5344CB8AC3E}">
        <p14:creationId xmlns:p14="http://schemas.microsoft.com/office/powerpoint/2010/main" val="388688682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343504" y="5185490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13889" y="1399838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06F34010-3B1B-4D75-BB40-4BD854222F8B}"/>
              </a:ext>
            </a:extLst>
          </p:cNvPr>
          <p:cNvSpPr/>
          <p:nvPr/>
        </p:nvSpPr>
        <p:spPr>
          <a:xfrm>
            <a:off x="1213889" y="2415501"/>
            <a:ext cx="991138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3600" dirty="0">
                <a:solidFill>
                  <a:srgbClr val="2240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COMP-2660</a:t>
            </a:r>
          </a:p>
          <a:p>
            <a:pPr lvl="0" algn="ctr" defTabSz="457200">
              <a:defRPr/>
            </a:pPr>
            <a:r>
              <a:rPr lang="en-US" sz="3600" dirty="0">
                <a:solidFill>
                  <a:srgbClr val="2240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Computer Architecture II </a:t>
            </a:r>
          </a:p>
          <a:p>
            <a:pPr lvl="0" algn="ctr" defTabSz="457200">
              <a:defRPr/>
            </a:pPr>
            <a:r>
              <a:rPr lang="en-US" sz="3600" dirty="0">
                <a:solidFill>
                  <a:srgbClr val="2240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Microprocessor Programming</a:t>
            </a:r>
          </a:p>
        </p:txBody>
      </p:sp>
    </p:spTree>
    <p:extLst>
      <p:ext uri="{BB962C8B-B14F-4D97-AF65-F5344CB8AC3E}">
        <p14:creationId xmlns:p14="http://schemas.microsoft.com/office/powerpoint/2010/main" val="335866956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41905" y="3328981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13889" y="1399838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06F34010-3B1B-4D75-BB40-4BD854222F8B}"/>
              </a:ext>
            </a:extLst>
          </p:cNvPr>
          <p:cNvSpPr/>
          <p:nvPr/>
        </p:nvSpPr>
        <p:spPr>
          <a:xfrm>
            <a:off x="881379" y="1785950"/>
            <a:ext cx="9911388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6600" dirty="0">
                <a:solidFill>
                  <a:srgbClr val="2240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Postscript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AC1216-4B2C-41A9-916B-08CDBD82FD1E}"/>
              </a:ext>
            </a:extLst>
          </p:cNvPr>
          <p:cNvSpPr txBox="1"/>
          <p:nvPr/>
        </p:nvSpPr>
        <p:spPr>
          <a:xfrm>
            <a:off x="3408218" y="3634708"/>
            <a:ext cx="60960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Office Hours Before Week</a:t>
            </a:r>
          </a:p>
          <a:p>
            <a:r>
              <a:rPr lang="en-US" altLang="en-US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- Practice on questions</a:t>
            </a:r>
          </a:p>
          <a:p>
            <a:endParaRPr lang="en-US" altLang="en-US" sz="3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altLang="en-US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Office Hours Final Exam</a:t>
            </a:r>
          </a:p>
          <a:p>
            <a:r>
              <a:rPr lang="en-US" altLang="en-US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- Review exam questions</a:t>
            </a:r>
          </a:p>
        </p:txBody>
      </p:sp>
    </p:spTree>
    <p:extLst>
      <p:ext uri="{BB962C8B-B14F-4D97-AF65-F5344CB8AC3E}">
        <p14:creationId xmlns:p14="http://schemas.microsoft.com/office/powerpoint/2010/main" val="42366527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FB0F4578-1589-4D92-BF7D-6F96240FEAD4}"/>
              </a:ext>
            </a:extLst>
          </p:cNvPr>
          <p:cNvSpPr/>
          <p:nvPr/>
        </p:nvSpPr>
        <p:spPr>
          <a:xfrm>
            <a:off x="317500" y="115658"/>
            <a:ext cx="11582400" cy="6628041"/>
          </a:xfrm>
          <a:prstGeom prst="rect">
            <a:avLst/>
          </a:prstGeom>
          <a:solidFill>
            <a:schemeClr val="bg2"/>
          </a:solidFill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44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Computer </a:t>
            </a:r>
          </a:p>
          <a:p>
            <a:r>
              <a:rPr lang="en-US" sz="44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System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E86B6F1-B497-46E9-A403-DB45712C78E4}"/>
              </a:ext>
            </a:extLst>
          </p:cNvPr>
          <p:cNvSpPr/>
          <p:nvPr/>
        </p:nvSpPr>
        <p:spPr>
          <a:xfrm>
            <a:off x="4032250" y="203200"/>
            <a:ext cx="4572000" cy="64191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44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Computer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54BC5E5-A954-4DF3-A205-B5D19351F0EC}"/>
              </a:ext>
            </a:extLst>
          </p:cNvPr>
          <p:cNvSpPr/>
          <p:nvPr/>
        </p:nvSpPr>
        <p:spPr>
          <a:xfrm>
            <a:off x="4292600" y="5109365"/>
            <a:ext cx="4076700" cy="1404376"/>
          </a:xfrm>
          <a:prstGeom prst="rect">
            <a:avLst/>
          </a:prstGeom>
          <a:solidFill>
            <a:srgbClr val="0000FF">
              <a:alpha val="10000"/>
            </a:srgb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Processor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4" name="Arrow: Up-Down 3">
            <a:extLst>
              <a:ext uri="{FF2B5EF4-FFF2-40B4-BE49-F238E27FC236}">
                <a16:creationId xmlns:a16="http://schemas.microsoft.com/office/drawing/2014/main" id="{4A265220-A772-4B0B-8E1A-A3521D0DDADF}"/>
              </a:ext>
            </a:extLst>
          </p:cNvPr>
          <p:cNvSpPr/>
          <p:nvPr/>
        </p:nvSpPr>
        <p:spPr>
          <a:xfrm>
            <a:off x="5812426" y="3792159"/>
            <a:ext cx="1133568" cy="1295986"/>
          </a:xfrm>
          <a:prstGeom prst="upDownArrow">
            <a:avLst>
              <a:gd name="adj1" fmla="val 50000"/>
              <a:gd name="adj2" fmla="val 31265"/>
            </a:avLst>
          </a:prstGeom>
          <a:solidFill>
            <a:schemeClr val="accent2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Bus</a:t>
            </a:r>
            <a:endParaRPr lang="en-US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30DC596-1677-48E4-98F0-AA3DE2978D8F}"/>
              </a:ext>
            </a:extLst>
          </p:cNvPr>
          <p:cNvSpPr/>
          <p:nvPr/>
        </p:nvSpPr>
        <p:spPr>
          <a:xfrm>
            <a:off x="4292600" y="1004659"/>
            <a:ext cx="4076700" cy="2766280"/>
          </a:xfrm>
          <a:prstGeom prst="rect">
            <a:avLst/>
          </a:prstGeom>
          <a:solidFill>
            <a:srgbClr val="00B050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Memory to Store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B8D02B5-E930-40C2-94C0-96F5A8136FD5}"/>
              </a:ext>
            </a:extLst>
          </p:cNvPr>
          <p:cNvSpPr/>
          <p:nvPr/>
        </p:nvSpPr>
        <p:spPr>
          <a:xfrm>
            <a:off x="4508500" y="1634739"/>
            <a:ext cx="361950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Data (Input, Output)</a:t>
            </a:r>
          </a:p>
          <a:p>
            <a:pPr algn="ctr"/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  <a:ea typeface="MS Mincho" panose="020B0400000000000000" pitchFamily="49" charset="-128"/>
                <a:cs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B0400000000000000" pitchFamily="49" charset="-128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a=1; </a:t>
            </a: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  <a:ea typeface="MS Mincho" panose="020B0400000000000000" pitchFamily="49" charset="-128"/>
              </a:rPr>
              <a:t>int</a:t>
            </a:r>
            <a:r>
              <a:rPr lang="en-US" sz="20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b=2;</a:t>
            </a:r>
            <a:r>
              <a:rPr lang="en-US" sz="20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  <a:ea typeface="MS Mincho" panose="020B0400000000000000" pitchFamily="49" charset="-128"/>
              </a:rPr>
              <a:t>int</a:t>
            </a:r>
            <a:r>
              <a:rPr lang="en-US" sz="20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c;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F7BA85-5998-4252-92F5-2EA4795734C3}"/>
              </a:ext>
            </a:extLst>
          </p:cNvPr>
          <p:cNvSpPr/>
          <p:nvPr/>
        </p:nvSpPr>
        <p:spPr>
          <a:xfrm>
            <a:off x="4508500" y="2601982"/>
            <a:ext cx="361950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Instructions (Code)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c = a + b;</a:t>
            </a:r>
          </a:p>
        </p:txBody>
      </p:sp>
      <p:pic>
        <p:nvPicPr>
          <p:cNvPr id="8" name="Graphic 7" descr="Processor with solid fill">
            <a:extLst>
              <a:ext uri="{FF2B5EF4-FFF2-40B4-BE49-F238E27FC236}">
                <a16:creationId xmlns:a16="http://schemas.microsoft.com/office/drawing/2014/main" id="{CDB5A43D-8DE2-496F-8BAA-78FFADE1BC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22010" y="5599341"/>
            <a:ext cx="914400" cy="914400"/>
          </a:xfrm>
          <a:prstGeom prst="rect">
            <a:avLst/>
          </a:prstGeom>
        </p:spPr>
      </p:pic>
      <p:sp>
        <p:nvSpPr>
          <p:cNvPr id="10" name="Arrow: Left-Right 9">
            <a:extLst>
              <a:ext uri="{FF2B5EF4-FFF2-40B4-BE49-F238E27FC236}">
                <a16:creationId xmlns:a16="http://schemas.microsoft.com/office/drawing/2014/main" id="{394F0837-B11A-42EB-885F-376AA51A8408}"/>
              </a:ext>
            </a:extLst>
          </p:cNvPr>
          <p:cNvSpPr/>
          <p:nvPr/>
        </p:nvSpPr>
        <p:spPr>
          <a:xfrm>
            <a:off x="2616200" y="4002766"/>
            <a:ext cx="1385388" cy="874771"/>
          </a:xfrm>
          <a:prstGeom prst="leftRightArrow">
            <a:avLst>
              <a:gd name="adj1" fmla="val 50000"/>
              <a:gd name="adj2" fmla="val 558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Bus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8ECA4D8-E460-4CC0-936A-E7553799A178}"/>
              </a:ext>
            </a:extLst>
          </p:cNvPr>
          <p:cNvSpPr/>
          <p:nvPr/>
        </p:nvSpPr>
        <p:spPr>
          <a:xfrm>
            <a:off x="386322" y="3708246"/>
            <a:ext cx="2420398" cy="21901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Input/Output 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Devices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 err="1">
                <a:solidFill>
                  <a:srgbClr val="64288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nsolas" panose="020B0609020204030204" pitchFamily="49" charset="0"/>
              </a:rPr>
              <a:t>scanf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nsolas" panose="020B0609020204030204" pitchFamily="49" charset="0"/>
              </a:rPr>
              <a:t>"%d"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nsolas" panose="020B0609020204030204" pitchFamily="49" charset="0"/>
              </a:rPr>
              <a:t>, &amp;a);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 err="1">
                <a:solidFill>
                  <a:srgbClr val="64288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nsolas" panose="020B0609020204030204" pitchFamily="49" charset="0"/>
              </a:rPr>
              <a:t>scanf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nsolas" panose="020B0609020204030204" pitchFamily="49" charset="0"/>
              </a:rPr>
              <a:t>"%d"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nsolas" panose="020B0609020204030204" pitchFamily="49" charset="0"/>
              </a:rPr>
              <a:t>, &amp;b);</a:t>
            </a:r>
            <a:endParaRPr lang="en-US" sz="18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Arial" panose="020B060402020202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 err="1">
                <a:solidFill>
                  <a:srgbClr val="64288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nsolas" panose="020B0609020204030204" pitchFamily="49" charset="0"/>
              </a:rPr>
              <a:t>printf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nsolas" panose="020B0609020204030204" pitchFamily="49" charset="0"/>
              </a:rPr>
              <a:t>"%d"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nsolas" panose="020B0609020204030204" pitchFamily="49" charset="0"/>
              </a:rPr>
              <a:t>, c);</a:t>
            </a:r>
            <a:endParaRPr lang="en-US" sz="2400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Arrow: Left-Right 11">
            <a:extLst>
              <a:ext uri="{FF2B5EF4-FFF2-40B4-BE49-F238E27FC236}">
                <a16:creationId xmlns:a16="http://schemas.microsoft.com/office/drawing/2014/main" id="{3AC9AC71-BEE1-44E2-9666-4277D456C52D}"/>
              </a:ext>
            </a:extLst>
          </p:cNvPr>
          <p:cNvSpPr/>
          <p:nvPr/>
        </p:nvSpPr>
        <p:spPr>
          <a:xfrm>
            <a:off x="8661400" y="4022580"/>
            <a:ext cx="1358900" cy="874771"/>
          </a:xfrm>
          <a:prstGeom prst="leftRightArrow">
            <a:avLst>
              <a:gd name="adj1" fmla="val 50000"/>
              <a:gd name="adj2" fmla="val 558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Bus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2EA2797-86A6-43A2-BBA9-66E795E2C6D1}"/>
              </a:ext>
            </a:extLst>
          </p:cNvPr>
          <p:cNvSpPr/>
          <p:nvPr/>
        </p:nvSpPr>
        <p:spPr>
          <a:xfrm>
            <a:off x="10049409" y="4652165"/>
            <a:ext cx="163195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Permanent Storage</a:t>
            </a:r>
          </a:p>
          <a:p>
            <a:r>
              <a:rPr lang="en-US" b="1" dirty="0" err="1">
                <a:solidFill>
                  <a:srgbClr val="642880"/>
                </a:solidFill>
                <a:latin typeface="Consolas" panose="020B0609020204030204" pitchFamily="49" charset="0"/>
                <a:ea typeface="MS Mincho" panose="02020609040205080304" pitchFamily="49" charset="-128"/>
              </a:rPr>
              <a:t>fprintf</a:t>
            </a:r>
            <a:r>
              <a:rPr lang="en-US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642880"/>
                </a:solidFill>
                <a:latin typeface="Consolas" panose="020B0609020204030204" pitchFamily="49" charset="0"/>
                <a:ea typeface="MS Mincho" panose="02020609040205080304" pitchFamily="49" charset="-128"/>
              </a:rPr>
              <a:t>fscanf</a:t>
            </a:r>
            <a:r>
              <a:rPr lang="en-US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642880"/>
                </a:solidFill>
                <a:latin typeface="Consolas" panose="020B0609020204030204" pitchFamily="49" charset="0"/>
                <a:ea typeface="MS Mincho" panose="02020609040205080304" pitchFamily="49" charset="-128"/>
              </a:rPr>
              <a:t>fread</a:t>
            </a:r>
            <a:r>
              <a:rPr lang="en-US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642880"/>
                </a:solidFill>
                <a:latin typeface="Consolas" panose="020B0609020204030204" pitchFamily="49" charset="0"/>
                <a:ea typeface="MS Mincho" panose="02020609040205080304" pitchFamily="49" charset="-128"/>
              </a:rPr>
              <a:t>fwrite</a:t>
            </a:r>
            <a:r>
              <a:rPr lang="en-US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642880"/>
                </a:solidFill>
                <a:latin typeface="Consolas" panose="020B0609020204030204" pitchFamily="49" charset="0"/>
                <a:ea typeface="MS Mincho" panose="02020609040205080304" pitchFamily="49" charset="-128"/>
              </a:rPr>
              <a:t>fseek</a:t>
            </a:r>
            <a:r>
              <a:rPr lang="en-US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b="0" i="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19568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298" name="Picture 2">
            <a:extLst>
              <a:ext uri="{FF2B5EF4-FFF2-40B4-BE49-F238E27FC236}">
                <a16:creationId xmlns:a16="http://schemas.microsoft.com/office/drawing/2014/main" id="{A6CC7973-951B-4515-B96D-98A69097BD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BC3E095-281E-41E7-A0F5-989CB6E9C69D}"/>
              </a:ext>
            </a:extLst>
          </p:cNvPr>
          <p:cNvSpPr/>
          <p:nvPr/>
        </p:nvSpPr>
        <p:spPr>
          <a:xfrm rot="16200000">
            <a:off x="6363380" y="3747182"/>
            <a:ext cx="3542622" cy="1180419"/>
          </a:xfrm>
          <a:prstGeom prst="rect">
            <a:avLst/>
          </a:prstGeom>
          <a:solidFill>
            <a:srgbClr val="FFFF00">
              <a:alpha val="70000"/>
            </a:srgb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3600" b="1" dirty="0">
                <a:solidFill>
                  <a:srgbClr val="0000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Memory to Store</a:t>
            </a:r>
            <a:endParaRPr lang="en-US" sz="3600" b="1" dirty="0">
              <a:solidFill>
                <a:srgbClr val="0000FF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02BFB9A-D8E8-401E-A21A-ABEC3E69B8BF}"/>
              </a:ext>
            </a:extLst>
          </p:cNvPr>
          <p:cNvSpPr/>
          <p:nvPr/>
        </p:nvSpPr>
        <p:spPr>
          <a:xfrm>
            <a:off x="5512482" y="3302000"/>
            <a:ext cx="1828118" cy="1866900"/>
          </a:xfrm>
          <a:prstGeom prst="rect">
            <a:avLst/>
          </a:prstGeom>
          <a:solidFill>
            <a:srgbClr val="00B050">
              <a:alpha val="70000"/>
            </a:srgb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Processor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8B61D2F-E6F5-4735-88DD-6213C7FD6E84}"/>
              </a:ext>
            </a:extLst>
          </p:cNvPr>
          <p:cNvSpPr/>
          <p:nvPr/>
        </p:nvSpPr>
        <p:spPr>
          <a:xfrm>
            <a:off x="5246120" y="228600"/>
            <a:ext cx="3745479" cy="1092200"/>
          </a:xfrm>
          <a:prstGeom prst="rect">
            <a:avLst/>
          </a:prstGeom>
          <a:solidFill>
            <a:srgbClr val="00B050">
              <a:alpha val="70000"/>
            </a:srgb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I/O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CFC3CE-3F8F-43C0-9057-041A8B34942B}"/>
              </a:ext>
            </a:extLst>
          </p:cNvPr>
          <p:cNvSpPr/>
          <p:nvPr/>
        </p:nvSpPr>
        <p:spPr>
          <a:xfrm rot="16200000">
            <a:off x="8302539" y="2258104"/>
            <a:ext cx="1555919" cy="615952"/>
          </a:xfrm>
          <a:prstGeom prst="rect">
            <a:avLst/>
          </a:prstGeom>
          <a:solidFill>
            <a:srgbClr val="00B050">
              <a:alpha val="70000"/>
            </a:srgb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Power 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7E5117F-5920-4AEB-B8F5-04060DE72395}"/>
              </a:ext>
            </a:extLst>
          </p:cNvPr>
          <p:cNvSpPr/>
          <p:nvPr/>
        </p:nvSpPr>
        <p:spPr>
          <a:xfrm>
            <a:off x="3092393" y="5364460"/>
            <a:ext cx="1365307" cy="1201440"/>
          </a:xfrm>
          <a:prstGeom prst="rect">
            <a:avLst/>
          </a:prstGeom>
          <a:solidFill>
            <a:srgbClr val="00B050">
              <a:alpha val="70000"/>
            </a:srgb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I/O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93DD07A-BB03-4234-A6A1-6637224E79F6}"/>
              </a:ext>
            </a:extLst>
          </p:cNvPr>
          <p:cNvSpPr/>
          <p:nvPr/>
        </p:nvSpPr>
        <p:spPr>
          <a:xfrm>
            <a:off x="3419479" y="1364640"/>
            <a:ext cx="1365307" cy="2483460"/>
          </a:xfrm>
          <a:prstGeom prst="rect">
            <a:avLst/>
          </a:prstGeom>
          <a:solidFill>
            <a:srgbClr val="00B050">
              <a:alpha val="70000"/>
            </a:srgb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I/O</a:t>
            </a:r>
            <a:endParaRPr 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32684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1453</TotalTime>
  <Words>3242</Words>
  <Application>Microsoft Office PowerPoint</Application>
  <PresentationFormat>Widescreen</PresentationFormat>
  <Paragraphs>781</Paragraphs>
  <Slides>79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79</vt:i4>
      </vt:variant>
    </vt:vector>
  </HeadingPairs>
  <TitlesOfParts>
    <vt:vector size="89" baseType="lpstr">
      <vt:lpstr>Arial</vt:lpstr>
      <vt:lpstr>Calibri</vt:lpstr>
      <vt:lpstr>Calibri Light</vt:lpstr>
      <vt:lpstr>Cambria</vt:lpstr>
      <vt:lpstr>Consolas</vt:lpstr>
      <vt:lpstr>Segoe UI Black</vt:lpstr>
      <vt:lpstr>Segoe UI Light</vt:lpstr>
      <vt:lpstr>Segoe UI Light (Headings)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Hossein Fani</dc:creator>
  <cp:lastModifiedBy>Hossein Fani</cp:lastModifiedBy>
  <cp:revision>561</cp:revision>
  <dcterms:created xsi:type="dcterms:W3CDTF">2020-12-06T18:37:58Z</dcterms:created>
  <dcterms:modified xsi:type="dcterms:W3CDTF">2020-12-09T18:42:52Z</dcterms:modified>
</cp:coreProperties>
</file>