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600" r:id="rId2"/>
    <p:sldId id="594" r:id="rId3"/>
    <p:sldId id="601" r:id="rId4"/>
    <p:sldId id="593" r:id="rId5"/>
    <p:sldId id="591" r:id="rId6"/>
    <p:sldId id="592" r:id="rId7"/>
    <p:sldId id="595" r:id="rId8"/>
    <p:sldId id="596" r:id="rId9"/>
    <p:sldId id="604" r:id="rId10"/>
    <p:sldId id="598" r:id="rId11"/>
    <p:sldId id="602" r:id="rId12"/>
    <p:sldId id="597" r:id="rId13"/>
    <p:sldId id="606" r:id="rId14"/>
    <p:sldId id="607" r:id="rId15"/>
    <p:sldId id="608" r:id="rId16"/>
    <p:sldId id="615" r:id="rId17"/>
    <p:sldId id="614" r:id="rId18"/>
    <p:sldId id="611" r:id="rId19"/>
    <p:sldId id="612" r:id="rId20"/>
    <p:sldId id="624" r:id="rId21"/>
    <p:sldId id="613" r:id="rId22"/>
    <p:sldId id="616" r:id="rId23"/>
    <p:sldId id="618" r:id="rId24"/>
    <p:sldId id="619" r:id="rId25"/>
    <p:sldId id="625" r:id="rId26"/>
    <p:sldId id="626" r:id="rId27"/>
    <p:sldId id="627" r:id="rId28"/>
    <p:sldId id="628" r:id="rId29"/>
    <p:sldId id="621" r:id="rId30"/>
    <p:sldId id="622" r:id="rId31"/>
    <p:sldId id="620" r:id="rId32"/>
    <p:sldId id="630" r:id="rId33"/>
    <p:sldId id="631" r:id="rId34"/>
    <p:sldId id="634" r:id="rId35"/>
    <p:sldId id="730" r:id="rId36"/>
    <p:sldId id="731" r:id="rId37"/>
    <p:sldId id="635" r:id="rId38"/>
    <p:sldId id="632" r:id="rId39"/>
    <p:sldId id="636" r:id="rId40"/>
    <p:sldId id="641" r:id="rId41"/>
    <p:sldId id="639" r:id="rId42"/>
    <p:sldId id="662" r:id="rId43"/>
    <p:sldId id="658" r:id="rId44"/>
    <p:sldId id="674" r:id="rId45"/>
    <p:sldId id="659" r:id="rId46"/>
    <p:sldId id="660" r:id="rId47"/>
    <p:sldId id="661" r:id="rId48"/>
    <p:sldId id="682" r:id="rId49"/>
    <p:sldId id="694" r:id="rId50"/>
    <p:sldId id="644" r:id="rId51"/>
    <p:sldId id="646" r:id="rId52"/>
    <p:sldId id="645" r:id="rId53"/>
    <p:sldId id="692" r:id="rId54"/>
    <p:sldId id="695" r:id="rId55"/>
    <p:sldId id="729" r:id="rId56"/>
    <p:sldId id="647" r:id="rId57"/>
    <p:sldId id="648" r:id="rId58"/>
    <p:sldId id="649" r:id="rId59"/>
    <p:sldId id="651" r:id="rId60"/>
    <p:sldId id="652" r:id="rId61"/>
    <p:sldId id="663" r:id="rId62"/>
    <p:sldId id="664" r:id="rId63"/>
    <p:sldId id="681" r:id="rId64"/>
    <p:sldId id="654" r:id="rId65"/>
    <p:sldId id="655" r:id="rId66"/>
    <p:sldId id="656" r:id="rId67"/>
    <p:sldId id="691" r:id="rId68"/>
    <p:sldId id="696" r:id="rId69"/>
    <p:sldId id="666" r:id="rId70"/>
    <p:sldId id="667" r:id="rId71"/>
    <p:sldId id="665" r:id="rId72"/>
    <p:sldId id="669" r:id="rId73"/>
    <p:sldId id="670" r:id="rId74"/>
    <p:sldId id="673" r:id="rId75"/>
    <p:sldId id="720" r:id="rId76"/>
    <p:sldId id="675" r:id="rId77"/>
    <p:sldId id="672" r:id="rId78"/>
    <p:sldId id="677" r:id="rId79"/>
    <p:sldId id="678" r:id="rId80"/>
    <p:sldId id="679" r:id="rId81"/>
    <p:sldId id="680" r:id="rId82"/>
    <p:sldId id="697" r:id="rId83"/>
    <p:sldId id="671" r:id="rId84"/>
    <p:sldId id="683" r:id="rId85"/>
    <p:sldId id="684" r:id="rId86"/>
    <p:sldId id="685" r:id="rId87"/>
    <p:sldId id="686" r:id="rId88"/>
    <p:sldId id="698" r:id="rId89"/>
    <p:sldId id="687" r:id="rId90"/>
    <p:sldId id="699" r:id="rId91"/>
    <p:sldId id="723" r:id="rId92"/>
    <p:sldId id="725" r:id="rId93"/>
    <p:sldId id="690" r:id="rId94"/>
    <p:sldId id="700" r:id="rId95"/>
    <p:sldId id="701" r:id="rId96"/>
    <p:sldId id="702" r:id="rId97"/>
    <p:sldId id="703" r:id="rId98"/>
    <p:sldId id="721" r:id="rId99"/>
    <p:sldId id="704" r:id="rId100"/>
    <p:sldId id="719" r:id="rId101"/>
    <p:sldId id="705" r:id="rId102"/>
    <p:sldId id="706" r:id="rId103"/>
    <p:sldId id="707" r:id="rId104"/>
    <p:sldId id="708" r:id="rId105"/>
    <p:sldId id="709" r:id="rId106"/>
    <p:sldId id="710" r:id="rId107"/>
    <p:sldId id="711" r:id="rId108"/>
    <p:sldId id="712" r:id="rId109"/>
    <p:sldId id="714" r:id="rId110"/>
    <p:sldId id="715" r:id="rId111"/>
    <p:sldId id="717" r:id="rId112"/>
    <p:sldId id="718" r:id="rId113"/>
    <p:sldId id="724" r:id="rId114"/>
    <p:sldId id="728" r:id="rId115"/>
    <p:sldId id="727"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57190" autoAdjust="0"/>
  </p:normalViewPr>
  <p:slideViewPr>
    <p:cSldViewPr snapToGrid="0">
      <p:cViewPr varScale="1">
        <p:scale>
          <a:sx n="57" d="100"/>
          <a:sy n="57" d="100"/>
        </p:scale>
        <p:origin x="19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5DFD5-A7AC-423C-9D7B-7A3FB4E1DBB5}"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140E-A5D5-43D4-9115-07966A935E8C}" type="slidenum">
              <a:rPr lang="en-US" smtClean="0"/>
              <a:t>‹#›</a:t>
            </a:fld>
            <a:endParaRPr lang="en-US"/>
          </a:p>
        </p:txBody>
      </p:sp>
    </p:spTree>
    <p:extLst>
      <p:ext uri="{BB962C8B-B14F-4D97-AF65-F5344CB8AC3E}">
        <p14:creationId xmlns:p14="http://schemas.microsoft.com/office/powerpoint/2010/main" val="286965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igital_circuit" TargetMode="External"/><Relationship Id="rId7" Type="http://schemas.openxmlformats.org/officeDocument/2006/relationships/hyperlink" Target="https://en.wikipedia.org/wiki/Boolean_algebra"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A_Symbolic_Analysis_of_Relay_and_Switching_Circuits" TargetMode="External"/><Relationship Id="rId5" Type="http://schemas.openxmlformats.org/officeDocument/2006/relationships/hyperlink" Target="https://en.wikipedia.org/wiki/Massachusetts_Institute_of_Technology" TargetMode="External"/><Relationship Id="rId4" Type="http://schemas.openxmlformats.org/officeDocument/2006/relationships/hyperlink" Target="https://en.wikipedia.org/wiki/Master%27s_degre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physical quantities called </a:t>
            </a:r>
            <a:r>
              <a:rPr lang="en-CA" i="1" dirty="0"/>
              <a:t>signals</a:t>
            </a:r>
            <a:r>
              <a:rPr lang="en-CA" dirty="0"/>
              <a:t>. Electrical signals such as voltages and currents are the most common. Electronic devices called transistors predominate in the circuitry that implement, represent, and manipulate these signals. </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a:t>
            </a:fld>
            <a:endParaRPr lang="en-US"/>
          </a:p>
        </p:txBody>
      </p:sp>
    </p:spTree>
    <p:extLst>
      <p:ext uri="{BB962C8B-B14F-4D97-AF65-F5344CB8AC3E}">
        <p14:creationId xmlns:p14="http://schemas.microsoft.com/office/powerpoint/2010/main" val="4110764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45</a:t>
            </a:fld>
            <a:endParaRPr lang="en-US"/>
          </a:p>
        </p:txBody>
      </p:sp>
    </p:spTree>
    <p:extLst>
      <p:ext uri="{BB962C8B-B14F-4D97-AF65-F5344CB8AC3E}">
        <p14:creationId xmlns:p14="http://schemas.microsoft.com/office/powerpoint/2010/main" val="3055826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46</a:t>
            </a:fld>
            <a:endParaRPr lang="en-US"/>
          </a:p>
        </p:txBody>
      </p:sp>
    </p:spTree>
    <p:extLst>
      <p:ext uri="{BB962C8B-B14F-4D97-AF65-F5344CB8AC3E}">
        <p14:creationId xmlns:p14="http://schemas.microsoft.com/office/powerpoint/2010/main" val="198482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47</a:t>
            </a:fld>
            <a:endParaRPr lang="en-US"/>
          </a:p>
        </p:txBody>
      </p:sp>
    </p:spTree>
    <p:extLst>
      <p:ext uri="{BB962C8B-B14F-4D97-AF65-F5344CB8AC3E}">
        <p14:creationId xmlns:p14="http://schemas.microsoft.com/office/powerpoint/2010/main" val="151559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49</a:t>
            </a:fld>
            <a:endParaRPr lang="en-US"/>
          </a:p>
        </p:txBody>
      </p:sp>
    </p:spTree>
    <p:extLst>
      <p:ext uri="{BB962C8B-B14F-4D97-AF65-F5344CB8AC3E}">
        <p14:creationId xmlns:p14="http://schemas.microsoft.com/office/powerpoint/2010/main" val="259565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50</a:t>
            </a:fld>
            <a:endParaRPr lang="en-US"/>
          </a:p>
        </p:txBody>
      </p:sp>
    </p:spTree>
    <p:extLst>
      <p:ext uri="{BB962C8B-B14F-4D97-AF65-F5344CB8AC3E}">
        <p14:creationId xmlns:p14="http://schemas.microsoft.com/office/powerpoint/2010/main" val="107980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51</a:t>
            </a:fld>
            <a:endParaRPr lang="en-US"/>
          </a:p>
        </p:txBody>
      </p:sp>
    </p:spTree>
    <p:extLst>
      <p:ext uri="{BB962C8B-B14F-4D97-AF65-F5344CB8AC3E}">
        <p14:creationId xmlns:p14="http://schemas.microsoft.com/office/powerpoint/2010/main" val="1506165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52</a:t>
            </a:fld>
            <a:endParaRPr lang="en-US"/>
          </a:p>
        </p:txBody>
      </p:sp>
    </p:spTree>
    <p:extLst>
      <p:ext uri="{BB962C8B-B14F-4D97-AF65-F5344CB8AC3E}">
        <p14:creationId xmlns:p14="http://schemas.microsoft.com/office/powerpoint/2010/main" val="1810560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53</a:t>
            </a:fld>
            <a:endParaRPr lang="en-US"/>
          </a:p>
        </p:txBody>
      </p:sp>
    </p:spTree>
    <p:extLst>
      <p:ext uri="{BB962C8B-B14F-4D97-AF65-F5344CB8AC3E}">
        <p14:creationId xmlns:p14="http://schemas.microsoft.com/office/powerpoint/2010/main" val="1897828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54</a:t>
            </a:fld>
            <a:endParaRPr lang="en-US"/>
          </a:p>
        </p:txBody>
      </p:sp>
    </p:spTree>
    <p:extLst>
      <p:ext uri="{BB962C8B-B14F-4D97-AF65-F5344CB8AC3E}">
        <p14:creationId xmlns:p14="http://schemas.microsoft.com/office/powerpoint/2010/main" val="1763796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55</a:t>
            </a:fld>
            <a:endParaRPr lang="en-US"/>
          </a:p>
        </p:txBody>
      </p:sp>
    </p:spTree>
    <p:extLst>
      <p:ext uri="{BB962C8B-B14F-4D97-AF65-F5344CB8AC3E}">
        <p14:creationId xmlns:p14="http://schemas.microsoft.com/office/powerpoint/2010/main" val="245101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 </a:t>
            </a:r>
            <a:r>
              <a:rPr lang="en-CA" dirty="0"/>
              <a:t>digital system is a system that manipulates discrete elements of information represented internally in binary form. </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a:t>
            </a:fld>
            <a:endParaRPr lang="en-US"/>
          </a:p>
        </p:txBody>
      </p:sp>
    </p:spTree>
    <p:extLst>
      <p:ext uri="{BB962C8B-B14F-4D97-AF65-F5344CB8AC3E}">
        <p14:creationId xmlns:p14="http://schemas.microsoft.com/office/powerpoint/2010/main" val="3922913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64</a:t>
            </a:fld>
            <a:endParaRPr lang="en-US"/>
          </a:p>
        </p:txBody>
      </p:sp>
    </p:spTree>
    <p:extLst>
      <p:ext uri="{BB962C8B-B14F-4D97-AF65-F5344CB8AC3E}">
        <p14:creationId xmlns:p14="http://schemas.microsoft.com/office/powerpoint/2010/main" val="1655567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65</a:t>
            </a:fld>
            <a:endParaRPr lang="en-US"/>
          </a:p>
        </p:txBody>
      </p:sp>
    </p:spTree>
    <p:extLst>
      <p:ext uri="{BB962C8B-B14F-4D97-AF65-F5344CB8AC3E}">
        <p14:creationId xmlns:p14="http://schemas.microsoft.com/office/powerpoint/2010/main" val="3911607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66</a:t>
            </a:fld>
            <a:endParaRPr lang="en-US"/>
          </a:p>
        </p:txBody>
      </p:sp>
    </p:spTree>
    <p:extLst>
      <p:ext uri="{BB962C8B-B14F-4D97-AF65-F5344CB8AC3E}">
        <p14:creationId xmlns:p14="http://schemas.microsoft.com/office/powerpoint/2010/main" val="4240787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67</a:t>
            </a:fld>
            <a:endParaRPr lang="en-US"/>
          </a:p>
        </p:txBody>
      </p:sp>
    </p:spTree>
    <p:extLst>
      <p:ext uri="{BB962C8B-B14F-4D97-AF65-F5344CB8AC3E}">
        <p14:creationId xmlns:p14="http://schemas.microsoft.com/office/powerpoint/2010/main" val="1127006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68</a:t>
            </a:fld>
            <a:endParaRPr lang="en-US"/>
          </a:p>
        </p:txBody>
      </p:sp>
    </p:spTree>
    <p:extLst>
      <p:ext uri="{BB962C8B-B14F-4D97-AF65-F5344CB8AC3E}">
        <p14:creationId xmlns:p14="http://schemas.microsoft.com/office/powerpoint/2010/main" val="231561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77</a:t>
            </a:fld>
            <a:endParaRPr lang="en-US"/>
          </a:p>
        </p:txBody>
      </p:sp>
    </p:spTree>
    <p:extLst>
      <p:ext uri="{BB962C8B-B14F-4D97-AF65-F5344CB8AC3E}">
        <p14:creationId xmlns:p14="http://schemas.microsoft.com/office/powerpoint/2010/main" val="815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78</a:t>
            </a:fld>
            <a:endParaRPr lang="en-US"/>
          </a:p>
        </p:txBody>
      </p:sp>
    </p:spTree>
    <p:extLst>
      <p:ext uri="{BB962C8B-B14F-4D97-AF65-F5344CB8AC3E}">
        <p14:creationId xmlns:p14="http://schemas.microsoft.com/office/powerpoint/2010/main" val="2242857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79</a:t>
            </a:fld>
            <a:endParaRPr lang="en-US"/>
          </a:p>
        </p:txBody>
      </p:sp>
    </p:spTree>
    <p:extLst>
      <p:ext uri="{BB962C8B-B14F-4D97-AF65-F5344CB8AC3E}">
        <p14:creationId xmlns:p14="http://schemas.microsoft.com/office/powerpoint/2010/main" val="4021019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80</a:t>
            </a:fld>
            <a:endParaRPr lang="en-US"/>
          </a:p>
        </p:txBody>
      </p:sp>
    </p:spTree>
    <p:extLst>
      <p:ext uri="{BB962C8B-B14F-4D97-AF65-F5344CB8AC3E}">
        <p14:creationId xmlns:p14="http://schemas.microsoft.com/office/powerpoint/2010/main" val="3871594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82</a:t>
            </a:fld>
            <a:endParaRPr lang="en-US"/>
          </a:p>
        </p:txBody>
      </p:sp>
    </p:spTree>
    <p:extLst>
      <p:ext uri="{BB962C8B-B14F-4D97-AF65-F5344CB8AC3E}">
        <p14:creationId xmlns:p14="http://schemas.microsoft.com/office/powerpoint/2010/main" val="179067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a:t>
            </a:fld>
            <a:endParaRPr lang="en-US"/>
          </a:p>
        </p:txBody>
      </p:sp>
    </p:spTree>
    <p:extLst>
      <p:ext uri="{BB962C8B-B14F-4D97-AF65-F5344CB8AC3E}">
        <p14:creationId xmlns:p14="http://schemas.microsoft.com/office/powerpoint/2010/main" val="37232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88</a:t>
            </a:fld>
            <a:endParaRPr lang="en-US"/>
          </a:p>
        </p:txBody>
      </p:sp>
    </p:spTree>
    <p:extLst>
      <p:ext uri="{BB962C8B-B14F-4D97-AF65-F5344CB8AC3E}">
        <p14:creationId xmlns:p14="http://schemas.microsoft.com/office/powerpoint/2010/main" val="999190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89</a:t>
            </a:fld>
            <a:endParaRPr lang="en-US"/>
          </a:p>
        </p:txBody>
      </p:sp>
    </p:spTree>
    <p:extLst>
      <p:ext uri="{BB962C8B-B14F-4D97-AF65-F5344CB8AC3E}">
        <p14:creationId xmlns:p14="http://schemas.microsoft.com/office/powerpoint/2010/main" val="3796186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90</a:t>
            </a:fld>
            <a:endParaRPr lang="en-US"/>
          </a:p>
        </p:txBody>
      </p:sp>
    </p:spTree>
    <p:extLst>
      <p:ext uri="{BB962C8B-B14F-4D97-AF65-F5344CB8AC3E}">
        <p14:creationId xmlns:p14="http://schemas.microsoft.com/office/powerpoint/2010/main" val="1549881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101</a:t>
            </a:fld>
            <a:endParaRPr lang="en-US"/>
          </a:p>
        </p:txBody>
      </p:sp>
    </p:spTree>
    <p:extLst>
      <p:ext uri="{BB962C8B-B14F-4D97-AF65-F5344CB8AC3E}">
        <p14:creationId xmlns:p14="http://schemas.microsoft.com/office/powerpoint/2010/main" val="3692885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102</a:t>
            </a:fld>
            <a:endParaRPr lang="en-US"/>
          </a:p>
        </p:txBody>
      </p:sp>
    </p:spTree>
    <p:extLst>
      <p:ext uri="{BB962C8B-B14F-4D97-AF65-F5344CB8AC3E}">
        <p14:creationId xmlns:p14="http://schemas.microsoft.com/office/powerpoint/2010/main" val="878251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103</a:t>
            </a:fld>
            <a:endParaRPr lang="en-US"/>
          </a:p>
        </p:txBody>
      </p:sp>
    </p:spTree>
    <p:extLst>
      <p:ext uri="{BB962C8B-B14F-4D97-AF65-F5344CB8AC3E}">
        <p14:creationId xmlns:p14="http://schemas.microsoft.com/office/powerpoint/2010/main" val="56154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104</a:t>
            </a:fld>
            <a:endParaRPr lang="en-US"/>
          </a:p>
        </p:txBody>
      </p:sp>
    </p:spTree>
    <p:extLst>
      <p:ext uri="{BB962C8B-B14F-4D97-AF65-F5344CB8AC3E}">
        <p14:creationId xmlns:p14="http://schemas.microsoft.com/office/powerpoint/2010/main" val="1249092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106</a:t>
            </a:fld>
            <a:endParaRPr lang="en-US"/>
          </a:p>
        </p:txBody>
      </p:sp>
    </p:spTree>
    <p:extLst>
      <p:ext uri="{BB962C8B-B14F-4D97-AF65-F5344CB8AC3E}">
        <p14:creationId xmlns:p14="http://schemas.microsoft.com/office/powerpoint/2010/main" val="39293215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111</a:t>
            </a:fld>
            <a:endParaRPr lang="en-US"/>
          </a:p>
        </p:txBody>
      </p:sp>
    </p:spTree>
    <p:extLst>
      <p:ext uri="{BB962C8B-B14F-4D97-AF65-F5344CB8AC3E}">
        <p14:creationId xmlns:p14="http://schemas.microsoft.com/office/powerpoint/2010/main" val="206182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112</a:t>
            </a:fld>
            <a:endParaRPr lang="en-US"/>
          </a:p>
        </p:txBody>
      </p:sp>
    </p:spTree>
    <p:extLst>
      <p:ext uri="{BB962C8B-B14F-4D97-AF65-F5344CB8AC3E}">
        <p14:creationId xmlns:p14="http://schemas.microsoft.com/office/powerpoint/2010/main" val="104764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Kinetic energy</a:t>
            </a:r>
          </a:p>
        </p:txBody>
      </p:sp>
      <p:sp>
        <p:nvSpPr>
          <p:cNvPr id="4" name="Slide Number Placeholder 3"/>
          <p:cNvSpPr>
            <a:spLocks noGrp="1"/>
          </p:cNvSpPr>
          <p:nvPr>
            <p:ph type="sldNum" sz="quarter" idx="5"/>
          </p:nvPr>
        </p:nvSpPr>
        <p:spPr/>
        <p:txBody>
          <a:bodyPr/>
          <a:lstStyle/>
          <a:p>
            <a:fld id="{71DF140E-A5D5-43D4-9115-07966A935E8C}" type="slidenum">
              <a:rPr lang="en-US" smtClean="0"/>
              <a:t>16</a:t>
            </a:fld>
            <a:endParaRPr lang="en-US"/>
          </a:p>
        </p:txBody>
      </p:sp>
    </p:spTree>
    <p:extLst>
      <p:ext uri="{BB962C8B-B14F-4D97-AF65-F5344CB8AC3E}">
        <p14:creationId xmlns:p14="http://schemas.microsoft.com/office/powerpoint/2010/main" val="421228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19</a:t>
            </a:fld>
            <a:endParaRPr lang="en-US"/>
          </a:p>
        </p:txBody>
      </p:sp>
    </p:spTree>
    <p:extLst>
      <p:ext uri="{BB962C8B-B14F-4D97-AF65-F5344CB8AC3E}">
        <p14:creationId xmlns:p14="http://schemas.microsoft.com/office/powerpoint/2010/main" val="249118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He is also well known for founding </a:t>
            </a:r>
            <a:r>
              <a:rPr lang="en-CA" sz="1200" b="0" i="0" u="none" strike="noStrike" kern="1200" dirty="0">
                <a:solidFill>
                  <a:schemeClr val="tx1"/>
                </a:solidFill>
                <a:effectLst/>
                <a:latin typeface="+mn-lt"/>
                <a:ea typeface="+mn-ea"/>
                <a:cs typeface="+mn-cs"/>
                <a:hlinkClick r:id="rId3" tooltip="Digital circuit"/>
              </a:rPr>
              <a:t>digital circuit</a:t>
            </a:r>
            <a:r>
              <a:rPr lang="en-CA" sz="1200" b="0" i="0" kern="1200" dirty="0">
                <a:solidFill>
                  <a:schemeClr val="tx1"/>
                </a:solidFill>
                <a:effectLst/>
                <a:latin typeface="+mn-lt"/>
                <a:ea typeface="+mn-ea"/>
                <a:cs typeface="+mn-cs"/>
              </a:rPr>
              <a:t> design theory in 1937, when—as a 21-year-old </a:t>
            </a:r>
            <a:r>
              <a:rPr lang="en-CA" sz="1200" b="0" i="0" u="none" strike="noStrike" kern="1200" dirty="0">
                <a:solidFill>
                  <a:schemeClr val="tx1"/>
                </a:solidFill>
                <a:effectLst/>
                <a:latin typeface="+mn-lt"/>
                <a:ea typeface="+mn-ea"/>
                <a:cs typeface="+mn-cs"/>
                <a:hlinkClick r:id="rId4" tooltip="Master's degree"/>
              </a:rPr>
              <a:t>master's degree</a:t>
            </a:r>
            <a:r>
              <a:rPr lang="en-CA" sz="1200" b="0" i="0" kern="1200" dirty="0">
                <a:solidFill>
                  <a:schemeClr val="tx1"/>
                </a:solidFill>
                <a:effectLst/>
                <a:latin typeface="+mn-lt"/>
                <a:ea typeface="+mn-ea"/>
                <a:cs typeface="+mn-cs"/>
              </a:rPr>
              <a:t> student at the </a:t>
            </a:r>
            <a:r>
              <a:rPr lang="en-CA" sz="1200" b="0" i="0" u="none" strike="noStrike" kern="1200" dirty="0">
                <a:solidFill>
                  <a:schemeClr val="tx1"/>
                </a:solidFill>
                <a:effectLst/>
                <a:latin typeface="+mn-lt"/>
                <a:ea typeface="+mn-ea"/>
                <a:cs typeface="+mn-cs"/>
                <a:hlinkClick r:id="rId5" tooltip="Massachusetts Institute of Technology"/>
              </a:rPr>
              <a:t>Massachusetts Institute of Technology</a:t>
            </a:r>
            <a:r>
              <a:rPr lang="en-CA" sz="1200" b="0" i="0" kern="1200" dirty="0">
                <a:solidFill>
                  <a:schemeClr val="tx1"/>
                </a:solidFill>
                <a:effectLst/>
                <a:latin typeface="+mn-lt"/>
                <a:ea typeface="+mn-ea"/>
                <a:cs typeface="+mn-cs"/>
              </a:rPr>
              <a:t> (MIT)—he wrote </a:t>
            </a:r>
            <a:r>
              <a:rPr lang="en-CA" sz="1200" b="0" i="0" u="none" strike="noStrike" kern="1200" dirty="0">
                <a:solidFill>
                  <a:schemeClr val="tx1"/>
                </a:solidFill>
                <a:effectLst/>
                <a:latin typeface="+mn-lt"/>
                <a:ea typeface="+mn-ea"/>
                <a:cs typeface="+mn-cs"/>
                <a:hlinkClick r:id="rId6" tooltip="A Symbolic Analysis of Relay and Switching Circuits"/>
              </a:rPr>
              <a:t>his thesis</a:t>
            </a:r>
            <a:r>
              <a:rPr lang="en-CA" sz="1200" b="0" i="0" kern="1200" dirty="0">
                <a:solidFill>
                  <a:schemeClr val="tx1"/>
                </a:solidFill>
                <a:effectLst/>
                <a:latin typeface="+mn-lt"/>
                <a:ea typeface="+mn-ea"/>
                <a:cs typeface="+mn-cs"/>
              </a:rPr>
              <a:t> demonstrating that electrical applications of </a:t>
            </a:r>
            <a:r>
              <a:rPr lang="en-CA" sz="1200" b="0" i="0" u="none" strike="noStrike" kern="1200" dirty="0">
                <a:solidFill>
                  <a:schemeClr val="tx1"/>
                </a:solidFill>
                <a:effectLst/>
                <a:latin typeface="+mn-lt"/>
                <a:ea typeface="+mn-ea"/>
                <a:cs typeface="+mn-cs"/>
                <a:hlinkClick r:id="rId7" tooltip="Boolean algebra"/>
              </a:rPr>
              <a:t>Boolean algebra</a:t>
            </a:r>
            <a:r>
              <a:rPr lang="en-CA" sz="1200" b="0" i="0" kern="1200" dirty="0">
                <a:solidFill>
                  <a:schemeClr val="tx1"/>
                </a:solidFill>
                <a:effectLst/>
                <a:latin typeface="+mn-lt"/>
                <a:ea typeface="+mn-ea"/>
                <a:cs typeface="+mn-cs"/>
              </a:rPr>
              <a:t> could construct any logical numerical relationship</a:t>
            </a:r>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20</a:t>
            </a:fld>
            <a:endParaRPr lang="en-US"/>
          </a:p>
        </p:txBody>
      </p:sp>
    </p:spTree>
    <p:extLst>
      <p:ext uri="{BB962C8B-B14F-4D97-AF65-F5344CB8AC3E}">
        <p14:creationId xmlns:p14="http://schemas.microsoft.com/office/powerpoint/2010/main" val="208245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28</a:t>
            </a:fld>
            <a:endParaRPr lang="en-US"/>
          </a:p>
        </p:txBody>
      </p:sp>
    </p:spTree>
    <p:extLst>
      <p:ext uri="{BB962C8B-B14F-4D97-AF65-F5344CB8AC3E}">
        <p14:creationId xmlns:p14="http://schemas.microsoft.com/office/powerpoint/2010/main" val="3742222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29</a:t>
            </a:fld>
            <a:endParaRPr lang="en-US"/>
          </a:p>
        </p:txBody>
      </p:sp>
    </p:spTree>
    <p:extLst>
      <p:ext uri="{BB962C8B-B14F-4D97-AF65-F5344CB8AC3E}">
        <p14:creationId xmlns:p14="http://schemas.microsoft.com/office/powerpoint/2010/main" val="158571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33</a:t>
            </a:fld>
            <a:endParaRPr lang="en-US"/>
          </a:p>
        </p:txBody>
      </p:sp>
    </p:spTree>
    <p:extLst>
      <p:ext uri="{BB962C8B-B14F-4D97-AF65-F5344CB8AC3E}">
        <p14:creationId xmlns:p14="http://schemas.microsoft.com/office/powerpoint/2010/main" val="395522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78D2-FB28-489B-B06D-A26333519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E9B2E-C705-4532-A06B-D7A31B9AF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6C937-16F0-4E79-8056-EFD6678CCD8F}"/>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5" name="Footer Placeholder 4">
            <a:extLst>
              <a:ext uri="{FF2B5EF4-FFF2-40B4-BE49-F238E27FC236}">
                <a16:creationId xmlns:a16="http://schemas.microsoft.com/office/drawing/2014/main" id="{0B150E86-F342-4E88-96BE-C51EC363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90499-3501-4ED8-A842-47D1085C57E6}"/>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86416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C5C6-5E18-4D7C-A965-2893AF6A3D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FAB6B3-3FC2-436A-BB96-38E2A769A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EF0FE-21B5-42C3-9DF5-665131FDC985}"/>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5" name="Footer Placeholder 4">
            <a:extLst>
              <a:ext uri="{FF2B5EF4-FFF2-40B4-BE49-F238E27FC236}">
                <a16:creationId xmlns:a16="http://schemas.microsoft.com/office/drawing/2014/main" id="{2DD0090D-A80B-48CB-A59A-19B0E7067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BDABA-66A5-404D-A6D5-A5C2FC518C29}"/>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2781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897561-6245-4957-994F-C32067276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F416D3-102E-4E92-AA4B-BC9CB79CC7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C8679-4696-49D1-8F72-1B1B690040E3}"/>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5" name="Footer Placeholder 4">
            <a:extLst>
              <a:ext uri="{FF2B5EF4-FFF2-40B4-BE49-F238E27FC236}">
                <a16:creationId xmlns:a16="http://schemas.microsoft.com/office/drawing/2014/main" id="{7D37809F-2F37-46CE-B49B-945E0AE79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B6872-347B-4F69-AFC7-279D6478B05F}"/>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82670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D4DE-868C-45A8-BFF5-D3B2C21EF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C3236-D2FD-495E-8786-79A946BFC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ECD48-AF2C-4242-A391-0BA0EBA59298}"/>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5" name="Footer Placeholder 4">
            <a:extLst>
              <a:ext uri="{FF2B5EF4-FFF2-40B4-BE49-F238E27FC236}">
                <a16:creationId xmlns:a16="http://schemas.microsoft.com/office/drawing/2014/main" id="{6141F715-A45F-46FB-B68E-047BDCF63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A588A-5552-4F66-B3BB-63C1637137DD}"/>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83851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D9AF-3430-4EBC-9AD1-1FB045B41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665FC-F6DD-4740-90B2-2F05A4D14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955553-CCB2-4268-B2A9-A533D366A14A}"/>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5" name="Footer Placeholder 4">
            <a:extLst>
              <a:ext uri="{FF2B5EF4-FFF2-40B4-BE49-F238E27FC236}">
                <a16:creationId xmlns:a16="http://schemas.microsoft.com/office/drawing/2014/main" id="{BE681195-A86A-4DA6-AF6A-D2D8BDF3F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8C5C9-3FE1-4DDC-B86E-C8E6CCE08B1E}"/>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79742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27B0-515A-4047-AB43-7C9C987FD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4A5A6-0864-43FE-8CE8-88306684C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DBE4D0-4DEB-43C7-9588-2A8479824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75D2-F91B-44F9-8198-BF60F5B31D2C}"/>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6" name="Footer Placeholder 5">
            <a:extLst>
              <a:ext uri="{FF2B5EF4-FFF2-40B4-BE49-F238E27FC236}">
                <a16:creationId xmlns:a16="http://schemas.microsoft.com/office/drawing/2014/main" id="{1B2FB287-8017-43DB-B6AB-863390030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0AAFC-A97F-4F89-AA4A-83424D76CD21}"/>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0130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27F4-2FEE-4DD2-9FC0-A099A5A7F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3C049-D8C4-45C2-8146-5BC534B01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D4365-C4D6-44C4-B12F-85E79E153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59BAA-BA25-49FC-942C-650BE41D7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C95A9-5080-4ED8-9A70-D7BBC2C02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000D54-394B-4FEE-BDEA-1EE8060363AA}"/>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8" name="Footer Placeholder 7">
            <a:extLst>
              <a:ext uri="{FF2B5EF4-FFF2-40B4-BE49-F238E27FC236}">
                <a16:creationId xmlns:a16="http://schemas.microsoft.com/office/drawing/2014/main" id="{A8D14A20-6C96-4A78-B5CE-F333040FC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8BF6FC-F1FD-4230-A05B-37F4C75B2D37}"/>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305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8AD-7452-4D1F-B32E-A9CB2CC0CC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BDD633-4D46-411D-A073-C902DF48ADCB}"/>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4" name="Footer Placeholder 3">
            <a:extLst>
              <a:ext uri="{FF2B5EF4-FFF2-40B4-BE49-F238E27FC236}">
                <a16:creationId xmlns:a16="http://schemas.microsoft.com/office/drawing/2014/main" id="{747DD49C-F238-46E5-8A7A-13C0073CA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63A25-E64C-4CDC-8AC9-11AD75DC3CC4}"/>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17404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F7E04-E9B0-45A6-BD5A-43747ADA96B7}"/>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3" name="Footer Placeholder 2">
            <a:extLst>
              <a:ext uri="{FF2B5EF4-FFF2-40B4-BE49-F238E27FC236}">
                <a16:creationId xmlns:a16="http://schemas.microsoft.com/office/drawing/2014/main" id="{BD050801-A4CB-4939-B677-244DE5C6B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234FBF-58A8-48B1-A5E7-BF30CEE4BEA8}"/>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52951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36DB-2732-4C16-9F54-19083C8D3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2D018-157B-4084-AE7F-91CDC3C32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C8322-1EDA-4A1A-9D59-3AB9092F1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0556E-BA38-48E4-91AB-7421F445140E}"/>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6" name="Footer Placeholder 5">
            <a:extLst>
              <a:ext uri="{FF2B5EF4-FFF2-40B4-BE49-F238E27FC236}">
                <a16:creationId xmlns:a16="http://schemas.microsoft.com/office/drawing/2014/main" id="{61D50096-5132-48BB-9698-5CFC76BF9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9B9E4-5736-4ABC-B523-661A4E9C4100}"/>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57515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2A03-3313-480A-9A63-B607E196E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6BB29-B5E0-4F4F-B93A-D5462D990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ABFE2C-30B3-44BF-9F22-AACA09D7B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74A5E-0F75-45DA-BDF9-561B8DA71B1C}"/>
              </a:ext>
            </a:extLst>
          </p:cNvPr>
          <p:cNvSpPr>
            <a:spLocks noGrp="1"/>
          </p:cNvSpPr>
          <p:nvPr>
            <p:ph type="dt" sz="half" idx="10"/>
          </p:nvPr>
        </p:nvSpPr>
        <p:spPr/>
        <p:txBody>
          <a:bodyPr/>
          <a:lstStyle/>
          <a:p>
            <a:fld id="{1171A922-2ECE-4345-A74C-45EF892E4F49}" type="datetimeFigureOut">
              <a:rPr lang="en-US" smtClean="0"/>
              <a:t>1/28/21</a:t>
            </a:fld>
            <a:endParaRPr lang="en-US"/>
          </a:p>
        </p:txBody>
      </p:sp>
      <p:sp>
        <p:nvSpPr>
          <p:cNvPr id="6" name="Footer Placeholder 5">
            <a:extLst>
              <a:ext uri="{FF2B5EF4-FFF2-40B4-BE49-F238E27FC236}">
                <a16:creationId xmlns:a16="http://schemas.microsoft.com/office/drawing/2014/main" id="{5C4D551B-FE9B-4CB9-AA0E-B23A2765C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D5ADB-92B2-49EC-B48C-0C873182E777}"/>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922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4FBF7-74B8-4DB1-806C-9EA94E997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D0ABDD-1EAD-4DFA-BF27-6ACEBD66C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CF3B-2E20-41B9-8601-216C1787D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1A922-2ECE-4345-A74C-45EF892E4F49}" type="datetimeFigureOut">
              <a:rPr lang="en-US" smtClean="0"/>
              <a:t>1/28/21</a:t>
            </a:fld>
            <a:endParaRPr lang="en-US"/>
          </a:p>
        </p:txBody>
      </p:sp>
      <p:sp>
        <p:nvSpPr>
          <p:cNvPr id="5" name="Footer Placeholder 4">
            <a:extLst>
              <a:ext uri="{FF2B5EF4-FFF2-40B4-BE49-F238E27FC236}">
                <a16:creationId xmlns:a16="http://schemas.microsoft.com/office/drawing/2014/main" id="{AC7F2B97-35C7-4811-9EEA-1C61D876C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C7EC5-478A-4419-BEF8-B825C9EBC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7911D-17FE-457E-9C0A-A38867B6A2A0}" type="slidenum">
              <a:rPr lang="en-US" smtClean="0"/>
              <a:t>‹#›</a:t>
            </a:fld>
            <a:endParaRPr lang="en-US"/>
          </a:p>
        </p:txBody>
      </p:sp>
    </p:spTree>
    <p:extLst>
      <p:ext uri="{BB962C8B-B14F-4D97-AF65-F5344CB8AC3E}">
        <p14:creationId xmlns:p14="http://schemas.microsoft.com/office/powerpoint/2010/main" val="385336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Analog systems</a:t>
            </a:r>
          </a:p>
        </p:txBody>
      </p:sp>
      <p:sp>
        <p:nvSpPr>
          <p:cNvPr id="6" name="TextBox 5">
            <a:extLst>
              <a:ext uri="{FF2B5EF4-FFF2-40B4-BE49-F238E27FC236}">
                <a16:creationId xmlns:a16="http://schemas.microsoft.com/office/drawing/2014/main" id="{73D626FD-735A-487A-8CB0-DABBAC4CEDAF}"/>
              </a:ext>
            </a:extLst>
          </p:cNvPr>
          <p:cNvSpPr txBox="1"/>
          <p:nvPr/>
        </p:nvSpPr>
        <p:spPr>
          <a:xfrm>
            <a:off x="7347012" y="3602558"/>
            <a:ext cx="2257349" cy="584775"/>
          </a:xfrm>
          <a:prstGeom prst="rect">
            <a:avLst/>
          </a:prstGeom>
          <a:noFill/>
        </p:spPr>
        <p:txBody>
          <a:bodyPr wrap="none" rtlCol="0">
            <a:spAutoFit/>
          </a:bodyPr>
          <a:lstStyle/>
          <a:p>
            <a:r>
              <a:rPr lang="en-US" sz="3200" dirty="0">
                <a:latin typeface="Segoe UI Light (Headings)"/>
              </a:rPr>
              <a:t>Continuous </a:t>
            </a:r>
          </a:p>
        </p:txBody>
      </p:sp>
    </p:spTree>
    <p:extLst>
      <p:ext uri="{BB962C8B-B14F-4D97-AF65-F5344CB8AC3E}">
        <p14:creationId xmlns:p14="http://schemas.microsoft.com/office/powerpoint/2010/main" val="255952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3538035456"/>
              </p:ext>
            </p:extLst>
          </p:nvPr>
        </p:nvGraphicFramePr>
        <p:xfrm>
          <a:off x="1723747"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5</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9</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7</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9" name="TextBox 8">
            <a:extLst>
              <a:ext uri="{FF2B5EF4-FFF2-40B4-BE49-F238E27FC236}">
                <a16:creationId xmlns:a16="http://schemas.microsoft.com/office/drawing/2014/main" id="{9FAAF2C4-B673-4AB6-81D0-3397FD0FC28E}"/>
              </a:ext>
            </a:extLst>
          </p:cNvPr>
          <p:cNvSpPr txBox="1"/>
          <p:nvPr/>
        </p:nvSpPr>
        <p:spPr>
          <a:xfrm>
            <a:off x="548311" y="5794962"/>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623106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shape&#10;&#10;Description automatically generated">
            <a:extLst>
              <a:ext uri="{FF2B5EF4-FFF2-40B4-BE49-F238E27FC236}">
                <a16:creationId xmlns:a16="http://schemas.microsoft.com/office/drawing/2014/main" id="{67F271AA-2D15-4968-9859-9525E5E1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2" name="Group 1">
            <a:extLst>
              <a:ext uri="{FF2B5EF4-FFF2-40B4-BE49-F238E27FC236}">
                <a16:creationId xmlns:a16="http://schemas.microsoft.com/office/drawing/2014/main" id="{463AE34D-728B-4E86-9308-EE26CA6D76FD}"/>
              </a:ext>
            </a:extLst>
          </p:cNvPr>
          <p:cNvGrpSpPr/>
          <p:nvPr/>
        </p:nvGrpSpPr>
        <p:grpSpPr>
          <a:xfrm>
            <a:off x="-312658" y="2340309"/>
            <a:ext cx="12191999" cy="1523495"/>
            <a:chOff x="0" y="537763"/>
            <a:chExt cx="12191999" cy="15234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52433B-CE56-46EF-9C64-8262F1EF1DCD}"/>
              </a:ext>
            </a:extLst>
          </p:cNvPr>
          <p:cNvSpPr/>
          <p:nvPr/>
        </p:nvSpPr>
        <p:spPr>
          <a:xfrm>
            <a:off x="5134037" y="5344382"/>
            <a:ext cx="978153" cy="707886"/>
          </a:xfrm>
          <a:prstGeom prst="rect">
            <a:avLst/>
          </a:prstGeom>
        </p:spPr>
        <p:txBody>
          <a:bodyPr wrap="none">
            <a:spAutoFit/>
          </a:bodyPr>
          <a:lstStyle/>
          <a:p>
            <a:pPr algn="ctr"/>
            <a:r>
              <a:rPr lang="en-US" sz="4000" dirty="0">
                <a:latin typeface="Segoe UI Light (Headings)"/>
              </a:rPr>
              <a:t>F=?</a:t>
            </a:r>
          </a:p>
        </p:txBody>
      </p:sp>
      <p:cxnSp>
        <p:nvCxnSpPr>
          <p:cNvPr id="12" name="Straight Connector 11">
            <a:extLst>
              <a:ext uri="{FF2B5EF4-FFF2-40B4-BE49-F238E27FC236}">
                <a16:creationId xmlns:a16="http://schemas.microsoft.com/office/drawing/2014/main" id="{1C170664-878E-4D21-A96F-7282D6FB8215}"/>
              </a:ext>
            </a:extLst>
          </p:cNvPr>
          <p:cNvCxnSpPr>
            <a:cxnSpLocks/>
          </p:cNvCxnSpPr>
          <p:nvPr/>
        </p:nvCxnSpPr>
        <p:spPr>
          <a:xfrm flipH="1">
            <a:off x="3515693" y="2857340"/>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B2BDE6-9F76-4B8B-B764-64501304887A}"/>
              </a:ext>
            </a:extLst>
          </p:cNvPr>
          <p:cNvCxnSpPr>
            <a:cxnSpLocks/>
          </p:cNvCxnSpPr>
          <p:nvPr/>
        </p:nvCxnSpPr>
        <p:spPr>
          <a:xfrm flipV="1">
            <a:off x="3935229" y="2802128"/>
            <a:ext cx="0" cy="1198372"/>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19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5" name="Group 4">
            <a:extLst>
              <a:ext uri="{FF2B5EF4-FFF2-40B4-BE49-F238E27FC236}">
                <a16:creationId xmlns:a16="http://schemas.microsoft.com/office/drawing/2014/main" id="{6085F7C4-14B0-4F18-B4F2-5523333461E3}"/>
              </a:ext>
            </a:extLst>
          </p:cNvPr>
          <p:cNvGrpSpPr/>
          <p:nvPr/>
        </p:nvGrpSpPr>
        <p:grpSpPr>
          <a:xfrm>
            <a:off x="-769858" y="1156368"/>
            <a:ext cx="12191999" cy="2377440"/>
            <a:chOff x="-769858" y="1156368"/>
            <a:chExt cx="12191999" cy="2377440"/>
          </a:xfrm>
        </p:grpSpPr>
        <p:grpSp>
          <p:nvGrpSpPr>
            <p:cNvPr id="22" name="Group 21">
              <a:extLst>
                <a:ext uri="{FF2B5EF4-FFF2-40B4-BE49-F238E27FC236}">
                  <a16:creationId xmlns:a16="http://schemas.microsoft.com/office/drawing/2014/main" id="{A32E3F41-10C9-4A44-8EF6-A157AD7EF0AD}"/>
                </a:ext>
              </a:extLst>
            </p:cNvPr>
            <p:cNvGrpSpPr/>
            <p:nvPr/>
          </p:nvGrpSpPr>
          <p:grpSpPr>
            <a:xfrm>
              <a:off x="-769858" y="1236229"/>
              <a:ext cx="12191999" cy="2023259"/>
              <a:chOff x="-887845" y="587300"/>
              <a:chExt cx="12191999" cy="2023259"/>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023259"/>
                <a:chOff x="1" y="2327609"/>
                <a:chExt cx="12191999" cy="2023259"/>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1523495"/>
                  <a:chOff x="0" y="537763"/>
                  <a:chExt cx="12191999" cy="15234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526687" y="1116211"/>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3263534" y="1090061"/>
                <a:ext cx="1" cy="114391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9" name="Picture 18" descr="A picture containing shape&#10;&#10;Description automatically generated">
              <a:extLst>
                <a:ext uri="{FF2B5EF4-FFF2-40B4-BE49-F238E27FC236}">
                  <a16:creationId xmlns:a16="http://schemas.microsoft.com/office/drawing/2014/main" id="{F6FF0DF6-CBD1-4640-A586-DCDC9FBAF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21" y="1156368"/>
              <a:ext cx="4111179" cy="2377440"/>
            </a:xfrm>
            <a:prstGeom prst="rect">
              <a:avLst/>
            </a:prstGeom>
          </p:spPr>
        </p:pic>
      </p:grpSp>
    </p:spTree>
    <p:extLst>
      <p:ext uri="{BB962C8B-B14F-4D97-AF65-F5344CB8AC3E}">
        <p14:creationId xmlns:p14="http://schemas.microsoft.com/office/powerpoint/2010/main" val="12407459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grpSp>
        <p:nvGrpSpPr>
          <p:cNvPr id="32" name="Group 31">
            <a:extLst>
              <a:ext uri="{FF2B5EF4-FFF2-40B4-BE49-F238E27FC236}">
                <a16:creationId xmlns:a16="http://schemas.microsoft.com/office/drawing/2014/main" id="{4B4A1C98-C823-4968-B456-AB493C869BEA}"/>
              </a:ext>
            </a:extLst>
          </p:cNvPr>
          <p:cNvGrpSpPr/>
          <p:nvPr/>
        </p:nvGrpSpPr>
        <p:grpSpPr>
          <a:xfrm>
            <a:off x="-769858" y="1156368"/>
            <a:ext cx="12191999" cy="2377440"/>
            <a:chOff x="-769858" y="1156368"/>
            <a:chExt cx="12191999" cy="2377440"/>
          </a:xfrm>
        </p:grpSpPr>
        <p:grpSp>
          <p:nvGrpSpPr>
            <p:cNvPr id="33" name="Group 32">
              <a:extLst>
                <a:ext uri="{FF2B5EF4-FFF2-40B4-BE49-F238E27FC236}">
                  <a16:creationId xmlns:a16="http://schemas.microsoft.com/office/drawing/2014/main" id="{92E7A68F-BF9C-4A26-B336-1240F861B074}"/>
                </a:ext>
              </a:extLst>
            </p:cNvPr>
            <p:cNvGrpSpPr/>
            <p:nvPr/>
          </p:nvGrpSpPr>
          <p:grpSpPr>
            <a:xfrm>
              <a:off x="-769858" y="1236229"/>
              <a:ext cx="12191999" cy="2023259"/>
              <a:chOff x="-887845" y="587300"/>
              <a:chExt cx="12191999" cy="2023259"/>
            </a:xfrm>
          </p:grpSpPr>
          <p:grpSp>
            <p:nvGrpSpPr>
              <p:cNvPr id="35" name="Group 34">
                <a:extLst>
                  <a:ext uri="{FF2B5EF4-FFF2-40B4-BE49-F238E27FC236}">
                    <a16:creationId xmlns:a16="http://schemas.microsoft.com/office/drawing/2014/main" id="{3CABA128-F136-42BF-BB6E-6A1516B9819E}"/>
                  </a:ext>
                </a:extLst>
              </p:cNvPr>
              <p:cNvGrpSpPr/>
              <p:nvPr/>
            </p:nvGrpSpPr>
            <p:grpSpPr>
              <a:xfrm>
                <a:off x="-887845" y="587300"/>
                <a:ext cx="12191999" cy="2023259"/>
                <a:chOff x="1" y="2327609"/>
                <a:chExt cx="12191999" cy="2023259"/>
              </a:xfrm>
            </p:grpSpPr>
            <p:grpSp>
              <p:nvGrpSpPr>
                <p:cNvPr id="38" name="Group 37">
                  <a:extLst>
                    <a:ext uri="{FF2B5EF4-FFF2-40B4-BE49-F238E27FC236}">
                      <a16:creationId xmlns:a16="http://schemas.microsoft.com/office/drawing/2014/main" id="{686EC546-8925-46E9-A99B-4507F6B08443}"/>
                    </a:ext>
                  </a:extLst>
                </p:cNvPr>
                <p:cNvGrpSpPr/>
                <p:nvPr/>
              </p:nvGrpSpPr>
              <p:grpSpPr>
                <a:xfrm>
                  <a:off x="1" y="2327609"/>
                  <a:ext cx="12191999" cy="1523495"/>
                  <a:chOff x="0" y="537763"/>
                  <a:chExt cx="12191999" cy="1523495"/>
                </a:xfrm>
              </p:grpSpPr>
              <p:sp>
                <p:nvSpPr>
                  <p:cNvPr id="40" name="Rectangle 39">
                    <a:extLst>
                      <a:ext uri="{FF2B5EF4-FFF2-40B4-BE49-F238E27FC236}">
                        <a16:creationId xmlns:a16="http://schemas.microsoft.com/office/drawing/2014/main" id="{1A0846FF-A48E-4735-9BED-10C7ED659F00}"/>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41" name="Rectangle 40">
                    <a:extLst>
                      <a:ext uri="{FF2B5EF4-FFF2-40B4-BE49-F238E27FC236}">
                        <a16:creationId xmlns:a16="http://schemas.microsoft.com/office/drawing/2014/main" id="{88A23810-AB1C-46FE-ABED-62C0C8D8F141}"/>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42" name="Rectangle 41">
                    <a:extLst>
                      <a:ext uri="{FF2B5EF4-FFF2-40B4-BE49-F238E27FC236}">
                        <a16:creationId xmlns:a16="http://schemas.microsoft.com/office/drawing/2014/main" id="{1FD2E612-8FA7-4D2D-8281-44A48E6C6335}"/>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39" name="Picture 38" descr="A picture containing shape&#10;&#10;Description automatically generated">
                  <a:extLst>
                    <a:ext uri="{FF2B5EF4-FFF2-40B4-BE49-F238E27FC236}">
                      <a16:creationId xmlns:a16="http://schemas.microsoft.com/office/drawing/2014/main" id="{02E85DF9-F552-4D57-ABFF-E61E2F214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36" name="Straight Connector 35">
                <a:extLst>
                  <a:ext uri="{FF2B5EF4-FFF2-40B4-BE49-F238E27FC236}">
                    <a16:creationId xmlns:a16="http://schemas.microsoft.com/office/drawing/2014/main" id="{108A6823-D8AC-472C-906C-7C51D48C1EA6}"/>
                  </a:ext>
                </a:extLst>
              </p:cNvPr>
              <p:cNvCxnSpPr>
                <a:cxnSpLocks/>
              </p:cNvCxnSpPr>
              <p:nvPr/>
            </p:nvCxnSpPr>
            <p:spPr>
              <a:xfrm flipH="1">
                <a:off x="2526687" y="1116211"/>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116A88-61B1-4B98-B6E1-FADE34A189D7}"/>
                  </a:ext>
                </a:extLst>
              </p:cNvPr>
              <p:cNvCxnSpPr>
                <a:cxnSpLocks/>
              </p:cNvCxnSpPr>
              <p:nvPr/>
            </p:nvCxnSpPr>
            <p:spPr>
              <a:xfrm flipV="1">
                <a:off x="3263534" y="1090061"/>
                <a:ext cx="1" cy="114391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4" name="Picture 33" descr="A picture containing shape&#10;&#10;Description automatically generated">
              <a:extLst>
                <a:ext uri="{FF2B5EF4-FFF2-40B4-BE49-F238E27FC236}">
                  <a16:creationId xmlns:a16="http://schemas.microsoft.com/office/drawing/2014/main" id="{810AF4AC-7643-46A4-A08F-611F4F6F7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21" y="1156368"/>
              <a:ext cx="4111179" cy="2377440"/>
            </a:xfrm>
            <a:prstGeom prst="rect">
              <a:avLst/>
            </a:prstGeom>
          </p:spPr>
        </p:pic>
      </p:grpSp>
    </p:spTree>
    <p:extLst>
      <p:ext uri="{BB962C8B-B14F-4D97-AF65-F5344CB8AC3E}">
        <p14:creationId xmlns:p14="http://schemas.microsoft.com/office/powerpoint/2010/main" val="3735005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grpSp>
        <p:nvGrpSpPr>
          <p:cNvPr id="21" name="Group 20">
            <a:extLst>
              <a:ext uri="{FF2B5EF4-FFF2-40B4-BE49-F238E27FC236}">
                <a16:creationId xmlns:a16="http://schemas.microsoft.com/office/drawing/2014/main" id="{10A1B2B7-34F7-4CB4-86CA-5A9CD12ABD72}"/>
              </a:ext>
            </a:extLst>
          </p:cNvPr>
          <p:cNvGrpSpPr/>
          <p:nvPr/>
        </p:nvGrpSpPr>
        <p:grpSpPr>
          <a:xfrm>
            <a:off x="-769858" y="1156368"/>
            <a:ext cx="12191999" cy="2377440"/>
            <a:chOff x="-769858" y="1156368"/>
            <a:chExt cx="12191999" cy="2377440"/>
          </a:xfrm>
        </p:grpSpPr>
        <p:grpSp>
          <p:nvGrpSpPr>
            <p:cNvPr id="23" name="Group 22">
              <a:extLst>
                <a:ext uri="{FF2B5EF4-FFF2-40B4-BE49-F238E27FC236}">
                  <a16:creationId xmlns:a16="http://schemas.microsoft.com/office/drawing/2014/main" id="{734A1698-4D2E-483F-B448-70CAB51D0DAF}"/>
                </a:ext>
              </a:extLst>
            </p:cNvPr>
            <p:cNvGrpSpPr/>
            <p:nvPr/>
          </p:nvGrpSpPr>
          <p:grpSpPr>
            <a:xfrm>
              <a:off x="-769858" y="1236229"/>
              <a:ext cx="12191999" cy="2023259"/>
              <a:chOff x="-887845" y="587300"/>
              <a:chExt cx="12191999" cy="2023259"/>
            </a:xfrm>
          </p:grpSpPr>
          <p:grpSp>
            <p:nvGrpSpPr>
              <p:cNvPr id="25" name="Group 24">
                <a:extLst>
                  <a:ext uri="{FF2B5EF4-FFF2-40B4-BE49-F238E27FC236}">
                    <a16:creationId xmlns:a16="http://schemas.microsoft.com/office/drawing/2014/main" id="{05EFDA95-3D56-4CCC-9A3A-3FFEE9FF971C}"/>
                  </a:ext>
                </a:extLst>
              </p:cNvPr>
              <p:cNvGrpSpPr/>
              <p:nvPr/>
            </p:nvGrpSpPr>
            <p:grpSpPr>
              <a:xfrm>
                <a:off x="-887845" y="587300"/>
                <a:ext cx="12191999" cy="2023259"/>
                <a:chOff x="1" y="2327609"/>
                <a:chExt cx="12191999" cy="2023259"/>
              </a:xfrm>
            </p:grpSpPr>
            <p:grpSp>
              <p:nvGrpSpPr>
                <p:cNvPr id="28" name="Group 27">
                  <a:extLst>
                    <a:ext uri="{FF2B5EF4-FFF2-40B4-BE49-F238E27FC236}">
                      <a16:creationId xmlns:a16="http://schemas.microsoft.com/office/drawing/2014/main" id="{371B429E-C080-4A11-BBE5-3E005C4E8C9C}"/>
                    </a:ext>
                  </a:extLst>
                </p:cNvPr>
                <p:cNvGrpSpPr/>
                <p:nvPr/>
              </p:nvGrpSpPr>
              <p:grpSpPr>
                <a:xfrm>
                  <a:off x="1" y="2327609"/>
                  <a:ext cx="12191999" cy="1523495"/>
                  <a:chOff x="0" y="537763"/>
                  <a:chExt cx="12191999" cy="1523495"/>
                </a:xfrm>
              </p:grpSpPr>
              <p:sp>
                <p:nvSpPr>
                  <p:cNvPr id="30" name="Rectangle 29">
                    <a:extLst>
                      <a:ext uri="{FF2B5EF4-FFF2-40B4-BE49-F238E27FC236}">
                        <a16:creationId xmlns:a16="http://schemas.microsoft.com/office/drawing/2014/main" id="{069C4677-7712-4262-BDA4-EB8043A94BC8}"/>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31" name="Rectangle 30">
                    <a:extLst>
                      <a:ext uri="{FF2B5EF4-FFF2-40B4-BE49-F238E27FC236}">
                        <a16:creationId xmlns:a16="http://schemas.microsoft.com/office/drawing/2014/main" id="{1C2ECC55-12C7-4DA8-9759-1E434624CCCA}"/>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32" name="Rectangle 31">
                    <a:extLst>
                      <a:ext uri="{FF2B5EF4-FFF2-40B4-BE49-F238E27FC236}">
                        <a16:creationId xmlns:a16="http://schemas.microsoft.com/office/drawing/2014/main" id="{0E88330E-C0C1-41C0-8479-61CB0042A60F}"/>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29" name="Picture 28" descr="A picture containing shape&#10;&#10;Description automatically generated">
                  <a:extLst>
                    <a:ext uri="{FF2B5EF4-FFF2-40B4-BE49-F238E27FC236}">
                      <a16:creationId xmlns:a16="http://schemas.microsoft.com/office/drawing/2014/main" id="{066930D9-0988-4797-B027-BC45D83BD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26" name="Straight Connector 25">
                <a:extLst>
                  <a:ext uri="{FF2B5EF4-FFF2-40B4-BE49-F238E27FC236}">
                    <a16:creationId xmlns:a16="http://schemas.microsoft.com/office/drawing/2014/main" id="{3DF3A494-5CC9-4C98-8DFA-B2B50C8A83B2}"/>
                  </a:ext>
                </a:extLst>
              </p:cNvPr>
              <p:cNvCxnSpPr>
                <a:cxnSpLocks/>
              </p:cNvCxnSpPr>
              <p:nvPr/>
            </p:nvCxnSpPr>
            <p:spPr>
              <a:xfrm flipH="1">
                <a:off x="2526687" y="1116211"/>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69BBC81-AA34-4FA3-9EA6-1384BA010CE5}"/>
                  </a:ext>
                </a:extLst>
              </p:cNvPr>
              <p:cNvCxnSpPr>
                <a:cxnSpLocks/>
              </p:cNvCxnSpPr>
              <p:nvPr/>
            </p:nvCxnSpPr>
            <p:spPr>
              <a:xfrm flipV="1">
                <a:off x="3263534" y="1090061"/>
                <a:ext cx="1" cy="114391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4" name="Picture 23" descr="A picture containing shape&#10;&#10;Description automatically generated">
              <a:extLst>
                <a:ext uri="{FF2B5EF4-FFF2-40B4-BE49-F238E27FC236}">
                  <a16:creationId xmlns:a16="http://schemas.microsoft.com/office/drawing/2014/main" id="{627A9657-729F-4372-BC85-1B69168D7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21" y="1156368"/>
              <a:ext cx="4111179" cy="2377440"/>
            </a:xfrm>
            <a:prstGeom prst="rect">
              <a:avLst/>
            </a:prstGeom>
          </p:spPr>
        </p:pic>
      </p:grpSp>
    </p:spTree>
    <p:extLst>
      <p:ext uri="{BB962C8B-B14F-4D97-AF65-F5344CB8AC3E}">
        <p14:creationId xmlns:p14="http://schemas.microsoft.com/office/powerpoint/2010/main" val="19006466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(X+X)’= X</a:t>
                      </a:r>
                      <a:r>
                        <a:rPr lang="en-US" sz="4000" baseline="30000" dirty="0">
                          <a:latin typeface="Times New Roman" panose="02020603050405020304" pitchFamily="18" charset="0"/>
                          <a:cs typeface="Times New Roman" panose="02020603050405020304" pitchFamily="18" charset="0"/>
                        </a:rPr>
                        <a:t>↓</a:t>
                      </a:r>
                      <a:r>
                        <a:rPr lang="en-US" sz="4000" dirty="0">
                          <a:latin typeface="Segoe UI Light (Headings)"/>
                        </a:rPr>
                        <a:t>X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3055858" y="1600200"/>
            <a:ext cx="12191999" cy="1828800"/>
            <a:chOff x="1" y="2522068"/>
            <a:chExt cx="12191999" cy="1828800"/>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743108"/>
              <a:ext cx="12191999" cy="1108858"/>
              <a:chOff x="0" y="953262"/>
              <a:chExt cx="12191999" cy="1108858"/>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6977925" y="123112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34831613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NOR</a:t>
            </a:r>
          </a:p>
        </p:txBody>
      </p:sp>
    </p:spTree>
    <p:extLst>
      <p:ext uri="{BB962C8B-B14F-4D97-AF65-F5344CB8AC3E}">
        <p14:creationId xmlns:p14="http://schemas.microsoft.com/office/powerpoint/2010/main" val="41144650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1956242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pSp>
        <p:nvGrpSpPr>
          <p:cNvPr id="3" name="Group 2">
            <a:extLst>
              <a:ext uri="{FF2B5EF4-FFF2-40B4-BE49-F238E27FC236}">
                <a16:creationId xmlns:a16="http://schemas.microsoft.com/office/drawing/2014/main" id="{13BD56D3-528F-4693-A2DA-60704A2694AA}"/>
              </a:ext>
            </a:extLst>
          </p:cNvPr>
          <p:cNvGrpSpPr/>
          <p:nvPr/>
        </p:nvGrpSpPr>
        <p:grpSpPr>
          <a:xfrm>
            <a:off x="2070378" y="546843"/>
            <a:ext cx="7452392" cy="2242444"/>
            <a:chOff x="2070378" y="546843"/>
            <a:chExt cx="7452392" cy="2242444"/>
          </a:xfrm>
        </p:grpSpPr>
        <p:pic>
          <p:nvPicPr>
            <p:cNvPr id="24" name="Picture 23" descr="A picture containing shape&#10;&#10;Description automatically generated">
              <a:extLst>
                <a:ext uri="{FF2B5EF4-FFF2-40B4-BE49-F238E27FC236}">
                  <a16:creationId xmlns:a16="http://schemas.microsoft.com/office/drawing/2014/main" id="{9959E391-9D38-4543-8A0E-C53F19839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42" y="991418"/>
              <a:ext cx="3108960" cy="1797869"/>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DB2D298C-CDD4-4F95-8C9D-5D75A942D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35" y="546843"/>
              <a:ext cx="3108960" cy="179786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42522441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187208873"/>
                    </a:ext>
                  </a:extLst>
                </a:gridCol>
                <a:gridCol w="4841865">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grpSp>
        <p:nvGrpSpPr>
          <p:cNvPr id="14" name="Group 13">
            <a:extLst>
              <a:ext uri="{FF2B5EF4-FFF2-40B4-BE49-F238E27FC236}">
                <a16:creationId xmlns:a16="http://schemas.microsoft.com/office/drawing/2014/main" id="{29A6AD27-B4C8-4260-BB5A-B3F1A6867534}"/>
              </a:ext>
            </a:extLst>
          </p:cNvPr>
          <p:cNvGrpSpPr/>
          <p:nvPr/>
        </p:nvGrpSpPr>
        <p:grpSpPr>
          <a:xfrm>
            <a:off x="2070378" y="546843"/>
            <a:ext cx="7452392" cy="2242444"/>
            <a:chOff x="2070378" y="546843"/>
            <a:chExt cx="7452392" cy="2242444"/>
          </a:xfrm>
        </p:grpSpPr>
        <p:pic>
          <p:nvPicPr>
            <p:cNvPr id="15" name="Picture 14" descr="A picture containing shape&#10;&#10;Description automatically generated">
              <a:extLst>
                <a:ext uri="{FF2B5EF4-FFF2-40B4-BE49-F238E27FC236}">
                  <a16:creationId xmlns:a16="http://schemas.microsoft.com/office/drawing/2014/main" id="{3A3DA9E4-C3A9-4455-8307-0978B59B5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42" y="991418"/>
              <a:ext cx="3108960" cy="1797869"/>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05C4C3E4-D1A1-476D-B9E3-4E93A378B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35" y="546843"/>
              <a:ext cx="3108960" cy="1797869"/>
            </a:xfrm>
            <a:prstGeom prst="rect">
              <a:avLst/>
            </a:prstGeom>
          </p:spPr>
        </p:pic>
        <p:sp>
          <p:nvSpPr>
            <p:cNvPr id="17" name="Rectangle 16">
              <a:extLst>
                <a:ext uri="{FF2B5EF4-FFF2-40B4-BE49-F238E27FC236}">
                  <a16:creationId xmlns:a16="http://schemas.microsoft.com/office/drawing/2014/main" id="{26EECE94-FFAA-428C-B7B3-49C09B0B2762}"/>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C8142C4E-32BC-4A55-B0C4-3071C56C3782}"/>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19" name="Rectangle 18">
              <a:extLst>
                <a:ext uri="{FF2B5EF4-FFF2-40B4-BE49-F238E27FC236}">
                  <a16:creationId xmlns:a16="http://schemas.microsoft.com/office/drawing/2014/main" id="{E0F0CB24-70B5-42D6-AE93-BC793E32F6D2}"/>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20" name="Oval 19">
              <a:extLst>
                <a:ext uri="{FF2B5EF4-FFF2-40B4-BE49-F238E27FC236}">
                  <a16:creationId xmlns:a16="http://schemas.microsoft.com/office/drawing/2014/main" id="{16DCEBE5-C9F1-4044-A5FA-6FE91BEDE00D}"/>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2A1ED987-FBC9-41EE-B130-5B0523D0B1DE}"/>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F929096F-2FFA-43DA-9BA5-C2E6A58EC895}"/>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26037886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1998"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4">
                  <a:extLst>
                    <a:ext uri="{9D8B030D-6E8A-4147-A177-3AD203B41FA5}">
                      <a16:colId xmlns:a16="http://schemas.microsoft.com/office/drawing/2014/main" val="3035806854"/>
                    </a:ext>
                  </a:extLst>
                </a:gridCol>
                <a:gridCol w="4841864">
                  <a:extLst>
                    <a:ext uri="{9D8B030D-6E8A-4147-A177-3AD203B41FA5}">
                      <a16:colId xmlns:a16="http://schemas.microsoft.com/office/drawing/2014/main" val="362752232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tc>
                  <a:txBody>
                    <a:bodyPr/>
                    <a:lstStyle/>
                    <a:p>
                      <a:pPr algn="ctr"/>
                      <a:r>
                        <a:rPr lang="en-US" sz="2000" dirty="0">
                          <a:latin typeface="Segoe UI Light (Headings)"/>
                        </a:rPr>
                        <a:t>F=(Z+Y+X)’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solidFill>
                      <a:srgbClr val="FF8989"/>
                    </a:solidFill>
                  </a:tcPr>
                </a:tc>
                <a:tc>
                  <a:txBody>
                    <a:bodyPr/>
                    <a:lstStyle/>
                    <a:p>
                      <a:pPr algn="ctr"/>
                      <a:r>
                        <a:rPr lang="en-US" sz="2000" dirty="0">
                          <a:latin typeface="Segoe UI Light (Headings)"/>
                        </a:rPr>
                        <a:t>1</a:t>
                      </a:r>
                    </a:p>
                  </a:txBody>
                  <a:tcPr>
                    <a:solidFill>
                      <a:srgbClr val="FFFF00"/>
                    </a:solidFil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solidFill>
                      <a:srgbClr val="FF89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solidFill>
                      <a:srgbClr val="FFFF00"/>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solidFill>
                      <a:srgbClr val="FF89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solidFill>
                      <a:srgbClr val="FFFF00"/>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solidFill>
                      <a:srgbClr val="FF89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solidFill>
                      <a:srgbClr val="FFFF00"/>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D260F8C-3719-4EEE-ADE1-AA97068EA87F}"/>
              </a:ext>
            </a:extLst>
          </p:cNvPr>
          <p:cNvSpPr/>
          <p:nvPr/>
        </p:nvSpPr>
        <p:spPr>
          <a:xfrm>
            <a:off x="8566017" y="1035793"/>
            <a:ext cx="3658374" cy="1569660"/>
          </a:xfrm>
          <a:prstGeom prst="rect">
            <a:avLst/>
          </a:prstGeom>
        </p:spPr>
        <p:txBody>
          <a:bodyPr wrap="none">
            <a:spAutoFit/>
          </a:bodyPr>
          <a:lstStyle/>
          <a:p>
            <a:r>
              <a:rPr lang="en-US" sz="4800" dirty="0">
                <a:latin typeface="Segoe UI Light (Headings)"/>
              </a:rPr>
              <a:t>F=(Z+(Y+X)’)’</a:t>
            </a:r>
          </a:p>
          <a:p>
            <a:r>
              <a:rPr lang="en-US" sz="4800" dirty="0">
                <a:solidFill>
                  <a:schemeClr val="bg1"/>
                </a:solidFill>
                <a:latin typeface="Segoe UI Light (Headings)"/>
              </a:rPr>
              <a:t>F</a:t>
            </a:r>
            <a:r>
              <a:rPr lang="en-US" sz="4800" dirty="0">
                <a:latin typeface="Segoe UI Light (Headings)"/>
              </a:rPr>
              <a:t>≠(Z+Y+X)’</a:t>
            </a:r>
          </a:p>
        </p:txBody>
      </p:sp>
      <p:grpSp>
        <p:nvGrpSpPr>
          <p:cNvPr id="14" name="Group 13">
            <a:extLst>
              <a:ext uri="{FF2B5EF4-FFF2-40B4-BE49-F238E27FC236}">
                <a16:creationId xmlns:a16="http://schemas.microsoft.com/office/drawing/2014/main" id="{39969A9C-C76B-4F5B-8727-01AD844D0F48}"/>
              </a:ext>
            </a:extLst>
          </p:cNvPr>
          <p:cNvGrpSpPr/>
          <p:nvPr/>
        </p:nvGrpSpPr>
        <p:grpSpPr>
          <a:xfrm>
            <a:off x="2070378" y="546843"/>
            <a:ext cx="6745224" cy="2242444"/>
            <a:chOff x="2070378" y="546843"/>
            <a:chExt cx="6745224" cy="2242444"/>
          </a:xfrm>
        </p:grpSpPr>
        <p:pic>
          <p:nvPicPr>
            <p:cNvPr id="15" name="Picture 14" descr="A picture containing shape&#10;&#10;Description automatically generated">
              <a:extLst>
                <a:ext uri="{FF2B5EF4-FFF2-40B4-BE49-F238E27FC236}">
                  <a16:creationId xmlns:a16="http://schemas.microsoft.com/office/drawing/2014/main" id="{D08166FB-72FB-44AD-BDAE-01450E674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42" y="991418"/>
              <a:ext cx="3108960" cy="1797869"/>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D5C73414-14F9-4E99-A862-FE9C7988E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35" y="546843"/>
              <a:ext cx="3108960" cy="1797869"/>
            </a:xfrm>
            <a:prstGeom prst="rect">
              <a:avLst/>
            </a:prstGeom>
          </p:spPr>
        </p:pic>
        <p:sp>
          <p:nvSpPr>
            <p:cNvPr id="17" name="Rectangle 16">
              <a:extLst>
                <a:ext uri="{FF2B5EF4-FFF2-40B4-BE49-F238E27FC236}">
                  <a16:creationId xmlns:a16="http://schemas.microsoft.com/office/drawing/2014/main" id="{ADA1CDBE-C2EB-4DFB-9F8B-50A74DCA9FAE}"/>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19" name="Rectangle 18">
              <a:extLst>
                <a:ext uri="{FF2B5EF4-FFF2-40B4-BE49-F238E27FC236}">
                  <a16:creationId xmlns:a16="http://schemas.microsoft.com/office/drawing/2014/main" id="{67CB926E-DB99-469B-86E3-34D208265112}"/>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20" name="Oval 19">
              <a:extLst>
                <a:ext uri="{FF2B5EF4-FFF2-40B4-BE49-F238E27FC236}">
                  <a16:creationId xmlns:a16="http://schemas.microsoft.com/office/drawing/2014/main" id="{83C709D9-4F99-456F-9742-4332BD361464}"/>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3A7C9428-7161-48EB-8489-4FED91CA2905}"/>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D8A72424-7C6C-4782-BCD7-5A7BF80EDFC3}"/>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251387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granularity</a:t>
            </a:r>
          </a:p>
        </p:txBody>
      </p:sp>
    </p:spTree>
    <p:extLst>
      <p:ext uri="{BB962C8B-B14F-4D97-AF65-F5344CB8AC3E}">
        <p14:creationId xmlns:p14="http://schemas.microsoft.com/office/powerpoint/2010/main" val="30909904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NOT (3-Input OR)</a:t>
            </a:r>
          </a:p>
        </p:txBody>
      </p:sp>
    </p:spTree>
    <p:extLst>
      <p:ext uri="{BB962C8B-B14F-4D97-AF65-F5344CB8AC3E}">
        <p14:creationId xmlns:p14="http://schemas.microsoft.com/office/powerpoint/2010/main" val="32184912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2" name="Rectangle 1">
            <a:extLst>
              <a:ext uri="{FF2B5EF4-FFF2-40B4-BE49-F238E27FC236}">
                <a16:creationId xmlns:a16="http://schemas.microsoft.com/office/drawing/2014/main" id="{C3362BE6-930E-409A-BBE2-A729262407EF}"/>
              </a:ext>
            </a:extLst>
          </p:cNvPr>
          <p:cNvSpPr/>
          <p:nvPr/>
        </p:nvSpPr>
        <p:spPr>
          <a:xfrm>
            <a:off x="9109626" y="2583954"/>
            <a:ext cx="2529860" cy="707886"/>
          </a:xfrm>
          <a:prstGeom prst="rect">
            <a:avLst/>
          </a:prstGeom>
        </p:spPr>
        <p:txBody>
          <a:bodyPr wrap="none">
            <a:spAutoFit/>
          </a:bodyPr>
          <a:lstStyle/>
          <a:p>
            <a:r>
              <a:rPr lang="en-US" sz="4000" dirty="0">
                <a:latin typeface="Segoe UI Light (Headings)"/>
              </a:rPr>
              <a:t>Associative</a:t>
            </a:r>
            <a:endParaRPr lang="en-US" sz="4000" dirty="0"/>
          </a:p>
        </p:txBody>
      </p:sp>
      <p:graphicFrame>
        <p:nvGraphicFramePr>
          <p:cNvPr id="14" name="Table 2">
            <a:extLst>
              <a:ext uri="{FF2B5EF4-FFF2-40B4-BE49-F238E27FC236}">
                <a16:creationId xmlns:a16="http://schemas.microsoft.com/office/drawing/2014/main" id="{9452DEEA-FD5A-4FDC-809B-9368A913940A}"/>
              </a:ext>
            </a:extLst>
          </p:cNvPr>
          <p:cNvGraphicFramePr>
            <a:graphicFrameLocks noGrp="1"/>
          </p:cNvGraphicFramePr>
          <p:nvPr>
            <p:extLst>
              <p:ext uri="{D42A27DB-BD31-4B8C-83A1-F6EECF244321}">
                <p14:modId xmlns:p14="http://schemas.microsoft.com/office/powerpoint/2010/main" val="1747362838"/>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F=(X+Y+Z)’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
        <p:nvSpPr>
          <p:cNvPr id="15" name="Rectangle 14">
            <a:extLst>
              <a:ext uri="{FF2B5EF4-FFF2-40B4-BE49-F238E27FC236}">
                <a16:creationId xmlns:a16="http://schemas.microsoft.com/office/drawing/2014/main" id="{4DD3FCE4-8191-4AD2-B63F-545CB5543E0D}"/>
              </a:ext>
            </a:extLst>
          </p:cNvPr>
          <p:cNvSpPr/>
          <p:nvPr/>
        </p:nvSpPr>
        <p:spPr>
          <a:xfrm>
            <a:off x="8492564" y="1196068"/>
            <a:ext cx="3699436" cy="1569660"/>
          </a:xfrm>
          <a:prstGeom prst="rect">
            <a:avLst/>
          </a:prstGeom>
        </p:spPr>
        <p:txBody>
          <a:bodyPr wrap="square">
            <a:spAutoFit/>
          </a:bodyPr>
          <a:lstStyle/>
          <a:p>
            <a:r>
              <a:rPr lang="en-US" sz="4800" dirty="0">
                <a:latin typeface="Segoe UI Light (Headings)"/>
              </a:rPr>
              <a:t>F=(Z+Y+X)’</a:t>
            </a:r>
          </a:p>
          <a:p>
            <a:r>
              <a:rPr lang="en-US" sz="4800" dirty="0">
                <a:latin typeface="Segoe UI Light (Headings)"/>
              </a:rPr>
              <a:t>F=(X+Y+Z)’</a:t>
            </a:r>
          </a:p>
        </p:txBody>
      </p:sp>
      <p:sp>
        <p:nvSpPr>
          <p:cNvPr id="16" name="Rectangle 15">
            <a:extLst>
              <a:ext uri="{FF2B5EF4-FFF2-40B4-BE49-F238E27FC236}">
                <a16:creationId xmlns:a16="http://schemas.microsoft.com/office/drawing/2014/main" id="{32A40382-C116-4A60-B394-5F2EE5B162B8}"/>
              </a:ext>
            </a:extLst>
          </p:cNvPr>
          <p:cNvSpPr/>
          <p:nvPr/>
        </p:nvSpPr>
        <p:spPr>
          <a:xfrm>
            <a:off x="1817444" y="615019"/>
            <a:ext cx="530915" cy="830997"/>
          </a:xfrm>
          <a:prstGeom prst="rect">
            <a:avLst/>
          </a:prstGeom>
        </p:spPr>
        <p:txBody>
          <a:bodyPr wrap="none">
            <a:spAutoFit/>
          </a:bodyPr>
          <a:lstStyle/>
          <a:p>
            <a:r>
              <a:rPr lang="en-US" sz="4800" dirty="0">
                <a:latin typeface="Segoe UI Light (Headings)"/>
              </a:rPr>
              <a:t>X</a:t>
            </a:r>
          </a:p>
        </p:txBody>
      </p:sp>
      <p:sp>
        <p:nvSpPr>
          <p:cNvPr id="17" name="Rectangle 16">
            <a:extLst>
              <a:ext uri="{FF2B5EF4-FFF2-40B4-BE49-F238E27FC236}">
                <a16:creationId xmlns:a16="http://schemas.microsoft.com/office/drawing/2014/main" id="{C289E538-16EA-4BB3-92BD-CF2FD9229F4D}"/>
              </a:ext>
            </a:extLst>
          </p:cNvPr>
          <p:cNvSpPr/>
          <p:nvPr/>
        </p:nvSpPr>
        <p:spPr>
          <a:xfrm>
            <a:off x="1817444" y="1225519"/>
            <a:ext cx="516488" cy="830997"/>
          </a:xfrm>
          <a:prstGeom prst="rect">
            <a:avLst/>
          </a:prstGeom>
        </p:spPr>
        <p:txBody>
          <a:bodyPr wrap="none">
            <a:spAutoFit/>
          </a:bodyPr>
          <a:lstStyle/>
          <a:p>
            <a:r>
              <a:rPr lang="en-US" sz="4800" dirty="0">
                <a:latin typeface="Segoe UI Light (Headings)"/>
              </a:rPr>
              <a:t>Y</a:t>
            </a:r>
          </a:p>
        </p:txBody>
      </p:sp>
      <p:sp>
        <p:nvSpPr>
          <p:cNvPr id="18" name="Rectangle 17">
            <a:extLst>
              <a:ext uri="{FF2B5EF4-FFF2-40B4-BE49-F238E27FC236}">
                <a16:creationId xmlns:a16="http://schemas.microsoft.com/office/drawing/2014/main" id="{041CC204-D0CB-47AF-B3E8-97F68C7A0A10}"/>
              </a:ext>
            </a:extLst>
          </p:cNvPr>
          <p:cNvSpPr/>
          <p:nvPr/>
        </p:nvSpPr>
        <p:spPr>
          <a:xfrm>
            <a:off x="1817444" y="1841204"/>
            <a:ext cx="446079" cy="844692"/>
          </a:xfrm>
          <a:prstGeom prst="rect">
            <a:avLst/>
          </a:prstGeom>
        </p:spPr>
        <p:txBody>
          <a:bodyPr wrap="square">
            <a:spAutoFit/>
          </a:bodyPr>
          <a:lstStyle/>
          <a:p>
            <a:r>
              <a:rPr lang="en-US" sz="4800" dirty="0">
                <a:latin typeface="Segoe UI Light (Headings)"/>
              </a:rPr>
              <a:t>Z</a:t>
            </a:r>
          </a:p>
        </p:txBody>
      </p:sp>
      <p:cxnSp>
        <p:nvCxnSpPr>
          <p:cNvPr id="19" name="Straight Connector 18">
            <a:extLst>
              <a:ext uri="{FF2B5EF4-FFF2-40B4-BE49-F238E27FC236}">
                <a16:creationId xmlns:a16="http://schemas.microsoft.com/office/drawing/2014/main" id="{F8DF92B5-A34C-4773-B0B4-AED91F930229}"/>
              </a:ext>
            </a:extLst>
          </p:cNvPr>
          <p:cNvCxnSpPr>
            <a:cxnSpLocks/>
          </p:cNvCxnSpPr>
          <p:nvPr/>
        </p:nvCxnSpPr>
        <p:spPr>
          <a:xfrm>
            <a:off x="2839945" y="1684798"/>
            <a:ext cx="64008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descr="A picture containing shape&#10;&#10;Description automatically generated">
            <a:extLst>
              <a:ext uri="{FF2B5EF4-FFF2-40B4-BE49-F238E27FC236}">
                <a16:creationId xmlns:a16="http://schemas.microsoft.com/office/drawing/2014/main" id="{95D3B6FF-E3F7-4BFF-A19E-6939C9C0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863" y="889719"/>
            <a:ext cx="3180316" cy="1590158"/>
          </a:xfrm>
          <a:prstGeom prst="rect">
            <a:avLst/>
          </a:prstGeom>
        </p:spPr>
      </p:pic>
      <p:pic>
        <p:nvPicPr>
          <p:cNvPr id="21" name="Picture 20" descr="A picture containing shape&#10;&#10;Description automatically generated">
            <a:extLst>
              <a:ext uri="{FF2B5EF4-FFF2-40B4-BE49-F238E27FC236}">
                <a16:creationId xmlns:a16="http://schemas.microsoft.com/office/drawing/2014/main" id="{375C16C9-6030-4011-AEA8-4875C3899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103" y="785863"/>
            <a:ext cx="3108960" cy="1797869"/>
          </a:xfrm>
          <a:prstGeom prst="rect">
            <a:avLst/>
          </a:prstGeom>
        </p:spPr>
      </p:pic>
    </p:spTree>
    <p:extLst>
      <p:ext uri="{BB962C8B-B14F-4D97-AF65-F5344CB8AC3E}">
        <p14:creationId xmlns:p14="http://schemas.microsoft.com/office/powerpoint/2010/main" val="14758274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shape&#10;&#10;Description automatically generated">
            <a:extLst>
              <a:ext uri="{FF2B5EF4-FFF2-40B4-BE49-F238E27FC236}">
                <a16:creationId xmlns:a16="http://schemas.microsoft.com/office/drawing/2014/main" id="{17F84379-654C-40F5-8C6E-FA934B737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490" y="1511578"/>
            <a:ext cx="2356101" cy="1374841"/>
          </a:xfrm>
          <a:prstGeom prst="rect">
            <a:avLst/>
          </a:prstGeom>
        </p:spPr>
      </p:pic>
      <p:pic>
        <p:nvPicPr>
          <p:cNvPr id="23" name="Picture 22" descr="A picture containing shape&#10;&#10;Description automatically generated">
            <a:extLst>
              <a:ext uri="{FF2B5EF4-FFF2-40B4-BE49-F238E27FC236}">
                <a16:creationId xmlns:a16="http://schemas.microsoft.com/office/drawing/2014/main" id="{46B9B0AA-602A-460C-A0A0-D75DAEF52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62" y="1312584"/>
            <a:ext cx="1920240" cy="1120507"/>
          </a:xfrm>
          <a:prstGeom prst="rect">
            <a:avLst/>
          </a:prstGeom>
        </p:spPr>
      </p:pic>
      <p:grpSp>
        <p:nvGrpSpPr>
          <p:cNvPr id="4" name="Group 3">
            <a:extLst>
              <a:ext uri="{FF2B5EF4-FFF2-40B4-BE49-F238E27FC236}">
                <a16:creationId xmlns:a16="http://schemas.microsoft.com/office/drawing/2014/main" id="{799451E1-1E12-481B-B941-5092AE169DC0}"/>
              </a:ext>
            </a:extLst>
          </p:cNvPr>
          <p:cNvGrpSpPr>
            <a:grpSpLocks noChangeAspect="1"/>
          </p:cNvGrpSpPr>
          <p:nvPr/>
        </p:nvGrpSpPr>
        <p:grpSpPr>
          <a:xfrm>
            <a:off x="7717801" y="1513849"/>
            <a:ext cx="2377440" cy="1374841"/>
            <a:chOff x="7533548" y="1266896"/>
            <a:chExt cx="3137118" cy="1797869"/>
          </a:xfrm>
        </p:grpSpPr>
        <p:cxnSp>
          <p:nvCxnSpPr>
            <p:cNvPr id="20" name="Straight Connector 19">
              <a:extLst>
                <a:ext uri="{FF2B5EF4-FFF2-40B4-BE49-F238E27FC236}">
                  <a16:creationId xmlns:a16="http://schemas.microsoft.com/office/drawing/2014/main" id="{5609E279-51BA-4F38-B45F-DA0BACD10E6F}"/>
                </a:ext>
              </a:extLst>
            </p:cNvPr>
            <p:cNvCxnSpPr>
              <a:cxnSpLocks/>
            </p:cNvCxnSpPr>
            <p:nvPr/>
          </p:nvCxnSpPr>
          <p:spPr>
            <a:xfrm>
              <a:off x="7533548" y="2165831"/>
              <a:ext cx="64008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A picture containing shape&#10;&#10;Description automatically generated">
              <a:extLst>
                <a:ext uri="{FF2B5EF4-FFF2-40B4-BE49-F238E27FC236}">
                  <a16:creationId xmlns:a16="http://schemas.microsoft.com/office/drawing/2014/main" id="{802C9946-FD33-421B-9DB6-33E1C1E6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706" y="1266896"/>
              <a:ext cx="3108960" cy="1797869"/>
            </a:xfrm>
            <a:prstGeom prst="rect">
              <a:avLst/>
            </a:prstGeom>
          </p:spPr>
        </p:pic>
      </p:grpSp>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483100">
                  <a:extLst>
                    <a:ext uri="{9D8B030D-6E8A-4147-A177-3AD203B41FA5}">
                      <a16:colId xmlns:a16="http://schemas.microsoft.com/office/drawing/2014/main" val="4149648166"/>
                    </a:ext>
                  </a:extLst>
                </a:gridCol>
                <a:gridCol w="44069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Segoe UI Light (Headings)"/>
                        </a:rPr>
                        <a:t>F = (Z+Y+X)’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No!</a:t>
                      </a:r>
                    </a:p>
                  </a:txBody>
                  <a:tcPr>
                    <a:solidFill>
                      <a:srgbClr val="FF8989"/>
                    </a:solidFill>
                  </a:tcPr>
                </a:tc>
                <a:tc>
                  <a:txBody>
                    <a:bodyPr/>
                    <a:lstStyle/>
                    <a:p>
                      <a:pPr algn="ctr"/>
                      <a:r>
                        <a:rPr lang="en-US" sz="4000" kern="1200" dirty="0">
                          <a:solidFill>
                            <a:schemeClr val="tx1"/>
                          </a:solidFill>
                          <a:latin typeface="Segoe UI Light (Headings)"/>
                          <a:ea typeface="+mn-ea"/>
                          <a:cs typeface="+mn-cs"/>
                        </a:rPr>
                        <a:t>Yes</a:t>
                      </a:r>
                    </a:p>
                  </a:txBody>
                  <a:tcPr>
                    <a:solidFill>
                      <a:srgbClr val="92D050"/>
                    </a:solidFill>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2246736350"/>
                  </a:ext>
                </a:extLst>
              </a:tr>
            </a:tbl>
          </a:graphicData>
        </a:graphic>
      </p:graphicFrame>
      <p:grpSp>
        <p:nvGrpSpPr>
          <p:cNvPr id="2" name="Group 1">
            <a:extLst>
              <a:ext uri="{FF2B5EF4-FFF2-40B4-BE49-F238E27FC236}">
                <a16:creationId xmlns:a16="http://schemas.microsoft.com/office/drawing/2014/main" id="{578FCBCF-4AC0-47CA-BA33-520631786214}"/>
              </a:ext>
            </a:extLst>
          </p:cNvPr>
          <p:cNvGrpSpPr>
            <a:grpSpLocks noChangeAspect="1"/>
          </p:cNvGrpSpPr>
          <p:nvPr/>
        </p:nvGrpSpPr>
        <p:grpSpPr>
          <a:xfrm>
            <a:off x="7302751" y="1581915"/>
            <a:ext cx="4898666" cy="1243995"/>
            <a:chOff x="3162877" y="615018"/>
            <a:chExt cx="7677973" cy="1949777"/>
          </a:xfrm>
        </p:grpSpPr>
        <p:sp>
          <p:nvSpPr>
            <p:cNvPr id="24" name="Rectangle 23">
              <a:extLst>
                <a:ext uri="{FF2B5EF4-FFF2-40B4-BE49-F238E27FC236}">
                  <a16:creationId xmlns:a16="http://schemas.microsoft.com/office/drawing/2014/main" id="{C3CFC2B8-962D-4AE0-B922-9A8D328C2907}"/>
                </a:ext>
              </a:extLst>
            </p:cNvPr>
            <p:cNvSpPr/>
            <p:nvPr/>
          </p:nvSpPr>
          <p:spPr>
            <a:xfrm>
              <a:off x="7539714" y="1126583"/>
              <a:ext cx="3301136" cy="820069"/>
            </a:xfrm>
            <a:prstGeom prst="rect">
              <a:avLst/>
            </a:prstGeom>
          </p:spPr>
          <p:txBody>
            <a:bodyPr wrap="square">
              <a:spAutoFit/>
            </a:bodyPr>
            <a:lstStyle/>
            <a:p>
              <a:r>
                <a:rPr lang="en-US" sz="2800" dirty="0">
                  <a:latin typeface="Segoe UI Light (Headings)"/>
                </a:rPr>
                <a:t>F</a:t>
              </a:r>
              <a:r>
                <a:rPr lang="en-US" sz="2800" baseline="-25000" dirty="0">
                  <a:latin typeface="Segoe UI Light (Headings)"/>
                </a:rPr>
                <a:t>2</a:t>
              </a:r>
              <a:r>
                <a:rPr lang="en-US" sz="2800" dirty="0">
                  <a:latin typeface="Segoe UI Light (Headings)"/>
                </a:rPr>
                <a:t>=(Z+Y+X)’</a:t>
              </a:r>
            </a:p>
          </p:txBody>
        </p:sp>
        <p:sp>
          <p:nvSpPr>
            <p:cNvPr id="26" name="Rectangle 25">
              <a:extLst>
                <a:ext uri="{FF2B5EF4-FFF2-40B4-BE49-F238E27FC236}">
                  <a16:creationId xmlns:a16="http://schemas.microsoft.com/office/drawing/2014/main" id="{F63F1725-413A-4450-8110-22107DBA1599}"/>
                </a:ext>
              </a:extLst>
            </p:cNvPr>
            <p:cNvSpPr/>
            <p:nvPr/>
          </p:nvSpPr>
          <p:spPr>
            <a:xfrm>
              <a:off x="3162877" y="615018"/>
              <a:ext cx="560786" cy="723591"/>
            </a:xfrm>
            <a:prstGeom prst="rect">
              <a:avLst/>
            </a:prstGeom>
          </p:spPr>
          <p:txBody>
            <a:bodyPr wrap="none">
              <a:spAutoFit/>
            </a:bodyPr>
            <a:lstStyle/>
            <a:p>
              <a:r>
                <a:rPr lang="en-US" sz="2400" dirty="0">
                  <a:latin typeface="Segoe UI Light (Headings)"/>
                </a:rPr>
                <a:t>X</a:t>
              </a:r>
            </a:p>
          </p:txBody>
        </p:sp>
        <p:sp>
          <p:nvSpPr>
            <p:cNvPr id="27" name="Rectangle 26">
              <a:extLst>
                <a:ext uri="{FF2B5EF4-FFF2-40B4-BE49-F238E27FC236}">
                  <a16:creationId xmlns:a16="http://schemas.microsoft.com/office/drawing/2014/main" id="{390E99BB-B094-443F-9D7C-6AF82036C93F}"/>
                </a:ext>
              </a:extLst>
            </p:cNvPr>
            <p:cNvSpPr/>
            <p:nvPr/>
          </p:nvSpPr>
          <p:spPr>
            <a:xfrm>
              <a:off x="3162877" y="1225519"/>
              <a:ext cx="550736" cy="723591"/>
            </a:xfrm>
            <a:prstGeom prst="rect">
              <a:avLst/>
            </a:prstGeom>
          </p:spPr>
          <p:txBody>
            <a:bodyPr wrap="none">
              <a:spAutoFit/>
            </a:bodyPr>
            <a:lstStyle/>
            <a:p>
              <a:r>
                <a:rPr lang="en-US" sz="2400" dirty="0">
                  <a:latin typeface="Segoe UI Light (Headings)"/>
                </a:rPr>
                <a:t>Y</a:t>
              </a:r>
            </a:p>
          </p:txBody>
        </p:sp>
        <p:sp>
          <p:nvSpPr>
            <p:cNvPr id="28" name="Rectangle 27">
              <a:extLst>
                <a:ext uri="{FF2B5EF4-FFF2-40B4-BE49-F238E27FC236}">
                  <a16:creationId xmlns:a16="http://schemas.microsoft.com/office/drawing/2014/main" id="{A0E30664-E99D-4C2A-871F-88A097856819}"/>
                </a:ext>
              </a:extLst>
            </p:cNvPr>
            <p:cNvSpPr/>
            <p:nvPr/>
          </p:nvSpPr>
          <p:spPr>
            <a:xfrm>
              <a:off x="3162877" y="1841204"/>
              <a:ext cx="446078" cy="723591"/>
            </a:xfrm>
            <a:prstGeom prst="rect">
              <a:avLst/>
            </a:prstGeom>
          </p:spPr>
          <p:txBody>
            <a:bodyPr wrap="square">
              <a:spAutoFit/>
            </a:bodyPr>
            <a:lstStyle/>
            <a:p>
              <a:r>
                <a:rPr lang="en-US" sz="2400" dirty="0">
                  <a:latin typeface="Segoe UI Light (Headings)"/>
                </a:rPr>
                <a:t>Z</a:t>
              </a:r>
            </a:p>
          </p:txBody>
        </p:sp>
        <p:sp>
          <p:nvSpPr>
            <p:cNvPr id="32" name="Oval 31">
              <a:extLst>
                <a:ext uri="{FF2B5EF4-FFF2-40B4-BE49-F238E27FC236}">
                  <a16:creationId xmlns:a16="http://schemas.microsoft.com/office/drawing/2014/main" id="{3BB0DD03-1511-4D28-AE0A-5AF302C3FA11}"/>
                </a:ext>
              </a:extLst>
            </p:cNvPr>
            <p:cNvSpPr>
              <a:spLocks noChangeAspect="1"/>
            </p:cNvSpPr>
            <p:nvPr/>
          </p:nvSpPr>
          <p:spPr>
            <a:xfrm>
              <a:off x="6953434" y="1405236"/>
              <a:ext cx="274319" cy="274319"/>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grpSp>
      <p:grpSp>
        <p:nvGrpSpPr>
          <p:cNvPr id="3" name="Group 2">
            <a:extLst>
              <a:ext uri="{FF2B5EF4-FFF2-40B4-BE49-F238E27FC236}">
                <a16:creationId xmlns:a16="http://schemas.microsoft.com/office/drawing/2014/main" id="{4D49B97F-285D-4178-A45A-83951B9380A7}"/>
              </a:ext>
            </a:extLst>
          </p:cNvPr>
          <p:cNvGrpSpPr>
            <a:grpSpLocks noChangeAspect="1"/>
          </p:cNvGrpSpPr>
          <p:nvPr/>
        </p:nvGrpSpPr>
        <p:grpSpPr>
          <a:xfrm>
            <a:off x="286369" y="1289342"/>
            <a:ext cx="6839422" cy="1509749"/>
            <a:chOff x="2070378" y="550521"/>
            <a:chExt cx="10511797" cy="2320395"/>
          </a:xfrm>
        </p:grpSpPr>
        <p:sp>
          <p:nvSpPr>
            <p:cNvPr id="34" name="Rectangle 33">
              <a:extLst>
                <a:ext uri="{FF2B5EF4-FFF2-40B4-BE49-F238E27FC236}">
                  <a16:creationId xmlns:a16="http://schemas.microsoft.com/office/drawing/2014/main" id="{13ECA040-B855-4B47-B371-A828622D91EC}"/>
                </a:ext>
              </a:extLst>
            </p:cNvPr>
            <p:cNvSpPr/>
            <p:nvPr/>
          </p:nvSpPr>
          <p:spPr>
            <a:xfrm>
              <a:off x="2070378" y="550521"/>
              <a:ext cx="594250" cy="804158"/>
            </a:xfrm>
            <a:prstGeom prst="rect">
              <a:avLst/>
            </a:prstGeom>
          </p:spPr>
          <p:txBody>
            <a:bodyPr wrap="none">
              <a:spAutoFit/>
            </a:bodyPr>
            <a:lstStyle/>
            <a:p>
              <a:r>
                <a:rPr lang="en-US" sz="2800" dirty="0">
                  <a:latin typeface="Segoe UI Light (Headings)"/>
                </a:rPr>
                <a:t>X</a:t>
              </a:r>
            </a:p>
          </p:txBody>
        </p:sp>
        <p:sp>
          <p:nvSpPr>
            <p:cNvPr id="35" name="Rectangle 34">
              <a:extLst>
                <a:ext uri="{FF2B5EF4-FFF2-40B4-BE49-F238E27FC236}">
                  <a16:creationId xmlns:a16="http://schemas.microsoft.com/office/drawing/2014/main" id="{DF8D87AC-8276-4A11-B96E-4BE7858CC598}"/>
                </a:ext>
              </a:extLst>
            </p:cNvPr>
            <p:cNvSpPr/>
            <p:nvPr/>
          </p:nvSpPr>
          <p:spPr>
            <a:xfrm>
              <a:off x="9051167" y="1483207"/>
              <a:ext cx="3531008" cy="804158"/>
            </a:xfrm>
            <a:prstGeom prst="rect">
              <a:avLst/>
            </a:prstGeom>
          </p:spPr>
          <p:txBody>
            <a:bodyPr wrap="none">
              <a:spAutoFit/>
            </a:bodyPr>
            <a:lstStyle/>
            <a:p>
              <a:r>
                <a:rPr lang="en-US" sz="2800" dirty="0">
                  <a:latin typeface="Segoe UI Light (Headings)"/>
                </a:rPr>
                <a:t>F</a:t>
              </a:r>
              <a:r>
                <a:rPr lang="en-US" sz="2800" baseline="-25000" dirty="0">
                  <a:latin typeface="Segoe UI Light (Headings)"/>
                </a:rPr>
                <a:t>1</a:t>
              </a:r>
              <a:r>
                <a:rPr lang="en-US" sz="2800" dirty="0">
                  <a:latin typeface="Segoe UI Light (Headings)"/>
                </a:rPr>
                <a:t>=(Z+(Y+X)’)’</a:t>
              </a:r>
            </a:p>
          </p:txBody>
        </p:sp>
        <p:sp>
          <p:nvSpPr>
            <p:cNvPr id="36" name="Rectangle 35">
              <a:extLst>
                <a:ext uri="{FF2B5EF4-FFF2-40B4-BE49-F238E27FC236}">
                  <a16:creationId xmlns:a16="http://schemas.microsoft.com/office/drawing/2014/main" id="{F8C256DE-F4B9-40E8-8631-371304C0A8AA}"/>
                </a:ext>
              </a:extLst>
            </p:cNvPr>
            <p:cNvSpPr/>
            <p:nvPr/>
          </p:nvSpPr>
          <p:spPr>
            <a:xfrm>
              <a:off x="2070378" y="1446817"/>
              <a:ext cx="581932" cy="804158"/>
            </a:xfrm>
            <a:prstGeom prst="rect">
              <a:avLst/>
            </a:prstGeom>
          </p:spPr>
          <p:txBody>
            <a:bodyPr wrap="none">
              <a:spAutoFit/>
            </a:bodyPr>
            <a:lstStyle/>
            <a:p>
              <a:r>
                <a:rPr lang="en-US" sz="2800" dirty="0">
                  <a:latin typeface="Segoe UI Light (Headings)"/>
                </a:rPr>
                <a:t>Y</a:t>
              </a:r>
            </a:p>
          </p:txBody>
        </p:sp>
        <p:sp>
          <p:nvSpPr>
            <p:cNvPr id="37" name="Oval 36">
              <a:extLst>
                <a:ext uri="{FF2B5EF4-FFF2-40B4-BE49-F238E27FC236}">
                  <a16:creationId xmlns:a16="http://schemas.microsoft.com/office/drawing/2014/main" id="{C8096E97-5B0B-41EB-B2B2-F4EE53BB68A8}"/>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56" name="Oval 55">
              <a:extLst>
                <a:ext uri="{FF2B5EF4-FFF2-40B4-BE49-F238E27FC236}">
                  <a16:creationId xmlns:a16="http://schemas.microsoft.com/office/drawing/2014/main" id="{98A99960-5605-42E7-B92D-E201993FAFE0}"/>
                </a:ext>
              </a:extLst>
            </p:cNvPr>
            <p:cNvSpPr>
              <a:spLocks noChangeAspect="1"/>
            </p:cNvSpPr>
            <p:nvPr/>
          </p:nvSpPr>
          <p:spPr>
            <a:xfrm>
              <a:off x="8306057" y="1793691"/>
              <a:ext cx="274320" cy="274319"/>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57" name="Rectangle 56">
              <a:extLst>
                <a:ext uri="{FF2B5EF4-FFF2-40B4-BE49-F238E27FC236}">
                  <a16:creationId xmlns:a16="http://schemas.microsoft.com/office/drawing/2014/main" id="{FF2EA44B-0C89-4FD2-99CC-D434840E0CC9}"/>
                </a:ext>
              </a:extLst>
            </p:cNvPr>
            <p:cNvSpPr/>
            <p:nvPr/>
          </p:nvSpPr>
          <p:spPr>
            <a:xfrm>
              <a:off x="4716089" y="2066758"/>
              <a:ext cx="599177" cy="804158"/>
            </a:xfrm>
            <a:prstGeom prst="rect">
              <a:avLst/>
            </a:prstGeom>
          </p:spPr>
          <p:txBody>
            <a:bodyPr wrap="none">
              <a:spAutoFit/>
            </a:bodyPr>
            <a:lstStyle/>
            <a:p>
              <a:r>
                <a:rPr lang="en-US" sz="2800" dirty="0">
                  <a:latin typeface="Segoe UI Light (Headings)"/>
                </a:rPr>
                <a:t>Z</a:t>
              </a:r>
            </a:p>
          </p:txBody>
        </p:sp>
      </p:grpSp>
    </p:spTree>
    <p:extLst>
      <p:ext uri="{BB962C8B-B14F-4D97-AF65-F5344CB8AC3E}">
        <p14:creationId xmlns:p14="http://schemas.microsoft.com/office/powerpoint/2010/main" val="4819046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shape&#10;&#10;Description automatically generated">
            <a:extLst>
              <a:ext uri="{FF2B5EF4-FFF2-40B4-BE49-F238E27FC236}">
                <a16:creationId xmlns:a16="http://schemas.microsoft.com/office/drawing/2014/main" id="{FB63359A-1C62-4B9C-80DB-AFD2831EF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323" y="985374"/>
            <a:ext cx="3108960" cy="1797869"/>
          </a:xfrm>
          <a:prstGeom prst="rect">
            <a:avLst/>
          </a:prstGeom>
        </p:spPr>
      </p:pic>
      <p:pic>
        <p:nvPicPr>
          <p:cNvPr id="13" name="Picture 12" descr="A picture containing shape&#10;&#10;Description automatically generated">
            <a:extLst>
              <a:ext uri="{FF2B5EF4-FFF2-40B4-BE49-F238E27FC236}">
                <a16:creationId xmlns:a16="http://schemas.microsoft.com/office/drawing/2014/main" id="{F7F29B28-767F-488D-A430-26E73ED96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873" y="546936"/>
            <a:ext cx="3108960" cy="1797869"/>
          </a:xfrm>
          <a:prstGeom prst="rect">
            <a:avLst/>
          </a:prstGeom>
        </p:spPr>
      </p:pic>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1999"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19">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(Z(YX)’)’ = Z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(Y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8783418" y="1476313"/>
            <a:ext cx="3262432" cy="1569660"/>
          </a:xfrm>
          <a:prstGeom prst="rect">
            <a:avLst/>
          </a:prstGeom>
        </p:spPr>
        <p:txBody>
          <a:bodyPr wrap="none">
            <a:spAutoFit/>
          </a:bodyPr>
          <a:lstStyle/>
          <a:p>
            <a:r>
              <a:rPr lang="en-US" sz="4800" dirty="0">
                <a:latin typeface="Segoe UI Light (Headings)"/>
              </a:rPr>
              <a:t>F=Z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(Y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X)</a:t>
            </a:r>
          </a:p>
          <a:p>
            <a:r>
              <a:rPr lang="en-US" sz="4800" dirty="0">
                <a:highlight>
                  <a:srgbClr val="FFFF00"/>
                </a:highlight>
                <a:latin typeface="Segoe UI Light (Headings)"/>
              </a:rPr>
              <a:t>Associative?</a:t>
            </a: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Tree>
    <p:extLst>
      <p:ext uri="{BB962C8B-B14F-4D97-AF65-F5344CB8AC3E}">
        <p14:creationId xmlns:p14="http://schemas.microsoft.com/office/powerpoint/2010/main" val="37208681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recap</a:t>
            </a:r>
          </a:p>
        </p:txBody>
      </p:sp>
    </p:spTree>
    <p:extLst>
      <p:ext uri="{BB962C8B-B14F-4D97-AF65-F5344CB8AC3E}">
        <p14:creationId xmlns:p14="http://schemas.microsoft.com/office/powerpoint/2010/main" val="4718366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3B2D4112-D8AD-4132-8951-A7F799D06451}"/>
              </a:ext>
            </a:extLst>
          </p:cNvPr>
          <p:cNvGraphicFramePr>
            <a:graphicFrameLocks noGrp="1"/>
          </p:cNvGraphicFramePr>
          <p:nvPr/>
        </p:nvGraphicFramePr>
        <p:xfrm>
          <a:off x="0" y="0"/>
          <a:ext cx="12192000" cy="6858000"/>
        </p:xfrm>
        <a:graphic>
          <a:graphicData uri="http://schemas.openxmlformats.org/drawingml/2006/table">
            <a:tbl>
              <a:tblPr firstRow="1" bandRow="1">
                <a:tableStyleId>{5C22544A-7EE6-4342-B048-85BDC9FD1C3A}</a:tableStyleId>
              </a:tblPr>
              <a:tblGrid>
                <a:gridCol w="4102100">
                  <a:extLst>
                    <a:ext uri="{9D8B030D-6E8A-4147-A177-3AD203B41FA5}">
                      <a16:colId xmlns:a16="http://schemas.microsoft.com/office/drawing/2014/main" val="3450066648"/>
                    </a:ext>
                  </a:extLst>
                </a:gridCol>
                <a:gridCol w="8089900">
                  <a:extLst>
                    <a:ext uri="{9D8B030D-6E8A-4147-A177-3AD203B41FA5}">
                      <a16:colId xmlns:a16="http://schemas.microsoft.com/office/drawing/2014/main" val="1089434390"/>
                    </a:ext>
                  </a:extLst>
                </a:gridCol>
              </a:tblGrid>
              <a:tr h="1143000">
                <a:tc>
                  <a:txBody>
                    <a:bodyPr/>
                    <a:lstStyle/>
                    <a:p>
                      <a:pPr algn="ctr"/>
                      <a:r>
                        <a:rPr kumimoji="0" lang="en-US" sz="6600" b="0" i="0" u="none" strike="noStrike" kern="1200" cap="all" spc="0" normalizeH="0" baseline="0" dirty="0">
                          <a:ln>
                            <a:noFill/>
                          </a:ln>
                          <a:solidFill>
                            <a:schemeClr val="bg1"/>
                          </a:solidFill>
                          <a:effectLst/>
                          <a:uLnTx/>
                          <a:uFillTx/>
                          <a:latin typeface="Segoe UI Light (Headings)"/>
                          <a:ea typeface="+mn-ea"/>
                          <a:cs typeface="+mn-cs"/>
                        </a:rPr>
                        <a:t>Gate</a:t>
                      </a:r>
                    </a:p>
                  </a:txBody>
                  <a:tcPr/>
                </a:tc>
                <a:tc>
                  <a:txBody>
                    <a:bodyPr/>
                    <a:lstStyle/>
                    <a:p>
                      <a:pPr algn="ctr"/>
                      <a:r>
                        <a:rPr kumimoji="0" lang="en-US" sz="6600" b="0" i="0" u="none" strike="noStrike" kern="1200" cap="all" spc="0" normalizeH="0" baseline="0" dirty="0">
                          <a:ln>
                            <a:noFill/>
                          </a:ln>
                          <a:solidFill>
                            <a:schemeClr val="bg1"/>
                          </a:solidFill>
                          <a:effectLst/>
                          <a:uLnTx/>
                          <a:uFillTx/>
                          <a:latin typeface="Segoe UI Light (Headings)"/>
                          <a:ea typeface="+mn-ea"/>
                          <a:cs typeface="+mn-cs"/>
                        </a:rPr>
                        <a:t>When f=1</a:t>
                      </a:r>
                    </a:p>
                  </a:txBody>
                  <a:tcPr/>
                </a:tc>
                <a:extLst>
                  <a:ext uri="{0D108BD9-81ED-4DB2-BD59-A6C34878D82A}">
                    <a16:rowId xmlns:a16="http://schemas.microsoft.com/office/drawing/2014/main" val="1302761825"/>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NOT</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The input is 0</a:t>
                      </a:r>
                    </a:p>
                  </a:txBody>
                  <a:tcPr/>
                </a:tc>
                <a:extLst>
                  <a:ext uri="{0D108BD9-81ED-4DB2-BD59-A6C34878D82A}">
                    <a16:rowId xmlns:a16="http://schemas.microsoft.com/office/drawing/2014/main" val="1404574539"/>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AND</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All the inputs are 1</a:t>
                      </a:r>
                    </a:p>
                  </a:txBody>
                  <a:tcPr/>
                </a:tc>
                <a:extLst>
                  <a:ext uri="{0D108BD9-81ED-4DB2-BD59-A6C34878D82A}">
                    <a16:rowId xmlns:a16="http://schemas.microsoft.com/office/drawing/2014/main" val="3442860558"/>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OR</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At least one input is 1</a:t>
                      </a:r>
                    </a:p>
                  </a:txBody>
                  <a:tcPr/>
                </a:tc>
                <a:extLst>
                  <a:ext uri="{0D108BD9-81ED-4DB2-BD59-A6C34878D82A}">
                    <a16:rowId xmlns:a16="http://schemas.microsoft.com/office/drawing/2014/main" val="3965485539"/>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NAND</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At least one </a:t>
                      </a:r>
                      <a:r>
                        <a:rPr kumimoji="0" lang="en-US" sz="6600" b="0" i="0" u="none" strike="noStrike" kern="1200" cap="none" spc="0" normalizeH="0" baseline="0">
                          <a:ln>
                            <a:noFill/>
                          </a:ln>
                          <a:solidFill>
                            <a:prstClr val="black"/>
                          </a:solidFill>
                          <a:effectLst/>
                          <a:uLnTx/>
                          <a:uFillTx/>
                          <a:latin typeface="Segoe UI Light (Headings)"/>
                          <a:ea typeface="+mn-ea"/>
                          <a:cs typeface="+mn-cs"/>
                        </a:rPr>
                        <a:t>input is 0</a:t>
                      </a:r>
                      <a:endParaRPr kumimoji="0" lang="en-US" sz="6600" b="0" i="0" u="none" strike="noStrike" kern="1200" cap="none" spc="0" normalizeH="0" baseline="0" dirty="0">
                        <a:ln>
                          <a:noFill/>
                        </a:ln>
                        <a:solidFill>
                          <a:prstClr val="black"/>
                        </a:solidFill>
                        <a:effectLst/>
                        <a:uLnTx/>
                        <a:uFillTx/>
                        <a:latin typeface="Segoe UI Light (Headings)"/>
                        <a:ea typeface="+mn-ea"/>
                        <a:cs typeface="+mn-cs"/>
                      </a:endParaRPr>
                    </a:p>
                  </a:txBody>
                  <a:tcPr/>
                </a:tc>
                <a:extLst>
                  <a:ext uri="{0D108BD9-81ED-4DB2-BD59-A6C34878D82A}">
                    <a16:rowId xmlns:a16="http://schemas.microsoft.com/office/drawing/2014/main" val="3102150545"/>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NOR</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All the inputs are 0</a:t>
                      </a:r>
                    </a:p>
                  </a:txBody>
                  <a:tcPr/>
                </a:tc>
                <a:extLst>
                  <a:ext uri="{0D108BD9-81ED-4DB2-BD59-A6C34878D82A}">
                    <a16:rowId xmlns:a16="http://schemas.microsoft.com/office/drawing/2014/main" val="1093143413"/>
                  </a:ext>
                </a:extLst>
              </a:tr>
            </a:tbl>
          </a:graphicData>
        </a:graphic>
      </p:graphicFrame>
    </p:spTree>
    <p:extLst>
      <p:ext uri="{BB962C8B-B14F-4D97-AF65-F5344CB8AC3E}">
        <p14:creationId xmlns:p14="http://schemas.microsoft.com/office/powerpoint/2010/main" val="421040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extLst>
              <p:ext uri="{D42A27DB-BD31-4B8C-83A1-F6EECF244321}">
                <p14:modId xmlns:p14="http://schemas.microsoft.com/office/powerpoint/2010/main" val="2087317682"/>
              </p:ext>
            </p:extLst>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4290493449"/>
              </p:ext>
            </p:extLst>
          </p:nvPr>
        </p:nvGraphicFramePr>
        <p:xfrm>
          <a:off x="1723747" y="1242448"/>
          <a:ext cx="4804050" cy="5428095"/>
        </p:xfrm>
        <a:graphic>
          <a:graphicData uri="http://schemas.openxmlformats.org/drawingml/2006/table">
            <a:tbl>
              <a:tblPr bandCol="1">
                <a:tableStyleId>{93296810-A885-4BE3-A3E7-6D5BEEA58F35}</a:tableStyleId>
              </a:tblPr>
              <a:tblGrid>
                <a:gridCol w="320270">
                  <a:extLst>
                    <a:ext uri="{9D8B030D-6E8A-4147-A177-3AD203B41FA5}">
                      <a16:colId xmlns:a16="http://schemas.microsoft.com/office/drawing/2014/main" val="231252776"/>
                    </a:ext>
                  </a:extLst>
                </a:gridCol>
                <a:gridCol w="320270">
                  <a:extLst>
                    <a:ext uri="{9D8B030D-6E8A-4147-A177-3AD203B41FA5}">
                      <a16:colId xmlns:a16="http://schemas.microsoft.com/office/drawing/2014/main" val="1752968434"/>
                    </a:ext>
                  </a:extLst>
                </a:gridCol>
                <a:gridCol w="320270">
                  <a:extLst>
                    <a:ext uri="{9D8B030D-6E8A-4147-A177-3AD203B41FA5}">
                      <a16:colId xmlns:a16="http://schemas.microsoft.com/office/drawing/2014/main" val="4084507577"/>
                    </a:ext>
                  </a:extLst>
                </a:gridCol>
                <a:gridCol w="320270">
                  <a:extLst>
                    <a:ext uri="{9D8B030D-6E8A-4147-A177-3AD203B41FA5}">
                      <a16:colId xmlns:a16="http://schemas.microsoft.com/office/drawing/2014/main" val="2059221913"/>
                    </a:ext>
                  </a:extLst>
                </a:gridCol>
                <a:gridCol w="320270">
                  <a:extLst>
                    <a:ext uri="{9D8B030D-6E8A-4147-A177-3AD203B41FA5}">
                      <a16:colId xmlns:a16="http://schemas.microsoft.com/office/drawing/2014/main" val="769424419"/>
                    </a:ext>
                  </a:extLst>
                </a:gridCol>
                <a:gridCol w="320270">
                  <a:extLst>
                    <a:ext uri="{9D8B030D-6E8A-4147-A177-3AD203B41FA5}">
                      <a16:colId xmlns:a16="http://schemas.microsoft.com/office/drawing/2014/main" val="3519824441"/>
                    </a:ext>
                  </a:extLst>
                </a:gridCol>
                <a:gridCol w="320270">
                  <a:extLst>
                    <a:ext uri="{9D8B030D-6E8A-4147-A177-3AD203B41FA5}">
                      <a16:colId xmlns:a16="http://schemas.microsoft.com/office/drawing/2014/main" val="3921875730"/>
                    </a:ext>
                  </a:extLst>
                </a:gridCol>
                <a:gridCol w="320270">
                  <a:extLst>
                    <a:ext uri="{9D8B030D-6E8A-4147-A177-3AD203B41FA5}">
                      <a16:colId xmlns:a16="http://schemas.microsoft.com/office/drawing/2014/main" val="2150180168"/>
                    </a:ext>
                  </a:extLst>
                </a:gridCol>
                <a:gridCol w="320270">
                  <a:extLst>
                    <a:ext uri="{9D8B030D-6E8A-4147-A177-3AD203B41FA5}">
                      <a16:colId xmlns:a16="http://schemas.microsoft.com/office/drawing/2014/main" val="113799139"/>
                    </a:ext>
                  </a:extLst>
                </a:gridCol>
                <a:gridCol w="320270">
                  <a:extLst>
                    <a:ext uri="{9D8B030D-6E8A-4147-A177-3AD203B41FA5}">
                      <a16:colId xmlns:a16="http://schemas.microsoft.com/office/drawing/2014/main" val="4276369735"/>
                    </a:ext>
                  </a:extLst>
                </a:gridCol>
                <a:gridCol w="320270">
                  <a:extLst>
                    <a:ext uri="{9D8B030D-6E8A-4147-A177-3AD203B41FA5}">
                      <a16:colId xmlns:a16="http://schemas.microsoft.com/office/drawing/2014/main" val="2776503858"/>
                    </a:ext>
                  </a:extLst>
                </a:gridCol>
                <a:gridCol w="320270">
                  <a:extLst>
                    <a:ext uri="{9D8B030D-6E8A-4147-A177-3AD203B41FA5}">
                      <a16:colId xmlns:a16="http://schemas.microsoft.com/office/drawing/2014/main" val="2306195522"/>
                    </a:ext>
                  </a:extLst>
                </a:gridCol>
                <a:gridCol w="320270">
                  <a:extLst>
                    <a:ext uri="{9D8B030D-6E8A-4147-A177-3AD203B41FA5}">
                      <a16:colId xmlns:a16="http://schemas.microsoft.com/office/drawing/2014/main" val="487449682"/>
                    </a:ext>
                  </a:extLst>
                </a:gridCol>
                <a:gridCol w="320270">
                  <a:extLst>
                    <a:ext uri="{9D8B030D-6E8A-4147-A177-3AD203B41FA5}">
                      <a16:colId xmlns:a16="http://schemas.microsoft.com/office/drawing/2014/main" val="968708152"/>
                    </a:ext>
                  </a:extLst>
                </a:gridCol>
                <a:gridCol w="320270">
                  <a:extLst>
                    <a:ext uri="{9D8B030D-6E8A-4147-A177-3AD203B41FA5}">
                      <a16:colId xmlns:a16="http://schemas.microsoft.com/office/drawing/2014/main" val="2128019668"/>
                    </a:ext>
                  </a:extLst>
                </a:gridCol>
              </a:tblGrid>
              <a:tr h="4227650">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5</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a:t>
                      </a: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9" name="TextBox 8">
            <a:extLst>
              <a:ext uri="{FF2B5EF4-FFF2-40B4-BE49-F238E27FC236}">
                <a16:creationId xmlns:a16="http://schemas.microsoft.com/office/drawing/2014/main" id="{25C6C159-54E2-467F-99E4-36AC38286D35}"/>
              </a:ext>
            </a:extLst>
          </p:cNvPr>
          <p:cNvSpPr txBox="1"/>
          <p:nvPr/>
        </p:nvSpPr>
        <p:spPr>
          <a:xfrm>
            <a:off x="553089" y="5720083"/>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129537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extLst>
              <p:ext uri="{D42A27DB-BD31-4B8C-83A1-F6EECF244321}">
                <p14:modId xmlns:p14="http://schemas.microsoft.com/office/powerpoint/2010/main" val="4198209648"/>
              </p:ext>
            </p:extLst>
          </p:nvPr>
        </p:nvGraphicFramePr>
        <p:xfrm>
          <a:off x="548311" y="1242447"/>
          <a:ext cx="10380098" cy="4261708"/>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1065427">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940369582"/>
                  </a:ext>
                </a:extLst>
              </a:tr>
              <a:tr h="1065427">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[6,9)</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3095350869"/>
                  </a:ext>
                </a:extLst>
              </a:tr>
              <a:tr h="1065427">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[3,6)</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3321188233"/>
                  </a:ext>
                </a:extLst>
              </a:tr>
              <a:tr h="1065427">
                <a:tc>
                  <a:txBody>
                    <a:bodyPr/>
                    <a:lstStyle/>
                    <a:p>
                      <a:r>
                        <a:rPr lang="en-US" sz="3200" kern="1200" dirty="0">
                          <a:solidFill>
                            <a:schemeClr val="tx1"/>
                          </a:solidFill>
                          <a:latin typeface="Segoe UI Light (Headings)"/>
                          <a:ea typeface="+mn-ea"/>
                          <a:cs typeface="+mn-cs"/>
                        </a:rPr>
                        <a:t>[0,3)</a:t>
                      </a:r>
                    </a:p>
                  </a:txBody>
                  <a:tcPr anchor="ctr"/>
                </a:tc>
                <a:extLst>
                  <a:ext uri="{0D108BD9-81ED-4DB2-BD59-A6C34878D82A}">
                    <a16:rowId xmlns:a16="http://schemas.microsoft.com/office/drawing/2014/main" val="233605468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2412240427"/>
              </p:ext>
            </p:extLst>
          </p:nvPr>
        </p:nvGraphicFramePr>
        <p:xfrm>
          <a:off x="1723747"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6559CE07-EE44-465A-9119-98E4756011E3}"/>
              </a:ext>
            </a:extLst>
          </p:cNvPr>
          <p:cNvSpPr txBox="1"/>
          <p:nvPr/>
        </p:nvSpPr>
        <p:spPr>
          <a:xfrm>
            <a:off x="553089" y="5720083"/>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59847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extLst>
              <p:ext uri="{D42A27DB-BD31-4B8C-83A1-F6EECF244321}">
                <p14:modId xmlns:p14="http://schemas.microsoft.com/office/powerpoint/2010/main" val="1562960939"/>
              </p:ext>
            </p:extLst>
          </p:nvPr>
        </p:nvGraphicFramePr>
        <p:xfrm>
          <a:off x="548311" y="1242447"/>
          <a:ext cx="10380098" cy="4261708"/>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2130854">
                <a:tc>
                  <a:txBody>
                    <a:bodyPr/>
                    <a:lstStyle/>
                    <a:p>
                      <a:r>
                        <a:rPr kumimoji="0" lang="en-US" sz="3200" b="0" i="0" u="none" strike="noStrike" kern="1200" cap="none" spc="0" normalizeH="0" baseline="0" noProof="0">
                          <a:ln>
                            <a:noFill/>
                          </a:ln>
                          <a:solidFill>
                            <a:prstClr val="black"/>
                          </a:solidFill>
                          <a:effectLst/>
                          <a:uLnTx/>
                          <a:uFillTx/>
                          <a:latin typeface="Segoe UI Light (Headings)"/>
                          <a:ea typeface="+mn-ea"/>
                          <a:cs typeface="+mn-cs"/>
                        </a:rPr>
                        <a:t>[5,</a:t>
                      </a: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940369582"/>
                  </a:ext>
                </a:extLst>
              </a:tr>
              <a:tr h="2130854">
                <a:tc>
                  <a:txBody>
                    <a:bodyPr/>
                    <a:lstStyle/>
                    <a:p>
                      <a:r>
                        <a:rPr lang="en-US" sz="3200" kern="1200" dirty="0">
                          <a:solidFill>
                            <a:schemeClr val="tx1"/>
                          </a:solidFill>
                          <a:latin typeface="Segoe UI Light (Headings)"/>
                          <a:ea typeface="+mn-ea"/>
                          <a:cs typeface="+mn-cs"/>
                        </a:rPr>
                        <a:t>[0,5)</a:t>
                      </a:r>
                    </a:p>
                  </a:txBody>
                  <a:tcPr anchor="ctr"/>
                </a:tc>
                <a:extLst>
                  <a:ext uri="{0D108BD9-81ED-4DB2-BD59-A6C34878D82A}">
                    <a16:rowId xmlns:a16="http://schemas.microsoft.com/office/drawing/2014/main" val="3321188233"/>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3872676368"/>
              </p:ext>
            </p:extLst>
          </p:nvPr>
        </p:nvGraphicFramePr>
        <p:xfrm>
          <a:off x="1723747"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1</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386C13BD-AFEB-4AA0-8D27-AB56C2193DED}"/>
              </a:ext>
            </a:extLst>
          </p:cNvPr>
          <p:cNvSpPr txBox="1"/>
          <p:nvPr/>
        </p:nvSpPr>
        <p:spPr>
          <a:xfrm>
            <a:off x="553089" y="5720083"/>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118573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reliability</a:t>
            </a:r>
          </a:p>
        </p:txBody>
      </p:sp>
      <p:sp>
        <p:nvSpPr>
          <p:cNvPr id="5" name="TextBox 4">
            <a:extLst>
              <a:ext uri="{FF2B5EF4-FFF2-40B4-BE49-F238E27FC236}">
                <a16:creationId xmlns:a16="http://schemas.microsoft.com/office/drawing/2014/main" id="{5DAD29EF-4034-4DDE-BDBC-384A5250144E}"/>
              </a:ext>
            </a:extLst>
          </p:cNvPr>
          <p:cNvSpPr txBox="1"/>
          <p:nvPr/>
        </p:nvSpPr>
        <p:spPr>
          <a:xfrm>
            <a:off x="6299200" y="3651049"/>
            <a:ext cx="1899879" cy="400110"/>
          </a:xfrm>
          <a:prstGeom prst="rect">
            <a:avLst/>
          </a:prstGeom>
          <a:noFill/>
        </p:spPr>
        <p:txBody>
          <a:bodyPr wrap="none" rtlCol="0">
            <a:spAutoFit/>
          </a:bodyPr>
          <a:lstStyle/>
          <a:p>
            <a:r>
              <a:rPr lang="en-US" sz="2000" dirty="0">
                <a:latin typeface="Segoe UI Light (Headings)"/>
              </a:rPr>
              <a:t>Robust to Noise</a:t>
            </a:r>
          </a:p>
        </p:txBody>
      </p:sp>
      <p:sp>
        <p:nvSpPr>
          <p:cNvPr id="6" name="Rectangle 5">
            <a:extLst>
              <a:ext uri="{FF2B5EF4-FFF2-40B4-BE49-F238E27FC236}">
                <a16:creationId xmlns:a16="http://schemas.microsoft.com/office/drawing/2014/main" id="{D5C3498D-B0D4-4C01-9CA3-8F81DA9C8F8B}"/>
              </a:ext>
            </a:extLst>
          </p:cNvPr>
          <p:cNvSpPr/>
          <p:nvPr/>
        </p:nvSpPr>
        <p:spPr>
          <a:xfrm>
            <a:off x="1889668" y="4575536"/>
            <a:ext cx="8369022" cy="584775"/>
          </a:xfrm>
          <a:prstGeom prst="rect">
            <a:avLst/>
          </a:prstGeom>
        </p:spPr>
        <p:txBody>
          <a:bodyPr wrap="none">
            <a:spAutoFit/>
          </a:bodyPr>
          <a:lstStyle/>
          <a:p>
            <a:r>
              <a:rPr lang="en-CA" sz="3200" dirty="0">
                <a:solidFill>
                  <a:srgbClr val="1A1A1B"/>
                </a:solidFill>
                <a:latin typeface="Segoe UI Light (Headings)"/>
              </a:rPr>
              <a:t>Fundamentally Hardware/Engineering Problem</a:t>
            </a:r>
            <a:endParaRPr lang="en-US" sz="3200" dirty="0">
              <a:latin typeface="Segoe UI Light (Headings)"/>
            </a:endParaRPr>
          </a:p>
        </p:txBody>
      </p:sp>
    </p:spTree>
    <p:extLst>
      <p:ext uri="{BB962C8B-B14F-4D97-AF65-F5344CB8AC3E}">
        <p14:creationId xmlns:p14="http://schemas.microsoft.com/office/powerpoint/2010/main" val="146784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Ternary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TextBox 4">
            <a:extLst>
              <a:ext uri="{FF2B5EF4-FFF2-40B4-BE49-F238E27FC236}">
                <a16:creationId xmlns:a16="http://schemas.microsoft.com/office/drawing/2014/main" id="{CEE1BA63-387F-487F-8219-62DFEB16ECB8}"/>
              </a:ext>
            </a:extLst>
          </p:cNvPr>
          <p:cNvSpPr txBox="1"/>
          <p:nvPr/>
        </p:nvSpPr>
        <p:spPr>
          <a:xfrm>
            <a:off x="2085462" y="4523563"/>
            <a:ext cx="7977441" cy="1877437"/>
          </a:xfrm>
          <a:prstGeom prst="rect">
            <a:avLst/>
          </a:prstGeom>
          <a:noFill/>
        </p:spPr>
        <p:txBody>
          <a:bodyPr wrap="none" rtlCol="0">
            <a:spAutoFit/>
          </a:bodyPr>
          <a:lstStyle/>
          <a:p>
            <a:pPr algn="ctr"/>
            <a:r>
              <a:rPr lang="en-CA" sz="3200" dirty="0">
                <a:latin typeface="Segoe UI Light (Headings)"/>
              </a:rPr>
              <a:t>Balanced Trinary {−1,0,1}</a:t>
            </a:r>
          </a:p>
          <a:p>
            <a:pPr algn="ctr"/>
            <a:r>
              <a:rPr lang="en-CA" sz="3200" dirty="0">
                <a:latin typeface="Segoe UI Light (Headings)"/>
              </a:rPr>
              <a:t>Entirely from </a:t>
            </a:r>
            <a:r>
              <a:rPr lang="en-CA" sz="3200" i="1" dirty="0">
                <a:latin typeface="Segoe UI Light (Headings)"/>
              </a:rPr>
              <a:t>Wood</a:t>
            </a:r>
            <a:r>
              <a:rPr lang="en-CA" sz="3200" dirty="0">
                <a:latin typeface="Segoe UI Light (Headings)"/>
              </a:rPr>
              <a:t>!</a:t>
            </a:r>
          </a:p>
          <a:p>
            <a:pPr algn="ctr"/>
            <a:r>
              <a:rPr lang="en-CA" sz="3200" dirty="0">
                <a:latin typeface="Segoe UI Light (Headings)"/>
              </a:rPr>
              <a:t>Thomas Fowler 1840</a:t>
            </a:r>
          </a:p>
          <a:p>
            <a:pPr algn="ctr"/>
            <a:r>
              <a:rPr lang="en-US" sz="2000" dirty="0">
                <a:latin typeface="Segoe UI Light (Headings)"/>
              </a:rPr>
              <a:t>More History and Etymology </a:t>
            </a:r>
            <a:r>
              <a:rPr lang="en-US" sz="2000" dirty="0">
                <a:latin typeface="Segoe UI Light (Headings)"/>
                <a:sym typeface="Wingdings" panose="05000000000000000000" pitchFamily="2" charset="2"/>
              </a:rPr>
              <a:t> </a:t>
            </a:r>
            <a:r>
              <a:rPr lang="en-US" sz="2000" dirty="0">
                <a:latin typeface="Segoe UI Light (Headings)"/>
              </a:rPr>
              <a:t>https://en.wikipedia.org/wiki/Computer</a:t>
            </a:r>
          </a:p>
        </p:txBody>
      </p:sp>
      <p:sp>
        <p:nvSpPr>
          <p:cNvPr id="6" name="Rectangle 5">
            <a:extLst>
              <a:ext uri="{FF2B5EF4-FFF2-40B4-BE49-F238E27FC236}">
                <a16:creationId xmlns:a16="http://schemas.microsoft.com/office/drawing/2014/main" id="{85C3A13E-173A-4B8D-A8AA-B0DAFEE3C1FE}"/>
              </a:ext>
            </a:extLst>
          </p:cNvPr>
          <p:cNvSpPr/>
          <p:nvPr/>
        </p:nvSpPr>
        <p:spPr>
          <a:xfrm>
            <a:off x="5400281" y="3633335"/>
            <a:ext cx="4752968" cy="369332"/>
          </a:xfrm>
          <a:prstGeom prst="rect">
            <a:avLst/>
          </a:prstGeom>
        </p:spPr>
        <p:txBody>
          <a:bodyPr wrap="none">
            <a:spAutoFit/>
          </a:bodyPr>
          <a:lstStyle/>
          <a:p>
            <a:r>
              <a:rPr lang="en-US" dirty="0">
                <a:latin typeface="Segoe UI Light (Headings)"/>
              </a:rPr>
              <a:t>https://en.wikipedia.org/wiki/Ternary_computer</a:t>
            </a:r>
          </a:p>
        </p:txBody>
      </p:sp>
    </p:spTree>
    <p:extLst>
      <p:ext uri="{BB962C8B-B14F-4D97-AF65-F5344CB8AC3E}">
        <p14:creationId xmlns:p14="http://schemas.microsoft.com/office/powerpoint/2010/main" val="205108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schemeClr val="bg1">
                    <a:lumMod val="75000"/>
                  </a:schemeClr>
                </a:solidFill>
                <a:latin typeface="Segoe UI Light (Headings)"/>
              </a:rPr>
              <a:t>decimal computer</a:t>
            </a:r>
            <a:endParaRPr kumimoji="0" lang="en-CA" sz="6600" b="0" i="0" u="none" strike="noStrike" kern="1200" cap="all" spc="0" normalizeH="0" baseline="0" noProof="0" dirty="0">
              <a:ln>
                <a:noFill/>
              </a:ln>
              <a:solidFill>
                <a:schemeClr val="bg1">
                  <a:lumMod val="75000"/>
                </a:schemeClr>
              </a:solidFill>
              <a:effectLst/>
              <a:uLnTx/>
              <a:uFillTx/>
              <a:latin typeface="Segoe UI Light (Headings)"/>
            </a:endParaRPr>
          </a:p>
        </p:txBody>
      </p:sp>
      <p:sp>
        <p:nvSpPr>
          <p:cNvPr id="6" name="Rectangle 5">
            <a:extLst>
              <a:ext uri="{FF2B5EF4-FFF2-40B4-BE49-F238E27FC236}">
                <a16:creationId xmlns:a16="http://schemas.microsoft.com/office/drawing/2014/main" id="{85C3A13E-173A-4B8D-A8AA-B0DAFEE3C1FE}"/>
              </a:ext>
            </a:extLst>
          </p:cNvPr>
          <p:cNvSpPr/>
          <p:nvPr/>
        </p:nvSpPr>
        <p:spPr>
          <a:xfrm>
            <a:off x="5247881" y="3633335"/>
            <a:ext cx="4752968" cy="369332"/>
          </a:xfrm>
          <a:prstGeom prst="rect">
            <a:avLst/>
          </a:prstGeom>
        </p:spPr>
        <p:txBody>
          <a:bodyPr wrap="none">
            <a:spAutoFit/>
          </a:bodyPr>
          <a:lstStyle/>
          <a:p>
            <a:r>
              <a:rPr lang="en-US" dirty="0">
                <a:latin typeface="Segoe UI Light (Headings)"/>
              </a:rPr>
              <a:t>https://en.wikipedia.org/wiki/Decimal_computer</a:t>
            </a:r>
          </a:p>
        </p:txBody>
      </p:sp>
      <p:sp>
        <p:nvSpPr>
          <p:cNvPr id="7" name="Rectangle 6">
            <a:extLst>
              <a:ext uri="{FF2B5EF4-FFF2-40B4-BE49-F238E27FC236}">
                <a16:creationId xmlns:a16="http://schemas.microsoft.com/office/drawing/2014/main" id="{1EEFEBDE-BCAF-473D-9E7D-358746CD8638}"/>
              </a:ext>
            </a:extLst>
          </p:cNvPr>
          <p:cNvSpPr/>
          <p:nvPr/>
        </p:nvSpPr>
        <p:spPr>
          <a:xfrm>
            <a:off x="1666481" y="4523563"/>
            <a:ext cx="9176551" cy="584775"/>
          </a:xfrm>
          <a:prstGeom prst="rect">
            <a:avLst/>
          </a:prstGeom>
        </p:spPr>
        <p:txBody>
          <a:bodyPr wrap="none">
            <a:spAutoFit/>
          </a:bodyPr>
          <a:lstStyle/>
          <a:p>
            <a:r>
              <a:rPr lang="en-US" sz="3200" dirty="0">
                <a:latin typeface="Segoe UI Light (Headings)"/>
              </a:rPr>
              <a:t>They are not actually base-10! We’ll cover them later.</a:t>
            </a:r>
          </a:p>
        </p:txBody>
      </p:sp>
    </p:spTree>
    <p:extLst>
      <p:ext uri="{BB962C8B-B14F-4D97-AF65-F5344CB8AC3E}">
        <p14:creationId xmlns:p14="http://schemas.microsoft.com/office/powerpoint/2010/main" val="352822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True vs. false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196715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E383788-5CE8-41D5-8227-99092C226D9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1" b="20456"/>
          <a:stretch/>
        </p:blipFill>
        <p:spPr bwMode="auto">
          <a:xfrm flipH="1">
            <a:off x="-306" y="58995"/>
            <a:ext cx="6342111" cy="677157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98D81695-C176-4B1E-8EA5-85A141871898}"/>
              </a:ext>
            </a:extLst>
          </p:cNvPr>
          <p:cNvSpPr/>
          <p:nvPr/>
        </p:nvSpPr>
        <p:spPr>
          <a:xfrm>
            <a:off x="5595954" y="428178"/>
            <a:ext cx="7073900" cy="6001643"/>
          </a:xfrm>
          <a:prstGeom prst="rect">
            <a:avLst/>
          </a:prstGeom>
        </p:spPr>
        <p:txBody>
          <a:bodyPr wrap="square">
            <a:spAutoFit/>
          </a:bodyPr>
          <a:lstStyle/>
          <a:p>
            <a:pPr algn="ctr"/>
            <a:r>
              <a:rPr lang="en-US" sz="5400" dirty="0">
                <a:solidFill>
                  <a:prstClr val="black"/>
                </a:solidFill>
                <a:latin typeface="Segoe UI Light (Headings)"/>
              </a:rPr>
              <a:t>George Boole </a:t>
            </a:r>
            <a:r>
              <a:rPr lang="en-US" sz="3200" dirty="0">
                <a:solidFill>
                  <a:prstClr val="black"/>
                </a:solidFill>
                <a:latin typeface="Segoe UI Light (Headings)"/>
              </a:rPr>
              <a:t>(/</a:t>
            </a:r>
            <a:r>
              <a:rPr lang="en-US" sz="3200" dirty="0" err="1">
                <a:solidFill>
                  <a:prstClr val="black"/>
                </a:solidFill>
                <a:latin typeface="Segoe UI Light (Headings)"/>
              </a:rPr>
              <a:t>buːl</a:t>
            </a:r>
            <a:r>
              <a:rPr lang="en-US" sz="3200" dirty="0">
                <a:solidFill>
                  <a:prstClr val="black"/>
                </a:solidFill>
                <a:latin typeface="Segoe UI Light (Headings)"/>
              </a:rPr>
              <a:t>/)</a:t>
            </a:r>
          </a:p>
          <a:p>
            <a:pPr algn="ctr"/>
            <a:r>
              <a:rPr lang="en-CA" sz="3200" dirty="0">
                <a:solidFill>
                  <a:prstClr val="black"/>
                </a:solidFill>
                <a:latin typeface="Segoe UI Light (Headings)"/>
              </a:rPr>
              <a:t>Mathematician</a:t>
            </a:r>
          </a:p>
          <a:p>
            <a:pPr algn="ctr"/>
            <a:r>
              <a:rPr lang="en-CA" sz="3200" dirty="0">
                <a:solidFill>
                  <a:prstClr val="black"/>
                </a:solidFill>
                <a:latin typeface="Segoe UI Light (Headings)"/>
              </a:rPr>
              <a:t>Philosopher </a:t>
            </a:r>
          </a:p>
          <a:p>
            <a:pPr algn="ctr"/>
            <a:r>
              <a:rPr lang="en-CA" sz="3200" dirty="0">
                <a:solidFill>
                  <a:prstClr val="black"/>
                </a:solidFill>
                <a:latin typeface="Segoe UI Light (Headings)"/>
              </a:rPr>
              <a:t>Logician</a:t>
            </a:r>
          </a:p>
          <a:p>
            <a:pPr algn="ctr"/>
            <a:endParaRPr lang="en-CA" sz="4800" dirty="0">
              <a:solidFill>
                <a:prstClr val="black"/>
              </a:solidFill>
              <a:latin typeface="Segoe UI Light (Headings)"/>
            </a:endParaRPr>
          </a:p>
          <a:p>
            <a:pPr algn="ctr"/>
            <a:r>
              <a:rPr lang="en-CA" sz="3600" dirty="0">
                <a:solidFill>
                  <a:prstClr val="black"/>
                </a:solidFill>
                <a:latin typeface="Segoe UI Light (Headings)"/>
              </a:rPr>
              <a:t>The Laws of Thought (1854)</a:t>
            </a:r>
          </a:p>
          <a:p>
            <a:pPr algn="ctr"/>
            <a:endParaRPr lang="en-CA" sz="4800" dirty="0">
              <a:solidFill>
                <a:prstClr val="black"/>
              </a:solidFill>
              <a:latin typeface="Segoe UI Light (Headings)"/>
            </a:endParaRPr>
          </a:p>
          <a:p>
            <a:pPr algn="ctr"/>
            <a:endParaRPr lang="en-CA" sz="4800" dirty="0">
              <a:solidFill>
                <a:prstClr val="black"/>
              </a:solidFill>
              <a:latin typeface="Segoe UI Light (Headings)"/>
            </a:endParaRPr>
          </a:p>
          <a:p>
            <a:pPr algn="ctr"/>
            <a:r>
              <a:rPr lang="en-CA" sz="5400" dirty="0">
                <a:solidFill>
                  <a:prstClr val="black"/>
                </a:solidFill>
                <a:latin typeface="Segoe UI Light (Headings)"/>
              </a:rPr>
              <a:t>Boolean Algebra!</a:t>
            </a:r>
            <a:endParaRPr lang="en-US" sz="5400" dirty="0">
              <a:solidFill>
                <a:prstClr val="black"/>
              </a:solidFill>
              <a:latin typeface="Segoe UI Light (Headings)"/>
            </a:endParaRPr>
          </a:p>
        </p:txBody>
      </p:sp>
    </p:spTree>
    <p:extLst>
      <p:ext uri="{BB962C8B-B14F-4D97-AF65-F5344CB8AC3E}">
        <p14:creationId xmlns:p14="http://schemas.microsoft.com/office/powerpoint/2010/main" val="268238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CCDFE6-D65C-4A89-A079-321538F10EB7}"/>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0" name="TextBox 9">
            <a:extLst>
              <a:ext uri="{FF2B5EF4-FFF2-40B4-BE49-F238E27FC236}">
                <a16:creationId xmlns:a16="http://schemas.microsoft.com/office/drawing/2014/main" id="{A93FC235-8771-4F5F-A09B-FBA76FAC0A66}"/>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01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F05E85-8081-481F-A2A5-28C20F71C262}"/>
              </a:ext>
            </a:extLst>
          </p:cNvPr>
          <p:cNvSpPr/>
          <p:nvPr/>
        </p:nvSpPr>
        <p:spPr>
          <a:xfrm>
            <a:off x="0" y="428178"/>
            <a:ext cx="7073900" cy="6463308"/>
          </a:xfrm>
          <a:prstGeom prst="rect">
            <a:avLst/>
          </a:prstGeom>
        </p:spPr>
        <p:txBody>
          <a:bodyPr wrap="square">
            <a:spAutoFit/>
          </a:bodyPr>
          <a:lstStyle/>
          <a:p>
            <a:pPr algn="ctr"/>
            <a:r>
              <a:rPr lang="en-US" sz="4800" dirty="0">
                <a:solidFill>
                  <a:prstClr val="black"/>
                </a:solidFill>
                <a:latin typeface="Segoe UI Light (Headings)"/>
              </a:rPr>
              <a:t>Claude Elwood Shannon</a:t>
            </a:r>
          </a:p>
          <a:p>
            <a:pPr algn="ctr"/>
            <a:r>
              <a:rPr lang="en-CA" sz="3200" dirty="0">
                <a:solidFill>
                  <a:prstClr val="black"/>
                </a:solidFill>
                <a:latin typeface="Segoe UI Light (Headings)"/>
              </a:rPr>
              <a:t> Mathematician</a:t>
            </a:r>
          </a:p>
          <a:p>
            <a:pPr algn="ctr"/>
            <a:r>
              <a:rPr lang="en-CA" sz="3200" dirty="0">
                <a:solidFill>
                  <a:prstClr val="black"/>
                </a:solidFill>
                <a:latin typeface="Segoe UI Light (Headings)"/>
              </a:rPr>
              <a:t>Electrical Engineer</a:t>
            </a:r>
          </a:p>
          <a:p>
            <a:pPr algn="ctr"/>
            <a:r>
              <a:rPr lang="en-CA" sz="3200" dirty="0">
                <a:solidFill>
                  <a:prstClr val="black"/>
                </a:solidFill>
                <a:latin typeface="Segoe UI Light (Headings)"/>
              </a:rPr>
              <a:t>Cryptographer </a:t>
            </a:r>
            <a:endParaRPr lang="en-CA" sz="4800" dirty="0">
              <a:solidFill>
                <a:prstClr val="black"/>
              </a:solidFill>
              <a:latin typeface="Segoe UI Light (Headings)"/>
            </a:endParaRPr>
          </a:p>
          <a:p>
            <a:pPr algn="ctr"/>
            <a:endParaRPr lang="en-CA" sz="3600" dirty="0">
              <a:solidFill>
                <a:prstClr val="black"/>
              </a:solidFill>
              <a:latin typeface="Segoe UI Light (Headings)"/>
            </a:endParaRPr>
          </a:p>
          <a:p>
            <a:pPr algn="ctr"/>
            <a:r>
              <a:rPr lang="en-CA" sz="3600" dirty="0">
                <a:solidFill>
                  <a:prstClr val="black"/>
                </a:solidFill>
                <a:latin typeface="Segoe UI Light (Headings)"/>
              </a:rPr>
              <a:t>M.Sc. Thesis (1937)</a:t>
            </a:r>
          </a:p>
          <a:p>
            <a:pPr algn="ctr"/>
            <a:r>
              <a:rPr lang="en-CA" sz="2400" dirty="0">
                <a:solidFill>
                  <a:prstClr val="black"/>
                </a:solidFill>
                <a:latin typeface="Segoe UI Light (Headings)"/>
              </a:rPr>
              <a:t>A Symbolic Analysis of Relay and Switching Circuits</a:t>
            </a:r>
          </a:p>
          <a:p>
            <a:pPr algn="ctr"/>
            <a:r>
              <a:rPr lang="en-CA" sz="2400" dirty="0">
                <a:solidFill>
                  <a:prstClr val="black"/>
                </a:solidFill>
                <a:latin typeface="Segoe UI Light (Headings)"/>
              </a:rPr>
              <a:t>21 years old!</a:t>
            </a:r>
          </a:p>
          <a:p>
            <a:pPr algn="ctr"/>
            <a:endParaRPr lang="en-CA" sz="4800" dirty="0">
              <a:solidFill>
                <a:prstClr val="black"/>
              </a:solidFill>
              <a:latin typeface="Segoe UI Light (Headings)"/>
            </a:endParaRPr>
          </a:p>
          <a:p>
            <a:pPr algn="ctr"/>
            <a:endParaRPr lang="en-CA" sz="4800" dirty="0">
              <a:solidFill>
                <a:prstClr val="black"/>
              </a:solidFill>
              <a:latin typeface="Segoe UI Light (Headings)"/>
            </a:endParaRPr>
          </a:p>
          <a:p>
            <a:pPr algn="ctr"/>
            <a:r>
              <a:rPr lang="en-CA" sz="5400" dirty="0">
                <a:solidFill>
                  <a:prstClr val="black"/>
                </a:solidFill>
                <a:latin typeface="Segoe UI Light (Headings)"/>
              </a:rPr>
              <a:t>Switching Algebra!</a:t>
            </a:r>
            <a:endParaRPr lang="en-US" sz="5400" dirty="0">
              <a:solidFill>
                <a:prstClr val="black"/>
              </a:solidFill>
              <a:latin typeface="Segoe UI Light (Headings)"/>
            </a:endParaRPr>
          </a:p>
        </p:txBody>
      </p:sp>
      <p:pic>
        <p:nvPicPr>
          <p:cNvPr id="6146" name="Picture 2">
            <a:extLst>
              <a:ext uri="{FF2B5EF4-FFF2-40B4-BE49-F238E27FC236}">
                <a16:creationId xmlns:a16="http://schemas.microsoft.com/office/drawing/2014/main" id="{A72C6CED-6D01-4888-B732-9A496593A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948" y="-1"/>
            <a:ext cx="4862052" cy="685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10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binary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144081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04E34-6DBE-49D4-890B-96E94C19F155}"/>
              </a:ext>
            </a:extLst>
          </p:cNvPr>
          <p:cNvSpPr/>
          <p:nvPr/>
        </p:nvSpPr>
        <p:spPr>
          <a:xfrm>
            <a:off x="0" y="6488668"/>
            <a:ext cx="5393977" cy="369332"/>
          </a:xfrm>
          <a:prstGeom prst="rect">
            <a:avLst/>
          </a:prstGeom>
        </p:spPr>
        <p:txBody>
          <a:bodyPr wrap="none">
            <a:spAutoFit/>
          </a:bodyPr>
          <a:lstStyle/>
          <a:p>
            <a:r>
              <a:rPr lang="en-US" dirty="0">
                <a:latin typeface="Segoe UI Light (Headings)"/>
              </a:rPr>
              <a:t>https://www.electronics-tutorials.ws/logic/logic_1.html</a:t>
            </a:r>
          </a:p>
        </p:txBody>
      </p:sp>
      <p:graphicFrame>
        <p:nvGraphicFramePr>
          <p:cNvPr id="3" name="Table 4">
            <a:extLst>
              <a:ext uri="{FF2B5EF4-FFF2-40B4-BE49-F238E27FC236}">
                <a16:creationId xmlns:a16="http://schemas.microsoft.com/office/drawing/2014/main" id="{9A4542F3-3944-4F51-8F14-13C2A64937C9}"/>
              </a:ext>
            </a:extLst>
          </p:cNvPr>
          <p:cNvGraphicFramePr>
            <a:graphicFrameLocks noGrp="1"/>
          </p:cNvGraphicFramePr>
          <p:nvPr>
            <p:extLst>
              <p:ext uri="{D42A27DB-BD31-4B8C-83A1-F6EECF244321}">
                <p14:modId xmlns:p14="http://schemas.microsoft.com/office/powerpoint/2010/main" val="42516873"/>
              </p:ext>
            </p:extLst>
          </p:nvPr>
        </p:nvGraphicFramePr>
        <p:xfrm>
          <a:off x="3394580" y="910375"/>
          <a:ext cx="3998794" cy="5037249"/>
        </p:xfrm>
        <a:graphic>
          <a:graphicData uri="http://schemas.openxmlformats.org/drawingml/2006/table">
            <a:tbl>
              <a:tblPr>
                <a:tableStyleId>{5C22544A-7EE6-4342-B048-85BDC9FD1C3A}</a:tableStyleId>
              </a:tblPr>
              <a:tblGrid>
                <a:gridCol w="1228298">
                  <a:extLst>
                    <a:ext uri="{9D8B030D-6E8A-4147-A177-3AD203B41FA5}">
                      <a16:colId xmlns:a16="http://schemas.microsoft.com/office/drawing/2014/main" val="2156266742"/>
                    </a:ext>
                  </a:extLst>
                </a:gridCol>
                <a:gridCol w="2770496">
                  <a:extLst>
                    <a:ext uri="{9D8B030D-6E8A-4147-A177-3AD203B41FA5}">
                      <a16:colId xmlns:a16="http://schemas.microsoft.com/office/drawing/2014/main" val="3328208306"/>
                    </a:ext>
                  </a:extLst>
                </a:gridCol>
              </a:tblGrid>
              <a:tr h="2479977">
                <a:tc>
                  <a:txBody>
                    <a:bodyPr/>
                    <a:lstStyle/>
                    <a:p>
                      <a:pPr algn="r"/>
                      <a:r>
                        <a:rPr lang="en-US" sz="3200" kern="1200" dirty="0">
                          <a:solidFill>
                            <a:schemeClr val="tx1"/>
                          </a:solidFill>
                          <a:latin typeface="Segoe UI Light (Headings)"/>
                          <a:ea typeface="+mn-ea"/>
                          <a:cs typeface="+mn-cs"/>
                        </a:rPr>
                        <a:t>+5V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6000" kern="1200" dirty="0">
                          <a:solidFill>
                            <a:schemeClr val="tx1"/>
                          </a:solidFill>
                          <a:latin typeface="Segoe UI Light (Headings)"/>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17917283"/>
                  </a:ext>
                </a:extLst>
              </a:tr>
              <a:tr h="1399032">
                <a:tc>
                  <a:txBody>
                    <a:bodyPr/>
                    <a:lstStyle/>
                    <a:p>
                      <a:pPr algn="r"/>
                      <a:r>
                        <a:rPr lang="en-US" sz="3200" kern="1200" dirty="0">
                          <a:solidFill>
                            <a:schemeClr val="tx1"/>
                          </a:solidFill>
                          <a:latin typeface="Segoe UI Light (Headings)"/>
                          <a:ea typeface="+mn-ea"/>
                          <a:cs typeface="+mn-cs"/>
                        </a:rPr>
                        <a:t>+2V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6000" kern="1200" noProof="0" dirty="0">
                          <a:solidFill>
                            <a:schemeClr val="tx1"/>
                          </a:solidFill>
                          <a:latin typeface="Segoe UI Light (Headings)"/>
                          <a:ea typeface="+mn-ea"/>
                          <a:cs typeface="+mn-cs"/>
                        </a:rPr>
                        <a:t>░</a:t>
                      </a:r>
                      <a:endParaRPr lang="en-US" sz="6000" kern="1200" noProof="0" dirty="0">
                        <a:solidFill>
                          <a:schemeClr val="tx1"/>
                        </a:solidFill>
                        <a:latin typeface="Segoe UI Light (Headings)"/>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87601645"/>
                  </a:ext>
                </a:extLst>
              </a:tr>
              <a:tr h="557957">
                <a:tc>
                  <a:txBody>
                    <a:bodyPr/>
                    <a:lstStyle/>
                    <a:p>
                      <a:pPr algn="r"/>
                      <a:r>
                        <a:rPr lang="en-US" sz="3200" kern="1200" dirty="0">
                          <a:solidFill>
                            <a:schemeClr val="tx1"/>
                          </a:solidFill>
                          <a:latin typeface="Segoe UI Light (Headings)"/>
                          <a:ea typeface="+mn-ea"/>
                          <a:cs typeface="+mn-cs"/>
                        </a:rPr>
                        <a:t>+0.8V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rowSpan="2">
                  <a:txBody>
                    <a:bodyPr/>
                    <a:lstStyle/>
                    <a:p>
                      <a:pPr algn="ctr"/>
                      <a:r>
                        <a:rPr lang="en-US" sz="6000" kern="1200" dirty="0">
                          <a:solidFill>
                            <a:schemeClr val="tx1"/>
                          </a:solidFill>
                          <a:latin typeface="Segoe UI Light (Headings)"/>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885"/>
                    </a:solidFill>
                  </a:tcPr>
                </a:tc>
                <a:extLst>
                  <a:ext uri="{0D108BD9-81ED-4DB2-BD59-A6C34878D82A}">
                    <a16:rowId xmlns:a16="http://schemas.microsoft.com/office/drawing/2014/main" val="251453363"/>
                  </a:ext>
                </a:extLst>
              </a:tr>
              <a:tr h="557957">
                <a:tc>
                  <a:txBody>
                    <a:bodyPr/>
                    <a:lstStyle/>
                    <a:p>
                      <a:pPr algn="r"/>
                      <a:r>
                        <a:rPr lang="en-US" sz="3200" kern="1200" dirty="0">
                          <a:solidFill>
                            <a:schemeClr val="tx1"/>
                          </a:solidFill>
                          <a:latin typeface="Segoe UI Light (Headings)"/>
                          <a:ea typeface="+mn-ea"/>
                          <a:cs typeface="+mn-cs"/>
                        </a:rPr>
                        <a:t>0V</a:t>
                      </a:r>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24299601"/>
                  </a:ext>
                </a:extLst>
              </a:tr>
            </a:tbl>
          </a:graphicData>
        </a:graphic>
      </p:graphicFrame>
      <p:sp>
        <p:nvSpPr>
          <p:cNvPr id="7" name="Rectangle 6">
            <a:extLst>
              <a:ext uri="{FF2B5EF4-FFF2-40B4-BE49-F238E27FC236}">
                <a16:creationId xmlns:a16="http://schemas.microsoft.com/office/drawing/2014/main" id="{B71B00A2-681E-43DB-A481-6649DF5DA2BC}"/>
              </a:ext>
            </a:extLst>
          </p:cNvPr>
          <p:cNvSpPr/>
          <p:nvPr/>
        </p:nvSpPr>
        <p:spPr>
          <a:xfrm>
            <a:off x="7579893" y="2367171"/>
            <a:ext cx="4294540" cy="2123658"/>
          </a:xfrm>
          <a:prstGeom prst="rect">
            <a:avLst/>
          </a:prstGeom>
        </p:spPr>
        <p:txBody>
          <a:bodyPr wrap="square">
            <a:spAutoFit/>
          </a:bodyPr>
          <a:lstStyle/>
          <a:p>
            <a:pPr lvl="0" algn="ctr" defTabSz="457200">
              <a:defRPr/>
            </a:pPr>
            <a:r>
              <a:rPr lang="en-CA" sz="6600" cap="all" dirty="0">
                <a:solidFill>
                  <a:prstClr val="black"/>
                </a:solidFill>
                <a:latin typeface="Segoe UI Light (Headings)"/>
              </a:rPr>
              <a:t>Positive logic</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579136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39C9FED8-238E-4918-8132-FFB7F26226B0}"/>
              </a:ext>
            </a:extLst>
          </p:cNvPr>
          <p:cNvGraphicFramePr>
            <a:graphicFrameLocks noGrp="1"/>
          </p:cNvGraphicFramePr>
          <p:nvPr>
            <p:extLst>
              <p:ext uri="{D42A27DB-BD31-4B8C-83A1-F6EECF244321}">
                <p14:modId xmlns:p14="http://schemas.microsoft.com/office/powerpoint/2010/main" val="1363599395"/>
              </p:ext>
            </p:extLst>
          </p:nvPr>
        </p:nvGraphicFramePr>
        <p:xfrm>
          <a:off x="606368" y="1298148"/>
          <a:ext cx="10380098" cy="4261704"/>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1773556">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[2,5]</a:t>
                      </a:r>
                      <a:endParaRPr lang="en-US" sz="3200" kern="1200" dirty="0">
                        <a:solidFill>
                          <a:schemeClr val="tx1"/>
                        </a:solidFill>
                        <a:latin typeface="Segoe UI Light (Headings)"/>
                        <a:ea typeface="+mn-ea"/>
                        <a:cs typeface="+mn-cs"/>
                      </a:endParaRPr>
                    </a:p>
                  </a:txBody>
                  <a:tcPr anchor="ctr">
                    <a:solidFill>
                      <a:srgbClr val="92D050"/>
                    </a:solidFill>
                  </a:tcPr>
                </a:tc>
                <a:extLst>
                  <a:ext uri="{0D108BD9-81ED-4DB2-BD59-A6C34878D82A}">
                    <a16:rowId xmlns:a16="http://schemas.microsoft.com/office/drawing/2014/main" val="940369582"/>
                  </a:ext>
                </a:extLst>
              </a:tr>
              <a:tr h="1550728">
                <a:tc>
                  <a:txBody>
                    <a:bodyPr/>
                    <a:lstStyle/>
                    <a:p>
                      <a:r>
                        <a:rPr lang="en-US" sz="3200" kern="1200" dirty="0">
                          <a:solidFill>
                            <a:schemeClr val="tx1"/>
                          </a:solidFill>
                          <a:latin typeface="Segoe UI Light (Headings)"/>
                          <a:ea typeface="+mn-ea"/>
                          <a:cs typeface="+mn-cs"/>
                        </a:rPr>
                        <a:t>[0.8,2)</a:t>
                      </a:r>
                    </a:p>
                  </a:txBody>
                  <a:tcPr anchor="ctr"/>
                </a:tc>
                <a:extLst>
                  <a:ext uri="{0D108BD9-81ED-4DB2-BD59-A6C34878D82A}">
                    <a16:rowId xmlns:a16="http://schemas.microsoft.com/office/drawing/2014/main" val="3871144692"/>
                  </a:ext>
                </a:extLst>
              </a:tr>
              <a:tr h="937420">
                <a:tc>
                  <a:txBody>
                    <a:bodyPr/>
                    <a:lstStyle/>
                    <a:p>
                      <a:r>
                        <a:rPr lang="en-US" sz="3200" kern="1200" dirty="0">
                          <a:solidFill>
                            <a:schemeClr val="tx1"/>
                          </a:solidFill>
                          <a:latin typeface="Segoe UI Light (Headings)"/>
                          <a:ea typeface="+mn-ea"/>
                          <a:cs typeface="+mn-cs"/>
                        </a:rPr>
                        <a:t>[0,0.8)</a:t>
                      </a:r>
                    </a:p>
                  </a:txBody>
                  <a:tcPr anchor="ctr">
                    <a:solidFill>
                      <a:srgbClr val="FF8885"/>
                    </a:solidFill>
                  </a:tcPr>
                </a:tc>
                <a:extLst>
                  <a:ext uri="{0D108BD9-81ED-4DB2-BD59-A6C34878D82A}">
                    <a16:rowId xmlns:a16="http://schemas.microsoft.com/office/drawing/2014/main" val="3321188233"/>
                  </a:ext>
                </a:extLst>
              </a:tr>
            </a:tbl>
          </a:graphicData>
        </a:graphic>
      </p:graphicFrame>
      <p:graphicFrame>
        <p:nvGraphicFramePr>
          <p:cNvPr id="4" name="Table 7">
            <a:extLst>
              <a:ext uri="{FF2B5EF4-FFF2-40B4-BE49-F238E27FC236}">
                <a16:creationId xmlns:a16="http://schemas.microsoft.com/office/drawing/2014/main" id="{84B3C2F8-E178-491D-8468-F234A5E701C1}"/>
              </a:ext>
            </a:extLst>
          </p:cNvPr>
          <p:cNvGraphicFramePr>
            <a:graphicFrameLocks noGrp="1"/>
          </p:cNvGraphicFramePr>
          <p:nvPr>
            <p:extLst>
              <p:ext uri="{D42A27DB-BD31-4B8C-83A1-F6EECF244321}">
                <p14:modId xmlns:p14="http://schemas.microsoft.com/office/powerpoint/2010/main" val="2571192546"/>
              </p:ext>
            </p:extLst>
          </p:nvPr>
        </p:nvGraphicFramePr>
        <p:xfrm>
          <a:off x="1781804" y="1298149"/>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1</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5" name="Straight Arrow Connector 4">
            <a:extLst>
              <a:ext uri="{FF2B5EF4-FFF2-40B4-BE49-F238E27FC236}">
                <a16:creationId xmlns:a16="http://schemas.microsoft.com/office/drawing/2014/main" id="{60E11AB3-4A9B-4A14-B617-6EA80868FFB3}"/>
              </a:ext>
            </a:extLst>
          </p:cNvPr>
          <p:cNvCxnSpPr/>
          <p:nvPr/>
        </p:nvCxnSpPr>
        <p:spPr>
          <a:xfrm>
            <a:off x="1629405" y="5559856"/>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4BAE6EF-1B54-48EB-B2DD-73B8BD38196E}"/>
              </a:ext>
            </a:extLst>
          </p:cNvPr>
          <p:cNvCxnSpPr>
            <a:cxnSpLocks/>
          </p:cNvCxnSpPr>
          <p:nvPr/>
        </p:nvCxnSpPr>
        <p:spPr>
          <a:xfrm flipV="1">
            <a:off x="1781805" y="1043992"/>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722CA3D-6393-4DEC-B535-F147432208EC}"/>
              </a:ext>
            </a:extLst>
          </p:cNvPr>
          <p:cNvSpPr/>
          <p:nvPr/>
        </p:nvSpPr>
        <p:spPr>
          <a:xfrm>
            <a:off x="1781805" y="1513797"/>
            <a:ext cx="9186220" cy="3977117"/>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 name="connsiteX0" fmla="*/ 0 w 9993746"/>
              <a:gd name="connsiteY0" fmla="*/ 4630373 h 4630373"/>
              <a:gd name="connsiteX1" fmla="*/ 129309 w 9993746"/>
              <a:gd name="connsiteY1" fmla="*/ 2676646 h 4630373"/>
              <a:gd name="connsiteX2" fmla="*/ 471055 w 9993746"/>
              <a:gd name="connsiteY2" fmla="*/ 478391 h 4630373"/>
              <a:gd name="connsiteX3" fmla="*/ 794327 w 9993746"/>
              <a:gd name="connsiteY3" fmla="*/ 330609 h 4630373"/>
              <a:gd name="connsiteX4" fmla="*/ 1330037 w 9993746"/>
              <a:gd name="connsiteY4" fmla="*/ 1688355 h 4630373"/>
              <a:gd name="connsiteX5" fmla="*/ 2115127 w 9993746"/>
              <a:gd name="connsiteY5" fmla="*/ 1863846 h 4630373"/>
              <a:gd name="connsiteX6" fmla="*/ 2521527 w 9993746"/>
              <a:gd name="connsiteY6" fmla="*/ 2565809 h 4630373"/>
              <a:gd name="connsiteX7" fmla="*/ 2946400 w 9993746"/>
              <a:gd name="connsiteY7" fmla="*/ 3646464 h 4630373"/>
              <a:gd name="connsiteX8" fmla="*/ 3925455 w 9993746"/>
              <a:gd name="connsiteY8" fmla="*/ 3350900 h 4630373"/>
              <a:gd name="connsiteX9" fmla="*/ 4405746 w 9993746"/>
              <a:gd name="connsiteY9" fmla="*/ 1466682 h 4630373"/>
              <a:gd name="connsiteX10" fmla="*/ 4858327 w 9993746"/>
              <a:gd name="connsiteY10" fmla="*/ 62755 h 4630373"/>
              <a:gd name="connsiteX11" fmla="*/ 5643418 w 9993746"/>
              <a:gd name="connsiteY11" fmla="*/ 229009 h 4630373"/>
              <a:gd name="connsiteX12" fmla="*/ 6345382 w 9993746"/>
              <a:gd name="connsiteY12" fmla="*/ 90464 h 4630373"/>
              <a:gd name="connsiteX13" fmla="*/ 6825673 w 9993746"/>
              <a:gd name="connsiteY13" fmla="*/ 293664 h 4630373"/>
              <a:gd name="connsiteX14" fmla="*/ 7305964 w 9993746"/>
              <a:gd name="connsiteY14" fmla="*/ 71991 h 4630373"/>
              <a:gd name="connsiteX15" fmla="*/ 7647709 w 9993746"/>
              <a:gd name="connsiteY15" fmla="*/ 847846 h 4630373"/>
              <a:gd name="connsiteX16" fmla="*/ 8478982 w 9993746"/>
              <a:gd name="connsiteY16" fmla="*/ 977155 h 4630373"/>
              <a:gd name="connsiteX17" fmla="*/ 8922327 w 9993746"/>
              <a:gd name="connsiteY17" fmla="*/ 2611991 h 4630373"/>
              <a:gd name="connsiteX18" fmla="*/ 9679709 w 9993746"/>
              <a:gd name="connsiteY18" fmla="*/ 2852137 h 4630373"/>
              <a:gd name="connsiteX19" fmla="*/ 9993746 w 9993746"/>
              <a:gd name="connsiteY19" fmla="*/ 4431555 h 4630373"/>
              <a:gd name="connsiteX0" fmla="*/ 0 w 9993746"/>
              <a:gd name="connsiteY0" fmla="*/ 4630373 h 4630373"/>
              <a:gd name="connsiteX1" fmla="*/ 691473 w 9993746"/>
              <a:gd name="connsiteY1" fmla="*/ 4434599 h 4630373"/>
              <a:gd name="connsiteX2" fmla="*/ 129309 w 9993746"/>
              <a:gd name="connsiteY2" fmla="*/ 2676646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703949"/>
              <a:gd name="connsiteX1" fmla="*/ 691473 w 9993746"/>
              <a:gd name="connsiteY1" fmla="*/ 4434599 h 4703949"/>
              <a:gd name="connsiteX2" fmla="*/ 673048 w 9993746"/>
              <a:gd name="connsiteY2" fmla="*/ 2659581 h 4703949"/>
              <a:gd name="connsiteX3" fmla="*/ 726931 w 9993746"/>
              <a:gd name="connsiteY3" fmla="*/ 495455 h 4703949"/>
              <a:gd name="connsiteX4" fmla="*/ 1210127 w 9993746"/>
              <a:gd name="connsiteY4" fmla="*/ 364736 h 4703949"/>
              <a:gd name="connsiteX5" fmla="*/ 1314045 w 9993746"/>
              <a:gd name="connsiteY5" fmla="*/ 1671292 h 4703949"/>
              <a:gd name="connsiteX6" fmla="*/ 1491426 w 9993746"/>
              <a:gd name="connsiteY6" fmla="*/ 4696394 h 4703949"/>
              <a:gd name="connsiteX7" fmla="*/ 2521527 w 9993746"/>
              <a:gd name="connsiteY7" fmla="*/ 2565809 h 4703949"/>
              <a:gd name="connsiteX8" fmla="*/ 2946400 w 9993746"/>
              <a:gd name="connsiteY8" fmla="*/ 3646464 h 4703949"/>
              <a:gd name="connsiteX9" fmla="*/ 3925455 w 9993746"/>
              <a:gd name="connsiteY9" fmla="*/ 3350900 h 4703949"/>
              <a:gd name="connsiteX10" fmla="*/ 4405746 w 9993746"/>
              <a:gd name="connsiteY10" fmla="*/ 1466682 h 4703949"/>
              <a:gd name="connsiteX11" fmla="*/ 4858327 w 9993746"/>
              <a:gd name="connsiteY11" fmla="*/ 62755 h 4703949"/>
              <a:gd name="connsiteX12" fmla="*/ 5643418 w 9993746"/>
              <a:gd name="connsiteY12" fmla="*/ 229009 h 4703949"/>
              <a:gd name="connsiteX13" fmla="*/ 6345382 w 9993746"/>
              <a:gd name="connsiteY13" fmla="*/ 90464 h 4703949"/>
              <a:gd name="connsiteX14" fmla="*/ 6825673 w 9993746"/>
              <a:gd name="connsiteY14" fmla="*/ 293664 h 4703949"/>
              <a:gd name="connsiteX15" fmla="*/ 7305964 w 9993746"/>
              <a:gd name="connsiteY15" fmla="*/ 71991 h 4703949"/>
              <a:gd name="connsiteX16" fmla="*/ 7647709 w 9993746"/>
              <a:gd name="connsiteY16" fmla="*/ 847846 h 4703949"/>
              <a:gd name="connsiteX17" fmla="*/ 8478982 w 9993746"/>
              <a:gd name="connsiteY17" fmla="*/ 977155 h 4703949"/>
              <a:gd name="connsiteX18" fmla="*/ 8922327 w 9993746"/>
              <a:gd name="connsiteY18" fmla="*/ 2611991 h 4703949"/>
              <a:gd name="connsiteX19" fmla="*/ 9679709 w 9993746"/>
              <a:gd name="connsiteY19" fmla="*/ 2852137 h 4703949"/>
              <a:gd name="connsiteX20" fmla="*/ 9993746 w 9993746"/>
              <a:gd name="connsiteY20" fmla="*/ 4431555 h 4703949"/>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521527 w 9993746"/>
              <a:gd name="connsiteY8" fmla="*/ 2565809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786477 w 9993746"/>
              <a:gd name="connsiteY9" fmla="*/ 46058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811760 h 4811760"/>
              <a:gd name="connsiteX1" fmla="*/ 691473 w 9993746"/>
              <a:gd name="connsiteY1" fmla="*/ 4615986 h 4811760"/>
              <a:gd name="connsiteX2" fmla="*/ 673048 w 9993746"/>
              <a:gd name="connsiteY2" fmla="*/ 2840968 h 4811760"/>
              <a:gd name="connsiteX3" fmla="*/ 726931 w 9993746"/>
              <a:gd name="connsiteY3" fmla="*/ 676842 h 4811760"/>
              <a:gd name="connsiteX4" fmla="*/ 1210127 w 9993746"/>
              <a:gd name="connsiteY4" fmla="*/ 546123 h 4811760"/>
              <a:gd name="connsiteX5" fmla="*/ 1314045 w 9993746"/>
              <a:gd name="connsiteY5" fmla="*/ 1852679 h 4811760"/>
              <a:gd name="connsiteX6" fmla="*/ 1523411 w 9993746"/>
              <a:gd name="connsiteY6" fmla="*/ 4434129 h 4811760"/>
              <a:gd name="connsiteX7" fmla="*/ 2098798 w 9993746"/>
              <a:gd name="connsiteY7" fmla="*/ 4360032 h 4811760"/>
              <a:gd name="connsiteX8" fmla="*/ 2665458 w 9993746"/>
              <a:gd name="connsiteY8" fmla="*/ 4334104 h 4811760"/>
              <a:gd name="connsiteX9" fmla="*/ 2786477 w 9993746"/>
              <a:gd name="connsiteY9" fmla="*/ 227445 h 4811760"/>
              <a:gd name="connsiteX10" fmla="*/ 4229309 w 9993746"/>
              <a:gd name="connsiteY10" fmla="*/ 648549 h 4811760"/>
              <a:gd name="connsiteX11" fmla="*/ 4405746 w 9993746"/>
              <a:gd name="connsiteY11" fmla="*/ 1648069 h 4811760"/>
              <a:gd name="connsiteX12" fmla="*/ 4858327 w 9993746"/>
              <a:gd name="connsiteY12" fmla="*/ 244142 h 4811760"/>
              <a:gd name="connsiteX13" fmla="*/ 5643418 w 9993746"/>
              <a:gd name="connsiteY13" fmla="*/ 410396 h 4811760"/>
              <a:gd name="connsiteX14" fmla="*/ 6345382 w 9993746"/>
              <a:gd name="connsiteY14" fmla="*/ 271851 h 4811760"/>
              <a:gd name="connsiteX15" fmla="*/ 6825673 w 9993746"/>
              <a:gd name="connsiteY15" fmla="*/ 475051 h 4811760"/>
              <a:gd name="connsiteX16" fmla="*/ 7305964 w 9993746"/>
              <a:gd name="connsiteY16" fmla="*/ 253378 h 4811760"/>
              <a:gd name="connsiteX17" fmla="*/ 7647709 w 9993746"/>
              <a:gd name="connsiteY17" fmla="*/ 1029233 h 4811760"/>
              <a:gd name="connsiteX18" fmla="*/ 8478982 w 9993746"/>
              <a:gd name="connsiteY18" fmla="*/ 1158542 h 4811760"/>
              <a:gd name="connsiteX19" fmla="*/ 8922327 w 9993746"/>
              <a:gd name="connsiteY19" fmla="*/ 2793378 h 4811760"/>
              <a:gd name="connsiteX20" fmla="*/ 9679709 w 9993746"/>
              <a:gd name="connsiteY20" fmla="*/ 3033524 h 4811760"/>
              <a:gd name="connsiteX21" fmla="*/ 9993746 w 9993746"/>
              <a:gd name="connsiteY21" fmla="*/ 4612942 h 4811760"/>
              <a:gd name="connsiteX0" fmla="*/ 0 w 9993746"/>
              <a:gd name="connsiteY0" fmla="*/ 4630374 h 4630374"/>
              <a:gd name="connsiteX1" fmla="*/ 691473 w 9993746"/>
              <a:gd name="connsiteY1" fmla="*/ 4434600 h 4630374"/>
              <a:gd name="connsiteX2" fmla="*/ 673048 w 9993746"/>
              <a:gd name="connsiteY2" fmla="*/ 2659582 h 4630374"/>
              <a:gd name="connsiteX3" fmla="*/ 726931 w 9993746"/>
              <a:gd name="connsiteY3" fmla="*/ 495456 h 4630374"/>
              <a:gd name="connsiteX4" fmla="*/ 1210127 w 9993746"/>
              <a:gd name="connsiteY4" fmla="*/ 364737 h 4630374"/>
              <a:gd name="connsiteX5" fmla="*/ 1314045 w 9993746"/>
              <a:gd name="connsiteY5" fmla="*/ 1671293 h 4630374"/>
              <a:gd name="connsiteX6" fmla="*/ 1523411 w 9993746"/>
              <a:gd name="connsiteY6" fmla="*/ 4252743 h 4630374"/>
              <a:gd name="connsiteX7" fmla="*/ 2098798 w 9993746"/>
              <a:gd name="connsiteY7" fmla="*/ 4178646 h 4630374"/>
              <a:gd name="connsiteX8" fmla="*/ 2665458 w 9993746"/>
              <a:gd name="connsiteY8" fmla="*/ 4152718 h 4630374"/>
              <a:gd name="connsiteX9" fmla="*/ 2786477 w 9993746"/>
              <a:gd name="connsiteY9" fmla="*/ 540901 h 4630374"/>
              <a:gd name="connsiteX10" fmla="*/ 4229309 w 9993746"/>
              <a:gd name="connsiteY10" fmla="*/ 467163 h 4630374"/>
              <a:gd name="connsiteX11" fmla="*/ 4405746 w 9993746"/>
              <a:gd name="connsiteY11" fmla="*/ 1466683 h 4630374"/>
              <a:gd name="connsiteX12" fmla="*/ 4858327 w 9993746"/>
              <a:gd name="connsiteY12" fmla="*/ 62756 h 4630374"/>
              <a:gd name="connsiteX13" fmla="*/ 5643418 w 9993746"/>
              <a:gd name="connsiteY13" fmla="*/ 229010 h 4630374"/>
              <a:gd name="connsiteX14" fmla="*/ 6345382 w 9993746"/>
              <a:gd name="connsiteY14" fmla="*/ 90465 h 4630374"/>
              <a:gd name="connsiteX15" fmla="*/ 6825673 w 9993746"/>
              <a:gd name="connsiteY15" fmla="*/ 293665 h 4630374"/>
              <a:gd name="connsiteX16" fmla="*/ 7305964 w 9993746"/>
              <a:gd name="connsiteY16" fmla="*/ 71992 h 4630374"/>
              <a:gd name="connsiteX17" fmla="*/ 7647709 w 9993746"/>
              <a:gd name="connsiteY17" fmla="*/ 847847 h 4630374"/>
              <a:gd name="connsiteX18" fmla="*/ 8478982 w 9993746"/>
              <a:gd name="connsiteY18" fmla="*/ 977156 h 4630374"/>
              <a:gd name="connsiteX19" fmla="*/ 8922327 w 9993746"/>
              <a:gd name="connsiteY19" fmla="*/ 2611992 h 4630374"/>
              <a:gd name="connsiteX20" fmla="*/ 9679709 w 9993746"/>
              <a:gd name="connsiteY20" fmla="*/ 2852138 h 4630374"/>
              <a:gd name="connsiteX21" fmla="*/ 9993746 w 9993746"/>
              <a:gd name="connsiteY21" fmla="*/ 4431556 h 4630374"/>
              <a:gd name="connsiteX0" fmla="*/ 0 w 9993746"/>
              <a:gd name="connsiteY0" fmla="*/ 4575519 h 4575519"/>
              <a:gd name="connsiteX1" fmla="*/ 691473 w 9993746"/>
              <a:gd name="connsiteY1" fmla="*/ 4379745 h 4575519"/>
              <a:gd name="connsiteX2" fmla="*/ 673048 w 9993746"/>
              <a:gd name="connsiteY2" fmla="*/ 2604727 h 4575519"/>
              <a:gd name="connsiteX3" fmla="*/ 726931 w 9993746"/>
              <a:gd name="connsiteY3" fmla="*/ 440601 h 4575519"/>
              <a:gd name="connsiteX4" fmla="*/ 1210127 w 9993746"/>
              <a:gd name="connsiteY4" fmla="*/ 309882 h 4575519"/>
              <a:gd name="connsiteX5" fmla="*/ 1314045 w 9993746"/>
              <a:gd name="connsiteY5" fmla="*/ 1616438 h 4575519"/>
              <a:gd name="connsiteX6" fmla="*/ 1523411 w 9993746"/>
              <a:gd name="connsiteY6" fmla="*/ 4197888 h 4575519"/>
              <a:gd name="connsiteX7" fmla="*/ 2098798 w 9993746"/>
              <a:gd name="connsiteY7" fmla="*/ 4123791 h 4575519"/>
              <a:gd name="connsiteX8" fmla="*/ 2665458 w 9993746"/>
              <a:gd name="connsiteY8" fmla="*/ 4097863 h 4575519"/>
              <a:gd name="connsiteX9" fmla="*/ 2786477 w 9993746"/>
              <a:gd name="connsiteY9" fmla="*/ 486046 h 4575519"/>
              <a:gd name="connsiteX10" fmla="*/ 4229309 w 9993746"/>
              <a:gd name="connsiteY10" fmla="*/ 412308 h 4575519"/>
              <a:gd name="connsiteX11" fmla="*/ 4858327 w 9993746"/>
              <a:gd name="connsiteY11" fmla="*/ 7901 h 4575519"/>
              <a:gd name="connsiteX12" fmla="*/ 5643418 w 9993746"/>
              <a:gd name="connsiteY12" fmla="*/ 174155 h 4575519"/>
              <a:gd name="connsiteX13" fmla="*/ 6345382 w 9993746"/>
              <a:gd name="connsiteY13" fmla="*/ 35610 h 4575519"/>
              <a:gd name="connsiteX14" fmla="*/ 6825673 w 9993746"/>
              <a:gd name="connsiteY14" fmla="*/ 238810 h 4575519"/>
              <a:gd name="connsiteX15" fmla="*/ 7305964 w 9993746"/>
              <a:gd name="connsiteY15" fmla="*/ 17137 h 4575519"/>
              <a:gd name="connsiteX16" fmla="*/ 7647709 w 9993746"/>
              <a:gd name="connsiteY16" fmla="*/ 792992 h 4575519"/>
              <a:gd name="connsiteX17" fmla="*/ 8478982 w 9993746"/>
              <a:gd name="connsiteY17" fmla="*/ 922301 h 4575519"/>
              <a:gd name="connsiteX18" fmla="*/ 8922327 w 9993746"/>
              <a:gd name="connsiteY18" fmla="*/ 2557137 h 4575519"/>
              <a:gd name="connsiteX19" fmla="*/ 9679709 w 9993746"/>
              <a:gd name="connsiteY19" fmla="*/ 2797283 h 4575519"/>
              <a:gd name="connsiteX20" fmla="*/ 9993746 w 9993746"/>
              <a:gd name="connsiteY20" fmla="*/ 4376701 h 4575519"/>
              <a:gd name="connsiteX0" fmla="*/ 0 w 9993746"/>
              <a:gd name="connsiteY0" fmla="*/ 4576730 h 4576730"/>
              <a:gd name="connsiteX1" fmla="*/ 691473 w 9993746"/>
              <a:gd name="connsiteY1" fmla="*/ 4380956 h 4576730"/>
              <a:gd name="connsiteX2" fmla="*/ 673048 w 9993746"/>
              <a:gd name="connsiteY2" fmla="*/ 2605938 h 4576730"/>
              <a:gd name="connsiteX3" fmla="*/ 726931 w 9993746"/>
              <a:gd name="connsiteY3" fmla="*/ 441812 h 4576730"/>
              <a:gd name="connsiteX4" fmla="*/ 1210127 w 9993746"/>
              <a:gd name="connsiteY4" fmla="*/ 311093 h 4576730"/>
              <a:gd name="connsiteX5" fmla="*/ 1314045 w 9993746"/>
              <a:gd name="connsiteY5" fmla="*/ 1617649 h 4576730"/>
              <a:gd name="connsiteX6" fmla="*/ 1523411 w 9993746"/>
              <a:gd name="connsiteY6" fmla="*/ 4199099 h 4576730"/>
              <a:gd name="connsiteX7" fmla="*/ 2098798 w 9993746"/>
              <a:gd name="connsiteY7" fmla="*/ 4125002 h 4576730"/>
              <a:gd name="connsiteX8" fmla="*/ 2665458 w 9993746"/>
              <a:gd name="connsiteY8" fmla="*/ 4099074 h 4576730"/>
              <a:gd name="connsiteX9" fmla="*/ 2786477 w 9993746"/>
              <a:gd name="connsiteY9" fmla="*/ 487257 h 4576730"/>
              <a:gd name="connsiteX10" fmla="*/ 4229309 w 9993746"/>
              <a:gd name="connsiteY10" fmla="*/ 413519 h 4576730"/>
              <a:gd name="connsiteX11" fmla="*/ 4858327 w 9993746"/>
              <a:gd name="connsiteY11" fmla="*/ 9112 h 4576730"/>
              <a:gd name="connsiteX12" fmla="*/ 5419525 w 9993746"/>
              <a:gd name="connsiteY12" fmla="*/ 124176 h 4576730"/>
              <a:gd name="connsiteX13" fmla="*/ 6345382 w 9993746"/>
              <a:gd name="connsiteY13" fmla="*/ 36821 h 4576730"/>
              <a:gd name="connsiteX14" fmla="*/ 6825673 w 9993746"/>
              <a:gd name="connsiteY14" fmla="*/ 240021 h 4576730"/>
              <a:gd name="connsiteX15" fmla="*/ 7305964 w 9993746"/>
              <a:gd name="connsiteY15" fmla="*/ 18348 h 4576730"/>
              <a:gd name="connsiteX16" fmla="*/ 7647709 w 9993746"/>
              <a:gd name="connsiteY16" fmla="*/ 794203 h 4576730"/>
              <a:gd name="connsiteX17" fmla="*/ 8478982 w 9993746"/>
              <a:gd name="connsiteY17" fmla="*/ 923512 h 4576730"/>
              <a:gd name="connsiteX18" fmla="*/ 8922327 w 9993746"/>
              <a:gd name="connsiteY18" fmla="*/ 2558348 h 4576730"/>
              <a:gd name="connsiteX19" fmla="*/ 9679709 w 9993746"/>
              <a:gd name="connsiteY19" fmla="*/ 2798494 h 4576730"/>
              <a:gd name="connsiteX20" fmla="*/ 9993746 w 9993746"/>
              <a:gd name="connsiteY20" fmla="*/ 4377912 h 4576730"/>
              <a:gd name="connsiteX0" fmla="*/ 0 w 9993746"/>
              <a:gd name="connsiteY0" fmla="*/ 4811427 h 4811427"/>
              <a:gd name="connsiteX1" fmla="*/ 691473 w 9993746"/>
              <a:gd name="connsiteY1" fmla="*/ 4615653 h 4811427"/>
              <a:gd name="connsiteX2" fmla="*/ 673048 w 9993746"/>
              <a:gd name="connsiteY2" fmla="*/ 2840635 h 4811427"/>
              <a:gd name="connsiteX3" fmla="*/ 726931 w 9993746"/>
              <a:gd name="connsiteY3" fmla="*/ 676509 h 4811427"/>
              <a:gd name="connsiteX4" fmla="*/ 1210127 w 9993746"/>
              <a:gd name="connsiteY4" fmla="*/ 545790 h 4811427"/>
              <a:gd name="connsiteX5" fmla="*/ 1314045 w 9993746"/>
              <a:gd name="connsiteY5" fmla="*/ 1852346 h 4811427"/>
              <a:gd name="connsiteX6" fmla="*/ 1523411 w 9993746"/>
              <a:gd name="connsiteY6" fmla="*/ 4433796 h 4811427"/>
              <a:gd name="connsiteX7" fmla="*/ 2098798 w 9993746"/>
              <a:gd name="connsiteY7" fmla="*/ 4359699 h 4811427"/>
              <a:gd name="connsiteX8" fmla="*/ 2665458 w 9993746"/>
              <a:gd name="connsiteY8" fmla="*/ 4333771 h 4811427"/>
              <a:gd name="connsiteX9" fmla="*/ 2786477 w 9993746"/>
              <a:gd name="connsiteY9" fmla="*/ 721954 h 4811427"/>
              <a:gd name="connsiteX10" fmla="*/ 4229309 w 9993746"/>
              <a:gd name="connsiteY10" fmla="*/ 648216 h 4811427"/>
              <a:gd name="connsiteX11" fmla="*/ 4858327 w 9993746"/>
              <a:gd name="connsiteY11" fmla="*/ 243809 h 4811427"/>
              <a:gd name="connsiteX12" fmla="*/ 5419525 w 9993746"/>
              <a:gd name="connsiteY12" fmla="*/ 358873 h 4811427"/>
              <a:gd name="connsiteX13" fmla="*/ 5545767 w 9993746"/>
              <a:gd name="connsiteY13" fmla="*/ 4469148 h 4811427"/>
              <a:gd name="connsiteX14" fmla="*/ 6825673 w 9993746"/>
              <a:gd name="connsiteY14" fmla="*/ 474718 h 4811427"/>
              <a:gd name="connsiteX15" fmla="*/ 7305964 w 9993746"/>
              <a:gd name="connsiteY15" fmla="*/ 253045 h 4811427"/>
              <a:gd name="connsiteX16" fmla="*/ 7647709 w 9993746"/>
              <a:gd name="connsiteY16" fmla="*/ 1028900 h 4811427"/>
              <a:gd name="connsiteX17" fmla="*/ 8478982 w 9993746"/>
              <a:gd name="connsiteY17" fmla="*/ 1158209 h 4811427"/>
              <a:gd name="connsiteX18" fmla="*/ 8922327 w 9993746"/>
              <a:gd name="connsiteY18" fmla="*/ 2793045 h 4811427"/>
              <a:gd name="connsiteX19" fmla="*/ 9679709 w 9993746"/>
              <a:gd name="connsiteY19" fmla="*/ 3033191 h 4811427"/>
              <a:gd name="connsiteX20" fmla="*/ 9993746 w 9993746"/>
              <a:gd name="connsiteY20" fmla="*/ 4612609 h 4811427"/>
              <a:gd name="connsiteX0" fmla="*/ 0 w 9993746"/>
              <a:gd name="connsiteY0" fmla="*/ 4784337 h 4784337"/>
              <a:gd name="connsiteX1" fmla="*/ 691473 w 9993746"/>
              <a:gd name="connsiteY1" fmla="*/ 4588563 h 4784337"/>
              <a:gd name="connsiteX2" fmla="*/ 673048 w 9993746"/>
              <a:gd name="connsiteY2" fmla="*/ 2813545 h 4784337"/>
              <a:gd name="connsiteX3" fmla="*/ 726931 w 9993746"/>
              <a:gd name="connsiteY3" fmla="*/ 649419 h 4784337"/>
              <a:gd name="connsiteX4" fmla="*/ 1210127 w 9993746"/>
              <a:gd name="connsiteY4" fmla="*/ 518700 h 4784337"/>
              <a:gd name="connsiteX5" fmla="*/ 1314045 w 9993746"/>
              <a:gd name="connsiteY5" fmla="*/ 1825256 h 4784337"/>
              <a:gd name="connsiteX6" fmla="*/ 1523411 w 9993746"/>
              <a:gd name="connsiteY6" fmla="*/ 4406706 h 4784337"/>
              <a:gd name="connsiteX7" fmla="*/ 2098798 w 9993746"/>
              <a:gd name="connsiteY7" fmla="*/ 4332609 h 4784337"/>
              <a:gd name="connsiteX8" fmla="*/ 2665458 w 9993746"/>
              <a:gd name="connsiteY8" fmla="*/ 4306681 h 4784337"/>
              <a:gd name="connsiteX9" fmla="*/ 2786477 w 9993746"/>
              <a:gd name="connsiteY9" fmla="*/ 694864 h 4784337"/>
              <a:gd name="connsiteX10" fmla="*/ 4229309 w 9993746"/>
              <a:gd name="connsiteY10" fmla="*/ 621126 h 4784337"/>
              <a:gd name="connsiteX11" fmla="*/ 4858327 w 9993746"/>
              <a:gd name="connsiteY11" fmla="*/ 216719 h 4784337"/>
              <a:gd name="connsiteX12" fmla="*/ 5545767 w 9993746"/>
              <a:gd name="connsiteY12" fmla="*/ 4442058 h 4784337"/>
              <a:gd name="connsiteX13" fmla="*/ 6825673 w 9993746"/>
              <a:gd name="connsiteY13" fmla="*/ 447628 h 4784337"/>
              <a:gd name="connsiteX14" fmla="*/ 7305964 w 9993746"/>
              <a:gd name="connsiteY14" fmla="*/ 225955 h 4784337"/>
              <a:gd name="connsiteX15" fmla="*/ 7647709 w 9993746"/>
              <a:gd name="connsiteY15" fmla="*/ 1001810 h 4784337"/>
              <a:gd name="connsiteX16" fmla="*/ 8478982 w 9993746"/>
              <a:gd name="connsiteY16" fmla="*/ 1131119 h 4784337"/>
              <a:gd name="connsiteX17" fmla="*/ 8922327 w 9993746"/>
              <a:gd name="connsiteY17" fmla="*/ 2765955 h 4784337"/>
              <a:gd name="connsiteX18" fmla="*/ 9679709 w 9993746"/>
              <a:gd name="connsiteY18" fmla="*/ 3006101 h 4784337"/>
              <a:gd name="connsiteX19" fmla="*/ 9993746 w 9993746"/>
              <a:gd name="connsiteY19" fmla="*/ 4585519 h 4784337"/>
              <a:gd name="connsiteX0" fmla="*/ 0 w 9993746"/>
              <a:gd name="connsiteY0" fmla="*/ 4748799 h 4748799"/>
              <a:gd name="connsiteX1" fmla="*/ 691473 w 9993746"/>
              <a:gd name="connsiteY1" fmla="*/ 4553025 h 4748799"/>
              <a:gd name="connsiteX2" fmla="*/ 673048 w 9993746"/>
              <a:gd name="connsiteY2" fmla="*/ 2778007 h 4748799"/>
              <a:gd name="connsiteX3" fmla="*/ 726931 w 9993746"/>
              <a:gd name="connsiteY3" fmla="*/ 613881 h 4748799"/>
              <a:gd name="connsiteX4" fmla="*/ 1210127 w 9993746"/>
              <a:gd name="connsiteY4" fmla="*/ 483162 h 4748799"/>
              <a:gd name="connsiteX5" fmla="*/ 1314045 w 9993746"/>
              <a:gd name="connsiteY5" fmla="*/ 1789718 h 4748799"/>
              <a:gd name="connsiteX6" fmla="*/ 1523411 w 9993746"/>
              <a:gd name="connsiteY6" fmla="*/ 4371168 h 4748799"/>
              <a:gd name="connsiteX7" fmla="*/ 2098798 w 9993746"/>
              <a:gd name="connsiteY7" fmla="*/ 4297071 h 4748799"/>
              <a:gd name="connsiteX8" fmla="*/ 2665458 w 9993746"/>
              <a:gd name="connsiteY8" fmla="*/ 4271143 h 4748799"/>
              <a:gd name="connsiteX9" fmla="*/ 2786477 w 9993746"/>
              <a:gd name="connsiteY9" fmla="*/ 659326 h 4748799"/>
              <a:gd name="connsiteX10" fmla="*/ 4229309 w 9993746"/>
              <a:gd name="connsiteY10" fmla="*/ 585588 h 4748799"/>
              <a:gd name="connsiteX11" fmla="*/ 5370082 w 9993746"/>
              <a:gd name="connsiteY11" fmla="*/ 351817 h 4748799"/>
              <a:gd name="connsiteX12" fmla="*/ 5545767 w 9993746"/>
              <a:gd name="connsiteY12" fmla="*/ 4406520 h 4748799"/>
              <a:gd name="connsiteX13" fmla="*/ 6825673 w 9993746"/>
              <a:gd name="connsiteY13" fmla="*/ 412090 h 4748799"/>
              <a:gd name="connsiteX14" fmla="*/ 7305964 w 9993746"/>
              <a:gd name="connsiteY14" fmla="*/ 190417 h 4748799"/>
              <a:gd name="connsiteX15" fmla="*/ 7647709 w 9993746"/>
              <a:gd name="connsiteY15" fmla="*/ 966272 h 4748799"/>
              <a:gd name="connsiteX16" fmla="*/ 8478982 w 9993746"/>
              <a:gd name="connsiteY16" fmla="*/ 1095581 h 4748799"/>
              <a:gd name="connsiteX17" fmla="*/ 8922327 w 9993746"/>
              <a:gd name="connsiteY17" fmla="*/ 2730417 h 4748799"/>
              <a:gd name="connsiteX18" fmla="*/ 9679709 w 9993746"/>
              <a:gd name="connsiteY18" fmla="*/ 2970563 h 4748799"/>
              <a:gd name="connsiteX19" fmla="*/ 9993746 w 9993746"/>
              <a:gd name="connsiteY19" fmla="*/ 4549981 h 4748799"/>
              <a:gd name="connsiteX0" fmla="*/ 0 w 9993746"/>
              <a:gd name="connsiteY0" fmla="*/ 4663994 h 4663994"/>
              <a:gd name="connsiteX1" fmla="*/ 691473 w 9993746"/>
              <a:gd name="connsiteY1" fmla="*/ 4468220 h 4663994"/>
              <a:gd name="connsiteX2" fmla="*/ 673048 w 9993746"/>
              <a:gd name="connsiteY2" fmla="*/ 2693202 h 4663994"/>
              <a:gd name="connsiteX3" fmla="*/ 726931 w 9993746"/>
              <a:gd name="connsiteY3" fmla="*/ 529076 h 4663994"/>
              <a:gd name="connsiteX4" fmla="*/ 1210127 w 9993746"/>
              <a:gd name="connsiteY4" fmla="*/ 398357 h 4663994"/>
              <a:gd name="connsiteX5" fmla="*/ 1314045 w 9993746"/>
              <a:gd name="connsiteY5" fmla="*/ 1704913 h 4663994"/>
              <a:gd name="connsiteX6" fmla="*/ 1523411 w 9993746"/>
              <a:gd name="connsiteY6" fmla="*/ 4286363 h 4663994"/>
              <a:gd name="connsiteX7" fmla="*/ 2098798 w 9993746"/>
              <a:gd name="connsiteY7" fmla="*/ 4212266 h 4663994"/>
              <a:gd name="connsiteX8" fmla="*/ 2665458 w 9993746"/>
              <a:gd name="connsiteY8" fmla="*/ 4186338 h 4663994"/>
              <a:gd name="connsiteX9" fmla="*/ 2786477 w 9993746"/>
              <a:gd name="connsiteY9" fmla="*/ 574521 h 4663994"/>
              <a:gd name="connsiteX10" fmla="*/ 4229309 w 9993746"/>
              <a:gd name="connsiteY10" fmla="*/ 500783 h 4663994"/>
              <a:gd name="connsiteX11" fmla="*/ 5370082 w 9993746"/>
              <a:gd name="connsiteY11" fmla="*/ 267012 h 4663994"/>
              <a:gd name="connsiteX12" fmla="*/ 5545767 w 9993746"/>
              <a:gd name="connsiteY12" fmla="*/ 4321715 h 4663994"/>
              <a:gd name="connsiteX13" fmla="*/ 7161512 w 9993746"/>
              <a:gd name="connsiteY13" fmla="*/ 3518167 h 4663994"/>
              <a:gd name="connsiteX14" fmla="*/ 7305964 w 9993746"/>
              <a:gd name="connsiteY14" fmla="*/ 105612 h 4663994"/>
              <a:gd name="connsiteX15" fmla="*/ 7647709 w 9993746"/>
              <a:gd name="connsiteY15" fmla="*/ 881467 h 4663994"/>
              <a:gd name="connsiteX16" fmla="*/ 8478982 w 9993746"/>
              <a:gd name="connsiteY16" fmla="*/ 1010776 h 4663994"/>
              <a:gd name="connsiteX17" fmla="*/ 8922327 w 9993746"/>
              <a:gd name="connsiteY17" fmla="*/ 2645612 h 4663994"/>
              <a:gd name="connsiteX18" fmla="*/ 9679709 w 9993746"/>
              <a:gd name="connsiteY18" fmla="*/ 2885758 h 4663994"/>
              <a:gd name="connsiteX19" fmla="*/ 9993746 w 9993746"/>
              <a:gd name="connsiteY19" fmla="*/ 4465176 h 4663994"/>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647709 w 9993746"/>
              <a:gd name="connsiteY14" fmla="*/ 855739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6809681 w 9993746"/>
              <a:gd name="connsiteY13" fmla="*/ 3987281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999540 w 9993746"/>
              <a:gd name="connsiteY14" fmla="*/ 3717270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29314 h 4629314"/>
              <a:gd name="connsiteX1" fmla="*/ 691473 w 9993746"/>
              <a:gd name="connsiteY1" fmla="*/ 4433540 h 4629314"/>
              <a:gd name="connsiteX2" fmla="*/ 673048 w 9993746"/>
              <a:gd name="connsiteY2" fmla="*/ 2658522 h 4629314"/>
              <a:gd name="connsiteX3" fmla="*/ 726931 w 9993746"/>
              <a:gd name="connsiteY3" fmla="*/ 494396 h 4629314"/>
              <a:gd name="connsiteX4" fmla="*/ 1210127 w 9993746"/>
              <a:gd name="connsiteY4" fmla="*/ 363677 h 4629314"/>
              <a:gd name="connsiteX5" fmla="*/ 1314045 w 9993746"/>
              <a:gd name="connsiteY5" fmla="*/ 1670233 h 4629314"/>
              <a:gd name="connsiteX6" fmla="*/ 1523411 w 9993746"/>
              <a:gd name="connsiteY6" fmla="*/ 4251683 h 4629314"/>
              <a:gd name="connsiteX7" fmla="*/ 2098798 w 9993746"/>
              <a:gd name="connsiteY7" fmla="*/ 4177586 h 4629314"/>
              <a:gd name="connsiteX8" fmla="*/ 2665458 w 9993746"/>
              <a:gd name="connsiteY8" fmla="*/ 4151658 h 4629314"/>
              <a:gd name="connsiteX9" fmla="*/ 2786477 w 9993746"/>
              <a:gd name="connsiteY9" fmla="*/ 539841 h 4629314"/>
              <a:gd name="connsiteX10" fmla="*/ 4229309 w 9993746"/>
              <a:gd name="connsiteY10" fmla="*/ 466103 h 4629314"/>
              <a:gd name="connsiteX11" fmla="*/ 5370082 w 9993746"/>
              <a:gd name="connsiteY11" fmla="*/ 232332 h 4629314"/>
              <a:gd name="connsiteX12" fmla="*/ 5561759 w 9993746"/>
              <a:gd name="connsiteY12" fmla="*/ 3979891 h 4629314"/>
              <a:gd name="connsiteX13" fmla="*/ 6809681 w 9993746"/>
              <a:gd name="connsiteY13" fmla="*/ 3978329 h 4629314"/>
              <a:gd name="connsiteX14" fmla="*/ 7999540 w 9993746"/>
              <a:gd name="connsiteY14" fmla="*/ 3730526 h 4629314"/>
              <a:gd name="connsiteX15" fmla="*/ 8223105 w 9993746"/>
              <a:gd name="connsiteY15" fmla="*/ 242364 h 4629314"/>
              <a:gd name="connsiteX16" fmla="*/ 9450075 w 9993746"/>
              <a:gd name="connsiteY16" fmla="*/ 580372 h 4629314"/>
              <a:gd name="connsiteX17" fmla="*/ 9679709 w 9993746"/>
              <a:gd name="connsiteY17" fmla="*/ 2851078 h 4629314"/>
              <a:gd name="connsiteX18" fmla="*/ 9993746 w 9993746"/>
              <a:gd name="connsiteY18" fmla="*/ 4430496 h 4629314"/>
              <a:gd name="connsiteX0" fmla="*/ 0 w 9993746"/>
              <a:gd name="connsiteY0" fmla="*/ 4632442 h 4632442"/>
              <a:gd name="connsiteX1" fmla="*/ 691473 w 9993746"/>
              <a:gd name="connsiteY1" fmla="*/ 4436668 h 4632442"/>
              <a:gd name="connsiteX2" fmla="*/ 673048 w 9993746"/>
              <a:gd name="connsiteY2" fmla="*/ 2661650 h 4632442"/>
              <a:gd name="connsiteX3" fmla="*/ 726931 w 9993746"/>
              <a:gd name="connsiteY3" fmla="*/ 497524 h 4632442"/>
              <a:gd name="connsiteX4" fmla="*/ 1210127 w 9993746"/>
              <a:gd name="connsiteY4" fmla="*/ 366805 h 4632442"/>
              <a:gd name="connsiteX5" fmla="*/ 1314045 w 9993746"/>
              <a:gd name="connsiteY5" fmla="*/ 1673361 h 4632442"/>
              <a:gd name="connsiteX6" fmla="*/ 1523411 w 9993746"/>
              <a:gd name="connsiteY6" fmla="*/ 4254811 h 4632442"/>
              <a:gd name="connsiteX7" fmla="*/ 2098798 w 9993746"/>
              <a:gd name="connsiteY7" fmla="*/ 4180714 h 4632442"/>
              <a:gd name="connsiteX8" fmla="*/ 2665458 w 9993746"/>
              <a:gd name="connsiteY8" fmla="*/ 4154786 h 4632442"/>
              <a:gd name="connsiteX9" fmla="*/ 2786477 w 9993746"/>
              <a:gd name="connsiteY9" fmla="*/ 542969 h 4632442"/>
              <a:gd name="connsiteX10" fmla="*/ 4229309 w 9993746"/>
              <a:gd name="connsiteY10" fmla="*/ 469231 h 4632442"/>
              <a:gd name="connsiteX11" fmla="*/ 5370082 w 9993746"/>
              <a:gd name="connsiteY11" fmla="*/ 235460 h 4632442"/>
              <a:gd name="connsiteX12" fmla="*/ 5561759 w 9993746"/>
              <a:gd name="connsiteY12" fmla="*/ 3983019 h 4632442"/>
              <a:gd name="connsiteX13" fmla="*/ 6809681 w 9993746"/>
              <a:gd name="connsiteY13" fmla="*/ 3981457 h 4632442"/>
              <a:gd name="connsiteX14" fmla="*/ 7999540 w 9993746"/>
              <a:gd name="connsiteY14" fmla="*/ 3733654 h 4632442"/>
              <a:gd name="connsiteX15" fmla="*/ 8223105 w 9993746"/>
              <a:gd name="connsiteY15" fmla="*/ 245492 h 4632442"/>
              <a:gd name="connsiteX16" fmla="*/ 9450075 w 9993746"/>
              <a:gd name="connsiteY16" fmla="*/ 583500 h 4632442"/>
              <a:gd name="connsiteX17" fmla="*/ 9583755 w 9993746"/>
              <a:gd name="connsiteY17" fmla="*/ 2939523 h 4632442"/>
              <a:gd name="connsiteX18" fmla="*/ 9993746 w 9993746"/>
              <a:gd name="connsiteY18" fmla="*/ 4433624 h 4632442"/>
              <a:gd name="connsiteX0" fmla="*/ 0 w 10121684"/>
              <a:gd name="connsiteY0" fmla="*/ 4632442 h 4632442"/>
              <a:gd name="connsiteX1" fmla="*/ 691473 w 10121684"/>
              <a:gd name="connsiteY1" fmla="*/ 4436668 h 4632442"/>
              <a:gd name="connsiteX2" fmla="*/ 673048 w 10121684"/>
              <a:gd name="connsiteY2" fmla="*/ 2661650 h 4632442"/>
              <a:gd name="connsiteX3" fmla="*/ 726931 w 10121684"/>
              <a:gd name="connsiteY3" fmla="*/ 497524 h 4632442"/>
              <a:gd name="connsiteX4" fmla="*/ 1210127 w 10121684"/>
              <a:gd name="connsiteY4" fmla="*/ 366805 h 4632442"/>
              <a:gd name="connsiteX5" fmla="*/ 1314045 w 10121684"/>
              <a:gd name="connsiteY5" fmla="*/ 1673361 h 4632442"/>
              <a:gd name="connsiteX6" fmla="*/ 1523411 w 10121684"/>
              <a:gd name="connsiteY6" fmla="*/ 4254811 h 4632442"/>
              <a:gd name="connsiteX7" fmla="*/ 2098798 w 10121684"/>
              <a:gd name="connsiteY7" fmla="*/ 4180714 h 4632442"/>
              <a:gd name="connsiteX8" fmla="*/ 2665458 w 10121684"/>
              <a:gd name="connsiteY8" fmla="*/ 4154786 h 4632442"/>
              <a:gd name="connsiteX9" fmla="*/ 2786477 w 10121684"/>
              <a:gd name="connsiteY9" fmla="*/ 542969 h 4632442"/>
              <a:gd name="connsiteX10" fmla="*/ 4229309 w 10121684"/>
              <a:gd name="connsiteY10" fmla="*/ 469231 h 4632442"/>
              <a:gd name="connsiteX11" fmla="*/ 5370082 w 10121684"/>
              <a:gd name="connsiteY11" fmla="*/ 235460 h 4632442"/>
              <a:gd name="connsiteX12" fmla="*/ 5561759 w 10121684"/>
              <a:gd name="connsiteY12" fmla="*/ 3983019 h 4632442"/>
              <a:gd name="connsiteX13" fmla="*/ 6809681 w 10121684"/>
              <a:gd name="connsiteY13" fmla="*/ 3981457 h 4632442"/>
              <a:gd name="connsiteX14" fmla="*/ 7999540 w 10121684"/>
              <a:gd name="connsiteY14" fmla="*/ 3733654 h 4632442"/>
              <a:gd name="connsiteX15" fmla="*/ 8223105 w 10121684"/>
              <a:gd name="connsiteY15" fmla="*/ 245492 h 4632442"/>
              <a:gd name="connsiteX16" fmla="*/ 9450075 w 10121684"/>
              <a:gd name="connsiteY16" fmla="*/ 583500 h 4632442"/>
              <a:gd name="connsiteX17" fmla="*/ 9583755 w 10121684"/>
              <a:gd name="connsiteY17" fmla="*/ 2939523 h 4632442"/>
              <a:gd name="connsiteX18" fmla="*/ 10121684 w 10121684"/>
              <a:gd name="connsiteY18" fmla="*/ 4365370 h 4632442"/>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98798 w 10121684"/>
              <a:gd name="connsiteY7" fmla="*/ 4223919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34928 w 10121684"/>
              <a:gd name="connsiteY8" fmla="*/ 3427030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21684" h="4675647">
                <a:moveTo>
                  <a:pt x="0" y="4675647"/>
                </a:moveTo>
                <a:cubicBezTo>
                  <a:pt x="3299" y="4500822"/>
                  <a:pt x="669921" y="4805494"/>
                  <a:pt x="691473" y="4479873"/>
                </a:cubicBezTo>
                <a:cubicBezTo>
                  <a:pt x="713025" y="4154252"/>
                  <a:pt x="667138" y="3361379"/>
                  <a:pt x="673048" y="2704855"/>
                </a:cubicBezTo>
                <a:cubicBezTo>
                  <a:pt x="678958" y="2048331"/>
                  <a:pt x="637418" y="923203"/>
                  <a:pt x="726931" y="540729"/>
                </a:cubicBezTo>
                <a:cubicBezTo>
                  <a:pt x="816444" y="158255"/>
                  <a:pt x="1112275" y="214037"/>
                  <a:pt x="1210127" y="410010"/>
                </a:cubicBezTo>
                <a:cubicBezTo>
                  <a:pt x="1307979" y="605983"/>
                  <a:pt x="1261831" y="1068565"/>
                  <a:pt x="1314045" y="1716566"/>
                </a:cubicBezTo>
                <a:cubicBezTo>
                  <a:pt x="1366259" y="2364567"/>
                  <a:pt x="1399404" y="4097296"/>
                  <a:pt x="1523411" y="4298016"/>
                </a:cubicBezTo>
                <a:cubicBezTo>
                  <a:pt x="1647419" y="4498736"/>
                  <a:pt x="1891737" y="3202041"/>
                  <a:pt x="2058090" y="2920885"/>
                </a:cubicBezTo>
                <a:cubicBezTo>
                  <a:pt x="2224443" y="2639729"/>
                  <a:pt x="2513530" y="3816149"/>
                  <a:pt x="2634928" y="3427030"/>
                </a:cubicBezTo>
                <a:cubicBezTo>
                  <a:pt x="2756326" y="3037911"/>
                  <a:pt x="2520747" y="1071940"/>
                  <a:pt x="2786477" y="586174"/>
                </a:cubicBezTo>
                <a:cubicBezTo>
                  <a:pt x="3052207" y="100408"/>
                  <a:pt x="3798708" y="563687"/>
                  <a:pt x="4229309" y="512436"/>
                </a:cubicBezTo>
                <a:cubicBezTo>
                  <a:pt x="4659910" y="461185"/>
                  <a:pt x="5148007" y="-306966"/>
                  <a:pt x="5370082" y="278665"/>
                </a:cubicBezTo>
                <a:cubicBezTo>
                  <a:pt x="5592157" y="864296"/>
                  <a:pt x="5209881" y="3418953"/>
                  <a:pt x="5561759" y="4026224"/>
                </a:cubicBezTo>
                <a:cubicBezTo>
                  <a:pt x="5913637" y="4633495"/>
                  <a:pt x="6403384" y="4066223"/>
                  <a:pt x="6809681" y="4024662"/>
                </a:cubicBezTo>
                <a:cubicBezTo>
                  <a:pt x="7215978" y="3983101"/>
                  <a:pt x="7763969" y="4399520"/>
                  <a:pt x="7999540" y="3776859"/>
                </a:cubicBezTo>
                <a:cubicBezTo>
                  <a:pt x="8235111" y="3154198"/>
                  <a:pt x="7981349" y="813723"/>
                  <a:pt x="8223105" y="288697"/>
                </a:cubicBezTo>
                <a:cubicBezTo>
                  <a:pt x="8464861" y="-236329"/>
                  <a:pt x="9228631" y="1377"/>
                  <a:pt x="9450075" y="626705"/>
                </a:cubicBezTo>
                <a:cubicBezTo>
                  <a:pt x="9671519" y="1252033"/>
                  <a:pt x="9439834" y="3410356"/>
                  <a:pt x="9551769" y="4040668"/>
                </a:cubicBezTo>
                <a:cubicBezTo>
                  <a:pt x="9663704" y="4670980"/>
                  <a:pt x="10053950" y="3770496"/>
                  <a:pt x="10121684" y="440857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71FC6A1-1B98-4DAC-99E1-3985DE6F3E27}"/>
              </a:ext>
            </a:extLst>
          </p:cNvPr>
          <p:cNvSpPr txBox="1"/>
          <p:nvPr/>
        </p:nvSpPr>
        <p:spPr>
          <a:xfrm>
            <a:off x="10986469" y="5267468"/>
            <a:ext cx="1023037" cy="584775"/>
          </a:xfrm>
          <a:prstGeom prst="rect">
            <a:avLst/>
          </a:prstGeom>
          <a:noFill/>
        </p:spPr>
        <p:txBody>
          <a:bodyPr wrap="none" rtlCol="0">
            <a:spAutoFit/>
          </a:bodyPr>
          <a:lstStyle/>
          <a:p>
            <a:r>
              <a:rPr lang="en-US" sz="3200" dirty="0">
                <a:latin typeface="Segoe UI Light (Headings)"/>
              </a:rPr>
              <a:t>Time</a:t>
            </a:r>
          </a:p>
        </p:txBody>
      </p:sp>
      <p:sp>
        <p:nvSpPr>
          <p:cNvPr id="9" name="TextBox 8">
            <a:extLst>
              <a:ext uri="{FF2B5EF4-FFF2-40B4-BE49-F238E27FC236}">
                <a16:creationId xmlns:a16="http://schemas.microsoft.com/office/drawing/2014/main" id="{35EA84F0-9615-4385-989C-B8C858DF823E}"/>
              </a:ext>
            </a:extLst>
          </p:cNvPr>
          <p:cNvSpPr txBox="1"/>
          <p:nvPr/>
        </p:nvSpPr>
        <p:spPr>
          <a:xfrm>
            <a:off x="1046379" y="205059"/>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BBAA918A-2460-4706-A037-346AED916B7C}"/>
              </a:ext>
            </a:extLst>
          </p:cNvPr>
          <p:cNvSpPr txBox="1"/>
          <p:nvPr/>
        </p:nvSpPr>
        <p:spPr>
          <a:xfrm>
            <a:off x="611146" y="5775784"/>
            <a:ext cx="1103379" cy="584775"/>
          </a:xfrm>
          <a:prstGeom prst="rect">
            <a:avLst/>
          </a:prstGeom>
          <a:noFill/>
        </p:spPr>
        <p:txBody>
          <a:bodyPr wrap="none" rtlCol="0">
            <a:spAutoFit/>
          </a:bodyPr>
          <a:lstStyle/>
          <a:p>
            <a:r>
              <a:rPr lang="en-US" sz="3200" dirty="0">
                <a:latin typeface="Segoe UI Light (Headings)"/>
              </a:rPr>
              <a:t>Value</a:t>
            </a:r>
          </a:p>
        </p:txBody>
      </p:sp>
      <p:sp>
        <p:nvSpPr>
          <p:cNvPr id="11" name="TextBox 10">
            <a:extLst>
              <a:ext uri="{FF2B5EF4-FFF2-40B4-BE49-F238E27FC236}">
                <a16:creationId xmlns:a16="http://schemas.microsoft.com/office/drawing/2014/main" id="{A3593E4B-9D2A-4AFE-93E0-CA9BBEA9950E}"/>
              </a:ext>
            </a:extLst>
          </p:cNvPr>
          <p:cNvSpPr txBox="1"/>
          <p:nvPr/>
        </p:nvSpPr>
        <p:spPr>
          <a:xfrm>
            <a:off x="4989607" y="713371"/>
            <a:ext cx="1106393" cy="584775"/>
          </a:xfrm>
          <a:prstGeom prst="rect">
            <a:avLst/>
          </a:prstGeom>
          <a:noFill/>
        </p:spPr>
        <p:txBody>
          <a:bodyPr wrap="none" rtlCol="0">
            <a:spAutoFit/>
          </a:bodyPr>
          <a:lstStyle/>
          <a:p>
            <a:r>
              <a:rPr lang="en-US" sz="3200" dirty="0">
                <a:latin typeface="Segoe UI Light (Headings)"/>
              </a:rPr>
              <a:t>HIGH</a:t>
            </a:r>
          </a:p>
        </p:txBody>
      </p:sp>
      <p:sp>
        <p:nvSpPr>
          <p:cNvPr id="12" name="TextBox 11">
            <a:extLst>
              <a:ext uri="{FF2B5EF4-FFF2-40B4-BE49-F238E27FC236}">
                <a16:creationId xmlns:a16="http://schemas.microsoft.com/office/drawing/2014/main" id="{02822B50-22D3-42F8-9790-6DF38D84A3E0}"/>
              </a:ext>
            </a:extLst>
          </p:cNvPr>
          <p:cNvSpPr txBox="1"/>
          <p:nvPr/>
        </p:nvSpPr>
        <p:spPr>
          <a:xfrm>
            <a:off x="7419470" y="3719808"/>
            <a:ext cx="1030667" cy="584775"/>
          </a:xfrm>
          <a:prstGeom prst="rect">
            <a:avLst/>
          </a:prstGeom>
          <a:noFill/>
        </p:spPr>
        <p:txBody>
          <a:bodyPr wrap="none" rtlCol="0">
            <a:spAutoFit/>
          </a:bodyPr>
          <a:lstStyle/>
          <a:p>
            <a:r>
              <a:rPr lang="en-US" sz="3200" dirty="0">
                <a:latin typeface="Segoe UI Light (Headings)"/>
              </a:rPr>
              <a:t>LOW</a:t>
            </a:r>
          </a:p>
        </p:txBody>
      </p:sp>
      <p:cxnSp>
        <p:nvCxnSpPr>
          <p:cNvPr id="13" name="Straight Arrow Connector 12">
            <a:extLst>
              <a:ext uri="{FF2B5EF4-FFF2-40B4-BE49-F238E27FC236}">
                <a16:creationId xmlns:a16="http://schemas.microsoft.com/office/drawing/2014/main" id="{2BFF4482-3A38-46C2-A69D-7DBA110F1C64}"/>
              </a:ext>
            </a:extLst>
          </p:cNvPr>
          <p:cNvCxnSpPr>
            <a:cxnSpLocks/>
          </p:cNvCxnSpPr>
          <p:nvPr/>
        </p:nvCxnSpPr>
        <p:spPr>
          <a:xfrm>
            <a:off x="5542804" y="1242730"/>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863183-5F2B-4D14-9D8A-5BA3CD7267A8}"/>
              </a:ext>
            </a:extLst>
          </p:cNvPr>
          <p:cNvCxnSpPr>
            <a:cxnSpLocks/>
          </p:cNvCxnSpPr>
          <p:nvPr/>
        </p:nvCxnSpPr>
        <p:spPr>
          <a:xfrm>
            <a:off x="7921167" y="4304583"/>
            <a:ext cx="0" cy="37825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07839D-9330-4B70-8966-1290AE0631F1}"/>
              </a:ext>
            </a:extLst>
          </p:cNvPr>
          <p:cNvSpPr txBox="1"/>
          <p:nvPr/>
        </p:nvSpPr>
        <p:spPr>
          <a:xfrm>
            <a:off x="3109108" y="2990135"/>
            <a:ext cx="1085554" cy="584775"/>
          </a:xfrm>
          <a:prstGeom prst="rect">
            <a:avLst/>
          </a:prstGeom>
          <a:noFill/>
        </p:spPr>
        <p:txBody>
          <a:bodyPr wrap="none" rtlCol="0">
            <a:spAutoFit/>
          </a:bodyPr>
          <a:lstStyle/>
          <a:p>
            <a:r>
              <a:rPr lang="en-US" sz="3200" dirty="0">
                <a:latin typeface="Segoe UI Light (Headings)"/>
              </a:rPr>
              <a:t>noise</a:t>
            </a:r>
          </a:p>
        </p:txBody>
      </p:sp>
      <p:cxnSp>
        <p:nvCxnSpPr>
          <p:cNvPr id="19" name="Straight Arrow Connector 18">
            <a:extLst>
              <a:ext uri="{FF2B5EF4-FFF2-40B4-BE49-F238E27FC236}">
                <a16:creationId xmlns:a16="http://schemas.microsoft.com/office/drawing/2014/main" id="{E574A7B2-8EE2-4A7F-8786-5B7ADC2B8611}"/>
              </a:ext>
            </a:extLst>
          </p:cNvPr>
          <p:cNvCxnSpPr>
            <a:cxnSpLocks/>
          </p:cNvCxnSpPr>
          <p:nvPr/>
        </p:nvCxnSpPr>
        <p:spPr>
          <a:xfrm>
            <a:off x="3662305" y="3519494"/>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82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E97F8F-B0CF-4E05-8C18-3B305C11A8A2}"/>
              </a:ext>
            </a:extLst>
          </p:cNvPr>
          <p:cNvPicPr>
            <a:picLocks noChangeAspect="1"/>
          </p:cNvPicPr>
          <p:nvPr/>
        </p:nvPicPr>
        <p:blipFill>
          <a:blip r:embed="rId2"/>
          <a:stretch>
            <a:fillRect/>
          </a:stretch>
        </p:blipFill>
        <p:spPr>
          <a:xfrm>
            <a:off x="341745" y="5092693"/>
            <a:ext cx="2507876" cy="1428966"/>
          </a:xfrm>
          <a:prstGeom prst="rect">
            <a:avLst/>
          </a:prstGeom>
        </p:spPr>
      </p:pic>
      <p:grpSp>
        <p:nvGrpSpPr>
          <p:cNvPr id="44" name="Group 43">
            <a:extLst>
              <a:ext uri="{FF2B5EF4-FFF2-40B4-BE49-F238E27FC236}">
                <a16:creationId xmlns:a16="http://schemas.microsoft.com/office/drawing/2014/main" id="{81E55D2C-E99A-4A4A-96E8-3CDA8E341D45}"/>
              </a:ext>
            </a:extLst>
          </p:cNvPr>
          <p:cNvGrpSpPr/>
          <p:nvPr/>
        </p:nvGrpSpPr>
        <p:grpSpPr>
          <a:xfrm>
            <a:off x="3519475" y="1922975"/>
            <a:ext cx="2017765" cy="2958516"/>
            <a:chOff x="8322782" y="2301401"/>
            <a:chExt cx="2017765" cy="2958516"/>
          </a:xfrm>
        </p:grpSpPr>
        <p:cxnSp>
          <p:nvCxnSpPr>
            <p:cNvPr id="12" name="Straight Connector 11">
              <a:extLst>
                <a:ext uri="{FF2B5EF4-FFF2-40B4-BE49-F238E27FC236}">
                  <a16:creationId xmlns:a16="http://schemas.microsoft.com/office/drawing/2014/main" id="{55C0A354-CBB1-4A11-A308-0448C3D9F0DF}"/>
                </a:ext>
              </a:extLst>
            </p:cNvPr>
            <p:cNvCxnSpPr/>
            <p:nvPr/>
          </p:nvCxnSpPr>
          <p:spPr>
            <a:xfrm>
              <a:off x="8650880" y="2709333"/>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F02B7F-E002-46EC-858C-952CEF430E6E}"/>
                </a:ext>
              </a:extLst>
            </p:cNvPr>
            <p:cNvCxnSpPr/>
            <p:nvPr/>
          </p:nvCxnSpPr>
          <p:spPr>
            <a:xfrm>
              <a:off x="8635492" y="4699770"/>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B8B2461-6B85-4BA1-852F-4E8385F44E41}"/>
                </a:ext>
              </a:extLst>
            </p:cNvPr>
            <p:cNvPicPr>
              <a:picLocks noChangeAspect="1"/>
            </p:cNvPicPr>
            <p:nvPr/>
          </p:nvPicPr>
          <p:blipFill>
            <a:blip r:embed="rId3"/>
            <a:stretch>
              <a:fillRect/>
            </a:stretch>
          </p:blipFill>
          <p:spPr>
            <a:xfrm>
              <a:off x="8904775" y="3060700"/>
              <a:ext cx="457200" cy="533400"/>
            </a:xfrm>
            <a:prstGeom prst="rect">
              <a:avLst/>
            </a:prstGeom>
          </p:spPr>
        </p:pic>
        <p:cxnSp>
          <p:nvCxnSpPr>
            <p:cNvPr id="27" name="Straight Connector 26">
              <a:extLst>
                <a:ext uri="{FF2B5EF4-FFF2-40B4-BE49-F238E27FC236}">
                  <a16:creationId xmlns:a16="http://schemas.microsoft.com/office/drawing/2014/main" id="{709ABC79-65BE-4E76-9028-90DE125913FE}"/>
                </a:ext>
              </a:extLst>
            </p:cNvPr>
            <p:cNvCxnSpPr>
              <a:cxnSpLocks/>
            </p:cNvCxnSpPr>
            <p:nvPr/>
          </p:nvCxnSpPr>
          <p:spPr>
            <a:xfrm>
              <a:off x="9040861" y="2709333"/>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228E74-DDD2-4936-9C68-EC6882B9C085}"/>
                </a:ext>
              </a:extLst>
            </p:cNvPr>
            <p:cNvCxnSpPr>
              <a:cxnSpLocks/>
            </p:cNvCxnSpPr>
            <p:nvPr/>
          </p:nvCxnSpPr>
          <p:spPr>
            <a:xfrm>
              <a:off x="9053178" y="3594100"/>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973ABD-5AE3-4239-ACFE-35922571F88E}"/>
                </a:ext>
              </a:extLst>
            </p:cNvPr>
            <p:cNvCxnSpPr>
              <a:cxnSpLocks/>
            </p:cNvCxnSpPr>
            <p:nvPr/>
          </p:nvCxnSpPr>
          <p:spPr>
            <a:xfrm>
              <a:off x="8804826" y="4796752"/>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8F3413-6313-4E29-8CBA-6CC06837B33F}"/>
                </a:ext>
              </a:extLst>
            </p:cNvPr>
            <p:cNvCxnSpPr>
              <a:cxnSpLocks/>
            </p:cNvCxnSpPr>
            <p:nvPr/>
          </p:nvCxnSpPr>
          <p:spPr>
            <a:xfrm>
              <a:off x="8917204" y="4852172"/>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85F35D-CDD9-4447-953B-C90B3D5B6040}"/>
                </a:ext>
              </a:extLst>
            </p:cNvPr>
            <p:cNvCxnSpPr>
              <a:cxnSpLocks/>
            </p:cNvCxnSpPr>
            <p:nvPr/>
          </p:nvCxnSpPr>
          <p:spPr>
            <a:xfrm>
              <a:off x="9023423" y="4902975"/>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1E2674-3805-4ED9-BAEE-5F4D10B16F69}"/>
                </a:ext>
              </a:extLst>
            </p:cNvPr>
            <p:cNvCxnSpPr>
              <a:cxnSpLocks/>
            </p:cNvCxnSpPr>
            <p:nvPr/>
          </p:nvCxnSpPr>
          <p:spPr>
            <a:xfrm>
              <a:off x="9049076" y="4348403"/>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07D1FF-D732-4247-A72E-9A0478B41437}"/>
                </a:ext>
              </a:extLst>
            </p:cNvPr>
            <p:cNvCxnSpPr>
              <a:cxnSpLocks/>
            </p:cNvCxnSpPr>
            <p:nvPr/>
          </p:nvCxnSpPr>
          <p:spPr>
            <a:xfrm>
              <a:off x="9050097" y="3978564"/>
              <a:ext cx="0" cy="351367"/>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C9B6F7-7CBC-424D-8A24-6A56604CED66}"/>
                </a:ext>
              </a:extLst>
            </p:cNvPr>
            <p:cNvCxnSpPr/>
            <p:nvPr/>
          </p:nvCxnSpPr>
          <p:spPr>
            <a:xfrm>
              <a:off x="9056007" y="3769783"/>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CF65E1-D4B1-4962-A1F4-FE9B89B17271}"/>
                </a:ext>
              </a:extLst>
            </p:cNvPr>
            <p:cNvSpPr txBox="1"/>
            <p:nvPr/>
          </p:nvSpPr>
          <p:spPr>
            <a:xfrm>
              <a:off x="9891385" y="3434524"/>
              <a:ext cx="449162" cy="707886"/>
            </a:xfrm>
            <a:prstGeom prst="rect">
              <a:avLst/>
            </a:prstGeom>
            <a:noFill/>
          </p:spPr>
          <p:txBody>
            <a:bodyPr wrap="none" rtlCol="0">
              <a:spAutoFit/>
            </a:bodyPr>
            <a:lstStyle/>
            <a:p>
              <a:r>
                <a:rPr lang="en-US" sz="4000" dirty="0">
                  <a:latin typeface="Segoe UI Light (Headings)"/>
                </a:rPr>
                <a:t>0</a:t>
              </a:r>
            </a:p>
          </p:txBody>
        </p:sp>
        <p:sp>
          <p:nvSpPr>
            <p:cNvPr id="41" name="TextBox 40">
              <a:extLst>
                <a:ext uri="{FF2B5EF4-FFF2-40B4-BE49-F238E27FC236}">
                  <a16:creationId xmlns:a16="http://schemas.microsoft.com/office/drawing/2014/main" id="{9C38A73A-4BDA-44D7-8421-3B17EA4B3568}"/>
                </a:ext>
              </a:extLst>
            </p:cNvPr>
            <p:cNvSpPr txBox="1"/>
            <p:nvPr/>
          </p:nvSpPr>
          <p:spPr>
            <a:xfrm>
              <a:off x="8655010" y="2301401"/>
              <a:ext cx="638316" cy="400110"/>
            </a:xfrm>
            <a:prstGeom prst="rect">
              <a:avLst/>
            </a:prstGeom>
            <a:noFill/>
          </p:spPr>
          <p:txBody>
            <a:bodyPr wrap="none" rtlCol="0">
              <a:spAutoFit/>
            </a:bodyPr>
            <a:lstStyle/>
            <a:p>
              <a:r>
                <a:rPr lang="en-US" sz="2000" dirty="0">
                  <a:latin typeface="Segoe UI Light (Headings)"/>
                </a:rPr>
                <a:t>+5V</a:t>
              </a:r>
            </a:p>
          </p:txBody>
        </p:sp>
        <p:sp>
          <p:nvSpPr>
            <p:cNvPr id="42" name="TextBox 41">
              <a:extLst>
                <a:ext uri="{FF2B5EF4-FFF2-40B4-BE49-F238E27FC236}">
                  <a16:creationId xmlns:a16="http://schemas.microsoft.com/office/drawing/2014/main" id="{1D1CAA9F-AEE6-4976-8D54-67D70AA4D901}"/>
                </a:ext>
              </a:extLst>
            </p:cNvPr>
            <p:cNvSpPr txBox="1"/>
            <p:nvPr/>
          </p:nvSpPr>
          <p:spPr>
            <a:xfrm>
              <a:off x="9441622" y="4502157"/>
              <a:ext cx="471604" cy="400110"/>
            </a:xfrm>
            <a:prstGeom prst="rect">
              <a:avLst/>
            </a:prstGeom>
            <a:noFill/>
          </p:spPr>
          <p:txBody>
            <a:bodyPr wrap="none" rtlCol="0">
              <a:spAutoFit/>
            </a:bodyPr>
            <a:lstStyle/>
            <a:p>
              <a:r>
                <a:rPr lang="en-US" sz="2000" dirty="0">
                  <a:latin typeface="Segoe UI Light (Headings)"/>
                </a:rPr>
                <a:t>0V</a:t>
              </a:r>
            </a:p>
          </p:txBody>
        </p:sp>
        <p:sp>
          <p:nvSpPr>
            <p:cNvPr id="43" name="TextBox 42">
              <a:extLst>
                <a:ext uri="{FF2B5EF4-FFF2-40B4-BE49-F238E27FC236}">
                  <a16:creationId xmlns:a16="http://schemas.microsoft.com/office/drawing/2014/main" id="{106DC8FC-144A-4185-91B1-CC321FDC941D}"/>
                </a:ext>
              </a:extLst>
            </p:cNvPr>
            <p:cNvSpPr txBox="1"/>
            <p:nvPr/>
          </p:nvSpPr>
          <p:spPr>
            <a:xfrm>
              <a:off x="8322782" y="4859807"/>
              <a:ext cx="1781000" cy="400110"/>
            </a:xfrm>
            <a:prstGeom prst="rect">
              <a:avLst/>
            </a:prstGeom>
            <a:noFill/>
          </p:spPr>
          <p:txBody>
            <a:bodyPr wrap="none" rtlCol="0">
              <a:spAutoFit/>
            </a:bodyPr>
            <a:lstStyle/>
            <a:p>
              <a:r>
                <a:rPr lang="en-US" sz="2000" dirty="0">
                  <a:latin typeface="Segoe UI Light (Headings)"/>
                </a:rPr>
                <a:t>Earth (Ground)</a:t>
              </a:r>
            </a:p>
          </p:txBody>
        </p:sp>
        <p:sp>
          <p:nvSpPr>
            <p:cNvPr id="34" name="Freeform: Shape 33">
              <a:extLst>
                <a:ext uri="{FF2B5EF4-FFF2-40B4-BE49-F238E27FC236}">
                  <a16:creationId xmlns:a16="http://schemas.microsoft.com/office/drawing/2014/main" id="{F7212043-8A23-4816-B382-8ED48EDBF99D}"/>
                </a:ext>
              </a:extLst>
            </p:cNvPr>
            <p:cNvSpPr/>
            <p:nvPr/>
          </p:nvSpPr>
          <p:spPr>
            <a:xfrm>
              <a:off x="8865513" y="3617997"/>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grpSp>
      <p:sp>
        <p:nvSpPr>
          <p:cNvPr id="64" name="TextBox 63">
            <a:extLst>
              <a:ext uri="{FF2B5EF4-FFF2-40B4-BE49-F238E27FC236}">
                <a16:creationId xmlns:a16="http://schemas.microsoft.com/office/drawing/2014/main" id="{D8C3B0E2-B1B6-49C6-83DE-8422EBC1CFBC}"/>
              </a:ext>
            </a:extLst>
          </p:cNvPr>
          <p:cNvSpPr txBox="1"/>
          <p:nvPr/>
        </p:nvSpPr>
        <p:spPr>
          <a:xfrm>
            <a:off x="4285825" y="3570328"/>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nvGrpSpPr>
          <p:cNvPr id="63" name="Group 62">
            <a:extLst>
              <a:ext uri="{FF2B5EF4-FFF2-40B4-BE49-F238E27FC236}">
                <a16:creationId xmlns:a16="http://schemas.microsoft.com/office/drawing/2014/main" id="{82BF3F41-D1DF-4B10-BFE8-618F026BE9FE}"/>
              </a:ext>
            </a:extLst>
          </p:cNvPr>
          <p:cNvGrpSpPr/>
          <p:nvPr/>
        </p:nvGrpSpPr>
        <p:grpSpPr>
          <a:xfrm>
            <a:off x="7082083" y="1912099"/>
            <a:ext cx="1936011" cy="2958516"/>
            <a:chOff x="7082083" y="1912099"/>
            <a:chExt cx="1936011" cy="2958516"/>
          </a:xfrm>
        </p:grpSpPr>
        <p:cxnSp>
          <p:nvCxnSpPr>
            <p:cNvPr id="47" name="Straight Connector 46">
              <a:extLst>
                <a:ext uri="{FF2B5EF4-FFF2-40B4-BE49-F238E27FC236}">
                  <a16:creationId xmlns:a16="http://schemas.microsoft.com/office/drawing/2014/main" id="{52367FC5-A03E-4CDD-BF93-CCA2113B20D2}"/>
                </a:ext>
              </a:extLst>
            </p:cNvPr>
            <p:cNvCxnSpPr/>
            <p:nvPr/>
          </p:nvCxnSpPr>
          <p:spPr>
            <a:xfrm>
              <a:off x="7391709" y="2320031"/>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9103D3D-5179-4073-9095-B650E4C69B67}"/>
                </a:ext>
              </a:extLst>
            </p:cNvPr>
            <p:cNvCxnSpPr/>
            <p:nvPr/>
          </p:nvCxnSpPr>
          <p:spPr>
            <a:xfrm>
              <a:off x="7394793" y="4310468"/>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F21ADBA-A6BB-4375-B791-2A55AB016B7D}"/>
                </a:ext>
              </a:extLst>
            </p:cNvPr>
            <p:cNvPicPr>
              <a:picLocks noChangeAspect="1"/>
            </p:cNvPicPr>
            <p:nvPr/>
          </p:nvPicPr>
          <p:blipFill>
            <a:blip r:embed="rId3"/>
            <a:stretch>
              <a:fillRect/>
            </a:stretch>
          </p:blipFill>
          <p:spPr>
            <a:xfrm>
              <a:off x="7664076" y="2671398"/>
              <a:ext cx="457200" cy="533400"/>
            </a:xfrm>
            <a:prstGeom prst="rect">
              <a:avLst/>
            </a:prstGeom>
          </p:spPr>
        </p:pic>
        <p:cxnSp>
          <p:nvCxnSpPr>
            <p:cNvPr id="50" name="Straight Connector 49">
              <a:extLst>
                <a:ext uri="{FF2B5EF4-FFF2-40B4-BE49-F238E27FC236}">
                  <a16:creationId xmlns:a16="http://schemas.microsoft.com/office/drawing/2014/main" id="{40331383-C0A1-4352-B944-4951CBC0E9A2}"/>
                </a:ext>
              </a:extLst>
            </p:cNvPr>
            <p:cNvCxnSpPr>
              <a:cxnSpLocks/>
            </p:cNvCxnSpPr>
            <p:nvPr/>
          </p:nvCxnSpPr>
          <p:spPr>
            <a:xfrm>
              <a:off x="7800162" y="2320031"/>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D6BCC9-56A6-468F-94A9-276E4CBB53D7}"/>
                </a:ext>
              </a:extLst>
            </p:cNvPr>
            <p:cNvCxnSpPr>
              <a:cxnSpLocks/>
            </p:cNvCxnSpPr>
            <p:nvPr/>
          </p:nvCxnSpPr>
          <p:spPr>
            <a:xfrm>
              <a:off x="7812479" y="3204798"/>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73B4FE-5509-4728-9ADA-9A1634435D46}"/>
                </a:ext>
              </a:extLst>
            </p:cNvPr>
            <p:cNvCxnSpPr>
              <a:cxnSpLocks/>
            </p:cNvCxnSpPr>
            <p:nvPr/>
          </p:nvCxnSpPr>
          <p:spPr>
            <a:xfrm>
              <a:off x="7564127" y="4407450"/>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B248CD-27B1-4689-ADB4-0B4667B84277}"/>
                </a:ext>
              </a:extLst>
            </p:cNvPr>
            <p:cNvCxnSpPr>
              <a:cxnSpLocks/>
            </p:cNvCxnSpPr>
            <p:nvPr/>
          </p:nvCxnSpPr>
          <p:spPr>
            <a:xfrm>
              <a:off x="7676505" y="4462870"/>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A6ED92-81D3-4C11-9539-50578755DE97}"/>
                </a:ext>
              </a:extLst>
            </p:cNvPr>
            <p:cNvCxnSpPr>
              <a:cxnSpLocks/>
            </p:cNvCxnSpPr>
            <p:nvPr/>
          </p:nvCxnSpPr>
          <p:spPr>
            <a:xfrm>
              <a:off x="7782724" y="451367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0000E7-BAD0-4679-ADDF-2AEBDE354EAE}"/>
                </a:ext>
              </a:extLst>
            </p:cNvPr>
            <p:cNvCxnSpPr>
              <a:cxnSpLocks/>
            </p:cNvCxnSpPr>
            <p:nvPr/>
          </p:nvCxnSpPr>
          <p:spPr>
            <a:xfrm>
              <a:off x="7808377" y="3959101"/>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DA505C4-56FA-4003-AF02-1EDAB9303B91}"/>
                </a:ext>
              </a:extLst>
            </p:cNvPr>
            <p:cNvCxnSpPr>
              <a:cxnSpLocks/>
            </p:cNvCxnSpPr>
            <p:nvPr/>
          </p:nvCxnSpPr>
          <p:spPr>
            <a:xfrm>
              <a:off x="7573363" y="3655554"/>
              <a:ext cx="226799" cy="274320"/>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B63A1CB-93C3-4528-B3BE-A15F038E4044}"/>
                </a:ext>
              </a:extLst>
            </p:cNvPr>
            <p:cNvCxnSpPr/>
            <p:nvPr/>
          </p:nvCxnSpPr>
          <p:spPr>
            <a:xfrm>
              <a:off x="7815308" y="3380481"/>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49362B4-BF51-42A1-8CA0-ECA60C14FE88}"/>
                </a:ext>
              </a:extLst>
            </p:cNvPr>
            <p:cNvSpPr txBox="1"/>
            <p:nvPr/>
          </p:nvSpPr>
          <p:spPr>
            <a:xfrm>
              <a:off x="8650686" y="3026749"/>
              <a:ext cx="367408" cy="707886"/>
            </a:xfrm>
            <a:prstGeom prst="rect">
              <a:avLst/>
            </a:prstGeom>
            <a:noFill/>
          </p:spPr>
          <p:txBody>
            <a:bodyPr wrap="none" rtlCol="0">
              <a:spAutoFit/>
            </a:bodyPr>
            <a:lstStyle/>
            <a:p>
              <a:r>
                <a:rPr lang="en-US" sz="4000" dirty="0">
                  <a:latin typeface="Segoe UI Light (Headings)"/>
                </a:rPr>
                <a:t>1</a:t>
              </a:r>
            </a:p>
          </p:txBody>
        </p:sp>
        <p:sp>
          <p:nvSpPr>
            <p:cNvPr id="59" name="TextBox 58">
              <a:extLst>
                <a:ext uri="{FF2B5EF4-FFF2-40B4-BE49-F238E27FC236}">
                  <a16:creationId xmlns:a16="http://schemas.microsoft.com/office/drawing/2014/main" id="{E0E2BD5F-43DD-4A47-8224-F99D945D1AE9}"/>
                </a:ext>
              </a:extLst>
            </p:cNvPr>
            <p:cNvSpPr txBox="1"/>
            <p:nvPr/>
          </p:nvSpPr>
          <p:spPr>
            <a:xfrm>
              <a:off x="7414311" y="1912099"/>
              <a:ext cx="638316" cy="400110"/>
            </a:xfrm>
            <a:prstGeom prst="rect">
              <a:avLst/>
            </a:prstGeom>
            <a:noFill/>
          </p:spPr>
          <p:txBody>
            <a:bodyPr wrap="none" rtlCol="0">
              <a:spAutoFit/>
            </a:bodyPr>
            <a:lstStyle/>
            <a:p>
              <a:r>
                <a:rPr lang="en-US" sz="2000" dirty="0">
                  <a:latin typeface="Segoe UI Light (Headings)"/>
                </a:rPr>
                <a:t>+5V</a:t>
              </a:r>
            </a:p>
          </p:txBody>
        </p:sp>
        <p:sp>
          <p:nvSpPr>
            <p:cNvPr id="60" name="TextBox 59">
              <a:extLst>
                <a:ext uri="{FF2B5EF4-FFF2-40B4-BE49-F238E27FC236}">
                  <a16:creationId xmlns:a16="http://schemas.microsoft.com/office/drawing/2014/main" id="{45A831D7-ED5E-4B3B-AB6A-FA55315FC6CF}"/>
                </a:ext>
              </a:extLst>
            </p:cNvPr>
            <p:cNvSpPr txBox="1"/>
            <p:nvPr/>
          </p:nvSpPr>
          <p:spPr>
            <a:xfrm>
              <a:off x="8200923" y="4103619"/>
              <a:ext cx="471604" cy="400110"/>
            </a:xfrm>
            <a:prstGeom prst="rect">
              <a:avLst/>
            </a:prstGeom>
            <a:noFill/>
          </p:spPr>
          <p:txBody>
            <a:bodyPr wrap="none" rtlCol="0">
              <a:spAutoFit/>
            </a:bodyPr>
            <a:lstStyle/>
            <a:p>
              <a:r>
                <a:rPr lang="en-US" sz="2000" dirty="0">
                  <a:latin typeface="Segoe UI Light (Headings)"/>
                </a:rPr>
                <a:t>0V</a:t>
              </a:r>
            </a:p>
          </p:txBody>
        </p:sp>
        <p:sp>
          <p:nvSpPr>
            <p:cNvPr id="61" name="TextBox 60">
              <a:extLst>
                <a:ext uri="{FF2B5EF4-FFF2-40B4-BE49-F238E27FC236}">
                  <a16:creationId xmlns:a16="http://schemas.microsoft.com/office/drawing/2014/main" id="{E2336604-6349-409E-8225-C581AF560AE7}"/>
                </a:ext>
              </a:extLst>
            </p:cNvPr>
            <p:cNvSpPr txBox="1"/>
            <p:nvPr/>
          </p:nvSpPr>
          <p:spPr>
            <a:xfrm>
              <a:off x="7082083" y="4470505"/>
              <a:ext cx="1781000" cy="400110"/>
            </a:xfrm>
            <a:prstGeom prst="rect">
              <a:avLst/>
            </a:prstGeom>
            <a:noFill/>
          </p:spPr>
          <p:txBody>
            <a:bodyPr wrap="none" rtlCol="0">
              <a:spAutoFit/>
            </a:bodyPr>
            <a:lstStyle/>
            <a:p>
              <a:r>
                <a:rPr lang="en-US" sz="2000" dirty="0">
                  <a:latin typeface="Segoe UI Light (Headings)"/>
                </a:rPr>
                <a:t>Earth (Ground)</a:t>
              </a:r>
            </a:p>
          </p:txBody>
        </p:sp>
        <p:sp>
          <p:nvSpPr>
            <p:cNvPr id="62" name="Freeform: Shape 61">
              <a:extLst>
                <a:ext uri="{FF2B5EF4-FFF2-40B4-BE49-F238E27FC236}">
                  <a16:creationId xmlns:a16="http://schemas.microsoft.com/office/drawing/2014/main" id="{14615FC5-0FB1-4594-95DE-95FE95E55477}"/>
                </a:ext>
              </a:extLst>
            </p:cNvPr>
            <p:cNvSpPr/>
            <p:nvPr/>
          </p:nvSpPr>
          <p:spPr>
            <a:xfrm flipV="1">
              <a:off x="7582599" y="2360278"/>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chemeClr val="accent6">
                  <a:lumMod val="75000"/>
                </a:schemeClr>
              </a:solidFill>
              <a:prstDash val="dash"/>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FB27ADD9-C30D-4331-90BF-572C9B5F018D}"/>
                </a:ext>
              </a:extLst>
            </p:cNvPr>
            <p:cNvSpPr txBox="1"/>
            <p:nvPr/>
          </p:nvSpPr>
          <p:spPr>
            <a:xfrm>
              <a:off x="7827619" y="3528037"/>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spTree>
    <p:extLst>
      <p:ext uri="{BB962C8B-B14F-4D97-AF65-F5344CB8AC3E}">
        <p14:creationId xmlns:p14="http://schemas.microsoft.com/office/powerpoint/2010/main" val="119404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04E34-6DBE-49D4-890B-96E94C19F155}"/>
              </a:ext>
            </a:extLst>
          </p:cNvPr>
          <p:cNvSpPr/>
          <p:nvPr/>
        </p:nvSpPr>
        <p:spPr>
          <a:xfrm>
            <a:off x="0" y="6488668"/>
            <a:ext cx="5393977" cy="369332"/>
          </a:xfrm>
          <a:prstGeom prst="rect">
            <a:avLst/>
          </a:prstGeom>
        </p:spPr>
        <p:txBody>
          <a:bodyPr wrap="none">
            <a:spAutoFit/>
          </a:bodyPr>
          <a:lstStyle/>
          <a:p>
            <a:r>
              <a:rPr lang="en-US" dirty="0">
                <a:latin typeface="Segoe UI Light (Headings)"/>
              </a:rPr>
              <a:t>https://www.electronics-tutorials.ws/logic/logic_1.html</a:t>
            </a:r>
          </a:p>
        </p:txBody>
      </p:sp>
      <p:graphicFrame>
        <p:nvGraphicFramePr>
          <p:cNvPr id="3" name="Table 4">
            <a:extLst>
              <a:ext uri="{FF2B5EF4-FFF2-40B4-BE49-F238E27FC236}">
                <a16:creationId xmlns:a16="http://schemas.microsoft.com/office/drawing/2014/main" id="{9A4542F3-3944-4F51-8F14-13C2A64937C9}"/>
              </a:ext>
            </a:extLst>
          </p:cNvPr>
          <p:cNvGraphicFramePr>
            <a:graphicFrameLocks noGrp="1"/>
          </p:cNvGraphicFramePr>
          <p:nvPr>
            <p:extLst>
              <p:ext uri="{D42A27DB-BD31-4B8C-83A1-F6EECF244321}">
                <p14:modId xmlns:p14="http://schemas.microsoft.com/office/powerpoint/2010/main" val="809945275"/>
              </p:ext>
            </p:extLst>
          </p:nvPr>
        </p:nvGraphicFramePr>
        <p:xfrm>
          <a:off x="3394580" y="910375"/>
          <a:ext cx="3998794" cy="5037249"/>
        </p:xfrm>
        <a:graphic>
          <a:graphicData uri="http://schemas.openxmlformats.org/drawingml/2006/table">
            <a:tbl>
              <a:tblPr>
                <a:tableStyleId>{5C22544A-7EE6-4342-B048-85BDC9FD1C3A}</a:tableStyleId>
              </a:tblPr>
              <a:tblGrid>
                <a:gridCol w="1228298">
                  <a:extLst>
                    <a:ext uri="{9D8B030D-6E8A-4147-A177-3AD203B41FA5}">
                      <a16:colId xmlns:a16="http://schemas.microsoft.com/office/drawing/2014/main" val="2156266742"/>
                    </a:ext>
                  </a:extLst>
                </a:gridCol>
                <a:gridCol w="2770496">
                  <a:extLst>
                    <a:ext uri="{9D8B030D-6E8A-4147-A177-3AD203B41FA5}">
                      <a16:colId xmlns:a16="http://schemas.microsoft.com/office/drawing/2014/main" val="3328208306"/>
                    </a:ext>
                  </a:extLst>
                </a:gridCol>
              </a:tblGrid>
              <a:tr h="2479977">
                <a:tc>
                  <a:txBody>
                    <a:bodyPr/>
                    <a:lstStyle/>
                    <a:p>
                      <a:pPr algn="r"/>
                      <a:r>
                        <a:rPr lang="en-US" sz="3200" kern="1200" dirty="0">
                          <a:solidFill>
                            <a:schemeClr val="tx1"/>
                          </a:solidFill>
                          <a:latin typeface="Segoe UI Light (Headings)"/>
                          <a:ea typeface="+mn-ea"/>
                          <a:cs typeface="+mn-cs"/>
                        </a:rPr>
                        <a:t>+5V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6000" kern="1200" dirty="0">
                          <a:solidFill>
                            <a:schemeClr val="tx1"/>
                          </a:solidFill>
                          <a:latin typeface="Segoe UI Light (Headings)"/>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17917283"/>
                  </a:ext>
                </a:extLst>
              </a:tr>
              <a:tr h="1399032">
                <a:tc>
                  <a:txBody>
                    <a:bodyPr/>
                    <a:lstStyle/>
                    <a:p>
                      <a:pPr algn="r"/>
                      <a:r>
                        <a:rPr lang="en-US" sz="3200" kern="1200" dirty="0">
                          <a:solidFill>
                            <a:schemeClr val="tx1"/>
                          </a:solidFill>
                          <a:latin typeface="Segoe UI Light (Headings)"/>
                          <a:ea typeface="+mn-ea"/>
                          <a:cs typeface="+mn-cs"/>
                        </a:rPr>
                        <a:t>+2V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6000" kern="1200" noProof="0" dirty="0">
                          <a:solidFill>
                            <a:schemeClr val="tx1"/>
                          </a:solidFill>
                          <a:latin typeface="Segoe UI Light (Headings)"/>
                          <a:ea typeface="+mn-ea"/>
                          <a:cs typeface="+mn-cs"/>
                        </a:rPr>
                        <a:t>░</a:t>
                      </a:r>
                      <a:endParaRPr lang="en-US" sz="6000" kern="1200" noProof="0" dirty="0">
                        <a:solidFill>
                          <a:schemeClr val="tx1"/>
                        </a:solidFill>
                        <a:latin typeface="Segoe UI Light (Headings)"/>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87601645"/>
                  </a:ext>
                </a:extLst>
              </a:tr>
              <a:tr h="557957">
                <a:tc>
                  <a:txBody>
                    <a:bodyPr/>
                    <a:lstStyle/>
                    <a:p>
                      <a:pPr algn="r"/>
                      <a:r>
                        <a:rPr lang="en-US" sz="3200" kern="1200" dirty="0">
                          <a:solidFill>
                            <a:schemeClr val="tx1"/>
                          </a:solidFill>
                          <a:latin typeface="Segoe UI Light (Headings)"/>
                          <a:ea typeface="+mn-ea"/>
                          <a:cs typeface="+mn-cs"/>
                        </a:rPr>
                        <a:t>+0.8V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rowSpan="2">
                  <a:txBody>
                    <a:bodyPr/>
                    <a:lstStyle/>
                    <a:p>
                      <a:pPr algn="ctr"/>
                      <a:r>
                        <a:rPr lang="en-US" sz="6000" kern="1200" dirty="0">
                          <a:solidFill>
                            <a:schemeClr val="tx1"/>
                          </a:solidFill>
                          <a:latin typeface="Segoe UI Light (Headings)"/>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885"/>
                    </a:solidFill>
                  </a:tcPr>
                </a:tc>
                <a:extLst>
                  <a:ext uri="{0D108BD9-81ED-4DB2-BD59-A6C34878D82A}">
                    <a16:rowId xmlns:a16="http://schemas.microsoft.com/office/drawing/2014/main" val="251453363"/>
                  </a:ext>
                </a:extLst>
              </a:tr>
              <a:tr h="557957">
                <a:tc>
                  <a:txBody>
                    <a:bodyPr/>
                    <a:lstStyle/>
                    <a:p>
                      <a:pPr algn="r"/>
                      <a:r>
                        <a:rPr lang="en-US" sz="3200" kern="1200" dirty="0">
                          <a:solidFill>
                            <a:schemeClr val="tx1"/>
                          </a:solidFill>
                          <a:latin typeface="Segoe UI Light (Headings)"/>
                          <a:ea typeface="+mn-ea"/>
                          <a:cs typeface="+mn-cs"/>
                        </a:rPr>
                        <a:t>0V</a:t>
                      </a:r>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24299601"/>
                  </a:ext>
                </a:extLst>
              </a:tr>
            </a:tbl>
          </a:graphicData>
        </a:graphic>
      </p:graphicFrame>
      <p:sp>
        <p:nvSpPr>
          <p:cNvPr id="4" name="Rectangle 3">
            <a:extLst>
              <a:ext uri="{FF2B5EF4-FFF2-40B4-BE49-F238E27FC236}">
                <a16:creationId xmlns:a16="http://schemas.microsoft.com/office/drawing/2014/main" id="{33D5F19C-CCC4-49B2-ADDC-6EBF871C8BAE}"/>
              </a:ext>
            </a:extLst>
          </p:cNvPr>
          <p:cNvSpPr/>
          <p:nvPr/>
        </p:nvSpPr>
        <p:spPr>
          <a:xfrm>
            <a:off x="7579893" y="2367171"/>
            <a:ext cx="4294540" cy="2123658"/>
          </a:xfrm>
          <a:prstGeom prst="rect">
            <a:avLst/>
          </a:prstGeom>
        </p:spPr>
        <p:txBody>
          <a:bodyPr wrap="square">
            <a:spAutoFit/>
          </a:bodyPr>
          <a:lstStyle/>
          <a:p>
            <a:pPr lvl="0" algn="ctr" defTabSz="457200">
              <a:defRPr/>
            </a:pPr>
            <a:r>
              <a:rPr lang="en-CA" sz="6600" cap="all" dirty="0">
                <a:solidFill>
                  <a:prstClr val="black"/>
                </a:solidFill>
                <a:latin typeface="Segoe UI Light (Headings)"/>
              </a:rPr>
              <a:t>negative logic</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92643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39C9FED8-238E-4918-8132-FFB7F26226B0}"/>
              </a:ext>
            </a:extLst>
          </p:cNvPr>
          <p:cNvGraphicFramePr>
            <a:graphicFrameLocks noGrp="1"/>
          </p:cNvGraphicFramePr>
          <p:nvPr/>
        </p:nvGraphicFramePr>
        <p:xfrm>
          <a:off x="606368" y="1298148"/>
          <a:ext cx="10380098" cy="4261704"/>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1773556">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[2,5]</a:t>
                      </a:r>
                      <a:endParaRPr lang="en-US" sz="3200" kern="1200" dirty="0">
                        <a:solidFill>
                          <a:schemeClr val="tx1"/>
                        </a:solidFill>
                        <a:latin typeface="Segoe UI Light (Headings)"/>
                        <a:ea typeface="+mn-ea"/>
                        <a:cs typeface="+mn-cs"/>
                      </a:endParaRPr>
                    </a:p>
                  </a:txBody>
                  <a:tcPr anchor="ctr">
                    <a:solidFill>
                      <a:srgbClr val="92D050"/>
                    </a:solidFill>
                  </a:tcPr>
                </a:tc>
                <a:extLst>
                  <a:ext uri="{0D108BD9-81ED-4DB2-BD59-A6C34878D82A}">
                    <a16:rowId xmlns:a16="http://schemas.microsoft.com/office/drawing/2014/main" val="940369582"/>
                  </a:ext>
                </a:extLst>
              </a:tr>
              <a:tr h="1550728">
                <a:tc>
                  <a:txBody>
                    <a:bodyPr/>
                    <a:lstStyle/>
                    <a:p>
                      <a:r>
                        <a:rPr lang="en-US" sz="3200" kern="1200" dirty="0">
                          <a:solidFill>
                            <a:schemeClr val="tx1"/>
                          </a:solidFill>
                          <a:latin typeface="Segoe UI Light (Headings)"/>
                          <a:ea typeface="+mn-ea"/>
                          <a:cs typeface="+mn-cs"/>
                        </a:rPr>
                        <a:t>[0.8,2)</a:t>
                      </a:r>
                    </a:p>
                  </a:txBody>
                  <a:tcPr anchor="ctr"/>
                </a:tc>
                <a:extLst>
                  <a:ext uri="{0D108BD9-81ED-4DB2-BD59-A6C34878D82A}">
                    <a16:rowId xmlns:a16="http://schemas.microsoft.com/office/drawing/2014/main" val="3871144692"/>
                  </a:ext>
                </a:extLst>
              </a:tr>
              <a:tr h="937420">
                <a:tc>
                  <a:txBody>
                    <a:bodyPr/>
                    <a:lstStyle/>
                    <a:p>
                      <a:r>
                        <a:rPr lang="en-US" sz="3200" kern="1200" dirty="0">
                          <a:solidFill>
                            <a:schemeClr val="tx1"/>
                          </a:solidFill>
                          <a:latin typeface="Segoe UI Light (Headings)"/>
                          <a:ea typeface="+mn-ea"/>
                          <a:cs typeface="+mn-cs"/>
                        </a:rPr>
                        <a:t>[0,0.8)</a:t>
                      </a:r>
                    </a:p>
                  </a:txBody>
                  <a:tcPr anchor="ctr">
                    <a:solidFill>
                      <a:srgbClr val="FF8885"/>
                    </a:solidFill>
                  </a:tcPr>
                </a:tc>
                <a:extLst>
                  <a:ext uri="{0D108BD9-81ED-4DB2-BD59-A6C34878D82A}">
                    <a16:rowId xmlns:a16="http://schemas.microsoft.com/office/drawing/2014/main" val="3321188233"/>
                  </a:ext>
                </a:extLst>
              </a:tr>
            </a:tbl>
          </a:graphicData>
        </a:graphic>
      </p:graphicFrame>
      <p:graphicFrame>
        <p:nvGraphicFramePr>
          <p:cNvPr id="4" name="Table 7">
            <a:extLst>
              <a:ext uri="{FF2B5EF4-FFF2-40B4-BE49-F238E27FC236}">
                <a16:creationId xmlns:a16="http://schemas.microsoft.com/office/drawing/2014/main" id="{84B3C2F8-E178-491D-8468-F234A5E701C1}"/>
              </a:ext>
            </a:extLst>
          </p:cNvPr>
          <p:cNvGraphicFramePr>
            <a:graphicFrameLocks noGrp="1"/>
          </p:cNvGraphicFramePr>
          <p:nvPr>
            <p:extLst>
              <p:ext uri="{D42A27DB-BD31-4B8C-83A1-F6EECF244321}">
                <p14:modId xmlns:p14="http://schemas.microsoft.com/office/powerpoint/2010/main" val="1336407251"/>
              </p:ext>
            </p:extLst>
          </p:nvPr>
        </p:nvGraphicFramePr>
        <p:xfrm>
          <a:off x="1781804" y="1298149"/>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0</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5" name="Straight Arrow Connector 4">
            <a:extLst>
              <a:ext uri="{FF2B5EF4-FFF2-40B4-BE49-F238E27FC236}">
                <a16:creationId xmlns:a16="http://schemas.microsoft.com/office/drawing/2014/main" id="{60E11AB3-4A9B-4A14-B617-6EA80868FFB3}"/>
              </a:ext>
            </a:extLst>
          </p:cNvPr>
          <p:cNvCxnSpPr/>
          <p:nvPr/>
        </p:nvCxnSpPr>
        <p:spPr>
          <a:xfrm>
            <a:off x="1629405" y="5559856"/>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4BAE6EF-1B54-48EB-B2DD-73B8BD38196E}"/>
              </a:ext>
            </a:extLst>
          </p:cNvPr>
          <p:cNvCxnSpPr>
            <a:cxnSpLocks/>
          </p:cNvCxnSpPr>
          <p:nvPr/>
        </p:nvCxnSpPr>
        <p:spPr>
          <a:xfrm flipV="1">
            <a:off x="1781805" y="1043992"/>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722CA3D-6393-4DEC-B535-F147432208EC}"/>
              </a:ext>
            </a:extLst>
          </p:cNvPr>
          <p:cNvSpPr/>
          <p:nvPr/>
        </p:nvSpPr>
        <p:spPr>
          <a:xfrm>
            <a:off x="1781805" y="1513797"/>
            <a:ext cx="9186220" cy="3977117"/>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 name="connsiteX0" fmla="*/ 0 w 9993746"/>
              <a:gd name="connsiteY0" fmla="*/ 4630373 h 4630373"/>
              <a:gd name="connsiteX1" fmla="*/ 129309 w 9993746"/>
              <a:gd name="connsiteY1" fmla="*/ 2676646 h 4630373"/>
              <a:gd name="connsiteX2" fmla="*/ 471055 w 9993746"/>
              <a:gd name="connsiteY2" fmla="*/ 478391 h 4630373"/>
              <a:gd name="connsiteX3" fmla="*/ 794327 w 9993746"/>
              <a:gd name="connsiteY3" fmla="*/ 330609 h 4630373"/>
              <a:gd name="connsiteX4" fmla="*/ 1330037 w 9993746"/>
              <a:gd name="connsiteY4" fmla="*/ 1688355 h 4630373"/>
              <a:gd name="connsiteX5" fmla="*/ 2115127 w 9993746"/>
              <a:gd name="connsiteY5" fmla="*/ 1863846 h 4630373"/>
              <a:gd name="connsiteX6" fmla="*/ 2521527 w 9993746"/>
              <a:gd name="connsiteY6" fmla="*/ 2565809 h 4630373"/>
              <a:gd name="connsiteX7" fmla="*/ 2946400 w 9993746"/>
              <a:gd name="connsiteY7" fmla="*/ 3646464 h 4630373"/>
              <a:gd name="connsiteX8" fmla="*/ 3925455 w 9993746"/>
              <a:gd name="connsiteY8" fmla="*/ 3350900 h 4630373"/>
              <a:gd name="connsiteX9" fmla="*/ 4405746 w 9993746"/>
              <a:gd name="connsiteY9" fmla="*/ 1466682 h 4630373"/>
              <a:gd name="connsiteX10" fmla="*/ 4858327 w 9993746"/>
              <a:gd name="connsiteY10" fmla="*/ 62755 h 4630373"/>
              <a:gd name="connsiteX11" fmla="*/ 5643418 w 9993746"/>
              <a:gd name="connsiteY11" fmla="*/ 229009 h 4630373"/>
              <a:gd name="connsiteX12" fmla="*/ 6345382 w 9993746"/>
              <a:gd name="connsiteY12" fmla="*/ 90464 h 4630373"/>
              <a:gd name="connsiteX13" fmla="*/ 6825673 w 9993746"/>
              <a:gd name="connsiteY13" fmla="*/ 293664 h 4630373"/>
              <a:gd name="connsiteX14" fmla="*/ 7305964 w 9993746"/>
              <a:gd name="connsiteY14" fmla="*/ 71991 h 4630373"/>
              <a:gd name="connsiteX15" fmla="*/ 7647709 w 9993746"/>
              <a:gd name="connsiteY15" fmla="*/ 847846 h 4630373"/>
              <a:gd name="connsiteX16" fmla="*/ 8478982 w 9993746"/>
              <a:gd name="connsiteY16" fmla="*/ 977155 h 4630373"/>
              <a:gd name="connsiteX17" fmla="*/ 8922327 w 9993746"/>
              <a:gd name="connsiteY17" fmla="*/ 2611991 h 4630373"/>
              <a:gd name="connsiteX18" fmla="*/ 9679709 w 9993746"/>
              <a:gd name="connsiteY18" fmla="*/ 2852137 h 4630373"/>
              <a:gd name="connsiteX19" fmla="*/ 9993746 w 9993746"/>
              <a:gd name="connsiteY19" fmla="*/ 4431555 h 4630373"/>
              <a:gd name="connsiteX0" fmla="*/ 0 w 9993746"/>
              <a:gd name="connsiteY0" fmla="*/ 4630373 h 4630373"/>
              <a:gd name="connsiteX1" fmla="*/ 691473 w 9993746"/>
              <a:gd name="connsiteY1" fmla="*/ 4434599 h 4630373"/>
              <a:gd name="connsiteX2" fmla="*/ 129309 w 9993746"/>
              <a:gd name="connsiteY2" fmla="*/ 2676646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703949"/>
              <a:gd name="connsiteX1" fmla="*/ 691473 w 9993746"/>
              <a:gd name="connsiteY1" fmla="*/ 4434599 h 4703949"/>
              <a:gd name="connsiteX2" fmla="*/ 673048 w 9993746"/>
              <a:gd name="connsiteY2" fmla="*/ 2659581 h 4703949"/>
              <a:gd name="connsiteX3" fmla="*/ 726931 w 9993746"/>
              <a:gd name="connsiteY3" fmla="*/ 495455 h 4703949"/>
              <a:gd name="connsiteX4" fmla="*/ 1210127 w 9993746"/>
              <a:gd name="connsiteY4" fmla="*/ 364736 h 4703949"/>
              <a:gd name="connsiteX5" fmla="*/ 1314045 w 9993746"/>
              <a:gd name="connsiteY5" fmla="*/ 1671292 h 4703949"/>
              <a:gd name="connsiteX6" fmla="*/ 1491426 w 9993746"/>
              <a:gd name="connsiteY6" fmla="*/ 4696394 h 4703949"/>
              <a:gd name="connsiteX7" fmla="*/ 2521527 w 9993746"/>
              <a:gd name="connsiteY7" fmla="*/ 2565809 h 4703949"/>
              <a:gd name="connsiteX8" fmla="*/ 2946400 w 9993746"/>
              <a:gd name="connsiteY8" fmla="*/ 3646464 h 4703949"/>
              <a:gd name="connsiteX9" fmla="*/ 3925455 w 9993746"/>
              <a:gd name="connsiteY9" fmla="*/ 3350900 h 4703949"/>
              <a:gd name="connsiteX10" fmla="*/ 4405746 w 9993746"/>
              <a:gd name="connsiteY10" fmla="*/ 1466682 h 4703949"/>
              <a:gd name="connsiteX11" fmla="*/ 4858327 w 9993746"/>
              <a:gd name="connsiteY11" fmla="*/ 62755 h 4703949"/>
              <a:gd name="connsiteX12" fmla="*/ 5643418 w 9993746"/>
              <a:gd name="connsiteY12" fmla="*/ 229009 h 4703949"/>
              <a:gd name="connsiteX13" fmla="*/ 6345382 w 9993746"/>
              <a:gd name="connsiteY13" fmla="*/ 90464 h 4703949"/>
              <a:gd name="connsiteX14" fmla="*/ 6825673 w 9993746"/>
              <a:gd name="connsiteY14" fmla="*/ 293664 h 4703949"/>
              <a:gd name="connsiteX15" fmla="*/ 7305964 w 9993746"/>
              <a:gd name="connsiteY15" fmla="*/ 71991 h 4703949"/>
              <a:gd name="connsiteX16" fmla="*/ 7647709 w 9993746"/>
              <a:gd name="connsiteY16" fmla="*/ 847846 h 4703949"/>
              <a:gd name="connsiteX17" fmla="*/ 8478982 w 9993746"/>
              <a:gd name="connsiteY17" fmla="*/ 977155 h 4703949"/>
              <a:gd name="connsiteX18" fmla="*/ 8922327 w 9993746"/>
              <a:gd name="connsiteY18" fmla="*/ 2611991 h 4703949"/>
              <a:gd name="connsiteX19" fmla="*/ 9679709 w 9993746"/>
              <a:gd name="connsiteY19" fmla="*/ 2852137 h 4703949"/>
              <a:gd name="connsiteX20" fmla="*/ 9993746 w 9993746"/>
              <a:gd name="connsiteY20" fmla="*/ 4431555 h 4703949"/>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521527 w 9993746"/>
              <a:gd name="connsiteY8" fmla="*/ 2565809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786477 w 9993746"/>
              <a:gd name="connsiteY9" fmla="*/ 46058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811760 h 4811760"/>
              <a:gd name="connsiteX1" fmla="*/ 691473 w 9993746"/>
              <a:gd name="connsiteY1" fmla="*/ 4615986 h 4811760"/>
              <a:gd name="connsiteX2" fmla="*/ 673048 w 9993746"/>
              <a:gd name="connsiteY2" fmla="*/ 2840968 h 4811760"/>
              <a:gd name="connsiteX3" fmla="*/ 726931 w 9993746"/>
              <a:gd name="connsiteY3" fmla="*/ 676842 h 4811760"/>
              <a:gd name="connsiteX4" fmla="*/ 1210127 w 9993746"/>
              <a:gd name="connsiteY4" fmla="*/ 546123 h 4811760"/>
              <a:gd name="connsiteX5" fmla="*/ 1314045 w 9993746"/>
              <a:gd name="connsiteY5" fmla="*/ 1852679 h 4811760"/>
              <a:gd name="connsiteX6" fmla="*/ 1523411 w 9993746"/>
              <a:gd name="connsiteY6" fmla="*/ 4434129 h 4811760"/>
              <a:gd name="connsiteX7" fmla="*/ 2098798 w 9993746"/>
              <a:gd name="connsiteY7" fmla="*/ 4360032 h 4811760"/>
              <a:gd name="connsiteX8" fmla="*/ 2665458 w 9993746"/>
              <a:gd name="connsiteY8" fmla="*/ 4334104 h 4811760"/>
              <a:gd name="connsiteX9" fmla="*/ 2786477 w 9993746"/>
              <a:gd name="connsiteY9" fmla="*/ 227445 h 4811760"/>
              <a:gd name="connsiteX10" fmla="*/ 4229309 w 9993746"/>
              <a:gd name="connsiteY10" fmla="*/ 648549 h 4811760"/>
              <a:gd name="connsiteX11" fmla="*/ 4405746 w 9993746"/>
              <a:gd name="connsiteY11" fmla="*/ 1648069 h 4811760"/>
              <a:gd name="connsiteX12" fmla="*/ 4858327 w 9993746"/>
              <a:gd name="connsiteY12" fmla="*/ 244142 h 4811760"/>
              <a:gd name="connsiteX13" fmla="*/ 5643418 w 9993746"/>
              <a:gd name="connsiteY13" fmla="*/ 410396 h 4811760"/>
              <a:gd name="connsiteX14" fmla="*/ 6345382 w 9993746"/>
              <a:gd name="connsiteY14" fmla="*/ 271851 h 4811760"/>
              <a:gd name="connsiteX15" fmla="*/ 6825673 w 9993746"/>
              <a:gd name="connsiteY15" fmla="*/ 475051 h 4811760"/>
              <a:gd name="connsiteX16" fmla="*/ 7305964 w 9993746"/>
              <a:gd name="connsiteY16" fmla="*/ 253378 h 4811760"/>
              <a:gd name="connsiteX17" fmla="*/ 7647709 w 9993746"/>
              <a:gd name="connsiteY17" fmla="*/ 1029233 h 4811760"/>
              <a:gd name="connsiteX18" fmla="*/ 8478982 w 9993746"/>
              <a:gd name="connsiteY18" fmla="*/ 1158542 h 4811760"/>
              <a:gd name="connsiteX19" fmla="*/ 8922327 w 9993746"/>
              <a:gd name="connsiteY19" fmla="*/ 2793378 h 4811760"/>
              <a:gd name="connsiteX20" fmla="*/ 9679709 w 9993746"/>
              <a:gd name="connsiteY20" fmla="*/ 3033524 h 4811760"/>
              <a:gd name="connsiteX21" fmla="*/ 9993746 w 9993746"/>
              <a:gd name="connsiteY21" fmla="*/ 4612942 h 4811760"/>
              <a:gd name="connsiteX0" fmla="*/ 0 w 9993746"/>
              <a:gd name="connsiteY0" fmla="*/ 4630374 h 4630374"/>
              <a:gd name="connsiteX1" fmla="*/ 691473 w 9993746"/>
              <a:gd name="connsiteY1" fmla="*/ 4434600 h 4630374"/>
              <a:gd name="connsiteX2" fmla="*/ 673048 w 9993746"/>
              <a:gd name="connsiteY2" fmla="*/ 2659582 h 4630374"/>
              <a:gd name="connsiteX3" fmla="*/ 726931 w 9993746"/>
              <a:gd name="connsiteY3" fmla="*/ 495456 h 4630374"/>
              <a:gd name="connsiteX4" fmla="*/ 1210127 w 9993746"/>
              <a:gd name="connsiteY4" fmla="*/ 364737 h 4630374"/>
              <a:gd name="connsiteX5" fmla="*/ 1314045 w 9993746"/>
              <a:gd name="connsiteY5" fmla="*/ 1671293 h 4630374"/>
              <a:gd name="connsiteX6" fmla="*/ 1523411 w 9993746"/>
              <a:gd name="connsiteY6" fmla="*/ 4252743 h 4630374"/>
              <a:gd name="connsiteX7" fmla="*/ 2098798 w 9993746"/>
              <a:gd name="connsiteY7" fmla="*/ 4178646 h 4630374"/>
              <a:gd name="connsiteX8" fmla="*/ 2665458 w 9993746"/>
              <a:gd name="connsiteY8" fmla="*/ 4152718 h 4630374"/>
              <a:gd name="connsiteX9" fmla="*/ 2786477 w 9993746"/>
              <a:gd name="connsiteY9" fmla="*/ 540901 h 4630374"/>
              <a:gd name="connsiteX10" fmla="*/ 4229309 w 9993746"/>
              <a:gd name="connsiteY10" fmla="*/ 467163 h 4630374"/>
              <a:gd name="connsiteX11" fmla="*/ 4405746 w 9993746"/>
              <a:gd name="connsiteY11" fmla="*/ 1466683 h 4630374"/>
              <a:gd name="connsiteX12" fmla="*/ 4858327 w 9993746"/>
              <a:gd name="connsiteY12" fmla="*/ 62756 h 4630374"/>
              <a:gd name="connsiteX13" fmla="*/ 5643418 w 9993746"/>
              <a:gd name="connsiteY13" fmla="*/ 229010 h 4630374"/>
              <a:gd name="connsiteX14" fmla="*/ 6345382 w 9993746"/>
              <a:gd name="connsiteY14" fmla="*/ 90465 h 4630374"/>
              <a:gd name="connsiteX15" fmla="*/ 6825673 w 9993746"/>
              <a:gd name="connsiteY15" fmla="*/ 293665 h 4630374"/>
              <a:gd name="connsiteX16" fmla="*/ 7305964 w 9993746"/>
              <a:gd name="connsiteY16" fmla="*/ 71992 h 4630374"/>
              <a:gd name="connsiteX17" fmla="*/ 7647709 w 9993746"/>
              <a:gd name="connsiteY17" fmla="*/ 847847 h 4630374"/>
              <a:gd name="connsiteX18" fmla="*/ 8478982 w 9993746"/>
              <a:gd name="connsiteY18" fmla="*/ 977156 h 4630374"/>
              <a:gd name="connsiteX19" fmla="*/ 8922327 w 9993746"/>
              <a:gd name="connsiteY19" fmla="*/ 2611992 h 4630374"/>
              <a:gd name="connsiteX20" fmla="*/ 9679709 w 9993746"/>
              <a:gd name="connsiteY20" fmla="*/ 2852138 h 4630374"/>
              <a:gd name="connsiteX21" fmla="*/ 9993746 w 9993746"/>
              <a:gd name="connsiteY21" fmla="*/ 4431556 h 4630374"/>
              <a:gd name="connsiteX0" fmla="*/ 0 w 9993746"/>
              <a:gd name="connsiteY0" fmla="*/ 4575519 h 4575519"/>
              <a:gd name="connsiteX1" fmla="*/ 691473 w 9993746"/>
              <a:gd name="connsiteY1" fmla="*/ 4379745 h 4575519"/>
              <a:gd name="connsiteX2" fmla="*/ 673048 w 9993746"/>
              <a:gd name="connsiteY2" fmla="*/ 2604727 h 4575519"/>
              <a:gd name="connsiteX3" fmla="*/ 726931 w 9993746"/>
              <a:gd name="connsiteY3" fmla="*/ 440601 h 4575519"/>
              <a:gd name="connsiteX4" fmla="*/ 1210127 w 9993746"/>
              <a:gd name="connsiteY4" fmla="*/ 309882 h 4575519"/>
              <a:gd name="connsiteX5" fmla="*/ 1314045 w 9993746"/>
              <a:gd name="connsiteY5" fmla="*/ 1616438 h 4575519"/>
              <a:gd name="connsiteX6" fmla="*/ 1523411 w 9993746"/>
              <a:gd name="connsiteY6" fmla="*/ 4197888 h 4575519"/>
              <a:gd name="connsiteX7" fmla="*/ 2098798 w 9993746"/>
              <a:gd name="connsiteY7" fmla="*/ 4123791 h 4575519"/>
              <a:gd name="connsiteX8" fmla="*/ 2665458 w 9993746"/>
              <a:gd name="connsiteY8" fmla="*/ 4097863 h 4575519"/>
              <a:gd name="connsiteX9" fmla="*/ 2786477 w 9993746"/>
              <a:gd name="connsiteY9" fmla="*/ 486046 h 4575519"/>
              <a:gd name="connsiteX10" fmla="*/ 4229309 w 9993746"/>
              <a:gd name="connsiteY10" fmla="*/ 412308 h 4575519"/>
              <a:gd name="connsiteX11" fmla="*/ 4858327 w 9993746"/>
              <a:gd name="connsiteY11" fmla="*/ 7901 h 4575519"/>
              <a:gd name="connsiteX12" fmla="*/ 5643418 w 9993746"/>
              <a:gd name="connsiteY12" fmla="*/ 174155 h 4575519"/>
              <a:gd name="connsiteX13" fmla="*/ 6345382 w 9993746"/>
              <a:gd name="connsiteY13" fmla="*/ 35610 h 4575519"/>
              <a:gd name="connsiteX14" fmla="*/ 6825673 w 9993746"/>
              <a:gd name="connsiteY14" fmla="*/ 238810 h 4575519"/>
              <a:gd name="connsiteX15" fmla="*/ 7305964 w 9993746"/>
              <a:gd name="connsiteY15" fmla="*/ 17137 h 4575519"/>
              <a:gd name="connsiteX16" fmla="*/ 7647709 w 9993746"/>
              <a:gd name="connsiteY16" fmla="*/ 792992 h 4575519"/>
              <a:gd name="connsiteX17" fmla="*/ 8478982 w 9993746"/>
              <a:gd name="connsiteY17" fmla="*/ 922301 h 4575519"/>
              <a:gd name="connsiteX18" fmla="*/ 8922327 w 9993746"/>
              <a:gd name="connsiteY18" fmla="*/ 2557137 h 4575519"/>
              <a:gd name="connsiteX19" fmla="*/ 9679709 w 9993746"/>
              <a:gd name="connsiteY19" fmla="*/ 2797283 h 4575519"/>
              <a:gd name="connsiteX20" fmla="*/ 9993746 w 9993746"/>
              <a:gd name="connsiteY20" fmla="*/ 4376701 h 4575519"/>
              <a:gd name="connsiteX0" fmla="*/ 0 w 9993746"/>
              <a:gd name="connsiteY0" fmla="*/ 4576730 h 4576730"/>
              <a:gd name="connsiteX1" fmla="*/ 691473 w 9993746"/>
              <a:gd name="connsiteY1" fmla="*/ 4380956 h 4576730"/>
              <a:gd name="connsiteX2" fmla="*/ 673048 w 9993746"/>
              <a:gd name="connsiteY2" fmla="*/ 2605938 h 4576730"/>
              <a:gd name="connsiteX3" fmla="*/ 726931 w 9993746"/>
              <a:gd name="connsiteY3" fmla="*/ 441812 h 4576730"/>
              <a:gd name="connsiteX4" fmla="*/ 1210127 w 9993746"/>
              <a:gd name="connsiteY4" fmla="*/ 311093 h 4576730"/>
              <a:gd name="connsiteX5" fmla="*/ 1314045 w 9993746"/>
              <a:gd name="connsiteY5" fmla="*/ 1617649 h 4576730"/>
              <a:gd name="connsiteX6" fmla="*/ 1523411 w 9993746"/>
              <a:gd name="connsiteY6" fmla="*/ 4199099 h 4576730"/>
              <a:gd name="connsiteX7" fmla="*/ 2098798 w 9993746"/>
              <a:gd name="connsiteY7" fmla="*/ 4125002 h 4576730"/>
              <a:gd name="connsiteX8" fmla="*/ 2665458 w 9993746"/>
              <a:gd name="connsiteY8" fmla="*/ 4099074 h 4576730"/>
              <a:gd name="connsiteX9" fmla="*/ 2786477 w 9993746"/>
              <a:gd name="connsiteY9" fmla="*/ 487257 h 4576730"/>
              <a:gd name="connsiteX10" fmla="*/ 4229309 w 9993746"/>
              <a:gd name="connsiteY10" fmla="*/ 413519 h 4576730"/>
              <a:gd name="connsiteX11" fmla="*/ 4858327 w 9993746"/>
              <a:gd name="connsiteY11" fmla="*/ 9112 h 4576730"/>
              <a:gd name="connsiteX12" fmla="*/ 5419525 w 9993746"/>
              <a:gd name="connsiteY12" fmla="*/ 124176 h 4576730"/>
              <a:gd name="connsiteX13" fmla="*/ 6345382 w 9993746"/>
              <a:gd name="connsiteY13" fmla="*/ 36821 h 4576730"/>
              <a:gd name="connsiteX14" fmla="*/ 6825673 w 9993746"/>
              <a:gd name="connsiteY14" fmla="*/ 240021 h 4576730"/>
              <a:gd name="connsiteX15" fmla="*/ 7305964 w 9993746"/>
              <a:gd name="connsiteY15" fmla="*/ 18348 h 4576730"/>
              <a:gd name="connsiteX16" fmla="*/ 7647709 w 9993746"/>
              <a:gd name="connsiteY16" fmla="*/ 794203 h 4576730"/>
              <a:gd name="connsiteX17" fmla="*/ 8478982 w 9993746"/>
              <a:gd name="connsiteY17" fmla="*/ 923512 h 4576730"/>
              <a:gd name="connsiteX18" fmla="*/ 8922327 w 9993746"/>
              <a:gd name="connsiteY18" fmla="*/ 2558348 h 4576730"/>
              <a:gd name="connsiteX19" fmla="*/ 9679709 w 9993746"/>
              <a:gd name="connsiteY19" fmla="*/ 2798494 h 4576730"/>
              <a:gd name="connsiteX20" fmla="*/ 9993746 w 9993746"/>
              <a:gd name="connsiteY20" fmla="*/ 4377912 h 4576730"/>
              <a:gd name="connsiteX0" fmla="*/ 0 w 9993746"/>
              <a:gd name="connsiteY0" fmla="*/ 4811427 h 4811427"/>
              <a:gd name="connsiteX1" fmla="*/ 691473 w 9993746"/>
              <a:gd name="connsiteY1" fmla="*/ 4615653 h 4811427"/>
              <a:gd name="connsiteX2" fmla="*/ 673048 w 9993746"/>
              <a:gd name="connsiteY2" fmla="*/ 2840635 h 4811427"/>
              <a:gd name="connsiteX3" fmla="*/ 726931 w 9993746"/>
              <a:gd name="connsiteY3" fmla="*/ 676509 h 4811427"/>
              <a:gd name="connsiteX4" fmla="*/ 1210127 w 9993746"/>
              <a:gd name="connsiteY4" fmla="*/ 545790 h 4811427"/>
              <a:gd name="connsiteX5" fmla="*/ 1314045 w 9993746"/>
              <a:gd name="connsiteY5" fmla="*/ 1852346 h 4811427"/>
              <a:gd name="connsiteX6" fmla="*/ 1523411 w 9993746"/>
              <a:gd name="connsiteY6" fmla="*/ 4433796 h 4811427"/>
              <a:gd name="connsiteX7" fmla="*/ 2098798 w 9993746"/>
              <a:gd name="connsiteY7" fmla="*/ 4359699 h 4811427"/>
              <a:gd name="connsiteX8" fmla="*/ 2665458 w 9993746"/>
              <a:gd name="connsiteY8" fmla="*/ 4333771 h 4811427"/>
              <a:gd name="connsiteX9" fmla="*/ 2786477 w 9993746"/>
              <a:gd name="connsiteY9" fmla="*/ 721954 h 4811427"/>
              <a:gd name="connsiteX10" fmla="*/ 4229309 w 9993746"/>
              <a:gd name="connsiteY10" fmla="*/ 648216 h 4811427"/>
              <a:gd name="connsiteX11" fmla="*/ 4858327 w 9993746"/>
              <a:gd name="connsiteY11" fmla="*/ 243809 h 4811427"/>
              <a:gd name="connsiteX12" fmla="*/ 5419525 w 9993746"/>
              <a:gd name="connsiteY12" fmla="*/ 358873 h 4811427"/>
              <a:gd name="connsiteX13" fmla="*/ 5545767 w 9993746"/>
              <a:gd name="connsiteY13" fmla="*/ 4469148 h 4811427"/>
              <a:gd name="connsiteX14" fmla="*/ 6825673 w 9993746"/>
              <a:gd name="connsiteY14" fmla="*/ 474718 h 4811427"/>
              <a:gd name="connsiteX15" fmla="*/ 7305964 w 9993746"/>
              <a:gd name="connsiteY15" fmla="*/ 253045 h 4811427"/>
              <a:gd name="connsiteX16" fmla="*/ 7647709 w 9993746"/>
              <a:gd name="connsiteY16" fmla="*/ 1028900 h 4811427"/>
              <a:gd name="connsiteX17" fmla="*/ 8478982 w 9993746"/>
              <a:gd name="connsiteY17" fmla="*/ 1158209 h 4811427"/>
              <a:gd name="connsiteX18" fmla="*/ 8922327 w 9993746"/>
              <a:gd name="connsiteY18" fmla="*/ 2793045 h 4811427"/>
              <a:gd name="connsiteX19" fmla="*/ 9679709 w 9993746"/>
              <a:gd name="connsiteY19" fmla="*/ 3033191 h 4811427"/>
              <a:gd name="connsiteX20" fmla="*/ 9993746 w 9993746"/>
              <a:gd name="connsiteY20" fmla="*/ 4612609 h 4811427"/>
              <a:gd name="connsiteX0" fmla="*/ 0 w 9993746"/>
              <a:gd name="connsiteY0" fmla="*/ 4784337 h 4784337"/>
              <a:gd name="connsiteX1" fmla="*/ 691473 w 9993746"/>
              <a:gd name="connsiteY1" fmla="*/ 4588563 h 4784337"/>
              <a:gd name="connsiteX2" fmla="*/ 673048 w 9993746"/>
              <a:gd name="connsiteY2" fmla="*/ 2813545 h 4784337"/>
              <a:gd name="connsiteX3" fmla="*/ 726931 w 9993746"/>
              <a:gd name="connsiteY3" fmla="*/ 649419 h 4784337"/>
              <a:gd name="connsiteX4" fmla="*/ 1210127 w 9993746"/>
              <a:gd name="connsiteY4" fmla="*/ 518700 h 4784337"/>
              <a:gd name="connsiteX5" fmla="*/ 1314045 w 9993746"/>
              <a:gd name="connsiteY5" fmla="*/ 1825256 h 4784337"/>
              <a:gd name="connsiteX6" fmla="*/ 1523411 w 9993746"/>
              <a:gd name="connsiteY6" fmla="*/ 4406706 h 4784337"/>
              <a:gd name="connsiteX7" fmla="*/ 2098798 w 9993746"/>
              <a:gd name="connsiteY7" fmla="*/ 4332609 h 4784337"/>
              <a:gd name="connsiteX8" fmla="*/ 2665458 w 9993746"/>
              <a:gd name="connsiteY8" fmla="*/ 4306681 h 4784337"/>
              <a:gd name="connsiteX9" fmla="*/ 2786477 w 9993746"/>
              <a:gd name="connsiteY9" fmla="*/ 694864 h 4784337"/>
              <a:gd name="connsiteX10" fmla="*/ 4229309 w 9993746"/>
              <a:gd name="connsiteY10" fmla="*/ 621126 h 4784337"/>
              <a:gd name="connsiteX11" fmla="*/ 4858327 w 9993746"/>
              <a:gd name="connsiteY11" fmla="*/ 216719 h 4784337"/>
              <a:gd name="connsiteX12" fmla="*/ 5545767 w 9993746"/>
              <a:gd name="connsiteY12" fmla="*/ 4442058 h 4784337"/>
              <a:gd name="connsiteX13" fmla="*/ 6825673 w 9993746"/>
              <a:gd name="connsiteY13" fmla="*/ 447628 h 4784337"/>
              <a:gd name="connsiteX14" fmla="*/ 7305964 w 9993746"/>
              <a:gd name="connsiteY14" fmla="*/ 225955 h 4784337"/>
              <a:gd name="connsiteX15" fmla="*/ 7647709 w 9993746"/>
              <a:gd name="connsiteY15" fmla="*/ 1001810 h 4784337"/>
              <a:gd name="connsiteX16" fmla="*/ 8478982 w 9993746"/>
              <a:gd name="connsiteY16" fmla="*/ 1131119 h 4784337"/>
              <a:gd name="connsiteX17" fmla="*/ 8922327 w 9993746"/>
              <a:gd name="connsiteY17" fmla="*/ 2765955 h 4784337"/>
              <a:gd name="connsiteX18" fmla="*/ 9679709 w 9993746"/>
              <a:gd name="connsiteY18" fmla="*/ 3006101 h 4784337"/>
              <a:gd name="connsiteX19" fmla="*/ 9993746 w 9993746"/>
              <a:gd name="connsiteY19" fmla="*/ 4585519 h 4784337"/>
              <a:gd name="connsiteX0" fmla="*/ 0 w 9993746"/>
              <a:gd name="connsiteY0" fmla="*/ 4748799 h 4748799"/>
              <a:gd name="connsiteX1" fmla="*/ 691473 w 9993746"/>
              <a:gd name="connsiteY1" fmla="*/ 4553025 h 4748799"/>
              <a:gd name="connsiteX2" fmla="*/ 673048 w 9993746"/>
              <a:gd name="connsiteY2" fmla="*/ 2778007 h 4748799"/>
              <a:gd name="connsiteX3" fmla="*/ 726931 w 9993746"/>
              <a:gd name="connsiteY3" fmla="*/ 613881 h 4748799"/>
              <a:gd name="connsiteX4" fmla="*/ 1210127 w 9993746"/>
              <a:gd name="connsiteY4" fmla="*/ 483162 h 4748799"/>
              <a:gd name="connsiteX5" fmla="*/ 1314045 w 9993746"/>
              <a:gd name="connsiteY5" fmla="*/ 1789718 h 4748799"/>
              <a:gd name="connsiteX6" fmla="*/ 1523411 w 9993746"/>
              <a:gd name="connsiteY6" fmla="*/ 4371168 h 4748799"/>
              <a:gd name="connsiteX7" fmla="*/ 2098798 w 9993746"/>
              <a:gd name="connsiteY7" fmla="*/ 4297071 h 4748799"/>
              <a:gd name="connsiteX8" fmla="*/ 2665458 w 9993746"/>
              <a:gd name="connsiteY8" fmla="*/ 4271143 h 4748799"/>
              <a:gd name="connsiteX9" fmla="*/ 2786477 w 9993746"/>
              <a:gd name="connsiteY9" fmla="*/ 659326 h 4748799"/>
              <a:gd name="connsiteX10" fmla="*/ 4229309 w 9993746"/>
              <a:gd name="connsiteY10" fmla="*/ 585588 h 4748799"/>
              <a:gd name="connsiteX11" fmla="*/ 5370082 w 9993746"/>
              <a:gd name="connsiteY11" fmla="*/ 351817 h 4748799"/>
              <a:gd name="connsiteX12" fmla="*/ 5545767 w 9993746"/>
              <a:gd name="connsiteY12" fmla="*/ 4406520 h 4748799"/>
              <a:gd name="connsiteX13" fmla="*/ 6825673 w 9993746"/>
              <a:gd name="connsiteY13" fmla="*/ 412090 h 4748799"/>
              <a:gd name="connsiteX14" fmla="*/ 7305964 w 9993746"/>
              <a:gd name="connsiteY14" fmla="*/ 190417 h 4748799"/>
              <a:gd name="connsiteX15" fmla="*/ 7647709 w 9993746"/>
              <a:gd name="connsiteY15" fmla="*/ 966272 h 4748799"/>
              <a:gd name="connsiteX16" fmla="*/ 8478982 w 9993746"/>
              <a:gd name="connsiteY16" fmla="*/ 1095581 h 4748799"/>
              <a:gd name="connsiteX17" fmla="*/ 8922327 w 9993746"/>
              <a:gd name="connsiteY17" fmla="*/ 2730417 h 4748799"/>
              <a:gd name="connsiteX18" fmla="*/ 9679709 w 9993746"/>
              <a:gd name="connsiteY18" fmla="*/ 2970563 h 4748799"/>
              <a:gd name="connsiteX19" fmla="*/ 9993746 w 9993746"/>
              <a:gd name="connsiteY19" fmla="*/ 4549981 h 4748799"/>
              <a:gd name="connsiteX0" fmla="*/ 0 w 9993746"/>
              <a:gd name="connsiteY0" fmla="*/ 4663994 h 4663994"/>
              <a:gd name="connsiteX1" fmla="*/ 691473 w 9993746"/>
              <a:gd name="connsiteY1" fmla="*/ 4468220 h 4663994"/>
              <a:gd name="connsiteX2" fmla="*/ 673048 w 9993746"/>
              <a:gd name="connsiteY2" fmla="*/ 2693202 h 4663994"/>
              <a:gd name="connsiteX3" fmla="*/ 726931 w 9993746"/>
              <a:gd name="connsiteY3" fmla="*/ 529076 h 4663994"/>
              <a:gd name="connsiteX4" fmla="*/ 1210127 w 9993746"/>
              <a:gd name="connsiteY4" fmla="*/ 398357 h 4663994"/>
              <a:gd name="connsiteX5" fmla="*/ 1314045 w 9993746"/>
              <a:gd name="connsiteY5" fmla="*/ 1704913 h 4663994"/>
              <a:gd name="connsiteX6" fmla="*/ 1523411 w 9993746"/>
              <a:gd name="connsiteY6" fmla="*/ 4286363 h 4663994"/>
              <a:gd name="connsiteX7" fmla="*/ 2098798 w 9993746"/>
              <a:gd name="connsiteY7" fmla="*/ 4212266 h 4663994"/>
              <a:gd name="connsiteX8" fmla="*/ 2665458 w 9993746"/>
              <a:gd name="connsiteY8" fmla="*/ 4186338 h 4663994"/>
              <a:gd name="connsiteX9" fmla="*/ 2786477 w 9993746"/>
              <a:gd name="connsiteY9" fmla="*/ 574521 h 4663994"/>
              <a:gd name="connsiteX10" fmla="*/ 4229309 w 9993746"/>
              <a:gd name="connsiteY10" fmla="*/ 500783 h 4663994"/>
              <a:gd name="connsiteX11" fmla="*/ 5370082 w 9993746"/>
              <a:gd name="connsiteY11" fmla="*/ 267012 h 4663994"/>
              <a:gd name="connsiteX12" fmla="*/ 5545767 w 9993746"/>
              <a:gd name="connsiteY12" fmla="*/ 4321715 h 4663994"/>
              <a:gd name="connsiteX13" fmla="*/ 7161512 w 9993746"/>
              <a:gd name="connsiteY13" fmla="*/ 3518167 h 4663994"/>
              <a:gd name="connsiteX14" fmla="*/ 7305964 w 9993746"/>
              <a:gd name="connsiteY14" fmla="*/ 105612 h 4663994"/>
              <a:gd name="connsiteX15" fmla="*/ 7647709 w 9993746"/>
              <a:gd name="connsiteY15" fmla="*/ 881467 h 4663994"/>
              <a:gd name="connsiteX16" fmla="*/ 8478982 w 9993746"/>
              <a:gd name="connsiteY16" fmla="*/ 1010776 h 4663994"/>
              <a:gd name="connsiteX17" fmla="*/ 8922327 w 9993746"/>
              <a:gd name="connsiteY17" fmla="*/ 2645612 h 4663994"/>
              <a:gd name="connsiteX18" fmla="*/ 9679709 w 9993746"/>
              <a:gd name="connsiteY18" fmla="*/ 2885758 h 4663994"/>
              <a:gd name="connsiteX19" fmla="*/ 9993746 w 9993746"/>
              <a:gd name="connsiteY19" fmla="*/ 4465176 h 4663994"/>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647709 w 9993746"/>
              <a:gd name="connsiteY14" fmla="*/ 855739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6809681 w 9993746"/>
              <a:gd name="connsiteY13" fmla="*/ 3987281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999540 w 9993746"/>
              <a:gd name="connsiteY14" fmla="*/ 3717270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29314 h 4629314"/>
              <a:gd name="connsiteX1" fmla="*/ 691473 w 9993746"/>
              <a:gd name="connsiteY1" fmla="*/ 4433540 h 4629314"/>
              <a:gd name="connsiteX2" fmla="*/ 673048 w 9993746"/>
              <a:gd name="connsiteY2" fmla="*/ 2658522 h 4629314"/>
              <a:gd name="connsiteX3" fmla="*/ 726931 w 9993746"/>
              <a:gd name="connsiteY3" fmla="*/ 494396 h 4629314"/>
              <a:gd name="connsiteX4" fmla="*/ 1210127 w 9993746"/>
              <a:gd name="connsiteY4" fmla="*/ 363677 h 4629314"/>
              <a:gd name="connsiteX5" fmla="*/ 1314045 w 9993746"/>
              <a:gd name="connsiteY5" fmla="*/ 1670233 h 4629314"/>
              <a:gd name="connsiteX6" fmla="*/ 1523411 w 9993746"/>
              <a:gd name="connsiteY6" fmla="*/ 4251683 h 4629314"/>
              <a:gd name="connsiteX7" fmla="*/ 2098798 w 9993746"/>
              <a:gd name="connsiteY7" fmla="*/ 4177586 h 4629314"/>
              <a:gd name="connsiteX8" fmla="*/ 2665458 w 9993746"/>
              <a:gd name="connsiteY8" fmla="*/ 4151658 h 4629314"/>
              <a:gd name="connsiteX9" fmla="*/ 2786477 w 9993746"/>
              <a:gd name="connsiteY9" fmla="*/ 539841 h 4629314"/>
              <a:gd name="connsiteX10" fmla="*/ 4229309 w 9993746"/>
              <a:gd name="connsiteY10" fmla="*/ 466103 h 4629314"/>
              <a:gd name="connsiteX11" fmla="*/ 5370082 w 9993746"/>
              <a:gd name="connsiteY11" fmla="*/ 232332 h 4629314"/>
              <a:gd name="connsiteX12" fmla="*/ 5561759 w 9993746"/>
              <a:gd name="connsiteY12" fmla="*/ 3979891 h 4629314"/>
              <a:gd name="connsiteX13" fmla="*/ 6809681 w 9993746"/>
              <a:gd name="connsiteY13" fmla="*/ 3978329 h 4629314"/>
              <a:gd name="connsiteX14" fmla="*/ 7999540 w 9993746"/>
              <a:gd name="connsiteY14" fmla="*/ 3730526 h 4629314"/>
              <a:gd name="connsiteX15" fmla="*/ 8223105 w 9993746"/>
              <a:gd name="connsiteY15" fmla="*/ 242364 h 4629314"/>
              <a:gd name="connsiteX16" fmla="*/ 9450075 w 9993746"/>
              <a:gd name="connsiteY16" fmla="*/ 580372 h 4629314"/>
              <a:gd name="connsiteX17" fmla="*/ 9679709 w 9993746"/>
              <a:gd name="connsiteY17" fmla="*/ 2851078 h 4629314"/>
              <a:gd name="connsiteX18" fmla="*/ 9993746 w 9993746"/>
              <a:gd name="connsiteY18" fmla="*/ 4430496 h 4629314"/>
              <a:gd name="connsiteX0" fmla="*/ 0 w 9993746"/>
              <a:gd name="connsiteY0" fmla="*/ 4632442 h 4632442"/>
              <a:gd name="connsiteX1" fmla="*/ 691473 w 9993746"/>
              <a:gd name="connsiteY1" fmla="*/ 4436668 h 4632442"/>
              <a:gd name="connsiteX2" fmla="*/ 673048 w 9993746"/>
              <a:gd name="connsiteY2" fmla="*/ 2661650 h 4632442"/>
              <a:gd name="connsiteX3" fmla="*/ 726931 w 9993746"/>
              <a:gd name="connsiteY3" fmla="*/ 497524 h 4632442"/>
              <a:gd name="connsiteX4" fmla="*/ 1210127 w 9993746"/>
              <a:gd name="connsiteY4" fmla="*/ 366805 h 4632442"/>
              <a:gd name="connsiteX5" fmla="*/ 1314045 w 9993746"/>
              <a:gd name="connsiteY5" fmla="*/ 1673361 h 4632442"/>
              <a:gd name="connsiteX6" fmla="*/ 1523411 w 9993746"/>
              <a:gd name="connsiteY6" fmla="*/ 4254811 h 4632442"/>
              <a:gd name="connsiteX7" fmla="*/ 2098798 w 9993746"/>
              <a:gd name="connsiteY7" fmla="*/ 4180714 h 4632442"/>
              <a:gd name="connsiteX8" fmla="*/ 2665458 w 9993746"/>
              <a:gd name="connsiteY8" fmla="*/ 4154786 h 4632442"/>
              <a:gd name="connsiteX9" fmla="*/ 2786477 w 9993746"/>
              <a:gd name="connsiteY9" fmla="*/ 542969 h 4632442"/>
              <a:gd name="connsiteX10" fmla="*/ 4229309 w 9993746"/>
              <a:gd name="connsiteY10" fmla="*/ 469231 h 4632442"/>
              <a:gd name="connsiteX11" fmla="*/ 5370082 w 9993746"/>
              <a:gd name="connsiteY11" fmla="*/ 235460 h 4632442"/>
              <a:gd name="connsiteX12" fmla="*/ 5561759 w 9993746"/>
              <a:gd name="connsiteY12" fmla="*/ 3983019 h 4632442"/>
              <a:gd name="connsiteX13" fmla="*/ 6809681 w 9993746"/>
              <a:gd name="connsiteY13" fmla="*/ 3981457 h 4632442"/>
              <a:gd name="connsiteX14" fmla="*/ 7999540 w 9993746"/>
              <a:gd name="connsiteY14" fmla="*/ 3733654 h 4632442"/>
              <a:gd name="connsiteX15" fmla="*/ 8223105 w 9993746"/>
              <a:gd name="connsiteY15" fmla="*/ 245492 h 4632442"/>
              <a:gd name="connsiteX16" fmla="*/ 9450075 w 9993746"/>
              <a:gd name="connsiteY16" fmla="*/ 583500 h 4632442"/>
              <a:gd name="connsiteX17" fmla="*/ 9583755 w 9993746"/>
              <a:gd name="connsiteY17" fmla="*/ 2939523 h 4632442"/>
              <a:gd name="connsiteX18" fmla="*/ 9993746 w 9993746"/>
              <a:gd name="connsiteY18" fmla="*/ 4433624 h 4632442"/>
              <a:gd name="connsiteX0" fmla="*/ 0 w 10121684"/>
              <a:gd name="connsiteY0" fmla="*/ 4632442 h 4632442"/>
              <a:gd name="connsiteX1" fmla="*/ 691473 w 10121684"/>
              <a:gd name="connsiteY1" fmla="*/ 4436668 h 4632442"/>
              <a:gd name="connsiteX2" fmla="*/ 673048 w 10121684"/>
              <a:gd name="connsiteY2" fmla="*/ 2661650 h 4632442"/>
              <a:gd name="connsiteX3" fmla="*/ 726931 w 10121684"/>
              <a:gd name="connsiteY3" fmla="*/ 497524 h 4632442"/>
              <a:gd name="connsiteX4" fmla="*/ 1210127 w 10121684"/>
              <a:gd name="connsiteY4" fmla="*/ 366805 h 4632442"/>
              <a:gd name="connsiteX5" fmla="*/ 1314045 w 10121684"/>
              <a:gd name="connsiteY5" fmla="*/ 1673361 h 4632442"/>
              <a:gd name="connsiteX6" fmla="*/ 1523411 w 10121684"/>
              <a:gd name="connsiteY6" fmla="*/ 4254811 h 4632442"/>
              <a:gd name="connsiteX7" fmla="*/ 2098798 w 10121684"/>
              <a:gd name="connsiteY7" fmla="*/ 4180714 h 4632442"/>
              <a:gd name="connsiteX8" fmla="*/ 2665458 w 10121684"/>
              <a:gd name="connsiteY8" fmla="*/ 4154786 h 4632442"/>
              <a:gd name="connsiteX9" fmla="*/ 2786477 w 10121684"/>
              <a:gd name="connsiteY9" fmla="*/ 542969 h 4632442"/>
              <a:gd name="connsiteX10" fmla="*/ 4229309 w 10121684"/>
              <a:gd name="connsiteY10" fmla="*/ 469231 h 4632442"/>
              <a:gd name="connsiteX11" fmla="*/ 5370082 w 10121684"/>
              <a:gd name="connsiteY11" fmla="*/ 235460 h 4632442"/>
              <a:gd name="connsiteX12" fmla="*/ 5561759 w 10121684"/>
              <a:gd name="connsiteY12" fmla="*/ 3983019 h 4632442"/>
              <a:gd name="connsiteX13" fmla="*/ 6809681 w 10121684"/>
              <a:gd name="connsiteY13" fmla="*/ 3981457 h 4632442"/>
              <a:gd name="connsiteX14" fmla="*/ 7999540 w 10121684"/>
              <a:gd name="connsiteY14" fmla="*/ 3733654 h 4632442"/>
              <a:gd name="connsiteX15" fmla="*/ 8223105 w 10121684"/>
              <a:gd name="connsiteY15" fmla="*/ 245492 h 4632442"/>
              <a:gd name="connsiteX16" fmla="*/ 9450075 w 10121684"/>
              <a:gd name="connsiteY16" fmla="*/ 583500 h 4632442"/>
              <a:gd name="connsiteX17" fmla="*/ 9583755 w 10121684"/>
              <a:gd name="connsiteY17" fmla="*/ 2939523 h 4632442"/>
              <a:gd name="connsiteX18" fmla="*/ 10121684 w 10121684"/>
              <a:gd name="connsiteY18" fmla="*/ 4365370 h 4632442"/>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98798 w 10121684"/>
              <a:gd name="connsiteY7" fmla="*/ 4223919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34928 w 10121684"/>
              <a:gd name="connsiteY8" fmla="*/ 3427030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21684" h="4675647">
                <a:moveTo>
                  <a:pt x="0" y="4675647"/>
                </a:moveTo>
                <a:cubicBezTo>
                  <a:pt x="3299" y="4500822"/>
                  <a:pt x="669921" y="4805494"/>
                  <a:pt x="691473" y="4479873"/>
                </a:cubicBezTo>
                <a:cubicBezTo>
                  <a:pt x="713025" y="4154252"/>
                  <a:pt x="667138" y="3361379"/>
                  <a:pt x="673048" y="2704855"/>
                </a:cubicBezTo>
                <a:cubicBezTo>
                  <a:pt x="678958" y="2048331"/>
                  <a:pt x="637418" y="923203"/>
                  <a:pt x="726931" y="540729"/>
                </a:cubicBezTo>
                <a:cubicBezTo>
                  <a:pt x="816444" y="158255"/>
                  <a:pt x="1112275" y="214037"/>
                  <a:pt x="1210127" y="410010"/>
                </a:cubicBezTo>
                <a:cubicBezTo>
                  <a:pt x="1307979" y="605983"/>
                  <a:pt x="1261831" y="1068565"/>
                  <a:pt x="1314045" y="1716566"/>
                </a:cubicBezTo>
                <a:cubicBezTo>
                  <a:pt x="1366259" y="2364567"/>
                  <a:pt x="1399404" y="4097296"/>
                  <a:pt x="1523411" y="4298016"/>
                </a:cubicBezTo>
                <a:cubicBezTo>
                  <a:pt x="1647419" y="4498736"/>
                  <a:pt x="1891737" y="3202041"/>
                  <a:pt x="2058090" y="2920885"/>
                </a:cubicBezTo>
                <a:cubicBezTo>
                  <a:pt x="2224443" y="2639729"/>
                  <a:pt x="2513530" y="3816149"/>
                  <a:pt x="2634928" y="3427030"/>
                </a:cubicBezTo>
                <a:cubicBezTo>
                  <a:pt x="2756326" y="3037911"/>
                  <a:pt x="2520747" y="1071940"/>
                  <a:pt x="2786477" y="586174"/>
                </a:cubicBezTo>
                <a:cubicBezTo>
                  <a:pt x="3052207" y="100408"/>
                  <a:pt x="3798708" y="563687"/>
                  <a:pt x="4229309" y="512436"/>
                </a:cubicBezTo>
                <a:cubicBezTo>
                  <a:pt x="4659910" y="461185"/>
                  <a:pt x="5148007" y="-306966"/>
                  <a:pt x="5370082" y="278665"/>
                </a:cubicBezTo>
                <a:cubicBezTo>
                  <a:pt x="5592157" y="864296"/>
                  <a:pt x="5209881" y="3418953"/>
                  <a:pt x="5561759" y="4026224"/>
                </a:cubicBezTo>
                <a:cubicBezTo>
                  <a:pt x="5913637" y="4633495"/>
                  <a:pt x="6403384" y="4066223"/>
                  <a:pt x="6809681" y="4024662"/>
                </a:cubicBezTo>
                <a:cubicBezTo>
                  <a:pt x="7215978" y="3983101"/>
                  <a:pt x="7763969" y="4399520"/>
                  <a:pt x="7999540" y="3776859"/>
                </a:cubicBezTo>
                <a:cubicBezTo>
                  <a:pt x="8235111" y="3154198"/>
                  <a:pt x="7981349" y="813723"/>
                  <a:pt x="8223105" y="288697"/>
                </a:cubicBezTo>
                <a:cubicBezTo>
                  <a:pt x="8464861" y="-236329"/>
                  <a:pt x="9228631" y="1377"/>
                  <a:pt x="9450075" y="626705"/>
                </a:cubicBezTo>
                <a:cubicBezTo>
                  <a:pt x="9671519" y="1252033"/>
                  <a:pt x="9439834" y="3410356"/>
                  <a:pt x="9551769" y="4040668"/>
                </a:cubicBezTo>
                <a:cubicBezTo>
                  <a:pt x="9663704" y="4670980"/>
                  <a:pt x="10053950" y="3770496"/>
                  <a:pt x="10121684" y="440857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71FC6A1-1B98-4DAC-99E1-3985DE6F3E27}"/>
              </a:ext>
            </a:extLst>
          </p:cNvPr>
          <p:cNvSpPr txBox="1"/>
          <p:nvPr/>
        </p:nvSpPr>
        <p:spPr>
          <a:xfrm>
            <a:off x="10986469" y="5267468"/>
            <a:ext cx="1023037" cy="584775"/>
          </a:xfrm>
          <a:prstGeom prst="rect">
            <a:avLst/>
          </a:prstGeom>
          <a:noFill/>
        </p:spPr>
        <p:txBody>
          <a:bodyPr wrap="none" rtlCol="0">
            <a:spAutoFit/>
          </a:bodyPr>
          <a:lstStyle/>
          <a:p>
            <a:r>
              <a:rPr lang="en-US" sz="3200" dirty="0">
                <a:latin typeface="Segoe UI Light (Headings)"/>
              </a:rPr>
              <a:t>Time</a:t>
            </a:r>
          </a:p>
        </p:txBody>
      </p:sp>
      <p:sp>
        <p:nvSpPr>
          <p:cNvPr id="9" name="TextBox 8">
            <a:extLst>
              <a:ext uri="{FF2B5EF4-FFF2-40B4-BE49-F238E27FC236}">
                <a16:creationId xmlns:a16="http://schemas.microsoft.com/office/drawing/2014/main" id="{35EA84F0-9615-4385-989C-B8C858DF823E}"/>
              </a:ext>
            </a:extLst>
          </p:cNvPr>
          <p:cNvSpPr txBox="1"/>
          <p:nvPr/>
        </p:nvSpPr>
        <p:spPr>
          <a:xfrm>
            <a:off x="1046379" y="205059"/>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BBAA918A-2460-4706-A037-346AED916B7C}"/>
              </a:ext>
            </a:extLst>
          </p:cNvPr>
          <p:cNvSpPr txBox="1"/>
          <p:nvPr/>
        </p:nvSpPr>
        <p:spPr>
          <a:xfrm>
            <a:off x="611146" y="5775784"/>
            <a:ext cx="1103379" cy="584775"/>
          </a:xfrm>
          <a:prstGeom prst="rect">
            <a:avLst/>
          </a:prstGeom>
          <a:noFill/>
        </p:spPr>
        <p:txBody>
          <a:bodyPr wrap="none" rtlCol="0">
            <a:spAutoFit/>
          </a:bodyPr>
          <a:lstStyle/>
          <a:p>
            <a:r>
              <a:rPr lang="en-US" sz="3200" dirty="0">
                <a:latin typeface="Segoe UI Light (Headings)"/>
              </a:rPr>
              <a:t>Value</a:t>
            </a:r>
          </a:p>
        </p:txBody>
      </p:sp>
      <p:sp>
        <p:nvSpPr>
          <p:cNvPr id="11" name="TextBox 10">
            <a:extLst>
              <a:ext uri="{FF2B5EF4-FFF2-40B4-BE49-F238E27FC236}">
                <a16:creationId xmlns:a16="http://schemas.microsoft.com/office/drawing/2014/main" id="{A3593E4B-9D2A-4AFE-93E0-CA9BBEA9950E}"/>
              </a:ext>
            </a:extLst>
          </p:cNvPr>
          <p:cNvSpPr txBox="1"/>
          <p:nvPr/>
        </p:nvSpPr>
        <p:spPr>
          <a:xfrm>
            <a:off x="4989607" y="713371"/>
            <a:ext cx="1106393" cy="584775"/>
          </a:xfrm>
          <a:prstGeom prst="rect">
            <a:avLst/>
          </a:prstGeom>
          <a:noFill/>
        </p:spPr>
        <p:txBody>
          <a:bodyPr wrap="none" rtlCol="0">
            <a:spAutoFit/>
          </a:bodyPr>
          <a:lstStyle/>
          <a:p>
            <a:r>
              <a:rPr lang="en-US" sz="3200" dirty="0">
                <a:latin typeface="Segoe UI Light (Headings)"/>
              </a:rPr>
              <a:t>HIGH</a:t>
            </a:r>
          </a:p>
        </p:txBody>
      </p:sp>
      <p:sp>
        <p:nvSpPr>
          <p:cNvPr id="12" name="TextBox 11">
            <a:extLst>
              <a:ext uri="{FF2B5EF4-FFF2-40B4-BE49-F238E27FC236}">
                <a16:creationId xmlns:a16="http://schemas.microsoft.com/office/drawing/2014/main" id="{02822B50-22D3-42F8-9790-6DF38D84A3E0}"/>
              </a:ext>
            </a:extLst>
          </p:cNvPr>
          <p:cNvSpPr txBox="1"/>
          <p:nvPr/>
        </p:nvSpPr>
        <p:spPr>
          <a:xfrm>
            <a:off x="7419470" y="3719808"/>
            <a:ext cx="1030667" cy="584775"/>
          </a:xfrm>
          <a:prstGeom prst="rect">
            <a:avLst/>
          </a:prstGeom>
          <a:noFill/>
        </p:spPr>
        <p:txBody>
          <a:bodyPr wrap="none" rtlCol="0">
            <a:spAutoFit/>
          </a:bodyPr>
          <a:lstStyle/>
          <a:p>
            <a:r>
              <a:rPr lang="en-US" sz="3200" dirty="0">
                <a:latin typeface="Segoe UI Light (Headings)"/>
              </a:rPr>
              <a:t>LOW</a:t>
            </a:r>
          </a:p>
        </p:txBody>
      </p:sp>
      <p:cxnSp>
        <p:nvCxnSpPr>
          <p:cNvPr id="13" name="Straight Arrow Connector 12">
            <a:extLst>
              <a:ext uri="{FF2B5EF4-FFF2-40B4-BE49-F238E27FC236}">
                <a16:creationId xmlns:a16="http://schemas.microsoft.com/office/drawing/2014/main" id="{2BFF4482-3A38-46C2-A69D-7DBA110F1C64}"/>
              </a:ext>
            </a:extLst>
          </p:cNvPr>
          <p:cNvCxnSpPr>
            <a:cxnSpLocks/>
          </p:cNvCxnSpPr>
          <p:nvPr/>
        </p:nvCxnSpPr>
        <p:spPr>
          <a:xfrm>
            <a:off x="5542804" y="1242730"/>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863183-5F2B-4D14-9D8A-5BA3CD7267A8}"/>
              </a:ext>
            </a:extLst>
          </p:cNvPr>
          <p:cNvCxnSpPr>
            <a:cxnSpLocks/>
          </p:cNvCxnSpPr>
          <p:nvPr/>
        </p:nvCxnSpPr>
        <p:spPr>
          <a:xfrm>
            <a:off x="7921167" y="4304583"/>
            <a:ext cx="0" cy="37825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07839D-9330-4B70-8966-1290AE0631F1}"/>
              </a:ext>
            </a:extLst>
          </p:cNvPr>
          <p:cNvSpPr txBox="1"/>
          <p:nvPr/>
        </p:nvSpPr>
        <p:spPr>
          <a:xfrm>
            <a:off x="3109108" y="2990135"/>
            <a:ext cx="1085554" cy="584775"/>
          </a:xfrm>
          <a:prstGeom prst="rect">
            <a:avLst/>
          </a:prstGeom>
          <a:noFill/>
        </p:spPr>
        <p:txBody>
          <a:bodyPr wrap="none" rtlCol="0">
            <a:spAutoFit/>
          </a:bodyPr>
          <a:lstStyle/>
          <a:p>
            <a:r>
              <a:rPr lang="en-US" sz="3200" dirty="0">
                <a:latin typeface="Segoe UI Light (Headings)"/>
              </a:rPr>
              <a:t>noise</a:t>
            </a:r>
          </a:p>
        </p:txBody>
      </p:sp>
      <p:cxnSp>
        <p:nvCxnSpPr>
          <p:cNvPr id="19" name="Straight Arrow Connector 18">
            <a:extLst>
              <a:ext uri="{FF2B5EF4-FFF2-40B4-BE49-F238E27FC236}">
                <a16:creationId xmlns:a16="http://schemas.microsoft.com/office/drawing/2014/main" id="{E574A7B2-8EE2-4A7F-8786-5B7ADC2B8611}"/>
              </a:ext>
            </a:extLst>
          </p:cNvPr>
          <p:cNvCxnSpPr>
            <a:cxnSpLocks/>
          </p:cNvCxnSpPr>
          <p:nvPr/>
        </p:nvCxnSpPr>
        <p:spPr>
          <a:xfrm>
            <a:off x="3662305" y="3519494"/>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769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E97F8F-B0CF-4E05-8C18-3B305C11A8A2}"/>
              </a:ext>
            </a:extLst>
          </p:cNvPr>
          <p:cNvPicPr>
            <a:picLocks noChangeAspect="1"/>
          </p:cNvPicPr>
          <p:nvPr/>
        </p:nvPicPr>
        <p:blipFill>
          <a:blip r:embed="rId2"/>
          <a:stretch>
            <a:fillRect/>
          </a:stretch>
        </p:blipFill>
        <p:spPr>
          <a:xfrm>
            <a:off x="341745" y="5092693"/>
            <a:ext cx="2507876" cy="1428966"/>
          </a:xfrm>
          <a:prstGeom prst="rect">
            <a:avLst/>
          </a:prstGeom>
        </p:spPr>
      </p:pic>
      <p:grpSp>
        <p:nvGrpSpPr>
          <p:cNvPr id="44" name="Group 43">
            <a:extLst>
              <a:ext uri="{FF2B5EF4-FFF2-40B4-BE49-F238E27FC236}">
                <a16:creationId xmlns:a16="http://schemas.microsoft.com/office/drawing/2014/main" id="{81E55D2C-E99A-4A4A-96E8-3CDA8E341D45}"/>
              </a:ext>
            </a:extLst>
          </p:cNvPr>
          <p:cNvGrpSpPr/>
          <p:nvPr/>
        </p:nvGrpSpPr>
        <p:grpSpPr>
          <a:xfrm>
            <a:off x="3519475" y="1922975"/>
            <a:ext cx="1936011" cy="2958516"/>
            <a:chOff x="8322782" y="2301401"/>
            <a:chExt cx="1936011" cy="2958516"/>
          </a:xfrm>
        </p:grpSpPr>
        <p:cxnSp>
          <p:nvCxnSpPr>
            <p:cNvPr id="12" name="Straight Connector 11">
              <a:extLst>
                <a:ext uri="{FF2B5EF4-FFF2-40B4-BE49-F238E27FC236}">
                  <a16:creationId xmlns:a16="http://schemas.microsoft.com/office/drawing/2014/main" id="{55C0A354-CBB1-4A11-A308-0448C3D9F0DF}"/>
                </a:ext>
              </a:extLst>
            </p:cNvPr>
            <p:cNvCxnSpPr/>
            <p:nvPr/>
          </p:nvCxnSpPr>
          <p:spPr>
            <a:xfrm>
              <a:off x="8650880" y="2709333"/>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F02B7F-E002-46EC-858C-952CEF430E6E}"/>
                </a:ext>
              </a:extLst>
            </p:cNvPr>
            <p:cNvCxnSpPr/>
            <p:nvPr/>
          </p:nvCxnSpPr>
          <p:spPr>
            <a:xfrm>
              <a:off x="8635492" y="4699770"/>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B8B2461-6B85-4BA1-852F-4E8385F44E41}"/>
                </a:ext>
              </a:extLst>
            </p:cNvPr>
            <p:cNvPicPr>
              <a:picLocks noChangeAspect="1"/>
            </p:cNvPicPr>
            <p:nvPr/>
          </p:nvPicPr>
          <p:blipFill>
            <a:blip r:embed="rId3"/>
            <a:stretch>
              <a:fillRect/>
            </a:stretch>
          </p:blipFill>
          <p:spPr>
            <a:xfrm>
              <a:off x="8904775" y="3060700"/>
              <a:ext cx="457200" cy="533400"/>
            </a:xfrm>
            <a:prstGeom prst="rect">
              <a:avLst/>
            </a:prstGeom>
          </p:spPr>
        </p:pic>
        <p:cxnSp>
          <p:nvCxnSpPr>
            <p:cNvPr id="27" name="Straight Connector 26">
              <a:extLst>
                <a:ext uri="{FF2B5EF4-FFF2-40B4-BE49-F238E27FC236}">
                  <a16:creationId xmlns:a16="http://schemas.microsoft.com/office/drawing/2014/main" id="{709ABC79-65BE-4E76-9028-90DE125913FE}"/>
                </a:ext>
              </a:extLst>
            </p:cNvPr>
            <p:cNvCxnSpPr>
              <a:cxnSpLocks/>
            </p:cNvCxnSpPr>
            <p:nvPr/>
          </p:nvCxnSpPr>
          <p:spPr>
            <a:xfrm>
              <a:off x="9040861" y="2709333"/>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228E74-DDD2-4936-9C68-EC6882B9C085}"/>
                </a:ext>
              </a:extLst>
            </p:cNvPr>
            <p:cNvCxnSpPr>
              <a:cxnSpLocks/>
            </p:cNvCxnSpPr>
            <p:nvPr/>
          </p:nvCxnSpPr>
          <p:spPr>
            <a:xfrm>
              <a:off x="9053178" y="3594100"/>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973ABD-5AE3-4239-ACFE-35922571F88E}"/>
                </a:ext>
              </a:extLst>
            </p:cNvPr>
            <p:cNvCxnSpPr>
              <a:cxnSpLocks/>
            </p:cNvCxnSpPr>
            <p:nvPr/>
          </p:nvCxnSpPr>
          <p:spPr>
            <a:xfrm>
              <a:off x="8804826" y="4796752"/>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8F3413-6313-4E29-8CBA-6CC06837B33F}"/>
                </a:ext>
              </a:extLst>
            </p:cNvPr>
            <p:cNvCxnSpPr>
              <a:cxnSpLocks/>
            </p:cNvCxnSpPr>
            <p:nvPr/>
          </p:nvCxnSpPr>
          <p:spPr>
            <a:xfrm>
              <a:off x="8917204" y="4852172"/>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85F35D-CDD9-4447-953B-C90B3D5B6040}"/>
                </a:ext>
              </a:extLst>
            </p:cNvPr>
            <p:cNvCxnSpPr>
              <a:cxnSpLocks/>
            </p:cNvCxnSpPr>
            <p:nvPr/>
          </p:nvCxnSpPr>
          <p:spPr>
            <a:xfrm>
              <a:off x="9023423" y="4902975"/>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1E2674-3805-4ED9-BAEE-5F4D10B16F69}"/>
                </a:ext>
              </a:extLst>
            </p:cNvPr>
            <p:cNvCxnSpPr>
              <a:cxnSpLocks/>
            </p:cNvCxnSpPr>
            <p:nvPr/>
          </p:nvCxnSpPr>
          <p:spPr>
            <a:xfrm>
              <a:off x="9049076" y="4348403"/>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07D1FF-D732-4247-A72E-9A0478B41437}"/>
                </a:ext>
              </a:extLst>
            </p:cNvPr>
            <p:cNvCxnSpPr>
              <a:cxnSpLocks/>
            </p:cNvCxnSpPr>
            <p:nvPr/>
          </p:nvCxnSpPr>
          <p:spPr>
            <a:xfrm>
              <a:off x="9050097" y="3978564"/>
              <a:ext cx="0" cy="351367"/>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C9B6F7-7CBC-424D-8A24-6A56604CED66}"/>
                </a:ext>
              </a:extLst>
            </p:cNvPr>
            <p:cNvCxnSpPr/>
            <p:nvPr/>
          </p:nvCxnSpPr>
          <p:spPr>
            <a:xfrm>
              <a:off x="9056007" y="3769783"/>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CF65E1-D4B1-4962-A1F4-FE9B89B17271}"/>
                </a:ext>
              </a:extLst>
            </p:cNvPr>
            <p:cNvSpPr txBox="1"/>
            <p:nvPr/>
          </p:nvSpPr>
          <p:spPr>
            <a:xfrm>
              <a:off x="9891385" y="3434524"/>
              <a:ext cx="367408" cy="707886"/>
            </a:xfrm>
            <a:prstGeom prst="rect">
              <a:avLst/>
            </a:prstGeom>
            <a:noFill/>
          </p:spPr>
          <p:txBody>
            <a:bodyPr wrap="none" rtlCol="0">
              <a:spAutoFit/>
            </a:bodyPr>
            <a:lstStyle/>
            <a:p>
              <a:r>
                <a:rPr lang="en-US" sz="4000" dirty="0">
                  <a:latin typeface="Segoe UI Light (Headings)"/>
                </a:rPr>
                <a:t>1</a:t>
              </a:r>
            </a:p>
          </p:txBody>
        </p:sp>
        <p:sp>
          <p:nvSpPr>
            <p:cNvPr id="41" name="TextBox 40">
              <a:extLst>
                <a:ext uri="{FF2B5EF4-FFF2-40B4-BE49-F238E27FC236}">
                  <a16:creationId xmlns:a16="http://schemas.microsoft.com/office/drawing/2014/main" id="{9C38A73A-4BDA-44D7-8421-3B17EA4B3568}"/>
                </a:ext>
              </a:extLst>
            </p:cNvPr>
            <p:cNvSpPr txBox="1"/>
            <p:nvPr/>
          </p:nvSpPr>
          <p:spPr>
            <a:xfrm>
              <a:off x="8655010" y="2301401"/>
              <a:ext cx="638316" cy="400110"/>
            </a:xfrm>
            <a:prstGeom prst="rect">
              <a:avLst/>
            </a:prstGeom>
            <a:noFill/>
          </p:spPr>
          <p:txBody>
            <a:bodyPr wrap="none" rtlCol="0">
              <a:spAutoFit/>
            </a:bodyPr>
            <a:lstStyle/>
            <a:p>
              <a:r>
                <a:rPr lang="en-US" sz="2000" dirty="0">
                  <a:latin typeface="Segoe UI Light (Headings)"/>
                </a:rPr>
                <a:t>+5V</a:t>
              </a:r>
            </a:p>
          </p:txBody>
        </p:sp>
        <p:sp>
          <p:nvSpPr>
            <p:cNvPr id="42" name="TextBox 41">
              <a:extLst>
                <a:ext uri="{FF2B5EF4-FFF2-40B4-BE49-F238E27FC236}">
                  <a16:creationId xmlns:a16="http://schemas.microsoft.com/office/drawing/2014/main" id="{1D1CAA9F-AEE6-4976-8D54-67D70AA4D901}"/>
                </a:ext>
              </a:extLst>
            </p:cNvPr>
            <p:cNvSpPr txBox="1"/>
            <p:nvPr/>
          </p:nvSpPr>
          <p:spPr>
            <a:xfrm>
              <a:off x="9441622" y="4502157"/>
              <a:ext cx="471604" cy="400110"/>
            </a:xfrm>
            <a:prstGeom prst="rect">
              <a:avLst/>
            </a:prstGeom>
            <a:noFill/>
          </p:spPr>
          <p:txBody>
            <a:bodyPr wrap="none" rtlCol="0">
              <a:spAutoFit/>
            </a:bodyPr>
            <a:lstStyle/>
            <a:p>
              <a:r>
                <a:rPr lang="en-US" sz="2000" dirty="0">
                  <a:latin typeface="Segoe UI Light (Headings)"/>
                </a:rPr>
                <a:t>0V</a:t>
              </a:r>
            </a:p>
          </p:txBody>
        </p:sp>
        <p:sp>
          <p:nvSpPr>
            <p:cNvPr id="43" name="TextBox 42">
              <a:extLst>
                <a:ext uri="{FF2B5EF4-FFF2-40B4-BE49-F238E27FC236}">
                  <a16:creationId xmlns:a16="http://schemas.microsoft.com/office/drawing/2014/main" id="{106DC8FC-144A-4185-91B1-CC321FDC941D}"/>
                </a:ext>
              </a:extLst>
            </p:cNvPr>
            <p:cNvSpPr txBox="1"/>
            <p:nvPr/>
          </p:nvSpPr>
          <p:spPr>
            <a:xfrm>
              <a:off x="8322782" y="4859807"/>
              <a:ext cx="1781000" cy="400110"/>
            </a:xfrm>
            <a:prstGeom prst="rect">
              <a:avLst/>
            </a:prstGeom>
            <a:noFill/>
          </p:spPr>
          <p:txBody>
            <a:bodyPr wrap="none" rtlCol="0">
              <a:spAutoFit/>
            </a:bodyPr>
            <a:lstStyle/>
            <a:p>
              <a:r>
                <a:rPr lang="en-US" sz="2000" dirty="0">
                  <a:latin typeface="Segoe UI Light (Headings)"/>
                </a:rPr>
                <a:t>Earth (Ground)</a:t>
              </a:r>
            </a:p>
          </p:txBody>
        </p:sp>
        <p:sp>
          <p:nvSpPr>
            <p:cNvPr id="34" name="Freeform: Shape 33">
              <a:extLst>
                <a:ext uri="{FF2B5EF4-FFF2-40B4-BE49-F238E27FC236}">
                  <a16:creationId xmlns:a16="http://schemas.microsoft.com/office/drawing/2014/main" id="{F7212043-8A23-4816-B382-8ED48EDBF99D}"/>
                </a:ext>
              </a:extLst>
            </p:cNvPr>
            <p:cNvSpPr/>
            <p:nvPr/>
          </p:nvSpPr>
          <p:spPr>
            <a:xfrm>
              <a:off x="8865513" y="3617997"/>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grpSp>
      <p:sp>
        <p:nvSpPr>
          <p:cNvPr id="64" name="TextBox 63">
            <a:extLst>
              <a:ext uri="{FF2B5EF4-FFF2-40B4-BE49-F238E27FC236}">
                <a16:creationId xmlns:a16="http://schemas.microsoft.com/office/drawing/2014/main" id="{D8C3B0E2-B1B6-49C6-83DE-8422EBC1CFBC}"/>
              </a:ext>
            </a:extLst>
          </p:cNvPr>
          <p:cNvSpPr txBox="1"/>
          <p:nvPr/>
        </p:nvSpPr>
        <p:spPr>
          <a:xfrm>
            <a:off x="4285825" y="3570328"/>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nvGrpSpPr>
          <p:cNvPr id="63" name="Group 62">
            <a:extLst>
              <a:ext uri="{FF2B5EF4-FFF2-40B4-BE49-F238E27FC236}">
                <a16:creationId xmlns:a16="http://schemas.microsoft.com/office/drawing/2014/main" id="{82BF3F41-D1DF-4B10-BFE8-618F026BE9FE}"/>
              </a:ext>
            </a:extLst>
          </p:cNvPr>
          <p:cNvGrpSpPr/>
          <p:nvPr/>
        </p:nvGrpSpPr>
        <p:grpSpPr>
          <a:xfrm>
            <a:off x="7082083" y="1912099"/>
            <a:ext cx="2017765" cy="2958516"/>
            <a:chOff x="7082083" y="1912099"/>
            <a:chExt cx="2017765" cy="2958516"/>
          </a:xfrm>
        </p:grpSpPr>
        <p:cxnSp>
          <p:nvCxnSpPr>
            <p:cNvPr id="47" name="Straight Connector 46">
              <a:extLst>
                <a:ext uri="{FF2B5EF4-FFF2-40B4-BE49-F238E27FC236}">
                  <a16:creationId xmlns:a16="http://schemas.microsoft.com/office/drawing/2014/main" id="{52367FC5-A03E-4CDD-BF93-CCA2113B20D2}"/>
                </a:ext>
              </a:extLst>
            </p:cNvPr>
            <p:cNvCxnSpPr/>
            <p:nvPr/>
          </p:nvCxnSpPr>
          <p:spPr>
            <a:xfrm>
              <a:off x="7391709" y="2320031"/>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9103D3D-5179-4073-9095-B650E4C69B67}"/>
                </a:ext>
              </a:extLst>
            </p:cNvPr>
            <p:cNvCxnSpPr/>
            <p:nvPr/>
          </p:nvCxnSpPr>
          <p:spPr>
            <a:xfrm>
              <a:off x="7394793" y="4310468"/>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F21ADBA-A6BB-4375-B791-2A55AB016B7D}"/>
                </a:ext>
              </a:extLst>
            </p:cNvPr>
            <p:cNvPicPr>
              <a:picLocks noChangeAspect="1"/>
            </p:cNvPicPr>
            <p:nvPr/>
          </p:nvPicPr>
          <p:blipFill>
            <a:blip r:embed="rId3"/>
            <a:stretch>
              <a:fillRect/>
            </a:stretch>
          </p:blipFill>
          <p:spPr>
            <a:xfrm>
              <a:off x="7664076" y="2671398"/>
              <a:ext cx="457200" cy="533400"/>
            </a:xfrm>
            <a:prstGeom prst="rect">
              <a:avLst/>
            </a:prstGeom>
          </p:spPr>
        </p:pic>
        <p:cxnSp>
          <p:nvCxnSpPr>
            <p:cNvPr id="50" name="Straight Connector 49">
              <a:extLst>
                <a:ext uri="{FF2B5EF4-FFF2-40B4-BE49-F238E27FC236}">
                  <a16:creationId xmlns:a16="http://schemas.microsoft.com/office/drawing/2014/main" id="{40331383-C0A1-4352-B944-4951CBC0E9A2}"/>
                </a:ext>
              </a:extLst>
            </p:cNvPr>
            <p:cNvCxnSpPr>
              <a:cxnSpLocks/>
            </p:cNvCxnSpPr>
            <p:nvPr/>
          </p:nvCxnSpPr>
          <p:spPr>
            <a:xfrm>
              <a:off x="7800162" y="2320031"/>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D6BCC9-56A6-468F-94A9-276E4CBB53D7}"/>
                </a:ext>
              </a:extLst>
            </p:cNvPr>
            <p:cNvCxnSpPr>
              <a:cxnSpLocks/>
            </p:cNvCxnSpPr>
            <p:nvPr/>
          </p:nvCxnSpPr>
          <p:spPr>
            <a:xfrm>
              <a:off x="7812479" y="3204798"/>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73B4FE-5509-4728-9ADA-9A1634435D46}"/>
                </a:ext>
              </a:extLst>
            </p:cNvPr>
            <p:cNvCxnSpPr>
              <a:cxnSpLocks/>
            </p:cNvCxnSpPr>
            <p:nvPr/>
          </p:nvCxnSpPr>
          <p:spPr>
            <a:xfrm>
              <a:off x="7564127" y="4407450"/>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B248CD-27B1-4689-ADB4-0B4667B84277}"/>
                </a:ext>
              </a:extLst>
            </p:cNvPr>
            <p:cNvCxnSpPr>
              <a:cxnSpLocks/>
            </p:cNvCxnSpPr>
            <p:nvPr/>
          </p:nvCxnSpPr>
          <p:spPr>
            <a:xfrm>
              <a:off x="7676505" y="4462870"/>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A6ED92-81D3-4C11-9539-50578755DE97}"/>
                </a:ext>
              </a:extLst>
            </p:cNvPr>
            <p:cNvCxnSpPr>
              <a:cxnSpLocks/>
            </p:cNvCxnSpPr>
            <p:nvPr/>
          </p:nvCxnSpPr>
          <p:spPr>
            <a:xfrm>
              <a:off x="7782724" y="451367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0000E7-BAD0-4679-ADDF-2AEBDE354EAE}"/>
                </a:ext>
              </a:extLst>
            </p:cNvPr>
            <p:cNvCxnSpPr>
              <a:cxnSpLocks/>
            </p:cNvCxnSpPr>
            <p:nvPr/>
          </p:nvCxnSpPr>
          <p:spPr>
            <a:xfrm>
              <a:off x="7808377" y="3959101"/>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DA505C4-56FA-4003-AF02-1EDAB9303B91}"/>
                </a:ext>
              </a:extLst>
            </p:cNvPr>
            <p:cNvCxnSpPr>
              <a:cxnSpLocks/>
            </p:cNvCxnSpPr>
            <p:nvPr/>
          </p:nvCxnSpPr>
          <p:spPr>
            <a:xfrm>
              <a:off x="7573363" y="3655554"/>
              <a:ext cx="226799" cy="274320"/>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B63A1CB-93C3-4528-B3BE-A15F038E4044}"/>
                </a:ext>
              </a:extLst>
            </p:cNvPr>
            <p:cNvCxnSpPr/>
            <p:nvPr/>
          </p:nvCxnSpPr>
          <p:spPr>
            <a:xfrm>
              <a:off x="7815308" y="3380481"/>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49362B4-BF51-42A1-8CA0-ECA60C14FE88}"/>
                </a:ext>
              </a:extLst>
            </p:cNvPr>
            <p:cNvSpPr txBox="1"/>
            <p:nvPr/>
          </p:nvSpPr>
          <p:spPr>
            <a:xfrm>
              <a:off x="8650686" y="3026749"/>
              <a:ext cx="449162" cy="707886"/>
            </a:xfrm>
            <a:prstGeom prst="rect">
              <a:avLst/>
            </a:prstGeom>
            <a:noFill/>
          </p:spPr>
          <p:txBody>
            <a:bodyPr wrap="none" rtlCol="0">
              <a:spAutoFit/>
            </a:bodyPr>
            <a:lstStyle/>
            <a:p>
              <a:r>
                <a:rPr lang="en-US" sz="4000" dirty="0">
                  <a:latin typeface="Segoe UI Light (Headings)"/>
                </a:rPr>
                <a:t>0</a:t>
              </a:r>
            </a:p>
          </p:txBody>
        </p:sp>
        <p:sp>
          <p:nvSpPr>
            <p:cNvPr id="59" name="TextBox 58">
              <a:extLst>
                <a:ext uri="{FF2B5EF4-FFF2-40B4-BE49-F238E27FC236}">
                  <a16:creationId xmlns:a16="http://schemas.microsoft.com/office/drawing/2014/main" id="{E0E2BD5F-43DD-4A47-8224-F99D945D1AE9}"/>
                </a:ext>
              </a:extLst>
            </p:cNvPr>
            <p:cNvSpPr txBox="1"/>
            <p:nvPr/>
          </p:nvSpPr>
          <p:spPr>
            <a:xfrm>
              <a:off x="7414311" y="1912099"/>
              <a:ext cx="638316" cy="400110"/>
            </a:xfrm>
            <a:prstGeom prst="rect">
              <a:avLst/>
            </a:prstGeom>
            <a:noFill/>
          </p:spPr>
          <p:txBody>
            <a:bodyPr wrap="none" rtlCol="0">
              <a:spAutoFit/>
            </a:bodyPr>
            <a:lstStyle/>
            <a:p>
              <a:r>
                <a:rPr lang="en-US" sz="2000" dirty="0">
                  <a:latin typeface="Segoe UI Light (Headings)"/>
                </a:rPr>
                <a:t>+5V</a:t>
              </a:r>
            </a:p>
          </p:txBody>
        </p:sp>
        <p:sp>
          <p:nvSpPr>
            <p:cNvPr id="60" name="TextBox 59">
              <a:extLst>
                <a:ext uri="{FF2B5EF4-FFF2-40B4-BE49-F238E27FC236}">
                  <a16:creationId xmlns:a16="http://schemas.microsoft.com/office/drawing/2014/main" id="{45A831D7-ED5E-4B3B-AB6A-FA55315FC6CF}"/>
                </a:ext>
              </a:extLst>
            </p:cNvPr>
            <p:cNvSpPr txBox="1"/>
            <p:nvPr/>
          </p:nvSpPr>
          <p:spPr>
            <a:xfrm>
              <a:off x="8200923" y="4103619"/>
              <a:ext cx="471604" cy="400110"/>
            </a:xfrm>
            <a:prstGeom prst="rect">
              <a:avLst/>
            </a:prstGeom>
            <a:noFill/>
          </p:spPr>
          <p:txBody>
            <a:bodyPr wrap="none" rtlCol="0">
              <a:spAutoFit/>
            </a:bodyPr>
            <a:lstStyle/>
            <a:p>
              <a:r>
                <a:rPr lang="en-US" sz="2000" dirty="0">
                  <a:latin typeface="Segoe UI Light (Headings)"/>
                </a:rPr>
                <a:t>0V</a:t>
              </a:r>
            </a:p>
          </p:txBody>
        </p:sp>
        <p:sp>
          <p:nvSpPr>
            <p:cNvPr id="61" name="TextBox 60">
              <a:extLst>
                <a:ext uri="{FF2B5EF4-FFF2-40B4-BE49-F238E27FC236}">
                  <a16:creationId xmlns:a16="http://schemas.microsoft.com/office/drawing/2014/main" id="{E2336604-6349-409E-8225-C581AF560AE7}"/>
                </a:ext>
              </a:extLst>
            </p:cNvPr>
            <p:cNvSpPr txBox="1"/>
            <p:nvPr/>
          </p:nvSpPr>
          <p:spPr>
            <a:xfrm>
              <a:off x="7082083" y="4470505"/>
              <a:ext cx="1781000" cy="400110"/>
            </a:xfrm>
            <a:prstGeom prst="rect">
              <a:avLst/>
            </a:prstGeom>
            <a:noFill/>
          </p:spPr>
          <p:txBody>
            <a:bodyPr wrap="none" rtlCol="0">
              <a:spAutoFit/>
            </a:bodyPr>
            <a:lstStyle/>
            <a:p>
              <a:r>
                <a:rPr lang="en-US" sz="2000" dirty="0">
                  <a:latin typeface="Segoe UI Light (Headings)"/>
                </a:rPr>
                <a:t>Earth (Ground)</a:t>
              </a:r>
            </a:p>
          </p:txBody>
        </p:sp>
        <p:sp>
          <p:nvSpPr>
            <p:cNvPr id="62" name="Freeform: Shape 61">
              <a:extLst>
                <a:ext uri="{FF2B5EF4-FFF2-40B4-BE49-F238E27FC236}">
                  <a16:creationId xmlns:a16="http://schemas.microsoft.com/office/drawing/2014/main" id="{14615FC5-0FB1-4594-95DE-95FE95E55477}"/>
                </a:ext>
              </a:extLst>
            </p:cNvPr>
            <p:cNvSpPr/>
            <p:nvPr/>
          </p:nvSpPr>
          <p:spPr>
            <a:xfrm flipV="1">
              <a:off x="7582599" y="2360278"/>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chemeClr val="accent6">
                  <a:lumMod val="75000"/>
                </a:schemeClr>
              </a:solidFill>
              <a:prstDash val="dash"/>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FB27ADD9-C30D-4331-90BF-572C9B5F018D}"/>
                </a:ext>
              </a:extLst>
            </p:cNvPr>
            <p:cNvSpPr txBox="1"/>
            <p:nvPr/>
          </p:nvSpPr>
          <p:spPr>
            <a:xfrm>
              <a:off x="7827619" y="3528037"/>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spTree>
    <p:extLst>
      <p:ext uri="{BB962C8B-B14F-4D97-AF65-F5344CB8AC3E}">
        <p14:creationId xmlns:p14="http://schemas.microsoft.com/office/powerpoint/2010/main" val="3135451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design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EC1B4E92-F9CC-459F-B42A-5387ED6333C7}"/>
              </a:ext>
            </a:extLst>
          </p:cNvPr>
          <p:cNvSpPr/>
          <p:nvPr/>
        </p:nvSpPr>
        <p:spPr>
          <a:xfrm>
            <a:off x="7500660" y="3642770"/>
            <a:ext cx="2204642" cy="646331"/>
          </a:xfrm>
          <a:prstGeom prst="rect">
            <a:avLst/>
          </a:prstGeom>
        </p:spPr>
        <p:txBody>
          <a:bodyPr wrap="none">
            <a:spAutoFit/>
          </a:bodyPr>
          <a:lstStyle/>
          <a:p>
            <a:pPr algn="r"/>
            <a:r>
              <a:rPr lang="en-US" dirty="0">
                <a:latin typeface="Segoe UI Light (Headings)"/>
              </a:rPr>
              <a:t>Positive Logic</a:t>
            </a:r>
          </a:p>
          <a:p>
            <a:pPr algn="r"/>
            <a:r>
              <a:rPr lang="en-US" dirty="0">
                <a:latin typeface="Segoe UI Light (Headings)"/>
              </a:rPr>
              <a:t>Button-Up Approach</a:t>
            </a:r>
          </a:p>
        </p:txBody>
      </p:sp>
    </p:spTree>
    <p:extLst>
      <p:ext uri="{BB962C8B-B14F-4D97-AF65-F5344CB8AC3E}">
        <p14:creationId xmlns:p14="http://schemas.microsoft.com/office/powerpoint/2010/main" val="308586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design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EC1B4E92-F9CC-459F-B42A-5387ED6333C7}"/>
              </a:ext>
            </a:extLst>
          </p:cNvPr>
          <p:cNvSpPr/>
          <p:nvPr/>
        </p:nvSpPr>
        <p:spPr>
          <a:xfrm>
            <a:off x="7500660" y="3642770"/>
            <a:ext cx="2204642" cy="646331"/>
          </a:xfrm>
          <a:prstGeom prst="rect">
            <a:avLst/>
          </a:prstGeom>
        </p:spPr>
        <p:txBody>
          <a:bodyPr wrap="none">
            <a:spAutoFit/>
          </a:bodyPr>
          <a:lstStyle/>
          <a:p>
            <a:pPr algn="r"/>
            <a:r>
              <a:rPr lang="en-US" dirty="0">
                <a:latin typeface="Segoe UI Light (Headings)"/>
              </a:rPr>
              <a:t>Positive Logic</a:t>
            </a:r>
          </a:p>
          <a:p>
            <a:pPr algn="r"/>
            <a:r>
              <a:rPr lang="en-US" dirty="0">
                <a:latin typeface="Segoe UI Light (Headings)"/>
              </a:rPr>
              <a:t>Button-Up Approach</a:t>
            </a:r>
          </a:p>
        </p:txBody>
      </p:sp>
      <p:sp>
        <p:nvSpPr>
          <p:cNvPr id="8" name="Rectangle 7">
            <a:extLst>
              <a:ext uri="{FF2B5EF4-FFF2-40B4-BE49-F238E27FC236}">
                <a16:creationId xmlns:a16="http://schemas.microsoft.com/office/drawing/2014/main" id="{72250F02-6CB7-4610-9E71-6688A37B69CD}"/>
              </a:ext>
            </a:extLst>
          </p:cNvPr>
          <p:cNvSpPr/>
          <p:nvPr/>
        </p:nvSpPr>
        <p:spPr>
          <a:xfrm>
            <a:off x="-21819" y="4753226"/>
            <a:ext cx="12213820" cy="954107"/>
          </a:xfrm>
          <a:prstGeom prst="rect">
            <a:avLst/>
          </a:prstGeom>
        </p:spPr>
        <p:txBody>
          <a:bodyPr wrap="square">
            <a:spAutoFit/>
          </a:bodyPr>
          <a:lstStyle/>
          <a:p>
            <a:pPr algn="ctr"/>
            <a:r>
              <a:rPr lang="en-CA" sz="2800" dirty="0">
                <a:latin typeface="Segoe UI Light (Headings)"/>
              </a:rPr>
              <a:t>Finding </a:t>
            </a:r>
            <a:r>
              <a:rPr lang="en-CA" sz="2800" dirty="0">
                <a:highlight>
                  <a:srgbClr val="FFFF00"/>
                </a:highlight>
                <a:latin typeface="Segoe UI Light (Headings)"/>
              </a:rPr>
              <a:t>simpler</a:t>
            </a:r>
            <a:r>
              <a:rPr lang="en-CA" sz="2800" dirty="0">
                <a:latin typeface="Segoe UI Light (Headings)"/>
              </a:rPr>
              <a:t>, but </a:t>
            </a:r>
            <a:r>
              <a:rPr lang="en-CA" sz="2800" dirty="0">
                <a:highlight>
                  <a:srgbClr val="FFFF00"/>
                </a:highlight>
                <a:latin typeface="Segoe UI Light (Headings)"/>
              </a:rPr>
              <a:t>equivalent</a:t>
            </a:r>
            <a:r>
              <a:rPr lang="en-CA" sz="2800" dirty="0">
                <a:latin typeface="Segoe UI Light (Headings)"/>
              </a:rPr>
              <a:t>, computers reduces the overall </a:t>
            </a:r>
            <a:r>
              <a:rPr lang="en-CA" sz="2800" dirty="0">
                <a:highlight>
                  <a:srgbClr val="FFFF00"/>
                </a:highlight>
                <a:latin typeface="Segoe UI Light (Headings)"/>
              </a:rPr>
              <a:t>cost</a:t>
            </a:r>
            <a:r>
              <a:rPr lang="en-CA" sz="2800" dirty="0">
                <a:latin typeface="Segoe UI Light (Headings)"/>
              </a:rPr>
              <a:t>! </a:t>
            </a:r>
          </a:p>
          <a:p>
            <a:pPr algn="ctr"/>
            <a:r>
              <a:rPr lang="en-CA" sz="2800" dirty="0">
                <a:latin typeface="Segoe UI Light (Headings)"/>
              </a:rPr>
              <a:t>Rely primarily on mathematical methods in </a:t>
            </a:r>
            <a:r>
              <a:rPr lang="en-CA" sz="2800" dirty="0">
                <a:highlight>
                  <a:srgbClr val="00FF00"/>
                </a:highlight>
                <a:latin typeface="Segoe UI Light (Headings)"/>
              </a:rPr>
              <a:t>Boolean algebra</a:t>
            </a:r>
            <a:r>
              <a:rPr lang="en-CA" sz="2800" dirty="0">
                <a:latin typeface="Segoe UI Light (Headings)"/>
              </a:rPr>
              <a:t>!</a:t>
            </a:r>
            <a:endParaRPr lang="en-US" sz="2800" dirty="0">
              <a:latin typeface="Segoe UI Light (Headings)"/>
            </a:endParaRPr>
          </a:p>
        </p:txBody>
      </p:sp>
    </p:spTree>
    <p:extLst>
      <p:ext uri="{BB962C8B-B14F-4D97-AF65-F5344CB8AC3E}">
        <p14:creationId xmlns:p14="http://schemas.microsoft.com/office/powerpoint/2010/main" val="167394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digital systems</a:t>
            </a:r>
          </a:p>
        </p:txBody>
      </p:sp>
      <p:sp>
        <p:nvSpPr>
          <p:cNvPr id="6" name="TextBox 5">
            <a:extLst>
              <a:ext uri="{FF2B5EF4-FFF2-40B4-BE49-F238E27FC236}">
                <a16:creationId xmlns:a16="http://schemas.microsoft.com/office/drawing/2014/main" id="{73D626FD-735A-487A-8CB0-DABBAC4CEDAF}"/>
              </a:ext>
            </a:extLst>
          </p:cNvPr>
          <p:cNvSpPr txBox="1"/>
          <p:nvPr/>
        </p:nvSpPr>
        <p:spPr>
          <a:xfrm>
            <a:off x="7715312" y="3602558"/>
            <a:ext cx="1776255" cy="584775"/>
          </a:xfrm>
          <a:prstGeom prst="rect">
            <a:avLst/>
          </a:prstGeom>
          <a:noFill/>
        </p:spPr>
        <p:txBody>
          <a:bodyPr wrap="none" rtlCol="0">
            <a:spAutoFit/>
          </a:bodyPr>
          <a:lstStyle/>
          <a:p>
            <a:r>
              <a:rPr lang="en-US" sz="3200" dirty="0">
                <a:latin typeface="Segoe UI Light (Headings)"/>
              </a:rPr>
              <a:t>Discrete  </a:t>
            </a:r>
          </a:p>
        </p:txBody>
      </p:sp>
    </p:spTree>
    <p:extLst>
      <p:ext uri="{BB962C8B-B14F-4D97-AF65-F5344CB8AC3E}">
        <p14:creationId xmlns:p14="http://schemas.microsoft.com/office/powerpoint/2010/main" val="404038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06E5E3D-7F3C-429D-BB99-CE1562CD1EA3}"/>
              </a:ext>
            </a:extLst>
          </p:cNvPr>
          <p:cNvSpPr/>
          <p:nvPr/>
        </p:nvSpPr>
        <p:spPr>
          <a:xfrm>
            <a:off x="1" y="2647872"/>
            <a:ext cx="12191999" cy="1107996"/>
          </a:xfrm>
          <a:prstGeom prst="rect">
            <a:avLst/>
          </a:prstGeom>
        </p:spPr>
        <p:txBody>
          <a:bodyPr wrap="square">
            <a:spAutoFit/>
          </a:bodyPr>
          <a:lstStyle/>
          <a:p>
            <a:pPr lvl="0" algn="ctr" defTabSz="457200">
              <a:defRPr/>
            </a:pPr>
            <a:r>
              <a:rPr lang="en-CA" sz="6600" cap="all" dirty="0">
                <a:solidFill>
                  <a:schemeClr val="bg1">
                    <a:lumMod val="75000"/>
                  </a:schemeClr>
                </a:solidFill>
                <a:latin typeface="Segoe UI Light (Headings)"/>
              </a:rPr>
              <a:t>build computer</a:t>
            </a:r>
          </a:p>
        </p:txBody>
      </p:sp>
      <p:sp>
        <p:nvSpPr>
          <p:cNvPr id="7" name="Rectangle 6">
            <a:extLst>
              <a:ext uri="{FF2B5EF4-FFF2-40B4-BE49-F238E27FC236}">
                <a16:creationId xmlns:a16="http://schemas.microsoft.com/office/drawing/2014/main" id="{381A5689-377B-4751-91EA-8F100281BC23}"/>
              </a:ext>
            </a:extLst>
          </p:cNvPr>
          <p:cNvSpPr/>
          <p:nvPr/>
        </p:nvSpPr>
        <p:spPr>
          <a:xfrm>
            <a:off x="5765118" y="3525035"/>
            <a:ext cx="3711272" cy="369332"/>
          </a:xfrm>
          <a:prstGeom prst="rect">
            <a:avLst/>
          </a:prstGeom>
        </p:spPr>
        <p:txBody>
          <a:bodyPr wrap="none">
            <a:spAutoFit/>
          </a:bodyPr>
          <a:lstStyle/>
          <a:p>
            <a:r>
              <a:rPr lang="en-US" dirty="0">
                <a:solidFill>
                  <a:schemeClr val="bg1">
                    <a:lumMod val="75000"/>
                  </a:schemeClr>
                </a:solidFill>
                <a:latin typeface="Segoe UI Light (Headings)"/>
              </a:rPr>
              <a:t>Electrical and Computer Engineering</a:t>
            </a:r>
          </a:p>
        </p:txBody>
      </p:sp>
    </p:spTree>
    <p:extLst>
      <p:ext uri="{BB962C8B-B14F-4D97-AF65-F5344CB8AC3E}">
        <p14:creationId xmlns:p14="http://schemas.microsoft.com/office/powerpoint/2010/main" val="391075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72354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Logic gates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4000" cap="all" dirty="0">
                <a:solidFill>
                  <a:prstClr val="black"/>
                </a:solidFill>
                <a:latin typeface="Segoe UI Light (Headings)"/>
              </a:rPr>
              <a:t>Boolean gates</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117541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6" name="Picture 5" descr="A picture containing shape&#10;&#10;Description automatically generated">
            <a:extLst>
              <a:ext uri="{FF2B5EF4-FFF2-40B4-BE49-F238E27FC236}">
                <a16:creationId xmlns:a16="http://schemas.microsoft.com/office/drawing/2014/main" id="{E128F78B-BED2-4B1A-A793-C74A5D5EE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966" y="2116393"/>
            <a:ext cx="5250426" cy="2625213"/>
          </a:xfrm>
          <a:prstGeom prst="rect">
            <a:avLst/>
          </a:prstGeom>
        </p:spPr>
      </p:pic>
    </p:spTree>
    <p:extLst>
      <p:ext uri="{BB962C8B-B14F-4D97-AF65-F5344CB8AC3E}">
        <p14:creationId xmlns:p14="http://schemas.microsoft.com/office/powerpoint/2010/main" val="623089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74EB6BBF-DE2A-4113-AC5D-EA5A564EF56C}"/>
                  </a:ext>
                </a:extLst>
              </p:cNvPr>
              <p:cNvGraphicFramePr>
                <a:graphicFrameLocks noGrp="1"/>
              </p:cNvGraphicFramePr>
              <p:nvPr>
                <p:extLst>
                  <p:ext uri="{D42A27DB-BD31-4B8C-83A1-F6EECF244321}">
                    <p14:modId xmlns:p14="http://schemas.microsoft.com/office/powerpoint/2010/main" val="2109616510"/>
                  </p:ext>
                </p:extLst>
              </p:nvPr>
            </p:nvGraphicFramePr>
            <p:xfrm>
              <a:off x="-1" y="2971800"/>
              <a:ext cx="12192001" cy="2103120"/>
            </p:xfrm>
            <a:graphic>
              <a:graphicData uri="http://schemas.openxmlformats.org/drawingml/2006/table">
                <a:tbl>
                  <a:tblPr firstRow="1" bandRow="1">
                    <a:tableStyleId>{5C22544A-7EE6-4342-B048-85BDC9FD1C3A}</a:tableStyleId>
                  </a:tblPr>
                  <a:tblGrid>
                    <a:gridCol w="1795296">
                      <a:extLst>
                        <a:ext uri="{9D8B030D-6E8A-4147-A177-3AD203B41FA5}">
                          <a16:colId xmlns:a16="http://schemas.microsoft.com/office/drawing/2014/main" val="1524816466"/>
                        </a:ext>
                      </a:extLst>
                    </a:gridCol>
                    <a:gridCol w="2827718">
                      <a:extLst>
                        <a:ext uri="{9D8B030D-6E8A-4147-A177-3AD203B41FA5}">
                          <a16:colId xmlns:a16="http://schemas.microsoft.com/office/drawing/2014/main" val="3035806854"/>
                        </a:ext>
                      </a:extLst>
                    </a:gridCol>
                    <a:gridCol w="3046146">
                      <a:extLst>
                        <a:ext uri="{9D8B030D-6E8A-4147-A177-3AD203B41FA5}">
                          <a16:colId xmlns:a16="http://schemas.microsoft.com/office/drawing/2014/main" val="402088676"/>
                        </a:ext>
                      </a:extLst>
                    </a:gridCol>
                    <a:gridCol w="2403987">
                      <a:extLst>
                        <a:ext uri="{9D8B030D-6E8A-4147-A177-3AD203B41FA5}">
                          <a16:colId xmlns:a16="http://schemas.microsoft.com/office/drawing/2014/main" val="2283184083"/>
                        </a:ext>
                      </a:extLst>
                    </a:gridCol>
                    <a:gridCol w="2118854">
                      <a:extLst>
                        <a:ext uri="{9D8B030D-6E8A-4147-A177-3AD203B41FA5}">
                          <a16:colId xmlns:a16="http://schemas.microsoft.com/office/drawing/2014/main" val="4043229578"/>
                        </a:ext>
                      </a:extLst>
                    </a:gridCol>
                  </a:tblGrid>
                  <a:tr h="3708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NOT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Invertor X</a:t>
                          </a:r>
                        </a:p>
                      </a:txBody>
                      <a:tcPr/>
                    </a:tc>
                    <a:tc>
                      <a:txBody>
                        <a:bodyPr/>
                        <a:lstStyle/>
                        <a:p>
                          <a:pPr algn="ctr"/>
                          <a:r>
                            <a:rPr lang="en-US" sz="4000" dirty="0">
                              <a:latin typeface="Segoe UI Light (Headings)"/>
                            </a:rPr>
                            <a:t>X’</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m:rPr>
                                        <m:sty m:val="p"/>
                                      </m:rPr>
                                      <a:rPr lang="en-US" sz="4000" b="0" i="0" smtClean="0">
                                        <a:latin typeface="Cambria Math" panose="02040503050406030204" pitchFamily="18" charset="0"/>
                                      </a:rPr>
                                      <m:t>X</m:t>
                                    </m:r>
                                  </m:e>
                                </m:acc>
                              </m:oMath>
                            </m:oMathPara>
                          </a14:m>
                          <a:endParaRPr lang="en-US" sz="4000" b="0" i="0" dirty="0">
                            <a:latin typeface="Segoe UI Light (Headings)"/>
                          </a:endParaRP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485883203"/>
                      </a:ext>
                    </a:extLst>
                  </a:tr>
                </a:tbl>
              </a:graphicData>
            </a:graphic>
          </p:graphicFrame>
        </mc:Choice>
        <mc:Fallback xmlns="">
          <p:graphicFrame>
            <p:nvGraphicFramePr>
              <p:cNvPr id="2" name="Table 2">
                <a:extLst>
                  <a:ext uri="{FF2B5EF4-FFF2-40B4-BE49-F238E27FC236}">
                    <a16:creationId xmlns:a16="http://schemas.microsoft.com/office/drawing/2014/main" id="{74EB6BBF-DE2A-4113-AC5D-EA5A564EF56C}"/>
                  </a:ext>
                </a:extLst>
              </p:cNvPr>
              <p:cNvGraphicFramePr>
                <a:graphicFrameLocks noGrp="1"/>
              </p:cNvGraphicFramePr>
              <p:nvPr>
                <p:extLst>
                  <p:ext uri="{D42A27DB-BD31-4B8C-83A1-F6EECF244321}">
                    <p14:modId xmlns:p14="http://schemas.microsoft.com/office/powerpoint/2010/main" val="2109616510"/>
                  </p:ext>
                </p:extLst>
              </p:nvPr>
            </p:nvGraphicFramePr>
            <p:xfrm>
              <a:off x="-1" y="2971800"/>
              <a:ext cx="12192001" cy="2103120"/>
            </p:xfrm>
            <a:graphic>
              <a:graphicData uri="http://schemas.openxmlformats.org/drawingml/2006/table">
                <a:tbl>
                  <a:tblPr firstRow="1" bandRow="1">
                    <a:tableStyleId>{5C22544A-7EE6-4342-B048-85BDC9FD1C3A}</a:tableStyleId>
                  </a:tblPr>
                  <a:tblGrid>
                    <a:gridCol w="1795296">
                      <a:extLst>
                        <a:ext uri="{9D8B030D-6E8A-4147-A177-3AD203B41FA5}">
                          <a16:colId xmlns:a16="http://schemas.microsoft.com/office/drawing/2014/main" val="1524816466"/>
                        </a:ext>
                      </a:extLst>
                    </a:gridCol>
                    <a:gridCol w="2827718">
                      <a:extLst>
                        <a:ext uri="{9D8B030D-6E8A-4147-A177-3AD203B41FA5}">
                          <a16:colId xmlns:a16="http://schemas.microsoft.com/office/drawing/2014/main" val="3035806854"/>
                        </a:ext>
                      </a:extLst>
                    </a:gridCol>
                    <a:gridCol w="3046146">
                      <a:extLst>
                        <a:ext uri="{9D8B030D-6E8A-4147-A177-3AD203B41FA5}">
                          <a16:colId xmlns:a16="http://schemas.microsoft.com/office/drawing/2014/main" val="402088676"/>
                        </a:ext>
                      </a:extLst>
                    </a:gridCol>
                    <a:gridCol w="2403987">
                      <a:extLst>
                        <a:ext uri="{9D8B030D-6E8A-4147-A177-3AD203B41FA5}">
                          <a16:colId xmlns:a16="http://schemas.microsoft.com/office/drawing/2014/main" val="2283184083"/>
                        </a:ext>
                      </a:extLst>
                    </a:gridCol>
                    <a:gridCol w="2118854">
                      <a:extLst>
                        <a:ext uri="{9D8B030D-6E8A-4147-A177-3AD203B41FA5}">
                          <a16:colId xmlns:a16="http://schemas.microsoft.com/office/drawing/2014/main" val="4043229578"/>
                        </a:ext>
                      </a:extLst>
                    </a:gridCol>
                  </a:tblGrid>
                  <a:tr h="7010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NOT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Invertor X</a:t>
                          </a:r>
                        </a:p>
                      </a:txBody>
                      <a:tcPr/>
                    </a:tc>
                    <a:tc>
                      <a:txBody>
                        <a:bodyPr/>
                        <a:lstStyle/>
                        <a:p>
                          <a:pPr algn="ctr"/>
                          <a:r>
                            <a:rPr lang="en-US" sz="4000" dirty="0">
                              <a:latin typeface="Segoe UI Light (Headings)"/>
                            </a:rPr>
                            <a:t>X’</a:t>
                          </a:r>
                        </a:p>
                      </a:txBody>
                      <a:tcPr/>
                    </a:tc>
                    <a:tc>
                      <a:txBody>
                        <a:bodyPr/>
                        <a:lstStyle/>
                        <a:p>
                          <a:endParaRPr lang="en-US"/>
                        </a:p>
                      </a:txBody>
                      <a:tcPr>
                        <a:blipFill>
                          <a:blip r:embed="rId3"/>
                          <a:stretch>
                            <a:fillRect l="-475287" t="-14783" r="-1437" b="-237391"/>
                          </a:stretch>
                        </a:blipFill>
                      </a:tcPr>
                    </a:tc>
                    <a:extLst>
                      <a:ext uri="{0D108BD9-81ED-4DB2-BD59-A6C34878D82A}">
                        <a16:rowId xmlns:a16="http://schemas.microsoft.com/office/drawing/2014/main" val="2673722427"/>
                      </a:ext>
                    </a:extLst>
                  </a:tr>
                  <a:tr h="701040">
                    <a:tc>
                      <a:txBody>
                        <a:bodyPr/>
                        <a:lstStyle/>
                        <a:p>
                          <a:pPr algn="ctr"/>
                          <a:r>
                            <a:rPr lang="en-US" sz="4000" dirty="0">
                              <a:latin typeface="Segoe UI Light (Headings)"/>
                            </a:rPr>
                            <a:t>0</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743120134"/>
                      </a:ext>
                    </a:extLst>
                  </a:tr>
                  <a:tr h="701040">
                    <a:tc>
                      <a:txBody>
                        <a:bodyPr/>
                        <a:lstStyle/>
                        <a:p>
                          <a:pPr algn="ctr"/>
                          <a:r>
                            <a:rPr lang="en-US" sz="4000" dirty="0">
                              <a:latin typeface="Segoe UI Light (Headings)"/>
                            </a:rPr>
                            <a:t>1</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485883203"/>
                      </a:ext>
                    </a:extLst>
                  </a:tr>
                </a:tbl>
              </a:graphicData>
            </a:graphic>
          </p:graphicFrame>
        </mc:Fallback>
      </mc:AlternateContent>
      <p:grpSp>
        <p:nvGrpSpPr>
          <p:cNvPr id="13" name="Group 12">
            <a:extLst>
              <a:ext uri="{FF2B5EF4-FFF2-40B4-BE49-F238E27FC236}">
                <a16:creationId xmlns:a16="http://schemas.microsoft.com/office/drawing/2014/main" id="{97857798-0CFF-450B-8B60-1607CAD4CA28}"/>
              </a:ext>
            </a:extLst>
          </p:cNvPr>
          <p:cNvGrpSpPr/>
          <p:nvPr/>
        </p:nvGrpSpPr>
        <p:grpSpPr>
          <a:xfrm>
            <a:off x="2925798" y="59615"/>
            <a:ext cx="7858895" cy="2809879"/>
            <a:chOff x="2925798" y="161921"/>
            <a:chExt cx="7858895" cy="2809879"/>
          </a:xfrm>
        </p:grpSpPr>
        <p:grpSp>
          <p:nvGrpSpPr>
            <p:cNvPr id="3" name="Group 2">
              <a:extLst>
                <a:ext uri="{FF2B5EF4-FFF2-40B4-BE49-F238E27FC236}">
                  <a16:creationId xmlns:a16="http://schemas.microsoft.com/office/drawing/2014/main" id="{436F23E3-6132-4CFA-8B8F-61C2F0FA6BE1}"/>
                </a:ext>
              </a:extLst>
            </p:cNvPr>
            <p:cNvGrpSpPr/>
            <p:nvPr/>
          </p:nvGrpSpPr>
          <p:grpSpPr>
            <a:xfrm>
              <a:off x="3212991" y="161921"/>
              <a:ext cx="7571702" cy="2809879"/>
              <a:chOff x="3448966" y="1931727"/>
              <a:chExt cx="7571702" cy="2809879"/>
            </a:xfrm>
          </p:grpSpPr>
          <p:pic>
            <p:nvPicPr>
              <p:cNvPr id="4" name="Picture 3" descr="A picture containing shape&#10;&#10;Description automatically generated">
                <a:extLst>
                  <a:ext uri="{FF2B5EF4-FFF2-40B4-BE49-F238E27FC236}">
                    <a16:creationId xmlns:a16="http://schemas.microsoft.com/office/drawing/2014/main" id="{D086F2E5-D47D-4A7C-A0F8-65728C7C7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966" y="2116393"/>
                <a:ext cx="5250426" cy="2625213"/>
              </a:xfrm>
              <a:prstGeom prst="rect">
                <a:avLst/>
              </a:prstGeom>
            </p:spPr>
          </p:pic>
          <p:sp>
            <p:nvSpPr>
              <p:cNvPr id="5" name="Rectangle 4">
                <a:extLst>
                  <a:ext uri="{FF2B5EF4-FFF2-40B4-BE49-F238E27FC236}">
                    <a16:creationId xmlns:a16="http://schemas.microsoft.com/office/drawing/2014/main" id="{209F63E6-758C-443D-863D-20A5BFBB3C2A}"/>
                  </a:ext>
                </a:extLst>
              </p:cNvPr>
              <p:cNvSpPr/>
              <p:nvPr/>
            </p:nvSpPr>
            <p:spPr>
              <a:xfrm>
                <a:off x="8699392" y="1931727"/>
                <a:ext cx="2321276" cy="461665"/>
              </a:xfrm>
              <a:prstGeom prst="rect">
                <a:avLst/>
              </a:prstGeom>
            </p:spPr>
            <p:txBody>
              <a:bodyPr wrap="none">
                <a:spAutoFit/>
              </a:bodyPr>
              <a:lstStyle/>
              <a:p>
                <a:r>
                  <a:rPr lang="en-US" sz="2400" dirty="0">
                    <a:solidFill>
                      <a:srgbClr val="414042"/>
                    </a:solidFill>
                    <a:latin typeface="Segoe UI Light (Headings)"/>
                  </a:rPr>
                  <a:t>Inversion Bubble</a:t>
                </a:r>
                <a:endParaRPr lang="en-US" sz="2400" dirty="0">
                  <a:latin typeface="Segoe UI Light (Headings)"/>
                </a:endParaRPr>
              </a:p>
            </p:txBody>
          </p:sp>
          <p:cxnSp>
            <p:nvCxnSpPr>
              <p:cNvPr id="6" name="Straight Arrow Connector 5">
                <a:extLst>
                  <a:ext uri="{FF2B5EF4-FFF2-40B4-BE49-F238E27FC236}">
                    <a16:creationId xmlns:a16="http://schemas.microsoft.com/office/drawing/2014/main" id="{C8600524-72F6-4DCD-AB5A-9CF0F4082F8D}"/>
                  </a:ext>
                </a:extLst>
              </p:cNvPr>
              <p:cNvCxnSpPr>
                <a:cxnSpLocks/>
              </p:cNvCxnSpPr>
              <p:nvPr/>
            </p:nvCxnSpPr>
            <p:spPr>
              <a:xfrm flipH="1">
                <a:off x="7698659" y="2333510"/>
                <a:ext cx="781664" cy="793148"/>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DDB0EF90-4511-4AF7-96B4-95B66B74DB4E}"/>
                </a:ext>
              </a:extLst>
            </p:cNvPr>
            <p:cNvSpPr/>
            <p:nvPr/>
          </p:nvSpPr>
          <p:spPr>
            <a:xfrm>
              <a:off x="2925798" y="1253667"/>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9" name="Rectangle 8">
              <a:extLst>
                <a:ext uri="{FF2B5EF4-FFF2-40B4-BE49-F238E27FC236}">
                  <a16:creationId xmlns:a16="http://schemas.microsoft.com/office/drawing/2014/main" id="{CAEB9329-0ADA-4BFD-B5D9-E6C448D040BC}"/>
                </a:ext>
              </a:extLst>
            </p:cNvPr>
            <p:cNvSpPr/>
            <p:nvPr/>
          </p:nvSpPr>
          <p:spPr>
            <a:xfrm>
              <a:off x="8164392" y="1197528"/>
              <a:ext cx="1686680"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a:t>
              </a:r>
            </a:p>
          </p:txBody>
        </p:sp>
      </p:grpSp>
      <p:sp>
        <p:nvSpPr>
          <p:cNvPr id="12" name="Rectangle 11">
            <a:extLst>
              <a:ext uri="{FF2B5EF4-FFF2-40B4-BE49-F238E27FC236}">
                <a16:creationId xmlns:a16="http://schemas.microsoft.com/office/drawing/2014/main" id="{9FB4F1FB-6C24-4B49-A3B2-58C35780DE5A}"/>
              </a:ext>
            </a:extLst>
          </p:cNvPr>
          <p:cNvSpPr/>
          <p:nvPr/>
        </p:nvSpPr>
        <p:spPr>
          <a:xfrm>
            <a:off x="-1" y="5177226"/>
            <a:ext cx="12192001" cy="1569660"/>
          </a:xfrm>
          <a:prstGeom prst="rect">
            <a:avLst/>
          </a:prstGeom>
        </p:spPr>
        <p:txBody>
          <a:bodyPr wrap="square">
            <a:spAutoFit/>
          </a:bodyPr>
          <a:lstStyle/>
          <a:p>
            <a:pPr algn="ctr"/>
            <a:r>
              <a:rPr lang="en-US" sz="4800" dirty="0">
                <a:solidFill>
                  <a:srgbClr val="414042"/>
                </a:solidFill>
                <a:latin typeface="Segoe UI Light (Headings)"/>
              </a:rPr>
              <a:t>Boolean Expression/Function: F = </a:t>
            </a:r>
            <a:r>
              <a:rPr lang="en-CA" sz="4800" dirty="0">
                <a:solidFill>
                  <a:srgbClr val="414042"/>
                </a:solidFill>
                <a:latin typeface="Segoe UI Light (Headings)"/>
              </a:rPr>
              <a:t>X’ </a:t>
            </a:r>
          </a:p>
          <a:p>
            <a:pPr algn="ctr"/>
            <a:r>
              <a:rPr lang="en-CA" sz="4800" dirty="0">
                <a:solidFill>
                  <a:srgbClr val="414042"/>
                </a:solidFill>
                <a:latin typeface="Segoe UI Light (Headings)"/>
              </a:rPr>
              <a:t>&gt;  </a:t>
            </a:r>
            <a:r>
              <a:rPr lang="en-CA" sz="4000" i="1" dirty="0">
                <a:solidFill>
                  <a:srgbClr val="414042"/>
                </a:solidFill>
                <a:latin typeface="Segoe UI Light (Headings)"/>
              </a:rPr>
              <a:t>inverse of X gives F </a:t>
            </a:r>
            <a:r>
              <a:rPr lang="en-CA" sz="4800" dirty="0">
                <a:solidFill>
                  <a:srgbClr val="414042"/>
                </a:solidFill>
                <a:latin typeface="Segoe UI Light (Headings)"/>
              </a:rPr>
              <a:t> &lt;</a:t>
            </a:r>
            <a:endParaRPr lang="en-US" sz="4800" dirty="0">
              <a:latin typeface="Segoe UI Light (Headings)"/>
            </a:endParaRPr>
          </a:p>
        </p:txBody>
      </p:sp>
    </p:spTree>
    <p:extLst>
      <p:ext uri="{BB962C8B-B14F-4D97-AF65-F5344CB8AC3E}">
        <p14:creationId xmlns:p14="http://schemas.microsoft.com/office/powerpoint/2010/main" val="81851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346AD85-212B-49F7-9111-025CA8FA5671}"/>
              </a:ext>
            </a:extLst>
          </p:cNvPr>
          <p:cNvGraphicFramePr>
            <a:graphicFrameLocks noGrp="1"/>
          </p:cNvGraphicFramePr>
          <p:nvPr>
            <p:extLst>
              <p:ext uri="{D42A27DB-BD31-4B8C-83A1-F6EECF244321}">
                <p14:modId xmlns:p14="http://schemas.microsoft.com/office/powerpoint/2010/main" val="3595937052"/>
              </p:ext>
            </p:extLst>
          </p:nvPr>
        </p:nvGraphicFramePr>
        <p:xfrm>
          <a:off x="424426" y="103239"/>
          <a:ext cx="4870244" cy="648054"/>
        </p:xfrm>
        <a:graphic>
          <a:graphicData uri="http://schemas.openxmlformats.org/drawingml/2006/table">
            <a:tbl>
              <a:tblPr bandRow="1">
                <a:tableStyleId>{5C22544A-7EE6-4342-B048-85BDC9FD1C3A}</a:tableStyleId>
              </a:tblPr>
              <a:tblGrid>
                <a:gridCol w="1217561">
                  <a:extLst>
                    <a:ext uri="{9D8B030D-6E8A-4147-A177-3AD203B41FA5}">
                      <a16:colId xmlns:a16="http://schemas.microsoft.com/office/drawing/2014/main" val="960710876"/>
                    </a:ext>
                  </a:extLst>
                </a:gridCol>
                <a:gridCol w="1217561">
                  <a:extLst>
                    <a:ext uri="{9D8B030D-6E8A-4147-A177-3AD203B41FA5}">
                      <a16:colId xmlns:a16="http://schemas.microsoft.com/office/drawing/2014/main" val="1160835472"/>
                    </a:ext>
                  </a:extLst>
                </a:gridCol>
                <a:gridCol w="1217561">
                  <a:extLst>
                    <a:ext uri="{9D8B030D-6E8A-4147-A177-3AD203B41FA5}">
                      <a16:colId xmlns:a16="http://schemas.microsoft.com/office/drawing/2014/main" val="4286881019"/>
                    </a:ext>
                  </a:extLst>
                </a:gridCol>
                <a:gridCol w="1217561">
                  <a:extLst>
                    <a:ext uri="{9D8B030D-6E8A-4147-A177-3AD203B41FA5}">
                      <a16:colId xmlns:a16="http://schemas.microsoft.com/office/drawing/2014/main" val="3661666553"/>
                    </a:ext>
                  </a:extLst>
                </a:gridCol>
              </a:tblGrid>
              <a:tr h="648054">
                <a:tc>
                  <a:txBody>
                    <a:bodyPr/>
                    <a:lstStyle/>
                    <a:p>
                      <a:pPr algn="ctr"/>
                      <a:r>
                        <a:rPr lang="en-US" sz="3200" dirty="0">
                          <a:latin typeface="Segoe UI Light (Headings)"/>
                        </a:rPr>
                        <a:t>W</a:t>
                      </a:r>
                    </a:p>
                  </a:txBody>
                  <a:tcPr anchor="ctr"/>
                </a:tc>
                <a:tc>
                  <a:txBody>
                    <a:bodyPr/>
                    <a:lstStyle/>
                    <a:p>
                      <a:pPr algn="ctr"/>
                      <a:r>
                        <a:rPr lang="en-US" sz="3200" dirty="0">
                          <a:latin typeface="Segoe UI Light (Headings)"/>
                        </a:rPr>
                        <a:t>Z</a:t>
                      </a:r>
                    </a:p>
                  </a:txBody>
                  <a:tcPr anchor="ctr"/>
                </a:tc>
                <a:tc>
                  <a:txBody>
                    <a:bodyPr/>
                    <a:lstStyle/>
                    <a:p>
                      <a:pPr algn="ctr"/>
                      <a:r>
                        <a:rPr lang="en-US" sz="3200" dirty="0">
                          <a:latin typeface="Segoe UI Light (Headings)"/>
                        </a:rPr>
                        <a:t>Y</a:t>
                      </a:r>
                    </a:p>
                  </a:txBody>
                  <a:tcPr anchor="ctr"/>
                </a:tc>
                <a:tc>
                  <a:txBody>
                    <a:bodyPr/>
                    <a:lstStyle/>
                    <a:p>
                      <a:pPr algn="ctr"/>
                      <a:r>
                        <a:rPr lang="en-US" sz="3200" dirty="0">
                          <a:latin typeface="Segoe UI Light (Headings)"/>
                        </a:rPr>
                        <a:t>X</a:t>
                      </a:r>
                    </a:p>
                  </a:txBody>
                  <a:tcPr anchor="ctr"/>
                </a:tc>
                <a:extLst>
                  <a:ext uri="{0D108BD9-81ED-4DB2-BD59-A6C34878D82A}">
                    <a16:rowId xmlns:a16="http://schemas.microsoft.com/office/drawing/2014/main" val="173059465"/>
                  </a:ext>
                </a:extLst>
              </a:tr>
            </a:tbl>
          </a:graphicData>
        </a:graphic>
      </p:graphicFrame>
      <p:cxnSp>
        <p:nvCxnSpPr>
          <p:cNvPr id="5" name="Straight Connector 4">
            <a:extLst>
              <a:ext uri="{FF2B5EF4-FFF2-40B4-BE49-F238E27FC236}">
                <a16:creationId xmlns:a16="http://schemas.microsoft.com/office/drawing/2014/main" id="{BB4E8DF9-094D-4000-B146-0C756422E317}"/>
              </a:ext>
            </a:extLst>
          </p:cNvPr>
          <p:cNvCxnSpPr/>
          <p:nvPr/>
        </p:nvCxnSpPr>
        <p:spPr>
          <a:xfrm>
            <a:off x="988142" y="781665"/>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64043EA-84EA-403C-ACA3-9D947E7D0E36}"/>
              </a:ext>
            </a:extLst>
          </p:cNvPr>
          <p:cNvCxnSpPr/>
          <p:nvPr/>
        </p:nvCxnSpPr>
        <p:spPr>
          <a:xfrm>
            <a:off x="2261419" y="751293"/>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F8BDCC4-CDAB-422B-9116-372501C2122B}"/>
              </a:ext>
            </a:extLst>
          </p:cNvPr>
          <p:cNvCxnSpPr/>
          <p:nvPr/>
        </p:nvCxnSpPr>
        <p:spPr>
          <a:xfrm>
            <a:off x="3431458" y="752168"/>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7CA752-0104-4003-98FB-CCF4B532DC75}"/>
              </a:ext>
            </a:extLst>
          </p:cNvPr>
          <p:cNvCxnSpPr/>
          <p:nvPr/>
        </p:nvCxnSpPr>
        <p:spPr>
          <a:xfrm>
            <a:off x="4660490" y="751293"/>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45CA18-92B2-4E7B-9F3F-6924CCBD0E31}"/>
              </a:ext>
            </a:extLst>
          </p:cNvPr>
          <p:cNvCxnSpPr>
            <a:cxnSpLocks/>
          </p:cNvCxnSpPr>
          <p:nvPr/>
        </p:nvCxnSpPr>
        <p:spPr>
          <a:xfrm>
            <a:off x="988142" y="4746835"/>
            <a:ext cx="6754761"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46A6F8-7287-41BA-A5FB-FBED73EE421B}"/>
              </a:ext>
            </a:extLst>
          </p:cNvPr>
          <p:cNvCxnSpPr>
            <a:cxnSpLocks/>
          </p:cNvCxnSpPr>
          <p:nvPr/>
        </p:nvCxnSpPr>
        <p:spPr>
          <a:xfrm>
            <a:off x="2261419" y="3592771"/>
            <a:ext cx="5481484"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4C5217-BF56-4633-8A26-EF17E63150E8}"/>
              </a:ext>
            </a:extLst>
          </p:cNvPr>
          <p:cNvCxnSpPr>
            <a:cxnSpLocks/>
          </p:cNvCxnSpPr>
          <p:nvPr/>
        </p:nvCxnSpPr>
        <p:spPr>
          <a:xfrm>
            <a:off x="3431458" y="2423039"/>
            <a:ext cx="4311445"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0C0FE50-16A4-401E-B5CC-2C2225381377}"/>
              </a:ext>
            </a:extLst>
          </p:cNvPr>
          <p:cNvCxnSpPr>
            <a:cxnSpLocks/>
          </p:cNvCxnSpPr>
          <p:nvPr/>
        </p:nvCxnSpPr>
        <p:spPr>
          <a:xfrm>
            <a:off x="4660490" y="1285571"/>
            <a:ext cx="3082413"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pic>
        <p:nvPicPr>
          <p:cNvPr id="18" name="Picture 17" descr="A picture containing shape&#10;&#10;Description automatically generated">
            <a:extLst>
              <a:ext uri="{FF2B5EF4-FFF2-40B4-BE49-F238E27FC236}">
                <a16:creationId xmlns:a16="http://schemas.microsoft.com/office/drawing/2014/main" id="{D7DF3AF7-4D27-4AC5-A1F1-D03B37AB1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4521922"/>
            <a:ext cx="899649" cy="44982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1B717630-6B67-43F8-BE1D-B066E751A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3362943"/>
            <a:ext cx="899649" cy="449825"/>
          </a:xfrm>
          <a:prstGeom prst="rect">
            <a:avLst/>
          </a:prstGeom>
        </p:spPr>
      </p:pic>
      <p:pic>
        <p:nvPicPr>
          <p:cNvPr id="20" name="Picture 19" descr="A picture containing shape&#10;&#10;Description automatically generated">
            <a:extLst>
              <a:ext uri="{FF2B5EF4-FFF2-40B4-BE49-F238E27FC236}">
                <a16:creationId xmlns:a16="http://schemas.microsoft.com/office/drawing/2014/main" id="{59F5504E-A868-4654-889D-95335A87F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2198126"/>
            <a:ext cx="899649" cy="449825"/>
          </a:xfrm>
          <a:prstGeom prst="rect">
            <a:avLst/>
          </a:prstGeom>
        </p:spPr>
      </p:pic>
      <p:pic>
        <p:nvPicPr>
          <p:cNvPr id="21" name="Picture 20" descr="A picture containing shape&#10;&#10;Description automatically generated">
            <a:extLst>
              <a:ext uri="{FF2B5EF4-FFF2-40B4-BE49-F238E27FC236}">
                <a16:creationId xmlns:a16="http://schemas.microsoft.com/office/drawing/2014/main" id="{339401CA-9254-4CF8-A62A-6A28832A9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1069257"/>
            <a:ext cx="899649" cy="449825"/>
          </a:xfrm>
          <a:prstGeom prst="rect">
            <a:avLst/>
          </a:prstGeom>
        </p:spPr>
      </p:pic>
      <p:graphicFrame>
        <p:nvGraphicFramePr>
          <p:cNvPr id="23" name="Table 2">
            <a:extLst>
              <a:ext uri="{FF2B5EF4-FFF2-40B4-BE49-F238E27FC236}">
                <a16:creationId xmlns:a16="http://schemas.microsoft.com/office/drawing/2014/main" id="{F84A7E5E-E318-4927-A5BB-E82526832E25}"/>
              </a:ext>
            </a:extLst>
          </p:cNvPr>
          <p:cNvGraphicFramePr>
            <a:graphicFrameLocks noGrp="1"/>
          </p:cNvGraphicFramePr>
          <p:nvPr>
            <p:extLst>
              <p:ext uri="{D42A27DB-BD31-4B8C-83A1-F6EECF244321}">
                <p14:modId xmlns:p14="http://schemas.microsoft.com/office/powerpoint/2010/main" val="2444623925"/>
              </p:ext>
            </p:extLst>
          </p:nvPr>
        </p:nvGraphicFramePr>
        <p:xfrm>
          <a:off x="8455743" y="781665"/>
          <a:ext cx="1217561" cy="4398272"/>
        </p:xfrm>
        <a:graphic>
          <a:graphicData uri="http://schemas.openxmlformats.org/drawingml/2006/table">
            <a:tbl>
              <a:tblPr bandRow="1">
                <a:tableStyleId>{5C22544A-7EE6-4342-B048-85BDC9FD1C3A}</a:tableStyleId>
              </a:tblPr>
              <a:tblGrid>
                <a:gridCol w="1217561">
                  <a:extLst>
                    <a:ext uri="{9D8B030D-6E8A-4147-A177-3AD203B41FA5}">
                      <a16:colId xmlns:a16="http://schemas.microsoft.com/office/drawing/2014/main" val="3661666553"/>
                    </a:ext>
                  </a:extLst>
                </a:gridCol>
              </a:tblGrid>
              <a:tr h="1099568">
                <a:tc>
                  <a:txBody>
                    <a:bodyPr/>
                    <a:lstStyle/>
                    <a:p>
                      <a:pPr algn="ctr"/>
                      <a:r>
                        <a:rPr lang="en-US" sz="3200" dirty="0">
                          <a:latin typeface="Segoe UI Light (Headings)"/>
                        </a:rPr>
                        <a:t>X’</a:t>
                      </a:r>
                    </a:p>
                  </a:txBody>
                  <a:tcPr anchor="ctr"/>
                </a:tc>
                <a:extLst>
                  <a:ext uri="{0D108BD9-81ED-4DB2-BD59-A6C34878D82A}">
                    <a16:rowId xmlns:a16="http://schemas.microsoft.com/office/drawing/2014/main" val="173059465"/>
                  </a:ext>
                </a:extLst>
              </a:tr>
              <a:tr h="1099568">
                <a:tc>
                  <a:txBody>
                    <a:bodyPr/>
                    <a:lstStyle/>
                    <a:p>
                      <a:pPr algn="ctr"/>
                      <a:r>
                        <a:rPr lang="en-US" sz="3200" dirty="0">
                          <a:latin typeface="Segoe UI Light (Headings)"/>
                        </a:rPr>
                        <a:t>Y’</a:t>
                      </a:r>
                    </a:p>
                  </a:txBody>
                  <a:tcPr anchor="ctr"/>
                </a:tc>
                <a:extLst>
                  <a:ext uri="{0D108BD9-81ED-4DB2-BD59-A6C34878D82A}">
                    <a16:rowId xmlns:a16="http://schemas.microsoft.com/office/drawing/2014/main" val="1206267480"/>
                  </a:ext>
                </a:extLst>
              </a:tr>
              <a:tr h="1099568">
                <a:tc>
                  <a:txBody>
                    <a:bodyPr/>
                    <a:lstStyle/>
                    <a:p>
                      <a:pPr algn="ctr"/>
                      <a:r>
                        <a:rPr lang="en-US" sz="3200" dirty="0">
                          <a:latin typeface="Segoe UI Light (Headings)"/>
                        </a:rPr>
                        <a:t>Z’</a:t>
                      </a:r>
                    </a:p>
                  </a:txBody>
                  <a:tcPr anchor="ctr"/>
                </a:tc>
                <a:extLst>
                  <a:ext uri="{0D108BD9-81ED-4DB2-BD59-A6C34878D82A}">
                    <a16:rowId xmlns:a16="http://schemas.microsoft.com/office/drawing/2014/main" val="511908632"/>
                  </a:ext>
                </a:extLst>
              </a:tr>
              <a:tr h="1099568">
                <a:tc>
                  <a:txBody>
                    <a:bodyPr/>
                    <a:lstStyle/>
                    <a:p>
                      <a:pPr algn="ctr"/>
                      <a:r>
                        <a:rPr lang="en-US" sz="3200" dirty="0">
                          <a:latin typeface="Segoe UI Light (Headings)"/>
                        </a:rPr>
                        <a:t>W’</a:t>
                      </a:r>
                    </a:p>
                  </a:txBody>
                  <a:tcPr anchor="ctr"/>
                </a:tc>
                <a:extLst>
                  <a:ext uri="{0D108BD9-81ED-4DB2-BD59-A6C34878D82A}">
                    <a16:rowId xmlns:a16="http://schemas.microsoft.com/office/drawing/2014/main" val="3056753060"/>
                  </a:ext>
                </a:extLst>
              </a:tr>
            </a:tbl>
          </a:graphicData>
        </a:graphic>
      </p:graphicFrame>
      <p:sp>
        <p:nvSpPr>
          <p:cNvPr id="24" name="Rectangle 23">
            <a:extLst>
              <a:ext uri="{FF2B5EF4-FFF2-40B4-BE49-F238E27FC236}">
                <a16:creationId xmlns:a16="http://schemas.microsoft.com/office/drawing/2014/main" id="{218FDC3E-AF97-4CB1-B0C6-AEB02803971D}"/>
              </a:ext>
            </a:extLst>
          </p:cNvPr>
          <p:cNvSpPr/>
          <p:nvPr/>
        </p:nvSpPr>
        <p:spPr>
          <a:xfrm>
            <a:off x="5294670" y="5698505"/>
            <a:ext cx="7015316" cy="830997"/>
          </a:xfrm>
          <a:prstGeom prst="rect">
            <a:avLst/>
          </a:prstGeom>
        </p:spPr>
        <p:txBody>
          <a:bodyPr wrap="square">
            <a:spAutoFit/>
          </a:bodyPr>
          <a:lstStyle/>
          <a:p>
            <a:pPr algn="ctr"/>
            <a:r>
              <a:rPr lang="en-US" sz="4800" dirty="0">
                <a:solidFill>
                  <a:srgbClr val="414042"/>
                </a:solidFill>
                <a:latin typeface="Segoe UI Light (Headings)"/>
              </a:rPr>
              <a:t>1’s Complement</a:t>
            </a:r>
          </a:p>
        </p:txBody>
      </p:sp>
      <p:sp>
        <p:nvSpPr>
          <p:cNvPr id="25" name="Rectangle 24">
            <a:extLst>
              <a:ext uri="{FF2B5EF4-FFF2-40B4-BE49-F238E27FC236}">
                <a16:creationId xmlns:a16="http://schemas.microsoft.com/office/drawing/2014/main" id="{4644D539-D4D1-4CD0-8280-5FC3D15AF13D}"/>
              </a:ext>
            </a:extLst>
          </p:cNvPr>
          <p:cNvSpPr/>
          <p:nvPr/>
        </p:nvSpPr>
        <p:spPr>
          <a:xfrm>
            <a:off x="10027004" y="1069257"/>
            <a:ext cx="1443024"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1</a:t>
            </a:r>
            <a:r>
              <a:rPr lang="en-US" sz="3200" dirty="0">
                <a:solidFill>
                  <a:srgbClr val="414042"/>
                </a:solidFill>
                <a:latin typeface="Segoe UI Light (Headings)"/>
              </a:rPr>
              <a:t> = </a:t>
            </a:r>
            <a:r>
              <a:rPr lang="en-CA" sz="3200" dirty="0">
                <a:solidFill>
                  <a:srgbClr val="414042"/>
                </a:solidFill>
                <a:latin typeface="Segoe UI Light (Headings)"/>
              </a:rPr>
              <a:t>X’ </a:t>
            </a:r>
          </a:p>
        </p:txBody>
      </p:sp>
      <p:sp>
        <p:nvSpPr>
          <p:cNvPr id="26" name="Rectangle 25">
            <a:extLst>
              <a:ext uri="{FF2B5EF4-FFF2-40B4-BE49-F238E27FC236}">
                <a16:creationId xmlns:a16="http://schemas.microsoft.com/office/drawing/2014/main" id="{15544693-81E6-4FC1-9CBD-1B438FA3BA2B}"/>
              </a:ext>
            </a:extLst>
          </p:cNvPr>
          <p:cNvSpPr/>
          <p:nvPr/>
        </p:nvSpPr>
        <p:spPr>
          <a:xfrm>
            <a:off x="10027004" y="2172600"/>
            <a:ext cx="1428597"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2</a:t>
            </a:r>
            <a:r>
              <a:rPr lang="en-US" sz="3200" dirty="0">
                <a:solidFill>
                  <a:srgbClr val="414042"/>
                </a:solidFill>
                <a:latin typeface="Segoe UI Light (Headings)"/>
              </a:rPr>
              <a:t> = Y</a:t>
            </a:r>
            <a:r>
              <a:rPr lang="en-CA" sz="3200" dirty="0">
                <a:solidFill>
                  <a:srgbClr val="414042"/>
                </a:solidFill>
                <a:latin typeface="Segoe UI Light (Headings)"/>
              </a:rPr>
              <a:t>’ </a:t>
            </a:r>
          </a:p>
        </p:txBody>
      </p:sp>
      <p:sp>
        <p:nvSpPr>
          <p:cNvPr id="27" name="Rectangle 26">
            <a:extLst>
              <a:ext uri="{FF2B5EF4-FFF2-40B4-BE49-F238E27FC236}">
                <a16:creationId xmlns:a16="http://schemas.microsoft.com/office/drawing/2014/main" id="{C82B791D-646E-4B64-A66C-636BDA17DC3F}"/>
              </a:ext>
            </a:extLst>
          </p:cNvPr>
          <p:cNvSpPr/>
          <p:nvPr/>
        </p:nvSpPr>
        <p:spPr>
          <a:xfrm>
            <a:off x="10027004" y="3227993"/>
            <a:ext cx="1438214"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3</a:t>
            </a:r>
            <a:r>
              <a:rPr lang="en-US" sz="3200" dirty="0">
                <a:solidFill>
                  <a:srgbClr val="414042"/>
                </a:solidFill>
                <a:latin typeface="Segoe UI Light (Headings)"/>
              </a:rPr>
              <a:t> = </a:t>
            </a:r>
            <a:r>
              <a:rPr lang="en-CA" sz="3200" dirty="0">
                <a:solidFill>
                  <a:srgbClr val="414042"/>
                </a:solidFill>
                <a:latin typeface="Segoe UI Light (Headings)"/>
              </a:rPr>
              <a:t>Z’ </a:t>
            </a:r>
          </a:p>
        </p:txBody>
      </p:sp>
      <p:sp>
        <p:nvSpPr>
          <p:cNvPr id="28" name="Rectangle 27">
            <a:extLst>
              <a:ext uri="{FF2B5EF4-FFF2-40B4-BE49-F238E27FC236}">
                <a16:creationId xmlns:a16="http://schemas.microsoft.com/office/drawing/2014/main" id="{9CB0D411-27B1-4215-B279-B6C2B1B3986F}"/>
              </a:ext>
            </a:extLst>
          </p:cNvPr>
          <p:cNvSpPr/>
          <p:nvPr/>
        </p:nvSpPr>
        <p:spPr>
          <a:xfrm>
            <a:off x="10027004" y="4283386"/>
            <a:ext cx="1579278"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4</a:t>
            </a:r>
            <a:r>
              <a:rPr lang="en-US" sz="3200" dirty="0">
                <a:solidFill>
                  <a:srgbClr val="414042"/>
                </a:solidFill>
                <a:latin typeface="Segoe UI Light (Headings)"/>
              </a:rPr>
              <a:t> = </a:t>
            </a:r>
            <a:r>
              <a:rPr lang="en-CA" sz="3200" dirty="0">
                <a:solidFill>
                  <a:srgbClr val="414042"/>
                </a:solidFill>
                <a:latin typeface="Segoe UI Light (Headings)"/>
              </a:rPr>
              <a:t>W’ </a:t>
            </a:r>
          </a:p>
        </p:txBody>
      </p:sp>
    </p:spTree>
    <p:extLst>
      <p:ext uri="{BB962C8B-B14F-4D97-AF65-F5344CB8AC3E}">
        <p14:creationId xmlns:p14="http://schemas.microsoft.com/office/powerpoint/2010/main" val="936798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9544" y="2347790"/>
            <a:ext cx="12191999" cy="184665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Binary Variable</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4800" dirty="0">
                <a:solidFill>
                  <a:prstClr val="black"/>
                </a:solidFill>
                <a:latin typeface="Segoe UI Light (Headings)"/>
              </a:rPr>
              <a:t>aka. Boolean variable</a:t>
            </a:r>
            <a:endParaRPr kumimoji="0" lang="en-CA" sz="4800" b="0" i="0" u="none" strike="noStrike" kern="1200"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B5F547A3-525F-434C-8665-1F2F97726E4E}"/>
              </a:ext>
            </a:extLst>
          </p:cNvPr>
          <p:cNvSpPr/>
          <p:nvPr/>
        </p:nvSpPr>
        <p:spPr>
          <a:xfrm>
            <a:off x="-9545" y="4769502"/>
            <a:ext cx="12191999" cy="144655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4400" b="0" i="0" u="none" strike="noStrike" kern="1200" spc="0" normalizeH="0" baseline="0" noProof="0" dirty="0">
                <a:ln>
                  <a:noFill/>
                </a:ln>
                <a:solidFill>
                  <a:prstClr val="black"/>
                </a:solidFill>
                <a:effectLst/>
                <a:uLnTx/>
                <a:uFillTx/>
                <a:latin typeface="Segoe UI Light (Headings)"/>
                <a:ea typeface="+mn-ea"/>
                <a:cs typeface="+mn-cs"/>
              </a:rPr>
              <a:t>A variable that can have a value in {0,1}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4400" dirty="0">
                <a:solidFill>
                  <a:prstClr val="black"/>
                </a:solidFill>
                <a:latin typeface="Segoe UI Light (Headings)"/>
              </a:rPr>
              <a:t>X, Y, Z, W, …</a:t>
            </a:r>
            <a:r>
              <a:rPr kumimoji="0" lang="en-CA" sz="4400" b="0" i="0" u="none" strike="noStrike" kern="1200" spc="0" normalizeH="0" baseline="0" noProof="0" dirty="0">
                <a:ln>
                  <a:noFill/>
                </a:ln>
                <a:solidFill>
                  <a:prstClr val="black"/>
                </a:solidFill>
                <a:effectLst/>
                <a:uLnTx/>
                <a:uFillTx/>
                <a:latin typeface="Segoe UI Light (Headings)"/>
                <a:ea typeface="+mn-ea"/>
                <a:cs typeface="+mn-cs"/>
              </a:rPr>
              <a:t> </a:t>
            </a:r>
            <a:endParaRPr kumimoji="0" lang="en-CA" sz="4800" b="0" i="0" u="none" strike="noStrike" kern="1200"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181875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9544" y="2347790"/>
            <a:ext cx="12191999" cy="184665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Boolean function</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4800" dirty="0">
                <a:solidFill>
                  <a:prstClr val="black"/>
                </a:solidFill>
                <a:latin typeface="Segoe UI Light (Headings)"/>
              </a:rPr>
              <a:t>aka. Boolean Expression</a:t>
            </a:r>
            <a:endParaRPr kumimoji="0" lang="en-CA" sz="4800" b="0" i="0" u="none" strike="noStrike" kern="1200"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B5F547A3-525F-434C-8665-1F2F97726E4E}"/>
              </a:ext>
            </a:extLst>
          </p:cNvPr>
          <p:cNvSpPr/>
          <p:nvPr/>
        </p:nvSpPr>
        <p:spPr>
          <a:xfrm>
            <a:off x="-9545" y="4769502"/>
            <a:ext cx="12191999" cy="1323439"/>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CA" sz="4000" b="0" i="0" u="none" strike="noStrike" kern="1200" spc="0" normalizeH="0" baseline="0" noProof="0" dirty="0">
                <a:ln>
                  <a:noFill/>
                </a:ln>
                <a:solidFill>
                  <a:prstClr val="black"/>
                </a:solidFill>
                <a:effectLst/>
                <a:uLnTx/>
                <a:uFillTx/>
                <a:latin typeface="Segoe UI Light (Headings)"/>
                <a:ea typeface="+mn-ea"/>
                <a:cs typeface="+mn-cs"/>
              </a:rPr>
              <a:t>A function that accept Boolean variable(s) and output a value in {0,1}, e.g., F(X) = X’</a:t>
            </a:r>
            <a:endParaRPr kumimoji="0" lang="en-CA" sz="4400" b="0" i="0" u="none" strike="noStrike" kern="1200"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602152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531" y="2055317"/>
            <a:ext cx="4578937" cy="2747365"/>
          </a:xfrm>
          <a:prstGeom prst="rect">
            <a:avLst/>
          </a:prstGeom>
        </p:spPr>
      </p:pic>
    </p:spTree>
    <p:extLst>
      <p:ext uri="{BB962C8B-B14F-4D97-AF65-F5344CB8AC3E}">
        <p14:creationId xmlns:p14="http://schemas.microsoft.com/office/powerpoint/2010/main" val="184980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265471"/>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887055" cy="830997"/>
            </a:xfrm>
            <a:prstGeom prst="rect">
              <a:avLst/>
            </a:prstGeom>
          </p:spPr>
          <p:txBody>
            <a:bodyPr wrap="none">
              <a:spAutoFit/>
            </a:bodyPr>
            <a:lstStyle/>
            <a:p>
              <a:r>
                <a:rPr lang="en-US" sz="4800" dirty="0">
                  <a:solidFill>
                    <a:srgbClr val="414042"/>
                  </a:solidFill>
                  <a:latin typeface="Segoe UI Light (Headings)"/>
                </a:rPr>
                <a:t>F = Y</a:t>
              </a:r>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2650680590"/>
              </p:ext>
            </p:extLst>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3020756">
                  <a:extLst>
                    <a:ext uri="{9D8B030D-6E8A-4147-A177-3AD203B41FA5}">
                      <a16:colId xmlns:a16="http://schemas.microsoft.com/office/drawing/2014/main" val="3035806854"/>
                    </a:ext>
                  </a:extLst>
                </a:gridCol>
                <a:gridCol w="3020756">
                  <a:extLst>
                    <a:ext uri="{9D8B030D-6E8A-4147-A177-3AD203B41FA5}">
                      <a16:colId xmlns:a16="http://schemas.microsoft.com/office/drawing/2014/main" val="1016841238"/>
                    </a:ext>
                  </a:extLst>
                </a:gridCol>
                <a:gridCol w="3020756">
                  <a:extLst>
                    <a:ext uri="{9D8B030D-6E8A-4147-A177-3AD203B41FA5}">
                      <a16:colId xmlns:a16="http://schemas.microsoft.com/office/drawing/2014/main" val="330093306"/>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 AND Y</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Y </a:t>
                      </a:r>
                      <a:r>
                        <a:rPr lang="en-US" sz="4800" baseline="30000" dirty="0">
                          <a:latin typeface="Segoe UI Light (Headings)"/>
                        </a:rPr>
                        <a:t>.</a:t>
                      </a:r>
                      <a:r>
                        <a:rPr lang="en-US" sz="4000" dirty="0">
                          <a:latin typeface="Segoe UI Light (Headings)"/>
                        </a:rPr>
                        <a:t> 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Y </a:t>
                      </a:r>
                      <a:r>
                        <a:rPr lang="en-US" sz="4000" baseline="0" dirty="0">
                          <a:latin typeface="Segoe UI Light (Headings)"/>
                        </a:rPr>
                        <a:t>*</a:t>
                      </a:r>
                      <a:r>
                        <a:rPr lang="en-US" sz="4000" dirty="0">
                          <a:latin typeface="Segoe UI Light (Headings)"/>
                        </a:rPr>
                        <a:t> 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bl>
          </a:graphicData>
        </a:graphic>
      </p:graphicFrame>
    </p:spTree>
    <p:extLst>
      <p:ext uri="{BB962C8B-B14F-4D97-AF65-F5344CB8AC3E}">
        <p14:creationId xmlns:p14="http://schemas.microsoft.com/office/powerpoint/2010/main" val="4178506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265471"/>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3642344" cy="1569660"/>
            </a:xfrm>
            <a:prstGeom prst="rect">
              <a:avLst/>
            </a:prstGeom>
          </p:spPr>
          <p:txBody>
            <a:bodyPr wrap="none">
              <a:spAutoFit/>
            </a:bodyPr>
            <a:lstStyle/>
            <a:p>
              <a:r>
                <a:rPr lang="en-US" sz="4800" dirty="0">
                  <a:solidFill>
                    <a:srgbClr val="414042"/>
                  </a:solidFill>
                  <a:latin typeface="Segoe UI Light (Headings)"/>
                </a:rPr>
                <a:t>F =</a:t>
              </a:r>
              <a:r>
                <a:rPr lang="en-US" sz="4800" dirty="0">
                  <a:latin typeface="Segoe UI Light (Headings)"/>
                </a:rPr>
                <a:t>YX=XY</a:t>
              </a:r>
            </a:p>
            <a:p>
              <a:r>
                <a:rPr lang="en-US" sz="4800" dirty="0">
                  <a:latin typeface="Segoe UI Light (Headings)"/>
                </a:rPr>
                <a:t>Commutative</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3633738633"/>
              </p:ext>
            </p:extLst>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3020756">
                  <a:extLst>
                    <a:ext uri="{9D8B030D-6E8A-4147-A177-3AD203B41FA5}">
                      <a16:colId xmlns:a16="http://schemas.microsoft.com/office/drawing/2014/main" val="3035806854"/>
                    </a:ext>
                  </a:extLst>
                </a:gridCol>
                <a:gridCol w="3020756">
                  <a:extLst>
                    <a:ext uri="{9D8B030D-6E8A-4147-A177-3AD203B41FA5}">
                      <a16:colId xmlns:a16="http://schemas.microsoft.com/office/drawing/2014/main" val="2178581117"/>
                    </a:ext>
                  </a:extLst>
                </a:gridCol>
                <a:gridCol w="3020756">
                  <a:extLst>
                    <a:ext uri="{9D8B030D-6E8A-4147-A177-3AD203B41FA5}">
                      <a16:colId xmlns:a16="http://schemas.microsoft.com/office/drawing/2014/main" val="183396008"/>
                    </a:ext>
                  </a:extLst>
                </a:gridCol>
              </a:tblGrid>
              <a:tr h="3708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 AND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X </a:t>
                      </a:r>
                      <a:r>
                        <a:rPr lang="en-US" sz="4800" baseline="30000" dirty="0">
                          <a:latin typeface="Segoe UI Light (Headings)"/>
                        </a:rPr>
                        <a:t>.</a:t>
                      </a:r>
                      <a:r>
                        <a:rPr lang="en-US" sz="4000" dirty="0">
                          <a:latin typeface="Segoe UI Light (Headings)"/>
                        </a:rPr>
                        <a:t>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X </a:t>
                      </a:r>
                      <a:r>
                        <a:rPr lang="en-US" sz="4000" baseline="0" dirty="0">
                          <a:latin typeface="Segoe UI Light (Headings)"/>
                        </a:rPr>
                        <a:t>*</a:t>
                      </a:r>
                      <a:r>
                        <a:rPr lang="en-US" sz="4000" dirty="0">
                          <a:latin typeface="Segoe UI Light (Headings)"/>
                        </a:rPr>
                        <a:t> Y</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bl>
          </a:graphicData>
        </a:graphic>
      </p:graphicFrame>
    </p:spTree>
    <p:extLst>
      <p:ext uri="{BB962C8B-B14F-4D97-AF65-F5344CB8AC3E}">
        <p14:creationId xmlns:p14="http://schemas.microsoft.com/office/powerpoint/2010/main" val="138305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9544" y="2209290"/>
            <a:ext cx="12191999" cy="2123658"/>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Electricity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Number system </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645688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694695"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02061" cy="830997"/>
            </a:xfrm>
            <a:prstGeom prst="rect">
              <a:avLst/>
            </a:prstGeom>
          </p:spPr>
          <p:txBody>
            <a:bodyPr wrap="none">
              <a:spAutoFit/>
            </a:bodyPr>
            <a:lstStyle/>
            <a:p>
              <a:r>
                <a:rPr lang="en-US" sz="4800" dirty="0">
                  <a:solidFill>
                    <a:srgbClr val="414042"/>
                  </a:solidFill>
                  <a:latin typeface="Segoe UI Light (Headings)"/>
                </a:rPr>
                <a:t>0</a:t>
              </a:r>
              <a:endParaRPr lang="en-US" sz="4800" dirty="0">
                <a:latin typeface="Segoe UI Light (Headings)"/>
              </a:endParaRPr>
            </a:p>
          </p:txBody>
        </p:sp>
      </p:grpSp>
      <p:graphicFrame>
        <p:nvGraphicFramePr>
          <p:cNvPr id="10" name="Table 2">
            <a:extLst>
              <a:ext uri="{FF2B5EF4-FFF2-40B4-BE49-F238E27FC236}">
                <a16:creationId xmlns:a16="http://schemas.microsoft.com/office/drawing/2014/main" id="{C18ECF4F-2B86-409F-A49A-67A41D3236A9}"/>
              </a:ext>
            </a:extLst>
          </p:cNvPr>
          <p:cNvGraphicFramePr>
            <a:graphicFrameLocks noGrp="1"/>
          </p:cNvGraphicFramePr>
          <p:nvPr>
            <p:extLst>
              <p:ext uri="{D42A27DB-BD31-4B8C-83A1-F6EECF244321}">
                <p14:modId xmlns:p14="http://schemas.microsoft.com/office/powerpoint/2010/main" val="720733732"/>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1" name="Rectangle 10">
            <a:extLst>
              <a:ext uri="{FF2B5EF4-FFF2-40B4-BE49-F238E27FC236}">
                <a16:creationId xmlns:a16="http://schemas.microsoft.com/office/drawing/2014/main" id="{D032333B-2C22-4D85-8468-E706D6A6183D}"/>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X0 = 0</a:t>
            </a:r>
            <a:endParaRPr lang="en-US" dirty="0"/>
          </a:p>
        </p:txBody>
      </p:sp>
    </p:spTree>
    <p:extLst>
      <p:ext uri="{BB962C8B-B14F-4D97-AF65-F5344CB8AC3E}">
        <p14:creationId xmlns:p14="http://schemas.microsoft.com/office/powerpoint/2010/main" val="3132617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02061" cy="830997"/>
            </a:xfrm>
            <a:prstGeom prst="rect">
              <a:avLst/>
            </a:prstGeom>
          </p:spPr>
          <p:txBody>
            <a:bodyPr wrap="none">
              <a:spAutoFit/>
            </a:bodyPr>
            <a:lstStyle/>
            <a:p>
              <a:r>
                <a:rPr lang="en-US" sz="4800" dirty="0">
                  <a:solidFill>
                    <a:srgbClr val="414042"/>
                  </a:solidFill>
                  <a:latin typeface="Segoe UI Light (Headings)"/>
                </a:rPr>
                <a:t>0</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694695"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16488" cy="830997"/>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grpSp>
      <p:graphicFrame>
        <p:nvGraphicFramePr>
          <p:cNvPr id="10" name="Table 2">
            <a:extLst>
              <a:ext uri="{FF2B5EF4-FFF2-40B4-BE49-F238E27FC236}">
                <a16:creationId xmlns:a16="http://schemas.microsoft.com/office/drawing/2014/main" id="{4DF3DD1E-D7F0-4D9C-BD82-CB7C555763E7}"/>
              </a:ext>
            </a:extLst>
          </p:cNvPr>
          <p:cNvGraphicFramePr>
            <a:graphicFrameLocks noGrp="1"/>
          </p:cNvGraphicFramePr>
          <p:nvPr>
            <p:extLst>
              <p:ext uri="{D42A27DB-BD31-4B8C-83A1-F6EECF244321}">
                <p14:modId xmlns:p14="http://schemas.microsoft.com/office/powerpoint/2010/main" val="1739890359"/>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2" name="Rectangle 11">
            <a:extLst>
              <a:ext uri="{FF2B5EF4-FFF2-40B4-BE49-F238E27FC236}">
                <a16:creationId xmlns:a16="http://schemas.microsoft.com/office/drawing/2014/main" id="{02EDB12B-182F-432A-A4E8-8109686FC775}"/>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0Y = 0</a:t>
            </a:r>
            <a:endParaRPr lang="en-US" dirty="0"/>
          </a:p>
        </p:txBody>
      </p:sp>
    </p:spTree>
    <p:extLst>
      <p:ext uri="{BB962C8B-B14F-4D97-AF65-F5344CB8AC3E}">
        <p14:creationId xmlns:p14="http://schemas.microsoft.com/office/powerpoint/2010/main" val="129570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404278" cy="830997"/>
            </a:xfrm>
            <a:prstGeom prst="rect">
              <a:avLst/>
            </a:prstGeom>
          </p:spPr>
          <p:txBody>
            <a:bodyPr wrap="none">
              <a:spAutoFit/>
            </a:bodyPr>
            <a:lstStyle/>
            <a:p>
              <a:r>
                <a:rPr lang="en-US" sz="4800" dirty="0">
                  <a:solidFill>
                    <a:srgbClr val="414042"/>
                  </a:solidFill>
                  <a:latin typeface="Segoe UI Light (Headings)"/>
                </a:rPr>
                <a:t>1</a:t>
              </a:r>
              <a:endParaRPr lang="en-US" sz="4800" dirty="0">
                <a:latin typeface="Segoe UI Light (Headings)"/>
              </a:endParaRPr>
            </a:p>
          </p:txBody>
        </p:sp>
      </p:grpSp>
      <p:graphicFrame>
        <p:nvGraphicFramePr>
          <p:cNvPr id="10" name="Table 2">
            <a:extLst>
              <a:ext uri="{FF2B5EF4-FFF2-40B4-BE49-F238E27FC236}">
                <a16:creationId xmlns:a16="http://schemas.microsoft.com/office/drawing/2014/main" id="{C18ECF4F-2B86-409F-A49A-67A41D3236A9}"/>
              </a:ext>
            </a:extLst>
          </p:cNvPr>
          <p:cNvGraphicFramePr>
            <a:graphicFrameLocks noGrp="1"/>
          </p:cNvGraphicFramePr>
          <p:nvPr>
            <p:extLst>
              <p:ext uri="{D42A27DB-BD31-4B8C-83A1-F6EECF244321}">
                <p14:modId xmlns:p14="http://schemas.microsoft.com/office/powerpoint/2010/main" val="2476931130"/>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1" name="Rectangle 10">
            <a:extLst>
              <a:ext uri="{FF2B5EF4-FFF2-40B4-BE49-F238E27FC236}">
                <a16:creationId xmlns:a16="http://schemas.microsoft.com/office/drawing/2014/main" id="{E9C93607-1ECE-4F5B-B69B-CE277AB5F29E}"/>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X1 = 1111X1111 = X</a:t>
            </a:r>
            <a:endParaRPr lang="en-US" dirty="0"/>
          </a:p>
        </p:txBody>
      </p:sp>
    </p:spTree>
    <p:extLst>
      <p:ext uri="{BB962C8B-B14F-4D97-AF65-F5344CB8AC3E}">
        <p14:creationId xmlns:p14="http://schemas.microsoft.com/office/powerpoint/2010/main" val="3566279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X</a:t>
            </a:r>
            <a:endParaRPr lang="en-US" dirty="0"/>
          </a:p>
        </p:txBody>
      </p:sp>
      <p:graphicFrame>
        <p:nvGraphicFramePr>
          <p:cNvPr id="10" name="Table 2">
            <a:extLst>
              <a:ext uri="{FF2B5EF4-FFF2-40B4-BE49-F238E27FC236}">
                <a16:creationId xmlns:a16="http://schemas.microsoft.com/office/drawing/2014/main" id="{98281F71-9AE7-4A5E-A7F7-FD692B46A30E}"/>
              </a:ext>
            </a:extLst>
          </p:cNvPr>
          <p:cNvGraphicFramePr>
            <a:graphicFrameLocks noGrp="1"/>
          </p:cNvGraphicFramePr>
          <p:nvPr>
            <p:extLst>
              <p:ext uri="{D42A27DB-BD31-4B8C-83A1-F6EECF244321}">
                <p14:modId xmlns:p14="http://schemas.microsoft.com/office/powerpoint/2010/main" val="1606321724"/>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1881860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016313" y="568424"/>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 </a:t>
              </a: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X</a:t>
            </a:r>
            <a:endParaRPr lang="en-US" dirty="0"/>
          </a:p>
        </p:txBody>
      </p:sp>
      <p:graphicFrame>
        <p:nvGraphicFramePr>
          <p:cNvPr id="10" name="Table 2">
            <a:extLst>
              <a:ext uri="{FF2B5EF4-FFF2-40B4-BE49-F238E27FC236}">
                <a16:creationId xmlns:a16="http://schemas.microsoft.com/office/drawing/2014/main" id="{98281F71-9AE7-4A5E-A7F7-FD692B46A30E}"/>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cxnSp>
        <p:nvCxnSpPr>
          <p:cNvPr id="11" name="Straight Connector 10">
            <a:extLst>
              <a:ext uri="{FF2B5EF4-FFF2-40B4-BE49-F238E27FC236}">
                <a16:creationId xmlns:a16="http://schemas.microsoft.com/office/drawing/2014/main" id="{E7BC800C-3F7B-426A-BE5D-A58C7AFCE93E}"/>
              </a:ext>
            </a:extLst>
          </p:cNvPr>
          <p:cNvCxnSpPr>
            <a:cxnSpLocks/>
          </p:cNvCxnSpPr>
          <p:nvPr/>
        </p:nvCxnSpPr>
        <p:spPr>
          <a:xfrm flipH="1">
            <a:off x="3023419" y="2759020"/>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8DD83A-240E-4C44-81DF-0049F2823F0E}"/>
              </a:ext>
            </a:extLst>
          </p:cNvPr>
          <p:cNvCxnSpPr>
            <a:cxnSpLocks/>
          </p:cNvCxnSpPr>
          <p:nvPr/>
        </p:nvCxnSpPr>
        <p:spPr>
          <a:xfrm flipV="1">
            <a:off x="3857847" y="2754892"/>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119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1648718" y="1884946"/>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0</a:t>
            </a:r>
            <a:endParaRPr lang="en-US" dirty="0"/>
          </a:p>
        </p:txBody>
      </p:sp>
      <p:graphicFrame>
        <p:nvGraphicFramePr>
          <p:cNvPr id="10" name="Table 2">
            <a:extLst>
              <a:ext uri="{FF2B5EF4-FFF2-40B4-BE49-F238E27FC236}">
                <a16:creationId xmlns:a16="http://schemas.microsoft.com/office/drawing/2014/main" id="{08535847-86ED-4667-A977-B4F932B598FD}"/>
              </a:ext>
            </a:extLst>
          </p:cNvPr>
          <p:cNvGraphicFramePr>
            <a:graphicFrameLocks noGrp="1"/>
          </p:cNvGraphicFramePr>
          <p:nvPr>
            <p:extLst>
              <p:ext uri="{D42A27DB-BD31-4B8C-83A1-F6EECF244321}">
                <p14:modId xmlns:p14="http://schemas.microsoft.com/office/powerpoint/2010/main" val="2306232493"/>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pic>
        <p:nvPicPr>
          <p:cNvPr id="11" name="Picture 10" descr="A picture containing shape&#10;&#10;Description automatically generated">
            <a:extLst>
              <a:ext uri="{FF2B5EF4-FFF2-40B4-BE49-F238E27FC236}">
                <a16:creationId xmlns:a16="http://schemas.microsoft.com/office/drawing/2014/main" id="{35518F60-F581-483A-AE01-915538522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6172" y="3569186"/>
            <a:ext cx="2084422" cy="1042211"/>
          </a:xfrm>
          <a:prstGeom prst="rect">
            <a:avLst/>
          </a:prstGeom>
        </p:spPr>
      </p:pic>
    </p:spTree>
    <p:extLst>
      <p:ext uri="{BB962C8B-B14F-4D97-AF65-F5344CB8AC3E}">
        <p14:creationId xmlns:p14="http://schemas.microsoft.com/office/powerpoint/2010/main" val="902862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309276" y="549547"/>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0</a:t>
            </a:r>
            <a:endParaRPr lang="en-US" dirty="0"/>
          </a:p>
        </p:txBody>
      </p:sp>
      <p:graphicFrame>
        <p:nvGraphicFramePr>
          <p:cNvPr id="10" name="Table 2">
            <a:extLst>
              <a:ext uri="{FF2B5EF4-FFF2-40B4-BE49-F238E27FC236}">
                <a16:creationId xmlns:a16="http://schemas.microsoft.com/office/drawing/2014/main" id="{08535847-86ED-4667-A977-B4F932B598FD}"/>
              </a:ext>
            </a:extLst>
          </p:cNvPr>
          <p:cNvGraphicFramePr>
            <a:graphicFrameLocks noGrp="1"/>
          </p:cNvGraphicFramePr>
          <p:nvPr>
            <p:extLst>
              <p:ext uri="{D42A27DB-BD31-4B8C-83A1-F6EECF244321}">
                <p14:modId xmlns:p14="http://schemas.microsoft.com/office/powerpoint/2010/main" val="2886718110"/>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2" name="Oval 1">
            <a:extLst>
              <a:ext uri="{FF2B5EF4-FFF2-40B4-BE49-F238E27FC236}">
                <a16:creationId xmlns:a16="http://schemas.microsoft.com/office/drawing/2014/main" id="{DE1D6094-8FE1-4E02-8102-BE178151D732}"/>
              </a:ext>
            </a:extLst>
          </p:cNvPr>
          <p:cNvSpPr>
            <a:spLocks noChangeAspect="1"/>
          </p:cNvSpPr>
          <p:nvPr/>
        </p:nvSpPr>
        <p:spPr>
          <a:xfrm>
            <a:off x="4306532" y="3921826"/>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837A5B-B6A4-417D-851B-7514E884FB57}"/>
              </a:ext>
            </a:extLst>
          </p:cNvPr>
          <p:cNvSpPr/>
          <p:nvPr/>
        </p:nvSpPr>
        <p:spPr>
          <a:xfrm>
            <a:off x="1507076" y="4491281"/>
            <a:ext cx="2321276" cy="461665"/>
          </a:xfrm>
          <a:prstGeom prst="rect">
            <a:avLst/>
          </a:prstGeom>
        </p:spPr>
        <p:txBody>
          <a:bodyPr wrap="none">
            <a:spAutoFit/>
          </a:bodyPr>
          <a:lstStyle/>
          <a:p>
            <a:r>
              <a:rPr lang="en-US" sz="2400" dirty="0">
                <a:solidFill>
                  <a:srgbClr val="414042"/>
                </a:solidFill>
                <a:latin typeface="Segoe UI Light (Headings)"/>
              </a:rPr>
              <a:t>Inversion Bubble</a:t>
            </a:r>
            <a:endParaRPr lang="en-US" sz="2400" dirty="0">
              <a:latin typeface="Segoe UI Light (Headings)"/>
            </a:endParaRPr>
          </a:p>
        </p:txBody>
      </p:sp>
      <p:cxnSp>
        <p:nvCxnSpPr>
          <p:cNvPr id="13" name="Straight Arrow Connector 12">
            <a:extLst>
              <a:ext uri="{FF2B5EF4-FFF2-40B4-BE49-F238E27FC236}">
                <a16:creationId xmlns:a16="http://schemas.microsoft.com/office/drawing/2014/main" id="{363F8FCE-6671-44A8-AD4D-718F687FAC3D}"/>
              </a:ext>
            </a:extLst>
          </p:cNvPr>
          <p:cNvCxnSpPr>
            <a:cxnSpLocks/>
            <a:stCxn id="12" idx="3"/>
          </p:cNvCxnSpPr>
          <p:nvPr/>
        </p:nvCxnSpPr>
        <p:spPr>
          <a:xfrm flipV="1">
            <a:off x="3828352" y="4266868"/>
            <a:ext cx="478180" cy="455246"/>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609E24-1459-415F-A603-B7E541FF009B}"/>
              </a:ext>
            </a:extLst>
          </p:cNvPr>
          <p:cNvCxnSpPr>
            <a:cxnSpLocks/>
          </p:cNvCxnSpPr>
          <p:nvPr/>
        </p:nvCxnSpPr>
        <p:spPr>
          <a:xfrm flipH="1">
            <a:off x="3023419" y="2759020"/>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B385A6-8953-4CC7-9C1A-36B82CA44529}"/>
              </a:ext>
            </a:extLst>
          </p:cNvPr>
          <p:cNvCxnSpPr>
            <a:cxnSpLocks/>
          </p:cNvCxnSpPr>
          <p:nvPr/>
        </p:nvCxnSpPr>
        <p:spPr>
          <a:xfrm flipV="1">
            <a:off x="3857847" y="2754892"/>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037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3269570" y="1881661"/>
              <a:ext cx="662361"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0</a:t>
            </a:r>
            <a:endParaRPr lang="en-US" dirty="0"/>
          </a:p>
        </p:txBody>
      </p:sp>
      <p:graphicFrame>
        <p:nvGraphicFramePr>
          <p:cNvPr id="11" name="Table 2">
            <a:extLst>
              <a:ext uri="{FF2B5EF4-FFF2-40B4-BE49-F238E27FC236}">
                <a16:creationId xmlns:a16="http://schemas.microsoft.com/office/drawing/2014/main" id="{B1211050-D7B1-4CCF-9A1D-BA4D537E8CD6}"/>
              </a:ext>
            </a:extLst>
          </p:cNvPr>
          <p:cNvGraphicFramePr>
            <a:graphicFrameLocks noGrp="1"/>
          </p:cNvGraphicFramePr>
          <p:nvPr>
            <p:extLst>
              <p:ext uri="{D42A27DB-BD31-4B8C-83A1-F6EECF244321}">
                <p14:modId xmlns:p14="http://schemas.microsoft.com/office/powerpoint/2010/main" val="3627440712"/>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2385085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and</a:t>
            </a:r>
          </a:p>
        </p:txBody>
      </p:sp>
    </p:spTree>
    <p:extLst>
      <p:ext uri="{BB962C8B-B14F-4D97-AF65-F5344CB8AC3E}">
        <p14:creationId xmlns:p14="http://schemas.microsoft.com/office/powerpoint/2010/main" val="3502197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357856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base-?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030929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547057" y="830982"/>
            <a:ext cx="9369640" cy="1908534"/>
            <a:chOff x="2517560" y="875227"/>
            <a:chExt cx="9369640" cy="1908534"/>
          </a:xfrm>
        </p:grpSpPr>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912" y="929178"/>
              <a:ext cx="2506968" cy="1504197"/>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517560" y="87522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187764" y="1594316"/>
              <a:ext cx="3699436" cy="830997"/>
            </a:xfrm>
            <a:prstGeom prst="rect">
              <a:avLst/>
            </a:prstGeom>
          </p:spPr>
          <p:txBody>
            <a:bodyPr wrap="square">
              <a:spAutoFit/>
            </a:bodyPr>
            <a:lstStyle/>
            <a:p>
              <a:r>
                <a:rPr lang="en-US" sz="4800" dirty="0">
                  <a:latin typeface="Segoe UI Light (Headings)"/>
                </a:rPr>
                <a:t>F = Z(YX)</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516488" cy="830997"/>
            </a:xfrm>
            <a:prstGeom prst="rect">
              <a:avLst/>
            </a:prstGeom>
          </p:spPr>
          <p:txBody>
            <a:bodyPr wrap="none">
              <a:spAutoFit/>
            </a:bodyPr>
            <a:lstStyle/>
            <a:p>
              <a:r>
                <a:rPr lang="en-US" sz="4800" dirty="0">
                  <a:latin typeface="Segoe UI Light (Headings)"/>
                </a:rPr>
                <a:t>Y</a:t>
              </a:r>
            </a:p>
          </p:txBody>
        </p:sp>
        <p:pic>
          <p:nvPicPr>
            <p:cNvPr id="10" name="Picture 9" descr="A picture containing shape&#10;&#10;Description automatically generated">
              <a:extLst>
                <a:ext uri="{FF2B5EF4-FFF2-40B4-BE49-F238E27FC236}">
                  <a16:creationId xmlns:a16="http://schemas.microsoft.com/office/drawing/2014/main" id="{6A637856-7B21-44B7-96D5-145D809BE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80" y="1278266"/>
              <a:ext cx="2506968" cy="1504197"/>
            </a:xfrm>
            <a:prstGeom prst="rect">
              <a:avLst/>
            </a:prstGeom>
          </p:spPr>
        </p:pic>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694516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2007855">
                  <a:extLst>
                    <a:ext uri="{9D8B030D-6E8A-4147-A177-3AD203B41FA5}">
                      <a16:colId xmlns:a16="http://schemas.microsoft.com/office/drawing/2014/main" val="3035806854"/>
                    </a:ext>
                  </a:extLst>
                </a:gridCol>
                <a:gridCol w="2007855">
                  <a:extLst>
                    <a:ext uri="{9D8B030D-6E8A-4147-A177-3AD203B41FA5}">
                      <a16:colId xmlns:a16="http://schemas.microsoft.com/office/drawing/2014/main" val="1124808969"/>
                    </a:ext>
                  </a:extLst>
                </a:gridCol>
                <a:gridCol w="2007855">
                  <a:extLst>
                    <a:ext uri="{9D8B030D-6E8A-4147-A177-3AD203B41FA5}">
                      <a16:colId xmlns:a16="http://schemas.microsoft.com/office/drawing/2014/main" val="1393230629"/>
                    </a:ext>
                  </a:extLst>
                </a:gridCol>
                <a:gridCol w="2007855">
                  <a:extLst>
                    <a:ext uri="{9D8B030D-6E8A-4147-A177-3AD203B41FA5}">
                      <a16:colId xmlns:a16="http://schemas.microsoft.com/office/drawing/2014/main" val="308802714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XZY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75805" y="690713"/>
            <a:ext cx="11916195" cy="2154754"/>
            <a:chOff x="2517560" y="875227"/>
            <a:chExt cx="11916195" cy="2154754"/>
          </a:xfrm>
        </p:grpSpPr>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912" y="929178"/>
              <a:ext cx="2506968" cy="1504197"/>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517560" y="875227"/>
              <a:ext cx="290676" cy="454975"/>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758635" y="1706542"/>
              <a:ext cx="6675120" cy="1323439"/>
            </a:xfrm>
            <a:prstGeom prst="rect">
              <a:avLst/>
            </a:prstGeom>
          </p:spPr>
          <p:txBody>
            <a:bodyPr wrap="square">
              <a:spAutoFit/>
            </a:bodyPr>
            <a:lstStyle/>
            <a:p>
              <a:pPr algn="ctr"/>
              <a:r>
                <a:rPr lang="en-US" sz="3200" dirty="0">
                  <a:latin typeface="Segoe UI Light (Headings)"/>
                </a:rPr>
                <a:t>F=Z(YX)=Z(XY)=(ZX)Y=(XZ)Y=XZY</a:t>
              </a:r>
              <a:endParaRPr lang="en-US" sz="4800" dirty="0">
                <a:latin typeface="Segoe UI Light (Headings)"/>
              </a:endParaRPr>
            </a:p>
            <a:p>
              <a:pPr algn="ctr"/>
              <a:r>
                <a:rPr lang="en-US" sz="4800" dirty="0">
                  <a:latin typeface="Segoe UI Light (Headings)"/>
                </a:rPr>
                <a:t>Associative</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290676" cy="454975"/>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pic>
          <p:nvPicPr>
            <p:cNvPr id="10" name="Picture 9" descr="A picture containing shape&#10;&#10;Description automatically generated">
              <a:extLst>
                <a:ext uri="{FF2B5EF4-FFF2-40B4-BE49-F238E27FC236}">
                  <a16:creationId xmlns:a16="http://schemas.microsoft.com/office/drawing/2014/main" id="{6A637856-7B21-44B7-96D5-145D809BE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80" y="1278266"/>
              <a:ext cx="2506968" cy="1504197"/>
            </a:xfrm>
            <a:prstGeom prst="rect">
              <a:avLst/>
            </a:prstGeom>
          </p:spPr>
        </p:pic>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solidFill>
                    <a:srgbClr val="414042"/>
                  </a:solidFill>
                  <a:latin typeface="Segoe UI Light (Headings)"/>
                </a:rPr>
                <a:t>Z</a:t>
              </a:r>
              <a:endParaRPr lang="en-US" sz="4800" dirty="0">
                <a:latin typeface="Segoe UI Light (Headings)"/>
              </a:endParaRPr>
            </a:p>
          </p:txBody>
        </p:sp>
      </p:grpSp>
    </p:spTree>
    <p:extLst>
      <p:ext uri="{BB962C8B-B14F-4D97-AF65-F5344CB8AC3E}">
        <p14:creationId xmlns:p14="http://schemas.microsoft.com/office/powerpoint/2010/main" val="1618100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sp>
        <p:nvSpPr>
          <p:cNvPr id="8" name="Rectangle 7">
            <a:extLst>
              <a:ext uri="{FF2B5EF4-FFF2-40B4-BE49-F238E27FC236}">
                <a16:creationId xmlns:a16="http://schemas.microsoft.com/office/drawing/2014/main" id="{08F36132-5B65-4293-93DB-DF5ADA352325}"/>
              </a:ext>
            </a:extLst>
          </p:cNvPr>
          <p:cNvSpPr/>
          <p:nvPr/>
        </p:nvSpPr>
        <p:spPr>
          <a:xfrm>
            <a:off x="8040280" y="1267171"/>
            <a:ext cx="3699436" cy="830997"/>
          </a:xfrm>
          <a:prstGeom prst="rect">
            <a:avLst/>
          </a:prstGeom>
        </p:spPr>
        <p:txBody>
          <a:bodyPr wrap="square">
            <a:spAutoFit/>
          </a:bodyPr>
          <a:lstStyle/>
          <a:p>
            <a:r>
              <a:rPr lang="en-US" sz="4800" dirty="0">
                <a:latin typeface="Segoe UI Light (Headings)"/>
              </a:rPr>
              <a:t>F = ZYX</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197" y="535110"/>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162877" y="615019"/>
            <a:ext cx="443517" cy="694206"/>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9" name="Rectangle 8">
            <a:extLst>
              <a:ext uri="{FF2B5EF4-FFF2-40B4-BE49-F238E27FC236}">
                <a16:creationId xmlns:a16="http://schemas.microsoft.com/office/drawing/2014/main" id="{2643EC61-B9C8-4F30-9498-AC467E9EAA83}"/>
              </a:ext>
            </a:extLst>
          </p:cNvPr>
          <p:cNvSpPr/>
          <p:nvPr/>
        </p:nvSpPr>
        <p:spPr>
          <a:xfrm>
            <a:off x="3162877" y="1225519"/>
            <a:ext cx="443517" cy="694206"/>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sp>
        <p:nvSpPr>
          <p:cNvPr id="12" name="Rectangle 11">
            <a:extLst>
              <a:ext uri="{FF2B5EF4-FFF2-40B4-BE49-F238E27FC236}">
                <a16:creationId xmlns:a16="http://schemas.microsoft.com/office/drawing/2014/main" id="{DC33464D-9AD4-486A-A1BB-5A7144CA951D}"/>
              </a:ext>
            </a:extLst>
          </p:cNvPr>
          <p:cNvSpPr/>
          <p:nvPr/>
        </p:nvSpPr>
        <p:spPr>
          <a:xfrm>
            <a:off x="3162877" y="1841204"/>
            <a:ext cx="446079" cy="844692"/>
          </a:xfrm>
          <a:prstGeom prst="rect">
            <a:avLst/>
          </a:prstGeom>
        </p:spPr>
        <p:txBody>
          <a:bodyPr wrap="square">
            <a:spAutoFit/>
          </a:bodyPr>
          <a:lstStyle/>
          <a:p>
            <a:r>
              <a:rPr lang="en-US" sz="4800" dirty="0">
                <a:solidFill>
                  <a:srgbClr val="414042"/>
                </a:solidFill>
                <a:latin typeface="Segoe UI Light (Headings)"/>
              </a:rPr>
              <a:t>Z</a:t>
            </a:r>
            <a:endParaRPr lang="en-US" sz="4800" dirty="0">
              <a:latin typeface="Segoe UI Light (Headings)"/>
            </a:endParaRP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400757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14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545690" y="920808"/>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331338" y="1326899"/>
            <a:ext cx="5748423" cy="830997"/>
          </a:xfrm>
          <a:prstGeom prst="rect">
            <a:avLst/>
          </a:prstGeom>
        </p:spPr>
        <p:txBody>
          <a:bodyPr wrap="square">
            <a:spAutoFit/>
          </a:bodyPr>
          <a:lstStyle/>
          <a:p>
            <a:r>
              <a:rPr lang="en-US" sz="4800" dirty="0">
                <a:latin typeface="Segoe UI Light (Headings)"/>
              </a:rPr>
              <a:t>F</a:t>
            </a:r>
            <a:r>
              <a:rPr lang="en-US" sz="4800" baseline="-25000" dirty="0">
                <a:latin typeface="Segoe UI Light (Headings)"/>
              </a:rPr>
              <a:t>1</a:t>
            </a:r>
            <a:r>
              <a:rPr lang="en-US" sz="4800" dirty="0">
                <a:latin typeface="Segoe UI Light (Headings)"/>
              </a:rPr>
              <a:t> = W(Z(YX))</a:t>
            </a:r>
          </a:p>
        </p:txBody>
      </p:sp>
      <p:cxnSp>
        <p:nvCxnSpPr>
          <p:cNvPr id="3" name="Straight Connector 2">
            <a:extLst>
              <a:ext uri="{FF2B5EF4-FFF2-40B4-BE49-F238E27FC236}">
                <a16:creationId xmlns:a16="http://schemas.microsoft.com/office/drawing/2014/main" id="{66D5F6A3-6DA6-402D-B977-67370FA8DA2C}"/>
              </a:ext>
            </a:extLst>
          </p:cNvPr>
          <p:cNvCxnSpPr>
            <a:cxnSpLocks/>
          </p:cNvCxnSpPr>
          <p:nvPr/>
        </p:nvCxnSpPr>
        <p:spPr>
          <a:xfrm>
            <a:off x="3332386" y="411824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E244A-A7BC-4A1B-A610-B968B1418C12}"/>
              </a:ext>
            </a:extLst>
          </p:cNvPr>
          <p:cNvCxnSpPr>
            <a:cxnSpLocks/>
          </p:cNvCxnSpPr>
          <p:nvPr/>
        </p:nvCxnSpPr>
        <p:spPr>
          <a:xfrm>
            <a:off x="3329840" y="528200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4640C91-C5CC-4469-B13B-043E31E0F89D}"/>
              </a:ext>
            </a:extLst>
          </p:cNvPr>
          <p:cNvSpPr/>
          <p:nvPr/>
        </p:nvSpPr>
        <p:spPr>
          <a:xfrm>
            <a:off x="298625" y="402255"/>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2" name="Rectangle 21">
            <a:extLst>
              <a:ext uri="{FF2B5EF4-FFF2-40B4-BE49-F238E27FC236}">
                <a16:creationId xmlns:a16="http://schemas.microsoft.com/office/drawing/2014/main" id="{2321B395-2F02-424E-9958-1555710385EE}"/>
              </a:ext>
            </a:extLst>
          </p:cNvPr>
          <p:cNvSpPr/>
          <p:nvPr/>
        </p:nvSpPr>
        <p:spPr>
          <a:xfrm>
            <a:off x="305751" y="1037617"/>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3" name="Rectangle 22">
            <a:extLst>
              <a:ext uri="{FF2B5EF4-FFF2-40B4-BE49-F238E27FC236}">
                <a16:creationId xmlns:a16="http://schemas.microsoft.com/office/drawing/2014/main" id="{F373FBEA-101B-4353-8EB7-786EA222F6B3}"/>
              </a:ext>
            </a:extLst>
          </p:cNvPr>
          <p:cNvSpPr/>
          <p:nvPr/>
        </p:nvSpPr>
        <p:spPr>
          <a:xfrm>
            <a:off x="2556540" y="1449796"/>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4" name="Rectangle 23">
            <a:extLst>
              <a:ext uri="{FF2B5EF4-FFF2-40B4-BE49-F238E27FC236}">
                <a16:creationId xmlns:a16="http://schemas.microsoft.com/office/drawing/2014/main" id="{50B48B58-BEBD-4567-BE42-DB3F7145A162}"/>
              </a:ext>
            </a:extLst>
          </p:cNvPr>
          <p:cNvSpPr/>
          <p:nvPr/>
        </p:nvSpPr>
        <p:spPr>
          <a:xfrm>
            <a:off x="4448606" y="2004140"/>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5" name="Rectangle 24">
            <a:extLst>
              <a:ext uri="{FF2B5EF4-FFF2-40B4-BE49-F238E27FC236}">
                <a16:creationId xmlns:a16="http://schemas.microsoft.com/office/drawing/2014/main" id="{57B7852F-FAB5-4741-BED0-D46AD8E89193}"/>
              </a:ext>
            </a:extLst>
          </p:cNvPr>
          <p:cNvSpPr/>
          <p:nvPr/>
        </p:nvSpPr>
        <p:spPr>
          <a:xfrm>
            <a:off x="298625" y="3428298"/>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6" name="Rectangle 25">
            <a:extLst>
              <a:ext uri="{FF2B5EF4-FFF2-40B4-BE49-F238E27FC236}">
                <a16:creationId xmlns:a16="http://schemas.microsoft.com/office/drawing/2014/main" id="{7E37C89F-C50F-43B9-8C1F-F9F8607EA90B}"/>
              </a:ext>
            </a:extLst>
          </p:cNvPr>
          <p:cNvSpPr/>
          <p:nvPr/>
        </p:nvSpPr>
        <p:spPr>
          <a:xfrm>
            <a:off x="305751" y="4063660"/>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7" name="Rectangle 26">
            <a:extLst>
              <a:ext uri="{FF2B5EF4-FFF2-40B4-BE49-F238E27FC236}">
                <a16:creationId xmlns:a16="http://schemas.microsoft.com/office/drawing/2014/main" id="{C18C3DA1-DA49-4325-A9D3-DA4363E62F70}"/>
              </a:ext>
            </a:extLst>
          </p:cNvPr>
          <p:cNvSpPr/>
          <p:nvPr/>
        </p:nvSpPr>
        <p:spPr>
          <a:xfrm>
            <a:off x="313374" y="5123283"/>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8" name="Rectangle 27">
            <a:extLst>
              <a:ext uri="{FF2B5EF4-FFF2-40B4-BE49-F238E27FC236}">
                <a16:creationId xmlns:a16="http://schemas.microsoft.com/office/drawing/2014/main" id="{15F20DDE-0DE6-4396-9B86-DF4568EA7221}"/>
              </a:ext>
            </a:extLst>
          </p:cNvPr>
          <p:cNvSpPr/>
          <p:nvPr/>
        </p:nvSpPr>
        <p:spPr>
          <a:xfrm>
            <a:off x="158271" y="5758645"/>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9" name="Rectangle 28">
            <a:extLst>
              <a:ext uri="{FF2B5EF4-FFF2-40B4-BE49-F238E27FC236}">
                <a16:creationId xmlns:a16="http://schemas.microsoft.com/office/drawing/2014/main" id="{106E4FA7-8881-400F-9DE5-55DBCA978FB5}"/>
              </a:ext>
            </a:extLst>
          </p:cNvPr>
          <p:cNvSpPr/>
          <p:nvPr/>
        </p:nvSpPr>
        <p:spPr>
          <a:xfrm>
            <a:off x="7227936" y="4531172"/>
            <a:ext cx="5748423" cy="830997"/>
          </a:xfrm>
          <a:prstGeom prst="rect">
            <a:avLst/>
          </a:prstGeom>
        </p:spPr>
        <p:txBody>
          <a:bodyPr wrap="square">
            <a:spAutoFit/>
          </a:bodyPr>
          <a:lstStyle/>
          <a:p>
            <a:r>
              <a:rPr lang="en-US" sz="4800" dirty="0">
                <a:latin typeface="Segoe UI Light (Headings)"/>
              </a:rPr>
              <a:t>F</a:t>
            </a:r>
            <a:r>
              <a:rPr lang="en-US" sz="4800" baseline="-25000" dirty="0">
                <a:latin typeface="Segoe UI Light (Headings)"/>
              </a:rPr>
              <a:t>2</a:t>
            </a:r>
            <a:r>
              <a:rPr lang="en-US" sz="4800" dirty="0">
                <a:latin typeface="Segoe UI Light (Headings)"/>
              </a:rPr>
              <a:t> = (WZ)(YX)</a:t>
            </a:r>
          </a:p>
        </p:txBody>
      </p:sp>
      <p:cxnSp>
        <p:nvCxnSpPr>
          <p:cNvPr id="31" name="Straight Connector 30">
            <a:extLst>
              <a:ext uri="{FF2B5EF4-FFF2-40B4-BE49-F238E27FC236}">
                <a16:creationId xmlns:a16="http://schemas.microsoft.com/office/drawing/2014/main" id="{75CFD90B-5BAC-4CE3-9376-D05AE600306A}"/>
              </a:ext>
            </a:extLst>
          </p:cNvPr>
          <p:cNvCxnSpPr>
            <a:cxnSpLocks/>
          </p:cNvCxnSpPr>
          <p:nvPr/>
        </p:nvCxnSpPr>
        <p:spPr>
          <a:xfrm flipH="1">
            <a:off x="5552632" y="4960861"/>
            <a:ext cx="17183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31" descr="A picture containing shape&#10;&#10;Description automatically generated">
            <a:extLst>
              <a:ext uri="{FF2B5EF4-FFF2-40B4-BE49-F238E27FC236}">
                <a16:creationId xmlns:a16="http://schemas.microsoft.com/office/drawing/2014/main" id="{84F01811-A136-41F4-AD2F-0EFF4DF3E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07" y="418998"/>
            <a:ext cx="2285978" cy="137160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4FE11A5E-B68F-4F30-9A96-0C45FC82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34500"/>
            <a:ext cx="2285978" cy="137160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BFC037A0-6C8C-43AB-86B6-FA9019B9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675" y="1056598"/>
            <a:ext cx="2285978" cy="1371600"/>
          </a:xfrm>
          <a:prstGeom prst="rect">
            <a:avLst/>
          </a:prstGeom>
        </p:spPr>
      </p:pic>
      <p:pic>
        <p:nvPicPr>
          <p:cNvPr id="35" name="Picture 34" descr="A picture containing shape&#10;&#10;Description automatically generated">
            <a:extLst>
              <a:ext uri="{FF2B5EF4-FFF2-40B4-BE49-F238E27FC236}">
                <a16:creationId xmlns:a16="http://schemas.microsoft.com/office/drawing/2014/main" id="{1BBBA8CF-56F4-4D4C-BF61-B6B9C07EF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358" y="3432441"/>
            <a:ext cx="2285978" cy="1371600"/>
          </a:xfrm>
          <a:prstGeom prst="rect">
            <a:avLst/>
          </a:prstGeom>
        </p:spPr>
      </p:pic>
      <p:pic>
        <p:nvPicPr>
          <p:cNvPr id="36" name="Picture 35" descr="A picture containing shape&#10;&#10;Description automatically generated">
            <a:extLst>
              <a:ext uri="{FF2B5EF4-FFF2-40B4-BE49-F238E27FC236}">
                <a16:creationId xmlns:a16="http://schemas.microsoft.com/office/drawing/2014/main" id="{7468A441-AF16-414E-A55C-CA5B82AB8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663" y="5123283"/>
            <a:ext cx="2285978" cy="1371600"/>
          </a:xfrm>
          <a:prstGeom prst="rect">
            <a:avLst/>
          </a:prstGeom>
        </p:spPr>
      </p:pic>
      <p:pic>
        <p:nvPicPr>
          <p:cNvPr id="37" name="Picture 36" descr="A picture containing shape&#10;&#10;Description automatically generated">
            <a:extLst>
              <a:ext uri="{FF2B5EF4-FFF2-40B4-BE49-F238E27FC236}">
                <a16:creationId xmlns:a16="http://schemas.microsoft.com/office/drawing/2014/main" id="{B4A1356E-BB6E-4C3A-9F0E-D6D17E960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890" y="4269567"/>
            <a:ext cx="2285978" cy="1371600"/>
          </a:xfrm>
          <a:prstGeom prst="rect">
            <a:avLst/>
          </a:prstGeom>
        </p:spPr>
      </p:pic>
    </p:spTree>
    <p:extLst>
      <p:ext uri="{BB962C8B-B14F-4D97-AF65-F5344CB8AC3E}">
        <p14:creationId xmlns:p14="http://schemas.microsoft.com/office/powerpoint/2010/main" val="2863166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EEEB022-25C6-4B1D-8A7C-38308CBB011E}"/>
              </a:ext>
            </a:extLst>
          </p:cNvPr>
          <p:cNvGrpSpPr>
            <a:grpSpLocks noChangeAspect="1"/>
          </p:cNvGrpSpPr>
          <p:nvPr/>
        </p:nvGrpSpPr>
        <p:grpSpPr>
          <a:xfrm>
            <a:off x="211890" y="1453169"/>
            <a:ext cx="7680960" cy="1424332"/>
            <a:chOff x="298625" y="402255"/>
            <a:chExt cx="12781136" cy="2370099"/>
          </a:xfrm>
        </p:grpSpPr>
        <p:sp>
          <p:nvSpPr>
            <p:cNvPr id="4" name="Rectangle 3">
              <a:extLst>
                <a:ext uri="{FF2B5EF4-FFF2-40B4-BE49-F238E27FC236}">
                  <a16:creationId xmlns:a16="http://schemas.microsoft.com/office/drawing/2014/main" id="{85D96E30-5304-46DE-838C-123EA69484E4}"/>
                </a:ext>
              </a:extLst>
            </p:cNvPr>
            <p:cNvSpPr/>
            <p:nvPr/>
          </p:nvSpPr>
          <p:spPr>
            <a:xfrm>
              <a:off x="545689" y="920808"/>
              <a:ext cx="6675121" cy="107550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3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331338" y="1326899"/>
              <a:ext cx="5748423" cy="768214"/>
            </a:xfrm>
            <a:prstGeom prst="rect">
              <a:avLst/>
            </a:prstGeom>
          </p:spPr>
          <p:txBody>
            <a:bodyPr wrap="square">
              <a:spAutoFit/>
            </a:bodyPr>
            <a:lstStyle/>
            <a:p>
              <a:r>
                <a:rPr lang="en-US" sz="2400" dirty="0">
                  <a:latin typeface="Segoe UI Light (Headings)"/>
                </a:rPr>
                <a:t>F</a:t>
              </a:r>
              <a:r>
                <a:rPr lang="en-US" sz="2400" baseline="-25000" dirty="0">
                  <a:latin typeface="Segoe UI Light (Headings)"/>
                </a:rPr>
                <a:t>1</a:t>
              </a:r>
              <a:r>
                <a:rPr lang="en-US" sz="2400" dirty="0">
                  <a:latin typeface="Segoe UI Light (Headings)"/>
                </a:rPr>
                <a:t> = W(Z(YX))</a:t>
              </a:r>
            </a:p>
          </p:txBody>
        </p:sp>
        <p:sp>
          <p:nvSpPr>
            <p:cNvPr id="21" name="Rectangle 20">
              <a:extLst>
                <a:ext uri="{FF2B5EF4-FFF2-40B4-BE49-F238E27FC236}">
                  <a16:creationId xmlns:a16="http://schemas.microsoft.com/office/drawing/2014/main" id="{C4640C91-C5CC-4469-B13B-043E31E0F89D}"/>
                </a:ext>
              </a:extLst>
            </p:cNvPr>
            <p:cNvSpPr/>
            <p:nvPr/>
          </p:nvSpPr>
          <p:spPr>
            <a:xfrm>
              <a:off x="298625" y="402255"/>
              <a:ext cx="494131" cy="768214"/>
            </a:xfrm>
            <a:prstGeom prst="rect">
              <a:avLst/>
            </a:prstGeom>
          </p:spPr>
          <p:txBody>
            <a:bodyPr wrap="square">
              <a:spAutoFit/>
            </a:bodyPr>
            <a:lstStyle/>
            <a:p>
              <a:r>
                <a:rPr lang="en-US" sz="2400" dirty="0">
                  <a:latin typeface="Segoe UI Light (Headings)"/>
                </a:rPr>
                <a:t>X</a:t>
              </a:r>
              <a:endParaRPr lang="en-US" sz="1000" dirty="0"/>
            </a:p>
          </p:txBody>
        </p:sp>
        <p:sp>
          <p:nvSpPr>
            <p:cNvPr id="22" name="Rectangle 21">
              <a:extLst>
                <a:ext uri="{FF2B5EF4-FFF2-40B4-BE49-F238E27FC236}">
                  <a16:creationId xmlns:a16="http://schemas.microsoft.com/office/drawing/2014/main" id="{2321B395-2F02-424E-9958-1555710385EE}"/>
                </a:ext>
              </a:extLst>
            </p:cNvPr>
            <p:cNvSpPr/>
            <p:nvPr/>
          </p:nvSpPr>
          <p:spPr>
            <a:xfrm>
              <a:off x="305750" y="1037616"/>
              <a:ext cx="494131" cy="768214"/>
            </a:xfrm>
            <a:prstGeom prst="rect">
              <a:avLst/>
            </a:prstGeom>
          </p:spPr>
          <p:txBody>
            <a:bodyPr wrap="square">
              <a:spAutoFit/>
            </a:bodyPr>
            <a:lstStyle/>
            <a:p>
              <a:r>
                <a:rPr lang="en-US" sz="2400" dirty="0">
                  <a:latin typeface="Segoe UI Light (Headings)"/>
                </a:rPr>
                <a:t>Y</a:t>
              </a:r>
              <a:endParaRPr lang="en-US" sz="1000" dirty="0"/>
            </a:p>
          </p:txBody>
        </p:sp>
        <p:sp>
          <p:nvSpPr>
            <p:cNvPr id="23" name="Rectangle 22">
              <a:extLst>
                <a:ext uri="{FF2B5EF4-FFF2-40B4-BE49-F238E27FC236}">
                  <a16:creationId xmlns:a16="http://schemas.microsoft.com/office/drawing/2014/main" id="{F373FBEA-101B-4353-8EB7-786EA222F6B3}"/>
                </a:ext>
              </a:extLst>
            </p:cNvPr>
            <p:cNvSpPr/>
            <p:nvPr/>
          </p:nvSpPr>
          <p:spPr>
            <a:xfrm>
              <a:off x="2556540" y="1449796"/>
              <a:ext cx="494131" cy="768214"/>
            </a:xfrm>
            <a:prstGeom prst="rect">
              <a:avLst/>
            </a:prstGeom>
          </p:spPr>
          <p:txBody>
            <a:bodyPr wrap="square">
              <a:spAutoFit/>
            </a:bodyPr>
            <a:lstStyle/>
            <a:p>
              <a:r>
                <a:rPr lang="en-US" sz="2400" dirty="0">
                  <a:latin typeface="Segoe UI Light (Headings)"/>
                </a:rPr>
                <a:t>Z</a:t>
              </a:r>
              <a:endParaRPr lang="en-US" sz="1000" dirty="0"/>
            </a:p>
          </p:txBody>
        </p:sp>
        <p:sp>
          <p:nvSpPr>
            <p:cNvPr id="24" name="Rectangle 23">
              <a:extLst>
                <a:ext uri="{FF2B5EF4-FFF2-40B4-BE49-F238E27FC236}">
                  <a16:creationId xmlns:a16="http://schemas.microsoft.com/office/drawing/2014/main" id="{50B48B58-BEBD-4567-BE42-DB3F7145A162}"/>
                </a:ext>
              </a:extLst>
            </p:cNvPr>
            <p:cNvSpPr/>
            <p:nvPr/>
          </p:nvSpPr>
          <p:spPr>
            <a:xfrm>
              <a:off x="4448605" y="2004140"/>
              <a:ext cx="494131" cy="768214"/>
            </a:xfrm>
            <a:prstGeom prst="rect">
              <a:avLst/>
            </a:prstGeom>
          </p:spPr>
          <p:txBody>
            <a:bodyPr wrap="square">
              <a:spAutoFit/>
            </a:bodyPr>
            <a:lstStyle/>
            <a:p>
              <a:r>
                <a:rPr lang="en-US" sz="2400" dirty="0">
                  <a:latin typeface="Segoe UI Light (Headings)"/>
                </a:rPr>
                <a:t>W</a:t>
              </a:r>
              <a:endParaRPr lang="en-US" sz="1000" dirty="0"/>
            </a:p>
          </p:txBody>
        </p:sp>
        <p:pic>
          <p:nvPicPr>
            <p:cNvPr id="32" name="Picture 31" descr="A picture containing shape&#10;&#10;Description automatically generated">
              <a:extLst>
                <a:ext uri="{FF2B5EF4-FFF2-40B4-BE49-F238E27FC236}">
                  <a16:creationId xmlns:a16="http://schemas.microsoft.com/office/drawing/2014/main" id="{84F01811-A136-41F4-AD2F-0EFF4DF3E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07" y="418998"/>
              <a:ext cx="2285978" cy="137160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4FE11A5E-B68F-4F30-9A96-0C45FC82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34500"/>
              <a:ext cx="2285978" cy="137160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BFC037A0-6C8C-43AB-86B6-FA9019B9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675" y="1056598"/>
              <a:ext cx="2285978" cy="1371600"/>
            </a:xfrm>
            <a:prstGeom prst="rect">
              <a:avLst/>
            </a:prstGeom>
          </p:spPr>
        </p:pic>
      </p:grpSp>
      <p:grpSp>
        <p:nvGrpSpPr>
          <p:cNvPr id="5" name="Group 4">
            <a:extLst>
              <a:ext uri="{FF2B5EF4-FFF2-40B4-BE49-F238E27FC236}">
                <a16:creationId xmlns:a16="http://schemas.microsoft.com/office/drawing/2014/main" id="{8D496996-2F76-4A51-A946-320372D80490}"/>
              </a:ext>
            </a:extLst>
          </p:cNvPr>
          <p:cNvGrpSpPr>
            <a:grpSpLocks noChangeAspect="1"/>
          </p:cNvGrpSpPr>
          <p:nvPr/>
        </p:nvGrpSpPr>
        <p:grpSpPr>
          <a:xfrm>
            <a:off x="6773062" y="1403587"/>
            <a:ext cx="6276376" cy="1819886"/>
            <a:chOff x="158271" y="3428298"/>
            <a:chExt cx="11279800" cy="3270671"/>
          </a:xfrm>
        </p:grpSpPr>
        <p:cxnSp>
          <p:nvCxnSpPr>
            <p:cNvPr id="3" name="Straight Connector 2">
              <a:extLst>
                <a:ext uri="{FF2B5EF4-FFF2-40B4-BE49-F238E27FC236}">
                  <a16:creationId xmlns:a16="http://schemas.microsoft.com/office/drawing/2014/main" id="{66D5F6A3-6DA6-402D-B977-67370FA8DA2C}"/>
                </a:ext>
              </a:extLst>
            </p:cNvPr>
            <p:cNvCxnSpPr>
              <a:cxnSpLocks/>
            </p:cNvCxnSpPr>
            <p:nvPr/>
          </p:nvCxnSpPr>
          <p:spPr>
            <a:xfrm>
              <a:off x="3332386" y="411824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E244A-A7BC-4A1B-A610-B968B1418C12}"/>
                </a:ext>
              </a:extLst>
            </p:cNvPr>
            <p:cNvCxnSpPr>
              <a:cxnSpLocks/>
            </p:cNvCxnSpPr>
            <p:nvPr/>
          </p:nvCxnSpPr>
          <p:spPr>
            <a:xfrm>
              <a:off x="3329840" y="528200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7B7852F-FAB5-4741-BED0-D46AD8E89193}"/>
                </a:ext>
              </a:extLst>
            </p:cNvPr>
            <p:cNvSpPr/>
            <p:nvPr/>
          </p:nvSpPr>
          <p:spPr>
            <a:xfrm>
              <a:off x="298626" y="3428298"/>
              <a:ext cx="494130" cy="940323"/>
            </a:xfrm>
            <a:prstGeom prst="rect">
              <a:avLst/>
            </a:prstGeom>
          </p:spPr>
          <p:txBody>
            <a:bodyPr wrap="square">
              <a:spAutoFit/>
            </a:bodyPr>
            <a:lstStyle/>
            <a:p>
              <a:r>
                <a:rPr lang="en-US" sz="2800" dirty="0">
                  <a:latin typeface="Segoe UI Light (Headings)"/>
                </a:rPr>
                <a:t>X</a:t>
              </a:r>
              <a:endParaRPr lang="en-US" sz="1050" dirty="0"/>
            </a:p>
          </p:txBody>
        </p:sp>
        <p:sp>
          <p:nvSpPr>
            <p:cNvPr id="26" name="Rectangle 25">
              <a:extLst>
                <a:ext uri="{FF2B5EF4-FFF2-40B4-BE49-F238E27FC236}">
                  <a16:creationId xmlns:a16="http://schemas.microsoft.com/office/drawing/2014/main" id="{7E37C89F-C50F-43B9-8C1F-F9F8607EA90B}"/>
                </a:ext>
              </a:extLst>
            </p:cNvPr>
            <p:cNvSpPr/>
            <p:nvPr/>
          </p:nvSpPr>
          <p:spPr>
            <a:xfrm>
              <a:off x="305751" y="4063660"/>
              <a:ext cx="494130" cy="940323"/>
            </a:xfrm>
            <a:prstGeom prst="rect">
              <a:avLst/>
            </a:prstGeom>
          </p:spPr>
          <p:txBody>
            <a:bodyPr wrap="square">
              <a:spAutoFit/>
            </a:bodyPr>
            <a:lstStyle/>
            <a:p>
              <a:r>
                <a:rPr lang="en-US" sz="2800" dirty="0">
                  <a:latin typeface="Segoe UI Light (Headings)"/>
                </a:rPr>
                <a:t>Y</a:t>
              </a:r>
              <a:endParaRPr lang="en-US" sz="1050" dirty="0"/>
            </a:p>
          </p:txBody>
        </p:sp>
        <p:sp>
          <p:nvSpPr>
            <p:cNvPr id="27" name="Rectangle 26">
              <a:extLst>
                <a:ext uri="{FF2B5EF4-FFF2-40B4-BE49-F238E27FC236}">
                  <a16:creationId xmlns:a16="http://schemas.microsoft.com/office/drawing/2014/main" id="{C18C3DA1-DA49-4325-A9D3-DA4363E62F70}"/>
                </a:ext>
              </a:extLst>
            </p:cNvPr>
            <p:cNvSpPr/>
            <p:nvPr/>
          </p:nvSpPr>
          <p:spPr>
            <a:xfrm>
              <a:off x="313373" y="5123284"/>
              <a:ext cx="494130" cy="940323"/>
            </a:xfrm>
            <a:prstGeom prst="rect">
              <a:avLst/>
            </a:prstGeom>
          </p:spPr>
          <p:txBody>
            <a:bodyPr wrap="square">
              <a:spAutoFit/>
            </a:bodyPr>
            <a:lstStyle/>
            <a:p>
              <a:r>
                <a:rPr lang="en-US" sz="2800" dirty="0">
                  <a:latin typeface="Segoe UI Light (Headings)"/>
                </a:rPr>
                <a:t>Z</a:t>
              </a:r>
              <a:endParaRPr lang="en-US" sz="1050" dirty="0"/>
            </a:p>
          </p:txBody>
        </p:sp>
        <p:sp>
          <p:nvSpPr>
            <p:cNvPr id="28" name="Rectangle 27">
              <a:extLst>
                <a:ext uri="{FF2B5EF4-FFF2-40B4-BE49-F238E27FC236}">
                  <a16:creationId xmlns:a16="http://schemas.microsoft.com/office/drawing/2014/main" id="{15F20DDE-0DE6-4396-9B86-DF4568EA7221}"/>
                </a:ext>
              </a:extLst>
            </p:cNvPr>
            <p:cNvSpPr/>
            <p:nvPr/>
          </p:nvSpPr>
          <p:spPr>
            <a:xfrm>
              <a:off x="158271" y="5758646"/>
              <a:ext cx="494130" cy="940323"/>
            </a:xfrm>
            <a:prstGeom prst="rect">
              <a:avLst/>
            </a:prstGeom>
          </p:spPr>
          <p:txBody>
            <a:bodyPr wrap="square">
              <a:spAutoFit/>
            </a:bodyPr>
            <a:lstStyle/>
            <a:p>
              <a:r>
                <a:rPr lang="en-US" sz="2800" dirty="0">
                  <a:latin typeface="Segoe UI Light (Headings)"/>
                </a:rPr>
                <a:t>W</a:t>
              </a:r>
              <a:endParaRPr lang="en-US" sz="1050" dirty="0"/>
            </a:p>
          </p:txBody>
        </p:sp>
        <p:sp>
          <p:nvSpPr>
            <p:cNvPr id="29" name="Rectangle 28">
              <a:extLst>
                <a:ext uri="{FF2B5EF4-FFF2-40B4-BE49-F238E27FC236}">
                  <a16:creationId xmlns:a16="http://schemas.microsoft.com/office/drawing/2014/main" id="{106E4FA7-8881-400F-9DE5-55DBCA978FB5}"/>
                </a:ext>
              </a:extLst>
            </p:cNvPr>
            <p:cNvSpPr/>
            <p:nvPr/>
          </p:nvSpPr>
          <p:spPr>
            <a:xfrm>
              <a:off x="5689648" y="4480210"/>
              <a:ext cx="5748423" cy="940323"/>
            </a:xfrm>
            <a:prstGeom prst="rect">
              <a:avLst/>
            </a:prstGeom>
          </p:spPr>
          <p:txBody>
            <a:bodyPr wrap="square">
              <a:spAutoFit/>
            </a:bodyPr>
            <a:lstStyle/>
            <a:p>
              <a:r>
                <a:rPr lang="en-US" sz="2800" dirty="0">
                  <a:latin typeface="Segoe UI Light (Headings)"/>
                </a:rPr>
                <a:t>F</a:t>
              </a:r>
              <a:r>
                <a:rPr lang="en-US" sz="2800" baseline="-25000" dirty="0">
                  <a:latin typeface="Segoe UI Light (Headings)"/>
                </a:rPr>
                <a:t>2</a:t>
              </a:r>
              <a:r>
                <a:rPr lang="en-US" sz="2800" dirty="0">
                  <a:latin typeface="Segoe UI Light (Headings)"/>
                </a:rPr>
                <a:t> = (WZ)(YX)</a:t>
              </a:r>
            </a:p>
          </p:txBody>
        </p:sp>
        <p:pic>
          <p:nvPicPr>
            <p:cNvPr id="35" name="Picture 34" descr="A picture containing shape&#10;&#10;Description automatically generated">
              <a:extLst>
                <a:ext uri="{FF2B5EF4-FFF2-40B4-BE49-F238E27FC236}">
                  <a16:creationId xmlns:a16="http://schemas.microsoft.com/office/drawing/2014/main" id="{1BBBA8CF-56F4-4D4C-BF61-B6B9C07EF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358" y="3432441"/>
              <a:ext cx="2285978" cy="1371600"/>
            </a:xfrm>
            <a:prstGeom prst="rect">
              <a:avLst/>
            </a:prstGeom>
          </p:spPr>
        </p:pic>
        <p:pic>
          <p:nvPicPr>
            <p:cNvPr id="36" name="Picture 35" descr="A picture containing shape&#10;&#10;Description automatically generated">
              <a:extLst>
                <a:ext uri="{FF2B5EF4-FFF2-40B4-BE49-F238E27FC236}">
                  <a16:creationId xmlns:a16="http://schemas.microsoft.com/office/drawing/2014/main" id="{7468A441-AF16-414E-A55C-CA5B82AB8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663" y="5123283"/>
              <a:ext cx="2285978" cy="1371600"/>
            </a:xfrm>
            <a:prstGeom prst="rect">
              <a:avLst/>
            </a:prstGeom>
          </p:spPr>
        </p:pic>
        <p:pic>
          <p:nvPicPr>
            <p:cNvPr id="37" name="Picture 36" descr="A picture containing shape&#10;&#10;Description automatically generated">
              <a:extLst>
                <a:ext uri="{FF2B5EF4-FFF2-40B4-BE49-F238E27FC236}">
                  <a16:creationId xmlns:a16="http://schemas.microsoft.com/office/drawing/2014/main" id="{B4A1356E-BB6E-4C3A-9F0E-D6D17E960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890" y="4269567"/>
              <a:ext cx="2285978" cy="1371600"/>
            </a:xfrm>
            <a:prstGeom prst="rect">
              <a:avLst/>
            </a:prstGeom>
          </p:spPr>
        </p:pic>
      </p:grpSp>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826000">
                  <a:extLst>
                    <a:ext uri="{9D8B030D-6E8A-4147-A177-3AD203B41FA5}">
                      <a16:colId xmlns:a16="http://schemas.microsoft.com/office/drawing/2014/main" val="4149648166"/>
                    </a:ext>
                  </a:extLst>
                </a:gridCol>
                <a:gridCol w="40640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WZYX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Yes</a:t>
                      </a:r>
                    </a:p>
                  </a:txBody>
                  <a:tcPr/>
                </a:tc>
                <a:tc>
                  <a:txBody>
                    <a:bodyPr/>
                    <a:lstStyle/>
                    <a:p>
                      <a:pPr algn="ctr"/>
                      <a:r>
                        <a:rPr lang="en-US" sz="4000" kern="1200" dirty="0">
                          <a:solidFill>
                            <a:schemeClr val="tx1"/>
                          </a:solidFill>
                          <a:latin typeface="Segoe UI Light (Headings)"/>
                          <a:ea typeface="+mn-ea"/>
                          <a:cs typeface="+mn-cs"/>
                        </a:rPr>
                        <a:t>Yes</a:t>
                      </a:r>
                    </a:p>
                  </a:txBody>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1200" dirty="0">
                          <a:solidFill>
                            <a:schemeClr val="tx1"/>
                          </a:solidFill>
                          <a:latin typeface="Segoe UI Light (Headings)"/>
                          <a:ea typeface="+mn-ea"/>
                          <a:cs typeface="+mn-cs"/>
                        </a:rPr>
                        <a:t>Hmm, 3 levels, No!</a:t>
                      </a:r>
                    </a:p>
                  </a:txBody>
                  <a:tcPr/>
                </a:tc>
                <a:tc>
                  <a:txBody>
                    <a:bodyPr/>
                    <a:lstStyle/>
                    <a:p>
                      <a:pPr algn="ctr"/>
                      <a:r>
                        <a:rPr lang="en-US" sz="4000" kern="1200" dirty="0">
                          <a:solidFill>
                            <a:schemeClr val="tx1"/>
                          </a:solidFill>
                          <a:latin typeface="Segoe UI Light (Headings)"/>
                          <a:ea typeface="+mn-ea"/>
                          <a:cs typeface="+mn-cs"/>
                        </a:rPr>
                        <a:t>Yes! 2 levels</a:t>
                      </a:r>
                    </a:p>
                  </a:txBody>
                  <a:tcP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algn="ctr"/>
                      <a:r>
                        <a:rPr lang="en-US" sz="4000" kern="1200" dirty="0">
                          <a:solidFill>
                            <a:schemeClr val="tx1"/>
                          </a:solidFill>
                          <a:latin typeface="Segoe UI Light (Headings)"/>
                          <a:ea typeface="+mn-ea"/>
                          <a:cs typeface="+mn-cs"/>
                        </a:rPr>
                        <a:t>3 gates, Yes</a:t>
                      </a:r>
                    </a:p>
                  </a:txBody>
                  <a:tcPr/>
                </a:tc>
                <a:tc>
                  <a:txBody>
                    <a:bodyPr/>
                    <a:lstStyle/>
                    <a:p>
                      <a:pPr algn="ctr"/>
                      <a:r>
                        <a:rPr lang="en-US" sz="4000" kern="1200" dirty="0">
                          <a:solidFill>
                            <a:schemeClr val="tx1"/>
                          </a:solidFill>
                          <a:latin typeface="Segoe UI Light (Headings)"/>
                          <a:ea typeface="+mn-ea"/>
                          <a:cs typeface="+mn-cs"/>
                        </a:rPr>
                        <a:t>3 gates, Yes</a:t>
                      </a:r>
                    </a:p>
                  </a:txBody>
                  <a:tcPr/>
                </a:tc>
                <a:extLst>
                  <a:ext uri="{0D108BD9-81ED-4DB2-BD59-A6C34878D82A}">
                    <a16:rowId xmlns:a16="http://schemas.microsoft.com/office/drawing/2014/main" val="2246736350"/>
                  </a:ext>
                </a:extLst>
              </a:tr>
            </a:tbl>
          </a:graphicData>
        </a:graphic>
      </p:graphicFrame>
    </p:spTree>
    <p:extLst>
      <p:ext uri="{BB962C8B-B14F-4D97-AF65-F5344CB8AC3E}">
        <p14:creationId xmlns:p14="http://schemas.microsoft.com/office/powerpoint/2010/main" val="2288481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468780" y="4682374"/>
            <a:ext cx="3699436" cy="830997"/>
          </a:xfrm>
          <a:prstGeom prst="rect">
            <a:avLst/>
          </a:prstGeom>
        </p:spPr>
        <p:txBody>
          <a:bodyPr wrap="square">
            <a:spAutoFit/>
          </a:bodyPr>
          <a:lstStyle/>
          <a:p>
            <a:r>
              <a:rPr lang="en-US" sz="4800" dirty="0">
                <a:latin typeface="Segoe UI Light (Headings)"/>
              </a:rPr>
              <a:t>F = WZYX</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697" y="3950313"/>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989999" y="4191613"/>
            <a:ext cx="444352" cy="646331"/>
          </a:xfrm>
          <a:prstGeom prst="rect">
            <a:avLst/>
          </a:prstGeom>
        </p:spPr>
        <p:txBody>
          <a:bodyPr wrap="none">
            <a:spAutoFit/>
          </a:bodyPr>
          <a:lstStyle/>
          <a:p>
            <a:r>
              <a:rPr lang="en-US" sz="3600" dirty="0">
                <a:solidFill>
                  <a:srgbClr val="414042"/>
                </a:solidFill>
                <a:latin typeface="Segoe UI Light (Headings)"/>
              </a:rPr>
              <a:t>X</a:t>
            </a:r>
            <a:endParaRPr lang="en-US" sz="3600" dirty="0">
              <a:latin typeface="Segoe UI Light (Headings)"/>
            </a:endParaRPr>
          </a:p>
        </p:txBody>
      </p:sp>
      <p:sp>
        <p:nvSpPr>
          <p:cNvPr id="9" name="Rectangle 8">
            <a:extLst>
              <a:ext uri="{FF2B5EF4-FFF2-40B4-BE49-F238E27FC236}">
                <a16:creationId xmlns:a16="http://schemas.microsoft.com/office/drawing/2014/main" id="{2643EC61-B9C8-4F30-9498-AC467E9EAA83}"/>
              </a:ext>
            </a:extLst>
          </p:cNvPr>
          <p:cNvSpPr/>
          <p:nvPr/>
        </p:nvSpPr>
        <p:spPr>
          <a:xfrm>
            <a:off x="2989999" y="4560813"/>
            <a:ext cx="434734" cy="646331"/>
          </a:xfrm>
          <a:prstGeom prst="rect">
            <a:avLst/>
          </a:prstGeom>
        </p:spPr>
        <p:txBody>
          <a:bodyPr wrap="none">
            <a:spAutoFit/>
          </a:bodyPr>
          <a:lstStyle/>
          <a:p>
            <a:r>
              <a:rPr lang="en-US" sz="3600" dirty="0">
                <a:solidFill>
                  <a:srgbClr val="414042"/>
                </a:solidFill>
                <a:latin typeface="Segoe UI Light (Headings)"/>
              </a:rPr>
              <a:t>Y</a:t>
            </a:r>
            <a:endParaRPr lang="en-US" sz="3600" dirty="0">
              <a:latin typeface="Segoe UI Light (Headings)"/>
            </a:endParaRPr>
          </a:p>
        </p:txBody>
      </p:sp>
      <p:sp>
        <p:nvSpPr>
          <p:cNvPr id="12" name="Rectangle 11">
            <a:extLst>
              <a:ext uri="{FF2B5EF4-FFF2-40B4-BE49-F238E27FC236}">
                <a16:creationId xmlns:a16="http://schemas.microsoft.com/office/drawing/2014/main" id="{DC33464D-9AD4-486A-A1BB-5A7144CA951D}"/>
              </a:ext>
            </a:extLst>
          </p:cNvPr>
          <p:cNvSpPr/>
          <p:nvPr/>
        </p:nvSpPr>
        <p:spPr>
          <a:xfrm>
            <a:off x="2989999" y="4935198"/>
            <a:ext cx="446079" cy="646331"/>
          </a:xfrm>
          <a:prstGeom prst="rect">
            <a:avLst/>
          </a:prstGeom>
        </p:spPr>
        <p:txBody>
          <a:bodyPr wrap="square">
            <a:spAutoFit/>
          </a:bodyPr>
          <a:lstStyle/>
          <a:p>
            <a:r>
              <a:rPr lang="en-US" sz="3600" dirty="0">
                <a:solidFill>
                  <a:srgbClr val="414042"/>
                </a:solidFill>
                <a:latin typeface="Segoe UI Light (Headings)"/>
              </a:rPr>
              <a:t>Z</a:t>
            </a:r>
            <a:endParaRPr lang="en-US" sz="3600" dirty="0">
              <a:latin typeface="Segoe UI Light (Headings)"/>
            </a:endParaRP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3436078" y="4909501"/>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6D3EAF-DE84-44E1-8A0A-022FA439E475}"/>
              </a:ext>
            </a:extLst>
          </p:cNvPr>
          <p:cNvCxnSpPr>
            <a:cxnSpLocks/>
          </p:cNvCxnSpPr>
          <p:nvPr/>
        </p:nvCxnSpPr>
        <p:spPr>
          <a:xfrm>
            <a:off x="3436078" y="5279530"/>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20290F-78E8-4936-8857-03262C259F47}"/>
              </a:ext>
            </a:extLst>
          </p:cNvPr>
          <p:cNvSpPr/>
          <p:nvPr/>
        </p:nvSpPr>
        <p:spPr>
          <a:xfrm>
            <a:off x="2908050" y="5383970"/>
            <a:ext cx="446079" cy="646331"/>
          </a:xfrm>
          <a:prstGeom prst="rect">
            <a:avLst/>
          </a:prstGeom>
        </p:spPr>
        <p:txBody>
          <a:bodyPr wrap="square">
            <a:spAutoFit/>
          </a:bodyPr>
          <a:lstStyle/>
          <a:p>
            <a:r>
              <a:rPr lang="en-US" sz="3600" dirty="0">
                <a:solidFill>
                  <a:srgbClr val="414042"/>
                </a:solidFill>
                <a:latin typeface="Segoe UI Light (Headings)"/>
              </a:rPr>
              <a:t>W</a:t>
            </a:r>
            <a:endParaRPr lang="en-US" sz="3600" dirty="0">
              <a:latin typeface="Segoe UI Light (Headings)"/>
            </a:endParaRPr>
          </a:p>
        </p:txBody>
      </p:sp>
      <p:sp>
        <p:nvSpPr>
          <p:cNvPr id="15" name="Rectangle 14">
            <a:extLst>
              <a:ext uri="{FF2B5EF4-FFF2-40B4-BE49-F238E27FC236}">
                <a16:creationId xmlns:a16="http://schemas.microsoft.com/office/drawing/2014/main" id="{3A3C6264-57AA-4E58-A331-A41F819D7443}"/>
              </a:ext>
            </a:extLst>
          </p:cNvPr>
          <p:cNvSpPr/>
          <p:nvPr/>
        </p:nvSpPr>
        <p:spPr>
          <a:xfrm>
            <a:off x="8674161" y="1463504"/>
            <a:ext cx="3699436" cy="830997"/>
          </a:xfrm>
          <a:prstGeom prst="rect">
            <a:avLst/>
          </a:prstGeom>
        </p:spPr>
        <p:txBody>
          <a:bodyPr wrap="square">
            <a:spAutoFit/>
          </a:bodyPr>
          <a:lstStyle/>
          <a:p>
            <a:r>
              <a:rPr lang="en-US" sz="4800" dirty="0">
                <a:latin typeface="Segoe UI Light (Headings)"/>
              </a:rPr>
              <a:t>F = WZYX</a:t>
            </a:r>
          </a:p>
        </p:txBody>
      </p:sp>
      <p:pic>
        <p:nvPicPr>
          <p:cNvPr id="16" name="Picture 15" descr="A picture containing shape&#10;&#10;Description automatically generated">
            <a:extLst>
              <a:ext uri="{FF2B5EF4-FFF2-40B4-BE49-F238E27FC236}">
                <a16:creationId xmlns:a16="http://schemas.microsoft.com/office/drawing/2014/main" id="{164F727C-92C5-40E1-BA25-433032BC1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297" y="197068"/>
            <a:ext cx="3825159" cy="2295121"/>
          </a:xfrm>
          <a:prstGeom prst="rect">
            <a:avLst/>
          </a:prstGeom>
        </p:spPr>
      </p:pic>
      <p:sp>
        <p:nvSpPr>
          <p:cNvPr id="17" name="Rectangle 16">
            <a:extLst>
              <a:ext uri="{FF2B5EF4-FFF2-40B4-BE49-F238E27FC236}">
                <a16:creationId xmlns:a16="http://schemas.microsoft.com/office/drawing/2014/main" id="{9247AD93-469A-4828-94BF-7FD105C767A2}"/>
              </a:ext>
            </a:extLst>
          </p:cNvPr>
          <p:cNvSpPr/>
          <p:nvPr/>
        </p:nvSpPr>
        <p:spPr>
          <a:xfrm>
            <a:off x="1313599" y="438368"/>
            <a:ext cx="444352" cy="646331"/>
          </a:xfrm>
          <a:prstGeom prst="rect">
            <a:avLst/>
          </a:prstGeom>
        </p:spPr>
        <p:txBody>
          <a:bodyPr wrap="none">
            <a:spAutoFit/>
          </a:bodyPr>
          <a:lstStyle/>
          <a:p>
            <a:r>
              <a:rPr lang="en-US" sz="3600" dirty="0">
                <a:solidFill>
                  <a:srgbClr val="414042"/>
                </a:solidFill>
                <a:latin typeface="Segoe UI Light (Headings)"/>
              </a:rPr>
              <a:t>X</a:t>
            </a:r>
            <a:endParaRPr lang="en-US" sz="3600" dirty="0">
              <a:latin typeface="Segoe UI Light (Headings)"/>
            </a:endParaRPr>
          </a:p>
        </p:txBody>
      </p:sp>
      <p:sp>
        <p:nvSpPr>
          <p:cNvPr id="18" name="Rectangle 17">
            <a:extLst>
              <a:ext uri="{FF2B5EF4-FFF2-40B4-BE49-F238E27FC236}">
                <a16:creationId xmlns:a16="http://schemas.microsoft.com/office/drawing/2014/main" id="{02D0B1CF-5845-4542-A76E-9373D5803CC1}"/>
              </a:ext>
            </a:extLst>
          </p:cNvPr>
          <p:cNvSpPr/>
          <p:nvPr/>
        </p:nvSpPr>
        <p:spPr>
          <a:xfrm>
            <a:off x="1313599" y="998068"/>
            <a:ext cx="434734" cy="646331"/>
          </a:xfrm>
          <a:prstGeom prst="rect">
            <a:avLst/>
          </a:prstGeom>
        </p:spPr>
        <p:txBody>
          <a:bodyPr wrap="none">
            <a:spAutoFit/>
          </a:bodyPr>
          <a:lstStyle/>
          <a:p>
            <a:r>
              <a:rPr lang="en-US" sz="3600" dirty="0">
                <a:solidFill>
                  <a:srgbClr val="414042"/>
                </a:solidFill>
                <a:latin typeface="Segoe UI Light (Headings)"/>
              </a:rPr>
              <a:t>Y</a:t>
            </a:r>
            <a:endParaRPr lang="en-US" sz="3600" dirty="0">
              <a:latin typeface="Segoe UI Light (Headings)"/>
            </a:endParaRPr>
          </a:p>
        </p:txBody>
      </p:sp>
      <p:sp>
        <p:nvSpPr>
          <p:cNvPr id="19" name="Rectangle 18">
            <a:extLst>
              <a:ext uri="{FF2B5EF4-FFF2-40B4-BE49-F238E27FC236}">
                <a16:creationId xmlns:a16="http://schemas.microsoft.com/office/drawing/2014/main" id="{C90E36BD-8405-48CB-BC56-199E123B0A76}"/>
              </a:ext>
            </a:extLst>
          </p:cNvPr>
          <p:cNvSpPr/>
          <p:nvPr/>
        </p:nvSpPr>
        <p:spPr>
          <a:xfrm>
            <a:off x="1261756" y="1555838"/>
            <a:ext cx="446079" cy="646331"/>
          </a:xfrm>
          <a:prstGeom prst="rect">
            <a:avLst/>
          </a:prstGeom>
        </p:spPr>
        <p:txBody>
          <a:bodyPr wrap="square">
            <a:spAutoFit/>
          </a:bodyPr>
          <a:lstStyle/>
          <a:p>
            <a:r>
              <a:rPr lang="en-US" sz="3600" dirty="0">
                <a:solidFill>
                  <a:srgbClr val="414042"/>
                </a:solidFill>
                <a:latin typeface="Segoe UI Light (Headings)"/>
              </a:rPr>
              <a:t>Z</a:t>
            </a:r>
            <a:endParaRPr lang="en-US" sz="3600" dirty="0">
              <a:latin typeface="Segoe UI Light (Headings)"/>
            </a:endParaRPr>
          </a:p>
        </p:txBody>
      </p:sp>
      <p:cxnSp>
        <p:nvCxnSpPr>
          <p:cNvPr id="20" name="Straight Connector 19">
            <a:extLst>
              <a:ext uri="{FF2B5EF4-FFF2-40B4-BE49-F238E27FC236}">
                <a16:creationId xmlns:a16="http://schemas.microsoft.com/office/drawing/2014/main" id="{13FEFD2C-9851-4050-A979-F38CE427EE82}"/>
              </a:ext>
            </a:extLst>
          </p:cNvPr>
          <p:cNvCxnSpPr>
            <a:cxnSpLocks/>
          </p:cNvCxnSpPr>
          <p:nvPr/>
        </p:nvCxnSpPr>
        <p:spPr>
          <a:xfrm>
            <a:off x="1759678" y="1346756"/>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F597A6F-C61E-48B7-BA2E-8488C1028CC7}"/>
              </a:ext>
            </a:extLst>
          </p:cNvPr>
          <p:cNvSpPr/>
          <p:nvPr/>
        </p:nvSpPr>
        <p:spPr>
          <a:xfrm>
            <a:off x="4402923" y="2442430"/>
            <a:ext cx="446079" cy="646331"/>
          </a:xfrm>
          <a:prstGeom prst="rect">
            <a:avLst/>
          </a:prstGeom>
        </p:spPr>
        <p:txBody>
          <a:bodyPr wrap="square">
            <a:spAutoFit/>
          </a:bodyPr>
          <a:lstStyle/>
          <a:p>
            <a:r>
              <a:rPr lang="en-US" sz="3600" dirty="0">
                <a:solidFill>
                  <a:srgbClr val="414042"/>
                </a:solidFill>
                <a:latin typeface="Segoe UI Light (Headings)"/>
              </a:rPr>
              <a:t>W</a:t>
            </a:r>
            <a:endParaRPr lang="en-US" sz="3600" dirty="0">
              <a:latin typeface="Segoe UI Light (Headings)"/>
            </a:endParaRPr>
          </a:p>
        </p:txBody>
      </p:sp>
      <p:pic>
        <p:nvPicPr>
          <p:cNvPr id="23" name="Picture 22" descr="A picture containing shape&#10;&#10;Description automatically generated">
            <a:extLst>
              <a:ext uri="{FF2B5EF4-FFF2-40B4-BE49-F238E27FC236}">
                <a16:creationId xmlns:a16="http://schemas.microsoft.com/office/drawing/2014/main" id="{C94601EE-D291-4BCB-A3CF-ABF4676FC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02" y="743881"/>
            <a:ext cx="3825159" cy="2295121"/>
          </a:xfrm>
          <a:prstGeom prst="rect">
            <a:avLst/>
          </a:prstGeom>
        </p:spPr>
      </p:pic>
    </p:spTree>
    <p:extLst>
      <p:ext uri="{BB962C8B-B14F-4D97-AF65-F5344CB8AC3E}">
        <p14:creationId xmlns:p14="http://schemas.microsoft.com/office/powerpoint/2010/main" val="4275385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DA8AF105-A5F3-4D51-9DBB-698A3293D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04" y="2057400"/>
            <a:ext cx="5326592" cy="2743200"/>
          </a:xfrm>
          <a:prstGeom prst="rect">
            <a:avLst/>
          </a:prstGeom>
        </p:spPr>
      </p:pic>
      <p:sp>
        <p:nvSpPr>
          <p:cNvPr id="6" name="Rectangle 5">
            <a:extLst>
              <a:ext uri="{FF2B5EF4-FFF2-40B4-BE49-F238E27FC236}">
                <a16:creationId xmlns:a16="http://schemas.microsoft.com/office/drawing/2014/main" id="{8C73773E-C084-448D-98E0-7FBFBA8BE49C}"/>
              </a:ext>
            </a:extLst>
          </p:cNvPr>
          <p:cNvSpPr/>
          <p:nvPr/>
        </p:nvSpPr>
        <p:spPr>
          <a:xfrm>
            <a:off x="1" y="51180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OR</a:t>
            </a:r>
          </a:p>
        </p:txBody>
      </p:sp>
    </p:spTree>
    <p:extLst>
      <p:ext uri="{BB962C8B-B14F-4D97-AF65-F5344CB8AC3E}">
        <p14:creationId xmlns:p14="http://schemas.microsoft.com/office/powerpoint/2010/main" val="2303114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537763"/>
            <a:ext cx="12191999" cy="2180230"/>
            <a:chOff x="0" y="537763"/>
            <a:chExt cx="12191999" cy="2180230"/>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2287806" cy="830997"/>
            </a:xfrm>
            <a:prstGeom prst="rect">
              <a:avLst/>
            </a:prstGeom>
          </p:spPr>
          <p:txBody>
            <a:bodyPr wrap="none">
              <a:spAutoFit/>
            </a:bodyPr>
            <a:lstStyle/>
            <a:p>
              <a:r>
                <a:rPr lang="en-US" sz="4800" dirty="0">
                  <a:latin typeface="Segoe UI Light (Headings)"/>
                </a:rPr>
                <a:t>F = Y+X</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latin typeface="Segoe UI Light (Headings)"/>
                </a:rPr>
                <a:t>Y</a:t>
              </a: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4421443">
                  <a:extLst>
                    <a:ext uri="{9D8B030D-6E8A-4147-A177-3AD203B41FA5}">
                      <a16:colId xmlns:a16="http://schemas.microsoft.com/office/drawing/2014/main" val="3035806854"/>
                    </a:ext>
                  </a:extLst>
                </a:gridCol>
                <a:gridCol w="4640825">
                  <a:extLst>
                    <a:ext uri="{9D8B030D-6E8A-4147-A177-3AD203B41FA5}">
                      <a16:colId xmlns:a16="http://schemas.microsoft.com/office/drawing/2014/main" val="1016841238"/>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 OR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Y+X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pic>
        <p:nvPicPr>
          <p:cNvPr id="10" name="Picture 9" descr="A picture containing shape&#10;&#10;Description automatically generated">
            <a:extLst>
              <a:ext uri="{FF2B5EF4-FFF2-40B4-BE49-F238E27FC236}">
                <a16:creationId xmlns:a16="http://schemas.microsoft.com/office/drawing/2014/main" id="{DAC8CDD7-7C76-4653-875F-ED029E10E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3" y="320511"/>
            <a:ext cx="4572000" cy="2643915"/>
          </a:xfrm>
          <a:prstGeom prst="rect">
            <a:avLst/>
          </a:prstGeom>
        </p:spPr>
      </p:pic>
    </p:spTree>
    <p:extLst>
      <p:ext uri="{BB962C8B-B14F-4D97-AF65-F5344CB8AC3E}">
        <p14:creationId xmlns:p14="http://schemas.microsoft.com/office/powerpoint/2010/main" val="271468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537763"/>
            <a:ext cx="12191999" cy="2206019"/>
            <a:chOff x="0" y="537763"/>
            <a:chExt cx="12191999" cy="2206019"/>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3767378" cy="1569660"/>
            </a:xfrm>
            <a:prstGeom prst="rect">
              <a:avLst/>
            </a:prstGeom>
          </p:spPr>
          <p:txBody>
            <a:bodyPr wrap="none">
              <a:spAutoFit/>
            </a:bodyPr>
            <a:lstStyle/>
            <a:p>
              <a:r>
                <a:rPr lang="en-US" sz="4800" dirty="0">
                  <a:latin typeface="Segoe UI Light (Headings)"/>
                </a:rPr>
                <a:t>F=Y+X=X+Y</a:t>
              </a:r>
            </a:p>
            <a:p>
              <a:r>
                <a:rPr lang="en-US" sz="4800" dirty="0">
                  <a:latin typeface="Segoe UI Light (Headings)"/>
                </a:rPr>
                <a:t>Commutative</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latin typeface="Segoe UI Light (Headings)"/>
                </a:rPr>
                <a:t>Y</a:t>
              </a: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4568927">
                  <a:extLst>
                    <a:ext uri="{9D8B030D-6E8A-4147-A177-3AD203B41FA5}">
                      <a16:colId xmlns:a16="http://schemas.microsoft.com/office/drawing/2014/main" val="3035806854"/>
                    </a:ext>
                  </a:extLst>
                </a:gridCol>
                <a:gridCol w="4493341">
                  <a:extLst>
                    <a:ext uri="{9D8B030D-6E8A-4147-A177-3AD203B41FA5}">
                      <a16:colId xmlns:a16="http://schemas.microsoft.com/office/drawing/2014/main" val="2178581117"/>
                    </a:ext>
                  </a:extLst>
                </a:gridCol>
              </a:tblGrid>
              <a:tr h="3708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 OR Y</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X+Y</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pic>
        <p:nvPicPr>
          <p:cNvPr id="10" name="Picture 9" descr="A picture containing shape&#10;&#10;Description automatically generated">
            <a:extLst>
              <a:ext uri="{FF2B5EF4-FFF2-40B4-BE49-F238E27FC236}">
                <a16:creationId xmlns:a16="http://schemas.microsoft.com/office/drawing/2014/main" id="{4C3ECA5C-D827-41ED-BC4F-5893A23A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3" y="320511"/>
            <a:ext cx="4572000" cy="2643915"/>
          </a:xfrm>
          <a:prstGeom prst="rect">
            <a:avLst/>
          </a:prstGeom>
        </p:spPr>
      </p:pic>
    </p:spTree>
    <p:extLst>
      <p:ext uri="{BB962C8B-B14F-4D97-AF65-F5344CB8AC3E}">
        <p14:creationId xmlns:p14="http://schemas.microsoft.com/office/powerpoint/2010/main" val="4268868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27609"/>
            <a:ext cx="12191999" cy="2180230"/>
            <a:chOff x="0" y="537763"/>
            <a:chExt cx="12191999" cy="2180230"/>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596912" cy="830997"/>
            </a:xfrm>
            <a:prstGeom prst="rect">
              <a:avLst/>
            </a:prstGeom>
          </p:spPr>
          <p:txBody>
            <a:bodyPr wrap="none">
              <a:spAutoFit/>
            </a:bodyPr>
            <a:lstStyle/>
            <a:p>
              <a:r>
                <a:rPr lang="en-US" sz="4800" dirty="0">
                  <a:latin typeface="Segoe UI Light (Headings)"/>
                </a:rPr>
                <a:t>F = 1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404278" cy="830997"/>
            </a:xfrm>
            <a:prstGeom prst="rect">
              <a:avLst/>
            </a:prstGeom>
          </p:spPr>
          <p:txBody>
            <a:bodyPr wrap="none">
              <a:spAutoFit/>
            </a:bodyPr>
            <a:lstStyle/>
            <a:p>
              <a:r>
                <a:rPr lang="en-US" sz="4800" dirty="0">
                  <a:latin typeface="Segoe UI Light (Headings)"/>
                </a:rPr>
                <a:t>1</a:t>
              </a:r>
            </a:p>
          </p:txBody>
        </p:sp>
      </p:grpSp>
      <p:pic>
        <p:nvPicPr>
          <p:cNvPr id="10" name="Picture 9" descr="A picture containing shape&#10;&#10;Description automatically generated">
            <a:extLst>
              <a:ext uri="{FF2B5EF4-FFF2-40B4-BE49-F238E27FC236}">
                <a16:creationId xmlns:a16="http://schemas.microsoft.com/office/drawing/2014/main" id="{9947FF6D-88F2-42CE-91AB-CE722DA11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graphicFrame>
        <p:nvGraphicFramePr>
          <p:cNvPr id="12" name="Table 2">
            <a:extLst>
              <a:ext uri="{FF2B5EF4-FFF2-40B4-BE49-F238E27FC236}">
                <a16:creationId xmlns:a16="http://schemas.microsoft.com/office/drawing/2014/main" id="{9BF9F239-D2E5-4C7B-80D4-48E94DE0BEE8}"/>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3" name="Rectangle 12">
            <a:extLst>
              <a:ext uri="{FF2B5EF4-FFF2-40B4-BE49-F238E27FC236}">
                <a16:creationId xmlns:a16="http://schemas.microsoft.com/office/drawing/2014/main" id="{012742E2-D02B-4553-A1B4-59D85D354BA3}"/>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X+1 = 1</a:t>
            </a:r>
            <a:endParaRPr lang="en-US" dirty="0"/>
          </a:p>
        </p:txBody>
      </p:sp>
    </p:spTree>
    <p:extLst>
      <p:ext uri="{BB962C8B-B14F-4D97-AF65-F5344CB8AC3E}">
        <p14:creationId xmlns:p14="http://schemas.microsoft.com/office/powerpoint/2010/main" val="362721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base-10</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3110121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27609"/>
            <a:ext cx="12191999" cy="2180230"/>
            <a:chOff x="0" y="537763"/>
            <a:chExt cx="12191999" cy="2180230"/>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latin typeface="Segoe UI Light (Headings)"/>
                </a:rPr>
                <a:t>F = X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16488" cy="830997"/>
            </a:xfrm>
            <a:prstGeom prst="rect">
              <a:avLst/>
            </a:prstGeom>
          </p:spPr>
          <p:txBody>
            <a:bodyPr wrap="none">
              <a:spAutoFit/>
            </a:bodyPr>
            <a:lstStyle/>
            <a:p>
              <a:r>
                <a:rPr lang="en-US" sz="4800" dirty="0">
                  <a:latin typeface="Segoe UI Light (Headings)"/>
                </a:rPr>
                <a:t>0</a:t>
              </a:r>
            </a:p>
          </p:txBody>
        </p:sp>
      </p:grpSp>
      <p:pic>
        <p:nvPicPr>
          <p:cNvPr id="10" name="Picture 9" descr="A picture containing shape&#10;&#10;Description automatically generated">
            <a:extLst>
              <a:ext uri="{FF2B5EF4-FFF2-40B4-BE49-F238E27FC236}">
                <a16:creationId xmlns:a16="http://schemas.microsoft.com/office/drawing/2014/main" id="{9F971690-7208-4E79-98F8-BA56C40D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sp>
        <p:nvSpPr>
          <p:cNvPr id="12" name="Rectangle 11">
            <a:extLst>
              <a:ext uri="{FF2B5EF4-FFF2-40B4-BE49-F238E27FC236}">
                <a16:creationId xmlns:a16="http://schemas.microsoft.com/office/drawing/2014/main" id="{C7AC6576-F0EF-4C83-A64B-36FE16B66F29}"/>
              </a:ext>
            </a:extLst>
          </p:cNvPr>
          <p:cNvSpPr/>
          <p:nvPr/>
        </p:nvSpPr>
        <p:spPr>
          <a:xfrm>
            <a:off x="0" y="5490473"/>
            <a:ext cx="12192000" cy="707886"/>
          </a:xfrm>
          <a:prstGeom prst="rect">
            <a:avLst/>
          </a:prstGeom>
        </p:spPr>
        <p:txBody>
          <a:bodyPr wrap="square">
            <a:spAutoFit/>
          </a:bodyPr>
          <a:lstStyle/>
          <a:p>
            <a:pPr algn="ctr"/>
            <a:r>
              <a:rPr lang="en-CA" sz="4000" dirty="0">
                <a:latin typeface="Segoe UI Light (Headings)"/>
              </a:rPr>
              <a:t>F = X + 0 = X</a:t>
            </a:r>
            <a:endParaRPr lang="en-US" dirty="0"/>
          </a:p>
        </p:txBody>
      </p:sp>
      <p:graphicFrame>
        <p:nvGraphicFramePr>
          <p:cNvPr id="13" name="Table 2">
            <a:extLst>
              <a:ext uri="{FF2B5EF4-FFF2-40B4-BE49-F238E27FC236}">
                <a16:creationId xmlns:a16="http://schemas.microsoft.com/office/drawing/2014/main" id="{EB2FE725-AC9E-4AD5-B227-606917A55235}"/>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2675210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39393"/>
            <a:ext cx="12191999" cy="1511711"/>
            <a:chOff x="0" y="549547"/>
            <a:chExt cx="12191999" cy="1511711"/>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2248865" y="54954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latin typeface="Segoe UI Light (Headings)"/>
                </a:rPr>
                <a:t>F = X </a:t>
              </a:r>
            </a:p>
          </p:txBody>
        </p:sp>
      </p:grpSp>
      <p:pic>
        <p:nvPicPr>
          <p:cNvPr id="10" name="Picture 9" descr="A picture containing shape&#10;&#10;Description automatically generated">
            <a:extLst>
              <a:ext uri="{FF2B5EF4-FFF2-40B4-BE49-F238E27FC236}">
                <a16:creationId xmlns:a16="http://schemas.microsoft.com/office/drawing/2014/main" id="{9F971690-7208-4E79-98F8-BA56C40D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sp>
        <p:nvSpPr>
          <p:cNvPr id="12" name="Rectangle 11">
            <a:extLst>
              <a:ext uri="{FF2B5EF4-FFF2-40B4-BE49-F238E27FC236}">
                <a16:creationId xmlns:a16="http://schemas.microsoft.com/office/drawing/2014/main" id="{C7AC6576-F0EF-4C83-A64B-36FE16B66F29}"/>
              </a:ext>
            </a:extLst>
          </p:cNvPr>
          <p:cNvSpPr/>
          <p:nvPr/>
        </p:nvSpPr>
        <p:spPr>
          <a:xfrm>
            <a:off x="0" y="5490473"/>
            <a:ext cx="12192000" cy="707886"/>
          </a:xfrm>
          <a:prstGeom prst="rect">
            <a:avLst/>
          </a:prstGeom>
        </p:spPr>
        <p:txBody>
          <a:bodyPr wrap="square">
            <a:spAutoFit/>
          </a:bodyPr>
          <a:lstStyle/>
          <a:p>
            <a:pPr algn="ctr"/>
            <a:r>
              <a:rPr lang="en-CA" sz="4000" dirty="0">
                <a:latin typeface="Segoe UI Light (Headings)"/>
              </a:rPr>
              <a:t>F = X+X = X</a:t>
            </a:r>
            <a:endParaRPr lang="en-US" dirty="0"/>
          </a:p>
        </p:txBody>
      </p:sp>
      <p:graphicFrame>
        <p:nvGraphicFramePr>
          <p:cNvPr id="13" name="Table 2">
            <a:extLst>
              <a:ext uri="{FF2B5EF4-FFF2-40B4-BE49-F238E27FC236}">
                <a16:creationId xmlns:a16="http://schemas.microsoft.com/office/drawing/2014/main" id="{EB2FE725-AC9E-4AD5-B227-606917A55235}"/>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cxnSp>
        <p:nvCxnSpPr>
          <p:cNvPr id="11" name="Straight Connector 10">
            <a:extLst>
              <a:ext uri="{FF2B5EF4-FFF2-40B4-BE49-F238E27FC236}">
                <a16:creationId xmlns:a16="http://schemas.microsoft.com/office/drawing/2014/main" id="{A8BE62A1-0E16-473F-8FD5-0AC0CFEDDD77}"/>
              </a:ext>
            </a:extLst>
          </p:cNvPr>
          <p:cNvCxnSpPr>
            <a:cxnSpLocks/>
          </p:cNvCxnSpPr>
          <p:nvPr/>
        </p:nvCxnSpPr>
        <p:spPr>
          <a:xfrm flipH="1">
            <a:off x="3023419" y="2788516"/>
            <a:ext cx="8849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FF32C8-543F-46B3-9F62-33593F881346}"/>
              </a:ext>
            </a:extLst>
          </p:cNvPr>
          <p:cNvCxnSpPr>
            <a:cxnSpLocks/>
          </p:cNvCxnSpPr>
          <p:nvPr/>
        </p:nvCxnSpPr>
        <p:spPr>
          <a:xfrm flipV="1">
            <a:off x="3828351" y="2754892"/>
            <a:ext cx="1" cy="128016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510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27609"/>
            <a:ext cx="12191999" cy="2121238"/>
            <a:chOff x="0" y="537763"/>
            <a:chExt cx="12191999" cy="2121238"/>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596912" cy="830997"/>
            </a:xfrm>
            <a:prstGeom prst="rect">
              <a:avLst/>
            </a:prstGeom>
          </p:spPr>
          <p:txBody>
            <a:bodyPr wrap="none">
              <a:spAutoFit/>
            </a:bodyPr>
            <a:lstStyle/>
            <a:p>
              <a:r>
                <a:rPr lang="en-US" sz="4800" dirty="0">
                  <a:latin typeface="Segoe UI Light (Headings)"/>
                </a:rPr>
                <a:t>F = 1 </a:t>
              </a:r>
            </a:p>
          </p:txBody>
        </p:sp>
        <p:sp>
          <p:nvSpPr>
            <p:cNvPr id="9" name="Rectangle 8">
              <a:extLst>
                <a:ext uri="{FF2B5EF4-FFF2-40B4-BE49-F238E27FC236}">
                  <a16:creationId xmlns:a16="http://schemas.microsoft.com/office/drawing/2014/main" id="{2643EC61-B9C8-4F30-9498-AC467E9EAA83}"/>
                </a:ext>
              </a:extLst>
            </p:cNvPr>
            <p:cNvSpPr/>
            <p:nvPr/>
          </p:nvSpPr>
          <p:spPr>
            <a:xfrm>
              <a:off x="3267940" y="1828004"/>
              <a:ext cx="662361" cy="830997"/>
            </a:xfrm>
            <a:prstGeom prst="rect">
              <a:avLst/>
            </a:prstGeom>
          </p:spPr>
          <p:txBody>
            <a:bodyPr wrap="none">
              <a:spAutoFit/>
            </a:bodyPr>
            <a:lstStyle/>
            <a:p>
              <a:r>
                <a:rPr lang="en-US" sz="4800" dirty="0">
                  <a:latin typeface="Segoe UI Light (Headings)"/>
                </a:rPr>
                <a:t>X’</a:t>
              </a:r>
            </a:p>
          </p:txBody>
        </p:sp>
      </p:grpSp>
      <p:pic>
        <p:nvPicPr>
          <p:cNvPr id="10" name="Picture 9" descr="A picture containing shape&#10;&#10;Description automatically generated">
            <a:extLst>
              <a:ext uri="{FF2B5EF4-FFF2-40B4-BE49-F238E27FC236}">
                <a16:creationId xmlns:a16="http://schemas.microsoft.com/office/drawing/2014/main" id="{9F971690-7208-4E79-98F8-BA56C40D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sp>
        <p:nvSpPr>
          <p:cNvPr id="12" name="Rectangle 11">
            <a:extLst>
              <a:ext uri="{FF2B5EF4-FFF2-40B4-BE49-F238E27FC236}">
                <a16:creationId xmlns:a16="http://schemas.microsoft.com/office/drawing/2014/main" id="{C7AC6576-F0EF-4C83-A64B-36FE16B66F29}"/>
              </a:ext>
            </a:extLst>
          </p:cNvPr>
          <p:cNvSpPr/>
          <p:nvPr/>
        </p:nvSpPr>
        <p:spPr>
          <a:xfrm>
            <a:off x="0" y="5490473"/>
            <a:ext cx="12192000" cy="707886"/>
          </a:xfrm>
          <a:prstGeom prst="rect">
            <a:avLst/>
          </a:prstGeom>
        </p:spPr>
        <p:txBody>
          <a:bodyPr wrap="square">
            <a:spAutoFit/>
          </a:bodyPr>
          <a:lstStyle/>
          <a:p>
            <a:pPr algn="ctr"/>
            <a:r>
              <a:rPr lang="en-CA" sz="4000" dirty="0">
                <a:latin typeface="Segoe UI Light (Headings)"/>
              </a:rPr>
              <a:t>F = X + X’ = 1</a:t>
            </a:r>
            <a:endParaRPr lang="en-US" dirty="0"/>
          </a:p>
        </p:txBody>
      </p:sp>
      <p:graphicFrame>
        <p:nvGraphicFramePr>
          <p:cNvPr id="13" name="Table 2">
            <a:extLst>
              <a:ext uri="{FF2B5EF4-FFF2-40B4-BE49-F238E27FC236}">
                <a16:creationId xmlns:a16="http://schemas.microsoft.com/office/drawing/2014/main" id="{EB2FE725-AC9E-4AD5-B227-606917A55235}"/>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654428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OR</a:t>
            </a:r>
          </a:p>
        </p:txBody>
      </p:sp>
    </p:spTree>
    <p:extLst>
      <p:ext uri="{BB962C8B-B14F-4D97-AF65-F5344CB8AC3E}">
        <p14:creationId xmlns:p14="http://schemas.microsoft.com/office/powerpoint/2010/main" val="1711196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547057" y="830982"/>
            <a:ext cx="9644943" cy="1908534"/>
            <a:chOff x="2517560" y="875227"/>
            <a:chExt cx="9644943" cy="1908534"/>
          </a:xfrm>
        </p:grpSpPr>
        <p:sp>
          <p:nvSpPr>
            <p:cNvPr id="7" name="Rectangle 6">
              <a:extLst>
                <a:ext uri="{FF2B5EF4-FFF2-40B4-BE49-F238E27FC236}">
                  <a16:creationId xmlns:a16="http://schemas.microsoft.com/office/drawing/2014/main" id="{F66F174F-D5EC-41F7-97A7-1D6FCB62F808}"/>
                </a:ext>
              </a:extLst>
            </p:cNvPr>
            <p:cNvSpPr/>
            <p:nvPr/>
          </p:nvSpPr>
          <p:spPr>
            <a:xfrm>
              <a:off x="2517560" y="87522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63067" y="1610555"/>
              <a:ext cx="3699436" cy="830997"/>
            </a:xfrm>
            <a:prstGeom prst="rect">
              <a:avLst/>
            </a:prstGeom>
          </p:spPr>
          <p:txBody>
            <a:bodyPr wrap="square">
              <a:spAutoFit/>
            </a:bodyPr>
            <a:lstStyle/>
            <a:p>
              <a:r>
                <a:rPr lang="en-US" sz="4800" dirty="0">
                  <a:latin typeface="Segoe UI Light (Headings)"/>
                </a:rPr>
                <a:t>F = Z+(X+Y)</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latin typeface="Segoe UI Light (Headings)"/>
                </a:rPr>
                <a:t>Z</a:t>
              </a:r>
            </a:p>
          </p:txBody>
        </p:sp>
      </p:grpSp>
      <p:pic>
        <p:nvPicPr>
          <p:cNvPr id="13" name="Picture 12" descr="A picture containing shape&#10;&#10;Description automatically generated">
            <a:extLst>
              <a:ext uri="{FF2B5EF4-FFF2-40B4-BE49-F238E27FC236}">
                <a16:creationId xmlns:a16="http://schemas.microsoft.com/office/drawing/2014/main" id="{4A530110-EE90-4251-A64D-F6A40BB20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293" y="812092"/>
            <a:ext cx="2834640" cy="1639233"/>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34856240-AD1C-442C-804B-4061D4597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025" y="1211969"/>
            <a:ext cx="2834640" cy="1639233"/>
          </a:xfrm>
          <a:prstGeom prst="rect">
            <a:avLst/>
          </a:prstGeom>
        </p:spPr>
      </p:pic>
    </p:spTree>
    <p:extLst>
      <p:ext uri="{BB962C8B-B14F-4D97-AF65-F5344CB8AC3E}">
        <p14:creationId xmlns:p14="http://schemas.microsoft.com/office/powerpoint/2010/main" val="2412032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2007855">
                  <a:extLst>
                    <a:ext uri="{9D8B030D-6E8A-4147-A177-3AD203B41FA5}">
                      <a16:colId xmlns:a16="http://schemas.microsoft.com/office/drawing/2014/main" val="3035806854"/>
                    </a:ext>
                  </a:extLst>
                </a:gridCol>
                <a:gridCol w="2007855">
                  <a:extLst>
                    <a:ext uri="{9D8B030D-6E8A-4147-A177-3AD203B41FA5}">
                      <a16:colId xmlns:a16="http://schemas.microsoft.com/office/drawing/2014/main" val="1124808969"/>
                    </a:ext>
                  </a:extLst>
                </a:gridCol>
                <a:gridCol w="2007855">
                  <a:extLst>
                    <a:ext uri="{9D8B030D-6E8A-4147-A177-3AD203B41FA5}">
                      <a16:colId xmlns:a16="http://schemas.microsoft.com/office/drawing/2014/main" val="1393230629"/>
                    </a:ext>
                  </a:extLst>
                </a:gridCol>
                <a:gridCol w="2007855">
                  <a:extLst>
                    <a:ext uri="{9D8B030D-6E8A-4147-A177-3AD203B41FA5}">
                      <a16:colId xmlns:a16="http://schemas.microsoft.com/office/drawing/2014/main" val="308802714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75805" y="703413"/>
            <a:ext cx="11916195" cy="2393967"/>
            <a:chOff x="2517560" y="875227"/>
            <a:chExt cx="11916195" cy="2393967"/>
          </a:xfrm>
        </p:grpSpPr>
        <p:sp>
          <p:nvSpPr>
            <p:cNvPr id="7" name="Rectangle 6">
              <a:extLst>
                <a:ext uri="{FF2B5EF4-FFF2-40B4-BE49-F238E27FC236}">
                  <a16:creationId xmlns:a16="http://schemas.microsoft.com/office/drawing/2014/main" id="{F66F174F-D5EC-41F7-97A7-1D6FCB62F808}"/>
                </a:ext>
              </a:extLst>
            </p:cNvPr>
            <p:cNvSpPr/>
            <p:nvPr/>
          </p:nvSpPr>
          <p:spPr>
            <a:xfrm>
              <a:off x="2517560" y="87522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7758635" y="1330202"/>
              <a:ext cx="6675120" cy="1938992"/>
            </a:xfrm>
            <a:prstGeom prst="rect">
              <a:avLst/>
            </a:prstGeom>
          </p:spPr>
          <p:txBody>
            <a:bodyPr wrap="square">
              <a:spAutoFit/>
            </a:bodyPr>
            <a:lstStyle/>
            <a:p>
              <a:pPr algn="ctr"/>
              <a:r>
                <a:rPr lang="en-US" sz="3600" dirty="0">
                  <a:latin typeface="Segoe UI Light (Headings)"/>
                </a:rPr>
                <a:t>F=Z+(Y+X)=Z+(X+Y)=(Z+X)+Y</a:t>
              </a:r>
            </a:p>
            <a:p>
              <a:pPr algn="ctr"/>
              <a:r>
                <a:rPr lang="en-US" sz="3600" dirty="0">
                  <a:latin typeface="Segoe UI Light (Headings)"/>
                </a:rPr>
                <a:t>= Z+Y+X</a:t>
              </a:r>
            </a:p>
            <a:p>
              <a:pPr algn="ctr"/>
              <a:r>
                <a:rPr lang="en-US" sz="4800" dirty="0">
                  <a:latin typeface="Segoe UI Light (Headings)"/>
                </a:rPr>
                <a:t>Associative</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latin typeface="Segoe UI Light (Headings)"/>
                </a:rPr>
                <a:t>Z</a:t>
              </a:r>
            </a:p>
          </p:txBody>
        </p:sp>
      </p:grpSp>
      <p:pic>
        <p:nvPicPr>
          <p:cNvPr id="13" name="Picture 12" descr="A picture containing shape&#10;&#10;Description automatically generated">
            <a:extLst>
              <a:ext uri="{FF2B5EF4-FFF2-40B4-BE49-F238E27FC236}">
                <a16:creationId xmlns:a16="http://schemas.microsoft.com/office/drawing/2014/main" id="{486BF714-E49C-4530-8B4A-C0DF2F48A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60" y="654455"/>
            <a:ext cx="2834640" cy="1639233"/>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4A9C6F5D-326A-4222-B3A2-4FDF1A1F3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213" y="1049211"/>
            <a:ext cx="2834640" cy="1639233"/>
          </a:xfrm>
          <a:prstGeom prst="rect">
            <a:avLst/>
          </a:prstGeom>
        </p:spPr>
      </p:pic>
    </p:spTree>
    <p:extLst>
      <p:ext uri="{BB962C8B-B14F-4D97-AF65-F5344CB8AC3E}">
        <p14:creationId xmlns:p14="http://schemas.microsoft.com/office/powerpoint/2010/main" val="381056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shape&#10;&#10;Description automatically generated">
            <a:extLst>
              <a:ext uri="{FF2B5EF4-FFF2-40B4-BE49-F238E27FC236}">
                <a16:creationId xmlns:a16="http://schemas.microsoft.com/office/drawing/2014/main" id="{98A3ED9E-08EF-46E8-8E02-FF9E8E4F8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539" y="508697"/>
            <a:ext cx="4111179" cy="2377440"/>
          </a:xfrm>
          <a:prstGeom prst="rect">
            <a:avLst/>
          </a:prstGeom>
        </p:spPr>
      </p:pic>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040280" y="1267171"/>
            <a:ext cx="3699436" cy="830997"/>
          </a:xfrm>
          <a:prstGeom prst="rect">
            <a:avLst/>
          </a:prstGeom>
        </p:spPr>
        <p:txBody>
          <a:bodyPr wrap="square">
            <a:spAutoFit/>
          </a:bodyPr>
          <a:lstStyle/>
          <a:p>
            <a:r>
              <a:rPr lang="en-US" sz="4800" dirty="0">
                <a:latin typeface="Segoe UI Light (Headings)"/>
              </a:rPr>
              <a:t>F = Z+Y+X</a:t>
            </a:r>
          </a:p>
        </p:txBody>
      </p:sp>
      <p:sp>
        <p:nvSpPr>
          <p:cNvPr id="7" name="Rectangle 6">
            <a:extLst>
              <a:ext uri="{FF2B5EF4-FFF2-40B4-BE49-F238E27FC236}">
                <a16:creationId xmlns:a16="http://schemas.microsoft.com/office/drawing/2014/main" id="{F66F174F-D5EC-41F7-97A7-1D6FCB62F808}"/>
              </a:ext>
            </a:extLst>
          </p:cNvPr>
          <p:cNvSpPr/>
          <p:nvPr/>
        </p:nvSpPr>
        <p:spPr>
          <a:xfrm>
            <a:off x="3162877"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3162877"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3162877"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393383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2">
            <a:extLst>
              <a:ext uri="{FF2B5EF4-FFF2-40B4-BE49-F238E27FC236}">
                <a16:creationId xmlns:a16="http://schemas.microsoft.com/office/drawing/2014/main" id="{18276766-0D9B-45DA-B84A-CA18F9FA4442}"/>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2007855">
                  <a:extLst>
                    <a:ext uri="{9D8B030D-6E8A-4147-A177-3AD203B41FA5}">
                      <a16:colId xmlns:a16="http://schemas.microsoft.com/office/drawing/2014/main" val="3035806854"/>
                    </a:ext>
                  </a:extLst>
                </a:gridCol>
                <a:gridCol w="2007855">
                  <a:extLst>
                    <a:ext uri="{9D8B030D-6E8A-4147-A177-3AD203B41FA5}">
                      <a16:colId xmlns:a16="http://schemas.microsoft.com/office/drawing/2014/main" val="1124808969"/>
                    </a:ext>
                  </a:extLst>
                </a:gridCol>
                <a:gridCol w="2007855">
                  <a:extLst>
                    <a:ext uri="{9D8B030D-6E8A-4147-A177-3AD203B41FA5}">
                      <a16:colId xmlns:a16="http://schemas.microsoft.com/office/drawing/2014/main" val="1393230629"/>
                    </a:ext>
                  </a:extLst>
                </a:gridCol>
                <a:gridCol w="2007855">
                  <a:extLst>
                    <a:ext uri="{9D8B030D-6E8A-4147-A177-3AD203B41FA5}">
                      <a16:colId xmlns:a16="http://schemas.microsoft.com/office/drawing/2014/main" val="308802714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3193474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shape&#10;&#10;Description automatically generated">
            <a:extLst>
              <a:ext uri="{FF2B5EF4-FFF2-40B4-BE49-F238E27FC236}">
                <a16:creationId xmlns:a16="http://schemas.microsoft.com/office/drawing/2014/main" id="{98A3ED9E-08EF-46E8-8E02-FF9E8E4F8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81" y="402255"/>
            <a:ext cx="2529959" cy="1463040"/>
          </a:xfrm>
          <a:prstGeom prst="rect">
            <a:avLst/>
          </a:prstGeom>
        </p:spPr>
      </p:pic>
      <p:sp>
        <p:nvSpPr>
          <p:cNvPr id="4" name="Rectangle 3">
            <a:extLst>
              <a:ext uri="{FF2B5EF4-FFF2-40B4-BE49-F238E27FC236}">
                <a16:creationId xmlns:a16="http://schemas.microsoft.com/office/drawing/2014/main" id="{85D96E30-5304-46DE-838C-123EA69484E4}"/>
              </a:ext>
            </a:extLst>
          </p:cNvPr>
          <p:cNvSpPr/>
          <p:nvPr/>
        </p:nvSpPr>
        <p:spPr>
          <a:xfrm>
            <a:off x="545690" y="920808"/>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655910" y="1383721"/>
            <a:ext cx="5748423" cy="769441"/>
          </a:xfrm>
          <a:prstGeom prst="rect">
            <a:avLst/>
          </a:prstGeom>
        </p:spPr>
        <p:txBody>
          <a:bodyPr wrap="square">
            <a:spAutoFit/>
          </a:bodyPr>
          <a:lstStyle/>
          <a:p>
            <a:r>
              <a:rPr lang="en-US" sz="4400" dirty="0">
                <a:latin typeface="Segoe UI Light (Headings)"/>
              </a:rPr>
              <a:t>F</a:t>
            </a:r>
            <a:r>
              <a:rPr lang="en-US" sz="4400" baseline="-25000" dirty="0">
                <a:latin typeface="Segoe UI Light (Headings)"/>
              </a:rPr>
              <a:t>1</a:t>
            </a:r>
            <a:r>
              <a:rPr lang="en-US" sz="4400" dirty="0">
                <a:latin typeface="Segoe UI Light (Headings)"/>
              </a:rPr>
              <a:t> = W+(Z+(Y+X))</a:t>
            </a:r>
          </a:p>
        </p:txBody>
      </p:sp>
      <p:pic>
        <p:nvPicPr>
          <p:cNvPr id="11" name="Picture 10" descr="A picture containing shape&#10;&#10;Description automatically generated">
            <a:extLst>
              <a:ext uri="{FF2B5EF4-FFF2-40B4-BE49-F238E27FC236}">
                <a16:creationId xmlns:a16="http://schemas.microsoft.com/office/drawing/2014/main" id="{F5A98ACC-9DCC-40D6-BC6F-C09A4A0A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51678"/>
            <a:ext cx="2529956" cy="1463040"/>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5350D537-76C6-4574-9550-5696C2503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355" y="1110557"/>
            <a:ext cx="2529956" cy="1463040"/>
          </a:xfrm>
          <a:prstGeom prst="rect">
            <a:avLst/>
          </a:prstGeom>
        </p:spPr>
      </p:pic>
      <p:pic>
        <p:nvPicPr>
          <p:cNvPr id="17" name="Picture 16" descr="A picture containing shape&#10;&#10;Description automatically generated">
            <a:extLst>
              <a:ext uri="{FF2B5EF4-FFF2-40B4-BE49-F238E27FC236}">
                <a16:creationId xmlns:a16="http://schemas.microsoft.com/office/drawing/2014/main" id="{9F332126-8AE0-420D-AB93-9888C251B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81" y="3416217"/>
            <a:ext cx="2529959" cy="146304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84B3A8A6-D490-4476-AF97-547159ED9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75" y="5099121"/>
            <a:ext cx="2529959" cy="1463040"/>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353EDC68-50A8-49E0-8A61-D6A924B18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134" y="4258837"/>
            <a:ext cx="2529959" cy="1463040"/>
          </a:xfrm>
          <a:prstGeom prst="rect">
            <a:avLst/>
          </a:prstGeom>
        </p:spPr>
      </p:pic>
      <p:cxnSp>
        <p:nvCxnSpPr>
          <p:cNvPr id="3" name="Straight Connector 2">
            <a:extLst>
              <a:ext uri="{FF2B5EF4-FFF2-40B4-BE49-F238E27FC236}">
                <a16:creationId xmlns:a16="http://schemas.microsoft.com/office/drawing/2014/main" id="{66D5F6A3-6DA6-402D-B977-67370FA8DA2C}"/>
              </a:ext>
            </a:extLst>
          </p:cNvPr>
          <p:cNvCxnSpPr>
            <a:cxnSpLocks/>
          </p:cNvCxnSpPr>
          <p:nvPr/>
        </p:nvCxnSpPr>
        <p:spPr>
          <a:xfrm>
            <a:off x="3332386" y="411824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E244A-A7BC-4A1B-A610-B968B1418C12}"/>
              </a:ext>
            </a:extLst>
          </p:cNvPr>
          <p:cNvCxnSpPr>
            <a:cxnSpLocks/>
          </p:cNvCxnSpPr>
          <p:nvPr/>
        </p:nvCxnSpPr>
        <p:spPr>
          <a:xfrm>
            <a:off x="3344588" y="5311497"/>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4640C91-C5CC-4469-B13B-043E31E0F89D}"/>
              </a:ext>
            </a:extLst>
          </p:cNvPr>
          <p:cNvSpPr/>
          <p:nvPr/>
        </p:nvSpPr>
        <p:spPr>
          <a:xfrm>
            <a:off x="298625" y="402255"/>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2" name="Rectangle 21">
            <a:extLst>
              <a:ext uri="{FF2B5EF4-FFF2-40B4-BE49-F238E27FC236}">
                <a16:creationId xmlns:a16="http://schemas.microsoft.com/office/drawing/2014/main" id="{2321B395-2F02-424E-9958-1555710385EE}"/>
              </a:ext>
            </a:extLst>
          </p:cNvPr>
          <p:cNvSpPr/>
          <p:nvPr/>
        </p:nvSpPr>
        <p:spPr>
          <a:xfrm>
            <a:off x="305751" y="1037617"/>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3" name="Rectangle 22">
            <a:extLst>
              <a:ext uri="{FF2B5EF4-FFF2-40B4-BE49-F238E27FC236}">
                <a16:creationId xmlns:a16="http://schemas.microsoft.com/office/drawing/2014/main" id="{F373FBEA-101B-4353-8EB7-786EA222F6B3}"/>
              </a:ext>
            </a:extLst>
          </p:cNvPr>
          <p:cNvSpPr/>
          <p:nvPr/>
        </p:nvSpPr>
        <p:spPr>
          <a:xfrm>
            <a:off x="2556540" y="1449796"/>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4" name="Rectangle 23">
            <a:extLst>
              <a:ext uri="{FF2B5EF4-FFF2-40B4-BE49-F238E27FC236}">
                <a16:creationId xmlns:a16="http://schemas.microsoft.com/office/drawing/2014/main" id="{50B48B58-BEBD-4567-BE42-DB3F7145A162}"/>
              </a:ext>
            </a:extLst>
          </p:cNvPr>
          <p:cNvSpPr/>
          <p:nvPr/>
        </p:nvSpPr>
        <p:spPr>
          <a:xfrm>
            <a:off x="4448606" y="2004140"/>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5" name="Rectangle 24">
            <a:extLst>
              <a:ext uri="{FF2B5EF4-FFF2-40B4-BE49-F238E27FC236}">
                <a16:creationId xmlns:a16="http://schemas.microsoft.com/office/drawing/2014/main" id="{57B7852F-FAB5-4741-BED0-D46AD8E89193}"/>
              </a:ext>
            </a:extLst>
          </p:cNvPr>
          <p:cNvSpPr/>
          <p:nvPr/>
        </p:nvSpPr>
        <p:spPr>
          <a:xfrm>
            <a:off x="298625" y="3428298"/>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6" name="Rectangle 25">
            <a:extLst>
              <a:ext uri="{FF2B5EF4-FFF2-40B4-BE49-F238E27FC236}">
                <a16:creationId xmlns:a16="http://schemas.microsoft.com/office/drawing/2014/main" id="{7E37C89F-C50F-43B9-8C1F-F9F8607EA90B}"/>
              </a:ext>
            </a:extLst>
          </p:cNvPr>
          <p:cNvSpPr/>
          <p:nvPr/>
        </p:nvSpPr>
        <p:spPr>
          <a:xfrm>
            <a:off x="305751" y="4063660"/>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7" name="Rectangle 26">
            <a:extLst>
              <a:ext uri="{FF2B5EF4-FFF2-40B4-BE49-F238E27FC236}">
                <a16:creationId xmlns:a16="http://schemas.microsoft.com/office/drawing/2014/main" id="{C18C3DA1-DA49-4325-A9D3-DA4363E62F70}"/>
              </a:ext>
            </a:extLst>
          </p:cNvPr>
          <p:cNvSpPr/>
          <p:nvPr/>
        </p:nvSpPr>
        <p:spPr>
          <a:xfrm>
            <a:off x="313374" y="5123283"/>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8" name="Rectangle 27">
            <a:extLst>
              <a:ext uri="{FF2B5EF4-FFF2-40B4-BE49-F238E27FC236}">
                <a16:creationId xmlns:a16="http://schemas.microsoft.com/office/drawing/2014/main" id="{15F20DDE-0DE6-4396-9B86-DF4568EA7221}"/>
              </a:ext>
            </a:extLst>
          </p:cNvPr>
          <p:cNvSpPr/>
          <p:nvPr/>
        </p:nvSpPr>
        <p:spPr>
          <a:xfrm>
            <a:off x="158271" y="5758645"/>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9" name="Rectangle 28">
            <a:extLst>
              <a:ext uri="{FF2B5EF4-FFF2-40B4-BE49-F238E27FC236}">
                <a16:creationId xmlns:a16="http://schemas.microsoft.com/office/drawing/2014/main" id="{106E4FA7-8881-400F-9DE5-55DBCA978FB5}"/>
              </a:ext>
            </a:extLst>
          </p:cNvPr>
          <p:cNvSpPr/>
          <p:nvPr/>
        </p:nvSpPr>
        <p:spPr>
          <a:xfrm>
            <a:off x="7709311" y="4542056"/>
            <a:ext cx="5748423" cy="769441"/>
          </a:xfrm>
          <a:prstGeom prst="rect">
            <a:avLst/>
          </a:prstGeom>
        </p:spPr>
        <p:txBody>
          <a:bodyPr wrap="square">
            <a:spAutoFit/>
          </a:bodyPr>
          <a:lstStyle/>
          <a:p>
            <a:r>
              <a:rPr lang="en-US" sz="4400" dirty="0">
                <a:latin typeface="Segoe UI Light (Headings)"/>
              </a:rPr>
              <a:t>F</a:t>
            </a:r>
            <a:r>
              <a:rPr lang="en-US" sz="4400" baseline="-25000" dirty="0">
                <a:latin typeface="Segoe UI Light (Headings)"/>
              </a:rPr>
              <a:t>2</a:t>
            </a:r>
            <a:r>
              <a:rPr lang="en-US" sz="4400" dirty="0">
                <a:latin typeface="Segoe UI Light (Headings)"/>
              </a:rPr>
              <a:t> = (W+Z)+(Y+X)</a:t>
            </a:r>
          </a:p>
        </p:txBody>
      </p:sp>
      <p:cxnSp>
        <p:nvCxnSpPr>
          <p:cNvPr id="31" name="Straight Connector 30">
            <a:extLst>
              <a:ext uri="{FF2B5EF4-FFF2-40B4-BE49-F238E27FC236}">
                <a16:creationId xmlns:a16="http://schemas.microsoft.com/office/drawing/2014/main" id="{75CFD90B-5BAC-4CE3-9376-D05AE600306A}"/>
              </a:ext>
            </a:extLst>
          </p:cNvPr>
          <p:cNvCxnSpPr>
            <a:cxnSpLocks/>
            <a:endCxn id="19" idx="3"/>
          </p:cNvCxnSpPr>
          <p:nvPr/>
        </p:nvCxnSpPr>
        <p:spPr>
          <a:xfrm flipH="1">
            <a:off x="5877093" y="4990357"/>
            <a:ext cx="17183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689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826000">
                  <a:extLst>
                    <a:ext uri="{9D8B030D-6E8A-4147-A177-3AD203B41FA5}">
                      <a16:colId xmlns:a16="http://schemas.microsoft.com/office/drawing/2014/main" val="4149648166"/>
                    </a:ext>
                  </a:extLst>
                </a:gridCol>
                <a:gridCol w="40640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Segoe UI Light (Headings)"/>
                        </a:rPr>
                        <a:t>F = W+Z+Y+X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Yes</a:t>
                      </a:r>
                    </a:p>
                  </a:txBody>
                  <a:tcPr/>
                </a:tc>
                <a:tc>
                  <a:txBody>
                    <a:bodyPr/>
                    <a:lstStyle/>
                    <a:p>
                      <a:pPr algn="ctr"/>
                      <a:r>
                        <a:rPr lang="en-US" sz="4000" kern="1200" dirty="0">
                          <a:solidFill>
                            <a:schemeClr val="tx1"/>
                          </a:solidFill>
                          <a:latin typeface="Segoe UI Light (Headings)"/>
                          <a:ea typeface="+mn-ea"/>
                          <a:cs typeface="+mn-cs"/>
                        </a:rPr>
                        <a:t>Yes</a:t>
                      </a:r>
                    </a:p>
                  </a:txBody>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1200" dirty="0">
                          <a:solidFill>
                            <a:schemeClr val="tx1"/>
                          </a:solidFill>
                          <a:latin typeface="Segoe UI Light (Headings)"/>
                          <a:ea typeface="+mn-ea"/>
                          <a:cs typeface="+mn-cs"/>
                        </a:rPr>
                        <a:t>Hmm, 3 levels, No!</a:t>
                      </a:r>
                    </a:p>
                  </a:txBody>
                  <a:tcPr/>
                </a:tc>
                <a:tc>
                  <a:txBody>
                    <a:bodyPr/>
                    <a:lstStyle/>
                    <a:p>
                      <a:pPr algn="ctr"/>
                      <a:r>
                        <a:rPr lang="en-US" sz="4000" kern="1200" dirty="0">
                          <a:solidFill>
                            <a:schemeClr val="tx1"/>
                          </a:solidFill>
                          <a:latin typeface="Segoe UI Light (Headings)"/>
                          <a:ea typeface="+mn-ea"/>
                          <a:cs typeface="+mn-cs"/>
                        </a:rPr>
                        <a:t>Yes! 2 levels</a:t>
                      </a:r>
                    </a:p>
                  </a:txBody>
                  <a:tcP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algn="ctr"/>
                      <a:r>
                        <a:rPr lang="en-US" sz="4000" kern="1200" dirty="0">
                          <a:solidFill>
                            <a:schemeClr val="tx1"/>
                          </a:solidFill>
                          <a:latin typeface="Segoe UI Light (Headings)"/>
                          <a:ea typeface="+mn-ea"/>
                          <a:cs typeface="+mn-cs"/>
                        </a:rPr>
                        <a:t>3 gates, Yes</a:t>
                      </a:r>
                    </a:p>
                  </a:txBody>
                  <a:tcPr/>
                </a:tc>
                <a:tc>
                  <a:txBody>
                    <a:bodyPr/>
                    <a:lstStyle/>
                    <a:p>
                      <a:pPr algn="ctr"/>
                      <a:r>
                        <a:rPr lang="en-US" sz="4000" kern="1200" dirty="0">
                          <a:solidFill>
                            <a:schemeClr val="tx1"/>
                          </a:solidFill>
                          <a:latin typeface="Segoe UI Light (Headings)"/>
                          <a:ea typeface="+mn-ea"/>
                          <a:cs typeface="+mn-cs"/>
                        </a:rPr>
                        <a:t>3 gates, Yes</a:t>
                      </a:r>
                    </a:p>
                  </a:txBody>
                  <a:tcPr/>
                </a:tc>
                <a:extLst>
                  <a:ext uri="{0D108BD9-81ED-4DB2-BD59-A6C34878D82A}">
                    <a16:rowId xmlns:a16="http://schemas.microsoft.com/office/drawing/2014/main" val="2246736350"/>
                  </a:ext>
                </a:extLst>
              </a:tr>
            </a:tbl>
          </a:graphicData>
        </a:graphic>
      </p:graphicFrame>
      <p:grpSp>
        <p:nvGrpSpPr>
          <p:cNvPr id="7" name="Group 6">
            <a:extLst>
              <a:ext uri="{FF2B5EF4-FFF2-40B4-BE49-F238E27FC236}">
                <a16:creationId xmlns:a16="http://schemas.microsoft.com/office/drawing/2014/main" id="{499A83DE-F9FC-4A69-B5BF-3F44AE003808}"/>
              </a:ext>
            </a:extLst>
          </p:cNvPr>
          <p:cNvGrpSpPr>
            <a:grpSpLocks noChangeAspect="1"/>
          </p:cNvGrpSpPr>
          <p:nvPr/>
        </p:nvGrpSpPr>
        <p:grpSpPr>
          <a:xfrm>
            <a:off x="351665" y="1263434"/>
            <a:ext cx="7073253" cy="1678070"/>
            <a:chOff x="298625" y="402255"/>
            <a:chExt cx="11926816" cy="2829541"/>
          </a:xfrm>
        </p:grpSpPr>
        <p:pic>
          <p:nvPicPr>
            <p:cNvPr id="30" name="Picture 29" descr="A picture containing shape&#10;&#10;Description automatically generated">
              <a:extLst>
                <a:ext uri="{FF2B5EF4-FFF2-40B4-BE49-F238E27FC236}">
                  <a16:creationId xmlns:a16="http://schemas.microsoft.com/office/drawing/2014/main" id="{19CF435D-5D70-4D2C-86BE-38D0D92FA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81" y="402255"/>
              <a:ext cx="2529959" cy="1463040"/>
            </a:xfrm>
            <a:prstGeom prst="rect">
              <a:avLst/>
            </a:prstGeom>
          </p:spPr>
        </p:pic>
        <p:sp>
          <p:nvSpPr>
            <p:cNvPr id="31" name="Rectangle 30">
              <a:extLst>
                <a:ext uri="{FF2B5EF4-FFF2-40B4-BE49-F238E27FC236}">
                  <a16:creationId xmlns:a16="http://schemas.microsoft.com/office/drawing/2014/main" id="{11422DE3-96DD-40D0-BC0A-094EE29B6C16}"/>
                </a:ext>
              </a:extLst>
            </p:cNvPr>
            <p:cNvSpPr/>
            <p:nvPr/>
          </p:nvSpPr>
          <p:spPr>
            <a:xfrm>
              <a:off x="545690" y="920808"/>
              <a:ext cx="6675119" cy="101458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4000" b="0" i="0" u="none" strike="noStrike" kern="1200" cap="all" spc="0" normalizeH="0" baseline="0" noProof="0" dirty="0">
                <a:ln>
                  <a:noFill/>
                </a:ln>
                <a:effectLst/>
                <a:uLnTx/>
                <a:uFillTx/>
                <a:latin typeface="Segoe UI Light (Headings)"/>
                <a:ea typeface="+mn-ea"/>
                <a:cs typeface="+mn-cs"/>
              </a:endParaRPr>
            </a:p>
          </p:txBody>
        </p:sp>
        <p:sp>
          <p:nvSpPr>
            <p:cNvPr id="38" name="Rectangle 37">
              <a:extLst>
                <a:ext uri="{FF2B5EF4-FFF2-40B4-BE49-F238E27FC236}">
                  <a16:creationId xmlns:a16="http://schemas.microsoft.com/office/drawing/2014/main" id="{0428F748-6926-42C5-97BC-1E9DE82BB408}"/>
                </a:ext>
              </a:extLst>
            </p:cNvPr>
            <p:cNvSpPr/>
            <p:nvPr/>
          </p:nvSpPr>
          <p:spPr>
            <a:xfrm>
              <a:off x="6477019" y="2570112"/>
              <a:ext cx="5748422" cy="661684"/>
            </a:xfrm>
            <a:prstGeom prst="rect">
              <a:avLst/>
            </a:prstGeom>
          </p:spPr>
          <p:txBody>
            <a:bodyPr wrap="square">
              <a:spAutoFit/>
            </a:bodyPr>
            <a:lstStyle/>
            <a:p>
              <a:r>
                <a:rPr lang="en-US" sz="2400" dirty="0">
                  <a:latin typeface="Segoe UI Light (Headings)"/>
                </a:rPr>
                <a:t>F</a:t>
              </a:r>
              <a:r>
                <a:rPr lang="en-US" sz="2400" baseline="-25000" dirty="0">
                  <a:latin typeface="Segoe UI Light (Headings)"/>
                </a:rPr>
                <a:t>1</a:t>
              </a:r>
              <a:r>
                <a:rPr lang="en-US" sz="2400" dirty="0">
                  <a:latin typeface="Segoe UI Light (Headings)"/>
                </a:rPr>
                <a:t> = W+(Z+(Y+X))</a:t>
              </a:r>
            </a:p>
          </p:txBody>
        </p:sp>
        <p:pic>
          <p:nvPicPr>
            <p:cNvPr id="39" name="Picture 38" descr="A picture containing shape&#10;&#10;Description automatically generated">
              <a:extLst>
                <a:ext uri="{FF2B5EF4-FFF2-40B4-BE49-F238E27FC236}">
                  <a16:creationId xmlns:a16="http://schemas.microsoft.com/office/drawing/2014/main" id="{DFA09E6C-FDF0-4354-A618-2883217AC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51678"/>
              <a:ext cx="2529956" cy="1463040"/>
            </a:xfrm>
            <a:prstGeom prst="rect">
              <a:avLst/>
            </a:prstGeom>
          </p:spPr>
        </p:pic>
        <p:pic>
          <p:nvPicPr>
            <p:cNvPr id="40" name="Picture 39" descr="A picture containing shape&#10;&#10;Description automatically generated">
              <a:extLst>
                <a:ext uri="{FF2B5EF4-FFF2-40B4-BE49-F238E27FC236}">
                  <a16:creationId xmlns:a16="http://schemas.microsoft.com/office/drawing/2014/main" id="{2E52A0DA-9321-49AB-8AD9-2E9647BBB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355" y="1110557"/>
              <a:ext cx="2529956" cy="1463040"/>
            </a:xfrm>
            <a:prstGeom prst="rect">
              <a:avLst/>
            </a:prstGeom>
          </p:spPr>
        </p:pic>
        <p:sp>
          <p:nvSpPr>
            <p:cNvPr id="46" name="Rectangle 45">
              <a:extLst>
                <a:ext uri="{FF2B5EF4-FFF2-40B4-BE49-F238E27FC236}">
                  <a16:creationId xmlns:a16="http://schemas.microsoft.com/office/drawing/2014/main" id="{9FD1E98B-840B-43AD-9177-F11706F0BFA5}"/>
                </a:ext>
              </a:extLst>
            </p:cNvPr>
            <p:cNvSpPr/>
            <p:nvPr/>
          </p:nvSpPr>
          <p:spPr>
            <a:xfrm>
              <a:off x="298625" y="402255"/>
              <a:ext cx="494130" cy="749908"/>
            </a:xfrm>
            <a:prstGeom prst="rect">
              <a:avLst/>
            </a:prstGeom>
          </p:spPr>
          <p:txBody>
            <a:bodyPr wrap="square">
              <a:spAutoFit/>
            </a:bodyPr>
            <a:lstStyle/>
            <a:p>
              <a:r>
                <a:rPr lang="en-US" sz="2800" dirty="0">
                  <a:latin typeface="Segoe UI Light (Headings)"/>
                </a:rPr>
                <a:t>X</a:t>
              </a:r>
              <a:endParaRPr lang="en-US" sz="1050" dirty="0"/>
            </a:p>
          </p:txBody>
        </p:sp>
        <p:sp>
          <p:nvSpPr>
            <p:cNvPr id="47" name="Rectangle 46">
              <a:extLst>
                <a:ext uri="{FF2B5EF4-FFF2-40B4-BE49-F238E27FC236}">
                  <a16:creationId xmlns:a16="http://schemas.microsoft.com/office/drawing/2014/main" id="{461D0354-3779-43F7-9CAF-1A8617C470A4}"/>
                </a:ext>
              </a:extLst>
            </p:cNvPr>
            <p:cNvSpPr/>
            <p:nvPr/>
          </p:nvSpPr>
          <p:spPr>
            <a:xfrm>
              <a:off x="305751" y="1037617"/>
              <a:ext cx="494130" cy="749908"/>
            </a:xfrm>
            <a:prstGeom prst="rect">
              <a:avLst/>
            </a:prstGeom>
          </p:spPr>
          <p:txBody>
            <a:bodyPr wrap="square">
              <a:spAutoFit/>
            </a:bodyPr>
            <a:lstStyle/>
            <a:p>
              <a:r>
                <a:rPr lang="en-US" sz="2800" dirty="0">
                  <a:latin typeface="Segoe UI Light (Headings)"/>
                </a:rPr>
                <a:t>Y</a:t>
              </a:r>
              <a:endParaRPr lang="en-US" sz="1050" dirty="0"/>
            </a:p>
          </p:txBody>
        </p:sp>
        <p:sp>
          <p:nvSpPr>
            <p:cNvPr id="48" name="Rectangle 47">
              <a:extLst>
                <a:ext uri="{FF2B5EF4-FFF2-40B4-BE49-F238E27FC236}">
                  <a16:creationId xmlns:a16="http://schemas.microsoft.com/office/drawing/2014/main" id="{EA9DDDD8-972A-45C3-BC02-9C7BE82AD86E}"/>
                </a:ext>
              </a:extLst>
            </p:cNvPr>
            <p:cNvSpPr/>
            <p:nvPr/>
          </p:nvSpPr>
          <p:spPr>
            <a:xfrm>
              <a:off x="2556540" y="1449796"/>
              <a:ext cx="494130" cy="749908"/>
            </a:xfrm>
            <a:prstGeom prst="rect">
              <a:avLst/>
            </a:prstGeom>
          </p:spPr>
          <p:txBody>
            <a:bodyPr wrap="square">
              <a:spAutoFit/>
            </a:bodyPr>
            <a:lstStyle/>
            <a:p>
              <a:r>
                <a:rPr lang="en-US" sz="2800" dirty="0">
                  <a:latin typeface="Segoe UI Light (Headings)"/>
                </a:rPr>
                <a:t>Z</a:t>
              </a:r>
              <a:endParaRPr lang="en-US" sz="1050" dirty="0"/>
            </a:p>
          </p:txBody>
        </p:sp>
        <p:sp>
          <p:nvSpPr>
            <p:cNvPr id="49" name="Rectangle 48">
              <a:extLst>
                <a:ext uri="{FF2B5EF4-FFF2-40B4-BE49-F238E27FC236}">
                  <a16:creationId xmlns:a16="http://schemas.microsoft.com/office/drawing/2014/main" id="{69DD14CA-206E-4F1C-85B9-9D60F65BFAE6}"/>
                </a:ext>
              </a:extLst>
            </p:cNvPr>
            <p:cNvSpPr/>
            <p:nvPr/>
          </p:nvSpPr>
          <p:spPr>
            <a:xfrm>
              <a:off x="4448605" y="2004140"/>
              <a:ext cx="494130" cy="749908"/>
            </a:xfrm>
            <a:prstGeom prst="rect">
              <a:avLst/>
            </a:prstGeom>
          </p:spPr>
          <p:txBody>
            <a:bodyPr wrap="square">
              <a:spAutoFit/>
            </a:bodyPr>
            <a:lstStyle/>
            <a:p>
              <a:r>
                <a:rPr lang="en-US" sz="2800" dirty="0">
                  <a:latin typeface="Segoe UI Light (Headings)"/>
                </a:rPr>
                <a:t>W</a:t>
              </a:r>
              <a:endParaRPr lang="en-US" sz="1050" dirty="0"/>
            </a:p>
          </p:txBody>
        </p:sp>
      </p:grpSp>
      <p:grpSp>
        <p:nvGrpSpPr>
          <p:cNvPr id="9" name="Group 8">
            <a:extLst>
              <a:ext uri="{FF2B5EF4-FFF2-40B4-BE49-F238E27FC236}">
                <a16:creationId xmlns:a16="http://schemas.microsoft.com/office/drawing/2014/main" id="{A47BA378-E445-403C-AB50-22CDF6DFF604}"/>
              </a:ext>
            </a:extLst>
          </p:cNvPr>
          <p:cNvGrpSpPr>
            <a:grpSpLocks noChangeAspect="1"/>
          </p:cNvGrpSpPr>
          <p:nvPr/>
        </p:nvGrpSpPr>
        <p:grpSpPr>
          <a:xfrm>
            <a:off x="7061200" y="1074784"/>
            <a:ext cx="5653642" cy="1924370"/>
            <a:chOff x="1321600" y="892089"/>
            <a:chExt cx="9451634" cy="3217142"/>
          </a:xfrm>
        </p:grpSpPr>
        <p:pic>
          <p:nvPicPr>
            <p:cNvPr id="41" name="Picture 40" descr="A picture containing shape&#10;&#10;Description automatically generated">
              <a:extLst>
                <a:ext uri="{FF2B5EF4-FFF2-40B4-BE49-F238E27FC236}">
                  <a16:creationId xmlns:a16="http://schemas.microsoft.com/office/drawing/2014/main" id="{6D853D61-0D53-4762-9C04-B788E5A8D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210" y="892089"/>
              <a:ext cx="2529959" cy="1463040"/>
            </a:xfrm>
            <a:prstGeom prst="rect">
              <a:avLst/>
            </a:prstGeom>
          </p:spPr>
        </p:pic>
        <p:pic>
          <p:nvPicPr>
            <p:cNvPr id="42" name="Picture 41" descr="A picture containing shape&#10;&#10;Description automatically generated">
              <a:extLst>
                <a:ext uri="{FF2B5EF4-FFF2-40B4-BE49-F238E27FC236}">
                  <a16:creationId xmlns:a16="http://schemas.microsoft.com/office/drawing/2014/main" id="{783E89D6-6465-440B-A3C1-6CB3E2744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504" y="2574993"/>
              <a:ext cx="2529959" cy="1463040"/>
            </a:xfrm>
            <a:prstGeom prst="rect">
              <a:avLst/>
            </a:prstGeom>
          </p:spPr>
        </p:pic>
        <p:pic>
          <p:nvPicPr>
            <p:cNvPr id="43" name="Picture 42" descr="A picture containing shape&#10;&#10;Description automatically generated">
              <a:extLst>
                <a:ext uri="{FF2B5EF4-FFF2-40B4-BE49-F238E27FC236}">
                  <a16:creationId xmlns:a16="http://schemas.microsoft.com/office/drawing/2014/main" id="{B6B78435-E806-44A6-9599-7A5E31BE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63" y="1734709"/>
              <a:ext cx="2529959" cy="1463040"/>
            </a:xfrm>
            <a:prstGeom prst="rect">
              <a:avLst/>
            </a:prstGeom>
          </p:spPr>
        </p:pic>
        <p:cxnSp>
          <p:nvCxnSpPr>
            <p:cNvPr id="44" name="Straight Connector 43">
              <a:extLst>
                <a:ext uri="{FF2B5EF4-FFF2-40B4-BE49-F238E27FC236}">
                  <a16:creationId xmlns:a16="http://schemas.microsoft.com/office/drawing/2014/main" id="{407DFB60-5900-48B3-82BB-0A7D4D504580}"/>
                </a:ext>
              </a:extLst>
            </p:cNvPr>
            <p:cNvCxnSpPr>
              <a:cxnSpLocks/>
            </p:cNvCxnSpPr>
            <p:nvPr/>
          </p:nvCxnSpPr>
          <p:spPr>
            <a:xfrm>
              <a:off x="4495715" y="1594113"/>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5980874-5166-4C0E-89A1-6E212F82797B}"/>
                </a:ext>
              </a:extLst>
            </p:cNvPr>
            <p:cNvCxnSpPr>
              <a:cxnSpLocks/>
            </p:cNvCxnSpPr>
            <p:nvPr/>
          </p:nvCxnSpPr>
          <p:spPr>
            <a:xfrm>
              <a:off x="4507917" y="2787369"/>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5018F6F-F364-459F-A2B9-A735641BC860}"/>
                </a:ext>
              </a:extLst>
            </p:cNvPr>
            <p:cNvSpPr/>
            <p:nvPr/>
          </p:nvSpPr>
          <p:spPr>
            <a:xfrm>
              <a:off x="1461954" y="904169"/>
              <a:ext cx="494131" cy="874714"/>
            </a:xfrm>
            <a:prstGeom prst="rect">
              <a:avLst/>
            </a:prstGeom>
          </p:spPr>
          <p:txBody>
            <a:bodyPr wrap="square">
              <a:spAutoFit/>
            </a:bodyPr>
            <a:lstStyle/>
            <a:p>
              <a:r>
                <a:rPr lang="en-US" sz="2800" dirty="0">
                  <a:latin typeface="Segoe UI Light (Headings)"/>
                </a:rPr>
                <a:t>X</a:t>
              </a:r>
              <a:endParaRPr lang="en-US" sz="1050" dirty="0"/>
            </a:p>
          </p:txBody>
        </p:sp>
        <p:sp>
          <p:nvSpPr>
            <p:cNvPr id="51" name="Rectangle 50">
              <a:extLst>
                <a:ext uri="{FF2B5EF4-FFF2-40B4-BE49-F238E27FC236}">
                  <a16:creationId xmlns:a16="http://schemas.microsoft.com/office/drawing/2014/main" id="{A84603C6-F93C-4E5D-8EC3-5223547B8402}"/>
                </a:ext>
              </a:extLst>
            </p:cNvPr>
            <p:cNvSpPr/>
            <p:nvPr/>
          </p:nvSpPr>
          <p:spPr>
            <a:xfrm>
              <a:off x="1469079" y="1539531"/>
              <a:ext cx="494131" cy="874714"/>
            </a:xfrm>
            <a:prstGeom prst="rect">
              <a:avLst/>
            </a:prstGeom>
          </p:spPr>
          <p:txBody>
            <a:bodyPr wrap="square">
              <a:spAutoFit/>
            </a:bodyPr>
            <a:lstStyle/>
            <a:p>
              <a:r>
                <a:rPr lang="en-US" sz="2800" dirty="0">
                  <a:latin typeface="Segoe UI Light (Headings)"/>
                </a:rPr>
                <a:t>Y</a:t>
              </a:r>
              <a:endParaRPr lang="en-US" sz="1050" dirty="0"/>
            </a:p>
          </p:txBody>
        </p:sp>
        <p:sp>
          <p:nvSpPr>
            <p:cNvPr id="52" name="Rectangle 51">
              <a:extLst>
                <a:ext uri="{FF2B5EF4-FFF2-40B4-BE49-F238E27FC236}">
                  <a16:creationId xmlns:a16="http://schemas.microsoft.com/office/drawing/2014/main" id="{FD1EB8B1-9BE5-41D3-A7BC-C1F5C6F045AB}"/>
                </a:ext>
              </a:extLst>
            </p:cNvPr>
            <p:cNvSpPr/>
            <p:nvPr/>
          </p:nvSpPr>
          <p:spPr>
            <a:xfrm>
              <a:off x="1476703" y="2599155"/>
              <a:ext cx="494131" cy="874714"/>
            </a:xfrm>
            <a:prstGeom prst="rect">
              <a:avLst/>
            </a:prstGeom>
          </p:spPr>
          <p:txBody>
            <a:bodyPr wrap="square">
              <a:spAutoFit/>
            </a:bodyPr>
            <a:lstStyle/>
            <a:p>
              <a:r>
                <a:rPr lang="en-US" sz="2800" dirty="0">
                  <a:latin typeface="Segoe UI Light (Headings)"/>
                </a:rPr>
                <a:t>Z</a:t>
              </a:r>
              <a:endParaRPr lang="en-US" sz="1050" dirty="0"/>
            </a:p>
          </p:txBody>
        </p:sp>
        <p:sp>
          <p:nvSpPr>
            <p:cNvPr id="53" name="Rectangle 52">
              <a:extLst>
                <a:ext uri="{FF2B5EF4-FFF2-40B4-BE49-F238E27FC236}">
                  <a16:creationId xmlns:a16="http://schemas.microsoft.com/office/drawing/2014/main" id="{FA7FD220-4B5F-4E85-AAAA-CE9AB6CBEE42}"/>
                </a:ext>
              </a:extLst>
            </p:cNvPr>
            <p:cNvSpPr/>
            <p:nvPr/>
          </p:nvSpPr>
          <p:spPr>
            <a:xfrm>
              <a:off x="1321600" y="3234517"/>
              <a:ext cx="494131" cy="874714"/>
            </a:xfrm>
            <a:prstGeom prst="rect">
              <a:avLst/>
            </a:prstGeom>
          </p:spPr>
          <p:txBody>
            <a:bodyPr wrap="square">
              <a:spAutoFit/>
            </a:bodyPr>
            <a:lstStyle/>
            <a:p>
              <a:r>
                <a:rPr lang="en-US" sz="2800" dirty="0">
                  <a:latin typeface="Segoe UI Light (Headings)"/>
                </a:rPr>
                <a:t>W</a:t>
              </a:r>
              <a:endParaRPr lang="en-US" sz="1050" dirty="0"/>
            </a:p>
          </p:txBody>
        </p:sp>
        <p:sp>
          <p:nvSpPr>
            <p:cNvPr id="54" name="Rectangle 53">
              <a:extLst>
                <a:ext uri="{FF2B5EF4-FFF2-40B4-BE49-F238E27FC236}">
                  <a16:creationId xmlns:a16="http://schemas.microsoft.com/office/drawing/2014/main" id="{644F4110-FA67-4A97-9A4C-7F5DCE054617}"/>
                </a:ext>
              </a:extLst>
            </p:cNvPr>
            <p:cNvSpPr/>
            <p:nvPr/>
          </p:nvSpPr>
          <p:spPr>
            <a:xfrm>
              <a:off x="5024812" y="3316888"/>
              <a:ext cx="5748422" cy="771807"/>
            </a:xfrm>
            <a:prstGeom prst="rect">
              <a:avLst/>
            </a:prstGeom>
          </p:spPr>
          <p:txBody>
            <a:bodyPr wrap="square">
              <a:spAutoFit/>
            </a:bodyPr>
            <a:lstStyle/>
            <a:p>
              <a:r>
                <a:rPr lang="en-US" sz="2400" dirty="0">
                  <a:latin typeface="Segoe UI Light (Headings)"/>
                </a:rPr>
                <a:t>F</a:t>
              </a:r>
              <a:r>
                <a:rPr lang="en-US" sz="2400" baseline="-25000" dirty="0">
                  <a:latin typeface="Segoe UI Light (Headings)"/>
                </a:rPr>
                <a:t>2</a:t>
              </a:r>
              <a:r>
                <a:rPr lang="en-US" sz="2400" dirty="0">
                  <a:latin typeface="Segoe UI Light (Headings)"/>
                </a:rPr>
                <a:t> = (W+Z)+(Y+X)</a:t>
              </a:r>
            </a:p>
          </p:txBody>
        </p:sp>
      </p:grpSp>
    </p:spTree>
    <p:extLst>
      <p:ext uri="{BB962C8B-B14F-4D97-AF65-F5344CB8AC3E}">
        <p14:creationId xmlns:p14="http://schemas.microsoft.com/office/powerpoint/2010/main" val="1524397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Analysis I</a:t>
            </a:r>
          </a:p>
        </p:txBody>
      </p:sp>
      <p:sp>
        <p:nvSpPr>
          <p:cNvPr id="5" name="Rectangle 4">
            <a:extLst>
              <a:ext uri="{FF2B5EF4-FFF2-40B4-BE49-F238E27FC236}">
                <a16:creationId xmlns:a16="http://schemas.microsoft.com/office/drawing/2014/main" id="{224AFAD6-7676-4DD5-9643-E4853DE4850A}"/>
              </a:ext>
            </a:extLst>
          </p:cNvPr>
          <p:cNvSpPr/>
          <p:nvPr/>
        </p:nvSpPr>
        <p:spPr>
          <a:xfrm>
            <a:off x="914860" y="4700566"/>
            <a:ext cx="10680239" cy="1384995"/>
          </a:xfrm>
          <a:prstGeom prst="rect">
            <a:avLst/>
          </a:prstGeom>
        </p:spPr>
        <p:txBody>
          <a:bodyPr wrap="square">
            <a:spAutoFit/>
          </a:bodyPr>
          <a:lstStyle/>
          <a:p>
            <a:r>
              <a:rPr lang="en-CA" sz="2800" dirty="0">
                <a:latin typeface="Segoe UI Light (Headings)"/>
              </a:rPr>
              <a:t>System analysis is given the structure of a system, find its </a:t>
            </a:r>
            <a:r>
              <a:rPr lang="en-CA" sz="2800" dirty="0">
                <a:highlight>
                  <a:srgbClr val="FFFF00"/>
                </a:highlight>
                <a:latin typeface="Segoe UI Light (Headings)"/>
              </a:rPr>
              <a:t>functionality</a:t>
            </a:r>
            <a:r>
              <a:rPr lang="en-CA" sz="2800" dirty="0">
                <a:latin typeface="Segoe UI Light (Headings)"/>
              </a:rPr>
              <a:t>.</a:t>
            </a:r>
          </a:p>
          <a:p>
            <a:endParaRPr lang="en-CA" sz="2800" dirty="0">
              <a:latin typeface="Segoe UI Light (Headings)"/>
            </a:endParaRPr>
          </a:p>
          <a:p>
            <a:r>
              <a:rPr lang="en-CA" sz="2800" dirty="0">
                <a:latin typeface="Segoe UI Light (Headings)"/>
              </a:rPr>
              <a:t>Determine the functionality exhibited by a structure.</a:t>
            </a:r>
            <a:endParaRPr lang="en-US" sz="2800" dirty="0">
              <a:latin typeface="Segoe UI Light (Headings)"/>
            </a:endParaRPr>
          </a:p>
        </p:txBody>
      </p:sp>
    </p:spTree>
    <p:extLst>
      <p:ext uri="{BB962C8B-B14F-4D97-AF65-F5344CB8AC3E}">
        <p14:creationId xmlns:p14="http://schemas.microsoft.com/office/powerpoint/2010/main" val="177776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974E817-BB94-47EE-AC31-52CDDA319D36}"/>
              </a:ext>
            </a:extLst>
          </p:cNvPr>
          <p:cNvGraphicFramePr>
            <a:graphicFrameLocks noGrp="1"/>
          </p:cNvGraphicFramePr>
          <p:nvPr>
            <p:extLst>
              <p:ext uri="{D42A27DB-BD31-4B8C-83A1-F6EECF244321}">
                <p14:modId xmlns:p14="http://schemas.microsoft.com/office/powerpoint/2010/main" val="167026786"/>
              </p:ext>
            </p:extLst>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Tree>
    <p:extLst>
      <p:ext uri="{BB962C8B-B14F-4D97-AF65-F5344CB8AC3E}">
        <p14:creationId xmlns:p14="http://schemas.microsoft.com/office/powerpoint/2010/main" val="3587058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870F66-910C-4F92-A135-3A8FBAD88AD0}"/>
              </a:ext>
            </a:extLst>
          </p:cNvPr>
          <p:cNvGrpSpPr/>
          <p:nvPr/>
        </p:nvGrpSpPr>
        <p:grpSpPr>
          <a:xfrm>
            <a:off x="-651871" y="2055317"/>
            <a:ext cx="12191999" cy="2747365"/>
            <a:chOff x="1" y="2055317"/>
            <a:chExt cx="12191999" cy="2747365"/>
          </a:xfrm>
        </p:grpSpPr>
        <p:grpSp>
          <p:nvGrpSpPr>
            <p:cNvPr id="2" name="Group 1">
              <a:extLst>
                <a:ext uri="{FF2B5EF4-FFF2-40B4-BE49-F238E27FC236}">
                  <a16:creationId xmlns:a16="http://schemas.microsoft.com/office/drawing/2014/main" id="{463AE34D-728B-4E86-9308-EE26CA6D76FD}"/>
                </a:ext>
              </a:extLst>
            </p:cNvPr>
            <p:cNvGrpSpPr/>
            <p:nvPr/>
          </p:nvGrpSpPr>
          <p:grpSpPr>
            <a:xfrm>
              <a:off x="1" y="2055317"/>
              <a:ext cx="12191999" cy="2747365"/>
              <a:chOff x="0" y="265471"/>
              <a:chExt cx="12191999" cy="274736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4" name="Picture 3" descr="A picture containing shape&#10;&#10;Description automatically generated">
                <a:extLst>
                  <a:ext uri="{FF2B5EF4-FFF2-40B4-BE49-F238E27FC236}">
                    <a16:creationId xmlns:a16="http://schemas.microsoft.com/office/drawing/2014/main" id="{7ECFEDDA-EF07-449F-9199-E5F2B1988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8" name="Picture 7" descr="A picture containing shape&#10;&#10;Description automatically generated">
              <a:extLst>
                <a:ext uri="{FF2B5EF4-FFF2-40B4-BE49-F238E27FC236}">
                  <a16:creationId xmlns:a16="http://schemas.microsoft.com/office/drawing/2014/main" id="{AD802D52-4A52-4874-A4AC-2FBD929FF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34807740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3091873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7656702" y="638217"/>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grpSp>
    </p:spTree>
    <p:extLst>
      <p:ext uri="{BB962C8B-B14F-4D97-AF65-F5344CB8AC3E}">
        <p14:creationId xmlns:p14="http://schemas.microsoft.com/office/powerpoint/2010/main" val="1377135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04336">
                  <a:extLst>
                    <a:ext uri="{9D8B030D-6E8A-4147-A177-3AD203B41FA5}">
                      <a16:colId xmlns:a16="http://schemas.microsoft.com/office/drawing/2014/main" val="3666604902"/>
                    </a:ext>
                  </a:extLst>
                </a:gridCol>
                <a:gridCol w="1710813">
                  <a:extLst>
                    <a:ext uri="{9D8B030D-6E8A-4147-A177-3AD203B41FA5}">
                      <a16:colId xmlns:a16="http://schemas.microsoft.com/office/drawing/2014/main" val="1524816466"/>
                    </a:ext>
                  </a:extLst>
                </a:gridCol>
                <a:gridCol w="3778499">
                  <a:extLst>
                    <a:ext uri="{9D8B030D-6E8A-4147-A177-3AD203B41FA5}">
                      <a16:colId xmlns:a16="http://schemas.microsoft.com/office/drawing/2014/main" val="3035806854"/>
                    </a:ext>
                  </a:extLst>
                </a:gridCol>
                <a:gridCol w="5198352">
                  <a:extLst>
                    <a:ext uri="{9D8B030D-6E8A-4147-A177-3AD203B41FA5}">
                      <a16:colId xmlns:a16="http://schemas.microsoft.com/office/drawing/2014/main" val="457630938"/>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
        <p:nvSpPr>
          <p:cNvPr id="11" name="Rectangle 10">
            <a:extLst>
              <a:ext uri="{FF2B5EF4-FFF2-40B4-BE49-F238E27FC236}">
                <a16:creationId xmlns:a16="http://schemas.microsoft.com/office/drawing/2014/main" id="{7EB09FAD-B90C-4D61-B54E-0B611D58A303}"/>
              </a:ext>
            </a:extLst>
          </p:cNvPr>
          <p:cNvSpPr/>
          <p:nvPr/>
        </p:nvSpPr>
        <p:spPr>
          <a:xfrm>
            <a:off x="6768857" y="687754"/>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156524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6C9366-E2F4-4A38-8B81-38F13C55787A}"/>
              </a:ext>
            </a:extLst>
          </p:cNvPr>
          <p:cNvSpPr/>
          <p:nvPr/>
        </p:nvSpPr>
        <p:spPr>
          <a:xfrm>
            <a:off x="7464907" y="1630043"/>
            <a:ext cx="2321276" cy="461665"/>
          </a:xfrm>
          <a:prstGeom prst="rect">
            <a:avLst/>
          </a:prstGeom>
        </p:spPr>
        <p:txBody>
          <a:bodyPr wrap="none">
            <a:spAutoFit/>
          </a:bodyPr>
          <a:lstStyle/>
          <a:p>
            <a:r>
              <a:rPr lang="en-US" sz="2400" dirty="0">
                <a:solidFill>
                  <a:srgbClr val="414042"/>
                </a:solidFill>
                <a:latin typeface="Segoe UI Light (Headings)"/>
              </a:rPr>
              <a:t>Inversion Bubble</a:t>
            </a:r>
            <a:endParaRPr lang="en-US" sz="2400" dirty="0">
              <a:latin typeface="Segoe UI Light (Headings)"/>
            </a:endParaRPr>
          </a:p>
        </p:txBody>
      </p:sp>
      <p:cxnSp>
        <p:nvCxnSpPr>
          <p:cNvPr id="12" name="Straight Arrow Connector 11">
            <a:extLst>
              <a:ext uri="{FF2B5EF4-FFF2-40B4-BE49-F238E27FC236}">
                <a16:creationId xmlns:a16="http://schemas.microsoft.com/office/drawing/2014/main" id="{7D9826FA-1A47-48B1-8794-A616BA811FCC}"/>
              </a:ext>
            </a:extLst>
          </p:cNvPr>
          <p:cNvCxnSpPr>
            <a:cxnSpLocks/>
            <a:stCxn id="11" idx="2"/>
          </p:cNvCxnSpPr>
          <p:nvPr/>
        </p:nvCxnSpPr>
        <p:spPr>
          <a:xfrm flipH="1">
            <a:off x="7602067" y="2091708"/>
            <a:ext cx="1023478" cy="1066898"/>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852433B-CE56-46EF-9C64-8262F1EF1DCD}"/>
              </a:ext>
            </a:extLst>
          </p:cNvPr>
          <p:cNvSpPr/>
          <p:nvPr/>
        </p:nvSpPr>
        <p:spPr>
          <a:xfrm>
            <a:off x="3902931" y="5344382"/>
            <a:ext cx="4386137" cy="707886"/>
          </a:xfrm>
          <a:prstGeom prst="rect">
            <a:avLst/>
          </a:prstGeom>
        </p:spPr>
        <p:txBody>
          <a:bodyPr wrap="none">
            <a:spAutoFit/>
          </a:bodyPr>
          <a:lstStyle/>
          <a:p>
            <a:r>
              <a:rPr lang="en-US" sz="4000" dirty="0">
                <a:latin typeface="Segoe UI Light (Headings)"/>
              </a:rPr>
              <a:t>NAND (Not – AND)</a:t>
            </a:r>
          </a:p>
        </p:txBody>
      </p:sp>
      <p:grpSp>
        <p:nvGrpSpPr>
          <p:cNvPr id="13" name="Group 12">
            <a:extLst>
              <a:ext uri="{FF2B5EF4-FFF2-40B4-BE49-F238E27FC236}">
                <a16:creationId xmlns:a16="http://schemas.microsoft.com/office/drawing/2014/main" id="{7764DBEE-6350-4290-8EDA-BDE4ADFD7F34}"/>
              </a:ext>
            </a:extLst>
          </p:cNvPr>
          <p:cNvGrpSpPr/>
          <p:nvPr/>
        </p:nvGrpSpPr>
        <p:grpSpPr>
          <a:xfrm>
            <a:off x="-211058" y="2055317"/>
            <a:ext cx="12191999" cy="2747365"/>
            <a:chOff x="-312658" y="2055317"/>
            <a:chExt cx="12191999" cy="2747365"/>
          </a:xfrm>
        </p:grpSpPr>
        <p:grpSp>
          <p:nvGrpSpPr>
            <p:cNvPr id="14" name="Group 13">
              <a:extLst>
                <a:ext uri="{FF2B5EF4-FFF2-40B4-BE49-F238E27FC236}">
                  <a16:creationId xmlns:a16="http://schemas.microsoft.com/office/drawing/2014/main" id="{A413C967-E8BB-4F52-B5F8-D1FB42213B42}"/>
                </a:ext>
              </a:extLst>
            </p:cNvPr>
            <p:cNvGrpSpPr/>
            <p:nvPr/>
          </p:nvGrpSpPr>
          <p:grpSpPr>
            <a:xfrm>
              <a:off x="-312658" y="2055317"/>
              <a:ext cx="12191999" cy="2747365"/>
              <a:chOff x="0" y="265471"/>
              <a:chExt cx="12191999" cy="2747365"/>
            </a:xfrm>
          </p:grpSpPr>
          <p:sp>
            <p:nvSpPr>
              <p:cNvPr id="17" name="Rectangle 16">
                <a:extLst>
                  <a:ext uri="{FF2B5EF4-FFF2-40B4-BE49-F238E27FC236}">
                    <a16:creationId xmlns:a16="http://schemas.microsoft.com/office/drawing/2014/main" id="{936FD411-2CDB-4D52-8B17-417F6F2717CE}"/>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8" name="Picture 17" descr="A picture containing shape&#10;&#10;Description automatically generated">
                <a:extLst>
                  <a:ext uri="{FF2B5EF4-FFF2-40B4-BE49-F238E27FC236}">
                    <a16:creationId xmlns:a16="http://schemas.microsoft.com/office/drawing/2014/main" id="{6ED1ABF7-0132-4EB6-BF21-89F23A1F3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9" name="Rectangle 18">
                <a:extLst>
                  <a:ext uri="{FF2B5EF4-FFF2-40B4-BE49-F238E27FC236}">
                    <a16:creationId xmlns:a16="http://schemas.microsoft.com/office/drawing/2014/main" id="{D7FDCE8F-58F5-4426-98D6-021565E6FD33}"/>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20" name="Rectangle 19">
                <a:extLst>
                  <a:ext uri="{FF2B5EF4-FFF2-40B4-BE49-F238E27FC236}">
                    <a16:creationId xmlns:a16="http://schemas.microsoft.com/office/drawing/2014/main" id="{B2D7D5F6-5E11-4462-87FD-9E98A7A2C63D}"/>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21" name="Rectangle 20">
                <a:extLst>
                  <a:ext uri="{FF2B5EF4-FFF2-40B4-BE49-F238E27FC236}">
                    <a16:creationId xmlns:a16="http://schemas.microsoft.com/office/drawing/2014/main" id="{19197D46-0770-4541-8D2B-21778DAD58E8}"/>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5" name="Oval 14">
              <a:extLst>
                <a:ext uri="{FF2B5EF4-FFF2-40B4-BE49-F238E27FC236}">
                  <a16:creationId xmlns:a16="http://schemas.microsoft.com/office/drawing/2014/main" id="{53C7A728-AD23-48A3-A032-6B77F0AA2003}"/>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2639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1" cy="3505200"/>
        </p:xfrm>
        <a:graphic>
          <a:graphicData uri="http://schemas.openxmlformats.org/drawingml/2006/table">
            <a:tbl>
              <a:tblPr firstRow="1" bandRow="1">
                <a:tableStyleId>{5C22544A-7EE6-4342-B048-85BDC9FD1C3A}</a:tableStyleId>
              </a:tblPr>
              <a:tblGrid>
                <a:gridCol w="2179933">
                  <a:extLst>
                    <a:ext uri="{9D8B030D-6E8A-4147-A177-3AD203B41FA5}">
                      <a16:colId xmlns:a16="http://schemas.microsoft.com/office/drawing/2014/main" val="3666604902"/>
                    </a:ext>
                  </a:extLst>
                </a:gridCol>
                <a:gridCol w="2479138">
                  <a:extLst>
                    <a:ext uri="{9D8B030D-6E8A-4147-A177-3AD203B41FA5}">
                      <a16:colId xmlns:a16="http://schemas.microsoft.com/office/drawing/2014/main" val="1524816466"/>
                    </a:ext>
                  </a:extLst>
                </a:gridCol>
                <a:gridCol w="3766465">
                  <a:extLst>
                    <a:ext uri="{9D8B030D-6E8A-4147-A177-3AD203B41FA5}">
                      <a16:colId xmlns:a16="http://schemas.microsoft.com/office/drawing/2014/main" val="457630938"/>
                    </a:ext>
                  </a:extLst>
                </a:gridCol>
                <a:gridCol w="3766465">
                  <a:extLst>
                    <a:ext uri="{9D8B030D-6E8A-4147-A177-3AD203B41FA5}">
                      <a16:colId xmlns:a16="http://schemas.microsoft.com/office/drawing/2014/main" val="93277327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grpSp>
        <p:nvGrpSpPr>
          <p:cNvPr id="2" name="Group 1">
            <a:extLst>
              <a:ext uri="{FF2B5EF4-FFF2-40B4-BE49-F238E27FC236}">
                <a16:creationId xmlns:a16="http://schemas.microsoft.com/office/drawing/2014/main" id="{01CA9B3B-D1B3-4483-834B-33EC154BA8DF}"/>
              </a:ext>
            </a:extLst>
          </p:cNvPr>
          <p:cNvGrpSpPr/>
          <p:nvPr/>
        </p:nvGrpSpPr>
        <p:grpSpPr>
          <a:xfrm>
            <a:off x="-287258" y="328117"/>
            <a:ext cx="12191999" cy="2747365"/>
            <a:chOff x="-312658" y="2055317"/>
            <a:chExt cx="12191999" cy="2747365"/>
          </a:xfrm>
        </p:grpSpPr>
        <p:grpSp>
          <p:nvGrpSpPr>
            <p:cNvPr id="32" name="Group 31">
              <a:extLst>
                <a:ext uri="{FF2B5EF4-FFF2-40B4-BE49-F238E27FC236}">
                  <a16:creationId xmlns:a16="http://schemas.microsoft.com/office/drawing/2014/main" id="{EE71A397-8DA3-4F79-8D1E-5B2463C6B1B3}"/>
                </a:ext>
              </a:extLst>
            </p:cNvPr>
            <p:cNvGrpSpPr/>
            <p:nvPr/>
          </p:nvGrpSpPr>
          <p:grpSpPr>
            <a:xfrm>
              <a:off x="-312658" y="2055317"/>
              <a:ext cx="12191999" cy="2747365"/>
              <a:chOff x="0" y="265471"/>
              <a:chExt cx="12191999" cy="2747365"/>
            </a:xfrm>
          </p:grpSpPr>
          <p:sp>
            <p:nvSpPr>
              <p:cNvPr id="33" name="Rectangle 32">
                <a:extLst>
                  <a:ext uri="{FF2B5EF4-FFF2-40B4-BE49-F238E27FC236}">
                    <a16:creationId xmlns:a16="http://schemas.microsoft.com/office/drawing/2014/main" id="{618C7B25-233B-452F-B403-C5C61A7D9950}"/>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34" name="Picture 33" descr="A picture containing shape&#10;&#10;Description automatically generated">
                <a:extLst>
                  <a:ext uri="{FF2B5EF4-FFF2-40B4-BE49-F238E27FC236}">
                    <a16:creationId xmlns:a16="http://schemas.microsoft.com/office/drawing/2014/main" id="{D9AD2D1B-61D3-472C-BE28-D89293F4D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35" name="Rectangle 34">
                <a:extLst>
                  <a:ext uri="{FF2B5EF4-FFF2-40B4-BE49-F238E27FC236}">
                    <a16:creationId xmlns:a16="http://schemas.microsoft.com/office/drawing/2014/main" id="{46CD0E67-D20C-430B-AF66-7BEA8AD72F3D}"/>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36" name="Rectangle 35">
                <a:extLst>
                  <a:ext uri="{FF2B5EF4-FFF2-40B4-BE49-F238E27FC236}">
                    <a16:creationId xmlns:a16="http://schemas.microsoft.com/office/drawing/2014/main" id="{AA092115-2535-4C03-A238-5A07078788F0}"/>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37" name="Rectangle 36">
                <a:extLst>
                  <a:ext uri="{FF2B5EF4-FFF2-40B4-BE49-F238E27FC236}">
                    <a16:creationId xmlns:a16="http://schemas.microsoft.com/office/drawing/2014/main" id="{B0E21C98-E333-41F9-B462-431CD05F201A}"/>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38" name="Oval 37">
              <a:extLst>
                <a:ext uri="{FF2B5EF4-FFF2-40B4-BE49-F238E27FC236}">
                  <a16:creationId xmlns:a16="http://schemas.microsoft.com/office/drawing/2014/main" id="{7E775DD7-80F2-4A61-9436-B8072602CF9F}"/>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53761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3AE34D-728B-4E86-9308-EE26CA6D76FD}"/>
              </a:ext>
            </a:extLst>
          </p:cNvPr>
          <p:cNvGrpSpPr/>
          <p:nvPr/>
        </p:nvGrpSpPr>
        <p:grpSpPr>
          <a:xfrm>
            <a:off x="-312658" y="2068017"/>
            <a:ext cx="12191999" cy="2747365"/>
            <a:chOff x="0" y="265471"/>
            <a:chExt cx="12191999" cy="274736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4" name="Picture 3" descr="A picture containing shape&#10;&#10;Description automatically generated">
              <a:extLst>
                <a:ext uri="{FF2B5EF4-FFF2-40B4-BE49-F238E27FC236}">
                  <a16:creationId xmlns:a16="http://schemas.microsoft.com/office/drawing/2014/main" id="{7ECFEDDA-EF07-449F-9199-E5F2B1988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0852433B-CE56-46EF-9C64-8262F1EF1DCD}"/>
              </a:ext>
            </a:extLst>
          </p:cNvPr>
          <p:cNvSpPr/>
          <p:nvPr/>
        </p:nvSpPr>
        <p:spPr>
          <a:xfrm>
            <a:off x="2323975" y="5344382"/>
            <a:ext cx="6598281" cy="1323439"/>
          </a:xfrm>
          <a:prstGeom prst="rect">
            <a:avLst/>
          </a:prstGeom>
        </p:spPr>
        <p:txBody>
          <a:bodyPr wrap="none">
            <a:spAutoFit/>
          </a:bodyPr>
          <a:lstStyle/>
          <a:p>
            <a:pPr algn="ctr"/>
            <a:r>
              <a:rPr lang="en-US" sz="4000" dirty="0">
                <a:latin typeface="Segoe UI Light (Headings)"/>
              </a:rPr>
              <a:t>F= (YX)’ = (XY)’ = 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 = X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Y</a:t>
            </a:r>
          </a:p>
          <a:p>
            <a:pPr algn="ctr"/>
            <a:r>
              <a:rPr lang="en-US" sz="4000" dirty="0">
                <a:latin typeface="Segoe UI Light (Headings)"/>
              </a:rPr>
              <a:t>Commutative</a:t>
            </a:r>
          </a:p>
        </p:txBody>
      </p:sp>
    </p:spTree>
    <p:extLst>
      <p:ext uri="{BB962C8B-B14F-4D97-AF65-F5344CB8AC3E}">
        <p14:creationId xmlns:p14="http://schemas.microsoft.com/office/powerpoint/2010/main" val="1585914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22" name="Group 21">
            <a:extLst>
              <a:ext uri="{FF2B5EF4-FFF2-40B4-BE49-F238E27FC236}">
                <a16:creationId xmlns:a16="http://schemas.microsoft.com/office/drawing/2014/main" id="{A32E3F41-10C9-4A44-8EF6-A157AD7EF0AD}"/>
              </a:ext>
            </a:extLst>
          </p:cNvPr>
          <p:cNvGrpSpPr/>
          <p:nvPr/>
        </p:nvGrpSpPr>
        <p:grpSpPr>
          <a:xfrm>
            <a:off x="-769858" y="963937"/>
            <a:ext cx="12191999" cy="2747365"/>
            <a:chOff x="-887845" y="315008"/>
            <a:chExt cx="12191999" cy="2747365"/>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300751" y="1014911"/>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2999498" y="988761"/>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6439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22" name="Group 21">
            <a:extLst>
              <a:ext uri="{FF2B5EF4-FFF2-40B4-BE49-F238E27FC236}">
                <a16:creationId xmlns:a16="http://schemas.microsoft.com/office/drawing/2014/main" id="{A32E3F41-10C9-4A44-8EF6-A157AD7EF0AD}"/>
              </a:ext>
            </a:extLst>
          </p:cNvPr>
          <p:cNvGrpSpPr/>
          <p:nvPr/>
        </p:nvGrpSpPr>
        <p:grpSpPr>
          <a:xfrm>
            <a:off x="-769858" y="963937"/>
            <a:ext cx="12191999" cy="2747365"/>
            <a:chOff x="-887845" y="315008"/>
            <a:chExt cx="12191999" cy="2747365"/>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300751" y="1014911"/>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2999498" y="988761"/>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3888142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22" name="Group 21">
            <a:extLst>
              <a:ext uri="{FF2B5EF4-FFF2-40B4-BE49-F238E27FC236}">
                <a16:creationId xmlns:a16="http://schemas.microsoft.com/office/drawing/2014/main" id="{A32E3F41-10C9-4A44-8EF6-A157AD7EF0AD}"/>
              </a:ext>
            </a:extLst>
          </p:cNvPr>
          <p:cNvGrpSpPr/>
          <p:nvPr/>
        </p:nvGrpSpPr>
        <p:grpSpPr>
          <a:xfrm>
            <a:off x="-769858" y="963937"/>
            <a:ext cx="12191999" cy="2747365"/>
            <a:chOff x="-887845" y="315008"/>
            <a:chExt cx="12191999" cy="2747365"/>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300751" y="1014911"/>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2999498" y="988761"/>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16397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1733830042"/>
              </p:ext>
            </p:extLst>
          </p:nvPr>
        </p:nvGraphicFramePr>
        <p:xfrm>
          <a:off x="1723747" y="1338423"/>
          <a:ext cx="9204660" cy="5332120"/>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1529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3721525"/>
                  </a:ext>
                </a:extLst>
              </a:tr>
              <a:tr h="117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Segoe UI Light (Headings)"/>
                          <a:ea typeface="+mn-ea"/>
                          <a:cs typeface="+mn-cs"/>
                        </a:rPr>
                        <a:t>[0,1)</a:t>
                      </a:r>
                      <a:endParaRPr kumimoji="0" lang="en-US" sz="3200" b="0" i="0" u="none" strike="noStrike" kern="1200" cap="none" spc="0" normalizeH="0" baseline="0" noProof="0" dirty="0">
                        <a:ln>
                          <a:noFill/>
                        </a:ln>
                        <a:solidFill>
                          <a:prstClr val="black"/>
                        </a:solidFill>
                        <a:effectLst/>
                        <a:uLnTx/>
                        <a:uFillTx/>
                        <a:latin typeface="Segoe UI Light (Headings)"/>
                        <a:ea typeface="+mn-ea"/>
                        <a:cs typeface="+mn-cs"/>
                      </a:endParaRP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[2,3)</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[3,4)</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[4,5)</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[5,6)</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[6,7)</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[7,8)</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[9,10)</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[10,11)</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[11,12)</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[12,13)</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[13,14)</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[14,15)</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[15,16)</a:t>
                      </a:r>
                    </a:p>
                  </a:txBody>
                  <a:tcPr vert="vert"/>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Tree>
    <p:extLst>
      <p:ext uri="{BB962C8B-B14F-4D97-AF65-F5344CB8AC3E}">
        <p14:creationId xmlns:p14="http://schemas.microsoft.com/office/powerpoint/2010/main" val="3098502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(XX)’=X</a:t>
                      </a:r>
                      <a:r>
                        <a:rPr lang="en-US" sz="4000" baseline="30000" dirty="0">
                          <a:latin typeface="Times New Roman" panose="02020603050405020304" pitchFamily="18" charset="0"/>
                          <a:cs typeface="Times New Roman" panose="02020603050405020304" pitchFamily="18" charset="0"/>
                        </a:rPr>
                        <a:t>↑</a:t>
                      </a:r>
                      <a:r>
                        <a:rPr lang="en-US" sz="4000" dirty="0">
                          <a:latin typeface="Segoe UI Light (Headings)"/>
                        </a:rPr>
                        <a:t>X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3055858" y="1600200"/>
            <a:ext cx="12191999" cy="1828800"/>
            <a:chOff x="1" y="2522068"/>
            <a:chExt cx="12191999" cy="1828800"/>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743108"/>
              <a:ext cx="12191999" cy="1108858"/>
              <a:chOff x="0" y="953262"/>
              <a:chExt cx="12191999" cy="1108858"/>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6977925" y="123112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24794505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a:t>
            </a:r>
            <a:r>
              <a:rPr kumimoji="0" lang="en-CA" sz="6600" b="0" i="0" u="none" strike="noStrike" kern="1200" cap="all" spc="0" normalizeH="0" baseline="0" noProof="0" dirty="0" err="1">
                <a:ln>
                  <a:noFill/>
                </a:ln>
                <a:solidFill>
                  <a:prstClr val="black"/>
                </a:solidFill>
                <a:effectLst/>
                <a:uLnTx/>
                <a:uFillTx/>
                <a:latin typeface="Segoe UI Light (Headings)"/>
                <a:ea typeface="+mn-ea"/>
                <a:cs typeface="+mn-cs"/>
              </a:rPr>
              <a:t>nand</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pSp>
        <p:nvGrpSpPr>
          <p:cNvPr id="5" name="Group 4">
            <a:extLst>
              <a:ext uri="{FF2B5EF4-FFF2-40B4-BE49-F238E27FC236}">
                <a16:creationId xmlns:a16="http://schemas.microsoft.com/office/drawing/2014/main" id="{F609347A-9920-EE4A-AD12-623B4EB9E5EA}"/>
              </a:ext>
            </a:extLst>
          </p:cNvPr>
          <p:cNvGrpSpPr/>
          <p:nvPr/>
        </p:nvGrpSpPr>
        <p:grpSpPr>
          <a:xfrm>
            <a:off x="1828800" y="4874410"/>
            <a:ext cx="8132531" cy="1661977"/>
            <a:chOff x="0" y="265471"/>
            <a:chExt cx="12191999" cy="2747365"/>
          </a:xfrm>
        </p:grpSpPr>
        <p:sp>
          <p:nvSpPr>
            <p:cNvPr id="6" name="Rectangle 5">
              <a:extLst>
                <a:ext uri="{FF2B5EF4-FFF2-40B4-BE49-F238E27FC236}">
                  <a16:creationId xmlns:a16="http://schemas.microsoft.com/office/drawing/2014/main" id="{5F38D492-117C-7946-8314-B37019A4057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7" name="Picture 6" descr="A picture containing shape&#10;&#10;Description automatically generated">
              <a:extLst>
                <a:ext uri="{FF2B5EF4-FFF2-40B4-BE49-F238E27FC236}">
                  <a16:creationId xmlns:a16="http://schemas.microsoft.com/office/drawing/2014/main" id="{49198F2A-86F6-D143-A9BD-17A251018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grpSp>
      <p:sp>
        <p:nvSpPr>
          <p:cNvPr id="11" name="Oval 10">
            <a:extLst>
              <a:ext uri="{FF2B5EF4-FFF2-40B4-BE49-F238E27FC236}">
                <a16:creationId xmlns:a16="http://schemas.microsoft.com/office/drawing/2014/main" id="{A1191031-4CEA-6443-BF2C-86F7476AD36B}"/>
              </a:ext>
            </a:extLst>
          </p:cNvPr>
          <p:cNvSpPr>
            <a:spLocks noChangeAspect="1"/>
          </p:cNvSpPr>
          <p:nvPr/>
        </p:nvSpPr>
        <p:spPr>
          <a:xfrm>
            <a:off x="6906129" y="5613907"/>
            <a:ext cx="182982" cy="182982"/>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25372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885"/>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19118351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Tree>
    <p:extLst>
      <p:ext uri="{BB962C8B-B14F-4D97-AF65-F5344CB8AC3E}">
        <p14:creationId xmlns:p14="http://schemas.microsoft.com/office/powerpoint/2010/main" val="31419734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187208873"/>
                    </a:ext>
                  </a:extLst>
                </a:gridCol>
                <a:gridCol w="4841865">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16256486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187208873"/>
                    </a:ext>
                  </a:extLst>
                </a:gridCol>
                <a:gridCol w="4841865">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041942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598432">
                  <a:extLst>
                    <a:ext uri="{9D8B030D-6E8A-4147-A177-3AD203B41FA5}">
                      <a16:colId xmlns:a16="http://schemas.microsoft.com/office/drawing/2014/main" val="232650011"/>
                    </a:ext>
                  </a:extLst>
                </a:gridCol>
                <a:gridCol w="598432">
                  <a:extLst>
                    <a:ext uri="{9D8B030D-6E8A-4147-A177-3AD203B41FA5}">
                      <a16:colId xmlns:a16="http://schemas.microsoft.com/office/drawing/2014/main" val="3666604902"/>
                    </a:ext>
                  </a:extLst>
                </a:gridCol>
                <a:gridCol w="598432">
                  <a:extLst>
                    <a:ext uri="{9D8B030D-6E8A-4147-A177-3AD203B41FA5}">
                      <a16:colId xmlns:a16="http://schemas.microsoft.com/office/drawing/2014/main" val="1524816466"/>
                    </a:ext>
                  </a:extLst>
                </a:gridCol>
                <a:gridCol w="3465568">
                  <a:extLst>
                    <a:ext uri="{9D8B030D-6E8A-4147-A177-3AD203B41FA5}">
                      <a16:colId xmlns:a16="http://schemas.microsoft.com/office/drawing/2014/main" val="187208873"/>
                    </a:ext>
                  </a:extLst>
                </a:gridCol>
                <a:gridCol w="3465568">
                  <a:extLst>
                    <a:ext uri="{9D8B030D-6E8A-4147-A177-3AD203B41FA5}">
                      <a16:colId xmlns:a16="http://schemas.microsoft.com/office/drawing/2014/main" val="3035806854"/>
                    </a:ext>
                  </a:extLst>
                </a:gridCol>
                <a:gridCol w="3465568">
                  <a:extLst>
                    <a:ext uri="{9D8B030D-6E8A-4147-A177-3AD203B41FA5}">
                      <a16:colId xmlns:a16="http://schemas.microsoft.com/office/drawing/2014/main" val="362752232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tc>
                  <a:txBody>
                    <a:bodyPr/>
                    <a:lstStyle/>
                    <a:p>
                      <a:pPr algn="ctr"/>
                      <a:r>
                        <a:rPr lang="en-US" sz="2000" dirty="0">
                          <a:latin typeface="Segoe UI Light (Headings)"/>
                        </a:rPr>
                        <a:t>F=(ZYX)’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2856872" cy="2062103"/>
          </a:xfrm>
          <a:prstGeom prst="rect">
            <a:avLst/>
          </a:prstGeom>
        </p:spPr>
        <p:txBody>
          <a:bodyPr wrap="none">
            <a:spAutoFit/>
          </a:bodyPr>
          <a:lstStyle/>
          <a:p>
            <a:r>
              <a:rPr lang="en-US" sz="4800" dirty="0">
                <a:latin typeface="Segoe UI Light (Headings)"/>
              </a:rPr>
              <a:t>F=(Z(YX)’)’</a:t>
            </a:r>
          </a:p>
          <a:p>
            <a:r>
              <a:rPr lang="en-US" sz="4800" dirty="0">
                <a:solidFill>
                  <a:schemeClr val="bg1"/>
                </a:solidFill>
                <a:latin typeface="Segoe UI Light (Headings)"/>
              </a:rPr>
              <a:t>F</a:t>
            </a:r>
            <a:r>
              <a:rPr lang="en-US" sz="4800" dirty="0">
                <a:latin typeface="Segoe UI Light (Headings)"/>
              </a:rPr>
              <a:t>≠(ZYX)’</a:t>
            </a:r>
          </a:p>
          <a:p>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521910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NOT (3-Input and)</a:t>
            </a:r>
          </a:p>
        </p:txBody>
      </p:sp>
    </p:spTree>
    <p:extLst>
      <p:ext uri="{BB962C8B-B14F-4D97-AF65-F5344CB8AC3E}">
        <p14:creationId xmlns:p14="http://schemas.microsoft.com/office/powerpoint/2010/main" val="17550894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
        <p:nvSpPr>
          <p:cNvPr id="8" name="Rectangle 7">
            <a:extLst>
              <a:ext uri="{FF2B5EF4-FFF2-40B4-BE49-F238E27FC236}">
                <a16:creationId xmlns:a16="http://schemas.microsoft.com/office/drawing/2014/main" id="{08F36132-5B65-4293-93DB-DF5ADA352325}"/>
              </a:ext>
            </a:extLst>
          </p:cNvPr>
          <p:cNvSpPr/>
          <p:nvPr/>
        </p:nvSpPr>
        <p:spPr>
          <a:xfrm>
            <a:off x="8492564" y="1196068"/>
            <a:ext cx="3699436" cy="830997"/>
          </a:xfrm>
          <a:prstGeom prst="rect">
            <a:avLst/>
          </a:prstGeom>
        </p:spPr>
        <p:txBody>
          <a:bodyPr wrap="square">
            <a:spAutoFit/>
          </a:bodyPr>
          <a:lstStyle/>
          <a:p>
            <a:r>
              <a:rPr lang="en-US" sz="4800" dirty="0">
                <a:latin typeface="Segoe UI Light (Headings)"/>
              </a:rPr>
              <a:t>F=(ZYX)’</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764" y="535110"/>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1817444"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1817444"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1817444"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2662145"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shape&#10;&#10;Description automatically generated">
            <a:extLst>
              <a:ext uri="{FF2B5EF4-FFF2-40B4-BE49-F238E27FC236}">
                <a16:creationId xmlns:a16="http://schemas.microsoft.com/office/drawing/2014/main" id="{2E800593-44F3-4DD0-B70F-9AB25AA18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2863" y="889719"/>
            <a:ext cx="3180316" cy="1590158"/>
          </a:xfrm>
          <a:prstGeom prst="rect">
            <a:avLst/>
          </a:prstGeom>
        </p:spPr>
      </p:pic>
    </p:spTree>
    <p:extLst>
      <p:ext uri="{BB962C8B-B14F-4D97-AF65-F5344CB8AC3E}">
        <p14:creationId xmlns:p14="http://schemas.microsoft.com/office/powerpoint/2010/main" val="18091114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901974" y="1196068"/>
            <a:ext cx="4290025" cy="830997"/>
          </a:xfrm>
          <a:prstGeom prst="rect">
            <a:avLst/>
          </a:prstGeom>
        </p:spPr>
        <p:txBody>
          <a:bodyPr wrap="square">
            <a:spAutoFit/>
          </a:bodyPr>
          <a:lstStyle/>
          <a:p>
            <a:r>
              <a:rPr lang="en-US" sz="4800" dirty="0">
                <a:latin typeface="Segoe UI Light (Headings)"/>
              </a:rPr>
              <a:t>F=(ZYX)’=(XZY)’</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197" y="535110"/>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162877"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3162877"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3162877"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400757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50AEB7F-EAE1-4A9D-8A23-EC6230939C3C}"/>
              </a:ext>
            </a:extLst>
          </p:cNvPr>
          <p:cNvSpPr>
            <a:spLocks noChangeAspect="1"/>
          </p:cNvSpPr>
          <p:nvPr/>
        </p:nvSpPr>
        <p:spPr>
          <a:xfrm>
            <a:off x="7247821" y="15307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C3362BE6-930E-409A-BBE2-A729262407EF}"/>
              </a:ext>
            </a:extLst>
          </p:cNvPr>
          <p:cNvSpPr/>
          <p:nvPr/>
        </p:nvSpPr>
        <p:spPr>
          <a:xfrm>
            <a:off x="8782056" y="2263550"/>
            <a:ext cx="2529860" cy="707886"/>
          </a:xfrm>
          <a:prstGeom prst="rect">
            <a:avLst/>
          </a:prstGeom>
        </p:spPr>
        <p:txBody>
          <a:bodyPr wrap="none">
            <a:spAutoFit/>
          </a:bodyPr>
          <a:lstStyle/>
          <a:p>
            <a:r>
              <a:rPr lang="en-US" sz="4000" dirty="0">
                <a:latin typeface="Segoe UI Light (Headings)"/>
              </a:rPr>
              <a:t>Associative</a:t>
            </a:r>
            <a:endParaRPr lang="en-US" sz="4000" dirty="0"/>
          </a:p>
        </p:txBody>
      </p:sp>
      <p:graphicFrame>
        <p:nvGraphicFramePr>
          <p:cNvPr id="14" name="Table 2">
            <a:extLst>
              <a:ext uri="{FF2B5EF4-FFF2-40B4-BE49-F238E27FC236}">
                <a16:creationId xmlns:a16="http://schemas.microsoft.com/office/drawing/2014/main" id="{9452DEEA-FD5A-4FDC-809B-9368A913940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381276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4112311006"/>
              </p:ext>
            </p:extLst>
          </p:nvPr>
        </p:nvGraphicFramePr>
        <p:xfrm>
          <a:off x="1723746"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[0,1)</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[2,3)</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[3,4)</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[4,5)</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[5,6)</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[6,7)</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[7,8)</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[9,10)</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[10,11)</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[11,12)</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[12,13)</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[13,14)</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[14,15)</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[15,16)</a:t>
                      </a:r>
                    </a:p>
                  </a:txBody>
                  <a:tcPr vert="vert"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Tree>
    <p:extLst>
      <p:ext uri="{BB962C8B-B14F-4D97-AF65-F5344CB8AC3E}">
        <p14:creationId xmlns:p14="http://schemas.microsoft.com/office/powerpoint/2010/main" val="41750914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483100">
                  <a:extLst>
                    <a:ext uri="{9D8B030D-6E8A-4147-A177-3AD203B41FA5}">
                      <a16:colId xmlns:a16="http://schemas.microsoft.com/office/drawing/2014/main" val="4149648166"/>
                    </a:ext>
                  </a:extLst>
                </a:gridCol>
                <a:gridCol w="44069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Segoe UI Light (Headings)"/>
                        </a:rPr>
                        <a:t>F = (ZYX)’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No!</a:t>
                      </a:r>
                    </a:p>
                  </a:txBody>
                  <a:tcPr>
                    <a:solidFill>
                      <a:srgbClr val="FF8989"/>
                    </a:solidFill>
                  </a:tcPr>
                </a:tc>
                <a:tc>
                  <a:txBody>
                    <a:bodyPr/>
                    <a:lstStyle/>
                    <a:p>
                      <a:pPr algn="ctr"/>
                      <a:r>
                        <a:rPr lang="en-US" sz="4000" kern="1200" dirty="0">
                          <a:solidFill>
                            <a:schemeClr val="tx1"/>
                          </a:solidFill>
                          <a:latin typeface="Segoe UI Light (Headings)"/>
                          <a:ea typeface="+mn-ea"/>
                          <a:cs typeface="+mn-cs"/>
                        </a:rPr>
                        <a:t>Yes</a:t>
                      </a:r>
                    </a:p>
                  </a:txBody>
                  <a:tcPr>
                    <a:solidFill>
                      <a:srgbClr val="92D050"/>
                    </a:solidFill>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2246736350"/>
                  </a:ext>
                </a:extLst>
              </a:tr>
            </a:tbl>
          </a:graphicData>
        </a:graphic>
      </p:graphicFrame>
      <p:grpSp>
        <p:nvGrpSpPr>
          <p:cNvPr id="2" name="Group 1">
            <a:extLst>
              <a:ext uri="{FF2B5EF4-FFF2-40B4-BE49-F238E27FC236}">
                <a16:creationId xmlns:a16="http://schemas.microsoft.com/office/drawing/2014/main" id="{578FCBCF-4AC0-47CA-BA33-520631786214}"/>
              </a:ext>
            </a:extLst>
          </p:cNvPr>
          <p:cNvGrpSpPr>
            <a:grpSpLocks noChangeAspect="1"/>
          </p:cNvGrpSpPr>
          <p:nvPr/>
        </p:nvGrpSpPr>
        <p:grpSpPr>
          <a:xfrm>
            <a:off x="7315777" y="1519119"/>
            <a:ext cx="4589854" cy="1464331"/>
            <a:chOff x="3162877" y="535110"/>
            <a:chExt cx="7193954" cy="2295121"/>
          </a:xfrm>
        </p:grpSpPr>
        <p:sp>
          <p:nvSpPr>
            <p:cNvPr id="24" name="Rectangle 23">
              <a:extLst>
                <a:ext uri="{FF2B5EF4-FFF2-40B4-BE49-F238E27FC236}">
                  <a16:creationId xmlns:a16="http://schemas.microsoft.com/office/drawing/2014/main" id="{C3CFC2B8-962D-4AE0-B922-9A8D328C2907}"/>
                </a:ext>
              </a:extLst>
            </p:cNvPr>
            <p:cNvSpPr/>
            <p:nvPr/>
          </p:nvSpPr>
          <p:spPr>
            <a:xfrm>
              <a:off x="7744169" y="1196068"/>
              <a:ext cx="2612662" cy="820070"/>
            </a:xfrm>
            <a:prstGeom prst="rect">
              <a:avLst/>
            </a:prstGeom>
          </p:spPr>
          <p:txBody>
            <a:bodyPr wrap="square">
              <a:spAutoFit/>
            </a:bodyPr>
            <a:lstStyle/>
            <a:p>
              <a:r>
                <a:rPr lang="en-US" sz="2800" dirty="0">
                  <a:latin typeface="Segoe UI Light (Headings)"/>
                </a:rPr>
                <a:t>F</a:t>
              </a:r>
              <a:r>
                <a:rPr lang="en-US" sz="2800" baseline="-25000" dirty="0">
                  <a:latin typeface="Segoe UI Light (Headings)"/>
                </a:rPr>
                <a:t>2</a:t>
              </a:r>
              <a:r>
                <a:rPr lang="en-US" sz="2800" dirty="0">
                  <a:latin typeface="Segoe UI Light (Headings)"/>
                </a:rPr>
                <a:t>=(ZYX)’</a:t>
              </a:r>
            </a:p>
          </p:txBody>
        </p:sp>
        <p:pic>
          <p:nvPicPr>
            <p:cNvPr id="25" name="Picture 24" descr="A picture containing shape&#10;&#10;Description automatically generated">
              <a:extLst>
                <a:ext uri="{FF2B5EF4-FFF2-40B4-BE49-F238E27FC236}">
                  <a16:creationId xmlns:a16="http://schemas.microsoft.com/office/drawing/2014/main" id="{1A1EB308-B380-4095-A0C3-3F09F4CFC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197" y="535110"/>
              <a:ext cx="3825159" cy="2295121"/>
            </a:xfrm>
            <a:prstGeom prst="rect">
              <a:avLst/>
            </a:prstGeom>
          </p:spPr>
        </p:pic>
        <p:sp>
          <p:nvSpPr>
            <p:cNvPr id="26" name="Rectangle 25">
              <a:extLst>
                <a:ext uri="{FF2B5EF4-FFF2-40B4-BE49-F238E27FC236}">
                  <a16:creationId xmlns:a16="http://schemas.microsoft.com/office/drawing/2014/main" id="{F63F1725-413A-4450-8110-22107DBA1599}"/>
                </a:ext>
              </a:extLst>
            </p:cNvPr>
            <p:cNvSpPr/>
            <p:nvPr/>
          </p:nvSpPr>
          <p:spPr>
            <a:xfrm>
              <a:off x="3162877" y="615018"/>
              <a:ext cx="560786" cy="723591"/>
            </a:xfrm>
            <a:prstGeom prst="rect">
              <a:avLst/>
            </a:prstGeom>
          </p:spPr>
          <p:txBody>
            <a:bodyPr wrap="none">
              <a:spAutoFit/>
            </a:bodyPr>
            <a:lstStyle/>
            <a:p>
              <a:r>
                <a:rPr lang="en-US" sz="2400" dirty="0">
                  <a:latin typeface="Segoe UI Light (Headings)"/>
                </a:rPr>
                <a:t>X</a:t>
              </a:r>
            </a:p>
          </p:txBody>
        </p:sp>
        <p:sp>
          <p:nvSpPr>
            <p:cNvPr id="27" name="Rectangle 26">
              <a:extLst>
                <a:ext uri="{FF2B5EF4-FFF2-40B4-BE49-F238E27FC236}">
                  <a16:creationId xmlns:a16="http://schemas.microsoft.com/office/drawing/2014/main" id="{390E99BB-B094-443F-9D7C-6AF82036C93F}"/>
                </a:ext>
              </a:extLst>
            </p:cNvPr>
            <p:cNvSpPr/>
            <p:nvPr/>
          </p:nvSpPr>
          <p:spPr>
            <a:xfrm>
              <a:off x="3162877" y="1225519"/>
              <a:ext cx="550736" cy="723591"/>
            </a:xfrm>
            <a:prstGeom prst="rect">
              <a:avLst/>
            </a:prstGeom>
          </p:spPr>
          <p:txBody>
            <a:bodyPr wrap="none">
              <a:spAutoFit/>
            </a:bodyPr>
            <a:lstStyle/>
            <a:p>
              <a:r>
                <a:rPr lang="en-US" sz="2400" dirty="0">
                  <a:latin typeface="Segoe UI Light (Headings)"/>
                </a:rPr>
                <a:t>Y</a:t>
              </a:r>
            </a:p>
          </p:txBody>
        </p:sp>
        <p:sp>
          <p:nvSpPr>
            <p:cNvPr id="28" name="Rectangle 27">
              <a:extLst>
                <a:ext uri="{FF2B5EF4-FFF2-40B4-BE49-F238E27FC236}">
                  <a16:creationId xmlns:a16="http://schemas.microsoft.com/office/drawing/2014/main" id="{A0E30664-E99D-4C2A-871F-88A097856819}"/>
                </a:ext>
              </a:extLst>
            </p:cNvPr>
            <p:cNvSpPr/>
            <p:nvPr/>
          </p:nvSpPr>
          <p:spPr>
            <a:xfrm>
              <a:off x="3162877" y="1841204"/>
              <a:ext cx="446078" cy="723591"/>
            </a:xfrm>
            <a:prstGeom prst="rect">
              <a:avLst/>
            </a:prstGeom>
          </p:spPr>
          <p:txBody>
            <a:bodyPr wrap="square">
              <a:spAutoFit/>
            </a:bodyPr>
            <a:lstStyle/>
            <a:p>
              <a:r>
                <a:rPr lang="en-US" sz="2400" dirty="0">
                  <a:latin typeface="Segoe UI Light (Headings)"/>
                </a:rPr>
                <a:t>Z</a:t>
              </a:r>
            </a:p>
          </p:txBody>
        </p:sp>
        <p:cxnSp>
          <p:nvCxnSpPr>
            <p:cNvPr id="29" name="Straight Connector 28">
              <a:extLst>
                <a:ext uri="{FF2B5EF4-FFF2-40B4-BE49-F238E27FC236}">
                  <a16:creationId xmlns:a16="http://schemas.microsoft.com/office/drawing/2014/main" id="{7B2958DE-DC3B-415B-AEF0-72CA59668E2C}"/>
                </a:ext>
              </a:extLst>
            </p:cNvPr>
            <p:cNvCxnSpPr>
              <a:cxnSpLocks/>
            </p:cNvCxnSpPr>
            <p:nvPr/>
          </p:nvCxnSpPr>
          <p:spPr>
            <a:xfrm>
              <a:off x="400757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3BB0DD03-1511-4D28-AE0A-5AF302C3FA11}"/>
                </a:ext>
              </a:extLst>
            </p:cNvPr>
            <p:cNvSpPr>
              <a:spLocks noChangeAspect="1"/>
            </p:cNvSpPr>
            <p:nvPr/>
          </p:nvSpPr>
          <p:spPr>
            <a:xfrm>
              <a:off x="7247821" y="15307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grpSp>
      <p:grpSp>
        <p:nvGrpSpPr>
          <p:cNvPr id="3" name="Group 2">
            <a:extLst>
              <a:ext uri="{FF2B5EF4-FFF2-40B4-BE49-F238E27FC236}">
                <a16:creationId xmlns:a16="http://schemas.microsoft.com/office/drawing/2014/main" id="{4D49B97F-285D-4178-A45A-83951B9380A7}"/>
              </a:ext>
            </a:extLst>
          </p:cNvPr>
          <p:cNvGrpSpPr>
            <a:grpSpLocks noChangeAspect="1"/>
          </p:cNvGrpSpPr>
          <p:nvPr/>
        </p:nvGrpSpPr>
        <p:grpSpPr>
          <a:xfrm>
            <a:off x="286369" y="1265664"/>
            <a:ext cx="6414627" cy="1507714"/>
            <a:chOff x="2070378" y="514129"/>
            <a:chExt cx="9858912" cy="2317268"/>
          </a:xfrm>
        </p:grpSpPr>
        <p:pic>
          <p:nvPicPr>
            <p:cNvPr id="33" name="Picture 32" descr="A picture containing shape&#10;&#10;Description automatically generated">
              <a:extLst>
                <a:ext uri="{FF2B5EF4-FFF2-40B4-BE49-F238E27FC236}">
                  <a16:creationId xmlns:a16="http://schemas.microsoft.com/office/drawing/2014/main" id="{3B23DC88-6E22-4AD7-BC8B-973D2B84B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34" name="Rectangle 33">
              <a:extLst>
                <a:ext uri="{FF2B5EF4-FFF2-40B4-BE49-F238E27FC236}">
                  <a16:creationId xmlns:a16="http://schemas.microsoft.com/office/drawing/2014/main" id="{13ECA040-B855-4B47-B371-A828622D91EC}"/>
                </a:ext>
              </a:extLst>
            </p:cNvPr>
            <p:cNvSpPr/>
            <p:nvPr/>
          </p:nvSpPr>
          <p:spPr>
            <a:xfrm>
              <a:off x="2070378" y="550521"/>
              <a:ext cx="594250" cy="804158"/>
            </a:xfrm>
            <a:prstGeom prst="rect">
              <a:avLst/>
            </a:prstGeom>
          </p:spPr>
          <p:txBody>
            <a:bodyPr wrap="none">
              <a:spAutoFit/>
            </a:bodyPr>
            <a:lstStyle/>
            <a:p>
              <a:r>
                <a:rPr lang="en-US" sz="2800" dirty="0">
                  <a:latin typeface="Segoe UI Light (Headings)"/>
                </a:rPr>
                <a:t>X</a:t>
              </a:r>
            </a:p>
          </p:txBody>
        </p:sp>
        <p:sp>
          <p:nvSpPr>
            <p:cNvPr id="35" name="Rectangle 34">
              <a:extLst>
                <a:ext uri="{FF2B5EF4-FFF2-40B4-BE49-F238E27FC236}">
                  <a16:creationId xmlns:a16="http://schemas.microsoft.com/office/drawing/2014/main" id="{DF8D87AC-8276-4A11-B96E-4BE7858CC598}"/>
                </a:ext>
              </a:extLst>
            </p:cNvPr>
            <p:cNvSpPr/>
            <p:nvPr/>
          </p:nvSpPr>
          <p:spPr>
            <a:xfrm>
              <a:off x="9051167" y="1483207"/>
              <a:ext cx="2878123" cy="804158"/>
            </a:xfrm>
            <a:prstGeom prst="rect">
              <a:avLst/>
            </a:prstGeom>
          </p:spPr>
          <p:txBody>
            <a:bodyPr wrap="none">
              <a:spAutoFit/>
            </a:bodyPr>
            <a:lstStyle/>
            <a:p>
              <a:r>
                <a:rPr lang="en-US" sz="2800" dirty="0">
                  <a:latin typeface="Segoe UI Light (Headings)"/>
                </a:rPr>
                <a:t>F</a:t>
              </a:r>
              <a:r>
                <a:rPr lang="en-US" sz="2800" baseline="-25000" dirty="0">
                  <a:latin typeface="Segoe UI Light (Headings)"/>
                </a:rPr>
                <a:t>1</a:t>
              </a:r>
              <a:r>
                <a:rPr lang="en-US" sz="2800" dirty="0">
                  <a:latin typeface="Segoe UI Light (Headings)"/>
                </a:rPr>
                <a:t>=(Z(YX)’)’</a:t>
              </a:r>
            </a:p>
          </p:txBody>
        </p:sp>
        <p:sp>
          <p:nvSpPr>
            <p:cNvPr id="36" name="Rectangle 35">
              <a:extLst>
                <a:ext uri="{FF2B5EF4-FFF2-40B4-BE49-F238E27FC236}">
                  <a16:creationId xmlns:a16="http://schemas.microsoft.com/office/drawing/2014/main" id="{F8C256DE-F4B9-40E8-8631-371304C0A8AA}"/>
                </a:ext>
              </a:extLst>
            </p:cNvPr>
            <p:cNvSpPr/>
            <p:nvPr/>
          </p:nvSpPr>
          <p:spPr>
            <a:xfrm>
              <a:off x="2070378" y="1446817"/>
              <a:ext cx="581932" cy="804158"/>
            </a:xfrm>
            <a:prstGeom prst="rect">
              <a:avLst/>
            </a:prstGeom>
          </p:spPr>
          <p:txBody>
            <a:bodyPr wrap="none">
              <a:spAutoFit/>
            </a:bodyPr>
            <a:lstStyle/>
            <a:p>
              <a:r>
                <a:rPr lang="en-US" sz="2800" dirty="0">
                  <a:latin typeface="Segoe UI Light (Headings)"/>
                </a:rPr>
                <a:t>Y</a:t>
              </a:r>
            </a:p>
          </p:txBody>
        </p:sp>
        <p:sp>
          <p:nvSpPr>
            <p:cNvPr id="37" name="Oval 36">
              <a:extLst>
                <a:ext uri="{FF2B5EF4-FFF2-40B4-BE49-F238E27FC236}">
                  <a16:creationId xmlns:a16="http://schemas.microsoft.com/office/drawing/2014/main" id="{C8096E97-5B0B-41EB-B2B2-F4EE53BB68A8}"/>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pic>
          <p:nvPicPr>
            <p:cNvPr id="55" name="Picture 54" descr="A picture containing shape&#10;&#10;Description automatically generated">
              <a:extLst>
                <a:ext uri="{FF2B5EF4-FFF2-40B4-BE49-F238E27FC236}">
                  <a16:creationId xmlns:a16="http://schemas.microsoft.com/office/drawing/2014/main" id="{AB0FDED8-8CF8-42B1-B505-73F6C05C2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56" name="Oval 55">
              <a:extLst>
                <a:ext uri="{FF2B5EF4-FFF2-40B4-BE49-F238E27FC236}">
                  <a16:creationId xmlns:a16="http://schemas.microsoft.com/office/drawing/2014/main" id="{98A99960-5605-42E7-B92D-E201993FAFE0}"/>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57" name="Rectangle 56">
              <a:extLst>
                <a:ext uri="{FF2B5EF4-FFF2-40B4-BE49-F238E27FC236}">
                  <a16:creationId xmlns:a16="http://schemas.microsoft.com/office/drawing/2014/main" id="{FF2EA44B-0C89-4FD2-99CC-D434840E0CC9}"/>
                </a:ext>
              </a:extLst>
            </p:cNvPr>
            <p:cNvSpPr/>
            <p:nvPr/>
          </p:nvSpPr>
          <p:spPr>
            <a:xfrm>
              <a:off x="5158750" y="1929214"/>
              <a:ext cx="599177" cy="804158"/>
            </a:xfrm>
            <a:prstGeom prst="rect">
              <a:avLst/>
            </a:prstGeom>
          </p:spPr>
          <p:txBody>
            <a:bodyPr wrap="none">
              <a:spAutoFit/>
            </a:bodyPr>
            <a:lstStyle/>
            <a:p>
              <a:r>
                <a:rPr lang="en-US" sz="2800" dirty="0">
                  <a:latin typeface="Segoe UI Light (Headings)"/>
                </a:rPr>
                <a:t>Z</a:t>
              </a:r>
            </a:p>
          </p:txBody>
        </p:sp>
      </p:grpSp>
    </p:spTree>
    <p:extLst>
      <p:ext uri="{BB962C8B-B14F-4D97-AF65-F5344CB8AC3E}">
        <p14:creationId xmlns:p14="http://schemas.microsoft.com/office/powerpoint/2010/main" val="3923070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1999"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19">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(Z(YX)’)’ = Z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(Y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8783418" y="1476313"/>
            <a:ext cx="3262432" cy="1569660"/>
          </a:xfrm>
          <a:prstGeom prst="rect">
            <a:avLst/>
          </a:prstGeom>
        </p:spPr>
        <p:txBody>
          <a:bodyPr wrap="none">
            <a:spAutoFit/>
          </a:bodyPr>
          <a:lstStyle/>
          <a:p>
            <a:r>
              <a:rPr lang="en-US" sz="4800" dirty="0">
                <a:latin typeface="Segoe UI Light (Headings)"/>
              </a:rPr>
              <a:t>F=Z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(Y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X)</a:t>
            </a:r>
          </a:p>
          <a:p>
            <a:r>
              <a:rPr lang="en-US" sz="4800" dirty="0">
                <a:highlight>
                  <a:srgbClr val="FFFF00"/>
                </a:highlight>
                <a:latin typeface="Segoe UI Light (Headings)"/>
              </a:rPr>
              <a:t>Associative?</a:t>
            </a: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Tree>
    <p:extLst>
      <p:ext uri="{BB962C8B-B14F-4D97-AF65-F5344CB8AC3E}">
        <p14:creationId xmlns:p14="http://schemas.microsoft.com/office/powerpoint/2010/main" val="951726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Analysis II</a:t>
            </a:r>
          </a:p>
        </p:txBody>
      </p:sp>
      <p:sp>
        <p:nvSpPr>
          <p:cNvPr id="5" name="Rectangle 4">
            <a:extLst>
              <a:ext uri="{FF2B5EF4-FFF2-40B4-BE49-F238E27FC236}">
                <a16:creationId xmlns:a16="http://schemas.microsoft.com/office/drawing/2014/main" id="{224AFAD6-7676-4DD5-9643-E4853DE4850A}"/>
              </a:ext>
            </a:extLst>
          </p:cNvPr>
          <p:cNvSpPr/>
          <p:nvPr/>
        </p:nvSpPr>
        <p:spPr>
          <a:xfrm>
            <a:off x="914860" y="4700566"/>
            <a:ext cx="10680239" cy="1384995"/>
          </a:xfrm>
          <a:prstGeom prst="rect">
            <a:avLst/>
          </a:prstGeom>
        </p:spPr>
        <p:txBody>
          <a:bodyPr wrap="square">
            <a:spAutoFit/>
          </a:bodyPr>
          <a:lstStyle/>
          <a:p>
            <a:r>
              <a:rPr lang="en-CA" sz="2800" dirty="0">
                <a:latin typeface="Segoe UI Light (Headings)"/>
              </a:rPr>
              <a:t>System analysis is given the structure of a system, find its </a:t>
            </a:r>
            <a:r>
              <a:rPr lang="en-CA" sz="2800" dirty="0">
                <a:highlight>
                  <a:srgbClr val="FFFF00"/>
                </a:highlight>
                <a:latin typeface="Segoe UI Light (Headings)"/>
              </a:rPr>
              <a:t>functionality</a:t>
            </a:r>
            <a:r>
              <a:rPr lang="en-CA" sz="2800" dirty="0">
                <a:latin typeface="Segoe UI Light (Headings)"/>
              </a:rPr>
              <a:t>.</a:t>
            </a:r>
          </a:p>
          <a:p>
            <a:endParaRPr lang="en-CA" sz="2800" dirty="0">
              <a:latin typeface="Segoe UI Light (Headings)"/>
            </a:endParaRPr>
          </a:p>
          <a:p>
            <a:r>
              <a:rPr lang="en-CA" sz="2800" dirty="0">
                <a:latin typeface="Segoe UI Light (Headings)"/>
              </a:rPr>
              <a:t>Determine the functionality exhibited by a structure.</a:t>
            </a:r>
            <a:endParaRPr lang="en-US" sz="2800" dirty="0">
              <a:latin typeface="Segoe UI Light (Headings)"/>
            </a:endParaRPr>
          </a:p>
        </p:txBody>
      </p:sp>
    </p:spTree>
    <p:extLst>
      <p:ext uri="{BB962C8B-B14F-4D97-AF65-F5344CB8AC3E}">
        <p14:creationId xmlns:p14="http://schemas.microsoft.com/office/powerpoint/2010/main" val="8255055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2E6080D-575E-4B53-8D4B-626C3EE7C0D2}"/>
              </a:ext>
            </a:extLst>
          </p:cNvPr>
          <p:cNvGrpSpPr/>
          <p:nvPr/>
        </p:nvGrpSpPr>
        <p:grpSpPr>
          <a:xfrm>
            <a:off x="-1350371" y="2240280"/>
            <a:ext cx="12191999" cy="2377440"/>
            <a:chOff x="-651871" y="2247748"/>
            <a:chExt cx="12191999" cy="2377440"/>
          </a:xfrm>
        </p:grpSpPr>
        <p:grpSp>
          <p:nvGrpSpPr>
            <p:cNvPr id="9" name="Group 8">
              <a:extLst>
                <a:ext uri="{FF2B5EF4-FFF2-40B4-BE49-F238E27FC236}">
                  <a16:creationId xmlns:a16="http://schemas.microsoft.com/office/drawing/2014/main" id="{0A870F66-910C-4F92-A135-3A8FBAD88AD0}"/>
                </a:ext>
              </a:extLst>
            </p:cNvPr>
            <p:cNvGrpSpPr/>
            <p:nvPr/>
          </p:nvGrpSpPr>
          <p:grpSpPr>
            <a:xfrm>
              <a:off x="-651871" y="2327609"/>
              <a:ext cx="12191999" cy="2174895"/>
              <a:chOff x="1" y="2327609"/>
              <a:chExt cx="12191999" cy="2174895"/>
            </a:xfrm>
          </p:grpSpPr>
          <p:grpSp>
            <p:nvGrpSpPr>
              <p:cNvPr id="2" name="Group 1">
                <a:extLst>
                  <a:ext uri="{FF2B5EF4-FFF2-40B4-BE49-F238E27FC236}">
                    <a16:creationId xmlns:a16="http://schemas.microsoft.com/office/drawing/2014/main" id="{463AE34D-728B-4E86-9308-EE26CA6D76FD}"/>
                  </a:ext>
                </a:extLst>
              </p:cNvPr>
              <p:cNvGrpSpPr/>
              <p:nvPr/>
            </p:nvGrpSpPr>
            <p:grpSpPr>
              <a:xfrm>
                <a:off x="1" y="2327609"/>
                <a:ext cx="12191999" cy="2174895"/>
                <a:chOff x="0" y="537763"/>
                <a:chExt cx="12191999" cy="21748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8" name="Picture 7" descr="A picture containing shape&#10;&#10;Description automatically generated">
                <a:extLst>
                  <a:ext uri="{FF2B5EF4-FFF2-40B4-BE49-F238E27FC236}">
                    <a16:creationId xmlns:a16="http://schemas.microsoft.com/office/drawing/2014/main" id="{AD802D52-4A52-4874-A4AC-2FBD929F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pic>
          <p:nvPicPr>
            <p:cNvPr id="10" name="Picture 9" descr="A picture containing shape&#10;&#10;Description automatically generated">
              <a:extLst>
                <a:ext uri="{FF2B5EF4-FFF2-40B4-BE49-F238E27FC236}">
                  <a16:creationId xmlns:a16="http://schemas.microsoft.com/office/drawing/2014/main" id="{EE980F28-242A-4380-BBCC-C5371677C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538" y="2247748"/>
              <a:ext cx="4111179" cy="2377440"/>
            </a:xfrm>
            <a:prstGeom prst="rect">
              <a:avLst/>
            </a:prstGeom>
          </p:spPr>
        </p:pic>
      </p:grpSp>
    </p:spTree>
    <p:extLst>
      <p:ext uri="{BB962C8B-B14F-4D97-AF65-F5344CB8AC3E}">
        <p14:creationId xmlns:p14="http://schemas.microsoft.com/office/powerpoint/2010/main" val="39079464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174895"/>
            <a:chOff x="1" y="2327609"/>
            <a:chExt cx="12191999" cy="217489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2174895"/>
              <a:chOff x="0" y="537763"/>
              <a:chExt cx="12191999" cy="21748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pic>
        <p:nvPicPr>
          <p:cNvPr id="11" name="Picture 10" descr="A picture containing shape&#10;&#10;Description automatically generated">
            <a:extLst>
              <a:ext uri="{FF2B5EF4-FFF2-40B4-BE49-F238E27FC236}">
                <a16:creationId xmlns:a16="http://schemas.microsoft.com/office/drawing/2014/main" id="{0B12D7A7-1BCF-441A-9C86-7610A301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506" y="507439"/>
            <a:ext cx="4111179" cy="2377440"/>
          </a:xfrm>
          <a:prstGeom prst="rect">
            <a:avLst/>
          </a:prstGeom>
        </p:spPr>
      </p:pic>
    </p:spTree>
    <p:extLst>
      <p:ext uri="{BB962C8B-B14F-4D97-AF65-F5344CB8AC3E}">
        <p14:creationId xmlns:p14="http://schemas.microsoft.com/office/powerpoint/2010/main" val="22310649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174895"/>
            <a:chOff x="1" y="2327609"/>
            <a:chExt cx="12191999" cy="2174895"/>
          </a:xfrm>
        </p:grpSpPr>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2174895"/>
              <a:chOff x="0" y="537763"/>
              <a:chExt cx="12191999" cy="21748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7656702" y="638217"/>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grpSp>
      <p:pic>
        <p:nvPicPr>
          <p:cNvPr id="11" name="Picture 10" descr="A picture containing shape&#10;&#10;Description automatically generated">
            <a:extLst>
              <a:ext uri="{FF2B5EF4-FFF2-40B4-BE49-F238E27FC236}">
                <a16:creationId xmlns:a16="http://schemas.microsoft.com/office/drawing/2014/main" id="{962D8E60-2810-4615-B3DE-6D95E95E2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480" y="507439"/>
            <a:ext cx="4111179" cy="2377440"/>
          </a:xfrm>
          <a:prstGeom prst="rect">
            <a:avLst/>
          </a:prstGeom>
        </p:spPr>
      </p:pic>
    </p:spTree>
    <p:extLst>
      <p:ext uri="{BB962C8B-B14F-4D97-AF65-F5344CB8AC3E}">
        <p14:creationId xmlns:p14="http://schemas.microsoft.com/office/powerpoint/2010/main" val="4276423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04336">
                  <a:extLst>
                    <a:ext uri="{9D8B030D-6E8A-4147-A177-3AD203B41FA5}">
                      <a16:colId xmlns:a16="http://schemas.microsoft.com/office/drawing/2014/main" val="3666604902"/>
                    </a:ext>
                  </a:extLst>
                </a:gridCol>
                <a:gridCol w="1710813">
                  <a:extLst>
                    <a:ext uri="{9D8B030D-6E8A-4147-A177-3AD203B41FA5}">
                      <a16:colId xmlns:a16="http://schemas.microsoft.com/office/drawing/2014/main" val="1524816466"/>
                    </a:ext>
                  </a:extLst>
                </a:gridCol>
                <a:gridCol w="3778499">
                  <a:extLst>
                    <a:ext uri="{9D8B030D-6E8A-4147-A177-3AD203B41FA5}">
                      <a16:colId xmlns:a16="http://schemas.microsoft.com/office/drawing/2014/main" val="3035806854"/>
                    </a:ext>
                  </a:extLst>
                </a:gridCol>
                <a:gridCol w="5198352">
                  <a:extLst>
                    <a:ext uri="{9D8B030D-6E8A-4147-A177-3AD203B41FA5}">
                      <a16:colId xmlns:a16="http://schemas.microsoft.com/office/drawing/2014/main" val="457630938"/>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174895"/>
            <a:chOff x="1" y="2327609"/>
            <a:chExt cx="12191999" cy="217489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2174895"/>
              <a:chOff x="0" y="537763"/>
              <a:chExt cx="12191999" cy="21748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
        <p:nvSpPr>
          <p:cNvPr id="11" name="Rectangle 10">
            <a:extLst>
              <a:ext uri="{FF2B5EF4-FFF2-40B4-BE49-F238E27FC236}">
                <a16:creationId xmlns:a16="http://schemas.microsoft.com/office/drawing/2014/main" id="{7EB09FAD-B90C-4D61-B54E-0B611D58A303}"/>
              </a:ext>
            </a:extLst>
          </p:cNvPr>
          <p:cNvSpPr/>
          <p:nvPr/>
        </p:nvSpPr>
        <p:spPr>
          <a:xfrm>
            <a:off x="6768857" y="687754"/>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pic>
        <p:nvPicPr>
          <p:cNvPr id="20" name="Picture 19" descr="A picture containing shape&#10;&#10;Description automatically generated">
            <a:extLst>
              <a:ext uri="{FF2B5EF4-FFF2-40B4-BE49-F238E27FC236}">
                <a16:creationId xmlns:a16="http://schemas.microsoft.com/office/drawing/2014/main" id="{3FA70F04-4A9B-4A9C-9BFA-708E3C017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6416" y="517135"/>
            <a:ext cx="4111179" cy="2377440"/>
          </a:xfrm>
          <a:prstGeom prst="rect">
            <a:avLst/>
          </a:prstGeom>
        </p:spPr>
      </p:pic>
    </p:spTree>
    <p:extLst>
      <p:ext uri="{BB962C8B-B14F-4D97-AF65-F5344CB8AC3E}">
        <p14:creationId xmlns:p14="http://schemas.microsoft.com/office/powerpoint/2010/main" val="1218480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6C9366-E2F4-4A38-8B81-38F13C55787A}"/>
              </a:ext>
            </a:extLst>
          </p:cNvPr>
          <p:cNvSpPr/>
          <p:nvPr/>
        </p:nvSpPr>
        <p:spPr>
          <a:xfrm>
            <a:off x="7464907" y="1630043"/>
            <a:ext cx="2321276" cy="461665"/>
          </a:xfrm>
          <a:prstGeom prst="rect">
            <a:avLst/>
          </a:prstGeom>
        </p:spPr>
        <p:txBody>
          <a:bodyPr wrap="none">
            <a:spAutoFit/>
          </a:bodyPr>
          <a:lstStyle/>
          <a:p>
            <a:r>
              <a:rPr lang="en-US" sz="2400" dirty="0">
                <a:latin typeface="Segoe UI Light (Headings)"/>
              </a:rPr>
              <a:t>Inversion Bubble</a:t>
            </a:r>
          </a:p>
        </p:txBody>
      </p:sp>
      <p:grpSp>
        <p:nvGrpSpPr>
          <p:cNvPr id="9" name="Group 8">
            <a:extLst>
              <a:ext uri="{FF2B5EF4-FFF2-40B4-BE49-F238E27FC236}">
                <a16:creationId xmlns:a16="http://schemas.microsoft.com/office/drawing/2014/main" id="{626AC8E7-B6DE-4C07-887F-0FE0A107F388}"/>
              </a:ext>
            </a:extLst>
          </p:cNvPr>
          <p:cNvGrpSpPr/>
          <p:nvPr/>
        </p:nvGrpSpPr>
        <p:grpSpPr>
          <a:xfrm>
            <a:off x="-312658" y="2091708"/>
            <a:ext cx="12191999" cy="2526012"/>
            <a:chOff x="-312658" y="2091708"/>
            <a:chExt cx="12191999" cy="2526012"/>
          </a:xfrm>
        </p:grpSpPr>
        <p:pic>
          <p:nvPicPr>
            <p:cNvPr id="13" name="Picture 12" descr="A picture containing shape&#10;&#10;Description automatically generated">
              <a:extLst>
                <a:ext uri="{FF2B5EF4-FFF2-40B4-BE49-F238E27FC236}">
                  <a16:creationId xmlns:a16="http://schemas.microsoft.com/office/drawing/2014/main" id="{95F7D29B-EC3A-4B79-8378-75BA5C4D3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2" name="Group 1">
              <a:extLst>
                <a:ext uri="{FF2B5EF4-FFF2-40B4-BE49-F238E27FC236}">
                  <a16:creationId xmlns:a16="http://schemas.microsoft.com/office/drawing/2014/main" id="{463AE34D-728B-4E86-9308-EE26CA6D76FD}"/>
                </a:ext>
              </a:extLst>
            </p:cNvPr>
            <p:cNvGrpSpPr/>
            <p:nvPr/>
          </p:nvGrpSpPr>
          <p:grpSpPr>
            <a:xfrm>
              <a:off x="-312658" y="2327609"/>
              <a:ext cx="12191999" cy="2174895"/>
              <a:chOff x="0" y="537763"/>
              <a:chExt cx="12191999" cy="21748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7D9826FA-1A47-48B1-8794-A616BA811FCC}"/>
                </a:ext>
              </a:extLst>
            </p:cNvPr>
            <p:cNvCxnSpPr>
              <a:cxnSpLocks/>
              <a:stCxn id="11" idx="2"/>
            </p:cNvCxnSpPr>
            <p:nvPr/>
          </p:nvCxnSpPr>
          <p:spPr>
            <a:xfrm flipH="1">
              <a:off x="7602067" y="2091708"/>
              <a:ext cx="1023478" cy="1066898"/>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0852433B-CE56-46EF-9C64-8262F1EF1DCD}"/>
              </a:ext>
            </a:extLst>
          </p:cNvPr>
          <p:cNvSpPr/>
          <p:nvPr/>
        </p:nvSpPr>
        <p:spPr>
          <a:xfrm>
            <a:off x="3902931" y="5344382"/>
            <a:ext cx="3674404" cy="707886"/>
          </a:xfrm>
          <a:prstGeom prst="rect">
            <a:avLst/>
          </a:prstGeom>
        </p:spPr>
        <p:txBody>
          <a:bodyPr wrap="none">
            <a:spAutoFit/>
          </a:bodyPr>
          <a:lstStyle/>
          <a:p>
            <a:r>
              <a:rPr lang="en-US" sz="4000" dirty="0">
                <a:latin typeface="Segoe UI Light (Headings)"/>
              </a:rPr>
              <a:t>NOR (Not – OR)</a:t>
            </a:r>
          </a:p>
        </p:txBody>
      </p:sp>
    </p:spTree>
    <p:extLst>
      <p:ext uri="{BB962C8B-B14F-4D97-AF65-F5344CB8AC3E}">
        <p14:creationId xmlns:p14="http://schemas.microsoft.com/office/powerpoint/2010/main" val="36930110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1" cy="3505200"/>
        </p:xfrm>
        <a:graphic>
          <a:graphicData uri="http://schemas.openxmlformats.org/drawingml/2006/table">
            <a:tbl>
              <a:tblPr firstRow="1" bandRow="1">
                <a:tableStyleId>{5C22544A-7EE6-4342-B048-85BDC9FD1C3A}</a:tableStyleId>
              </a:tblPr>
              <a:tblGrid>
                <a:gridCol w="2179933">
                  <a:extLst>
                    <a:ext uri="{9D8B030D-6E8A-4147-A177-3AD203B41FA5}">
                      <a16:colId xmlns:a16="http://schemas.microsoft.com/office/drawing/2014/main" val="3666604902"/>
                    </a:ext>
                  </a:extLst>
                </a:gridCol>
                <a:gridCol w="2479138">
                  <a:extLst>
                    <a:ext uri="{9D8B030D-6E8A-4147-A177-3AD203B41FA5}">
                      <a16:colId xmlns:a16="http://schemas.microsoft.com/office/drawing/2014/main" val="1524816466"/>
                    </a:ext>
                  </a:extLst>
                </a:gridCol>
                <a:gridCol w="3766465">
                  <a:extLst>
                    <a:ext uri="{9D8B030D-6E8A-4147-A177-3AD203B41FA5}">
                      <a16:colId xmlns:a16="http://schemas.microsoft.com/office/drawing/2014/main" val="457630938"/>
                    </a:ext>
                  </a:extLst>
                </a:gridCol>
                <a:gridCol w="3766465">
                  <a:extLst>
                    <a:ext uri="{9D8B030D-6E8A-4147-A177-3AD203B41FA5}">
                      <a16:colId xmlns:a16="http://schemas.microsoft.com/office/drawing/2014/main" val="93277327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grpSp>
        <p:nvGrpSpPr>
          <p:cNvPr id="11" name="Group 10">
            <a:extLst>
              <a:ext uri="{FF2B5EF4-FFF2-40B4-BE49-F238E27FC236}">
                <a16:creationId xmlns:a16="http://schemas.microsoft.com/office/drawing/2014/main" id="{5ABC813B-FFB2-420C-890D-89BF5D3FE9F4}"/>
              </a:ext>
            </a:extLst>
          </p:cNvPr>
          <p:cNvGrpSpPr/>
          <p:nvPr/>
        </p:nvGrpSpPr>
        <p:grpSpPr>
          <a:xfrm>
            <a:off x="-198358" y="563880"/>
            <a:ext cx="12191999" cy="2377440"/>
            <a:chOff x="-312658" y="2240280"/>
            <a:chExt cx="12191999" cy="2377440"/>
          </a:xfrm>
        </p:grpSpPr>
        <p:pic>
          <p:nvPicPr>
            <p:cNvPr id="12" name="Picture 11" descr="A picture containing shape&#10;&#10;Description automatically generated">
              <a:extLst>
                <a:ext uri="{FF2B5EF4-FFF2-40B4-BE49-F238E27FC236}">
                  <a16:creationId xmlns:a16="http://schemas.microsoft.com/office/drawing/2014/main" id="{EC524D9C-6B97-4549-A735-075BEAA9A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13" name="Group 12">
              <a:extLst>
                <a:ext uri="{FF2B5EF4-FFF2-40B4-BE49-F238E27FC236}">
                  <a16:creationId xmlns:a16="http://schemas.microsoft.com/office/drawing/2014/main" id="{778B70CD-334E-49E5-BD98-0DEC17FDA0EC}"/>
                </a:ext>
              </a:extLst>
            </p:cNvPr>
            <p:cNvGrpSpPr/>
            <p:nvPr/>
          </p:nvGrpSpPr>
          <p:grpSpPr>
            <a:xfrm>
              <a:off x="-312658" y="2327609"/>
              <a:ext cx="12191999" cy="2174895"/>
              <a:chOff x="0" y="537763"/>
              <a:chExt cx="12191999" cy="2174895"/>
            </a:xfrm>
          </p:grpSpPr>
          <p:sp>
            <p:nvSpPr>
              <p:cNvPr id="16" name="Rectangle 15">
                <a:extLst>
                  <a:ext uri="{FF2B5EF4-FFF2-40B4-BE49-F238E27FC236}">
                    <a16:creationId xmlns:a16="http://schemas.microsoft.com/office/drawing/2014/main" id="{D7094AC2-6774-4CF3-A7E4-29D861627CAE}"/>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1758CCF-08F9-4C6E-9B03-D1D1877AF4D0}"/>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48B9B60F-A484-4A0A-8004-F2DF4789B9B3}"/>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03988777-DC2C-47CB-86A0-543DE5B8A2D7}"/>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4" name="Oval 13">
              <a:extLst>
                <a:ext uri="{FF2B5EF4-FFF2-40B4-BE49-F238E27FC236}">
                  <a16:creationId xmlns:a16="http://schemas.microsoft.com/office/drawing/2014/main" id="{34EFA4A9-ECEA-41E0-A2EB-7BD5C91CD8D5}"/>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3358633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shape&#10;&#10;Description automatically generated">
            <a:extLst>
              <a:ext uri="{FF2B5EF4-FFF2-40B4-BE49-F238E27FC236}">
                <a16:creationId xmlns:a16="http://schemas.microsoft.com/office/drawing/2014/main" id="{67F271AA-2D15-4968-9859-9525E5E1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2" name="Group 1">
            <a:extLst>
              <a:ext uri="{FF2B5EF4-FFF2-40B4-BE49-F238E27FC236}">
                <a16:creationId xmlns:a16="http://schemas.microsoft.com/office/drawing/2014/main" id="{463AE34D-728B-4E86-9308-EE26CA6D76FD}"/>
              </a:ext>
            </a:extLst>
          </p:cNvPr>
          <p:cNvGrpSpPr/>
          <p:nvPr/>
        </p:nvGrpSpPr>
        <p:grpSpPr>
          <a:xfrm>
            <a:off x="-312658" y="2340309"/>
            <a:ext cx="12191999" cy="2174895"/>
            <a:chOff x="0" y="537763"/>
            <a:chExt cx="12191999" cy="21748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52433B-CE56-46EF-9C64-8262F1EF1DCD}"/>
              </a:ext>
            </a:extLst>
          </p:cNvPr>
          <p:cNvSpPr/>
          <p:nvPr/>
        </p:nvSpPr>
        <p:spPr>
          <a:xfrm>
            <a:off x="1990551" y="5344382"/>
            <a:ext cx="7265130" cy="1323439"/>
          </a:xfrm>
          <a:prstGeom prst="rect">
            <a:avLst/>
          </a:prstGeom>
        </p:spPr>
        <p:txBody>
          <a:bodyPr wrap="none">
            <a:spAutoFit/>
          </a:bodyPr>
          <a:lstStyle/>
          <a:p>
            <a:pPr algn="ctr"/>
            <a:r>
              <a:rPr lang="en-US" sz="4000" dirty="0">
                <a:latin typeface="Segoe UI Light (Headings)"/>
              </a:rPr>
              <a:t>F= (Y+X)’ = (X+Y)’ = 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 = X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Y</a:t>
            </a:r>
          </a:p>
          <a:p>
            <a:pPr algn="ctr"/>
            <a:r>
              <a:rPr lang="en-US" sz="4000" dirty="0">
                <a:latin typeface="Segoe UI Light (Headings)"/>
              </a:rPr>
              <a:t>Commutative</a:t>
            </a:r>
          </a:p>
        </p:txBody>
      </p:sp>
    </p:spTree>
    <p:extLst>
      <p:ext uri="{BB962C8B-B14F-4D97-AF65-F5344CB8AC3E}">
        <p14:creationId xmlns:p14="http://schemas.microsoft.com/office/powerpoint/2010/main" val="250208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3566</Words>
  <Application>Microsoft Macintosh PowerPoint</Application>
  <PresentationFormat>Widescreen</PresentationFormat>
  <Paragraphs>1952</Paragraphs>
  <Slides>115</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115</vt:i4>
      </vt:variant>
    </vt:vector>
  </HeadingPairs>
  <TitlesOfParts>
    <vt:vector size="122" baseType="lpstr">
      <vt:lpstr>Arial</vt:lpstr>
      <vt:lpstr>Calibri</vt:lpstr>
      <vt:lpstr>Calibri Light</vt:lpstr>
      <vt:lpstr>Cambria Math</vt:lpstr>
      <vt:lpstr>Segoe UI Light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School of Computer Science; Faculty of Science; University of Windsor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 Gates Winter 2021 COMP2650 Computer Architecture I: Digital Design</dc:title>
  <dc:subject>Computer Science</dc:subject>
  <dc:creator>Hossein Fani; hfani@uwindsor.ca</dc:creator>
  <cp:keywords>Boolean Logic Gates; Winter 2021; COMP2650; Computer Architecture; Digital Design</cp:keywords>
  <dc:description>Hossein Fani; hfani@uwindsor.ca</dc:description>
  <cp:lastModifiedBy>Hossein Fani</cp:lastModifiedBy>
  <cp:revision>69</cp:revision>
  <dcterms:created xsi:type="dcterms:W3CDTF">2020-09-29T15:57:50Z</dcterms:created>
  <dcterms:modified xsi:type="dcterms:W3CDTF">2021-01-28T13:53:43Z</dcterms:modified>
  <cp:category/>
</cp:coreProperties>
</file>