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666" r:id="rId2"/>
    <p:sldId id="766" r:id="rId3"/>
    <p:sldId id="765" r:id="rId4"/>
    <p:sldId id="761" r:id="rId5"/>
    <p:sldId id="767" r:id="rId6"/>
    <p:sldId id="768" r:id="rId7"/>
    <p:sldId id="769" r:id="rId8"/>
    <p:sldId id="771" r:id="rId9"/>
    <p:sldId id="770" r:id="rId10"/>
    <p:sldId id="772" r:id="rId11"/>
    <p:sldId id="773" r:id="rId12"/>
    <p:sldId id="774" r:id="rId13"/>
    <p:sldId id="775" r:id="rId14"/>
    <p:sldId id="780" r:id="rId15"/>
    <p:sldId id="779" r:id="rId16"/>
    <p:sldId id="783" r:id="rId17"/>
    <p:sldId id="796" r:id="rId18"/>
    <p:sldId id="781" r:id="rId19"/>
    <p:sldId id="784" r:id="rId20"/>
    <p:sldId id="630" r:id="rId21"/>
    <p:sldId id="778" r:id="rId22"/>
    <p:sldId id="782" r:id="rId23"/>
    <p:sldId id="785" r:id="rId24"/>
    <p:sldId id="864" r:id="rId25"/>
    <p:sldId id="786" r:id="rId26"/>
    <p:sldId id="787" r:id="rId27"/>
    <p:sldId id="800" r:id="rId28"/>
    <p:sldId id="797" r:id="rId29"/>
    <p:sldId id="635" r:id="rId30"/>
    <p:sldId id="776" r:id="rId31"/>
    <p:sldId id="798" r:id="rId32"/>
    <p:sldId id="799" r:id="rId33"/>
    <p:sldId id="802" r:id="rId34"/>
    <p:sldId id="804" r:id="rId35"/>
    <p:sldId id="822" r:id="rId36"/>
    <p:sldId id="805" r:id="rId37"/>
    <p:sldId id="806" r:id="rId38"/>
    <p:sldId id="823" r:id="rId39"/>
    <p:sldId id="807" r:id="rId40"/>
    <p:sldId id="808" r:id="rId41"/>
    <p:sldId id="824" r:id="rId42"/>
    <p:sldId id="809" r:id="rId43"/>
    <p:sldId id="810" r:id="rId44"/>
    <p:sldId id="811" r:id="rId45"/>
    <p:sldId id="812" r:id="rId46"/>
    <p:sldId id="813" r:id="rId47"/>
    <p:sldId id="825" r:id="rId48"/>
    <p:sldId id="827" r:id="rId49"/>
    <p:sldId id="828" r:id="rId50"/>
    <p:sldId id="829" r:id="rId51"/>
    <p:sldId id="831" r:id="rId52"/>
    <p:sldId id="832" r:id="rId53"/>
    <p:sldId id="833" r:id="rId54"/>
    <p:sldId id="834" r:id="rId55"/>
    <p:sldId id="865" r:id="rId56"/>
    <p:sldId id="866" r:id="rId57"/>
    <p:sldId id="814" r:id="rId58"/>
    <p:sldId id="820" r:id="rId59"/>
    <p:sldId id="821" r:id="rId60"/>
    <p:sldId id="826" r:id="rId61"/>
    <p:sldId id="835" r:id="rId62"/>
    <p:sldId id="836" r:id="rId63"/>
    <p:sldId id="837" r:id="rId64"/>
    <p:sldId id="838" r:id="rId65"/>
    <p:sldId id="839" r:id="rId66"/>
    <p:sldId id="840" r:id="rId67"/>
    <p:sldId id="842" r:id="rId68"/>
    <p:sldId id="856" r:id="rId69"/>
    <p:sldId id="858" r:id="rId70"/>
    <p:sldId id="857" r:id="rId71"/>
    <p:sldId id="859" r:id="rId72"/>
    <p:sldId id="850" r:id="rId73"/>
    <p:sldId id="867" r:id="rId74"/>
    <p:sldId id="956" r:id="rId75"/>
    <p:sldId id="851" r:id="rId76"/>
    <p:sldId id="841" r:id="rId77"/>
    <p:sldId id="860" r:id="rId78"/>
    <p:sldId id="843" r:id="rId79"/>
    <p:sldId id="844" r:id="rId80"/>
    <p:sldId id="845" r:id="rId81"/>
    <p:sldId id="846" r:id="rId82"/>
    <p:sldId id="847" r:id="rId83"/>
    <p:sldId id="849" r:id="rId84"/>
    <p:sldId id="852" r:id="rId85"/>
    <p:sldId id="861" r:id="rId86"/>
    <p:sldId id="862" r:id="rId87"/>
    <p:sldId id="870" r:id="rId88"/>
    <p:sldId id="953" r:id="rId89"/>
    <p:sldId id="954" r:id="rId90"/>
    <p:sldId id="871" r:id="rId91"/>
    <p:sldId id="872" r:id="rId92"/>
    <p:sldId id="873" r:id="rId93"/>
    <p:sldId id="874" r:id="rId94"/>
    <p:sldId id="875" r:id="rId95"/>
    <p:sldId id="876" r:id="rId96"/>
    <p:sldId id="878" r:id="rId97"/>
    <p:sldId id="877" r:id="rId98"/>
    <p:sldId id="880" r:id="rId99"/>
    <p:sldId id="881" r:id="rId100"/>
    <p:sldId id="882" r:id="rId101"/>
    <p:sldId id="883" r:id="rId102"/>
    <p:sldId id="884" r:id="rId103"/>
    <p:sldId id="879" r:id="rId104"/>
    <p:sldId id="885" r:id="rId105"/>
    <p:sldId id="886" r:id="rId106"/>
    <p:sldId id="887" r:id="rId107"/>
    <p:sldId id="888" r:id="rId108"/>
    <p:sldId id="889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94690"/>
  </p:normalViewPr>
  <p:slideViewPr>
    <p:cSldViewPr snapToGrid="0">
      <p:cViewPr varScale="1">
        <p:scale>
          <a:sx n="99" d="100"/>
          <a:sy n="9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8E9A9-BFB1-DC47-B96A-060CAF48412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6856-C979-B04D-8499-4AD7F7FC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8613-E882-41F3-A214-1F10E3D9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638D-01E2-4087-A358-C19E1C19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3FF6-C225-4ECE-9913-41AC0C95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F8F4-0690-4673-848F-CF841A5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8651-54AC-44C5-A17C-D0E0039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05E-4434-4A55-9F8C-89BF8E8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E723-0EC5-497E-893F-6D38F1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58BF-3EBA-479F-AE5C-F292819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20CB-15A7-49CA-8A65-CF36159F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7668-E422-49A9-BEE7-A6E58C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1A39F-E9E3-4271-9B6A-B7B083B3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D2B4-F911-4CF1-BDE1-937FCB35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65BB-7F3A-4563-AC9E-8ADAAA9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FE67-FFFF-421A-B7D8-B31B198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B402-54FA-44F4-8F29-A0B5A54F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9A35-C9FF-451D-8D94-B0E6534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BF0-2F10-4CA6-9476-010F94F5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185A-B712-4BBE-95C0-3A95D5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A264-6CDB-451E-AE0F-6A1C7CB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691B-007E-4AE0-B428-A35582AF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BF9-CA42-4DD0-919E-96FAB7A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1D3E-31F4-4EA9-A08A-69D4AF57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DE81-0AD7-4B6D-A0FA-3F6895D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5F2-C8F6-46D8-9420-644586C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C751-A3A9-4C05-8955-1F18AFD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183E-7850-48FB-8369-919E3B9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56C-EDE7-471F-A54B-7512424F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5AFC-C151-457C-9740-7C37DFC9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1C8A-71E6-41D2-A51C-A05C3CA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3CE8-5A6C-499A-BDF5-CFD01B3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3B20-5E94-4219-A98D-5943CA78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497-304B-4016-BC25-50F60948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742E-C19A-4F33-AB41-A709DA79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3434-74AD-4385-8527-5BF0DADA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7D3D7-6385-4274-81FF-8F40668E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E3C0-66F5-4335-AB68-3D218B49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5D30-1DEE-47AA-8263-7AEFFD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4C0-3F36-42EB-9D2F-5CE3A26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1011-6F0D-445D-B69A-3EE9B6D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73C-EA47-4111-A23D-60B9E56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F37E7-2CC9-4F6A-95A0-83B783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9A67-0E83-4E30-B4B3-E9C9687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9579-7A4B-44E7-8B0B-0A4C388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0C46-3F76-4329-AE41-9A8B0AA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47BF-1B15-4882-A722-97BAD1A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8F3E-6C28-489F-AB19-0491A277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D4C-E4EB-4921-B60D-6AF52A5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7332-798E-440F-9667-F97A6B3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5C31-9528-4279-A35E-9A7826D6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6CE-9386-4721-8020-A3B38810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5459-FFDC-4374-BE23-18B9D8C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0A38-9ABA-4717-90AE-54ED25C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9748-0B21-4D13-A095-04E19867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8655-9D92-4F33-8914-866294CA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7777-5A1F-474C-93EC-5DA7E67F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BFF-CD7E-4E00-8BE9-E49E1BB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A8EC-186A-4D49-B2C7-F1B2A5D2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2E95-0EAF-4E90-AE7D-1AD833D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678D9-EC23-4466-9F88-C4618BF1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9919-1B66-4838-A35D-D21BD32E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8647-DAA4-4805-800E-621BF051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4BD9-3FCC-4D29-B6A4-6B85C09683C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87F-3E88-4A89-8734-18B5E47A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8BF3-C2DF-40AB-BA0C-E2F519F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FAD6-7676-4DD5-9643-E4853DE4850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 design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algorithm</a:t>
            </a:r>
            <a:r>
              <a:rPr lang="en-CA" sz="2800" dirty="0">
                <a:latin typeface="Segoe UI Light (Headings)"/>
              </a:rPr>
              <a:t> for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any</a:t>
            </a:r>
            <a:r>
              <a:rPr lang="en-CA" sz="2800" dirty="0">
                <a:latin typeface="Segoe UI Light (Headings)"/>
              </a:rPr>
              <a:t> </a:t>
            </a:r>
            <a:r>
              <a:rPr lang="en-CA" sz="2800">
                <a:latin typeface="Segoe UI Light (Headings)"/>
              </a:rPr>
              <a:t>digital units </a:t>
            </a:r>
            <a:r>
              <a:rPr lang="en-CA" sz="2800" dirty="0">
                <a:latin typeface="Segoe UI Light (Headings)"/>
              </a:rPr>
              <a:t>(</a:t>
            </a:r>
            <a:r>
              <a:rPr lang="en-CA" sz="2800">
                <a:latin typeface="Segoe UI Light (Headings)"/>
              </a:rPr>
              <a:t>logic circuits), </a:t>
            </a:r>
            <a:r>
              <a:rPr lang="en-CA" sz="2800" dirty="0">
                <a:latin typeface="Segoe UI Light (Headings)"/>
              </a:rPr>
              <a:t>given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125970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baseline="-25000" dirty="0">
                <a:solidFill>
                  <a:prstClr val="black"/>
                </a:solidFill>
                <a:latin typeface="Segoe UI Light (Headings)"/>
              </a:rPr>
              <a:t>n-1</a:t>
            </a:r>
            <a:r>
              <a:rPr lang="en-CA" sz="66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A</a:t>
            </a:r>
            <a:r>
              <a:rPr lang="en-CA" sz="6600" baseline="-25000" dirty="0">
                <a:solidFill>
                  <a:prstClr val="black"/>
                </a:solidFill>
                <a:latin typeface="Segoe UI Light (Headings)"/>
              </a:rPr>
              <a:t>n-1</a:t>
            </a:r>
            <a:r>
              <a:rPr lang="en-CA" sz="66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A’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n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n variables, 2×2×2×</a:t>
            </a:r>
            <a:r>
              <a:rPr lang="en-CA" sz="2800" baseline="30000" dirty="0">
                <a:latin typeface="Segoe UI Light (Headings)"/>
              </a:rPr>
              <a:t> … </a:t>
            </a:r>
            <a:r>
              <a:rPr lang="en-CA" sz="2800" dirty="0">
                <a:latin typeface="Segoe UI Light (Headings)"/>
              </a:rPr>
              <a:t>×2 = 2</a:t>
            </a:r>
            <a:r>
              <a:rPr lang="en-CA" sz="2800" baseline="30000" dirty="0">
                <a:latin typeface="Segoe UI Light (Headings)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355989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961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11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744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376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minterms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4086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597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2,5,8,11,14)</a:t>
                          </a: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7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232799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37594" t="-68889" r="-124812" b="-1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7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43774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2,5,8,11,14)</a:t>
                          </a: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1,4,7,10,13)</a:t>
                          </a:r>
                          <a:endParaRPr lang="en-US" sz="2000" kern="1200" cap="all" baseline="-25000" dirty="0">
                            <a:solidFill>
                              <a:schemeClr val="tx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866360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37594" t="-68889" r="-124812" b="-1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2097" t="-68889" r="-912" b="-1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64609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A9F85B4-38B5-4C4F-AD35-2FD32079C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" t="3206" r="454" b="6667"/>
          <a:stretch/>
        </p:blipFill>
        <p:spPr>
          <a:xfrm>
            <a:off x="0" y="0"/>
            <a:ext cx="12192000" cy="68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011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n-1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n-1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n-1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n-1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n-1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n-1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584701" y="3587168"/>
            <a:ext cx="42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en.wikipedia.org/wiki/Truth_table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0346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0322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?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4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57093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0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38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57719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=1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8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54722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X’ 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00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/>
        </p:nvGraphicFramePr>
        <p:xfrm>
          <a:off x="0" y="2331720"/>
          <a:ext cx="12192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36482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X’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9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9051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X’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1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981861" y="3577190"/>
            <a:ext cx="266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aka. Standard Product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1104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66" y="2116393"/>
            <a:ext cx="5250426" cy="26252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A3E8E-4736-4631-BEBA-479616AA85DD}"/>
              </a:ext>
            </a:extLst>
          </p:cNvPr>
          <p:cNvSpPr/>
          <p:nvPr/>
        </p:nvSpPr>
        <p:spPr>
          <a:xfrm>
            <a:off x="3183508" y="2976874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95EB9-C67E-4D00-872D-92F74CEB3ED9}"/>
              </a:ext>
            </a:extLst>
          </p:cNvPr>
          <p:cNvSpPr/>
          <p:nvPr/>
        </p:nvSpPr>
        <p:spPr>
          <a:xfrm>
            <a:off x="8477579" y="3013500"/>
            <a:ext cx="2911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X’=m</a:t>
            </a:r>
            <a:r>
              <a:rPr lang="en-US" sz="4800" baseline="-25000" dirty="0">
                <a:latin typeface="Segoe UI Light (Headings)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308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65705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98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01860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9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1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63953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9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44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D7B84A-BE33-4399-97FC-33D9CCDE1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1" r="19059"/>
          <a:stretch/>
        </p:blipFill>
        <p:spPr bwMode="auto">
          <a:xfrm>
            <a:off x="4305670" y="2085975"/>
            <a:ext cx="3676504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ABAFFD-7326-496B-8367-EA20AD985378}"/>
              </a:ext>
            </a:extLst>
          </p:cNvPr>
          <p:cNvSpPr/>
          <p:nvPr/>
        </p:nvSpPr>
        <p:spPr>
          <a:xfrm>
            <a:off x="3183508" y="2976874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9664F-3DAA-4F4C-863D-F46F6FAB4E43}"/>
              </a:ext>
            </a:extLst>
          </p:cNvPr>
          <p:cNvSpPr/>
          <p:nvPr/>
        </p:nvSpPr>
        <p:spPr>
          <a:xfrm>
            <a:off x="8477579" y="3013500"/>
            <a:ext cx="2608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X=m</a:t>
            </a:r>
            <a:r>
              <a:rPr lang="en-US" sz="4800" baseline="-25000" dirty="0">
                <a:latin typeface="Segoe UI Light (Headings)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8E7FC-CEEC-4EAC-AE18-DDAEBC1A79CA}"/>
              </a:ext>
            </a:extLst>
          </p:cNvPr>
          <p:cNvSpPr/>
          <p:nvPr/>
        </p:nvSpPr>
        <p:spPr>
          <a:xfrm>
            <a:off x="4120729" y="5517472"/>
            <a:ext cx="34996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Digital Buffer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9CABE-3EBA-4F1B-92D4-4C69BE521A2C}"/>
              </a:ext>
            </a:extLst>
          </p:cNvPr>
          <p:cNvGrpSpPr/>
          <p:nvPr/>
        </p:nvGrpSpPr>
        <p:grpSpPr>
          <a:xfrm>
            <a:off x="8805905" y="5646197"/>
            <a:ext cx="3337631" cy="1038549"/>
            <a:chOff x="7644177" y="5335259"/>
            <a:chExt cx="4517789" cy="1349488"/>
          </a:xfrm>
        </p:grpSpPr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4C79A14-FFF2-4C58-8801-8E252FAB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8877" y="5647765"/>
              <a:ext cx="2073964" cy="1036982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4EEBA2C-4129-41A7-84F1-B65793E39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560" y="5647765"/>
              <a:ext cx="2073964" cy="103698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7108-15AA-4AC6-9A56-BA1B9E871C16}"/>
                </a:ext>
              </a:extLst>
            </p:cNvPr>
            <p:cNvSpPr/>
            <p:nvPr/>
          </p:nvSpPr>
          <p:spPr>
            <a:xfrm>
              <a:off x="7644177" y="5744295"/>
              <a:ext cx="601471" cy="839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UI Light (Headings)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37265-86BD-44F9-BA0F-DF64CCB81B21}"/>
                </a:ext>
              </a:extLst>
            </p:cNvPr>
            <p:cNvSpPr/>
            <p:nvPr/>
          </p:nvSpPr>
          <p:spPr>
            <a:xfrm>
              <a:off x="9683559" y="5335259"/>
              <a:ext cx="736001" cy="839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UI Light (Headings)"/>
                </a:rPr>
                <a:t>X’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8F6D56-2306-4D32-AC1B-D52388AF5BFA}"/>
                </a:ext>
              </a:extLst>
            </p:cNvPr>
            <p:cNvSpPr/>
            <p:nvPr/>
          </p:nvSpPr>
          <p:spPr>
            <a:xfrm>
              <a:off x="11560495" y="5744295"/>
              <a:ext cx="601471" cy="839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UI Light (Headings)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82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 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76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101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66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66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66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1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5355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0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8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4226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3275616" y="232760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3448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YX = m</a:t>
            </a:r>
            <a:r>
              <a:rPr lang="en-US" sz="4800" baseline="-25000" dirty="0">
                <a:latin typeface="Segoe UI Light (Headings)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275616" y="3676842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498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x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1 binary variable appear either: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normal</a:t>
            </a:r>
            <a:r>
              <a:rPr lang="en-CA" sz="2800" dirty="0">
                <a:latin typeface="Segoe UI Light (Headings)"/>
              </a:rPr>
              <a:t> form X, or 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complement</a:t>
            </a:r>
            <a:r>
              <a:rPr lang="en-CA" sz="2800" dirty="0">
                <a:latin typeface="Segoe UI Light (Headings)"/>
              </a:rPr>
              <a:t> form X’</a:t>
            </a:r>
            <a:endParaRPr lang="en-CA" sz="28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1846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/>
        </p:nvGraphicFramePr>
        <p:xfrm>
          <a:off x="0" y="1234440"/>
          <a:ext cx="121920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1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0746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387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534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3422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2716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2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130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2551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3587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707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66235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11001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0388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21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626898" y="232760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35798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YX’ = m</a:t>
            </a:r>
            <a:r>
              <a:rPr lang="en-US" sz="4800" baseline="-25000" dirty="0">
                <a:latin typeface="Segoe UI Light (Headings)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275616" y="3676842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798D9AE-6E68-4569-BD66-DBD84494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0" y="2199059"/>
            <a:ext cx="2335002" cy="11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0690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26967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344229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5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16391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0519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619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80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3275616" y="2397712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3145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Y’X=m</a:t>
            </a:r>
            <a:r>
              <a:rPr lang="en-US" sz="4800" baseline="-25000" dirty="0">
                <a:latin typeface="Segoe UI Light (Headings)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626898" y="366075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798D9AE-6E68-4569-BD66-DBD84494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63" y="3492499"/>
            <a:ext cx="2335002" cy="11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51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6447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80521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80868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3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89455"/>
              </p:ext>
            </p:extLst>
          </p:nvPr>
        </p:nvGraphicFramePr>
        <p:xfrm>
          <a:off x="0" y="2331720"/>
          <a:ext cx="12192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1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6038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8487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7651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8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626898" y="233012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33746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Y’X’=m</a:t>
            </a:r>
            <a:r>
              <a:rPr lang="en-US" sz="4800" baseline="-25000" dirty="0">
                <a:latin typeface="Segoe UI Light (Headings)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626898" y="366075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798D9AE-6E68-4569-BD66-DBD84494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63" y="3492499"/>
            <a:ext cx="2335002" cy="1167501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285D3065-11FB-4F99-A9E3-361F7E72D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85" y="2198000"/>
            <a:ext cx="2335002" cy="11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9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6523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89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9148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16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51529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0374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764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Y’X’+Y’X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1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92101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384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3806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1535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4603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∑m(0,1)</a:t>
                      </a:r>
                      <a:endParaRPr lang="en-US" sz="6600" kern="1200" cap="all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70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2482163" y="964869"/>
            <a:ext cx="8595360" cy="4928261"/>
            <a:chOff x="1770963" y="569417"/>
            <a:chExt cx="10313008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798D9AE-6E68-4569-BD66-DBD844941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963" y="2006599"/>
              <a:ext cx="2335002" cy="1167501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85D3065-11FB-4F99-A9E3-361F7E72D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085" y="712100"/>
              <a:ext cx="2335002" cy="1167501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99418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2810F3-F731-4D64-BAF0-EC5DA8FCB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963" y="5175165"/>
              <a:ext cx="2335002" cy="1167501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599550" y="264921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599550" y="5290052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35111" y="1556156"/>
            <a:ext cx="1433319" cy="14158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Y’X’+Y’X</a:t>
            </a:r>
          </a:p>
        </p:txBody>
      </p:sp>
    </p:spTree>
    <p:extLst>
      <p:ext uri="{BB962C8B-B14F-4D97-AF65-F5344CB8AC3E}">
        <p14:creationId xmlns:p14="http://schemas.microsoft.com/office/powerpoint/2010/main" val="2022699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964869"/>
            <a:ext cx="7084553" cy="4928261"/>
            <a:chOff x="3583681" y="569417"/>
            <a:chExt cx="8500290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99418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56156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Y’X’+Y’X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0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5363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2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YX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YX’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Y’x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 vs.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Y’X’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2 binary variables appear either in one of these forms:</a:t>
            </a:r>
          </a:p>
        </p:txBody>
      </p:sp>
    </p:spTree>
    <p:extLst>
      <p:ext uri="{BB962C8B-B14F-4D97-AF65-F5344CB8AC3E}">
        <p14:creationId xmlns:p14="http://schemas.microsoft.com/office/powerpoint/2010/main" val="2495501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57839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90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94657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267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9508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∑m(1,2)</a:t>
                      </a:r>
                      <a:endParaRPr lang="en-US" sz="6600" kern="1200" cap="all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26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964869"/>
            <a:ext cx="7084553" cy="4928261"/>
            <a:chOff x="3583681" y="569417"/>
            <a:chExt cx="8500290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92855" cy="997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1192855" cy="997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YX’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599550" y="5290052"/>
            <a:ext cx="3420382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1347" y="1567947"/>
            <a:ext cx="246813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204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Y’X+YX’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6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90594"/>
              </p:ext>
            </p:extLst>
          </p:nvPr>
        </p:nvGraphicFramePr>
        <p:xfrm>
          <a:off x="0" y="4267200"/>
          <a:ext cx="1219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798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Y’X+YX’ = 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8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D05B578-3F1C-4AEE-9B48-FD4E7EF5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49" y="1142682"/>
            <a:ext cx="4137394" cy="2286318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CC8329E-90A8-4928-BA35-A76E430C028E}"/>
              </a:ext>
            </a:extLst>
          </p:cNvPr>
          <p:cNvSpPr/>
          <p:nvPr/>
        </p:nvSpPr>
        <p:spPr>
          <a:xfrm>
            <a:off x="4215575" y="1142683"/>
            <a:ext cx="755889" cy="2286318"/>
          </a:xfrm>
          <a:prstGeom prst="arc">
            <a:avLst>
              <a:gd name="adj1" fmla="val 16200000"/>
              <a:gd name="adj2" fmla="val 535907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9810A-FA57-471E-A1A3-068B23B5A704}"/>
              </a:ext>
            </a:extLst>
          </p:cNvPr>
          <p:cNvSpPr/>
          <p:nvPr/>
        </p:nvSpPr>
        <p:spPr>
          <a:xfrm>
            <a:off x="3916847" y="133574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EB3C0-ED6D-49D8-8793-499A39D506D2}"/>
              </a:ext>
            </a:extLst>
          </p:cNvPr>
          <p:cNvSpPr/>
          <p:nvPr/>
        </p:nvSpPr>
        <p:spPr>
          <a:xfrm>
            <a:off x="3924061" y="2359794"/>
            <a:ext cx="5164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1B08C-217D-4F84-96BF-5DC65EBCC7F9}"/>
              </a:ext>
            </a:extLst>
          </p:cNvPr>
          <p:cNvSpPr/>
          <p:nvPr/>
        </p:nvSpPr>
        <p:spPr>
          <a:xfrm>
            <a:off x="8802917" y="1759803"/>
            <a:ext cx="1263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Y+X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E22E-F95A-4A5E-85F6-1B5F96A65BA3}"/>
              </a:ext>
            </a:extLst>
          </p:cNvPr>
          <p:cNvSpPr/>
          <p:nvPr/>
        </p:nvSpPr>
        <p:spPr>
          <a:xfrm>
            <a:off x="3373570" y="128570"/>
            <a:ext cx="5204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4800" dirty="0">
                <a:latin typeface="Segoe UI Light (Headings)"/>
              </a:rPr>
              <a:t>Exclusive-OR (XOR)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526E13-0F15-4428-9B7D-B2077DC650AA}"/>
              </a:ext>
            </a:extLst>
          </p:cNvPr>
          <p:cNvSpPr>
            <a:spLocks noChangeAspect="1"/>
          </p:cNvSpPr>
          <p:nvPr/>
        </p:nvSpPr>
        <p:spPr>
          <a:xfrm>
            <a:off x="9237266" y="2037576"/>
            <a:ext cx="365760" cy="3657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2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61215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04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07673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0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5972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0374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764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51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4609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78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037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9358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6780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∑m(0,3)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0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89390"/>
              </p:ext>
            </p:extLst>
          </p:nvPr>
        </p:nvGraphicFramePr>
        <p:xfrm>
          <a:off x="0" y="1234440"/>
          <a:ext cx="121920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385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964869"/>
            <a:ext cx="7084553" cy="4928261"/>
            <a:chOff x="3583681" y="569417"/>
            <a:chExt cx="8500290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1035141" cy="997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599550" y="5290052"/>
            <a:ext cx="3420382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204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6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03366"/>
              </p:ext>
            </p:extLst>
          </p:nvPr>
        </p:nvGraphicFramePr>
        <p:xfrm>
          <a:off x="0" y="4267200"/>
          <a:ext cx="1219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798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Y’X’+YX = 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8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D05B578-3F1C-4AEE-9B48-FD4E7EF5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49" y="1142682"/>
            <a:ext cx="4137394" cy="2286318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CC8329E-90A8-4928-BA35-A76E430C028E}"/>
              </a:ext>
            </a:extLst>
          </p:cNvPr>
          <p:cNvSpPr/>
          <p:nvPr/>
        </p:nvSpPr>
        <p:spPr>
          <a:xfrm>
            <a:off x="4215575" y="1142683"/>
            <a:ext cx="755889" cy="2286318"/>
          </a:xfrm>
          <a:prstGeom prst="arc">
            <a:avLst>
              <a:gd name="adj1" fmla="val 16200000"/>
              <a:gd name="adj2" fmla="val 535907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9810A-FA57-471E-A1A3-068B23B5A704}"/>
              </a:ext>
            </a:extLst>
          </p:cNvPr>
          <p:cNvSpPr/>
          <p:nvPr/>
        </p:nvSpPr>
        <p:spPr>
          <a:xfrm>
            <a:off x="3916847" y="133574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EB3C0-ED6D-49D8-8793-499A39D506D2}"/>
              </a:ext>
            </a:extLst>
          </p:cNvPr>
          <p:cNvSpPr/>
          <p:nvPr/>
        </p:nvSpPr>
        <p:spPr>
          <a:xfrm>
            <a:off x="3924061" y="2359794"/>
            <a:ext cx="5164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1B08C-217D-4F84-96BF-5DC65EBCC7F9}"/>
              </a:ext>
            </a:extLst>
          </p:cNvPr>
          <p:cNvSpPr/>
          <p:nvPr/>
        </p:nvSpPr>
        <p:spPr>
          <a:xfrm>
            <a:off x="8802917" y="1759803"/>
            <a:ext cx="1255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 </a:t>
            </a:r>
            <a:r>
              <a:rPr lang="en-US" sz="4800" baseline="30000" dirty="0">
                <a:latin typeface="Segoe UI Light (Headings)"/>
              </a:rPr>
              <a:t>  </a:t>
            </a:r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E22E-F95A-4A5E-85F6-1B5F96A65BA3}"/>
              </a:ext>
            </a:extLst>
          </p:cNvPr>
          <p:cNvSpPr/>
          <p:nvPr/>
        </p:nvSpPr>
        <p:spPr>
          <a:xfrm>
            <a:off x="2624601" y="99070"/>
            <a:ext cx="6942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NOT Exclusive-OR (XNOR)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C24D17-A579-47A8-BF89-709E7A2D6803}"/>
              </a:ext>
            </a:extLst>
          </p:cNvPr>
          <p:cNvSpPr>
            <a:spLocks noChangeAspect="1"/>
          </p:cNvSpPr>
          <p:nvPr/>
        </p:nvSpPr>
        <p:spPr>
          <a:xfrm>
            <a:off x="7861147" y="2148681"/>
            <a:ext cx="274320" cy="27432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8C4C65-6401-44ED-BC6C-0D671AC23FC0}"/>
              </a:ext>
            </a:extLst>
          </p:cNvPr>
          <p:cNvGrpSpPr/>
          <p:nvPr/>
        </p:nvGrpSpPr>
        <p:grpSpPr>
          <a:xfrm>
            <a:off x="9236475" y="2028851"/>
            <a:ext cx="365760" cy="365760"/>
            <a:chOff x="9236475" y="2028851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083221-C8F8-4AB7-9CE5-40E50FA0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6475" y="2028851"/>
              <a:ext cx="365760" cy="3657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C8BA54-7920-4463-AAC2-51E92648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4361" y="2152223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236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2723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8918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21871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48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79173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9503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6635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Y’X’+Y’X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92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64607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8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675551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Y’X’+Y’X+YX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99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48839"/>
              </p:ext>
            </p:extLst>
          </p:nvPr>
        </p:nvGraphicFramePr>
        <p:xfrm>
          <a:off x="0" y="365760"/>
          <a:ext cx="121920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8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675551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F=F(Y,X)=m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=∑m(0,1,3)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111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856214" y="4582872"/>
            <a:ext cx="3414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Y’X’+Y’X+YX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03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SUM OF PRODUCTS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SOP)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802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856214" y="4582872"/>
            <a:ext cx="3414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Y’X’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0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ZYX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ZYX’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</p:txBody>
      </p:sp>
    </p:spTree>
    <p:extLst>
      <p:ext uri="{BB962C8B-B14F-4D97-AF65-F5344CB8AC3E}">
        <p14:creationId xmlns:p14="http://schemas.microsoft.com/office/powerpoint/2010/main" val="15012652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505670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2 LEVELS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AND 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  <a:sym typeface="Wingdings" panose="05000000000000000000" pitchFamily="2" charset="2"/>
              </a:rPr>
              <a:t> OR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041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856214" y="4582872"/>
            <a:ext cx="3414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Y’X’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779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51449" y="1983293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G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iven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3 inputs, design a circuit to determine if there is even number of 1</a:t>
            </a:r>
          </a:p>
        </p:txBody>
      </p:sp>
    </p:spTree>
    <p:extLst>
      <p:ext uri="{BB962C8B-B14F-4D97-AF65-F5344CB8AC3E}">
        <p14:creationId xmlns:p14="http://schemas.microsoft.com/office/powerpoint/2010/main" val="3037465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 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775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5911403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403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INPUTS/Binary Variables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A5F2DB-AB33-3840-84B9-BC8E4B5ECC0F}"/>
              </a:ext>
            </a:extLst>
          </p:cNvPr>
          <p:cNvGraphicFramePr>
            <a:graphicFrameLocks noGrp="1"/>
          </p:cNvGraphicFramePr>
          <p:nvPr/>
        </p:nvGraphicFramePr>
        <p:xfrm>
          <a:off x="6280599" y="0"/>
          <a:ext cx="5911402" cy="6909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11402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+mj-lt"/>
                        </a:rPr>
                        <a:t>OUTPUTS/Boolean Functions</a:t>
                      </a:r>
                      <a:endParaRPr lang="en-US" sz="2000" kern="1200" cap="all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585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576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854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456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4240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0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</a:t>
                      </a:r>
                      <a:endParaRPr lang="en-US" sz="44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500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748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F(Z,Y,X)=Z’Y’X’+Z’YX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80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419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F(Z,Y,X)=Z’Y’X’+Z’YX+ZY’X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2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ZYX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ZYX’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3 variables, 2×2×2 = 2</a:t>
            </a:r>
            <a:r>
              <a:rPr lang="en-CA" sz="2800" baseline="30000" dirty="0">
                <a:latin typeface="Segoe UI Light (Headings)"/>
              </a:rPr>
              <a:t>3</a:t>
            </a:r>
            <a:r>
              <a:rPr lang="en-CA" sz="2800" dirty="0">
                <a:latin typeface="Segoe UI Light (Headings)"/>
              </a:rPr>
              <a:t> = 8</a:t>
            </a:r>
            <a:endParaRPr lang="en-CA" sz="2800" baseline="30000" dirty="0"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757731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281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F(Z,Y,X)=Z’Y’X’+Z’YX+ZY’X+ZYX’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253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252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0</a:t>
                      </a:r>
                      <a:r>
                        <a:rPr lang="en-US" sz="4400" dirty="0">
                          <a:latin typeface="Segoe UI Light (Headings)"/>
                        </a:rPr>
                        <a:t>+m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3</a:t>
                      </a:r>
                      <a:r>
                        <a:rPr lang="en-US" sz="4400" dirty="0">
                          <a:latin typeface="Segoe UI Light (Headings)"/>
                        </a:rPr>
                        <a:t>+m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5</a:t>
                      </a:r>
                      <a:r>
                        <a:rPr lang="en-US" sz="4400" dirty="0">
                          <a:latin typeface="Segoe UI Light (Headings)"/>
                        </a:rPr>
                        <a:t>+m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1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823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F(Z,Y,X)=m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0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3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5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6</a:t>
                      </a:r>
                      <a:r>
                        <a:rPr lang="en-US" sz="4000" baseline="0" dirty="0">
                          <a:latin typeface="Segoe UI Light (Headings)"/>
                        </a:rPr>
                        <a:t>=∑m(0,3,5,6)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783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Z’Y’X’+Z’YX+ZY’X+ZYX’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400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SUM OF PRODUCTS 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SOP)</a:t>
            </a:r>
          </a:p>
          <a:p>
            <a:pPr lvl="0" algn="ctr" defTabSz="457200"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2 LEVELS AND-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OR</a:t>
            </a:r>
            <a:endParaRPr lang="en-CA" sz="5400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8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147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520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Show the remainder (MOD)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number % 3 = ?</a:t>
            </a:r>
          </a:p>
        </p:txBody>
      </p:sp>
    </p:spTree>
    <p:extLst>
      <p:ext uri="{BB962C8B-B14F-4D97-AF65-F5344CB8AC3E}">
        <p14:creationId xmlns:p14="http://schemas.microsoft.com/office/powerpoint/2010/main" val="11341328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 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330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80265"/>
              </p:ext>
            </p:extLst>
          </p:nvPr>
        </p:nvGraphicFramePr>
        <p:xfrm>
          <a:off x="-1" y="0"/>
          <a:ext cx="5911403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403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INPUTS/Binary Variables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A5F2DB-AB33-3840-84B9-BC8E4B5E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57947"/>
              </p:ext>
            </p:extLst>
          </p:nvPr>
        </p:nvGraphicFramePr>
        <p:xfrm>
          <a:off x="6280599" y="0"/>
          <a:ext cx="5911402" cy="6909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11402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+mj-lt"/>
                        </a:rPr>
                        <a:t>OUTPUTS/Boolean Functions</a:t>
                      </a:r>
                      <a:endParaRPr lang="en-US" sz="2000" kern="1200" cap="all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73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993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829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numbers?</a:t>
            </a:r>
          </a:p>
        </p:txBody>
      </p:sp>
    </p:spTree>
    <p:extLst>
      <p:ext uri="{BB962C8B-B14F-4D97-AF65-F5344CB8AC3E}">
        <p14:creationId xmlns:p14="http://schemas.microsoft.com/office/powerpoint/2010/main" val="1881929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numbers?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15]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0846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input </a:t>
            </a:r>
            <a:r>
              <a:rPr lang="en-CA" sz="54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binary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variables?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15]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[0,1111]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[0000,1111]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9318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4025829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23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10323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03232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28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395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</p:txBody>
      </p:sp>
    </p:spTree>
    <p:extLst>
      <p:ext uri="{BB962C8B-B14F-4D97-AF65-F5344CB8AC3E}">
        <p14:creationId xmlns:p14="http://schemas.microsoft.com/office/powerpoint/2010/main" val="23172189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The remainder of any number divided by 3 is 0, 1, 2</a:t>
            </a:r>
            <a:endParaRPr kumimoji="0" lang="en-CA" sz="36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1579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2]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699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</a:t>
            </a:r>
            <a:r>
              <a:rPr lang="en-CA" sz="54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Boolean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function</a:t>
            </a: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?</a:t>
            </a:r>
          </a:p>
          <a:p>
            <a:pPr lvl="0" algn="ctr" defTabSz="457200"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2]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[0, 10]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[00, 10]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1017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61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5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2862</Words>
  <Application>Microsoft Macintosh PowerPoint</Application>
  <PresentationFormat>Widescreen</PresentationFormat>
  <Paragraphs>1882</Paragraphs>
  <Slides>108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Calibri Light</vt:lpstr>
      <vt:lpstr>Cambria Math</vt:lpstr>
      <vt:lpstr>Segoe UI Light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Faculty of Science; University of Windsor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 Gates II Winter 2021 Computer Architecture I: Digital Design</dc:title>
  <dc:subject>Computer Science</dc:subject>
  <dc:creator>Hossein Fani; hfani@uwindsor.ca</dc:creator>
  <cp:keywords/>
  <dc:description>Hossein Fani; hfani@uwindsor.ca</dc:description>
  <cp:lastModifiedBy>Hossein Fani</cp:lastModifiedBy>
  <cp:revision>129</cp:revision>
  <dcterms:created xsi:type="dcterms:W3CDTF">2020-10-05T14:00:29Z</dcterms:created>
  <dcterms:modified xsi:type="dcterms:W3CDTF">2021-01-28T17:24:58Z</dcterms:modified>
  <cp:category/>
</cp:coreProperties>
</file>