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666" r:id="rId2"/>
    <p:sldId id="766" r:id="rId3"/>
    <p:sldId id="774" r:id="rId4"/>
    <p:sldId id="852" r:id="rId5"/>
    <p:sldId id="847" r:id="rId6"/>
    <p:sldId id="861" r:id="rId7"/>
    <p:sldId id="862" r:id="rId8"/>
    <p:sldId id="863" r:id="rId9"/>
    <p:sldId id="865" r:id="rId10"/>
    <p:sldId id="867" r:id="rId11"/>
    <p:sldId id="866" r:id="rId12"/>
    <p:sldId id="868" r:id="rId13"/>
    <p:sldId id="864" r:id="rId14"/>
    <p:sldId id="869" r:id="rId15"/>
    <p:sldId id="870" r:id="rId16"/>
    <p:sldId id="954" r:id="rId17"/>
    <p:sldId id="955" r:id="rId18"/>
    <p:sldId id="871" r:id="rId19"/>
    <p:sldId id="872" r:id="rId20"/>
    <p:sldId id="873" r:id="rId21"/>
    <p:sldId id="874" r:id="rId22"/>
    <p:sldId id="875" r:id="rId23"/>
    <p:sldId id="876" r:id="rId24"/>
    <p:sldId id="878" r:id="rId25"/>
    <p:sldId id="877" r:id="rId26"/>
    <p:sldId id="880" r:id="rId27"/>
    <p:sldId id="881" r:id="rId28"/>
    <p:sldId id="882" r:id="rId29"/>
    <p:sldId id="883" r:id="rId30"/>
    <p:sldId id="884" r:id="rId31"/>
    <p:sldId id="879" r:id="rId32"/>
    <p:sldId id="885" r:id="rId33"/>
    <p:sldId id="886" r:id="rId34"/>
    <p:sldId id="887" r:id="rId35"/>
    <p:sldId id="888" r:id="rId36"/>
    <p:sldId id="953" r:id="rId37"/>
    <p:sldId id="889" r:id="rId38"/>
    <p:sldId id="913" r:id="rId39"/>
    <p:sldId id="914" r:id="rId40"/>
    <p:sldId id="765" r:id="rId41"/>
    <p:sldId id="761" r:id="rId42"/>
    <p:sldId id="767" r:id="rId43"/>
    <p:sldId id="956" r:id="rId44"/>
    <p:sldId id="768" r:id="rId45"/>
    <p:sldId id="769" r:id="rId46"/>
    <p:sldId id="771" r:id="rId47"/>
    <p:sldId id="770" r:id="rId48"/>
    <p:sldId id="772" r:id="rId49"/>
    <p:sldId id="773" r:id="rId50"/>
    <p:sldId id="915" r:id="rId51"/>
    <p:sldId id="786" r:id="rId52"/>
    <p:sldId id="924" r:id="rId53"/>
    <p:sldId id="827" r:id="rId54"/>
    <p:sldId id="923" r:id="rId55"/>
    <p:sldId id="926" r:id="rId56"/>
    <p:sldId id="925" r:id="rId57"/>
    <p:sldId id="927" r:id="rId58"/>
    <p:sldId id="928" r:id="rId59"/>
    <p:sldId id="929" r:id="rId60"/>
    <p:sldId id="930" r:id="rId61"/>
    <p:sldId id="931" r:id="rId62"/>
    <p:sldId id="856" r:id="rId63"/>
    <p:sldId id="932" r:id="rId64"/>
    <p:sldId id="933" r:id="rId65"/>
    <p:sldId id="857" r:id="rId66"/>
    <p:sldId id="838" r:id="rId67"/>
    <p:sldId id="858" r:id="rId68"/>
    <p:sldId id="934" r:id="rId69"/>
    <p:sldId id="935" r:id="rId70"/>
    <p:sldId id="936" r:id="rId71"/>
    <p:sldId id="938" r:id="rId72"/>
    <p:sldId id="937" r:id="rId73"/>
    <p:sldId id="939" r:id="rId74"/>
    <p:sldId id="850" r:id="rId75"/>
    <p:sldId id="851" r:id="rId76"/>
    <p:sldId id="957" r:id="rId77"/>
    <p:sldId id="958" r:id="rId78"/>
    <p:sldId id="849" r:id="rId79"/>
    <p:sldId id="860" r:id="rId80"/>
    <p:sldId id="940" r:id="rId81"/>
    <p:sldId id="941" r:id="rId82"/>
    <p:sldId id="942" r:id="rId83"/>
    <p:sldId id="943" r:id="rId84"/>
    <p:sldId id="921" r:id="rId85"/>
    <p:sldId id="676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7"/>
    <a:srgbClr val="CFD5EA"/>
    <a:srgbClr val="E9EBF5"/>
    <a:srgbClr val="40413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0" autoAdjust="0"/>
    <p:restoredTop sz="94690"/>
  </p:normalViewPr>
  <p:slideViewPr>
    <p:cSldViewPr snapToGrid="0">
      <p:cViewPr varScale="1">
        <p:scale>
          <a:sx n="99" d="100"/>
          <a:sy n="99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86797-0322-0F4A-B343-F188B4FEB868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04A-C8E2-A048-A2AD-4BCE0501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7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8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02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53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20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D804A-C8E2-A048-A2AD-4BCE0501FD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8613-E882-41F3-A214-1F10E3D9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638D-01E2-4087-A358-C19E1C19B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3FF6-C225-4ECE-9913-41AC0C95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F8F4-0690-4673-848F-CF841A5F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8651-54AC-44C5-A17C-D0E0039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105E-4434-4A55-9F8C-89BF8E8F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E723-0EC5-497E-893F-6D38F1635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58BF-3EBA-479F-AE5C-F2928198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B20CB-15A7-49CA-8A65-CF36159F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7668-E422-49A9-BEE7-A6E58C3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7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1A39F-E9E3-4271-9B6A-B7B083B3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D2B4-F911-4CF1-BDE1-937FCB35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65BB-7F3A-4563-AC9E-8ADAAA93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FE67-FFFF-421A-B7D8-B31B1983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B402-54FA-44F4-8F29-A0B5A54F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9A35-C9FF-451D-8D94-B0E65345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CBF0-2F10-4CA6-9476-010F94F5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185A-B712-4BBE-95C0-3A95D5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A264-6CDB-451E-AE0F-6A1C7CBB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691B-007E-4AE0-B428-A35582AF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2BF9-CA42-4DD0-919E-96FAB7AA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1D3E-31F4-4EA9-A08A-69D4AF57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DE81-0AD7-4B6D-A0FA-3F6895D6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65F2-C8F6-46D8-9420-644586C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C751-A3A9-4C05-8955-1F18AFD5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183E-7850-48FB-8369-919E3B9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956C-EDE7-471F-A54B-7512424FD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B5AFC-C151-457C-9740-7C37DFC9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1C8A-71E6-41D2-A51C-A05C3CA5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3CE8-5A6C-499A-BDF5-CFD01B30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3B20-5E94-4219-A98D-5943CA78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0497-304B-4016-BC25-50F60948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A742E-C19A-4F33-AB41-A709DA79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63434-74AD-4385-8527-5BF0DADA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7D3D7-6385-4274-81FF-8F40668EE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0E3C0-66F5-4335-AB68-3D218B498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05D30-1DEE-47AA-8263-7AEFFD05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D14C0-3F36-42EB-9D2F-5CE3A268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11011-6F0D-445D-B69A-3EE9B6D4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F73C-EA47-4111-A23D-60B9E567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F37E7-2CC9-4F6A-95A0-83B78330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D9A67-0E83-4E30-B4B3-E9C9687C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59579-7A4B-44E7-8B0B-0A4C3885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0C46-3F76-4329-AE41-9A8B0AA8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D47BF-1B15-4882-A722-97BAD1AB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A8F3E-6C28-489F-AB19-0491A277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9D4C-E4EB-4921-B60D-6AF52A57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7332-798E-440F-9667-F97A6B32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E5C31-9528-4279-A35E-9A7826D6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16CE-9386-4721-8020-A3B38810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85459-FFDC-4374-BE23-18B9D8C9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0A38-9ABA-4717-90AE-54ED25C7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9748-0B21-4D13-A095-04E19867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68655-9D92-4F33-8914-866294CA0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B7777-5A1F-474C-93EC-5DA7E67F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5BFF-CD7E-4E00-8BE9-E49E1BB0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A8EC-186A-4D49-B2C7-F1B2A5D2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2E95-0EAF-4E90-AE7D-1AD833DD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678D9-EC23-4466-9F88-C4618BF1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9919-1B66-4838-A35D-D21BD32E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8647-DAA4-4805-800E-621BF0513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4BD9-3FCC-4D29-B6A4-6B85C09683C9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787F-3E88-4A89-8734-18B5E47AD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8BF3-C2DF-40AB-BA0C-E2F519F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AFAD6-7676-4DD5-9643-E4853DE4850A}"/>
              </a:ext>
            </a:extLst>
          </p:cNvPr>
          <p:cNvSpPr/>
          <p:nvPr/>
        </p:nvSpPr>
        <p:spPr>
          <a:xfrm>
            <a:off x="-21820" y="4700566"/>
            <a:ext cx="12213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latin typeface="Segoe UI Light (Headings)"/>
              </a:rPr>
              <a:t>an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algorithm</a:t>
            </a:r>
            <a:r>
              <a:rPr lang="en-CA" sz="2800" dirty="0">
                <a:latin typeface="Segoe UI Light (Headings)"/>
              </a:rPr>
              <a:t> for designing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any</a:t>
            </a:r>
            <a:r>
              <a:rPr lang="en-CA" sz="2800" dirty="0">
                <a:latin typeface="Segoe UI Light (Headings)"/>
              </a:rPr>
              <a:t> digital units (logic circuits), given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125970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414397" y="4638817"/>
            <a:ext cx="4859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9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1807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5">
                  <a:extLst>
                    <a:ext uri="{9D8B030D-6E8A-4147-A177-3AD203B41FA5}">
                      <a16:colId xmlns:a16="http://schemas.microsoft.com/office/drawing/2014/main" val="160630671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egoe UI Light (Headings)"/>
                        </a:rPr>
                        <a:t>F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2</a:t>
                      </a:r>
                      <a:r>
                        <a:rPr lang="en-US" sz="4000" dirty="0">
                          <a:latin typeface="Segoe UI Light (Headings)"/>
                        </a:rPr>
                        <a:t>(Z,Y,X)=</a:t>
                      </a:r>
                      <a:r>
                        <a:rPr lang="en-US" sz="4000" baseline="0" dirty="0">
                          <a:latin typeface="Segoe UI Light (Headings)"/>
                        </a:rPr>
                        <a:t>∑m(4,5)</a:t>
                      </a:r>
                      <a:endParaRPr lang="en-US" sz="40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75611"/>
            <a:ext cx="0" cy="169200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07216" y="4105339"/>
            <a:ext cx="2484000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866407" y="3051246"/>
            <a:ext cx="323069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579246" y="4727583"/>
            <a:ext cx="2783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392145" y="3336638"/>
            <a:ext cx="444539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392145" y="199446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0" cy="1082967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1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22795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8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83038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74715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  <a:gridCol w="4892038">
                  <a:extLst>
                    <a:ext uri="{9D8B030D-6E8A-4147-A177-3AD203B41FA5}">
                      <a16:colId xmlns:a16="http://schemas.microsoft.com/office/drawing/2014/main" val="160630671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egoe UI Light (Headings)"/>
                        </a:rPr>
                        <a:t>F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1</a:t>
                      </a:r>
                      <a:r>
                        <a:rPr lang="en-US" sz="4000" dirty="0">
                          <a:latin typeface="Segoe UI Light (Headings)"/>
                        </a:rPr>
                        <a:t>(Z,Y,X)=</a:t>
                      </a:r>
                      <a:r>
                        <a:rPr lang="en-US" sz="4000" baseline="0" dirty="0">
                          <a:latin typeface="Segoe UI Light (Headings)"/>
                        </a:rPr>
                        <a:t>∑m(0,3,5,6)</a:t>
                      </a:r>
                      <a:endParaRPr lang="en-US" sz="40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egoe UI Light (Headings)"/>
                        </a:rPr>
                        <a:t>F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2</a:t>
                      </a:r>
                      <a:r>
                        <a:rPr lang="en-US" sz="4000" dirty="0">
                          <a:latin typeface="Segoe UI Light (Headings)"/>
                        </a:rPr>
                        <a:t>(Z,Y,X)=</a:t>
                      </a:r>
                      <a:r>
                        <a:rPr lang="en-US" sz="4000" baseline="0" dirty="0">
                          <a:latin typeface="Segoe UI Light (Headings)"/>
                        </a:rPr>
                        <a:t>∑m(4,5)</a:t>
                      </a:r>
                      <a:endParaRPr lang="en-US" sz="40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79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6917861" y="2572021"/>
            <a:ext cx="4859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1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20647" y="315066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745997" y="325951"/>
            <a:ext cx="434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46281" y="344506"/>
            <a:ext cx="447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 Light (Headings)"/>
              </a:rPr>
              <a:t>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246091" y="990264"/>
            <a:ext cx="0" cy="586773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1848533" y="1005257"/>
            <a:ext cx="0" cy="5852743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 flipH="1">
            <a:off x="657603" y="998383"/>
            <a:ext cx="25732" cy="5859617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19507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06" y="291055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0" y="2312336"/>
            <a:ext cx="1339602" cy="108127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4440507" y="1396132"/>
            <a:ext cx="0" cy="120148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4119238" y="2763643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954126" y="2362376"/>
            <a:ext cx="2208012" cy="1228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238838" y="3304597"/>
            <a:ext cx="1923299" cy="1370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547980" y="2169061"/>
            <a:ext cx="146058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543242" y="3138181"/>
            <a:ext cx="146069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66" y="883863"/>
            <a:ext cx="329267" cy="285211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57" y="857696"/>
            <a:ext cx="329267" cy="285211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8" y="3826539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945539" y="4241060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848533" y="4054161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4440507" y="3122482"/>
            <a:ext cx="0" cy="113824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4417720" y="3111944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4425594" y="2593483"/>
            <a:ext cx="97379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 flipH="1">
            <a:off x="358701" y="868510"/>
            <a:ext cx="19787" cy="598949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5814"/>
            <a:ext cx="329267" cy="2852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693991" y="2572021"/>
            <a:ext cx="2314576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3538186"/>
            <a:ext cx="2756546" cy="10037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78488" y="4454479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941244" y="857696"/>
            <a:ext cx="4295" cy="600030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1535708" y="883863"/>
            <a:ext cx="0" cy="5974137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1848533" y="123460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683335" y="1643833"/>
            <a:ext cx="2431912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71" y="1016045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4085664" y="1437968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4079427" y="4248462"/>
            <a:ext cx="378698" cy="198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4127683" y="2939620"/>
            <a:ext cx="1010" cy="3794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4119238" y="2354689"/>
            <a:ext cx="1010" cy="411033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4119238" y="2933361"/>
            <a:ext cx="152011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246091" y="1446707"/>
            <a:ext cx="191604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6823D652-2AE1-E849-BF26-2AA369CF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4" y="4767716"/>
            <a:ext cx="1208887" cy="847824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8BF9E7-70A1-3843-9FD7-D5BAD66F18FE}"/>
              </a:ext>
            </a:extLst>
          </p:cNvPr>
          <p:cNvCxnSpPr>
            <a:cxnSpLocks/>
          </p:cNvCxnSpPr>
          <p:nvPr/>
        </p:nvCxnSpPr>
        <p:spPr>
          <a:xfrm>
            <a:off x="951815" y="5182237"/>
            <a:ext cx="2216599" cy="93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BD7323-47CA-EA4D-9259-CF4CD17FCF95}"/>
              </a:ext>
            </a:extLst>
          </p:cNvPr>
          <p:cNvCxnSpPr>
            <a:cxnSpLocks/>
          </p:cNvCxnSpPr>
          <p:nvPr/>
        </p:nvCxnSpPr>
        <p:spPr>
          <a:xfrm>
            <a:off x="1854809" y="4995338"/>
            <a:ext cx="116003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6A8BD-7262-B245-AE59-F27D9C3319F1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128693" y="3334471"/>
            <a:ext cx="841014" cy="0"/>
          </a:xfrm>
          <a:prstGeom prst="line">
            <a:avLst/>
          </a:prstGeom>
          <a:ln w="412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AEC9C5-FD2B-4643-A72E-58C406279513}"/>
              </a:ext>
            </a:extLst>
          </p:cNvPr>
          <p:cNvCxnSpPr>
            <a:cxnSpLocks/>
          </p:cNvCxnSpPr>
          <p:nvPr/>
        </p:nvCxnSpPr>
        <p:spPr>
          <a:xfrm>
            <a:off x="384764" y="5395656"/>
            <a:ext cx="2736759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DE0791-6CCF-694A-A7C0-E93A4A8CC415}"/>
              </a:ext>
            </a:extLst>
          </p:cNvPr>
          <p:cNvCxnSpPr>
            <a:cxnSpLocks/>
          </p:cNvCxnSpPr>
          <p:nvPr/>
        </p:nvCxnSpPr>
        <p:spPr>
          <a:xfrm flipV="1">
            <a:off x="4085703" y="5191628"/>
            <a:ext cx="1553650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6849C15-8D8B-8645-9198-7B9E9BF13061}"/>
              </a:ext>
            </a:extLst>
          </p:cNvPr>
          <p:cNvSpPr/>
          <p:nvPr/>
        </p:nvSpPr>
        <p:spPr>
          <a:xfrm>
            <a:off x="6917861" y="4607880"/>
            <a:ext cx="2783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</a:t>
            </a:r>
            <a:r>
              <a:rPr lang="en-US" sz="3200" baseline="-25000" dirty="0">
                <a:latin typeface="Segoe UI Light (Headings)"/>
              </a:rPr>
              <a:t>2</a:t>
            </a:r>
            <a:r>
              <a:rPr lang="en-US" sz="3200" dirty="0">
                <a:latin typeface="Segoe UI Light (Headings)"/>
              </a:rPr>
              <a:t>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3DB36EB0-3613-1843-8A8C-9E887ACF8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84" y="4393042"/>
            <a:ext cx="1339602" cy="108127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05B2042-791F-904E-95E8-34AB6E170EF0}"/>
              </a:ext>
            </a:extLst>
          </p:cNvPr>
          <p:cNvCxnSpPr>
            <a:cxnSpLocks/>
          </p:cNvCxnSpPr>
          <p:nvPr/>
        </p:nvCxnSpPr>
        <p:spPr>
          <a:xfrm flipV="1">
            <a:off x="4969707" y="3318303"/>
            <a:ext cx="0" cy="135606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09502B-27B0-1446-B8A9-6992E9E27FFD}"/>
              </a:ext>
            </a:extLst>
          </p:cNvPr>
          <p:cNvCxnSpPr>
            <a:cxnSpLocks/>
          </p:cNvCxnSpPr>
          <p:nvPr/>
        </p:nvCxnSpPr>
        <p:spPr>
          <a:xfrm flipH="1">
            <a:off x="4957102" y="4674363"/>
            <a:ext cx="6480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16E41FE-45B6-C141-A3C8-BDA83714603C}"/>
              </a:ext>
            </a:extLst>
          </p:cNvPr>
          <p:cNvSpPr/>
          <p:nvPr/>
        </p:nvSpPr>
        <p:spPr>
          <a:xfrm>
            <a:off x="0" y="5947051"/>
            <a:ext cx="12191999" cy="923330"/>
          </a:xfrm>
          <a:prstGeom prst="rect">
            <a:avLst/>
          </a:prstGeom>
          <a:solidFill>
            <a:srgbClr val="CFD5EA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Re-use </a:t>
            </a: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minterms</a:t>
            </a:r>
            <a:endParaRPr kumimoji="0" lang="en-CA" sz="5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79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Show the remainder (MOD)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number % 3 = ?</a:t>
            </a:r>
          </a:p>
        </p:txBody>
      </p:sp>
    </p:spTree>
    <p:extLst>
      <p:ext uri="{BB962C8B-B14F-4D97-AF65-F5344CB8AC3E}">
        <p14:creationId xmlns:p14="http://schemas.microsoft.com/office/powerpoint/2010/main" val="278410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Truth table 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</a:t>
            </a:r>
            <a:r>
              <a:rPr kumimoji="0" lang="en-CA" sz="66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71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-1" y="0"/>
          <a:ext cx="5911403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403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INPUTS/Binary Variables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A5F2DB-AB33-3840-84B9-BC8E4B5ECC0F}"/>
              </a:ext>
            </a:extLst>
          </p:cNvPr>
          <p:cNvGraphicFramePr>
            <a:graphicFrameLocks noGrp="1"/>
          </p:cNvGraphicFramePr>
          <p:nvPr/>
        </p:nvGraphicFramePr>
        <p:xfrm>
          <a:off x="6280599" y="0"/>
          <a:ext cx="5911402" cy="69093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11402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+mj-lt"/>
                        </a:rPr>
                        <a:t>OUTPUTS/Boolean Functions</a:t>
                      </a:r>
                      <a:endParaRPr lang="en-US" sz="2000" kern="1200" cap="all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all" noProof="0" dirty="0">
                        <a:solidFill>
                          <a:prstClr val="black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5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numbers?</a:t>
            </a:r>
          </a:p>
        </p:txBody>
      </p:sp>
    </p:spTree>
    <p:extLst>
      <p:ext uri="{BB962C8B-B14F-4D97-AF65-F5344CB8AC3E}">
        <p14:creationId xmlns:p14="http://schemas.microsoft.com/office/powerpoint/2010/main" val="90008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numbers?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[0, 15]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10</a:t>
            </a:r>
            <a:endParaRPr kumimoji="0" lang="en-CA" sz="54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53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AA75-BD73-43A5-99F7-34629514B51C}"/>
              </a:ext>
            </a:extLst>
          </p:cNvPr>
          <p:cNvSpPr/>
          <p:nvPr/>
        </p:nvSpPr>
        <p:spPr>
          <a:xfrm>
            <a:off x="4981861" y="3577190"/>
            <a:ext cx="2660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 Light (Headings)"/>
              </a:rPr>
              <a:t>aka. Standard Product</a:t>
            </a:r>
            <a:endParaRPr lang="en-CA" sz="20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1104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How many input </a:t>
            </a:r>
            <a:r>
              <a:rPr lang="en-CA" sz="54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binary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variables?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[0, 15]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10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= [0,1111]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= [0000,1111]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endParaRPr kumimoji="0" lang="en-CA" sz="54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08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70796"/>
              </p:ext>
            </p:extLst>
          </p:nvPr>
        </p:nvGraphicFramePr>
        <p:xfrm>
          <a:off x="0" y="0"/>
          <a:ext cx="4025829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323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10323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03232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928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08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output?</a:t>
            </a:r>
          </a:p>
        </p:txBody>
      </p:sp>
    </p:spTree>
    <p:extLst>
      <p:ext uri="{BB962C8B-B14F-4D97-AF65-F5344CB8AC3E}">
        <p14:creationId xmlns:p14="http://schemas.microsoft.com/office/powerpoint/2010/main" val="2782684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output?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The remainder of any number divided by 3 is 0, 1, 2</a:t>
            </a:r>
            <a:endParaRPr kumimoji="0" lang="en-CA" sz="36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104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What is the range of output?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[0, 2]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10</a:t>
            </a:r>
            <a:endParaRPr kumimoji="0" lang="en-CA" sz="54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146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How many </a:t>
            </a:r>
            <a:r>
              <a:rPr lang="en-CA" sz="5400" cap="all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Boolean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function</a:t>
            </a: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?</a:t>
            </a:r>
          </a:p>
          <a:p>
            <a:pPr lvl="0" algn="ctr" defTabSz="457200"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[0, 2]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10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= [0, 10]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 = [00, 10]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endParaRPr kumimoji="0" lang="en-CA" sz="5400" b="0" i="0" u="none" strike="noStrike" kern="1200" cap="all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64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95864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71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09564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012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25417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857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25122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9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Truth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AA75-BD73-43A5-99F7-34629514B51C}"/>
              </a:ext>
            </a:extLst>
          </p:cNvPr>
          <p:cNvSpPr/>
          <p:nvPr/>
        </p:nvSpPr>
        <p:spPr>
          <a:xfrm>
            <a:off x="4584701" y="3587168"/>
            <a:ext cx="4238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 Light (Headings)"/>
              </a:rPr>
              <a:t>en.wikipedia.org/wiki/Truth_table</a:t>
            </a:r>
            <a:endParaRPr lang="en-CA" sz="20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03462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75874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28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39167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304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minterms</a:t>
            </a:r>
            <a:endParaRPr kumimoji="0" lang="en-CA" sz="5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364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21300"/>
              </p:ext>
            </p:extLst>
          </p:nvPr>
        </p:nvGraphicFramePr>
        <p:xfrm>
          <a:off x="0" y="0"/>
          <a:ext cx="12192000" cy="690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618">
                  <a:extLst>
                    <a:ext uri="{9D8B030D-6E8A-4147-A177-3AD203B41FA5}">
                      <a16:colId xmlns:a16="http://schemas.microsoft.com/office/drawing/2014/main" val="2158846682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3379808">
                  <a:extLst>
                    <a:ext uri="{9D8B030D-6E8A-4147-A177-3AD203B41FA5}">
                      <a16:colId xmlns:a16="http://schemas.microsoft.com/office/drawing/2014/main" val="2871586059"/>
                    </a:ext>
                  </a:extLst>
                </a:gridCol>
                <a:gridCol w="4182319">
                  <a:extLst>
                    <a:ext uri="{9D8B030D-6E8A-4147-A177-3AD203B41FA5}">
                      <a16:colId xmlns:a16="http://schemas.microsoft.com/office/drawing/2014/main" val="2769039955"/>
                    </a:ext>
                  </a:extLst>
                </a:gridCol>
              </a:tblGrid>
              <a:tr h="569462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2000" kern="1200" cap="all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2000" kern="1200" cap="all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95976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0139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861181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98894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684998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65715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all" noProof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798753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all" noProof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6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232799"/>
                  </p:ext>
                </p:extLst>
              </p:nvPr>
            </p:nvGraphicFramePr>
            <p:xfrm>
              <a:off x="0" y="0"/>
              <a:ext cx="12192000" cy="690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158846682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19513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134319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3379808">
                      <a:extLst>
                        <a:ext uri="{9D8B030D-6E8A-4147-A177-3AD203B41FA5}">
                          <a16:colId xmlns:a16="http://schemas.microsoft.com/office/drawing/2014/main" val="2871586059"/>
                        </a:ext>
                      </a:extLst>
                    </a:gridCol>
                    <a:gridCol w="4182319">
                      <a:extLst>
                        <a:ext uri="{9D8B030D-6E8A-4147-A177-3AD203B41FA5}">
                          <a16:colId xmlns:a16="http://schemas.microsoft.com/office/drawing/2014/main" val="2769039955"/>
                        </a:ext>
                      </a:extLst>
                    </a:gridCol>
                  </a:tblGrid>
                  <a:tr h="569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W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 kern="1200" cap="all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kern="1200" cap="all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2,5,8,11,14)</a:t>
                          </a:r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7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495976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570139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861181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539889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5684998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65715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875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318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232799"/>
                  </p:ext>
                </p:extLst>
              </p:nvPr>
            </p:nvGraphicFramePr>
            <p:xfrm>
              <a:off x="0" y="0"/>
              <a:ext cx="12192000" cy="690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158846682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19513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134319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3379808">
                      <a:extLst>
                        <a:ext uri="{9D8B030D-6E8A-4147-A177-3AD203B41FA5}">
                          <a16:colId xmlns:a16="http://schemas.microsoft.com/office/drawing/2014/main" val="2871586059"/>
                        </a:ext>
                      </a:extLst>
                    </a:gridCol>
                    <a:gridCol w="4182319">
                      <a:extLst>
                        <a:ext uri="{9D8B030D-6E8A-4147-A177-3AD203B41FA5}">
                          <a16:colId xmlns:a16="http://schemas.microsoft.com/office/drawing/2014/main" val="2769039955"/>
                        </a:ext>
                      </a:extLst>
                    </a:gridCol>
                  </a:tblGrid>
                  <a:tr h="569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W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37594" t="-68889" r="-124812" b="-1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7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0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sz="20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2000" kern="1200" cap="all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T="0" marB="0" anchor="ctr"/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49597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570139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8611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53988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56849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657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87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318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5394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866360"/>
                  </p:ext>
                </p:extLst>
              </p:nvPr>
            </p:nvGraphicFramePr>
            <p:xfrm>
              <a:off x="0" y="0"/>
              <a:ext cx="12192000" cy="690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158846682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19513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134319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3379808">
                      <a:extLst>
                        <a:ext uri="{9D8B030D-6E8A-4147-A177-3AD203B41FA5}">
                          <a16:colId xmlns:a16="http://schemas.microsoft.com/office/drawing/2014/main" val="2871586059"/>
                        </a:ext>
                      </a:extLst>
                    </a:gridCol>
                    <a:gridCol w="4182319">
                      <a:extLst>
                        <a:ext uri="{9D8B030D-6E8A-4147-A177-3AD203B41FA5}">
                          <a16:colId xmlns:a16="http://schemas.microsoft.com/office/drawing/2014/main" val="2769039955"/>
                        </a:ext>
                      </a:extLst>
                    </a:gridCol>
                  </a:tblGrid>
                  <a:tr h="569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W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2000" kern="1200" cap="all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 kern="1200" cap="all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kern="1200" cap="all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kern="1200" cap="none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cap="all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2,5,8,11,14)</a:t>
                          </a:r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</a:t>
                          </a:r>
                          <a:r>
                            <a:rPr lang="en-US" sz="2000" kern="1200" cap="all" baseline="-2500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2000" kern="1200" cap="all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i="1" kern="1200" cap="all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kern="1200" cap="all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kern="1200" cap="none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kern="1200" cap="all" baseline="0" dirty="0">
                              <a:solidFill>
                                <a:schemeClr val="tx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1,4,7,10,13)</a:t>
                          </a:r>
                          <a:endParaRPr lang="en-US" sz="2000" kern="1200" cap="all" baseline="-25000" dirty="0">
                            <a:solidFill>
                              <a:schemeClr val="tx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marT="0" marB="0" anchor="ctr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495976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570139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861181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5398894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5684998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65715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8753"/>
                      </a:ext>
                    </a:extLst>
                  </a:tr>
                  <a:tr h="3861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318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866360"/>
                  </p:ext>
                </p:extLst>
              </p:nvPr>
            </p:nvGraphicFramePr>
            <p:xfrm>
              <a:off x="0" y="0"/>
              <a:ext cx="12192000" cy="69093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618">
                      <a:extLst>
                        <a:ext uri="{9D8B030D-6E8A-4147-A177-3AD203B41FA5}">
                          <a16:colId xmlns:a16="http://schemas.microsoft.com/office/drawing/2014/main" val="2158846682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19513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134319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3379808">
                      <a:extLst>
                        <a:ext uri="{9D8B030D-6E8A-4147-A177-3AD203B41FA5}">
                          <a16:colId xmlns:a16="http://schemas.microsoft.com/office/drawing/2014/main" val="2871586059"/>
                        </a:ext>
                      </a:extLst>
                    </a:gridCol>
                    <a:gridCol w="4182319">
                      <a:extLst>
                        <a:ext uri="{9D8B030D-6E8A-4147-A177-3AD203B41FA5}">
                          <a16:colId xmlns:a16="http://schemas.microsoft.com/office/drawing/2014/main" val="2769039955"/>
                        </a:ext>
                      </a:extLst>
                    </a:gridCol>
                  </a:tblGrid>
                  <a:tr h="569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W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Z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37594" t="-68889" r="-124812" b="-1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2097" t="-68889" r="-912" b="-112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49597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570139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8611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53988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956849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657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cap="all" noProof="0" dirty="0">
                            <a:solidFill>
                              <a:prstClr val="black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97987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cap="all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318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11303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Circuit /Logic Diagram</a:t>
            </a:r>
            <a:endParaRPr kumimoji="0" lang="en-CA" sz="5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550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A9F85B4-38B5-4C4F-AD35-2FD32079C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" t="3206" r="454" b="6667"/>
          <a:stretch/>
        </p:blipFill>
        <p:spPr>
          <a:xfrm>
            <a:off x="0" y="0"/>
            <a:ext cx="12192000" cy="68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Design II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AFAD6-7676-4DD5-9643-E4853DE4850A}"/>
              </a:ext>
            </a:extLst>
          </p:cNvPr>
          <p:cNvSpPr/>
          <p:nvPr/>
        </p:nvSpPr>
        <p:spPr>
          <a:xfrm>
            <a:off x="914860" y="4700566"/>
            <a:ext cx="10680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latin typeface="Segoe UI Light (Headings)"/>
              </a:rPr>
              <a:t>a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new</a:t>
            </a:r>
            <a:r>
              <a:rPr lang="en-CA" sz="2800" dirty="0">
                <a:latin typeface="Segoe UI Light (Headings)"/>
              </a:rPr>
              <a:t> algorithm for designing any logic circuits, given truth table</a:t>
            </a:r>
          </a:p>
        </p:txBody>
      </p:sp>
    </p:spTree>
    <p:extLst>
      <p:ext uri="{BB962C8B-B14F-4D97-AF65-F5344CB8AC3E}">
        <p14:creationId xmlns:p14="http://schemas.microsoft.com/office/powerpoint/2010/main" val="1345543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MAXTERM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AA75-BD73-43A5-99F7-34629514B51C}"/>
              </a:ext>
            </a:extLst>
          </p:cNvPr>
          <p:cNvSpPr/>
          <p:nvPr/>
        </p:nvSpPr>
        <p:spPr>
          <a:xfrm>
            <a:off x="5502722" y="3587168"/>
            <a:ext cx="2660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 Light (Headings)"/>
              </a:rPr>
              <a:t>aka. Standard Sum</a:t>
            </a:r>
            <a:endParaRPr lang="en-CA" sz="20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091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393956"/>
            <a:ext cx="9708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SUM OF PRODUCTS (</a:t>
            </a: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SOP)</a:t>
            </a:r>
          </a:p>
          <a:p>
            <a:pPr lvl="0" algn="ctr" defTabSz="457200">
              <a:defRPr/>
            </a:pP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2 LEVELS AND-</a:t>
            </a:r>
            <a:r>
              <a:rPr lang="en-CA" sz="5400" dirty="0">
                <a:solidFill>
                  <a:prstClr val="black"/>
                </a:solidFill>
                <a:latin typeface="Segoe UI Light (Headings)"/>
                <a:sym typeface="Wingdings" panose="05000000000000000000" pitchFamily="2" charset="2"/>
              </a:rPr>
              <a:t>OR</a:t>
            </a:r>
            <a:endParaRPr lang="en-CA" sz="5400" dirty="0">
              <a:solidFill>
                <a:prstClr val="black"/>
              </a:solidFill>
              <a:latin typeface="Segoe UI Light (Headings)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09A415-04CB-524C-AADA-0E8D3A047A71}"/>
              </a:ext>
            </a:extLst>
          </p:cNvPr>
          <p:cNvSpPr/>
          <p:nvPr/>
        </p:nvSpPr>
        <p:spPr>
          <a:xfrm>
            <a:off x="0" y="454219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with </a:t>
            </a:r>
            <a:r>
              <a:rPr lang="en-CA" sz="4400" i="1" dirty="0">
                <a:solidFill>
                  <a:prstClr val="black"/>
                </a:solidFill>
                <a:latin typeface="Segoe UI Light (Headings)"/>
              </a:rPr>
              <a:t>product</a:t>
            </a:r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 meaning the ANDing</a:t>
            </a:r>
          </a:p>
          <a:p>
            <a:pPr algn="ctr"/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with </a:t>
            </a:r>
            <a:r>
              <a:rPr lang="en-CA" sz="4400" i="1" dirty="0">
                <a:solidFill>
                  <a:prstClr val="black"/>
                </a:solidFill>
                <a:latin typeface="Segoe UI Light (Headings)"/>
              </a:rPr>
              <a:t>sum</a:t>
            </a:r>
            <a:r>
              <a:rPr lang="en-CA" sz="4400" dirty="0">
                <a:solidFill>
                  <a:prstClr val="black"/>
                </a:solidFill>
                <a:latin typeface="Segoe UI Light (Headings)"/>
              </a:rPr>
              <a:t> meaning the </a:t>
            </a:r>
            <a:r>
              <a:rPr lang="en-CA" sz="4400" dirty="0" err="1">
                <a:solidFill>
                  <a:prstClr val="black"/>
                </a:solidFill>
                <a:latin typeface="Segoe UI Light (Headings)"/>
              </a:rPr>
              <a:t>ORing</a:t>
            </a:r>
            <a:endParaRPr lang="en-CA" sz="44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20878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x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1 binary variable appear either:</a:t>
            </a:r>
          </a:p>
          <a:p>
            <a:pPr marL="457200" indent="-457200">
              <a:buFontTx/>
              <a:buChar char="-"/>
            </a:pPr>
            <a:r>
              <a:rPr lang="en-CA" sz="2800" dirty="0">
                <a:latin typeface="Segoe UI Light (Headings)"/>
              </a:rPr>
              <a:t>in its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normal</a:t>
            </a:r>
            <a:r>
              <a:rPr lang="en-CA" sz="2800" dirty="0">
                <a:latin typeface="Segoe UI Light (Headings)"/>
              </a:rPr>
              <a:t> form X, or </a:t>
            </a:r>
          </a:p>
          <a:p>
            <a:pPr marL="457200" indent="-457200">
              <a:buFontTx/>
              <a:buChar char="-"/>
            </a:pPr>
            <a:r>
              <a:rPr lang="en-CA" sz="2800" dirty="0">
                <a:latin typeface="Segoe UI Light (Headings)"/>
              </a:rPr>
              <a:t>in its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complement</a:t>
            </a:r>
            <a:r>
              <a:rPr lang="en-CA" sz="2800" dirty="0">
                <a:latin typeface="Segoe UI Light (Headings)"/>
              </a:rPr>
              <a:t> form X’</a:t>
            </a:r>
            <a:endParaRPr lang="en-CA" sz="28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3797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35254"/>
              </p:ext>
            </p:extLst>
          </p:nvPr>
        </p:nvGraphicFramePr>
        <p:xfrm>
          <a:off x="0" y="2331720"/>
          <a:ext cx="1219200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(X’)=(X’)’=X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962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Y+X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Y+X’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6600" cap="all" dirty="0" err="1">
                <a:solidFill>
                  <a:prstClr val="black"/>
                </a:solidFill>
                <a:latin typeface="Segoe UI Light (Headings)"/>
              </a:rPr>
              <a:t>Y’+x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 vs.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Y’+X’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2 binary variables appear either in one of these forms:</a:t>
            </a:r>
          </a:p>
        </p:txBody>
      </p:sp>
    </p:spTree>
    <p:extLst>
      <p:ext uri="{BB962C8B-B14F-4D97-AF65-F5344CB8AC3E}">
        <p14:creationId xmlns:p14="http://schemas.microsoft.com/office/powerpoint/2010/main" val="99341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6553663" y="4730035"/>
            <a:ext cx="47084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6553663" y="6559966"/>
            <a:ext cx="48445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612496" y="4109026"/>
            <a:ext cx="655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000" cap="all" dirty="0">
                <a:solidFill>
                  <a:prstClr val="black"/>
                </a:solidFill>
                <a:latin typeface="Segoe UI Light (Headings)"/>
              </a:rPr>
              <a:t>De Morgan's laws</a:t>
            </a:r>
            <a:endParaRPr lang="en-CA" sz="4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78F69-D138-42F9-82FE-8E0147ACFADE}"/>
              </a:ext>
            </a:extLst>
          </p:cNvPr>
          <p:cNvSpPr/>
          <p:nvPr/>
        </p:nvSpPr>
        <p:spPr>
          <a:xfrm>
            <a:off x="5558345" y="481691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48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</a:t>
            </a:r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(YX)’= Y’+X’</a:t>
            </a:r>
          </a:p>
          <a:p>
            <a:pPr algn="ctr"/>
            <a:r>
              <a:rPr lang="es-ES" sz="48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</a:t>
            </a:r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(Y+X)’= Y’X’</a:t>
            </a:r>
          </a:p>
        </p:txBody>
      </p:sp>
      <p:pic>
        <p:nvPicPr>
          <p:cNvPr id="7" name="Picture 6" descr="An old photo of a person&#10;&#10;Description automatically generated">
            <a:extLst>
              <a:ext uri="{FF2B5EF4-FFF2-40B4-BE49-F238E27FC236}">
                <a16:creationId xmlns:a16="http://schemas.microsoft.com/office/drawing/2014/main" id="{9C02AA8A-AB8D-4A1F-A5B5-CD7525248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8345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6359E3-759A-49F8-9B32-081C9A5AE77F}"/>
              </a:ext>
            </a:extLst>
          </p:cNvPr>
          <p:cNvSpPr/>
          <p:nvPr/>
        </p:nvSpPr>
        <p:spPr>
          <a:xfrm>
            <a:off x="6039825" y="-27147"/>
            <a:ext cx="570002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Augustus De Morgan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 (1806–1871)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Mathematician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Logician</a:t>
            </a:r>
            <a:endParaRPr lang="en-US" sz="6600" cap="all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193856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23457"/>
              </p:ext>
            </p:extLst>
          </p:nvPr>
        </p:nvGraphicFramePr>
        <p:xfrm>
          <a:off x="0" y="1234440"/>
          <a:ext cx="12192000" cy="438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(Y’X’)’ = </a:t>
                      </a:r>
                      <a:r>
                        <a:rPr lang="en-US" sz="6600" kern="1200" cap="all" dirty="0" err="1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y+x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(Y’X)’ = </a:t>
                      </a:r>
                      <a:r>
                        <a:rPr lang="en-US" sz="6600" kern="1200" cap="all" dirty="0" err="1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y+X</a:t>
                      </a:r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(YX’)’ = </a:t>
                      </a:r>
                      <a:r>
                        <a:rPr lang="en-US" sz="6600" kern="1200" cap="all" dirty="0" err="1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y’+x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(YX)’ = </a:t>
                      </a:r>
                      <a:r>
                        <a:rPr lang="en-US" sz="6600" kern="1200" cap="all" dirty="0" err="1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y’+X</a:t>
                      </a:r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946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Z+Y+X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Z+Y+X’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…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3 binary variables appear either in one of these forms: how many?</a:t>
            </a:r>
          </a:p>
        </p:txBody>
      </p:sp>
    </p:spTree>
    <p:extLst>
      <p:ext uri="{BB962C8B-B14F-4D97-AF65-F5344CB8AC3E}">
        <p14:creationId xmlns:p14="http://schemas.microsoft.com/office/powerpoint/2010/main" val="2239415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Z+Y+X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Z+Y+X’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…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3 binary variables appear either in one of these forms: how many?</a:t>
            </a:r>
          </a:p>
          <a:p>
            <a:r>
              <a:rPr lang="en-CA" sz="2800" dirty="0">
                <a:latin typeface="Segoe UI Light (Headings)"/>
              </a:rPr>
              <a:t>Each variable can take 2 forms (normal and complement)</a:t>
            </a:r>
          </a:p>
          <a:p>
            <a:r>
              <a:rPr lang="en-CA" sz="2800" dirty="0">
                <a:latin typeface="Segoe UI Light (Headings)"/>
              </a:rPr>
              <a:t>We have 3 variables, 2×2×2 = 2</a:t>
            </a:r>
            <a:r>
              <a:rPr lang="en-CA" sz="2800" baseline="30000" dirty="0">
                <a:latin typeface="Segoe UI Light (Headings)"/>
              </a:rPr>
              <a:t>3</a:t>
            </a:r>
            <a:r>
              <a:rPr lang="en-CA" sz="2800" dirty="0">
                <a:latin typeface="Segoe UI Light (Headings)"/>
              </a:rPr>
              <a:t> = 8</a:t>
            </a:r>
            <a:endParaRPr lang="en-CA" sz="2800" baseline="30000" dirty="0"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83159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747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(Z’Y’X’)’=</a:t>
                      </a:r>
                      <a:r>
                        <a:rPr lang="en-US" sz="4800" kern="1200" cap="all" dirty="0" err="1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Z+y+X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(Z’Y’X)’=Z+Y+X’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(Z’YX’)’=Z+Y’+X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(Z’YX)’=Z+Y’+X’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(ZY’X’)’=Z’+Y+X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403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(ZY’X)’=Z’+Y+X’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647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(ZYX’)’=Z’+Y’+X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523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(ZYX)’=Z’+Y’+X’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9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446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000" baseline="-25000" dirty="0">
                <a:solidFill>
                  <a:prstClr val="black"/>
                </a:solidFill>
                <a:latin typeface="Segoe UI Light (Headings)"/>
              </a:rPr>
              <a:t>n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en-CA" sz="6000" cap="all" baseline="30000" dirty="0">
                <a:solidFill>
                  <a:prstClr val="black"/>
                </a:solidFill>
                <a:latin typeface="Segoe UI Light (Headings)"/>
              </a:rPr>
              <a:t>…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0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000" cap="all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000" cap="all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 A</a:t>
            </a:r>
            <a:r>
              <a:rPr lang="en-CA" sz="6000" baseline="-25000" dirty="0">
                <a:solidFill>
                  <a:prstClr val="black"/>
                </a:solidFill>
                <a:latin typeface="Segoe UI Light (Headings)"/>
              </a:rPr>
              <a:t>n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en-CA" sz="6000" cap="all" baseline="30000" dirty="0">
                <a:solidFill>
                  <a:prstClr val="black"/>
                </a:solidFill>
                <a:latin typeface="Segoe UI Light (Headings)"/>
              </a:rPr>
              <a:t>…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0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000" cap="all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+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A’</a:t>
            </a:r>
            <a:r>
              <a:rPr lang="en-CA" sz="6000" cap="all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CA" sz="6000" cap="all" dirty="0">
                <a:solidFill>
                  <a:prstClr val="black"/>
                </a:solidFill>
                <a:latin typeface="Segoe UI Light (Headings)"/>
              </a:rPr>
              <a:t> …</a:t>
            </a:r>
            <a:endParaRPr kumimoji="0" lang="en-CA" sz="60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n binary variables appear either in one of these forms: how many?</a:t>
            </a:r>
          </a:p>
          <a:p>
            <a:r>
              <a:rPr lang="en-CA" sz="2800" dirty="0">
                <a:latin typeface="Segoe UI Light (Headings)"/>
              </a:rPr>
              <a:t>Each variable can take 2 forms (normal and complement)</a:t>
            </a:r>
          </a:p>
          <a:p>
            <a:r>
              <a:rPr lang="en-CA" sz="2800" dirty="0">
                <a:latin typeface="Segoe UI Light (Headings)"/>
              </a:rPr>
              <a:t>We have n variables, 2×2×2×</a:t>
            </a:r>
            <a:r>
              <a:rPr lang="en-CA" sz="2800" baseline="30000" dirty="0">
                <a:latin typeface="Segoe UI Light (Headings)"/>
              </a:rPr>
              <a:t> … </a:t>
            </a:r>
            <a:r>
              <a:rPr lang="en-CA" sz="2800" dirty="0">
                <a:latin typeface="Segoe UI Light (Headings)"/>
              </a:rPr>
              <a:t>×2 = 2</a:t>
            </a:r>
            <a:r>
              <a:rPr lang="en-CA" sz="2800" baseline="30000" dirty="0">
                <a:latin typeface="Segoe UI Light (Headings)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72882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8512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  <a:endParaRPr lang="en-US" sz="4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  <a:endParaRPr lang="en-US" sz="4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  <a:endParaRPr lang="en-US" sz="4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3460403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-3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baseline="-25000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647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-2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baseline="-25000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523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-1</a:t>
                      </a:r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=m’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baseline="-25000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baseline="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+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9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45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egoe UI Light (Headings)"/>
                        </a:rPr>
                        <a:t>F(Z,Y,X)=m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0</a:t>
                      </a:r>
                      <a:r>
                        <a:rPr lang="en-US" sz="4000" dirty="0">
                          <a:latin typeface="Segoe UI Light (Headings)"/>
                        </a:rPr>
                        <a:t>+m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3</a:t>
                      </a:r>
                      <a:r>
                        <a:rPr lang="en-US" sz="4000" dirty="0">
                          <a:latin typeface="Segoe UI Light (Headings)"/>
                        </a:rPr>
                        <a:t>+m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5</a:t>
                      </a:r>
                      <a:r>
                        <a:rPr lang="en-US" sz="4000" dirty="0">
                          <a:latin typeface="Segoe UI Light (Headings)"/>
                        </a:rPr>
                        <a:t>+m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6</a:t>
                      </a:r>
                      <a:r>
                        <a:rPr lang="en-US" sz="4000" baseline="0" dirty="0">
                          <a:latin typeface="Segoe UI Light (Headings)"/>
                        </a:rPr>
                        <a:t>=∑m(0,3,5,6)</a:t>
                      </a:r>
                      <a:endParaRPr lang="en-US" sz="40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84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Truth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AA75-BD73-43A5-99F7-34629514B51C}"/>
              </a:ext>
            </a:extLst>
          </p:cNvPr>
          <p:cNvSpPr/>
          <p:nvPr/>
        </p:nvSpPr>
        <p:spPr>
          <a:xfrm>
            <a:off x="4584701" y="3587168"/>
            <a:ext cx="4238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 Light (Headings)"/>
              </a:rPr>
              <a:t>en.wikipedia.org/wiki/Truth_table</a:t>
            </a:r>
            <a:endParaRPr lang="en-CA" sz="20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734191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Truth table ↔ 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MAXTERM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914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63520"/>
              </p:ext>
            </p:extLst>
          </p:nvPr>
        </p:nvGraphicFramePr>
        <p:xfrm>
          <a:off x="0" y="685800"/>
          <a:ext cx="121919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52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741935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8642544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357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D0275B-6C07-4451-BD9F-E5E67204DF5A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9633EE-1665-4383-AC3D-2C39139C0ACC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09B56-76F0-413D-B86E-4532367C2C2D}"/>
              </a:ext>
            </a:extLst>
          </p:cNvPr>
          <p:cNvGrpSpPr>
            <a:grpSpLocks noChangeAspect="1"/>
          </p:cNvGrpSpPr>
          <p:nvPr/>
        </p:nvGrpSpPr>
        <p:grpSpPr>
          <a:xfrm>
            <a:off x="3992970" y="755446"/>
            <a:ext cx="7084553" cy="5194494"/>
            <a:chOff x="3583681" y="318144"/>
            <a:chExt cx="8500290" cy="6232526"/>
          </a:xfrm>
        </p:grpSpPr>
        <p:pic>
          <p:nvPicPr>
            <p:cNvPr id="3" name="Picture 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031" y="569417"/>
              <a:ext cx="4578937" cy="27473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4DEBF8-C16C-400D-8DCC-E67F91657FB6}"/>
                </a:ext>
              </a:extLst>
            </p:cNvPr>
            <p:cNvSpPr/>
            <p:nvPr/>
          </p:nvSpPr>
          <p:spPr>
            <a:xfrm>
              <a:off x="6956932" y="318144"/>
              <a:ext cx="112562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Y’X’</a:t>
              </a:r>
            </a:p>
          </p:txBody>
        </p:sp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7075E60-1D14-40DB-9917-34F3201B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681" y="3735143"/>
              <a:ext cx="4578937" cy="2747365"/>
            </a:xfrm>
            <a:prstGeom prst="rect">
              <a:avLst/>
            </a:prstGeom>
          </p:spPr>
        </p:pic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71CE36F-2F8C-4AF6-9DBC-FDB301A15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437" y="2095955"/>
              <a:ext cx="3972534" cy="2743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5A59A-1B3A-427D-9FA0-7F5368B520DD}"/>
                </a:ext>
              </a:extLst>
            </p:cNvPr>
            <p:cNvSpPr/>
            <p:nvPr/>
          </p:nvSpPr>
          <p:spPr>
            <a:xfrm>
              <a:off x="7200786" y="5719673"/>
              <a:ext cx="99418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E2948-AB73-4D71-A87C-F9C3C3385F0A}"/>
                </a:ext>
              </a:extLst>
            </p:cNvPr>
            <p:cNvCxnSpPr/>
            <p:nvPr/>
          </p:nvCxnSpPr>
          <p:spPr>
            <a:xfrm>
              <a:off x="8155887" y="1943099"/>
              <a:ext cx="0" cy="9144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B44740-A6BC-437F-9A45-48BE4F727CE8}"/>
                </a:ext>
              </a:extLst>
            </p:cNvPr>
            <p:cNvCxnSpPr>
              <a:cxnSpLocks/>
            </p:cNvCxnSpPr>
            <p:nvPr/>
          </p:nvCxnSpPr>
          <p:spPr>
            <a:xfrm>
              <a:off x="8153005" y="4108450"/>
              <a:ext cx="0" cy="106387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3352051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5290052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56156"/>
            <a:ext cx="2116083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4194985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549656" y="4465970"/>
            <a:ext cx="3642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Segoe UI Light (Headings)"/>
              </a:rPr>
              <a:t>F</a:t>
            </a:r>
            <a:r>
              <a:rPr lang="en-US" sz="4800" baseline="-25000" dirty="0" err="1">
                <a:latin typeface="Segoe UI Light (Headings)"/>
              </a:rPr>
              <a:t>sop</a:t>
            </a:r>
            <a:r>
              <a:rPr lang="en-US" sz="4800" dirty="0">
                <a:latin typeface="Segoe UI Light (Headings)"/>
              </a:rPr>
              <a:t>=Y’X’+Y’X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32ADCF5E-4ECA-445E-8205-AB220FB0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C18F87D5-67C3-4A33-BBF7-488BA4F6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961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20784"/>
              </p:ext>
            </p:extLst>
          </p:nvPr>
        </p:nvGraphicFramePr>
        <p:xfrm>
          <a:off x="1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04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189036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5899356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  <a:gridCol w="3869804">
                  <a:extLst>
                    <a:ext uri="{9D8B030D-6E8A-4147-A177-3AD203B41FA5}">
                      <a16:colId xmlns:a16="http://schemas.microsoft.com/office/drawing/2014/main" val="242695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F’=m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019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25350"/>
              </p:ext>
            </p:extLst>
          </p:nvPr>
        </p:nvGraphicFramePr>
        <p:xfrm>
          <a:off x="0" y="1143000"/>
          <a:ext cx="1214184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267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796165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3044142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  <a:gridCol w="3264060">
                  <a:extLst>
                    <a:ext uri="{9D8B030D-6E8A-4147-A177-3AD203B41FA5}">
                      <a16:colId xmlns:a16="http://schemas.microsoft.com/office/drawing/2014/main" val="2426952255"/>
                    </a:ext>
                  </a:extLst>
                </a:gridCol>
                <a:gridCol w="4294208">
                  <a:extLst>
                    <a:ext uri="{9D8B030D-6E8A-4147-A177-3AD203B41FA5}">
                      <a16:colId xmlns:a16="http://schemas.microsoft.com/office/drawing/2014/main" val="167935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F=m</a:t>
                      </a:r>
                      <a:r>
                        <a:rPr lang="en-US" sz="54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54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54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54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F’=m</a:t>
                      </a:r>
                      <a:r>
                        <a:rPr lang="en-US" sz="54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54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54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(F’)’=(m</a:t>
                      </a:r>
                      <a:r>
                        <a:rPr lang="en-US" sz="54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54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54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54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)’</a:t>
                      </a:r>
                      <a:endParaRPr lang="en-US" sz="5400" b="1" kern="1200" cap="none" baseline="-2500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780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91212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281044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9917746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F=(F’)’=(m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)’=m’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m’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28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60904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281044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9917746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F=(F’)’=m’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m’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212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04918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281044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9917746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F=(F’)’=m’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m’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6600" b="1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b="1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2908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9651921"/>
                  </p:ext>
                </p:extLst>
              </p:nvPr>
            </p:nvGraphicFramePr>
            <p:xfrm>
              <a:off x="0" y="685800"/>
              <a:ext cx="1219200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210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1281044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9917746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600" b="1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F=(F’)’=M</a:t>
                          </a:r>
                          <a:r>
                            <a:rPr lang="en-US" sz="6600" b="1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6600" b="1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6600" b="1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en-US" sz="6600" b="1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∏"/>
                                  <m:subHide m:val="on"/>
                                  <m:supHide m:val="on"/>
                                  <m:ctrlPr>
                                    <a:rPr lang="en-US" sz="6600" b="1" i="1" kern="1200" cap="none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6600" b="1" i="0" kern="1200" cap="none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𝐌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6600" b="1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(2,3)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9651921"/>
                  </p:ext>
                </p:extLst>
              </p:nvPr>
            </p:nvGraphicFramePr>
            <p:xfrm>
              <a:off x="0" y="685800"/>
              <a:ext cx="1219200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210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1281044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9917746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047" t="-153488" r="-384" b="-444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971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478850" y="4646699"/>
            <a:ext cx="4713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147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443069"/>
                  </p:ext>
                </p:extLst>
              </p:nvPr>
            </p:nvGraphicFramePr>
            <p:xfrm>
              <a:off x="0" y="685800"/>
              <a:ext cx="1219200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210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1281044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9917746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6600" b="1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∏"/>
                                  <m:subHide m:val="on"/>
                                  <m:supHide m:val="on"/>
                                  <m:ctrlPr>
                                    <a:rPr lang="en-US" sz="6600" b="1" i="1" kern="1200" cap="none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6600" b="1" i="0" kern="1200" cap="none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𝐌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6600" b="1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(2,3)=(Y’+X)(Y’+X’)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4443069"/>
                  </p:ext>
                </p:extLst>
              </p:nvPr>
            </p:nvGraphicFramePr>
            <p:xfrm>
              <a:off x="0" y="685800"/>
              <a:ext cx="1219200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210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1281044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9917746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047" t="-153488" r="-384" b="-444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66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00679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D0275B-6C07-4451-BD9F-E5E67204DF5A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9633EE-1665-4383-AC3D-2C39139C0ACC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5887989" y="318269"/>
            <a:ext cx="1394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Y’+X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58" y="2226511"/>
            <a:ext cx="3816308" cy="2289789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27" y="3605078"/>
            <a:ext cx="3310902" cy="22863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6011288" y="5698148"/>
            <a:ext cx="1526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Y’+X’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/>
          <p:nvPr/>
        </p:nvCxnSpPr>
        <p:spPr>
          <a:xfrm>
            <a:off x="7535909" y="2123448"/>
            <a:ext cx="0" cy="7621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>
            <a:off x="7533507" y="3928158"/>
            <a:ext cx="0" cy="88668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3352051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5290052"/>
            <a:ext cx="3268456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20597" y="1556156"/>
            <a:ext cx="2632089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136603" y="4194985"/>
            <a:ext cx="2116083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078134" y="4748236"/>
            <a:ext cx="4116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F=(Y’+X)(Y’+X’)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32ADCF5E-4ECA-445E-8205-AB220FB0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C18F87D5-67C3-4A33-BBF7-488BA4F6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B927049E-8AB4-B644-900B-B10ABD07F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86" y="966604"/>
            <a:ext cx="3310902" cy="228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04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393956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PRODUCT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OF SUMS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(</a:t>
            </a: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POS)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237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27" y="3605078"/>
            <a:ext cx="3310902" cy="228631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B927049E-8AB4-B644-900B-B10ABD07F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86" y="966604"/>
            <a:ext cx="3310902" cy="2286318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D0275B-6C07-4451-BD9F-E5E67204DF5A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9633EE-1665-4383-AC3D-2C39139C0ACC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5887989" y="318269"/>
            <a:ext cx="1394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Y’+X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58" y="2226511"/>
            <a:ext cx="3816308" cy="22897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6011288" y="5698148"/>
            <a:ext cx="1526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Y’+X’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/>
          <p:nvPr/>
        </p:nvCxnSpPr>
        <p:spPr>
          <a:xfrm>
            <a:off x="7535909" y="2123448"/>
            <a:ext cx="0" cy="7621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>
            <a:off x="7533507" y="3928158"/>
            <a:ext cx="0" cy="88668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3352051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5290052"/>
            <a:ext cx="3268456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20597" y="1556156"/>
            <a:ext cx="2632089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136603" y="4194985"/>
            <a:ext cx="2116083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170789" y="4814844"/>
            <a:ext cx="4116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F=(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Y’+X</a:t>
            </a:r>
            <a:r>
              <a:rPr lang="en-US" sz="4800" dirty="0">
                <a:latin typeface="Segoe UI Light (Headings)"/>
              </a:rPr>
              <a:t>)(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Y’+X’</a:t>
            </a:r>
            <a:r>
              <a:rPr lang="en-US" sz="4800" dirty="0">
                <a:latin typeface="Segoe UI Light (Headings)"/>
              </a:rPr>
              <a:t>)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32ADCF5E-4ECA-445E-8205-AB220FB0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C18F87D5-67C3-4A33-BBF7-488BA4F6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25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27" y="3605078"/>
            <a:ext cx="3310902" cy="228631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B927049E-8AB4-B644-900B-B10ABD07F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86" y="966604"/>
            <a:ext cx="3310902" cy="2286318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D0275B-6C07-4451-BD9F-E5E67204DF5A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9633EE-1665-4383-AC3D-2C39139C0ACC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5887989" y="318269"/>
            <a:ext cx="1394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Y’+X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58" y="2226511"/>
            <a:ext cx="3816308" cy="2289789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6011288" y="5698148"/>
            <a:ext cx="15263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Y’+X’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/>
          <p:nvPr/>
        </p:nvCxnSpPr>
        <p:spPr>
          <a:xfrm>
            <a:off x="7535909" y="2123448"/>
            <a:ext cx="0" cy="7621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>
            <a:off x="7533507" y="3928158"/>
            <a:ext cx="0" cy="88668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3352051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5290052"/>
            <a:ext cx="3268456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20597" y="1556156"/>
            <a:ext cx="2632089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136603" y="4194985"/>
            <a:ext cx="2116083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075167" y="4787000"/>
            <a:ext cx="4116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F=(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Y’+X</a:t>
            </a:r>
            <a:r>
              <a:rPr lang="en-US" sz="4800" dirty="0">
                <a:highlight>
                  <a:srgbClr val="FFFF00"/>
                </a:highlight>
                <a:latin typeface="Segoe UI Light (Headings)"/>
              </a:rPr>
              <a:t>)(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Y’+X’</a:t>
            </a:r>
            <a:r>
              <a:rPr lang="en-US" sz="4800" dirty="0">
                <a:latin typeface="Segoe UI Light (Headings)"/>
              </a:rPr>
              <a:t>)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32ADCF5E-4ECA-445E-8205-AB220FB0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C18F87D5-67C3-4A33-BBF7-488BA4F6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16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505670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2 LEVELS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OR 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  <a:sym typeface="Wingdings" panose="05000000000000000000" pitchFamily="2" charset="2"/>
              </a:rPr>
              <a:t> AND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7984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106918"/>
                  </p:ext>
                </p:extLst>
              </p:nvPr>
            </p:nvGraphicFramePr>
            <p:xfrm>
              <a:off x="0" y="1371600"/>
              <a:ext cx="121920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4020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1411069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9686911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F=F(Y,X)=m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+m</a:t>
                          </a:r>
                          <a:r>
                            <a:rPr lang="en-US" sz="4800" b="1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+m</a:t>
                          </a:r>
                          <a:r>
                            <a:rPr lang="en-US" sz="4800" b="1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800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800" b="1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48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(0,1,3)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106918"/>
                  </p:ext>
                </p:extLst>
              </p:nvPr>
            </p:nvGraphicFramePr>
            <p:xfrm>
              <a:off x="0" y="1371600"/>
              <a:ext cx="121920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4020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1411069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9686911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950" t="-147692" r="-393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96837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19" y="1156769"/>
            <a:ext cx="2609840" cy="1565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6174635" y="1122200"/>
            <a:ext cx="641571" cy="473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81" y="2961129"/>
            <a:ext cx="2609840" cy="1565907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80" y="2961129"/>
            <a:ext cx="2264211" cy="15635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5079996" y="3283403"/>
            <a:ext cx="994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6524257" y="1910694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551642" y="3742896"/>
            <a:ext cx="2026301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315389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4102860"/>
            <a:ext cx="2901583" cy="1154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67947"/>
            <a:ext cx="1952874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3367671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449015" y="4733727"/>
            <a:ext cx="47211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Segoe UI Light (Headings)"/>
              </a:rPr>
              <a:t>F</a:t>
            </a:r>
            <a:r>
              <a:rPr lang="en-US" sz="4800" baseline="-25000" dirty="0" err="1">
                <a:latin typeface="Segoe UI Light (Headings)"/>
              </a:rPr>
              <a:t>sop</a:t>
            </a:r>
            <a:r>
              <a:rPr lang="en-US" sz="4800" dirty="0">
                <a:latin typeface="Segoe UI Light (Headings)"/>
              </a:rPr>
              <a:t>=Y’X’+Y’X+YX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11" y="4810751"/>
            <a:ext cx="2609840" cy="156590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615352" y="5964022"/>
            <a:ext cx="341241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628427" y="5217293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BEF80D-0057-41CB-8D2A-BF6D41C6510B}"/>
              </a:ext>
            </a:extLst>
          </p:cNvPr>
          <p:cNvSpPr/>
          <p:nvPr/>
        </p:nvSpPr>
        <p:spPr>
          <a:xfrm>
            <a:off x="6202424" y="5692186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6517588" y="4132612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6479072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6492381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1180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550907"/>
                  </p:ext>
                </p:extLst>
              </p:nvPr>
            </p:nvGraphicFramePr>
            <p:xfrm>
              <a:off x="0" y="1371600"/>
              <a:ext cx="121920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41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786317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5398021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  <a:gridCol w="5398021">
                      <a:extLst>
                        <a:ext uri="{9D8B030D-6E8A-4147-A177-3AD203B41FA5}">
                          <a16:colId xmlns:a16="http://schemas.microsoft.com/office/drawing/2014/main" val="12956633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800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800" b="1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48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(0,1,3)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9550907"/>
                  </p:ext>
                </p:extLst>
              </p:nvPr>
            </p:nvGraphicFramePr>
            <p:xfrm>
              <a:off x="0" y="1371600"/>
              <a:ext cx="12192000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41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786317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5398021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  <a:gridCol w="5398021">
                      <a:extLst>
                        <a:ext uri="{9D8B030D-6E8A-4147-A177-3AD203B41FA5}">
                          <a16:colId xmlns:a16="http://schemas.microsoft.com/office/drawing/2014/main" val="129566330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118" t="-147692" r="-100706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1343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644985"/>
                  </p:ext>
                </p:extLst>
              </p:nvPr>
            </p:nvGraphicFramePr>
            <p:xfrm>
              <a:off x="0" y="1371600"/>
              <a:ext cx="12192001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734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694481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3680750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  <a:gridCol w="3773346">
                      <a:extLst>
                        <a:ext uri="{9D8B030D-6E8A-4147-A177-3AD203B41FA5}">
                          <a16:colId xmlns:a16="http://schemas.microsoft.com/office/drawing/2014/main" val="1295663303"/>
                        </a:ext>
                      </a:extLst>
                    </a:gridCol>
                    <a:gridCol w="3464690">
                      <a:extLst>
                        <a:ext uri="{9D8B030D-6E8A-4147-A177-3AD203B41FA5}">
                          <a16:colId xmlns:a16="http://schemas.microsoft.com/office/drawing/2014/main" val="757476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800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800" b="1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48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(0,1,3)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(F’)’=m’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644985"/>
                  </p:ext>
                </p:extLst>
              </p:nvPr>
            </p:nvGraphicFramePr>
            <p:xfrm>
              <a:off x="0" y="1371600"/>
              <a:ext cx="12192001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734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694481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3680750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  <a:gridCol w="3773346">
                      <a:extLst>
                        <a:ext uri="{9D8B030D-6E8A-4147-A177-3AD203B41FA5}">
                          <a16:colId xmlns:a16="http://schemas.microsoft.com/office/drawing/2014/main" val="1295663303"/>
                        </a:ext>
                      </a:extLst>
                    </a:gridCol>
                    <a:gridCol w="3464690">
                      <a:extLst>
                        <a:ext uri="{9D8B030D-6E8A-4147-A177-3AD203B41FA5}">
                          <a16:colId xmlns:a16="http://schemas.microsoft.com/office/drawing/2014/main" val="757476080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828" t="-147692" r="-197586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(F’)’=m’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70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487333" y="4638817"/>
            <a:ext cx="4713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F=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52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632851"/>
                  </p:ext>
                </p:extLst>
              </p:nvPr>
            </p:nvGraphicFramePr>
            <p:xfrm>
              <a:off x="0" y="1371600"/>
              <a:ext cx="12192001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734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694481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3680750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  <a:gridCol w="3773346">
                      <a:extLst>
                        <a:ext uri="{9D8B030D-6E8A-4147-A177-3AD203B41FA5}">
                          <a16:colId xmlns:a16="http://schemas.microsoft.com/office/drawing/2014/main" val="1295663303"/>
                        </a:ext>
                      </a:extLst>
                    </a:gridCol>
                    <a:gridCol w="3464690">
                      <a:extLst>
                        <a:ext uri="{9D8B030D-6E8A-4147-A177-3AD203B41FA5}">
                          <a16:colId xmlns:a16="http://schemas.microsoft.com/office/drawing/2014/main" val="7574760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800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800" b="1" i="1" kern="1200" cap="none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4800" kern="1200" cap="all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(0,1,3)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(F’)’=M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highlight>
                                <a:srgbClr val="FF00FF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highlight>
                              <a:srgbClr val="FF00FF"/>
                            </a:highlight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highlight>
                                <a:srgbClr val="FF00FF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highlight>
                                <a:srgbClr val="FF00FF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highlight>
                                <a:srgbClr val="FFFF00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highlight>
                                <a:srgbClr val="FFFF00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512A320D-F5D5-4206-980C-5A80342A8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8632851"/>
                  </p:ext>
                </p:extLst>
              </p:nvPr>
            </p:nvGraphicFramePr>
            <p:xfrm>
              <a:off x="0" y="1371600"/>
              <a:ext cx="12192001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734">
                      <a:extLst>
                        <a:ext uri="{9D8B030D-6E8A-4147-A177-3AD203B41FA5}">
                          <a16:colId xmlns:a16="http://schemas.microsoft.com/office/drawing/2014/main" val="4101011458"/>
                        </a:ext>
                      </a:extLst>
                    </a:gridCol>
                    <a:gridCol w="694481">
                      <a:extLst>
                        <a:ext uri="{9D8B030D-6E8A-4147-A177-3AD203B41FA5}">
                          <a16:colId xmlns:a16="http://schemas.microsoft.com/office/drawing/2014/main" val="2075995214"/>
                        </a:ext>
                      </a:extLst>
                    </a:gridCol>
                    <a:gridCol w="3680750">
                      <a:extLst>
                        <a:ext uri="{9D8B030D-6E8A-4147-A177-3AD203B41FA5}">
                          <a16:colId xmlns:a16="http://schemas.microsoft.com/office/drawing/2014/main" val="1520722473"/>
                        </a:ext>
                      </a:extLst>
                    </a:gridCol>
                    <a:gridCol w="3773346">
                      <a:extLst>
                        <a:ext uri="{9D8B030D-6E8A-4147-A177-3AD203B41FA5}">
                          <a16:colId xmlns:a16="http://schemas.microsoft.com/office/drawing/2014/main" val="1295663303"/>
                        </a:ext>
                      </a:extLst>
                    </a:gridCol>
                    <a:gridCol w="3464690">
                      <a:extLst>
                        <a:ext uri="{9D8B030D-6E8A-4147-A177-3AD203B41FA5}">
                          <a16:colId xmlns:a16="http://schemas.microsoft.com/office/drawing/2014/main" val="757476080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828" t="-147692" r="-197586" b="-4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baseline="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(F’)’=M</a:t>
                          </a:r>
                          <a:r>
                            <a:rPr lang="en-US" sz="4800" kern="1200" cap="none" baseline="-25000" dirty="0">
                              <a:solidFill>
                                <a:schemeClr val="bg1"/>
                              </a:solidFill>
                              <a:highlight>
                                <a:srgbClr val="FF00FF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4800" kern="1200" cap="all" baseline="0" dirty="0">
                            <a:solidFill>
                              <a:schemeClr val="bg1"/>
                            </a:solidFill>
                            <a:highlight>
                              <a:srgbClr val="FF00FF"/>
                            </a:highlight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10893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6648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82265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highlight>
                                <a:srgbClr val="FF00FF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highlight>
                                <a:srgbClr val="FF00FF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highlight>
                                <a:srgbClr val="FFFF00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highlight>
                                <a:srgbClr val="FFFF00"/>
                              </a:highlight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63867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none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kern="1200" cap="all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96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59165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31" y="1128927"/>
            <a:ext cx="2264211" cy="15635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292239"/>
            <a:ext cx="2971128" cy="0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35111" y="1544797"/>
            <a:ext cx="2454366" cy="0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4498522" y="4489624"/>
            <a:ext cx="7499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Segoe UI Light (Headings)"/>
              </a:rPr>
              <a:t>F</a:t>
            </a:r>
            <a:r>
              <a:rPr lang="en-US" sz="4800" baseline="-25000" dirty="0" err="1">
                <a:latin typeface="Segoe UI Light (Headings)"/>
              </a:rPr>
              <a:t>pos</a:t>
            </a:r>
            <a:r>
              <a:rPr lang="en-US" sz="4800" dirty="0">
                <a:latin typeface="Segoe UI Light (Headings)"/>
              </a:rPr>
              <a:t>=M</a:t>
            </a:r>
            <a:r>
              <a:rPr lang="en-US" sz="4800" baseline="-25000" dirty="0">
                <a:latin typeface="Segoe UI Light (Headings)"/>
              </a:rPr>
              <a:t>2</a:t>
            </a:r>
            <a:r>
              <a:rPr lang="en-US" sz="4800" dirty="0">
                <a:latin typeface="Segoe UI Light (Headings)"/>
              </a:rPr>
              <a:t>=m’</a:t>
            </a:r>
            <a:r>
              <a:rPr lang="en-US" sz="4800" baseline="-25000" dirty="0">
                <a:latin typeface="Segoe UI Light (Headings)"/>
              </a:rPr>
              <a:t>2</a:t>
            </a:r>
            <a:r>
              <a:rPr lang="en-US" sz="4800" dirty="0">
                <a:latin typeface="Segoe UI Light (Headings)"/>
              </a:rPr>
              <a:t>=(YX’)’=(Y’+X)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DE929-89C9-E040-B549-500C9A318573}"/>
              </a:ext>
            </a:extLst>
          </p:cNvPr>
          <p:cNvSpPr/>
          <p:nvPr/>
        </p:nvSpPr>
        <p:spPr>
          <a:xfrm>
            <a:off x="5219336" y="494446"/>
            <a:ext cx="1394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Y’+X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4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57" y="1509285"/>
            <a:ext cx="2609840" cy="1565907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31" y="1128927"/>
            <a:ext cx="2264211" cy="1563534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5950322" y="2559266"/>
            <a:ext cx="4042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292239"/>
            <a:ext cx="2971128" cy="0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35111" y="1544797"/>
            <a:ext cx="2454366" cy="0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4498522" y="4489624"/>
            <a:ext cx="78454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Segoe UI Light (Headings)"/>
              </a:rPr>
              <a:t>F</a:t>
            </a:r>
            <a:r>
              <a:rPr lang="en-US" sz="4800" baseline="-25000" dirty="0" err="1">
                <a:latin typeface="Segoe UI Light (Headings)"/>
              </a:rPr>
              <a:t>pos</a:t>
            </a:r>
            <a:r>
              <a:rPr lang="en-US" sz="4800" dirty="0">
                <a:latin typeface="Segoe UI Light (Headings)"/>
              </a:rPr>
              <a:t>=M</a:t>
            </a:r>
            <a:r>
              <a:rPr lang="en-US" sz="4800" baseline="-25000" dirty="0">
                <a:latin typeface="Segoe UI Light (Headings)"/>
              </a:rPr>
              <a:t>2</a:t>
            </a:r>
            <a:r>
              <a:rPr lang="en-US" sz="4800" dirty="0">
                <a:latin typeface="Segoe UI Light (Headings)"/>
              </a:rPr>
              <a:t>=m’</a:t>
            </a:r>
            <a:r>
              <a:rPr lang="en-US" sz="4800" baseline="-25000" dirty="0">
                <a:latin typeface="Segoe UI Light (Headings)"/>
              </a:rPr>
              <a:t>2</a:t>
            </a:r>
            <a:r>
              <a:rPr lang="en-US" sz="4800" dirty="0">
                <a:latin typeface="Segoe UI Light (Headings)"/>
              </a:rPr>
              <a:t>=(YX’)’=(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Y’+X</a:t>
            </a:r>
            <a:r>
              <a:rPr lang="en-US" sz="4800" dirty="0">
                <a:highlight>
                  <a:srgbClr val="FFFF00"/>
                </a:highlight>
                <a:latin typeface="Segoe UI Light (Headings)"/>
              </a:rPr>
              <a:t>)(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1</a:t>
            </a:r>
            <a:r>
              <a:rPr lang="en-US" sz="4800" dirty="0">
                <a:latin typeface="Segoe UI Light (Headings)"/>
              </a:rPr>
              <a:t>)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3DE929-89C9-E040-B549-500C9A318573}"/>
              </a:ext>
            </a:extLst>
          </p:cNvPr>
          <p:cNvSpPr/>
          <p:nvPr/>
        </p:nvSpPr>
        <p:spPr>
          <a:xfrm>
            <a:off x="5219336" y="494446"/>
            <a:ext cx="13949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Y’+X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765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393956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DESIGN I vs. II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SoP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vs. </a:t>
            </a: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PoS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E0417-F4EA-1945-90FC-95C6295C37EA}"/>
              </a:ext>
            </a:extLst>
          </p:cNvPr>
          <p:cNvSpPr/>
          <p:nvPr/>
        </p:nvSpPr>
        <p:spPr>
          <a:xfrm>
            <a:off x="1372881" y="4644802"/>
            <a:ext cx="970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Lecture Assignment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4632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51449" y="1983293"/>
            <a:ext cx="9708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G</a:t>
            </a: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iven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3 inputs, design a circuit to determine if there is 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Segoe UI Light (Headings)"/>
                <a:ea typeface="+mn-ea"/>
                <a:cs typeface="+mn-cs"/>
              </a:rPr>
              <a:t>even number of 1</a:t>
            </a:r>
          </a:p>
        </p:txBody>
      </p:sp>
    </p:spTree>
    <p:extLst>
      <p:ext uri="{BB962C8B-B14F-4D97-AF65-F5344CB8AC3E}">
        <p14:creationId xmlns:p14="http://schemas.microsoft.com/office/powerpoint/2010/main" val="762610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lang="en-US" sz="4400" dirty="0">
                        <a:solidFill>
                          <a:schemeClr val="tx1"/>
                        </a:solidFill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lang="en-US" sz="4400" dirty="0">
                        <a:solidFill>
                          <a:schemeClr val="tx1"/>
                        </a:solidFill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2551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1088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830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</a:t>
                      </a:r>
                      <a:r>
                        <a:rPr lang="en-US" sz="4400" dirty="0" err="1">
                          <a:latin typeface="Segoe UI Light (Headings)"/>
                        </a:rPr>
                        <a:t>Σm</a:t>
                      </a:r>
                      <a:r>
                        <a:rPr lang="en-US" sz="4400" dirty="0">
                          <a:latin typeface="Segoe UI Light (Headings)"/>
                        </a:rPr>
                        <a:t>(0,3,5,6)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7649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736868" y="4632871"/>
            <a:ext cx="4256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Z’Y’X’+Z’YX+ZY’X+ZYX’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009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162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5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Multiple Boolean functions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F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, F</a:t>
            </a:r>
            <a:r>
              <a:rPr lang="en-CA" sz="54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5400" cap="all" dirty="0">
                <a:solidFill>
                  <a:prstClr val="black"/>
                </a:solidFill>
                <a:latin typeface="Segoe UI Light (Headings)"/>
              </a:rPr>
              <a:t>, …</a:t>
            </a:r>
            <a:endParaRPr kumimoji="0" lang="en-CA" sz="5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8261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526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1</a:t>
                      </a:r>
                      <a:r>
                        <a:rPr lang="en-US" sz="4400" baseline="0" dirty="0">
                          <a:latin typeface="Segoe UI Light (Headings)"/>
                        </a:rPr>
                        <a:t>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2734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6955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1</a:t>
                      </a:r>
                      <a:r>
                        <a:rPr lang="en-US" sz="4400" baseline="0" dirty="0">
                          <a:latin typeface="Segoe UI Light (Headings)"/>
                        </a:rPr>
                        <a:t>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2</a:t>
                      </a:r>
                      <a:r>
                        <a:rPr lang="en-US" sz="4400" baseline="0" dirty="0">
                          <a:latin typeface="Segoe UI Light (Headings)"/>
                        </a:rPr>
                        <a:t>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2609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611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1</a:t>
                      </a:r>
                      <a:r>
                        <a:rPr lang="en-US" sz="4400" baseline="0" dirty="0">
                          <a:latin typeface="Segoe UI Light (Headings)"/>
                        </a:rPr>
                        <a:t>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2</a:t>
                      </a:r>
                      <a:r>
                        <a:rPr lang="en-US" sz="4400" baseline="0" dirty="0">
                          <a:latin typeface="Segoe UI Light (Headings)"/>
                        </a:rPr>
                        <a:t>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4</a:t>
                      </a:r>
                      <a:r>
                        <a:rPr lang="en-US" sz="4400" baseline="0" dirty="0">
                          <a:latin typeface="Segoe UI Light (Headings)"/>
                        </a:rPr>
                        <a:t>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560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166817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860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86860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386860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8031420">
                      <a:extLst>
                        <a:ext uri="{9D8B030D-6E8A-4147-A177-3AD203B41FA5}">
                          <a16:colId xmlns:a16="http://schemas.microsoft.com/office/drawing/2014/main" val="3035806854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Z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>
                              <a:latin typeface="Segoe UI Light (Headings)"/>
                            </a:rPr>
                            <a:t>F(Z,Y,X)=M</a:t>
                          </a:r>
                          <a:r>
                            <a:rPr lang="en-US" sz="4000" baseline="-25000" dirty="0">
                              <a:latin typeface="Segoe UI Light (Headings)"/>
                            </a:rPr>
                            <a:t>1</a:t>
                          </a:r>
                          <a:r>
                            <a:rPr lang="en-US" sz="4000" baseline="0" dirty="0">
                              <a:latin typeface="Segoe UI Light (Headings)"/>
                            </a:rPr>
                            <a:t>M</a:t>
                          </a:r>
                          <a:r>
                            <a:rPr lang="en-US" sz="4000" baseline="-25000" dirty="0">
                              <a:latin typeface="Segoe UI Light (Headings)"/>
                            </a:rPr>
                            <a:t>2</a:t>
                          </a:r>
                          <a:r>
                            <a:rPr lang="en-US" sz="4000" baseline="0" dirty="0">
                              <a:latin typeface="Segoe UI Light (Headings)"/>
                            </a:rPr>
                            <a:t>M</a:t>
                          </a:r>
                          <a:r>
                            <a:rPr lang="en-US" sz="4000" baseline="-25000" dirty="0">
                              <a:latin typeface="Segoe UI Light (Headings)"/>
                            </a:rPr>
                            <a:t>4</a:t>
                          </a:r>
                          <a:r>
                            <a:rPr lang="en-US" sz="4000" baseline="0" dirty="0">
                              <a:latin typeface="Segoe UI Light (Headings)"/>
                            </a:rPr>
                            <a:t>M</a:t>
                          </a:r>
                          <a:r>
                            <a:rPr lang="en-US" sz="4000" baseline="-25000" dirty="0">
                              <a:latin typeface="Segoe UI Light (Headings)"/>
                            </a:rPr>
                            <a:t>7</a:t>
                          </a:r>
                          <a:r>
                            <a:rPr lang="en-US" sz="4000" baseline="0" dirty="0">
                              <a:latin typeface="Segoe UI Light (Headings)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∏"/>
                                  <m:subHide m:val="on"/>
                                  <m:supHide m:val="on"/>
                                  <m:ctrlPr>
                                    <a:rPr lang="en-US" sz="4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000" b="1" i="0" baseline="0" smtClean="0">
                                      <a:latin typeface="Cambria Math" panose="02040503050406030204" pitchFamily="18" charset="0"/>
                                    </a:rPr>
                                    <m:t>𝐌</m:t>
                                  </m:r>
                                </m:e>
                              </m:nary>
                              <m:r>
                                <a:rPr lang="en-US" sz="400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4000" baseline="0" dirty="0">
                              <a:latin typeface="Segoe UI Light (Headings)"/>
                            </a:rPr>
                            <a:t>(1,2,4,7)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166817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860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1386860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1386860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8031420">
                      <a:extLst>
                        <a:ext uri="{9D8B030D-6E8A-4147-A177-3AD203B41FA5}">
                          <a16:colId xmlns:a16="http://schemas.microsoft.com/office/drawing/2014/main" val="3035806854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Z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2057" t="-125000" r="-475" b="-8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en-US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en-US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4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400" dirty="0">
                              <a:latin typeface="Segoe UI Light (Headings)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5529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 flipV="1">
            <a:off x="1846319" y="3039804"/>
            <a:ext cx="1930368" cy="1385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350581" y="4434613"/>
            <a:ext cx="2420768" cy="14833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0825" y="2753950"/>
            <a:ext cx="13662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1366223" cy="7976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846319" y="5759585"/>
            <a:ext cx="192503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894518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392145" y="3319552"/>
            <a:ext cx="3334903" cy="14291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>
            <a:off x="915231" y="4733728"/>
            <a:ext cx="281181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907401" y="6058702"/>
            <a:ext cx="2863948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343321" y="1709416"/>
            <a:ext cx="2383727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72635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392145" y="1994462"/>
            <a:ext cx="333490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EFA1C075-417C-484C-96BB-7BF62A548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83" y="1077783"/>
            <a:ext cx="2264211" cy="1263266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59" name="Picture 58" descr="A picture containing shape&#10;&#10;Description automatically generated">
            <a:extLst>
              <a:ext uri="{FF2B5EF4-FFF2-40B4-BE49-F238E27FC236}">
                <a16:creationId xmlns:a16="http://schemas.microsoft.com/office/drawing/2014/main" id="{101AB79A-93F2-C244-B534-0D4C5CA43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54" y="2431250"/>
            <a:ext cx="2264211" cy="1263266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62" name="Picture 61" descr="A picture containing shape&#10;&#10;Description automatically generated">
            <a:extLst>
              <a:ext uri="{FF2B5EF4-FFF2-40B4-BE49-F238E27FC236}">
                <a16:creationId xmlns:a16="http://schemas.microsoft.com/office/drawing/2014/main" id="{AC19F13C-AF95-ED46-9369-3D7820A66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23" y="3854086"/>
            <a:ext cx="2264211" cy="1190721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65" name="Picture 64" descr="A picture containing shape&#10;&#10;Description automatically generated">
            <a:extLst>
              <a:ext uri="{FF2B5EF4-FFF2-40B4-BE49-F238E27FC236}">
                <a16:creationId xmlns:a16="http://schemas.microsoft.com/office/drawing/2014/main" id="{E4407134-9E14-774C-85D9-9E6F87476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99" y="5142781"/>
            <a:ext cx="2264211" cy="1263266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79" y="2998859"/>
            <a:ext cx="2264211" cy="1533300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 flipV="1">
            <a:off x="5614368" y="3613726"/>
            <a:ext cx="2209277" cy="8289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 flipV="1">
            <a:off x="5614369" y="3868193"/>
            <a:ext cx="2152240" cy="89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7334BF4-869A-E949-B794-B4B9522490A6}"/>
              </a:ext>
            </a:extLst>
          </p:cNvPr>
          <p:cNvSpPr/>
          <p:nvPr/>
        </p:nvSpPr>
        <p:spPr>
          <a:xfrm>
            <a:off x="5966258" y="6232029"/>
            <a:ext cx="6208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egoe UI Light (Headings)"/>
              </a:rPr>
              <a:t>F=(</a:t>
            </a:r>
            <a:r>
              <a:rPr lang="en-US" sz="28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Z+Y+X’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)(</a:t>
            </a:r>
            <a:r>
              <a:rPr lang="en-US" sz="28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Z+Y</a:t>
            </a:r>
            <a:r>
              <a:rPr lang="en-US" sz="280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’+X</a:t>
            </a:r>
            <a:r>
              <a:rPr lang="en-US" sz="280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)(</a:t>
            </a:r>
            <a:r>
              <a:rPr lang="en-US" sz="28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Z’+Y+X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Segoe UI Light (Headings)"/>
              </a:rPr>
              <a:t>)(</a:t>
            </a:r>
            <a:r>
              <a:rPr lang="en-US" sz="28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Z’+Y’+X’)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062704" y="1638195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074278" y="4147008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>
            <a:off x="7062704" y="4117374"/>
            <a:ext cx="47142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>
            <a:off x="7062704" y="3367671"/>
            <a:ext cx="48473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>
            <a:off x="5326964" y="1699655"/>
            <a:ext cx="1746825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>
            <a:off x="5316421" y="5763674"/>
            <a:ext cx="1757368" cy="107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5559434" y="3877133"/>
            <a:ext cx="12660" cy="572314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5614367" y="3016915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0405527-CB16-3F41-B06C-7158EB49AC8A}"/>
              </a:ext>
            </a:extLst>
          </p:cNvPr>
          <p:cNvSpPr/>
          <p:nvPr/>
        </p:nvSpPr>
        <p:spPr>
          <a:xfrm>
            <a:off x="5118109" y="1169932"/>
            <a:ext cx="169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2400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=Z+Y+X’</a:t>
            </a:r>
            <a:endParaRPr lang="en-US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6398C9-13A0-2043-B0F0-F2D232AB326A}"/>
              </a:ext>
            </a:extLst>
          </p:cNvPr>
          <p:cNvSpPr/>
          <p:nvPr/>
        </p:nvSpPr>
        <p:spPr>
          <a:xfrm>
            <a:off x="5173678" y="2559744"/>
            <a:ext cx="1794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2400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=Z+Y’+X</a:t>
            </a:r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9FF779-40D7-E743-BEC6-6DA5E4E4C3C4}"/>
              </a:ext>
            </a:extLst>
          </p:cNvPr>
          <p:cNvSpPr/>
          <p:nvPr/>
        </p:nvSpPr>
        <p:spPr>
          <a:xfrm>
            <a:off x="5056814" y="455479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2400" baseline="-25000" dirty="0">
                <a:solidFill>
                  <a:prstClr val="black"/>
                </a:solidFill>
                <a:latin typeface="Segoe UI Light (Headings)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=Z’+Y+X</a:t>
            </a:r>
            <a:endParaRPr lang="en-US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E271331-0FBE-7046-88FE-ACDF037A74C1}"/>
              </a:ext>
            </a:extLst>
          </p:cNvPr>
          <p:cNvSpPr/>
          <p:nvPr/>
        </p:nvSpPr>
        <p:spPr>
          <a:xfrm>
            <a:off x="5056814" y="5283495"/>
            <a:ext cx="1856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M</a:t>
            </a:r>
            <a:r>
              <a:rPr lang="en-US" sz="2400" baseline="-25000" dirty="0">
                <a:solidFill>
                  <a:prstClr val="black"/>
                </a:solidFill>
                <a:latin typeface="Segoe UI Light (Headings)"/>
              </a:rPr>
              <a:t>7</a:t>
            </a:r>
            <a:r>
              <a:rPr lang="en-US" sz="2400" dirty="0">
                <a:solidFill>
                  <a:prstClr val="black"/>
                </a:solidFill>
                <a:latin typeface="Segoe UI Light (Headings)"/>
              </a:rPr>
              <a:t>=Z’+Y’+X’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92973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Universality</a:t>
            </a:r>
          </a:p>
        </p:txBody>
      </p:sp>
    </p:spTree>
    <p:extLst>
      <p:ext uri="{BB962C8B-B14F-4D97-AF65-F5344CB8AC3E}">
        <p14:creationId xmlns:p14="http://schemas.microsoft.com/office/powerpoint/2010/main" val="390086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7578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5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egoe UI Light (Headings)"/>
                        </a:rPr>
                        <a:t>F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1</a:t>
                      </a:r>
                      <a:r>
                        <a:rPr lang="en-US" sz="4000" dirty="0">
                          <a:latin typeface="Segoe UI Light (Headings)"/>
                        </a:rPr>
                        <a:t>(Z,Y,X)=</a:t>
                      </a:r>
                      <a:r>
                        <a:rPr lang="en-US" sz="4000" baseline="0" dirty="0">
                          <a:latin typeface="Segoe UI Light (Headings)"/>
                        </a:rPr>
                        <a:t>∑m(0,3,5,6)</a:t>
                      </a:r>
                      <a:endParaRPr lang="en-US" sz="40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5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2760</Words>
  <Application>Microsoft Macintosh PowerPoint</Application>
  <PresentationFormat>Widescreen</PresentationFormat>
  <Paragraphs>1719</Paragraphs>
  <Slides>85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Segoe UI Light (Headings)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School of Computer Science; Faculty of Science; University of Windsor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 Design I Winter 2021 COMP2650 Computer Architecture I Digital Design</dc:title>
  <dc:subject>Computer Science</dc:subject>
  <dc:creator>Hossein Fani; hfani@uwindsor.ca</dc:creator>
  <cp:keywords>Winter2021;COMP2650; Computer Architecture I; Digital Design</cp:keywords>
  <dc:description>Hossein Fani; hfani@uwindsor.ca</dc:description>
  <cp:lastModifiedBy>Hossein Fani</cp:lastModifiedBy>
  <cp:revision>252</cp:revision>
  <dcterms:created xsi:type="dcterms:W3CDTF">2020-10-05T14:00:29Z</dcterms:created>
  <dcterms:modified xsi:type="dcterms:W3CDTF">2021-02-04T18:53:42Z</dcterms:modified>
  <cp:category/>
</cp:coreProperties>
</file>