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1067" r:id="rId2"/>
    <p:sldId id="1088" r:id="rId3"/>
    <p:sldId id="1094" r:id="rId4"/>
    <p:sldId id="1017" r:id="rId5"/>
    <p:sldId id="1068" r:id="rId6"/>
    <p:sldId id="1092" r:id="rId7"/>
    <p:sldId id="1087" r:id="rId8"/>
    <p:sldId id="1095" r:id="rId9"/>
    <p:sldId id="1093" r:id="rId10"/>
    <p:sldId id="1099" r:id="rId11"/>
    <p:sldId id="1100" r:id="rId12"/>
    <p:sldId id="1101" r:id="rId13"/>
    <p:sldId id="303" r:id="rId14"/>
    <p:sldId id="315" r:id="rId15"/>
    <p:sldId id="316" r:id="rId16"/>
    <p:sldId id="317" r:id="rId17"/>
    <p:sldId id="320" r:id="rId18"/>
    <p:sldId id="318" r:id="rId19"/>
    <p:sldId id="321" r:id="rId20"/>
    <p:sldId id="319" r:id="rId21"/>
    <p:sldId id="336" r:id="rId22"/>
    <p:sldId id="322" r:id="rId23"/>
    <p:sldId id="302" r:id="rId24"/>
    <p:sldId id="323" r:id="rId25"/>
    <p:sldId id="324" r:id="rId26"/>
    <p:sldId id="326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7" r:id="rId35"/>
    <p:sldId id="338" r:id="rId36"/>
    <p:sldId id="340" r:id="rId37"/>
    <p:sldId id="339" r:id="rId38"/>
    <p:sldId id="343" r:id="rId39"/>
    <p:sldId id="344" r:id="rId40"/>
    <p:sldId id="342" r:id="rId41"/>
    <p:sldId id="341" r:id="rId42"/>
    <p:sldId id="345" r:id="rId43"/>
    <p:sldId id="346" r:id="rId44"/>
    <p:sldId id="347" r:id="rId45"/>
    <p:sldId id="351" r:id="rId46"/>
    <p:sldId id="349" r:id="rId47"/>
    <p:sldId id="350" r:id="rId48"/>
    <p:sldId id="348" r:id="rId49"/>
    <p:sldId id="374" r:id="rId50"/>
    <p:sldId id="375" r:id="rId51"/>
    <p:sldId id="376" r:id="rId52"/>
    <p:sldId id="377" r:id="rId53"/>
    <p:sldId id="357" r:id="rId54"/>
    <p:sldId id="358" r:id="rId55"/>
    <p:sldId id="359" r:id="rId56"/>
    <p:sldId id="360" r:id="rId57"/>
    <p:sldId id="361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72" r:id="rId68"/>
    <p:sldId id="373" r:id="rId69"/>
    <p:sldId id="378" r:id="rId70"/>
    <p:sldId id="379" r:id="rId71"/>
    <p:sldId id="381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0000F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CE0EB-4014-402D-B693-A77A57A6D1D0}" type="datetimeFigureOut">
              <a:rPr lang="en-CA" smtClean="0"/>
              <a:t>2021-03-02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1E026-EF9A-420D-A887-CF9E928C4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1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8421_BCD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4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Aiken code differs from the standard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8421 BCD"/>
              </a:rPr>
              <a:t>8421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BCD code in that the Aiken code does not weight the fourth digit as 8 as with the standard BCD code but with 2.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08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7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05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31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52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82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5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86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0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83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5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44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3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82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11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2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8A2D-244A-45CA-94CE-8EFE78492304}" type="datetimeFigureOut">
              <a:rPr lang="en-CA" smtClean="0"/>
              <a:t>2021-03-02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32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8A2D-244A-45CA-94CE-8EFE78492304}" type="datetimeFigureOut">
              <a:rPr lang="en-CA" smtClean="0"/>
              <a:t>2021-03-02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927D-7423-49B1-84C7-95A4AD49E4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71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AE7CB373-CBDB-43A7-9C79-EE4692E89AE5}"/>
              </a:ext>
            </a:extLst>
          </p:cNvPr>
          <p:cNvSpPr/>
          <p:nvPr/>
        </p:nvSpPr>
        <p:spPr>
          <a:xfrm>
            <a:off x="1527480" y="2057400"/>
            <a:ext cx="2743200" cy="2743200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Circuits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B5C2E1-662C-47AD-9DD8-7BB0075F6951}"/>
              </a:ext>
            </a:extLst>
          </p:cNvPr>
          <p:cNvSpPr/>
          <p:nvPr/>
        </p:nvSpPr>
        <p:spPr>
          <a:xfrm>
            <a:off x="5532450" y="2057400"/>
            <a:ext cx="2743200" cy="2743200"/>
          </a:xfrm>
          <a:prstGeom prst="ellips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8147339" y="2057400"/>
            <a:ext cx="2743200" cy="2743200"/>
          </a:xfrm>
          <a:prstGeom prst="ellipse">
            <a:avLst/>
          </a:prstGeom>
          <a:solidFill>
            <a:srgbClr val="4472C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Sequential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6064" y="3167390"/>
            <a:ext cx="237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Combinational</a:t>
            </a:r>
          </a:p>
        </p:txBody>
      </p: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5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731153" y="3013409"/>
              <a:ext cx="237597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Combinational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Coders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71170" y="2899259"/>
              <a:ext cx="2065758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Transmission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97391" y="2734659"/>
              <a:ext cx="1813317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Logical 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77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3347371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940897" y="4046077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71170" y="2899259"/>
              <a:ext cx="2065758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Transmission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681689" y="5364989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1689" y="1481247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1881"/>
              </p:ext>
            </p:extLst>
          </p:nvPr>
        </p:nvGraphicFramePr>
        <p:xfrm>
          <a:off x="4714529" y="4507739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Decoder,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Multiplexer (MUX, MPX), De-Multiplexer (</a:t>
                      </a:r>
                      <a:r>
                        <a:rPr lang="en-US" sz="2400" kern="1200" baseline="0" dirty="0" err="1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Demux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)</a:t>
                      </a:r>
                      <a:endParaRPr lang="en-CA" sz="2400" kern="1200" baseline="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21005"/>
              </p:ext>
            </p:extLst>
          </p:nvPr>
        </p:nvGraphicFramePr>
        <p:xfrm>
          <a:off x="4714529" y="2501007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 Adder, Binary </a:t>
                      </a:r>
                      <a:r>
                        <a:rPr lang="en-US" sz="2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Subtractor</a:t>
                      </a: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 Binary Multiplier</a:t>
                      </a:r>
                      <a:endParaRPr lang="en-CA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</a:t>
                      </a:r>
                      <a:r>
                        <a:rPr lang="en-US" sz="24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Comparator (Magnitude Comparator)</a:t>
                      </a:r>
                      <a:endParaRPr lang="en-CA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96433"/>
              </p:ext>
            </p:extLst>
          </p:nvPr>
        </p:nvGraphicFramePr>
        <p:xfrm>
          <a:off x="4714529" y="1013644"/>
          <a:ext cx="7477471" cy="857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Binary Codes (BCD, Excess-3, Gray)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40897" y="1988501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97391" y="2734659"/>
              <a:ext cx="1813317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Logical 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0897" y="4770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37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3347371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940897" y="4046077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71170" y="2899259"/>
              <a:ext cx="2065758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Transmission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681689" y="5364989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1689" y="1481247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11844"/>
              </p:ext>
            </p:extLst>
          </p:nvPr>
        </p:nvGraphicFramePr>
        <p:xfrm>
          <a:off x="4714529" y="4507739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Decoder,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Multiplexer (MUX, MPX), De-Multiplexer (</a:t>
                      </a:r>
                      <a:r>
                        <a:rPr lang="en-US" sz="2400" kern="1200" baseline="0" dirty="0" err="1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Demux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)</a:t>
                      </a:r>
                      <a:endParaRPr lang="en-CA" sz="2400" kern="1200" baseline="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18306"/>
              </p:ext>
            </p:extLst>
          </p:nvPr>
        </p:nvGraphicFramePr>
        <p:xfrm>
          <a:off x="4714529" y="2501007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 Adder, Binary </a:t>
                      </a:r>
                      <a:r>
                        <a:rPr lang="en-US" sz="2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Subtractor</a:t>
                      </a: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 Binary Multiplier</a:t>
                      </a:r>
                      <a:endParaRPr lang="en-CA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</a:t>
                      </a:r>
                      <a:r>
                        <a:rPr lang="en-US" sz="24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Comparator (Magnitude Comparator)</a:t>
                      </a:r>
                      <a:endParaRPr lang="en-CA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03957"/>
              </p:ext>
            </p:extLst>
          </p:nvPr>
        </p:nvGraphicFramePr>
        <p:xfrm>
          <a:off x="4714529" y="1013644"/>
          <a:ext cx="7477471" cy="857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Codes (BCD, Excess-3, Gray)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40897" y="1988501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97391" y="2734659"/>
              <a:ext cx="1813317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Logical 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0897" y="4770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257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72537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763288"/>
                <a:ext cx="970819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60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Encode</a:t>
                </a:r>
                <a14:m>
                  <m:oMath xmlns:m="http://schemas.openxmlformats.org/officeDocument/2006/math"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60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B</a:t>
                </a:r>
                <a:endParaRPr lang="en-US" sz="6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763288"/>
                <a:ext cx="9708190" cy="1015663"/>
              </a:xfrm>
              <a:prstGeom prst="rect">
                <a:avLst/>
              </a:prstGeom>
              <a:blipFill>
                <a:blip r:embed="rId2"/>
                <a:stretch>
                  <a:fillRect t="-17964" b="-39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21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763288"/>
                <a:ext cx="970819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6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←</m:t>
                    </m:r>
                  </m:oMath>
                </a14:m>
                <a:r>
                  <a:rPr lang="en-US" sz="60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Decode </a:t>
                </a:r>
                <a14:m>
                  <m:oMath xmlns:m="http://schemas.openxmlformats.org/officeDocument/2006/math"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←</m:t>
                    </m:r>
                  </m:oMath>
                </a14:m>
                <a:r>
                  <a:rPr lang="en-US" sz="60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B</a:t>
                </a:r>
                <a:endParaRPr lang="en-US" sz="6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763288"/>
                <a:ext cx="9708190" cy="1015663"/>
              </a:xfrm>
              <a:prstGeom prst="rect">
                <a:avLst/>
              </a:prstGeom>
              <a:blipFill>
                <a:blip r:embed="rId2"/>
                <a:stretch>
                  <a:fillRect t="-17964" b="-39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60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[Enc][Dec]code </a:t>
            </a:r>
            <a:r>
              <a:rPr lang="en-US" sz="60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4523563"/>
            <a:ext cx="97081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By a convention</a:t>
            </a:r>
          </a:p>
          <a:p>
            <a:pPr marL="857250" lvl="0" indent="-857250" defTabSz="457200">
              <a:buFontTx/>
              <a:buChar char="-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Math, e.g., conversion in radix numbering system</a:t>
            </a:r>
          </a:p>
          <a:p>
            <a:pPr marL="857250" lvl="0" indent="-857250" defTabSz="457200">
              <a:buFontTx/>
              <a:buChar char="-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Non-math, e.g., in base-64, the value of characters</a:t>
            </a:r>
          </a:p>
          <a:p>
            <a:pPr marL="857250" lvl="0" indent="-857250" defTabSz="457200">
              <a:buFontTx/>
              <a:buChar char="-"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Engineering</a:t>
            </a:r>
          </a:p>
          <a:p>
            <a:pPr marL="857250" lvl="0" indent="-857250" defTabSz="457200">
              <a:buFontTx/>
              <a:buChar char="-"/>
              <a:defRPr/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8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1-way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375236" y="5706513"/>
                <a:ext cx="970819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6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  <a:sym typeface="Wingdings" panose="05000000000000000000" pitchFamily="2" charset="2"/>
                      </a:rPr>
                      <m:t>↚</m:t>
                    </m:r>
                  </m:oMath>
                </a14:m>
                <a:r>
                  <a:rPr lang="en-US" sz="60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Decode </a:t>
                </a:r>
                <a14:m>
                  <m:oMath xmlns:m="http://schemas.openxmlformats.org/officeDocument/2006/math">
                    <m:r>
                      <a:rPr lang="en-US" sz="6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  <a:sym typeface="Wingdings" panose="05000000000000000000" pitchFamily="2" charset="2"/>
                      </a:rPr>
                      <m:t>↚</m:t>
                    </m:r>
                  </m:oMath>
                </a14:m>
                <a:r>
                  <a:rPr lang="en-US" sz="60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B</a:t>
                </a:r>
                <a:endParaRPr lang="en-US" sz="6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36" y="5706513"/>
                <a:ext cx="9708190" cy="1015663"/>
              </a:xfrm>
              <a:prstGeom prst="rect">
                <a:avLst/>
              </a:prstGeom>
              <a:blipFill>
                <a:blip r:embed="rId2"/>
                <a:stretch>
                  <a:fillRect t="-17964" b="-39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308561" y="4760344"/>
                <a:ext cx="970819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6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60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Encode </a:t>
                </a:r>
                <a14:m>
                  <m:oMath xmlns:m="http://schemas.openxmlformats.org/officeDocument/2006/math"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  <a:sym typeface="Wingdings" panose="05000000000000000000" pitchFamily="2" charset="2"/>
                      </a:rPr>
                      <m:t>→ </m:t>
                    </m:r>
                  </m:oMath>
                </a14:m>
                <a:r>
                  <a:rPr lang="en-US" sz="60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B</a:t>
                </a:r>
                <a:endParaRPr lang="en-US" sz="6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561" y="4760344"/>
                <a:ext cx="9708190" cy="1015663"/>
              </a:xfrm>
              <a:prstGeom prst="rect">
                <a:avLst/>
              </a:prstGeom>
              <a:blipFill>
                <a:blip r:embed="rId3"/>
                <a:stretch>
                  <a:fillRect t="-18563" b="-39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2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4639713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60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Look up Table </a:t>
            </a:r>
            <a:r>
              <a:rPr lang="en-US" sz="60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2-way Coding</a:t>
            </a:r>
          </a:p>
        </p:txBody>
      </p:sp>
    </p:spTree>
    <p:extLst>
      <p:ext uri="{BB962C8B-B14F-4D97-AF65-F5344CB8AC3E}">
        <p14:creationId xmlns:p14="http://schemas.microsoft.com/office/powerpoint/2010/main" val="219807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4639713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60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Look up Table </a:t>
            </a:r>
            <a:r>
              <a:rPr lang="en-US" sz="60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Base-64</a:t>
            </a:r>
          </a:p>
        </p:txBody>
      </p:sp>
    </p:spTree>
    <p:extLst>
      <p:ext uri="{BB962C8B-B14F-4D97-AF65-F5344CB8AC3E}">
        <p14:creationId xmlns:p14="http://schemas.microsoft.com/office/powerpoint/2010/main" val="182563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9188" b="75796"/>
          <a:stretch/>
        </p:blipFill>
        <p:spPr>
          <a:xfrm>
            <a:off x="3334323" y="651511"/>
            <a:ext cx="5611430" cy="102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61" t="73106" r="41019"/>
          <a:stretch/>
        </p:blipFill>
        <p:spPr>
          <a:xfrm>
            <a:off x="3157158" y="4861558"/>
            <a:ext cx="596576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453" t="27432" r="2716" b="26401"/>
          <a:stretch/>
        </p:blipFill>
        <p:spPr>
          <a:xfrm>
            <a:off x="2282062" y="2289810"/>
            <a:ext cx="8263890" cy="19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85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67F2B8-9C23-42EF-BE77-3A6BF9872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83780"/>
              </p:ext>
            </p:extLst>
          </p:nvPr>
        </p:nvGraphicFramePr>
        <p:xfrm>
          <a:off x="0" y="0"/>
          <a:ext cx="12192004" cy="685800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5736114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88649799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53991071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5514788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551888536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522807636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0902474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64478321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99760351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58803393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079034112"/>
                    </a:ext>
                  </a:extLst>
                </a:gridCol>
              </a:tblGrid>
              <a:tr h="3612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Digit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Value</a:t>
                      </a:r>
                    </a:p>
                  </a:txBody>
                  <a:tcPr marL="36566" marR="36566" marT="18283" marB="18283" anchor="ctr"/>
                </a:tc>
                <a:tc rowSpan="17"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Digit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Value</a:t>
                      </a:r>
                    </a:p>
                  </a:txBody>
                  <a:tcPr marL="36566" marR="36566" marT="18283" marB="18283" anchor="ctr"/>
                </a:tc>
                <a:tc rowSpan="17"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Digit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Value</a:t>
                      </a:r>
                    </a:p>
                  </a:txBody>
                  <a:tcPr marL="36566" marR="36566" marT="18283" marB="18283" anchor="ctr"/>
                </a:tc>
                <a:tc rowSpan="17"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Digit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Value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928420463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48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3653438265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33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49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289598530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sz="20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34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3964960841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19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51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990882704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k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36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52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3316974351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37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53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81380279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22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54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467848924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23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55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560929697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24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40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56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3537683942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41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57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2039250559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K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26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42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58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644493549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43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59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2784300197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28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44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79450516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45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61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3000306376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46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62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149805101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47</a:t>
                      </a:r>
                    </a:p>
                  </a:txBody>
                  <a:tcPr marL="36566" marR="36566" marT="18283" marB="18283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/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63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272279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691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4639713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44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Look up Table </a:t>
            </a:r>
            <a:r>
              <a:rPr lang="en-US" sz="44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Binary Number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424734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Binary Codes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Assigning binary numbers to things</a:t>
            </a:r>
          </a:p>
        </p:txBody>
      </p:sp>
    </p:spTree>
    <p:extLst>
      <p:ext uri="{BB962C8B-B14F-4D97-AF65-F5344CB8AC3E}">
        <p14:creationId xmlns:p14="http://schemas.microsoft.com/office/powerpoint/2010/main" val="31906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4" y="2334437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Binary Coded Decimal</a:t>
            </a:r>
          </a:p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 (8421)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4639713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Decimal </a:t>
            </a:r>
            <a:r>
              <a:rPr lang="en-US" sz="44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Look up Table </a:t>
            </a:r>
            <a:r>
              <a:rPr lang="en-US" sz="44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Binary Number</a:t>
            </a:r>
          </a:p>
        </p:txBody>
      </p:sp>
    </p:spTree>
    <p:extLst>
      <p:ext uri="{BB962C8B-B14F-4D97-AF65-F5344CB8AC3E}">
        <p14:creationId xmlns:p14="http://schemas.microsoft.com/office/powerpoint/2010/main" val="1149160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752475"/>
            <a:ext cx="46958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78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08588"/>
              </p:ext>
            </p:extLst>
          </p:nvPr>
        </p:nvGraphicFramePr>
        <p:xfrm>
          <a:off x="1" y="2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193880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06949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962883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Decimal 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BCD (Binary Code)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 Number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7690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0001 0000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0000 1010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4621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0001 0001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0000 1011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175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0001 0010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0000 1100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9366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0001 0011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0000 1101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1628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0001 0100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0000 1110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13499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0001 0101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0000 1111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1155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0001 0110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0001 0000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7776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0001 0111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0001 0001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918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0001 1000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0001 0010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63111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19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0001 1001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0001 0011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9519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0010 0000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0001 0100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018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0010 0001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0001 0101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3715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22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0010 0010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0001 0110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1347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23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0010 0011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0001 0111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3039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…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9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104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74550"/>
              </p:ext>
            </p:extLst>
          </p:nvPr>
        </p:nvGraphicFramePr>
        <p:xfrm>
          <a:off x="1" y="2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193880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06949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962883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Decimal 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BCD (Binary Code)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 Number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7690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0000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0000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1010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4621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0001 0001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0000 1011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175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0001 0010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0000 1100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9366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0001 0011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0000 1101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1628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0001 0100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0000 1110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13499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0001 0101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0000 1111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1155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0001 0110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0001 0000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7776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0001 0111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0001 0001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918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0001 1000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0001 0010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63111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19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0001 1001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0001 0011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9519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0010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0000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0100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018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0010 0001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0001 0101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3715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22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0010 0010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0001 0110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1347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23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0010 0011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0001 0111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3039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…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CA" sz="20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9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44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2048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37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2048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l-PL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61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</a:t>
            </a:r>
            <a:r>
              <a:rPr lang="pl-PL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88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</a:t>
            </a:r>
            <a:r>
              <a:rPr lang="pl-PL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0001 1000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0101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0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453" t="27432" r="2716" b="26401"/>
          <a:stretch/>
        </p:blipFill>
        <p:spPr>
          <a:xfrm>
            <a:off x="2282062" y="2289810"/>
            <a:ext cx="8263890" cy="196214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709660" y="3771900"/>
            <a:ext cx="0" cy="9360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669030" y="4720590"/>
            <a:ext cx="50040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69030" y="3771900"/>
            <a:ext cx="0" cy="9360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58634" b="6363"/>
          <a:stretch/>
        </p:blipFill>
        <p:spPr>
          <a:xfrm>
            <a:off x="4928602" y="1183312"/>
            <a:ext cx="2476878" cy="6505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29600" y="4707900"/>
            <a:ext cx="1816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Feedback</a:t>
            </a:r>
            <a:endParaRPr lang="en-CA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2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0001 1000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2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0001 1000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81402"/>
              </p:ext>
            </p:extLst>
          </p:nvPr>
        </p:nvGraphicFramePr>
        <p:xfrm>
          <a:off x="7661275" y="3590925"/>
          <a:ext cx="4002447" cy="314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96230429"/>
                    </a:ext>
                  </a:extLst>
                </a:gridCol>
                <a:gridCol w="1293114">
                  <a:extLst>
                    <a:ext uri="{9D8B030D-6E8A-4147-A177-3AD203B41FA5}">
                      <a16:colId xmlns:a16="http://schemas.microsoft.com/office/drawing/2014/main" val="2376828086"/>
                    </a:ext>
                  </a:extLst>
                </a:gridCol>
              </a:tblGrid>
              <a:tr h="269921">
                <a:tc>
                  <a:txBody>
                    <a:bodyPr/>
                    <a:lstStyle/>
                    <a:p>
                      <a:pPr algn="ctr" fontAlgn="b"/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Remainder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1251093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185÷2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1127025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92÷2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4497861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46÷2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851307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23÷2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7824854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11÷2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687683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5÷2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5938776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2÷2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9535959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1÷2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189672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854034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1849100" y="4152900"/>
            <a:ext cx="0" cy="237172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3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0001 1000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10111001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43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4639713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60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Look up Table </a:t>
            </a:r>
            <a:r>
              <a:rPr lang="en-US" sz="60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  <a:sym typeface="Wingdings" panose="05000000000000000000" pitchFamily="2" charset="2"/>
              </a:rPr>
              <a:t>↔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Other Binary Codes</a:t>
            </a:r>
          </a:p>
        </p:txBody>
      </p:sp>
    </p:spTree>
    <p:extLst>
      <p:ext uri="{BB962C8B-B14F-4D97-AF65-F5344CB8AC3E}">
        <p14:creationId xmlns:p14="http://schemas.microsoft.com/office/powerpoint/2010/main" val="3347797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86" y="1066801"/>
            <a:ext cx="8479002" cy="49196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9C5CAC-8029-41FE-A9EF-ABC4275D8119}"/>
              </a:ext>
            </a:extLst>
          </p:cNvPr>
          <p:cNvSpPr/>
          <p:nvPr/>
        </p:nvSpPr>
        <p:spPr>
          <a:xfrm>
            <a:off x="5386955" y="1803451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Aiken </a:t>
            </a:r>
            <a:endParaRPr lang="en-CA" sz="2000" b="1" i="0" dirty="0">
              <a:solidFill>
                <a:srgbClr val="00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24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334437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Other Binary Codes</a:t>
            </a:r>
          </a:p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Aiken (</a:t>
            </a:r>
            <a:r>
              <a:rPr lang="en-US" sz="6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421)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1472" y="4029164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/ˈ</a:t>
            </a:r>
            <a:r>
              <a:rPr lang="en-CA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eɪkən</a:t>
            </a:r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6674" y="4773698"/>
            <a:ext cx="5378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https://en.wikipedia.org/wiki/Aiken_code</a:t>
            </a:r>
          </a:p>
        </p:txBody>
      </p:sp>
    </p:spTree>
    <p:extLst>
      <p:ext uri="{BB962C8B-B14F-4D97-AF65-F5344CB8AC3E}">
        <p14:creationId xmlns:p14="http://schemas.microsoft.com/office/powerpoint/2010/main" val="4156079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9/93/Aiken_codetafel_symmetr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99568"/>
            <a:ext cx="2754548" cy="578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53" y="95250"/>
            <a:ext cx="4041272" cy="3762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18389" y="3971836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 Howard Hathaway Aiken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(March 8, 1900 – March 14, 1973) 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Physicist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Pioneer in computing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Original conceptual designer behind IBM's Harvard Mark I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58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86" y="1066801"/>
            <a:ext cx="8479002" cy="4919662"/>
          </a:xfrm>
          <a:prstGeom prst="rect">
            <a:avLst/>
          </a:prstGeom>
        </p:spPr>
      </p:pic>
      <p:sp>
        <p:nvSpPr>
          <p:cNvPr id="3" name="Arc 2"/>
          <p:cNvSpPr/>
          <p:nvPr/>
        </p:nvSpPr>
        <p:spPr>
          <a:xfrm>
            <a:off x="5829299" y="4048125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rc 3"/>
          <p:cNvSpPr/>
          <p:nvPr/>
        </p:nvSpPr>
        <p:spPr>
          <a:xfrm flipH="1">
            <a:off x="5191124" y="3757612"/>
            <a:ext cx="638175" cy="914399"/>
          </a:xfrm>
          <a:prstGeom prst="arc">
            <a:avLst>
              <a:gd name="adj1" fmla="val 16200000"/>
              <a:gd name="adj2" fmla="val 5512577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Arc 4"/>
          <p:cNvSpPr/>
          <p:nvPr/>
        </p:nvSpPr>
        <p:spPr>
          <a:xfrm>
            <a:off x="5691185" y="3469483"/>
            <a:ext cx="1052515" cy="1540668"/>
          </a:xfrm>
          <a:prstGeom prst="arc">
            <a:avLst>
              <a:gd name="adj1" fmla="val 16200000"/>
              <a:gd name="adj2" fmla="val 5605225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Arc 5"/>
          <p:cNvSpPr/>
          <p:nvPr/>
        </p:nvSpPr>
        <p:spPr>
          <a:xfrm flipH="1">
            <a:off x="5043487" y="3109911"/>
            <a:ext cx="852485" cy="2209799"/>
          </a:xfrm>
          <a:prstGeom prst="arc">
            <a:avLst>
              <a:gd name="adj1" fmla="val 16200000"/>
              <a:gd name="adj2" fmla="val 5512577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Arc 6"/>
          <p:cNvSpPr/>
          <p:nvPr/>
        </p:nvSpPr>
        <p:spPr>
          <a:xfrm>
            <a:off x="5573312" y="2805110"/>
            <a:ext cx="1288259" cy="2819400"/>
          </a:xfrm>
          <a:prstGeom prst="arc">
            <a:avLst>
              <a:gd name="adj1" fmla="val 16200000"/>
              <a:gd name="adj2" fmla="val 5605225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6955" y="1803451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Aiken </a:t>
            </a:r>
            <a:endParaRPr lang="en-CA" sz="2000" b="1" i="0" dirty="0">
              <a:solidFill>
                <a:srgbClr val="00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3678793"/>
            <a:ext cx="6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endParaRPr lang="en-CA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15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0001 1000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(8421)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10111001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NOT(1) NOT(4)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Aiken (2421)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78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0001 1000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(8421)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10111001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NOT(0001) NOT(0100)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Aiken (2421)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0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Combinational Logic</a:t>
            </a:r>
            <a:endParaRPr lang="en-CA" sz="6600" dirty="0">
              <a:solidFill>
                <a:schemeClr val="dk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723537"/>
            <a:ext cx="121701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Combination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logic gates on the present inputs → the outputs </a:t>
            </a:r>
            <a:r>
              <a:rPr lang="en-US" sz="2000" i="1" dirty="0">
                <a:solidFill>
                  <a:srgbClr val="C00000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at any time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  <a:p>
            <a:pPr algn="ctr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combinational circuit performs an operation that can be specified logically by a set of Boolean functions.</a:t>
            </a:r>
          </a:p>
          <a:p>
            <a:pPr algn="ctr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80979" y="3751036"/>
            <a:ext cx="3060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 Combinational C</a:t>
            </a:r>
            <a:r>
              <a:rPr lang="en-US" sz="2000" dirty="0" err="1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ircuit</a:t>
            </a:r>
            <a:r>
              <a:rPr lang="en-US" sz="2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CA" sz="2000" dirty="0">
              <a:solidFill>
                <a:schemeClr val="dk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43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0001 1000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(8421)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10111001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1110 1011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Aiken (2421)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74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Other Binary Codes</a:t>
            </a:r>
          </a:p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Excess-3 (XS-3)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8232" y="5068734"/>
            <a:ext cx="4995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https://en.wikipedia.org/wiki/Excess-3</a:t>
            </a:r>
          </a:p>
        </p:txBody>
      </p:sp>
    </p:spTree>
    <p:extLst>
      <p:ext uri="{BB962C8B-B14F-4D97-AF65-F5344CB8AC3E}">
        <p14:creationId xmlns:p14="http://schemas.microsoft.com/office/powerpoint/2010/main" val="2923476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4/46/George_Stibit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4800600" cy="685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9125" y="457111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George Robert Stibitz </a:t>
            </a:r>
          </a:p>
          <a:p>
            <a:pPr algn="ctr"/>
            <a:r>
              <a:rPr 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(April 30, 1904 – January 31, 1995)</a:t>
            </a:r>
          </a:p>
          <a:p>
            <a:pPr algn="ctr"/>
            <a:r>
              <a:rPr lang="en-US" dirty="0">
                <a:solidFill>
                  <a:srgbClr val="0B008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Bell Labs</a:t>
            </a:r>
            <a:r>
              <a:rPr 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researcher </a:t>
            </a:r>
          </a:p>
          <a:p>
            <a:pPr algn="ctr"/>
            <a:r>
              <a:rPr 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 of the fathers of the modern first digital computer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61" y="2162174"/>
            <a:ext cx="6968707" cy="4043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95725" y="2714625"/>
            <a:ext cx="1266825" cy="338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9401" y="271462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+3</a:t>
            </a:r>
            <a:endParaRPr lang="en-CA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58773-BA29-4640-A51D-5DC29AE1E61C}"/>
              </a:ext>
            </a:extLst>
          </p:cNvPr>
          <p:cNvSpPr/>
          <p:nvPr/>
        </p:nvSpPr>
        <p:spPr>
          <a:xfrm>
            <a:off x="2874663" y="2745402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Aiken </a:t>
            </a:r>
            <a:endParaRPr lang="en-CA" sz="2000" b="1" i="0" dirty="0">
              <a:solidFill>
                <a:srgbClr val="00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78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0001 1000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(8421)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10111001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0001 1110 1011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Aiken (2421)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(1+3) (8+3) (5+3)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58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0001 1000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(8421)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10111001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0001 1110 1011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Aiken (2421)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(4) (11) (8)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0001 1000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(8421)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10111001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0001 1110 1011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Aiken (2421)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0100 1011 1000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608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459504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Other Binary Codes</a:t>
            </a:r>
          </a:p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84(-2)(-1)</a:t>
            </a:r>
          </a:p>
        </p:txBody>
      </p:sp>
    </p:spTree>
    <p:extLst>
      <p:ext uri="{BB962C8B-B14F-4D97-AF65-F5344CB8AC3E}">
        <p14:creationId xmlns:p14="http://schemas.microsoft.com/office/powerpoint/2010/main" val="3855805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86" y="1066801"/>
            <a:ext cx="8479002" cy="4919662"/>
          </a:xfrm>
          <a:prstGeom prst="rect">
            <a:avLst/>
          </a:prstGeom>
        </p:spPr>
      </p:pic>
      <p:sp>
        <p:nvSpPr>
          <p:cNvPr id="3" name="Arc 2"/>
          <p:cNvSpPr/>
          <p:nvPr/>
        </p:nvSpPr>
        <p:spPr>
          <a:xfrm>
            <a:off x="9182099" y="4048125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rc 3"/>
          <p:cNvSpPr/>
          <p:nvPr/>
        </p:nvSpPr>
        <p:spPr>
          <a:xfrm flipH="1">
            <a:off x="8543924" y="3757612"/>
            <a:ext cx="638175" cy="914399"/>
          </a:xfrm>
          <a:prstGeom prst="arc">
            <a:avLst>
              <a:gd name="adj1" fmla="val 16200000"/>
              <a:gd name="adj2" fmla="val 5512577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Arc 4"/>
          <p:cNvSpPr/>
          <p:nvPr/>
        </p:nvSpPr>
        <p:spPr>
          <a:xfrm>
            <a:off x="9043985" y="3469483"/>
            <a:ext cx="1052515" cy="1540668"/>
          </a:xfrm>
          <a:prstGeom prst="arc">
            <a:avLst>
              <a:gd name="adj1" fmla="val 16200000"/>
              <a:gd name="adj2" fmla="val 5605225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Arc 5"/>
          <p:cNvSpPr/>
          <p:nvPr/>
        </p:nvSpPr>
        <p:spPr>
          <a:xfrm flipH="1">
            <a:off x="8396287" y="3109911"/>
            <a:ext cx="852485" cy="2209799"/>
          </a:xfrm>
          <a:prstGeom prst="arc">
            <a:avLst>
              <a:gd name="adj1" fmla="val 16200000"/>
              <a:gd name="adj2" fmla="val 5512577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Arc 6"/>
          <p:cNvSpPr/>
          <p:nvPr/>
        </p:nvSpPr>
        <p:spPr>
          <a:xfrm>
            <a:off x="8926112" y="2805110"/>
            <a:ext cx="1288259" cy="2819400"/>
          </a:xfrm>
          <a:prstGeom prst="arc">
            <a:avLst>
              <a:gd name="adj1" fmla="val 16200000"/>
              <a:gd name="adj2" fmla="val 5605225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5108" y="1730959"/>
            <a:ext cx="1116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Aiken </a:t>
            </a:r>
            <a:endParaRPr lang="en-CA" sz="2800" b="1" i="0" dirty="0">
              <a:solidFill>
                <a:srgbClr val="000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71242" y="4012168"/>
            <a:ext cx="6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endParaRPr lang="en-CA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77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5709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0001 1000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(8421)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10111001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0001 1110 1011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Aiken (2421)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0100 1011 1000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0111 1000 1011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84-2-1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69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763288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What’s nice about </a:t>
            </a:r>
            <a:r>
              <a:rPr lang="en-US" sz="5400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some</a:t>
            </a:r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binary codes?</a:t>
            </a:r>
          </a:p>
        </p:txBody>
      </p:sp>
    </p:spTree>
    <p:extLst>
      <p:ext uri="{BB962C8B-B14F-4D97-AF65-F5344CB8AC3E}">
        <p14:creationId xmlns:p14="http://schemas.microsoft.com/office/powerpoint/2010/main" val="328661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22880"/>
              </p:ext>
            </p:extLst>
          </p:nvPr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34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0" name="Picture 5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873091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992226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 </a:t>
              </a:r>
            </a:p>
            <a:p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856071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791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Voltage</a:t>
            </a:r>
          </a:p>
        </p:txBody>
      </p:sp>
    </p:spTree>
    <p:extLst>
      <p:ext uri="{BB962C8B-B14F-4D97-AF65-F5344CB8AC3E}">
        <p14:creationId xmlns:p14="http://schemas.microsoft.com/office/powerpoint/2010/main" val="1529591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763288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Self-complementing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4649238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9’s complement of the decimal number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1’s complement (NOT) of its binary code</a:t>
            </a:r>
          </a:p>
        </p:txBody>
      </p:sp>
    </p:spTree>
    <p:extLst>
      <p:ext uri="{BB962C8B-B14F-4D97-AF65-F5344CB8AC3E}">
        <p14:creationId xmlns:p14="http://schemas.microsoft.com/office/powerpoint/2010/main" val="834660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1126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0001 1110 1011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Aiken (2421)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0100 1011 1000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0111 1000 1011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84-2-1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" y="3638550"/>
            <a:ext cx="1219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9’s-comp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(814)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9’s-comp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0001 1110 1011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Aiken (2421)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9’s-comp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0100 1011 1000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9’s-comp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0111 1000 1011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84-2-1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81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1126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0001 1110 1011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Aiken (2421)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0100 1011 1000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</a:p>
          <a:p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0111 1000 1011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84-2-1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" y="3638550"/>
            <a:ext cx="1219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9’s-comp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(185)</a:t>
            </a:r>
            <a:r>
              <a:rPr lang="pl-PL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(814)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9’s-comp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1110 0001 0100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Aiken (2421)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9’s-comp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1011 0100 0111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9’s-comp</a:t>
            </a:r>
            <a:r>
              <a:rPr lang="pl-PL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(185)10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1000 0111 0100</a:t>
            </a:r>
            <a:r>
              <a:rPr lang="pl-PL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84-2-1</a:t>
            </a:r>
            <a:endParaRPr lang="en-CA" sz="36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32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Other Binary Codes</a:t>
            </a:r>
          </a:p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Gray</a:t>
            </a:r>
          </a:p>
        </p:txBody>
      </p:sp>
    </p:spTree>
    <p:extLst>
      <p:ext uri="{BB962C8B-B14F-4D97-AF65-F5344CB8AC3E}">
        <p14:creationId xmlns:p14="http://schemas.microsoft.com/office/powerpoint/2010/main" val="924248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09537"/>
            <a:ext cx="47244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944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41905" y="2334437"/>
                <a:ext cx="970819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Gray Code</a:t>
                </a:r>
              </a:p>
              <a:p>
                <a:pPr lvl="0" algn="ctr" defTabSz="457200">
                  <a:defRPr/>
                </a:pPr>
                <a:r>
                  <a:rPr lang="en-US" sz="4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Analog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48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Digital</a:t>
                </a:r>
                <a:endPara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05" y="2334437"/>
                <a:ext cx="9708190" cy="1754326"/>
              </a:xfrm>
              <a:prstGeom prst="rect">
                <a:avLst/>
              </a:prstGeom>
              <a:blipFill>
                <a:blip r:embed="rId2"/>
                <a:stretch>
                  <a:fillRect t="-10764" b="-17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0759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09537"/>
            <a:ext cx="4724400" cy="6638925"/>
          </a:xfrm>
          <a:prstGeom prst="rect">
            <a:avLst/>
          </a:prstGeom>
        </p:spPr>
      </p:pic>
      <p:sp>
        <p:nvSpPr>
          <p:cNvPr id="3" name="Arc 2"/>
          <p:cNvSpPr/>
          <p:nvPr/>
        </p:nvSpPr>
        <p:spPr>
          <a:xfrm>
            <a:off x="4667249" y="1905000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4474" y="186904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1-bit change</a:t>
            </a:r>
            <a:endParaRPr lang="en-CA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Arc 4"/>
          <p:cNvSpPr/>
          <p:nvPr/>
        </p:nvSpPr>
        <p:spPr>
          <a:xfrm>
            <a:off x="4667249" y="2457450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Arc 5"/>
          <p:cNvSpPr/>
          <p:nvPr/>
        </p:nvSpPr>
        <p:spPr>
          <a:xfrm>
            <a:off x="4667249" y="3009900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Arc 6"/>
          <p:cNvSpPr/>
          <p:nvPr/>
        </p:nvSpPr>
        <p:spPr>
          <a:xfrm>
            <a:off x="4667249" y="3607593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Arc 7"/>
          <p:cNvSpPr/>
          <p:nvPr/>
        </p:nvSpPr>
        <p:spPr>
          <a:xfrm>
            <a:off x="4667249" y="4201714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4667249" y="4762498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Arc 9"/>
          <p:cNvSpPr/>
          <p:nvPr/>
        </p:nvSpPr>
        <p:spPr>
          <a:xfrm>
            <a:off x="4667249" y="5323282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4686298" y="5868585"/>
            <a:ext cx="657225" cy="333375"/>
          </a:xfrm>
          <a:prstGeom prst="arc">
            <a:avLst>
              <a:gd name="adj1" fmla="val 16200000"/>
              <a:gd name="adj2" fmla="val 493409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61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41905" y="2393956"/>
                <a:ext cx="970819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Gray Code</a:t>
                </a:r>
              </a:p>
              <a:p>
                <a:pPr lvl="0" algn="ctr" defTabSz="457200">
                  <a:defRPr/>
                </a:pPr>
                <a:r>
                  <a:rPr lang="en-US" sz="4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Analog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48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Digital</a:t>
                </a:r>
                <a:endPara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05" y="2393956"/>
                <a:ext cx="9708190" cy="1754326"/>
              </a:xfrm>
              <a:prstGeom prst="rect">
                <a:avLst/>
              </a:prstGeom>
              <a:blipFill>
                <a:blip r:embed="rId2"/>
                <a:stretch>
                  <a:fillRect t="-10801" b="-17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4730740"/>
                <a:ext cx="121920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Straight binary </a:t>
                </a:r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number sequence for 7 to 8: 0111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1000; </a:t>
                </a:r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causes all four bits 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change values.</a:t>
                </a:r>
              </a:p>
              <a:p>
                <a:pPr algn="ctr"/>
                <a:r>
                  <a:rPr lang="en-US" sz="20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Gray 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 for 7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8: 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0100 to 1100; only the first bit changes from 0 to 1; the other three bits remain the same. </a:t>
                </a:r>
                <a:endParaRPr lang="en-CA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30740"/>
                <a:ext cx="12192000" cy="769441"/>
              </a:xfrm>
              <a:prstGeom prst="rect">
                <a:avLst/>
              </a:prstGeom>
              <a:blipFill>
                <a:blip r:embed="rId3"/>
                <a:stretch>
                  <a:fillRect l="-500" t="-5556" r="-5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58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4" y="2393956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Gray Code</a:t>
            </a:r>
          </a:p>
          <a:p>
            <a:pPr lvl="0" algn="ctr" defTabSz="457200"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79176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0: Convert the decimal number to binary number.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1: The MSB (Most Significant Bit) of a gray code and binary code is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same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2: The next digit of gray code is the XOR of the previous and current digit in the binary code.</a:t>
            </a:r>
          </a:p>
        </p:txBody>
      </p:sp>
    </p:spTree>
    <p:extLst>
      <p:ext uri="{BB962C8B-B14F-4D97-AF65-F5344CB8AC3E}">
        <p14:creationId xmlns:p14="http://schemas.microsoft.com/office/powerpoint/2010/main" val="4535110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60160"/>
              </p:ext>
            </p:extLst>
          </p:nvPr>
        </p:nvGraphicFramePr>
        <p:xfrm>
          <a:off x="-2" y="719666"/>
          <a:ext cx="1219200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1715">
                  <a:extLst>
                    <a:ext uri="{9D8B030D-6E8A-4147-A177-3AD203B41FA5}">
                      <a16:colId xmlns:a16="http://schemas.microsoft.com/office/drawing/2014/main" val="218912485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02161779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0660845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86591673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94109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52132288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64334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(20)</a:t>
                      </a:r>
                      <a:r>
                        <a:rPr lang="en-US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n-CA" baseline="-25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 Number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6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Gray Code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4729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-2" y="255657"/>
            <a:ext cx="11239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0: Convert the decimal number to binary number.</a:t>
            </a:r>
          </a:p>
        </p:txBody>
      </p:sp>
    </p:spTree>
    <p:extLst>
      <p:ext uri="{BB962C8B-B14F-4D97-AF65-F5344CB8AC3E}">
        <p14:creationId xmlns:p14="http://schemas.microsoft.com/office/powerpoint/2010/main" val="294108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52080"/>
              </p:ext>
            </p:extLst>
          </p:nvPr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34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666067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541683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628862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30581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46780" y="124244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381877" y="124244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871698" y="124244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852654" y="1242444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085463" y="1242444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0321528" y="1242444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4" name="Picture 4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873091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X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992226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 </a:t>
              </a:r>
            </a:p>
            <a:p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856071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Y</a:t>
              </a:r>
            </a:p>
          </p:txBody>
        </p:sp>
      </p:grpSp>
      <p:cxnSp>
        <p:nvCxnSpPr>
          <p:cNvPr id="48" name="Elbow Connector 47"/>
          <p:cNvCxnSpPr/>
          <p:nvPr/>
        </p:nvCxnSpPr>
        <p:spPr>
          <a:xfrm>
            <a:off x="1723747" y="4484306"/>
            <a:ext cx="2073853" cy="979840"/>
          </a:xfrm>
          <a:prstGeom prst="bentConnector3">
            <a:avLst>
              <a:gd name="adj1" fmla="val 3732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>
            <a:off x="3797600" y="4477856"/>
            <a:ext cx="3014991" cy="982720"/>
          </a:xfrm>
          <a:prstGeom prst="bentConnector3">
            <a:avLst>
              <a:gd name="adj1" fmla="val 5909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777360" y="4484306"/>
            <a:ext cx="0" cy="10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7541897" y="4484306"/>
            <a:ext cx="2303570" cy="987700"/>
          </a:xfrm>
          <a:prstGeom prst="bentConnector3">
            <a:avLst>
              <a:gd name="adj1" fmla="val 2171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541897" y="4464006"/>
            <a:ext cx="0" cy="10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806801" y="5467557"/>
            <a:ext cx="743926" cy="4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9824718" y="5460576"/>
            <a:ext cx="1102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791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Voltage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326896" y="5850381"/>
            <a:ext cx="8017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Propagation Delay (Gate Delay) ≈ </a:t>
            </a:r>
            <a:r>
              <a:rPr lang="el-GR" sz="4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4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</a:p>
          <a:p>
            <a:pPr algn="ctr"/>
            <a:r>
              <a:rPr lang="en-US" sz="2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https://en.wikipedia.org/wiki/Propagation_delay#Electronics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0209" y="4502219"/>
            <a:ext cx="185838" cy="97377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38373" y="4495894"/>
            <a:ext cx="185838" cy="97377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43366" y="4495274"/>
            <a:ext cx="185838" cy="97377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409556" y="4482347"/>
            <a:ext cx="185838" cy="97377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901148" y="4497160"/>
            <a:ext cx="185838" cy="97377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27714" y="4494907"/>
            <a:ext cx="185838" cy="97377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392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03965"/>
              </p:ext>
            </p:extLst>
          </p:nvPr>
        </p:nvGraphicFramePr>
        <p:xfrm>
          <a:off x="-2" y="719666"/>
          <a:ext cx="1219200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1715">
                  <a:extLst>
                    <a:ext uri="{9D8B030D-6E8A-4147-A177-3AD203B41FA5}">
                      <a16:colId xmlns:a16="http://schemas.microsoft.com/office/drawing/2014/main" val="218912485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02161779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0660845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86591673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94109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52132288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64334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(20)</a:t>
                      </a:r>
                      <a:r>
                        <a:rPr lang="en-US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n-CA" baseline="-25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 Number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6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Gray Code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4729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267385"/>
            <a:ext cx="12192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1: The MSB (Most Significant Bit) of a gray code and binary code is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8302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492146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0=1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492146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50" t="-106557" r="-30069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-2" y="286435"/>
            <a:ext cx="116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2: The next digit of gray code is the XOR of the previous and current digit in the binary code.</a:t>
            </a:r>
          </a:p>
        </p:txBody>
      </p:sp>
    </p:spTree>
    <p:extLst>
      <p:ext uri="{BB962C8B-B14F-4D97-AF65-F5344CB8AC3E}">
        <p14:creationId xmlns:p14="http://schemas.microsoft.com/office/powerpoint/2010/main" val="15950079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7341833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1=1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7341833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350" t="-106557" r="-20069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-2" y="286435"/>
            <a:ext cx="116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2: The next digit of gray code is the XOR of the previous and current digit in the binary code.</a:t>
            </a:r>
          </a:p>
        </p:txBody>
      </p:sp>
    </p:spTree>
    <p:extLst>
      <p:ext uri="{BB962C8B-B14F-4D97-AF65-F5344CB8AC3E}">
        <p14:creationId xmlns:p14="http://schemas.microsoft.com/office/powerpoint/2010/main" val="1099120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6350904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0=1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6350904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350" t="-106557" r="-10069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-2" y="286435"/>
            <a:ext cx="116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2: The next digit of gray code is the XOR of the previous and current digit in the binary code.</a:t>
            </a:r>
          </a:p>
        </p:txBody>
      </p:sp>
    </p:spTree>
    <p:extLst>
      <p:ext uri="{BB962C8B-B14F-4D97-AF65-F5344CB8AC3E}">
        <p14:creationId xmlns:p14="http://schemas.microsoft.com/office/powerpoint/2010/main" val="42722268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301969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0=0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301969"/>
                  </p:ext>
                </p:extLst>
              </p:nvPr>
            </p:nvGraphicFramePr>
            <p:xfrm>
              <a:off x="-2" y="719666"/>
              <a:ext cx="12192005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41715">
                      <a:extLst>
                        <a:ext uri="{9D8B030D-6E8A-4147-A177-3AD203B41FA5}">
                          <a16:colId xmlns:a16="http://schemas.microsoft.com/office/drawing/2014/main" val="218912485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02161779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0660845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86591673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19941090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521322888"/>
                        </a:ext>
                      </a:extLst>
                    </a:gridCol>
                    <a:gridCol w="1741715">
                      <a:extLst>
                        <a:ext uri="{9D8B030D-6E8A-4147-A177-3AD203B41FA5}">
                          <a16:colId xmlns:a16="http://schemas.microsoft.com/office/drawing/2014/main" val="26433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(20)</a:t>
                          </a:r>
                          <a:r>
                            <a:rPr lang="en-US" baseline="-2500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10</a:t>
                          </a:r>
                          <a:endParaRPr lang="en-CA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Binary Number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0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7361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Gray Code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1</a:t>
                          </a:r>
                          <a:endParaRPr lang="en-CA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350" t="-106557" r="-699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4729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-2" y="286435"/>
            <a:ext cx="116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2: The next digit of gray code is the XOR of the previous and current digit in the binary code.</a:t>
            </a:r>
          </a:p>
        </p:txBody>
      </p:sp>
    </p:spTree>
    <p:extLst>
      <p:ext uri="{BB962C8B-B14F-4D97-AF65-F5344CB8AC3E}">
        <p14:creationId xmlns:p14="http://schemas.microsoft.com/office/powerpoint/2010/main" val="35144380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70530"/>
              </p:ext>
            </p:extLst>
          </p:nvPr>
        </p:nvGraphicFramePr>
        <p:xfrm>
          <a:off x="-2" y="719666"/>
          <a:ext cx="1219200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1715">
                  <a:extLst>
                    <a:ext uri="{9D8B030D-6E8A-4147-A177-3AD203B41FA5}">
                      <a16:colId xmlns:a16="http://schemas.microsoft.com/office/drawing/2014/main" val="218912485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02161779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0660845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86591673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94109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52132288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64334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(20)</a:t>
                      </a:r>
                      <a:r>
                        <a:rPr lang="en-US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n-CA" baseline="-25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 Number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6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Gray Code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4729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-2" y="286435"/>
            <a:ext cx="116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2: The next digit of gray code is the XOR of the previous and current digit in the binary code.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10365"/>
              </p:ext>
            </p:extLst>
          </p:nvPr>
        </p:nvGraphicFramePr>
        <p:xfrm>
          <a:off x="0" y="3634316"/>
          <a:ext cx="1219200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1715">
                  <a:extLst>
                    <a:ext uri="{9D8B030D-6E8A-4147-A177-3AD203B41FA5}">
                      <a16:colId xmlns:a16="http://schemas.microsoft.com/office/drawing/2014/main" val="218912485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02161779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0660845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86591673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94109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52132288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64334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(21)</a:t>
                      </a:r>
                      <a:r>
                        <a:rPr lang="en-US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n-CA" baseline="-25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 Number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6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Gray Code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47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4363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ASCII Code</a:t>
            </a:r>
          </a:p>
          <a:p>
            <a:pPr lvl="0" algn="ctr" defTabSz="457200">
              <a:defRPr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merican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tandard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ode for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nformation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nterchange</a:t>
            </a:r>
          </a:p>
        </p:txBody>
      </p:sp>
    </p:spTree>
    <p:extLst>
      <p:ext uri="{BB962C8B-B14F-4D97-AF65-F5344CB8AC3E}">
        <p14:creationId xmlns:p14="http://schemas.microsoft.com/office/powerpoint/2010/main" val="27515669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SASCII code 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77800"/>
            <a:ext cx="8902700" cy="64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883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853"/>
          <a:stretch/>
        </p:blipFill>
        <p:spPr>
          <a:xfrm>
            <a:off x="216037" y="952500"/>
            <a:ext cx="6424553" cy="4483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35" t="54147"/>
          <a:stretch/>
        </p:blipFill>
        <p:spPr>
          <a:xfrm>
            <a:off x="7077438" y="2489199"/>
            <a:ext cx="4949463" cy="2946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Straight Arrow Connector 4"/>
          <p:cNvCxnSpPr/>
          <p:nvPr/>
        </p:nvCxnSpPr>
        <p:spPr>
          <a:xfrm flipH="1">
            <a:off x="3683000" y="711200"/>
            <a:ext cx="1955800" cy="14859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8800" y="431740"/>
            <a:ext cx="28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“0” = (011 0000)</a:t>
            </a:r>
            <a:r>
              <a:rPr lang="en-US" sz="20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(48)</a:t>
            </a:r>
            <a:r>
              <a:rPr lang="en-US" sz="20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en-CA" sz="20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96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424734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Combinational Logic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Binary Codes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9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43764"/>
              </p:ext>
            </p:extLst>
          </p:nvPr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34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666067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541683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628862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30581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46780" y="124244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381877" y="124244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871698" y="124244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852654" y="1242444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085463" y="1242444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0321528" y="1242444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4" name="Picture 4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873091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X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992226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 </a:t>
              </a:r>
            </a:p>
            <a:p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856071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Y</a:t>
              </a:r>
            </a:p>
          </p:txBody>
        </p:sp>
      </p:grpSp>
      <p:cxnSp>
        <p:nvCxnSpPr>
          <p:cNvPr id="48" name="Elbow Connector 47"/>
          <p:cNvCxnSpPr/>
          <p:nvPr/>
        </p:nvCxnSpPr>
        <p:spPr>
          <a:xfrm>
            <a:off x="1736615" y="4495434"/>
            <a:ext cx="1900965" cy="968712"/>
          </a:xfrm>
          <a:prstGeom prst="bentConnector3">
            <a:avLst>
              <a:gd name="adj1" fmla="val 3136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>
            <a:off x="3637580" y="4477856"/>
            <a:ext cx="3014991" cy="982720"/>
          </a:xfrm>
          <a:prstGeom prst="bentConnector3">
            <a:avLst>
              <a:gd name="adj1" fmla="val 5909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617340" y="4484306"/>
            <a:ext cx="0" cy="10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7381877" y="4484306"/>
            <a:ext cx="2303570" cy="987700"/>
          </a:xfrm>
          <a:prstGeom prst="bentConnector3">
            <a:avLst>
              <a:gd name="adj1" fmla="val 2171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81877" y="4464006"/>
            <a:ext cx="0" cy="10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646781" y="5467557"/>
            <a:ext cx="743926" cy="4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9664698" y="5460576"/>
            <a:ext cx="1102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791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Voltage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886873" y="5850381"/>
            <a:ext cx="8897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Propagation Delay (Gate Delay) ≈ </a:t>
            </a:r>
            <a:r>
              <a:rPr lang="el-GR" sz="4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n-US" sz="4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 ≈ 0</a:t>
            </a:r>
          </a:p>
          <a:p>
            <a:pPr algn="ctr"/>
            <a:r>
              <a:rPr lang="en-US" sz="2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https://en.wikipedia.org/wiki/Propagation_delay#Electronics</a:t>
            </a:r>
          </a:p>
        </p:txBody>
      </p:sp>
    </p:spTree>
    <p:extLst>
      <p:ext uri="{BB962C8B-B14F-4D97-AF65-F5344CB8AC3E}">
        <p14:creationId xmlns:p14="http://schemas.microsoft.com/office/powerpoint/2010/main" val="34611573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424734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Combinational Logic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Conversion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302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30371" y="833437"/>
            <a:ext cx="6751802" cy="3826399"/>
            <a:chOff x="3816186" y="1689101"/>
            <a:chExt cx="6751802" cy="4076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20371" t="12650" b="4486"/>
            <a:stretch/>
          </p:blipFill>
          <p:spPr>
            <a:xfrm>
              <a:off x="3816186" y="1689101"/>
              <a:ext cx="6751802" cy="40767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315108" y="1730959"/>
              <a:ext cx="12472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8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Aiken </a:t>
              </a:r>
              <a:endParaRPr lang="en-CA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4570"/>
          <a:stretch/>
        </p:blipFill>
        <p:spPr>
          <a:xfrm>
            <a:off x="784071" y="109537"/>
            <a:ext cx="2146300" cy="6638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9677" t="10904" r="56452"/>
          <a:stretch/>
        </p:blipFill>
        <p:spPr>
          <a:xfrm>
            <a:off x="9580895" y="833437"/>
            <a:ext cx="1600200" cy="591502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11271" y="6472237"/>
            <a:ext cx="7264400" cy="12700"/>
          </a:xfrm>
          <a:prstGeom prst="line">
            <a:avLst/>
          </a:prstGeom>
          <a:ln w="412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114448-23B4-4B25-AB24-4C220D92A47C}"/>
              </a:ext>
            </a:extLst>
          </p:cNvPr>
          <p:cNvCxnSpPr>
            <a:cxnSpLocks/>
          </p:cNvCxnSpPr>
          <p:nvPr/>
        </p:nvCxnSpPr>
        <p:spPr>
          <a:xfrm>
            <a:off x="784071" y="2034635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67DA0E-89AA-4CAD-B28F-D9ECA60F7C7D}"/>
              </a:ext>
            </a:extLst>
          </p:cNvPr>
          <p:cNvCxnSpPr>
            <a:cxnSpLocks/>
          </p:cNvCxnSpPr>
          <p:nvPr/>
        </p:nvCxnSpPr>
        <p:spPr>
          <a:xfrm>
            <a:off x="784071" y="2337955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D12237-8476-466D-A2EF-F85E87BA3595}"/>
              </a:ext>
            </a:extLst>
          </p:cNvPr>
          <p:cNvCxnSpPr>
            <a:cxnSpLocks/>
          </p:cNvCxnSpPr>
          <p:nvPr/>
        </p:nvCxnSpPr>
        <p:spPr>
          <a:xfrm>
            <a:off x="784441" y="2623520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9AA941-2E99-4D94-B4B5-B44C73F8AA28}"/>
              </a:ext>
            </a:extLst>
          </p:cNvPr>
          <p:cNvCxnSpPr>
            <a:cxnSpLocks/>
          </p:cNvCxnSpPr>
          <p:nvPr/>
        </p:nvCxnSpPr>
        <p:spPr>
          <a:xfrm>
            <a:off x="784071" y="2916483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1187C-41A6-4ED3-81A0-F73E7EFDB2FF}"/>
              </a:ext>
            </a:extLst>
          </p:cNvPr>
          <p:cNvCxnSpPr>
            <a:cxnSpLocks/>
          </p:cNvCxnSpPr>
          <p:nvPr/>
        </p:nvCxnSpPr>
        <p:spPr>
          <a:xfrm>
            <a:off x="784071" y="3182814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0EF9A7-7F4A-4280-A1E7-4768FE9F8B85}"/>
              </a:ext>
            </a:extLst>
          </p:cNvPr>
          <p:cNvCxnSpPr>
            <a:cxnSpLocks/>
          </p:cNvCxnSpPr>
          <p:nvPr/>
        </p:nvCxnSpPr>
        <p:spPr>
          <a:xfrm>
            <a:off x="784071" y="3475776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1DA1F-02EB-4963-AF0D-675C648E6F6D}"/>
              </a:ext>
            </a:extLst>
          </p:cNvPr>
          <p:cNvCxnSpPr>
            <a:cxnSpLocks/>
          </p:cNvCxnSpPr>
          <p:nvPr/>
        </p:nvCxnSpPr>
        <p:spPr>
          <a:xfrm>
            <a:off x="784071" y="3786495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7ED7FF-FACC-4ECB-98D4-714034AB289A}"/>
              </a:ext>
            </a:extLst>
          </p:cNvPr>
          <p:cNvCxnSpPr>
            <a:cxnSpLocks/>
          </p:cNvCxnSpPr>
          <p:nvPr/>
        </p:nvCxnSpPr>
        <p:spPr>
          <a:xfrm>
            <a:off x="784071" y="4052826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7BC6FD-0A55-4F3F-93FB-D5CDBB4CEB15}"/>
              </a:ext>
            </a:extLst>
          </p:cNvPr>
          <p:cNvCxnSpPr>
            <a:cxnSpLocks/>
          </p:cNvCxnSpPr>
          <p:nvPr/>
        </p:nvCxnSpPr>
        <p:spPr>
          <a:xfrm>
            <a:off x="784071" y="4345789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5419F-02B5-4F5D-A4B7-95739A8ACA0A}"/>
              </a:ext>
            </a:extLst>
          </p:cNvPr>
          <p:cNvCxnSpPr>
            <a:cxnSpLocks/>
          </p:cNvCxnSpPr>
          <p:nvPr/>
        </p:nvCxnSpPr>
        <p:spPr>
          <a:xfrm>
            <a:off x="792949" y="4637811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1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we’ve done so far</a:t>
            </a:r>
            <a:endParaRPr lang="en-CA" sz="6600" dirty="0">
              <a:solidFill>
                <a:schemeClr val="dk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6439" y="3787223"/>
            <a:ext cx="5339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Combinational Logic aka. Combinational C</a:t>
            </a:r>
            <a:r>
              <a:rPr lang="en-US" sz="2000" dirty="0" err="1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ircuit</a:t>
            </a:r>
            <a:r>
              <a:rPr lang="en-US" sz="20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CA" sz="2000" dirty="0">
              <a:solidFill>
                <a:schemeClr val="dk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3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71127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 a combinational logic circuit:</a:t>
            </a:r>
          </a:p>
          <a:p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indent="-742950">
              <a:buAutoNum type="arabicPeriod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Truth Table (</a:t>
            </a:r>
            <a:r>
              <a:rPr lang="en-US" sz="4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Inputs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Outputs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Boolean Functions (</a:t>
            </a:r>
            <a:r>
              <a:rPr lang="en-US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SoP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∑m | </a:t>
            </a:r>
            <a:r>
              <a:rPr lang="en-US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∏M)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Minimization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Algebraically | K-Map | Quine-McCluskey</a:t>
            </a:r>
          </a:p>
          <a:p>
            <a:pPr lvl="1"/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indent="-742950">
              <a:buFontTx/>
              <a:buAutoNum type="arabicPeriod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Diagram | Circuit</a:t>
            </a:r>
          </a:p>
        </p:txBody>
      </p:sp>
    </p:spTree>
    <p:extLst>
      <p:ext uri="{BB962C8B-B14F-4D97-AF65-F5344CB8AC3E}">
        <p14:creationId xmlns:p14="http://schemas.microsoft.com/office/powerpoint/2010/main" val="428667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1820</Words>
  <Application>Microsoft Office PowerPoint</Application>
  <PresentationFormat>Widescreen</PresentationFormat>
  <Paragraphs>558</Paragraphs>
  <Slides>71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Segoe UI</vt:lpstr>
      <vt:lpstr>Segoe UI Black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Faculty of Science; 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 Binary Codes Computer Architecture I Digital Design Winter 2021</dc:title>
  <dc:subject>Computer Science</dc:subject>
  <dc:creator>hfani;hfani@uwindsor.ca;Hossein Fani</dc:creator>
  <cp:keywords>Combinational Logic ;Binary Codes ;Computer Architecture I ;Digital Design ;Winter 2021</cp:keywords>
  <dc:description>hfani;hfani@uwindsor.ca;Hossein Fani</dc:description>
  <cp:lastModifiedBy>Hossein Fani</cp:lastModifiedBy>
  <cp:revision>224</cp:revision>
  <dcterms:created xsi:type="dcterms:W3CDTF">2020-11-11T15:15:05Z</dcterms:created>
  <dcterms:modified xsi:type="dcterms:W3CDTF">2021-03-03T05:01:34Z</dcterms:modified>
</cp:coreProperties>
</file>