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1101" r:id="rId2"/>
    <p:sldId id="340" r:id="rId3"/>
    <p:sldId id="345" r:id="rId4"/>
    <p:sldId id="375" r:id="rId5"/>
    <p:sldId id="1225" r:id="rId6"/>
    <p:sldId id="361" r:id="rId7"/>
    <p:sldId id="363" r:id="rId8"/>
    <p:sldId id="371" r:id="rId9"/>
    <p:sldId id="372" r:id="rId10"/>
    <p:sldId id="373" r:id="rId11"/>
    <p:sldId id="378" r:id="rId12"/>
    <p:sldId id="379" r:id="rId13"/>
    <p:sldId id="381" r:id="rId14"/>
    <p:sldId id="382" r:id="rId15"/>
    <p:sldId id="383" r:id="rId16"/>
    <p:sldId id="384" r:id="rId17"/>
    <p:sldId id="385" r:id="rId18"/>
    <p:sldId id="1205" r:id="rId19"/>
    <p:sldId id="1044" r:id="rId20"/>
    <p:sldId id="1062" r:id="rId21"/>
    <p:sldId id="1063" r:id="rId22"/>
    <p:sldId id="386" r:id="rId23"/>
    <p:sldId id="1206" r:id="rId24"/>
    <p:sldId id="1207" r:id="rId25"/>
    <p:sldId id="1208" r:id="rId26"/>
    <p:sldId id="1209" r:id="rId27"/>
    <p:sldId id="388" r:id="rId28"/>
    <p:sldId id="389" r:id="rId29"/>
    <p:sldId id="1210" r:id="rId30"/>
    <p:sldId id="1211" r:id="rId31"/>
    <p:sldId id="1212" r:id="rId32"/>
    <p:sldId id="1213" r:id="rId33"/>
    <p:sldId id="1214" r:id="rId34"/>
    <p:sldId id="1215" r:id="rId35"/>
    <p:sldId id="1216" r:id="rId36"/>
    <p:sldId id="1217" r:id="rId37"/>
    <p:sldId id="1221" r:id="rId38"/>
    <p:sldId id="1219" r:id="rId39"/>
    <p:sldId id="390" r:id="rId40"/>
    <p:sldId id="352" r:id="rId41"/>
    <p:sldId id="417" r:id="rId42"/>
    <p:sldId id="393" r:id="rId43"/>
    <p:sldId id="394" r:id="rId44"/>
    <p:sldId id="395" r:id="rId45"/>
    <p:sldId id="396" r:id="rId46"/>
    <p:sldId id="397" r:id="rId47"/>
    <p:sldId id="398" r:id="rId48"/>
    <p:sldId id="400" r:id="rId49"/>
    <p:sldId id="405" r:id="rId50"/>
    <p:sldId id="401" r:id="rId51"/>
    <p:sldId id="402" r:id="rId52"/>
    <p:sldId id="406" r:id="rId53"/>
    <p:sldId id="403" r:id="rId54"/>
    <p:sldId id="404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488" autoAdjust="0"/>
  </p:normalViewPr>
  <p:slideViewPr>
    <p:cSldViewPr snapToGrid="0">
      <p:cViewPr varScale="1">
        <p:scale>
          <a:sx n="84" d="100"/>
          <a:sy n="84" d="100"/>
        </p:scale>
        <p:origin x="15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0D24A-9A1A-4C93-8732-042F00A28786}" type="datetimeFigureOut">
              <a:rPr lang="en-CA" smtClean="0"/>
              <a:t>2021-03-04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1E013-BAFC-48C7-BF3F-BAEA07105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97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8421_BCD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54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Aiken code differs from the standard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8421 BCD"/>
              </a:rPr>
              <a:t>8421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BCD code in that the Aiken code does not weight the fourth digit as 8 as with the standard BCD code but with 2.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080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113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016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1959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an X inside a square in the map indicates that we don’t care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whether the value of 0 or 1 is assigned to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particular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minterm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218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an X inside a square in the map indicates that we don’t care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whether the value of 0 or 1 is assigned to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particular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minterm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43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6214-6768-42FE-9D72-F0F5A540D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E385D-C991-44F4-91B5-6186EDDCC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4C6CD-CB41-4ADE-B357-5534C61C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17137-343E-4538-80CF-2641E6B4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1CA29-5D1C-4CF6-B42A-39587825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7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6019-69BB-4EB0-B908-FECC94EC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557C9-E3E7-42ED-8006-B2FC6A946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AE492-FF1C-4AA5-A68D-98FD8F35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8FBFB-6226-4AA3-BE96-B06C106E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E52B-BD8F-4F6B-87A4-09693E25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7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5B0C3-E325-4A03-9413-95418F515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BE231-9FE0-4675-8A28-8F579682A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1F991-2591-4A6F-A94F-7D4025A7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9524F-2153-40BD-ADDA-A9D4E4A6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323CD-8BA3-4223-9F8E-B6F96F9A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2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3481-CD72-4DAB-B95B-985C8FFD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1292-F9E7-4BED-A0D3-32DEE746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2B8A1-7045-4227-801C-8AE5CD3D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F1AE2-740F-4CF8-B94D-70CC25E7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A4C4F-434F-4C44-A7B5-9B79ABC5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2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31C8-D61C-4750-9B70-0EDAA397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DA790-6FC1-44B2-AA47-53447D4BF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78727-7AAD-4A4B-B6CE-2F87CEF8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CF53E-9E77-41FD-97E8-45EAF8BE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2CE0-7AA2-40CA-B4A0-03FFD0DB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6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E5D4-E118-449B-AAAC-62B2328D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A895-F17C-429D-A097-417198204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FF807-E45D-403E-A0F5-5067BF6E6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29194-D1E7-46CF-B26B-F40443E8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8846D-4A98-4B5E-B36C-5ABF7411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486C1-2DF0-4325-9977-4439B536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2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261A-0DC0-4BEE-A6F5-56ED4846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ECDAB-87FD-4112-BDD2-8FB08CF98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EE234-DAE2-4BBB-A1EB-5AE1EBC81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7BC07-945D-4D12-8EE7-ADD9E4B16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70396-B4E5-447C-8781-A30274D2D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5743-6B12-4ABA-B8D7-E4CD1267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52158-7AEF-42AD-B233-2E9E4CEC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818B2-9BF8-433A-A915-0B3375AF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2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9874-8370-4947-9EC0-5F79F34D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A2D09-5845-41F4-BC6C-D8734BE2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185D3-3C23-43C4-BBA8-6AD7ED2F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BDFF5-E666-4E94-BBF0-2C71D862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8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ED30E-A3D4-4ED7-A5E5-5158AA6E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5B859-D3EB-478C-B1CC-A20ABCAC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355AD-6DFB-4C71-B4A6-86CCABFA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3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DD5D-AD46-4751-B2A1-D97196DF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979B-B9C2-4B1D-9530-5E885F675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4F97C-D639-4CBA-AF22-C798F3BE7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F0092-0AF1-4BCF-B2E4-8156116E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66886-0C97-454B-A9A4-03B1B882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8FE90-E2E5-41CD-9A67-9CF6032D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4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8A0E-C788-4F49-92FC-582C56C2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AD239-DCAA-47AB-8479-D1F21B209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4A81D-830D-4C0F-AD1D-021F459D2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0D781-7B30-4E1F-B897-E5DA3F0E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3A5B5-5FA5-4D54-AA03-3832C958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C1901-6B66-49E4-A48F-F599DFC2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5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452F6-A6DE-496E-80CD-43688E2C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744A4-945D-4F30-8F2C-1384BFFC6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B5B45-F75E-4FC4-A017-60AAD3931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EEE95-DB9B-4AD7-99CA-205C927E364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8CB4E-9C73-41C7-8932-06936C955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B06C-A599-4D64-8A1C-FFB19B083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9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681689" y="3347371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940897" y="4046077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71170" y="2899259"/>
              <a:ext cx="2065758" cy="95410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Transmission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681689" y="5364989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1689" y="1481247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714529" y="4507739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303546594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Decoder, Encoder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63893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Multiplexer (MUX, MPX), De-Multiplexer (</a:t>
                      </a:r>
                      <a:r>
                        <a:rPr lang="en-US" sz="2400" kern="1200" baseline="0" dirty="0" err="1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Demux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)</a:t>
                      </a:r>
                      <a:endParaRPr lang="en-CA" sz="2400" kern="1200" baseline="0" dirty="0">
                        <a:solidFill>
                          <a:schemeClr val="dk1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4440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14529" y="2501007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429244385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Binary Adder, Binary </a:t>
                      </a:r>
                      <a:r>
                        <a:rPr lang="en-US" sz="2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Subtractor</a:t>
                      </a: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, Binary Multiplier</a:t>
                      </a:r>
                      <a:endParaRPr lang="en-CA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1023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Binary</a:t>
                      </a:r>
                      <a:r>
                        <a:rPr lang="en-US" sz="24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Comparator (Magnitude Comparator)</a:t>
                      </a:r>
                      <a:endParaRPr lang="en-CA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31122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714529" y="1013644"/>
          <a:ext cx="7477471" cy="8572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303546594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baseline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Binary Codes (BCD, Excess-3, Gray)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638930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40897" y="1988501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97391" y="2734659"/>
              <a:ext cx="1813317" cy="138499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Arithmatic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&amp;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Logical 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40897" y="4770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55860" y="3167390"/>
              <a:ext cx="129638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Coders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85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5853"/>
          <a:stretch/>
        </p:blipFill>
        <p:spPr>
          <a:xfrm>
            <a:off x="216037" y="952500"/>
            <a:ext cx="6424553" cy="4483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35" t="54147"/>
          <a:stretch/>
        </p:blipFill>
        <p:spPr>
          <a:xfrm>
            <a:off x="7077438" y="2489199"/>
            <a:ext cx="4949463" cy="29464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5" name="Straight Arrow Connector 4"/>
          <p:cNvCxnSpPr/>
          <p:nvPr/>
        </p:nvCxnSpPr>
        <p:spPr>
          <a:xfrm flipH="1">
            <a:off x="3683000" y="711200"/>
            <a:ext cx="1955800" cy="14859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8800" y="431740"/>
            <a:ext cx="2808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“0” = (011 0000)</a:t>
            </a:r>
            <a:r>
              <a:rPr lang="en-US" sz="20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(48)</a:t>
            </a:r>
            <a:r>
              <a:rPr lang="en-US" sz="20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endParaRPr lang="en-CA" sz="2000" baseline="-2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0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5" y="2424734"/>
            <a:ext cx="970819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Combinational Logic</a:t>
            </a:r>
          </a:p>
          <a:p>
            <a:pPr lvl="0" algn="ctr" defTabSz="457200">
              <a:defRPr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Binary Codes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991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5" y="2424734"/>
            <a:ext cx="970819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Combinational Logic</a:t>
            </a:r>
          </a:p>
          <a:p>
            <a:pPr lvl="0" algn="ctr" defTabSz="457200">
              <a:defRPr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 Conversion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83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930371" y="833437"/>
            <a:ext cx="6751802" cy="3826399"/>
            <a:chOff x="3816186" y="1689101"/>
            <a:chExt cx="6751802" cy="40767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20371" t="12650" b="4486"/>
            <a:stretch/>
          </p:blipFill>
          <p:spPr>
            <a:xfrm>
              <a:off x="3816186" y="1689101"/>
              <a:ext cx="6751802" cy="40767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315108" y="1730959"/>
              <a:ext cx="12472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2800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Aiken </a:t>
              </a:r>
              <a:endParaRPr lang="en-CA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4570"/>
          <a:stretch/>
        </p:blipFill>
        <p:spPr>
          <a:xfrm>
            <a:off x="784071" y="109537"/>
            <a:ext cx="2146300" cy="6638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9677" t="10904" r="56452"/>
          <a:stretch/>
        </p:blipFill>
        <p:spPr>
          <a:xfrm>
            <a:off x="9580895" y="833437"/>
            <a:ext cx="1600200" cy="591502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11271" y="6472237"/>
            <a:ext cx="7264400" cy="12700"/>
          </a:xfrm>
          <a:prstGeom prst="line">
            <a:avLst/>
          </a:prstGeom>
          <a:ln w="412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114448-23B4-4B25-AB24-4C220D92A47C}"/>
              </a:ext>
            </a:extLst>
          </p:cNvPr>
          <p:cNvCxnSpPr>
            <a:cxnSpLocks/>
          </p:cNvCxnSpPr>
          <p:nvPr/>
        </p:nvCxnSpPr>
        <p:spPr>
          <a:xfrm>
            <a:off x="784071" y="2034635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67DA0E-89AA-4CAD-B28F-D9ECA60F7C7D}"/>
              </a:ext>
            </a:extLst>
          </p:cNvPr>
          <p:cNvCxnSpPr>
            <a:cxnSpLocks/>
          </p:cNvCxnSpPr>
          <p:nvPr/>
        </p:nvCxnSpPr>
        <p:spPr>
          <a:xfrm>
            <a:off x="784071" y="2337955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D12237-8476-466D-A2EF-F85E87BA3595}"/>
              </a:ext>
            </a:extLst>
          </p:cNvPr>
          <p:cNvCxnSpPr>
            <a:cxnSpLocks/>
          </p:cNvCxnSpPr>
          <p:nvPr/>
        </p:nvCxnSpPr>
        <p:spPr>
          <a:xfrm>
            <a:off x="784441" y="2623520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9AA941-2E99-4D94-B4B5-B44C73F8AA28}"/>
              </a:ext>
            </a:extLst>
          </p:cNvPr>
          <p:cNvCxnSpPr>
            <a:cxnSpLocks/>
          </p:cNvCxnSpPr>
          <p:nvPr/>
        </p:nvCxnSpPr>
        <p:spPr>
          <a:xfrm>
            <a:off x="784071" y="2916483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C1187C-41A6-4ED3-81A0-F73E7EFDB2FF}"/>
              </a:ext>
            </a:extLst>
          </p:cNvPr>
          <p:cNvCxnSpPr>
            <a:cxnSpLocks/>
          </p:cNvCxnSpPr>
          <p:nvPr/>
        </p:nvCxnSpPr>
        <p:spPr>
          <a:xfrm>
            <a:off x="784071" y="3182814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0EF9A7-7F4A-4280-A1E7-4768FE9F8B85}"/>
              </a:ext>
            </a:extLst>
          </p:cNvPr>
          <p:cNvCxnSpPr>
            <a:cxnSpLocks/>
          </p:cNvCxnSpPr>
          <p:nvPr/>
        </p:nvCxnSpPr>
        <p:spPr>
          <a:xfrm>
            <a:off x="784071" y="3475776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61DA1F-02EB-4963-AF0D-675C648E6F6D}"/>
              </a:ext>
            </a:extLst>
          </p:cNvPr>
          <p:cNvCxnSpPr>
            <a:cxnSpLocks/>
          </p:cNvCxnSpPr>
          <p:nvPr/>
        </p:nvCxnSpPr>
        <p:spPr>
          <a:xfrm>
            <a:off x="784071" y="3786495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7ED7FF-FACC-4ECB-98D4-714034AB289A}"/>
              </a:ext>
            </a:extLst>
          </p:cNvPr>
          <p:cNvCxnSpPr>
            <a:cxnSpLocks/>
          </p:cNvCxnSpPr>
          <p:nvPr/>
        </p:nvCxnSpPr>
        <p:spPr>
          <a:xfrm>
            <a:off x="784071" y="4052826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7BC6FD-0A55-4F3F-93FB-D5CDBB4CEB15}"/>
              </a:ext>
            </a:extLst>
          </p:cNvPr>
          <p:cNvCxnSpPr>
            <a:cxnSpLocks/>
          </p:cNvCxnSpPr>
          <p:nvPr/>
        </p:nvCxnSpPr>
        <p:spPr>
          <a:xfrm>
            <a:off x="784071" y="4345789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5419F-02B5-4F5D-A4B7-95739A8ACA0A}"/>
              </a:ext>
            </a:extLst>
          </p:cNvPr>
          <p:cNvCxnSpPr>
            <a:cxnSpLocks/>
          </p:cNvCxnSpPr>
          <p:nvPr/>
        </p:nvCxnSpPr>
        <p:spPr>
          <a:xfrm>
            <a:off x="792949" y="4637811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61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1943100" y="6426200"/>
            <a:ext cx="7264400" cy="12700"/>
          </a:xfrm>
          <a:prstGeom prst="line">
            <a:avLst/>
          </a:prstGeom>
          <a:ln w="412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CFF297-9E26-4AF1-B712-3D59B50A36D8}"/>
              </a:ext>
            </a:extLst>
          </p:cNvPr>
          <p:cNvGrpSpPr/>
          <p:nvPr/>
        </p:nvGrpSpPr>
        <p:grpSpPr>
          <a:xfrm>
            <a:off x="2930371" y="833437"/>
            <a:ext cx="6751802" cy="3826399"/>
            <a:chOff x="3816186" y="1689101"/>
            <a:chExt cx="6751802" cy="40767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93DEBE3-5298-444E-B756-F7D6591567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371" t="12650" b="4486"/>
            <a:stretch/>
          </p:blipFill>
          <p:spPr>
            <a:xfrm>
              <a:off x="3816186" y="1689101"/>
              <a:ext cx="6751802" cy="407670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FA58BB0-F76E-4E87-8820-D4CFC95BEDFB}"/>
                </a:ext>
              </a:extLst>
            </p:cNvPr>
            <p:cNvSpPr/>
            <p:nvPr/>
          </p:nvSpPr>
          <p:spPr>
            <a:xfrm>
              <a:off x="5315108" y="1730959"/>
              <a:ext cx="12472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2800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Aiken </a:t>
              </a:r>
              <a:endParaRPr lang="en-CA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BF40FB24-BAAD-4AF2-9D83-74B7F373AD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570"/>
          <a:stretch/>
        </p:blipFill>
        <p:spPr>
          <a:xfrm>
            <a:off x="784071" y="109537"/>
            <a:ext cx="2146300" cy="66389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54B9B82-8CB1-4406-8758-D6981E185C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77" t="10904" r="56452"/>
          <a:stretch/>
        </p:blipFill>
        <p:spPr>
          <a:xfrm>
            <a:off x="9580895" y="833437"/>
            <a:ext cx="1600200" cy="591502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43799A-D68B-47EC-A289-1EAC89FD03DE}"/>
              </a:ext>
            </a:extLst>
          </p:cNvPr>
          <p:cNvCxnSpPr/>
          <p:nvPr/>
        </p:nvCxnSpPr>
        <p:spPr>
          <a:xfrm flipV="1">
            <a:off x="2511271" y="6472237"/>
            <a:ext cx="7264400" cy="12700"/>
          </a:xfrm>
          <a:prstGeom prst="line">
            <a:avLst/>
          </a:prstGeom>
          <a:ln w="412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F23FDF-B0D7-49A5-8523-FB07E4E9667A}"/>
              </a:ext>
            </a:extLst>
          </p:cNvPr>
          <p:cNvCxnSpPr>
            <a:cxnSpLocks/>
          </p:cNvCxnSpPr>
          <p:nvPr/>
        </p:nvCxnSpPr>
        <p:spPr>
          <a:xfrm>
            <a:off x="784071" y="2034635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01BFA0-259F-4215-9DDB-9459CC05E964}"/>
              </a:ext>
            </a:extLst>
          </p:cNvPr>
          <p:cNvCxnSpPr>
            <a:cxnSpLocks/>
          </p:cNvCxnSpPr>
          <p:nvPr/>
        </p:nvCxnSpPr>
        <p:spPr>
          <a:xfrm>
            <a:off x="784071" y="2337955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53DFE4-4E07-4838-A16E-0B7BAA2CFB8E}"/>
              </a:ext>
            </a:extLst>
          </p:cNvPr>
          <p:cNvCxnSpPr>
            <a:cxnSpLocks/>
          </p:cNvCxnSpPr>
          <p:nvPr/>
        </p:nvCxnSpPr>
        <p:spPr>
          <a:xfrm>
            <a:off x="784441" y="2623520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54C3C6-F2F2-4D2E-B02E-E0DD6E8AB015}"/>
              </a:ext>
            </a:extLst>
          </p:cNvPr>
          <p:cNvCxnSpPr>
            <a:cxnSpLocks/>
          </p:cNvCxnSpPr>
          <p:nvPr/>
        </p:nvCxnSpPr>
        <p:spPr>
          <a:xfrm>
            <a:off x="784071" y="2916483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143F8F-6AE2-456F-8B2B-7E1AE610E4FC}"/>
              </a:ext>
            </a:extLst>
          </p:cNvPr>
          <p:cNvCxnSpPr>
            <a:cxnSpLocks/>
          </p:cNvCxnSpPr>
          <p:nvPr/>
        </p:nvCxnSpPr>
        <p:spPr>
          <a:xfrm>
            <a:off x="784071" y="3182814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ABE496-766F-4273-A99E-0F0C28DEF54B}"/>
              </a:ext>
            </a:extLst>
          </p:cNvPr>
          <p:cNvCxnSpPr>
            <a:cxnSpLocks/>
          </p:cNvCxnSpPr>
          <p:nvPr/>
        </p:nvCxnSpPr>
        <p:spPr>
          <a:xfrm>
            <a:off x="784071" y="3475776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DF223E-E753-4DC9-93C3-E94BF0BCB151}"/>
              </a:ext>
            </a:extLst>
          </p:cNvPr>
          <p:cNvCxnSpPr>
            <a:cxnSpLocks/>
          </p:cNvCxnSpPr>
          <p:nvPr/>
        </p:nvCxnSpPr>
        <p:spPr>
          <a:xfrm>
            <a:off x="784071" y="3786495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149689-36EC-4F80-A3DC-8733EC8D1A95}"/>
              </a:ext>
            </a:extLst>
          </p:cNvPr>
          <p:cNvCxnSpPr>
            <a:cxnSpLocks/>
          </p:cNvCxnSpPr>
          <p:nvPr/>
        </p:nvCxnSpPr>
        <p:spPr>
          <a:xfrm>
            <a:off x="784071" y="4052826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17DFE2-213E-4066-B0AB-7BF8BC3E6418}"/>
              </a:ext>
            </a:extLst>
          </p:cNvPr>
          <p:cNvCxnSpPr>
            <a:cxnSpLocks/>
          </p:cNvCxnSpPr>
          <p:nvPr/>
        </p:nvCxnSpPr>
        <p:spPr>
          <a:xfrm>
            <a:off x="784071" y="4345789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592E6-21FB-4622-9FC5-731403E5949E}"/>
              </a:ext>
            </a:extLst>
          </p:cNvPr>
          <p:cNvCxnSpPr>
            <a:cxnSpLocks/>
          </p:cNvCxnSpPr>
          <p:nvPr/>
        </p:nvCxnSpPr>
        <p:spPr>
          <a:xfrm>
            <a:off x="792949" y="4637811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48104" y="455049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0001 0000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67979" y="509684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0001 0010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67979" y="539788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0001 0011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67979" y="573858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0001 0100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67979" y="603244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0001 0101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48104" y="4816773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0001 0001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81841" y="4642664"/>
            <a:ext cx="1164285" cy="175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0001 0000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0001 0001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0001 0010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0001 0011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0001 0100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0001 1011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84878" y="4658350"/>
            <a:ext cx="989373" cy="175432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You fill it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at home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57934" y="4658350"/>
            <a:ext cx="989373" cy="1754326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You fill it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at home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987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A2F7CE9B-F457-4F01-8791-2D0D89D49D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70"/>
          <a:stretch/>
        </p:blipFill>
        <p:spPr>
          <a:xfrm>
            <a:off x="784071" y="109537"/>
            <a:ext cx="2146300" cy="663892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7AA7B06-4A92-4DC4-878D-C83C6244E020}"/>
              </a:ext>
            </a:extLst>
          </p:cNvPr>
          <p:cNvGrpSpPr/>
          <p:nvPr/>
        </p:nvGrpSpPr>
        <p:grpSpPr>
          <a:xfrm>
            <a:off x="2930371" y="833437"/>
            <a:ext cx="6751802" cy="3826399"/>
            <a:chOff x="3816186" y="1689101"/>
            <a:chExt cx="6751802" cy="407670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0D182B8-72D5-46F1-94E8-681C951CD4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0371" t="12650" b="4486"/>
            <a:stretch/>
          </p:blipFill>
          <p:spPr>
            <a:xfrm>
              <a:off x="3816186" y="1689101"/>
              <a:ext cx="6751802" cy="40767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CDE718-C1A9-4F57-967D-C0985BE91EC5}"/>
                </a:ext>
              </a:extLst>
            </p:cNvPr>
            <p:cNvSpPr/>
            <p:nvPr/>
          </p:nvSpPr>
          <p:spPr>
            <a:xfrm>
              <a:off x="5315108" y="1730959"/>
              <a:ext cx="12472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2800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Aiken </a:t>
              </a:r>
              <a:endParaRPr lang="en-CA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F7F250AE-78D6-494D-A5C8-3B03983B1F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77" t="10904" r="56452"/>
          <a:stretch/>
        </p:blipFill>
        <p:spPr>
          <a:xfrm>
            <a:off x="9580895" y="833437"/>
            <a:ext cx="1600200" cy="5915025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67D7AD5-4FAA-4F46-85BC-E45424DD0182}"/>
              </a:ext>
            </a:extLst>
          </p:cNvPr>
          <p:cNvCxnSpPr/>
          <p:nvPr/>
        </p:nvCxnSpPr>
        <p:spPr>
          <a:xfrm flipV="1">
            <a:off x="2511271" y="6472237"/>
            <a:ext cx="7264400" cy="12700"/>
          </a:xfrm>
          <a:prstGeom prst="line">
            <a:avLst/>
          </a:prstGeom>
          <a:ln w="412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7B25C4-1A51-451B-B980-B5A15952A9CA}"/>
              </a:ext>
            </a:extLst>
          </p:cNvPr>
          <p:cNvCxnSpPr>
            <a:cxnSpLocks/>
          </p:cNvCxnSpPr>
          <p:nvPr/>
        </p:nvCxnSpPr>
        <p:spPr>
          <a:xfrm>
            <a:off x="784071" y="2034635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D42A7F-2736-4BD4-9F26-624F56EEA3AF}"/>
              </a:ext>
            </a:extLst>
          </p:cNvPr>
          <p:cNvCxnSpPr>
            <a:cxnSpLocks/>
          </p:cNvCxnSpPr>
          <p:nvPr/>
        </p:nvCxnSpPr>
        <p:spPr>
          <a:xfrm>
            <a:off x="784071" y="2337955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E9646A-2F89-4AC2-B93F-A7AAF625F2C8}"/>
              </a:ext>
            </a:extLst>
          </p:cNvPr>
          <p:cNvCxnSpPr>
            <a:cxnSpLocks/>
          </p:cNvCxnSpPr>
          <p:nvPr/>
        </p:nvCxnSpPr>
        <p:spPr>
          <a:xfrm>
            <a:off x="784441" y="2623520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96D8DC9-3528-4E8E-83B6-45160F868966}"/>
              </a:ext>
            </a:extLst>
          </p:cNvPr>
          <p:cNvCxnSpPr>
            <a:cxnSpLocks/>
          </p:cNvCxnSpPr>
          <p:nvPr/>
        </p:nvCxnSpPr>
        <p:spPr>
          <a:xfrm>
            <a:off x="784071" y="2916483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A965441-3A16-4999-A5C2-98229225A084}"/>
              </a:ext>
            </a:extLst>
          </p:cNvPr>
          <p:cNvCxnSpPr>
            <a:cxnSpLocks/>
          </p:cNvCxnSpPr>
          <p:nvPr/>
        </p:nvCxnSpPr>
        <p:spPr>
          <a:xfrm>
            <a:off x="784071" y="3182814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32C8A51-0565-40AA-AC36-E8303C6C47A9}"/>
              </a:ext>
            </a:extLst>
          </p:cNvPr>
          <p:cNvCxnSpPr>
            <a:cxnSpLocks/>
          </p:cNvCxnSpPr>
          <p:nvPr/>
        </p:nvCxnSpPr>
        <p:spPr>
          <a:xfrm>
            <a:off x="784071" y="3475776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67E85A6-5DBC-4652-A0E4-8CAB2CD02C0E}"/>
              </a:ext>
            </a:extLst>
          </p:cNvPr>
          <p:cNvCxnSpPr>
            <a:cxnSpLocks/>
          </p:cNvCxnSpPr>
          <p:nvPr/>
        </p:nvCxnSpPr>
        <p:spPr>
          <a:xfrm>
            <a:off x="784071" y="3786495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BAC3A98-E3BB-416F-B2DE-D596F8763F48}"/>
              </a:ext>
            </a:extLst>
          </p:cNvPr>
          <p:cNvCxnSpPr>
            <a:cxnSpLocks/>
          </p:cNvCxnSpPr>
          <p:nvPr/>
        </p:nvCxnSpPr>
        <p:spPr>
          <a:xfrm>
            <a:off x="784071" y="4052826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883C92-2962-4E34-80D8-78B07D38CC74}"/>
              </a:ext>
            </a:extLst>
          </p:cNvPr>
          <p:cNvCxnSpPr>
            <a:cxnSpLocks/>
          </p:cNvCxnSpPr>
          <p:nvPr/>
        </p:nvCxnSpPr>
        <p:spPr>
          <a:xfrm>
            <a:off x="784071" y="4345789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6BAC9B8-8349-4599-9F21-67A333DC1AAF}"/>
              </a:ext>
            </a:extLst>
          </p:cNvPr>
          <p:cNvCxnSpPr>
            <a:cxnSpLocks/>
          </p:cNvCxnSpPr>
          <p:nvPr/>
        </p:nvCxnSpPr>
        <p:spPr>
          <a:xfrm>
            <a:off x="792949" y="4637811"/>
            <a:ext cx="10397024" cy="0"/>
          </a:xfrm>
          <a:prstGeom prst="line">
            <a:avLst/>
          </a:prstGeom>
          <a:ln>
            <a:solidFill>
              <a:srgbClr val="D2D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B657C7-D6C1-420F-BA63-43716B8037AD}"/>
              </a:ext>
            </a:extLst>
          </p:cNvPr>
          <p:cNvSpPr txBox="1"/>
          <p:nvPr/>
        </p:nvSpPr>
        <p:spPr>
          <a:xfrm>
            <a:off x="2848104" y="455049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0001 0000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CE84B3-A51D-4673-B799-60CCB903B7E8}"/>
              </a:ext>
            </a:extLst>
          </p:cNvPr>
          <p:cNvSpPr txBox="1"/>
          <p:nvPr/>
        </p:nvSpPr>
        <p:spPr>
          <a:xfrm>
            <a:off x="2867979" y="509684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0001 0010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102C55-B1FF-4AF4-ABC6-B02D70E67595}"/>
              </a:ext>
            </a:extLst>
          </p:cNvPr>
          <p:cNvSpPr txBox="1"/>
          <p:nvPr/>
        </p:nvSpPr>
        <p:spPr>
          <a:xfrm>
            <a:off x="2867979" y="539788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0001 0011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57B0EF-E902-4FB3-B6D6-38B5BFB44871}"/>
              </a:ext>
            </a:extLst>
          </p:cNvPr>
          <p:cNvSpPr txBox="1"/>
          <p:nvPr/>
        </p:nvSpPr>
        <p:spPr>
          <a:xfrm>
            <a:off x="2867979" y="573858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0001 0100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724432-7390-41F6-938F-D8DF7EB12F1E}"/>
              </a:ext>
            </a:extLst>
          </p:cNvPr>
          <p:cNvSpPr txBox="1"/>
          <p:nvPr/>
        </p:nvSpPr>
        <p:spPr>
          <a:xfrm>
            <a:off x="2867979" y="603244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0001 0101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2F1E41-30EA-4354-AE18-00260E15BA0D}"/>
              </a:ext>
            </a:extLst>
          </p:cNvPr>
          <p:cNvSpPr txBox="1"/>
          <p:nvPr/>
        </p:nvSpPr>
        <p:spPr>
          <a:xfrm>
            <a:off x="2848104" y="4816773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0001 0001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0FDFE1-0948-4ECF-988E-F48D848B72AA}"/>
              </a:ext>
            </a:extLst>
          </p:cNvPr>
          <p:cNvSpPr txBox="1"/>
          <p:nvPr/>
        </p:nvSpPr>
        <p:spPr>
          <a:xfrm>
            <a:off x="4181841" y="4642664"/>
            <a:ext cx="1164285" cy="175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0001 0000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0001 0001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0001 0010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0001 0011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0001 0100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0001 1011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7B7DED-975D-42DD-AFEB-48C9C4BC3F3C}"/>
              </a:ext>
            </a:extLst>
          </p:cNvPr>
          <p:cNvSpPr txBox="1"/>
          <p:nvPr/>
        </p:nvSpPr>
        <p:spPr>
          <a:xfrm>
            <a:off x="5984878" y="4658350"/>
            <a:ext cx="989373" cy="175432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You fill it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at home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6047A7-FD94-4A59-9D5B-ED2C9A451B9F}"/>
              </a:ext>
            </a:extLst>
          </p:cNvPr>
          <p:cNvSpPr txBox="1"/>
          <p:nvPr/>
        </p:nvSpPr>
        <p:spPr>
          <a:xfrm>
            <a:off x="7857934" y="4658350"/>
            <a:ext cx="989373" cy="1754326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You fill it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at home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323132" y="3139067"/>
                <a:ext cx="58830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n-CA" sz="4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132" y="3139067"/>
                <a:ext cx="588302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060053" y="3131381"/>
                <a:ext cx="58830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n-CA" sz="4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053" y="3131381"/>
                <a:ext cx="588302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503719" y="3148749"/>
                <a:ext cx="58830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n-CA" sz="4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719" y="3148749"/>
                <a:ext cx="588302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194130" y="3161449"/>
                <a:ext cx="58830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n-CA" sz="4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30" y="3161449"/>
                <a:ext cx="588302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072493" y="3157239"/>
                <a:ext cx="58830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n-CA" sz="4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493" y="3157239"/>
                <a:ext cx="588302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789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5" y="2424734"/>
            <a:ext cx="970819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Combinational Logic</a:t>
            </a:r>
          </a:p>
          <a:p>
            <a:pPr lvl="0" algn="ctr" defTabSz="457200">
              <a:defRPr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 Conversion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5044263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BCD (8421) </a:t>
            </a: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Excess-3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77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313696"/>
            <a:ext cx="8661400" cy="628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50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0"/>
          <a:ext cx="12192000" cy="676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1010203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43751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9432442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75069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1524239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786421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461060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36738370"/>
                    </a:ext>
                  </a:extLst>
                </a:gridCol>
              </a:tblGrid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  <a:endParaRPr lang="en-CA" sz="18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</a:t>
                      </a:r>
                      <a:endParaRPr lang="en-CA" sz="18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</a:t>
                      </a:r>
                      <a:endParaRPr lang="en-CA" sz="18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</a:t>
                      </a:r>
                      <a:endParaRPr lang="en-CA" sz="18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</a:t>
                      </a:r>
                      <a:endParaRPr lang="en-CA" sz="18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</a:t>
                      </a:r>
                      <a:endParaRPr lang="en-CA" sz="18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</a:t>
                      </a:r>
                      <a:endParaRPr lang="en-CA" sz="18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Z</a:t>
                      </a:r>
                      <a:endParaRPr lang="en-CA" sz="18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54673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43451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38351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097968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152216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20135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79679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957605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87587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6353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670956"/>
                  </a:ext>
                </a:extLst>
              </a:tr>
              <a:tr h="45559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731127"/>
                  </a:ext>
                </a:extLst>
              </a:tr>
              <a:tr h="45559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206333"/>
                  </a:ext>
                </a:extLst>
              </a:tr>
              <a:tr h="45559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641172"/>
                  </a:ext>
                </a:extLst>
              </a:tr>
              <a:tr h="45559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066992"/>
                  </a:ext>
                </a:extLst>
              </a:tr>
              <a:tr h="45559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012817"/>
                  </a:ext>
                </a:extLst>
              </a:tr>
              <a:tr h="45559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332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148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Don’t Care Conditions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575536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In practice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in some applications the function is not specified for certain combinations of the variables. </a:t>
            </a:r>
            <a:endParaRPr lang="en-CA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7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9/93/Aiken_codetafel_symmetri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399568"/>
            <a:ext cx="2754548" cy="578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53" y="95250"/>
            <a:ext cx="4041272" cy="37623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18389" y="3971836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CA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 Howard Hathaway Aiken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(March 8, 1900 – March 14, 1973) 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Physicist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Pioneer in computing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Original conceptual designer behind IBM's Harvard Mark I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858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Don’t Care Conditions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5564" y="4575536"/>
            <a:ext cx="116008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Functions that have unspecified outputs for some input combinations are called </a:t>
            </a:r>
            <a:r>
              <a:rPr lang="en-US" sz="2800" i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incompletely specified functions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pPr algn="just"/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Don’t-care conditions can be used on a map to provide further simplification of the Boolean expression.</a:t>
            </a:r>
            <a:endParaRPr lang="en-CA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185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Don’t Care Conditions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1820" y="4575536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distinguish the don’t-care condition from 1’s and 0’s, an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Segoe UI Light" panose="020B0502040204020203" pitchFamily="34" charset="0"/>
              </a:rPr>
              <a:t>X</a:t>
            </a:r>
            <a:r>
              <a:rPr lang="en-CA" sz="2400" dirty="0">
                <a:solidFill>
                  <a:srgbClr val="FF0000"/>
                </a:solidFill>
                <a:latin typeface="Bradley Hand ITC" panose="03070402050302030203" pitchFamily="66" charset="0"/>
                <a:cs typeface="Segoe UI Light" panose="020B0502040204020203" pitchFamily="34" charset="0"/>
              </a:rPr>
              <a:t>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 used. </a:t>
            </a:r>
          </a:p>
        </p:txBody>
      </p:sp>
    </p:spTree>
    <p:extLst>
      <p:ext uri="{BB962C8B-B14F-4D97-AF65-F5344CB8AC3E}">
        <p14:creationId xmlns:p14="http://schemas.microsoft.com/office/powerpoint/2010/main" val="2866492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0"/>
          <a:ext cx="12192000" cy="676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1010203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43751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9432442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75069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1524239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786421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461060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36738370"/>
                    </a:ext>
                  </a:extLst>
                </a:gridCol>
              </a:tblGrid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  <a:endParaRPr lang="en-CA" sz="18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</a:t>
                      </a:r>
                      <a:endParaRPr lang="en-CA" sz="18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</a:t>
                      </a:r>
                      <a:endParaRPr lang="en-CA" sz="18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</a:t>
                      </a:r>
                      <a:endParaRPr lang="en-CA" sz="18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</a:t>
                      </a:r>
                      <a:endParaRPr lang="en-CA" sz="18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</a:t>
                      </a:r>
                      <a:endParaRPr lang="en-CA" sz="18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</a:t>
                      </a:r>
                      <a:endParaRPr lang="en-CA" sz="18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Z</a:t>
                      </a:r>
                      <a:endParaRPr lang="en-CA" sz="18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54673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43451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38351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097968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152216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20135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79679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957605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87587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6353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670956"/>
                  </a:ext>
                </a:extLst>
              </a:tr>
              <a:tr h="45559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731127"/>
                  </a:ext>
                </a:extLst>
              </a:tr>
              <a:tr h="45559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206333"/>
                  </a:ext>
                </a:extLst>
              </a:tr>
              <a:tr h="45559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641172"/>
                  </a:ext>
                </a:extLst>
              </a:tr>
              <a:tr h="45559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066992"/>
                  </a:ext>
                </a:extLst>
              </a:tr>
              <a:tr h="45559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012817"/>
                  </a:ext>
                </a:extLst>
              </a:tr>
              <a:tr h="45559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 Light" panose="020B0502040204020203" pitchFamily="34" charset="0"/>
                        </a:rPr>
                        <a:t>X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332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7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50D120-04FE-48D3-AF63-084D29F6FAF8}"/>
              </a:ext>
            </a:extLst>
          </p:cNvPr>
          <p:cNvSpPr/>
          <p:nvPr/>
        </p:nvSpPr>
        <p:spPr>
          <a:xfrm>
            <a:off x="0" y="225478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W(A,B,C,D) = ∑(5,6,7,8,9) + d(10,11,12,13,14,15)</a:t>
            </a:r>
          </a:p>
          <a:p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A5182-8A2A-4779-8D9B-12376B4BA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00" t="50346" r="1830" b="9179"/>
          <a:stretch/>
        </p:blipFill>
        <p:spPr>
          <a:xfrm>
            <a:off x="3586064" y="1179585"/>
            <a:ext cx="5019869" cy="500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42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50D120-04FE-48D3-AF63-084D29F6FAF8}"/>
              </a:ext>
            </a:extLst>
          </p:cNvPr>
          <p:cNvSpPr/>
          <p:nvPr/>
        </p:nvSpPr>
        <p:spPr>
          <a:xfrm>
            <a:off x="0" y="225478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X(A,B,C,D) = ∑(1,2,3,4,9) + d(10,11,12,13,14,15)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F060E-B5B3-4F5D-AE77-C4943FB69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9" t="48884" r="48534" b="8902"/>
          <a:stretch/>
        </p:blipFill>
        <p:spPr>
          <a:xfrm>
            <a:off x="3727579" y="1105678"/>
            <a:ext cx="4736841" cy="50620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379315-B514-4BAF-8C77-4807E69216A7}"/>
              </a:ext>
            </a:extLst>
          </p:cNvPr>
          <p:cNvSpPr/>
          <p:nvPr/>
        </p:nvSpPr>
        <p:spPr>
          <a:xfrm>
            <a:off x="7040880" y="3097530"/>
            <a:ext cx="525780" cy="331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7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50D120-04FE-48D3-AF63-084D29F6FAF8}"/>
              </a:ext>
            </a:extLst>
          </p:cNvPr>
          <p:cNvSpPr/>
          <p:nvPr/>
        </p:nvSpPr>
        <p:spPr>
          <a:xfrm>
            <a:off x="0" y="225478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Y(A,B,C,D) = ∑(0,3,4,7,8) + d(10,11,12,13,14,15)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5BFC3-21B8-4E8E-89E0-1DBCE60F3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08" t="7783" r="2874" b="50072"/>
          <a:stretch/>
        </p:blipFill>
        <p:spPr>
          <a:xfrm>
            <a:off x="3568959" y="1101012"/>
            <a:ext cx="5054081" cy="517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36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50D120-04FE-48D3-AF63-084D29F6FAF8}"/>
              </a:ext>
            </a:extLst>
          </p:cNvPr>
          <p:cNvSpPr/>
          <p:nvPr/>
        </p:nvSpPr>
        <p:spPr>
          <a:xfrm>
            <a:off x="0" y="225478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Z(A,B,C,D) = ∑(0,2,4,6,8) + d(10,11,12,13,14,15)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68D94-ED54-41FE-BF96-48BF21B75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3" t="7922" r="50025" b="51116"/>
          <a:stretch/>
        </p:blipFill>
        <p:spPr>
          <a:xfrm>
            <a:off x="3554963" y="1287624"/>
            <a:ext cx="4254760" cy="450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59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827919"/>
            <a:ext cx="6929437" cy="557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38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827919"/>
            <a:ext cx="6929437" cy="55728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52800" y="827918"/>
            <a:ext cx="5638800" cy="5001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BCD-to-Excess-3 </a:t>
            </a:r>
            <a:endParaRPr lang="en-CA" sz="4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224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MAXTERM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83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en/4/46/George_Stibit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4800600" cy="685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9125" y="457111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George Robert Stibitz </a:t>
            </a:r>
          </a:p>
          <a:p>
            <a:pPr algn="ctr"/>
            <a:r>
              <a:rPr lang="en-US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(April 30, 1904 – January 31, 1995)</a:t>
            </a:r>
          </a:p>
          <a:p>
            <a:pPr algn="ctr"/>
            <a:r>
              <a:rPr lang="en-US" dirty="0">
                <a:solidFill>
                  <a:srgbClr val="0B008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Bell Labs</a:t>
            </a:r>
            <a:r>
              <a:rPr lang="en-US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 researcher </a:t>
            </a:r>
          </a:p>
          <a:p>
            <a:pPr algn="ctr"/>
            <a:r>
              <a:rPr lang="en-US" dirty="0">
                <a:solidFill>
                  <a:srgbClr val="2021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 of the fathers of the modern first digital computer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61" y="2162174"/>
            <a:ext cx="6968707" cy="4043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95725" y="2714625"/>
            <a:ext cx="1266825" cy="3381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29401" y="2714625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+3</a:t>
            </a:r>
            <a:endParaRPr lang="en-CA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458773-BA29-4640-A51D-5DC29AE1E61C}"/>
              </a:ext>
            </a:extLst>
          </p:cNvPr>
          <p:cNvSpPr/>
          <p:nvPr/>
        </p:nvSpPr>
        <p:spPr>
          <a:xfrm>
            <a:off x="2874663" y="2745402"/>
            <a:ext cx="982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Aiken </a:t>
            </a:r>
            <a:endParaRPr lang="en-CA" sz="2000" b="1" i="0" dirty="0">
              <a:solidFill>
                <a:srgbClr val="000000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178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50D120-04FE-48D3-AF63-084D29F6FAF8}"/>
              </a:ext>
            </a:extLst>
          </p:cNvPr>
          <p:cNvSpPr/>
          <p:nvPr/>
        </p:nvSpPr>
        <p:spPr>
          <a:xfrm>
            <a:off x="0" y="225478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W(A,B,C,D) = ∑(5,6,7,8,9) + d(10,11,12,13,14,15)</a:t>
            </a:r>
          </a:p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W(A,B,C,D)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∏(?)</a:t>
            </a:r>
          </a:p>
        </p:txBody>
      </p:sp>
    </p:spTree>
    <p:extLst>
      <p:ext uri="{BB962C8B-B14F-4D97-AF65-F5344CB8AC3E}">
        <p14:creationId xmlns:p14="http://schemas.microsoft.com/office/powerpoint/2010/main" val="2129063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50D120-04FE-48D3-AF63-084D29F6FAF8}"/>
              </a:ext>
            </a:extLst>
          </p:cNvPr>
          <p:cNvSpPr/>
          <p:nvPr/>
        </p:nvSpPr>
        <p:spPr>
          <a:xfrm>
            <a:off x="0" y="225478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W(A,B,C,D) = ∑(5,6,7,8,9) + d(10,11,12,13,14,15)</a:t>
            </a:r>
          </a:p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W(A,B,C,D)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∏(0,1,2,3,4) </a:t>
            </a:r>
          </a:p>
        </p:txBody>
      </p:sp>
    </p:spTree>
    <p:extLst>
      <p:ext uri="{BB962C8B-B14F-4D97-AF65-F5344CB8AC3E}">
        <p14:creationId xmlns:p14="http://schemas.microsoft.com/office/powerpoint/2010/main" val="512927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50D120-04FE-48D3-AF63-084D29F6FAF8}"/>
              </a:ext>
            </a:extLst>
          </p:cNvPr>
          <p:cNvSpPr/>
          <p:nvPr/>
        </p:nvSpPr>
        <p:spPr>
          <a:xfrm>
            <a:off x="0" y="225478"/>
            <a:ext cx="121919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W(A,B,C,D) = ∑(5,6,7,8,9) + d(10,11,12,13,14,15)</a:t>
            </a:r>
          </a:p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W(A,B,C,D)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∏(0,1,2,3,4) + D(10,11,12,13,14,15)</a:t>
            </a:r>
          </a:p>
          <a:p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054534-9D92-4E99-9332-F811E095E1AD}"/>
              </a:ext>
            </a:extLst>
          </p:cNvPr>
          <p:cNvSpPr/>
          <p:nvPr/>
        </p:nvSpPr>
        <p:spPr>
          <a:xfrm>
            <a:off x="7759082" y="2698812"/>
            <a:ext cx="3852910" cy="23081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can assume the don’t care conditions are 0 if they help to more simplification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01778AF-943C-4316-B2F0-5AF8CFDC68CD}"/>
              </a:ext>
            </a:extLst>
          </p:cNvPr>
          <p:cNvSpPr/>
          <p:nvPr/>
        </p:nvSpPr>
        <p:spPr>
          <a:xfrm>
            <a:off x="5716990" y="1083076"/>
            <a:ext cx="3228736" cy="1722268"/>
          </a:xfrm>
          <a:custGeom>
            <a:avLst/>
            <a:gdLst>
              <a:gd name="connsiteX0" fmla="*/ 2148626 w 3228736"/>
              <a:gd name="connsiteY0" fmla="*/ 1722268 h 1722268"/>
              <a:gd name="connsiteX1" fmla="*/ 3134047 w 3228736"/>
              <a:gd name="connsiteY1" fmla="*/ 603681 h 1722268"/>
              <a:gd name="connsiteX2" fmla="*/ 71251 w 3228736"/>
              <a:gd name="connsiteY2" fmla="*/ 1091953 h 1722268"/>
              <a:gd name="connsiteX3" fmla="*/ 914629 w 3228736"/>
              <a:gd name="connsiteY3" fmla="*/ 230819 h 1722268"/>
              <a:gd name="connsiteX4" fmla="*/ 213293 w 3228736"/>
              <a:gd name="connsiteY4" fmla="*/ 0 h 172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8736" h="1722268">
                <a:moveTo>
                  <a:pt x="2148626" y="1722268"/>
                </a:moveTo>
                <a:cubicBezTo>
                  <a:pt x="2814451" y="1215500"/>
                  <a:pt x="3480276" y="708733"/>
                  <a:pt x="3134047" y="603681"/>
                </a:cubicBezTo>
                <a:cubicBezTo>
                  <a:pt x="2787818" y="498629"/>
                  <a:pt x="441154" y="1154097"/>
                  <a:pt x="71251" y="1091953"/>
                </a:cubicBezTo>
                <a:cubicBezTo>
                  <a:pt x="-298652" y="1029809"/>
                  <a:pt x="890955" y="412811"/>
                  <a:pt x="914629" y="230819"/>
                </a:cubicBezTo>
                <a:cubicBezTo>
                  <a:pt x="938303" y="48827"/>
                  <a:pt x="575798" y="24413"/>
                  <a:pt x="213293" y="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96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DC6062-C222-42F4-BADA-350D4BC73A34}"/>
              </a:ext>
            </a:extLst>
          </p:cNvPr>
          <p:cNvGraphicFramePr>
            <a:graphicFrameLocks noGrp="1"/>
          </p:cNvGraphicFramePr>
          <p:nvPr/>
        </p:nvGraphicFramePr>
        <p:xfrm>
          <a:off x="4994529" y="2867852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37847046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4194831416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35952955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829739486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021256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35113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36767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96545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050D120-04FE-48D3-AF63-084D29F6FAF8}"/>
              </a:ext>
            </a:extLst>
          </p:cNvPr>
          <p:cNvSpPr/>
          <p:nvPr/>
        </p:nvSpPr>
        <p:spPr>
          <a:xfrm>
            <a:off x="0" y="225478"/>
            <a:ext cx="121919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W(A,B,C,D) = ∑(5,6,7,8,9) + d(10,11,12,13,14,15)</a:t>
            </a:r>
          </a:p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W(A,B,C,D)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∏(0,1,2,3,4) + D(10,11,12,13,14,15)</a:t>
            </a:r>
          </a:p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W(A,B,C,D)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()’</a:t>
            </a:r>
          </a:p>
          <a:p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5FD881-7789-4811-AB48-3E2EF19B5F3C}"/>
              </a:ext>
            </a:extLst>
          </p:cNvPr>
          <p:cNvGraphicFramePr>
            <a:graphicFrameLocks noGrp="1"/>
          </p:cNvGraphicFramePr>
          <p:nvPr/>
        </p:nvGraphicFramePr>
        <p:xfrm>
          <a:off x="3796342" y="1938486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CD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AB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412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DC6062-C222-42F4-BADA-350D4BC73A34}"/>
              </a:ext>
            </a:extLst>
          </p:cNvPr>
          <p:cNvGraphicFramePr>
            <a:graphicFrameLocks noGrp="1"/>
          </p:cNvGraphicFramePr>
          <p:nvPr/>
        </p:nvGraphicFramePr>
        <p:xfrm>
          <a:off x="4994529" y="2867852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37847046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4194831416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35952955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829739486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021256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35113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36767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96545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050D120-04FE-48D3-AF63-084D29F6FAF8}"/>
              </a:ext>
            </a:extLst>
          </p:cNvPr>
          <p:cNvSpPr/>
          <p:nvPr/>
        </p:nvSpPr>
        <p:spPr>
          <a:xfrm>
            <a:off x="0" y="225478"/>
            <a:ext cx="121919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W(A,B,C,D) = ∑(5,6,7,8,9) + d(10,11,12,13,14,15)</a:t>
            </a:r>
          </a:p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W(A,B,C,D)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∏(0,1,2,3,4) + D(10,11,12,13,14,15)</a:t>
            </a:r>
          </a:p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W(A,B,C,D)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((A’B’))’</a:t>
            </a:r>
          </a:p>
          <a:p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5FD881-7789-4811-AB48-3E2EF19B5F3C}"/>
              </a:ext>
            </a:extLst>
          </p:cNvPr>
          <p:cNvGraphicFramePr>
            <a:graphicFrameLocks noGrp="1"/>
          </p:cNvGraphicFramePr>
          <p:nvPr/>
        </p:nvGraphicFramePr>
        <p:xfrm>
          <a:off x="3796342" y="1938486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CD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AB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5C8B5BE-1F0A-4B78-8A80-AE27A70856AB}"/>
              </a:ext>
            </a:extLst>
          </p:cNvPr>
          <p:cNvSpPr/>
          <p:nvPr/>
        </p:nvSpPr>
        <p:spPr>
          <a:xfrm>
            <a:off x="5070763" y="2916344"/>
            <a:ext cx="2872509" cy="484948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2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DC6062-C222-42F4-BADA-350D4BC73A34}"/>
              </a:ext>
            </a:extLst>
          </p:cNvPr>
          <p:cNvGraphicFramePr>
            <a:graphicFrameLocks noGrp="1"/>
          </p:cNvGraphicFramePr>
          <p:nvPr/>
        </p:nvGraphicFramePr>
        <p:xfrm>
          <a:off x="4994529" y="2867852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37847046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4194831416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35952955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829739486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021256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35113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36767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96545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050D120-04FE-48D3-AF63-084D29F6FAF8}"/>
              </a:ext>
            </a:extLst>
          </p:cNvPr>
          <p:cNvSpPr/>
          <p:nvPr/>
        </p:nvSpPr>
        <p:spPr>
          <a:xfrm>
            <a:off x="0" y="225478"/>
            <a:ext cx="121919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W(A,B,C,D) = ∑(5,6,7,8,9) + d(10,11,12,13,14,15)</a:t>
            </a:r>
          </a:p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W(A,B,C,D)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∏(0,1,2,3,4) + D(10,11,12,13,14,15)</a:t>
            </a:r>
          </a:p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W(A,B,C,D)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((A’B’)+(A’C’D’))’</a:t>
            </a:r>
            <a:endParaRPr lang="en-US" sz="2800" dirty="0">
              <a:highlight>
                <a:srgbClr val="FFFF00"/>
              </a:highlight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5FD881-7789-4811-AB48-3E2EF19B5F3C}"/>
              </a:ext>
            </a:extLst>
          </p:cNvPr>
          <p:cNvGraphicFramePr>
            <a:graphicFrameLocks noGrp="1"/>
          </p:cNvGraphicFramePr>
          <p:nvPr/>
        </p:nvGraphicFramePr>
        <p:xfrm>
          <a:off x="3796342" y="1938486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CD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AB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5C8B5BE-1F0A-4B78-8A80-AE27A70856AB}"/>
              </a:ext>
            </a:extLst>
          </p:cNvPr>
          <p:cNvSpPr/>
          <p:nvPr/>
        </p:nvSpPr>
        <p:spPr>
          <a:xfrm>
            <a:off x="5070763" y="2916344"/>
            <a:ext cx="2872509" cy="484948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4AE73-0E69-45C4-94F7-B8B4C367DD4B}"/>
              </a:ext>
            </a:extLst>
          </p:cNvPr>
          <p:cNvSpPr/>
          <p:nvPr/>
        </p:nvSpPr>
        <p:spPr>
          <a:xfrm>
            <a:off x="5070763" y="2916344"/>
            <a:ext cx="581892" cy="1092238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85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DC6062-C222-42F4-BADA-350D4BC73A34}"/>
              </a:ext>
            </a:extLst>
          </p:cNvPr>
          <p:cNvGraphicFramePr>
            <a:graphicFrameLocks noGrp="1"/>
          </p:cNvGraphicFramePr>
          <p:nvPr/>
        </p:nvGraphicFramePr>
        <p:xfrm>
          <a:off x="5179257" y="3401613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37847046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4194831416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35952955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829739486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021256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35113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36767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96545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050D120-04FE-48D3-AF63-084D29F6FAF8}"/>
              </a:ext>
            </a:extLst>
          </p:cNvPr>
          <p:cNvSpPr/>
          <p:nvPr/>
        </p:nvSpPr>
        <p:spPr>
          <a:xfrm>
            <a:off x="0" y="225478"/>
            <a:ext cx="121919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W(A,B,C,D) = ∑(5,6,7,8,9) + d(10,11,12,13,14,15)</a:t>
            </a:r>
          </a:p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W(A,B,C,D)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∏(0,1,2,3,4) + D(10,11,12,13,14,15)</a:t>
            </a:r>
          </a:p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W(A,B,C,D)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((A’B’)+(A’C’D’))’ </a:t>
            </a:r>
            <a:r>
              <a:rPr lang="en-US" sz="28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Here the “don’t care conditions” did not help </a:t>
            </a:r>
            <a:r>
              <a:rPr lang="en-US" sz="28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</a:t>
            </a:r>
          </a:p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W(A,B,C,D)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(A+B)(A+C+D)</a:t>
            </a:r>
            <a:endParaRPr lang="en-US" sz="2800" dirty="0">
              <a:highlight>
                <a:srgbClr val="FFFF00"/>
              </a:highligh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5FD881-7789-4811-AB48-3E2EF19B5F3C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2472247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CD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AB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5C8B5BE-1F0A-4B78-8A80-AE27A70856AB}"/>
              </a:ext>
            </a:extLst>
          </p:cNvPr>
          <p:cNvSpPr/>
          <p:nvPr/>
        </p:nvSpPr>
        <p:spPr>
          <a:xfrm>
            <a:off x="5255491" y="3450105"/>
            <a:ext cx="2872509" cy="484948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4AE73-0E69-45C4-94F7-B8B4C367DD4B}"/>
              </a:ext>
            </a:extLst>
          </p:cNvPr>
          <p:cNvSpPr/>
          <p:nvPr/>
        </p:nvSpPr>
        <p:spPr>
          <a:xfrm>
            <a:off x="5255491" y="3450105"/>
            <a:ext cx="581892" cy="1092238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9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50D120-04FE-48D3-AF63-084D29F6FAF8}"/>
              </a:ext>
            </a:extLst>
          </p:cNvPr>
          <p:cNvSpPr/>
          <p:nvPr/>
        </p:nvSpPr>
        <p:spPr>
          <a:xfrm>
            <a:off x="0" y="225478"/>
            <a:ext cx="121919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X(A,B,C,D) = ∑(1,2,3,4,9) + d(10,11,12,13,14,15)</a:t>
            </a:r>
          </a:p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Z(A,B,C,D)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∏(0,5,6,7,8) + D(10,11,12,13,14,15)</a:t>
            </a:r>
          </a:p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Z(A,B,C,D)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((BD)+(BC)+(B’C’D’))’</a:t>
            </a:r>
            <a:r>
              <a:rPr lang="en-US" sz="28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 Here the “don’t care conditions” helped </a:t>
            </a:r>
            <a:r>
              <a:rPr lang="en-US" sz="28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Z(A,B,C,D)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(B’+D’)(B’+C’)(B+C+D)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52E341-6143-4A87-973B-84B75162384A}"/>
              </a:ext>
            </a:extLst>
          </p:cNvPr>
          <p:cNvGraphicFramePr>
            <a:graphicFrameLocks noGrp="1"/>
          </p:cNvGraphicFramePr>
          <p:nvPr/>
        </p:nvGraphicFramePr>
        <p:xfrm>
          <a:off x="5059183" y="3385088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37847046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4194831416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35952955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829739486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021256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35113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36767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96545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B9EA89-A7C4-4B24-BB6D-2857F39DDB45}"/>
              </a:ext>
            </a:extLst>
          </p:cNvPr>
          <p:cNvGraphicFramePr>
            <a:graphicFrameLocks noGrp="1"/>
          </p:cNvGraphicFramePr>
          <p:nvPr/>
        </p:nvGraphicFramePr>
        <p:xfrm>
          <a:off x="3860996" y="2455722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CD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AB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EB41FF9-FAC9-4630-8BEC-1EC7B6C6160C}"/>
              </a:ext>
            </a:extLst>
          </p:cNvPr>
          <p:cNvSpPr/>
          <p:nvPr/>
        </p:nvSpPr>
        <p:spPr>
          <a:xfrm>
            <a:off x="5937710" y="4038600"/>
            <a:ext cx="1257417" cy="1069109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1028F8-2E1A-43A3-8173-37157D1C58D3}"/>
              </a:ext>
            </a:extLst>
          </p:cNvPr>
          <p:cNvSpPr/>
          <p:nvPr/>
        </p:nvSpPr>
        <p:spPr>
          <a:xfrm>
            <a:off x="6652594" y="4038599"/>
            <a:ext cx="1257417" cy="1069109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0DDF0-3928-44F5-A67E-1537B7ECAE7D}"/>
              </a:ext>
            </a:extLst>
          </p:cNvPr>
          <p:cNvSpPr/>
          <p:nvPr/>
        </p:nvSpPr>
        <p:spPr>
          <a:xfrm>
            <a:off x="5157237" y="2253672"/>
            <a:ext cx="550835" cy="1657931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8DE653-48C4-4B47-8AC5-2B2EAFC813CB}"/>
              </a:ext>
            </a:extLst>
          </p:cNvPr>
          <p:cNvSpPr/>
          <p:nvPr/>
        </p:nvSpPr>
        <p:spPr>
          <a:xfrm>
            <a:off x="5157237" y="5242745"/>
            <a:ext cx="550835" cy="1069109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8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50D120-04FE-48D3-AF63-084D29F6FAF8}"/>
              </a:ext>
            </a:extLst>
          </p:cNvPr>
          <p:cNvSpPr/>
          <p:nvPr/>
        </p:nvSpPr>
        <p:spPr>
          <a:xfrm>
            <a:off x="0" y="225478"/>
            <a:ext cx="121919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Y(A,B,C,D) = ∑(0,3,4,7,8) + d(10,11,12,13,14,15)</a:t>
            </a:r>
          </a:p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Y(A,B,C,D)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?</a:t>
            </a:r>
          </a:p>
          <a:p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Z(A,B,C,D) = ∑(0,2,4,6,8) + d(10,11,12,13,14,15) </a:t>
            </a:r>
          </a:p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Z(A,B,C,D)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17A344-43BE-45B5-BC67-81C14D08C146}"/>
              </a:ext>
            </a:extLst>
          </p:cNvPr>
          <p:cNvSpPr/>
          <p:nvPr/>
        </p:nvSpPr>
        <p:spPr>
          <a:xfrm>
            <a:off x="7759082" y="2698812"/>
            <a:ext cx="3852910" cy="23081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 Turn!</a:t>
            </a:r>
          </a:p>
        </p:txBody>
      </p:sp>
    </p:spTree>
    <p:extLst>
      <p:ext uri="{BB962C8B-B14F-4D97-AF65-F5344CB8AC3E}">
        <p14:creationId xmlns:p14="http://schemas.microsoft.com/office/powerpoint/2010/main" val="1913851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1166"/>
          <a:stretch/>
        </p:blipFill>
        <p:spPr>
          <a:xfrm>
            <a:off x="2832100" y="827919"/>
            <a:ext cx="6929437" cy="49505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52800" y="827918"/>
            <a:ext cx="5638800" cy="5001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Excess-3-to-BCD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BCD-to-Aiken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Aiken-to-BCD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Aiken-to-Excess-3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CA" sz="4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09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763288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Self-complementing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9544" y="4649238"/>
            <a:ext cx="121919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9’s complement of the decimal number</a:t>
            </a:r>
          </a:p>
          <a:p>
            <a:pPr lvl="0" algn="ctr" defTabSz="457200">
              <a:defRPr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</a:p>
          <a:p>
            <a:pPr lvl="0" algn="ctr" defTabSz="457200">
              <a:defRPr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1’s complement (NOT) of its binary code</a:t>
            </a:r>
          </a:p>
        </p:txBody>
      </p:sp>
    </p:spTree>
    <p:extLst>
      <p:ext uri="{BB962C8B-B14F-4D97-AF65-F5344CB8AC3E}">
        <p14:creationId xmlns:p14="http://schemas.microsoft.com/office/powerpoint/2010/main" val="834660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16" y="847725"/>
            <a:ext cx="1141311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142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5" y="2424734"/>
            <a:ext cx="970819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Combinational Logic</a:t>
            </a:r>
          </a:p>
          <a:p>
            <a:pPr lvl="0" algn="ctr" defTabSz="457200">
              <a:defRPr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Display Decoder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6434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7-Seg-Dec.</a:t>
                </a:r>
              </a:p>
              <a:p>
                <a:pPr algn="ctr"/>
                <a:r>
                  <a:rPr lang="en-CA" sz="4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4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7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blipFill>
                <a:blip r:embed="rId2"/>
                <a:stretch>
                  <a:fillRect l="-1474" r="-16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4267200" y="21716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7200" y="28955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67200" y="348614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53907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77196" y="1715004"/>
            <a:ext cx="31341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Binary Number</a:t>
            </a:r>
          </a:p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BCD</a:t>
            </a:r>
          </a:p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Excess-3</a:t>
            </a:r>
          </a:p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Aiken</a:t>
            </a:r>
          </a:p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Gray</a:t>
            </a:r>
          </a:p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CA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33599" y="1879311"/>
            <a:ext cx="449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33599" y="2568526"/>
            <a:ext cx="420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33599" y="3203814"/>
            <a:ext cx="449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33599" y="3859454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122" name="Picture 2" descr="H 715 WHITE | BODET Electromagnetic Display Mod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687" y="2034113"/>
            <a:ext cx="168592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/>
          <p:cNvCxnSpPr/>
          <p:nvPr/>
        </p:nvCxnSpPr>
        <p:spPr>
          <a:xfrm>
            <a:off x="7913496" y="232938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926789" y="264794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921032" y="2943223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07739" y="3608917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07739" y="33146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907739" y="390524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07739" y="4151841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0867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7-Seg-Dec.</a:t>
                </a:r>
              </a:p>
              <a:p>
                <a:pPr algn="ctr"/>
                <a:r>
                  <a:rPr lang="en-CA" sz="4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4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7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blipFill>
                <a:blip r:embed="rId2"/>
                <a:stretch>
                  <a:fillRect l="-1474" r="-16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4267200" y="21716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7200" y="28955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67200" y="348614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53907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77196" y="1715004"/>
            <a:ext cx="31341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Binary Number</a:t>
            </a:r>
          </a:p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BCD</a:t>
            </a:r>
          </a:p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Excess-3</a:t>
            </a:r>
          </a:p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Aiken</a:t>
            </a:r>
          </a:p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Gray</a:t>
            </a:r>
          </a:p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CA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33599" y="1879311"/>
            <a:ext cx="449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33599" y="2568526"/>
            <a:ext cx="420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33599" y="3203814"/>
            <a:ext cx="449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33599" y="3859454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122" name="Picture 2" descr="H 715 WHITE | BODET Electromagnetic Display Mod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687" y="2034113"/>
            <a:ext cx="168592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/>
          <p:cNvCxnSpPr/>
          <p:nvPr/>
        </p:nvCxnSpPr>
        <p:spPr>
          <a:xfrm>
            <a:off x="7913496" y="232938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926789" y="264794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921032" y="2943223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07739" y="3608917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07739" y="33146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907739" y="390524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07739" y="4151841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8734425" y="1266660"/>
            <a:ext cx="1813095" cy="1076490"/>
          </a:xfrm>
          <a:custGeom>
            <a:avLst/>
            <a:gdLst>
              <a:gd name="connsiteX0" fmla="*/ 0 w 1813095"/>
              <a:gd name="connsiteY0" fmla="*/ 1038390 h 1076490"/>
              <a:gd name="connsiteX1" fmla="*/ 628650 w 1813095"/>
              <a:gd name="connsiteY1" fmla="*/ 95415 h 1076490"/>
              <a:gd name="connsiteX2" fmla="*/ 1666875 w 1813095"/>
              <a:gd name="connsiteY2" fmla="*/ 143040 h 1076490"/>
              <a:gd name="connsiteX3" fmla="*/ 1781175 w 1813095"/>
              <a:gd name="connsiteY3" fmla="*/ 1076490 h 107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3095" h="1076490">
                <a:moveTo>
                  <a:pt x="0" y="1038390"/>
                </a:moveTo>
                <a:cubicBezTo>
                  <a:pt x="175419" y="641515"/>
                  <a:pt x="350838" y="244640"/>
                  <a:pt x="628650" y="95415"/>
                </a:cubicBezTo>
                <a:cubicBezTo>
                  <a:pt x="906462" y="-53810"/>
                  <a:pt x="1474788" y="-20473"/>
                  <a:pt x="1666875" y="143040"/>
                </a:cubicBezTo>
                <a:cubicBezTo>
                  <a:pt x="1858963" y="306552"/>
                  <a:pt x="1820069" y="691521"/>
                  <a:pt x="1781175" y="1076490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745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7-Seg-Dec.</a:t>
                </a:r>
              </a:p>
              <a:p>
                <a:pPr algn="ctr"/>
                <a:r>
                  <a:rPr lang="en-CA" sz="4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4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7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blipFill>
                <a:blip r:embed="rId2"/>
                <a:stretch>
                  <a:fillRect l="-1474" r="-16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4267200" y="21716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7200" y="28955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67200" y="348614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53907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77196" y="1715004"/>
            <a:ext cx="31341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Binary Number</a:t>
            </a:r>
          </a:p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BCD</a:t>
            </a:r>
          </a:p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Excess-3</a:t>
            </a:r>
          </a:p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Aiken</a:t>
            </a:r>
          </a:p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Gray</a:t>
            </a:r>
          </a:p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CA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33599" y="1879311"/>
            <a:ext cx="449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33599" y="2568526"/>
            <a:ext cx="420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33599" y="3203814"/>
            <a:ext cx="449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33599" y="3859454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122" name="Picture 2" descr="H 715 WHITE | BODET Electromagnetic Display Mod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687" y="2034113"/>
            <a:ext cx="168592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/>
          <p:cNvCxnSpPr/>
          <p:nvPr/>
        </p:nvCxnSpPr>
        <p:spPr>
          <a:xfrm>
            <a:off x="7913496" y="232938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926789" y="264794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921032" y="2943223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07739" y="3608917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07739" y="33146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907739" y="390524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07739" y="4151841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8734425" y="1266660"/>
            <a:ext cx="1813095" cy="1076490"/>
          </a:xfrm>
          <a:custGeom>
            <a:avLst/>
            <a:gdLst>
              <a:gd name="connsiteX0" fmla="*/ 0 w 1813095"/>
              <a:gd name="connsiteY0" fmla="*/ 1038390 h 1076490"/>
              <a:gd name="connsiteX1" fmla="*/ 628650 w 1813095"/>
              <a:gd name="connsiteY1" fmla="*/ 95415 h 1076490"/>
              <a:gd name="connsiteX2" fmla="*/ 1666875 w 1813095"/>
              <a:gd name="connsiteY2" fmla="*/ 143040 h 1076490"/>
              <a:gd name="connsiteX3" fmla="*/ 1781175 w 1813095"/>
              <a:gd name="connsiteY3" fmla="*/ 1076490 h 107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3095" h="1076490">
                <a:moveTo>
                  <a:pt x="0" y="1038390"/>
                </a:moveTo>
                <a:cubicBezTo>
                  <a:pt x="175419" y="641515"/>
                  <a:pt x="350838" y="244640"/>
                  <a:pt x="628650" y="95415"/>
                </a:cubicBezTo>
                <a:cubicBezTo>
                  <a:pt x="906462" y="-53810"/>
                  <a:pt x="1474788" y="-20473"/>
                  <a:pt x="1666875" y="143040"/>
                </a:cubicBezTo>
                <a:cubicBezTo>
                  <a:pt x="1858963" y="306552"/>
                  <a:pt x="1820069" y="691521"/>
                  <a:pt x="1781175" y="1076490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8734426" y="1697732"/>
            <a:ext cx="2978237" cy="1002686"/>
          </a:xfrm>
          <a:custGeom>
            <a:avLst/>
            <a:gdLst>
              <a:gd name="connsiteX0" fmla="*/ 0 w 1813095"/>
              <a:gd name="connsiteY0" fmla="*/ 1038390 h 1076490"/>
              <a:gd name="connsiteX1" fmla="*/ 628650 w 1813095"/>
              <a:gd name="connsiteY1" fmla="*/ 95415 h 1076490"/>
              <a:gd name="connsiteX2" fmla="*/ 1666875 w 1813095"/>
              <a:gd name="connsiteY2" fmla="*/ 143040 h 1076490"/>
              <a:gd name="connsiteX3" fmla="*/ 1781175 w 1813095"/>
              <a:gd name="connsiteY3" fmla="*/ 1076490 h 1076490"/>
              <a:gd name="connsiteX0" fmla="*/ 0 w 2194148"/>
              <a:gd name="connsiteY0" fmla="*/ 1037881 h 1066456"/>
              <a:gd name="connsiteX1" fmla="*/ 628650 w 2194148"/>
              <a:gd name="connsiteY1" fmla="*/ 94906 h 1066456"/>
              <a:gd name="connsiteX2" fmla="*/ 1666875 w 2194148"/>
              <a:gd name="connsiteY2" fmla="*/ 142531 h 1066456"/>
              <a:gd name="connsiteX3" fmla="*/ 2190750 w 2194148"/>
              <a:gd name="connsiteY3" fmla="*/ 1066456 h 1066456"/>
              <a:gd name="connsiteX0" fmla="*/ 0 w 2978237"/>
              <a:gd name="connsiteY0" fmla="*/ 974111 h 1002686"/>
              <a:gd name="connsiteX1" fmla="*/ 628650 w 2978237"/>
              <a:gd name="connsiteY1" fmla="*/ 31136 h 1002686"/>
              <a:gd name="connsiteX2" fmla="*/ 2933700 w 2978237"/>
              <a:gd name="connsiteY2" fmla="*/ 297836 h 1002686"/>
              <a:gd name="connsiteX3" fmla="*/ 2190750 w 2978237"/>
              <a:gd name="connsiteY3" fmla="*/ 1002686 h 100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8237" h="1002686">
                <a:moveTo>
                  <a:pt x="0" y="974111"/>
                </a:moveTo>
                <a:cubicBezTo>
                  <a:pt x="175419" y="577236"/>
                  <a:pt x="139700" y="143849"/>
                  <a:pt x="628650" y="31136"/>
                </a:cubicBezTo>
                <a:cubicBezTo>
                  <a:pt x="1117600" y="-81577"/>
                  <a:pt x="2673350" y="135911"/>
                  <a:pt x="2933700" y="297836"/>
                </a:cubicBezTo>
                <a:cubicBezTo>
                  <a:pt x="3194050" y="459761"/>
                  <a:pt x="2229644" y="617717"/>
                  <a:pt x="2190750" y="1002686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828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7-Seg-Dec.</a:t>
                </a:r>
              </a:p>
              <a:p>
                <a:pPr algn="ctr"/>
                <a:r>
                  <a:rPr lang="en-CA" sz="4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4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7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blipFill>
                <a:blip r:embed="rId2"/>
                <a:stretch>
                  <a:fillRect l="-1474" r="-16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4267200" y="21716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7200" y="28955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67200" y="348614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53907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77196" y="1715004"/>
            <a:ext cx="31341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Binary Number</a:t>
            </a:r>
          </a:p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BCD</a:t>
            </a:r>
          </a:p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Excess-3</a:t>
            </a:r>
          </a:p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Aiken</a:t>
            </a:r>
          </a:p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Gray</a:t>
            </a:r>
          </a:p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CA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33599" y="1879311"/>
            <a:ext cx="449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33599" y="2568526"/>
            <a:ext cx="420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33599" y="3203814"/>
            <a:ext cx="449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33599" y="3859454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122" name="Picture 2" descr="H 715 WHITE | BODET Electromagnetic Display Mod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687" y="2034113"/>
            <a:ext cx="168592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/>
          <p:cNvCxnSpPr/>
          <p:nvPr/>
        </p:nvCxnSpPr>
        <p:spPr>
          <a:xfrm>
            <a:off x="7913496" y="232938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926789" y="264794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921032" y="2943223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07739" y="3608917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07739" y="33146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907739" y="390524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07739" y="4151841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8734425" y="1266660"/>
            <a:ext cx="1813095" cy="1076490"/>
          </a:xfrm>
          <a:custGeom>
            <a:avLst/>
            <a:gdLst>
              <a:gd name="connsiteX0" fmla="*/ 0 w 1813095"/>
              <a:gd name="connsiteY0" fmla="*/ 1038390 h 1076490"/>
              <a:gd name="connsiteX1" fmla="*/ 628650 w 1813095"/>
              <a:gd name="connsiteY1" fmla="*/ 95415 h 1076490"/>
              <a:gd name="connsiteX2" fmla="*/ 1666875 w 1813095"/>
              <a:gd name="connsiteY2" fmla="*/ 143040 h 1076490"/>
              <a:gd name="connsiteX3" fmla="*/ 1781175 w 1813095"/>
              <a:gd name="connsiteY3" fmla="*/ 1076490 h 107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3095" h="1076490">
                <a:moveTo>
                  <a:pt x="0" y="1038390"/>
                </a:moveTo>
                <a:cubicBezTo>
                  <a:pt x="175419" y="641515"/>
                  <a:pt x="350838" y="244640"/>
                  <a:pt x="628650" y="95415"/>
                </a:cubicBezTo>
                <a:cubicBezTo>
                  <a:pt x="906462" y="-53810"/>
                  <a:pt x="1474788" y="-20473"/>
                  <a:pt x="1666875" y="143040"/>
                </a:cubicBezTo>
                <a:cubicBezTo>
                  <a:pt x="1858963" y="306552"/>
                  <a:pt x="1820069" y="691521"/>
                  <a:pt x="1781175" y="1076490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8734426" y="1697732"/>
            <a:ext cx="2978237" cy="1002686"/>
          </a:xfrm>
          <a:custGeom>
            <a:avLst/>
            <a:gdLst>
              <a:gd name="connsiteX0" fmla="*/ 0 w 1813095"/>
              <a:gd name="connsiteY0" fmla="*/ 1038390 h 1076490"/>
              <a:gd name="connsiteX1" fmla="*/ 628650 w 1813095"/>
              <a:gd name="connsiteY1" fmla="*/ 95415 h 1076490"/>
              <a:gd name="connsiteX2" fmla="*/ 1666875 w 1813095"/>
              <a:gd name="connsiteY2" fmla="*/ 143040 h 1076490"/>
              <a:gd name="connsiteX3" fmla="*/ 1781175 w 1813095"/>
              <a:gd name="connsiteY3" fmla="*/ 1076490 h 1076490"/>
              <a:gd name="connsiteX0" fmla="*/ 0 w 2194148"/>
              <a:gd name="connsiteY0" fmla="*/ 1037881 h 1066456"/>
              <a:gd name="connsiteX1" fmla="*/ 628650 w 2194148"/>
              <a:gd name="connsiteY1" fmla="*/ 94906 h 1066456"/>
              <a:gd name="connsiteX2" fmla="*/ 1666875 w 2194148"/>
              <a:gd name="connsiteY2" fmla="*/ 142531 h 1066456"/>
              <a:gd name="connsiteX3" fmla="*/ 2190750 w 2194148"/>
              <a:gd name="connsiteY3" fmla="*/ 1066456 h 1066456"/>
              <a:gd name="connsiteX0" fmla="*/ 0 w 2978237"/>
              <a:gd name="connsiteY0" fmla="*/ 974111 h 1002686"/>
              <a:gd name="connsiteX1" fmla="*/ 628650 w 2978237"/>
              <a:gd name="connsiteY1" fmla="*/ 31136 h 1002686"/>
              <a:gd name="connsiteX2" fmla="*/ 2933700 w 2978237"/>
              <a:gd name="connsiteY2" fmla="*/ 297836 h 1002686"/>
              <a:gd name="connsiteX3" fmla="*/ 2190750 w 2978237"/>
              <a:gd name="connsiteY3" fmla="*/ 1002686 h 100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8237" h="1002686">
                <a:moveTo>
                  <a:pt x="0" y="974111"/>
                </a:moveTo>
                <a:cubicBezTo>
                  <a:pt x="175419" y="577236"/>
                  <a:pt x="139700" y="143849"/>
                  <a:pt x="628650" y="31136"/>
                </a:cubicBezTo>
                <a:cubicBezTo>
                  <a:pt x="1117600" y="-81577"/>
                  <a:pt x="2673350" y="135911"/>
                  <a:pt x="2933700" y="297836"/>
                </a:cubicBezTo>
                <a:cubicBezTo>
                  <a:pt x="3194050" y="459761"/>
                  <a:pt x="2229644" y="617717"/>
                  <a:pt x="2190750" y="1002686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8688789" y="1972879"/>
            <a:ext cx="3248253" cy="1593255"/>
          </a:xfrm>
          <a:custGeom>
            <a:avLst/>
            <a:gdLst>
              <a:gd name="connsiteX0" fmla="*/ 0 w 1813095"/>
              <a:gd name="connsiteY0" fmla="*/ 1038390 h 1076490"/>
              <a:gd name="connsiteX1" fmla="*/ 628650 w 1813095"/>
              <a:gd name="connsiteY1" fmla="*/ 95415 h 1076490"/>
              <a:gd name="connsiteX2" fmla="*/ 1666875 w 1813095"/>
              <a:gd name="connsiteY2" fmla="*/ 143040 h 1076490"/>
              <a:gd name="connsiteX3" fmla="*/ 1781175 w 1813095"/>
              <a:gd name="connsiteY3" fmla="*/ 1076490 h 1076490"/>
              <a:gd name="connsiteX0" fmla="*/ 0 w 2194148"/>
              <a:gd name="connsiteY0" fmla="*/ 1037881 h 1066456"/>
              <a:gd name="connsiteX1" fmla="*/ 628650 w 2194148"/>
              <a:gd name="connsiteY1" fmla="*/ 94906 h 1066456"/>
              <a:gd name="connsiteX2" fmla="*/ 1666875 w 2194148"/>
              <a:gd name="connsiteY2" fmla="*/ 142531 h 1066456"/>
              <a:gd name="connsiteX3" fmla="*/ 2190750 w 2194148"/>
              <a:gd name="connsiteY3" fmla="*/ 1066456 h 1066456"/>
              <a:gd name="connsiteX0" fmla="*/ 0 w 2978237"/>
              <a:gd name="connsiteY0" fmla="*/ 974111 h 1002686"/>
              <a:gd name="connsiteX1" fmla="*/ 628650 w 2978237"/>
              <a:gd name="connsiteY1" fmla="*/ 31136 h 1002686"/>
              <a:gd name="connsiteX2" fmla="*/ 2933700 w 2978237"/>
              <a:gd name="connsiteY2" fmla="*/ 297836 h 1002686"/>
              <a:gd name="connsiteX3" fmla="*/ 2190750 w 2978237"/>
              <a:gd name="connsiteY3" fmla="*/ 1002686 h 1002686"/>
              <a:gd name="connsiteX0" fmla="*/ 0 w 2969396"/>
              <a:gd name="connsiteY0" fmla="*/ 985256 h 1594856"/>
              <a:gd name="connsiteX1" fmla="*/ 628650 w 2969396"/>
              <a:gd name="connsiteY1" fmla="*/ 42281 h 1594856"/>
              <a:gd name="connsiteX2" fmla="*/ 2933700 w 2969396"/>
              <a:gd name="connsiteY2" fmla="*/ 308981 h 1594856"/>
              <a:gd name="connsiteX3" fmla="*/ 2076450 w 2969396"/>
              <a:gd name="connsiteY3" fmla="*/ 1594856 h 1594856"/>
              <a:gd name="connsiteX0" fmla="*/ 0 w 3257741"/>
              <a:gd name="connsiteY0" fmla="*/ 945718 h 1555318"/>
              <a:gd name="connsiteX1" fmla="*/ 628650 w 3257741"/>
              <a:gd name="connsiteY1" fmla="*/ 2743 h 1555318"/>
              <a:gd name="connsiteX2" fmla="*/ 3228975 w 3257741"/>
              <a:gd name="connsiteY2" fmla="*/ 688543 h 1555318"/>
              <a:gd name="connsiteX3" fmla="*/ 2076450 w 3257741"/>
              <a:gd name="connsiteY3" fmla="*/ 1555318 h 1555318"/>
              <a:gd name="connsiteX0" fmla="*/ 0 w 3248253"/>
              <a:gd name="connsiteY0" fmla="*/ 983655 h 1593255"/>
              <a:gd name="connsiteX1" fmla="*/ 923925 w 3248253"/>
              <a:gd name="connsiteY1" fmla="*/ 2580 h 1593255"/>
              <a:gd name="connsiteX2" fmla="*/ 3228975 w 3248253"/>
              <a:gd name="connsiteY2" fmla="*/ 726480 h 1593255"/>
              <a:gd name="connsiteX3" fmla="*/ 2076450 w 3248253"/>
              <a:gd name="connsiteY3" fmla="*/ 1593255 h 159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8253" h="1593255">
                <a:moveTo>
                  <a:pt x="0" y="983655"/>
                </a:moveTo>
                <a:cubicBezTo>
                  <a:pt x="175419" y="586780"/>
                  <a:pt x="385763" y="45442"/>
                  <a:pt x="923925" y="2580"/>
                </a:cubicBezTo>
                <a:cubicBezTo>
                  <a:pt x="1462087" y="-40282"/>
                  <a:pt x="3036888" y="461368"/>
                  <a:pt x="3228975" y="726480"/>
                </a:cubicBezTo>
                <a:cubicBezTo>
                  <a:pt x="3421062" y="991592"/>
                  <a:pt x="2115344" y="1208286"/>
                  <a:pt x="2076450" y="1593255"/>
                </a:cubicBezTo>
              </a:path>
            </a:pathLst>
          </a:custGeom>
          <a:noFill/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49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7-Seg-Dec.</a:t>
                </a:r>
              </a:p>
              <a:p>
                <a:pPr algn="ctr"/>
                <a:r>
                  <a:rPr lang="en-CA" sz="4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4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7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blipFill>
                <a:blip r:embed="rId2"/>
                <a:stretch>
                  <a:fillRect l="-1474" r="-16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4267200" y="21716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7200" y="28955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67200" y="348614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53907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77196" y="1715004"/>
            <a:ext cx="31341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Binary Number</a:t>
            </a:r>
          </a:p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BCD</a:t>
            </a:r>
          </a:p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Excess-3</a:t>
            </a:r>
          </a:p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Aiken</a:t>
            </a:r>
          </a:p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Gray</a:t>
            </a:r>
          </a:p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CA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33599" y="1879311"/>
            <a:ext cx="449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33599" y="2568526"/>
            <a:ext cx="420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33599" y="3203814"/>
            <a:ext cx="449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33599" y="3859454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4" name="Picture 2" descr="Maximum number on 7-segment display using N segments : Recursive -  GeeksforGeek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9" t="16238" r="60324" b="62927"/>
          <a:stretch/>
        </p:blipFill>
        <p:spPr bwMode="auto">
          <a:xfrm>
            <a:off x="9223918" y="1750059"/>
            <a:ext cx="2968082" cy="290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9570906" y="1488449"/>
            <a:ext cx="2234979" cy="3428573"/>
            <a:chOff x="9570906" y="1488449"/>
            <a:chExt cx="2234979" cy="3428573"/>
          </a:xfrm>
        </p:grpSpPr>
        <p:sp>
          <p:nvSpPr>
            <p:cNvPr id="45" name="Rectangle 44"/>
            <p:cNvSpPr/>
            <p:nvPr/>
          </p:nvSpPr>
          <p:spPr>
            <a:xfrm>
              <a:off x="10437587" y="1488449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409623" y="2420003"/>
              <a:ext cx="3962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406612" y="3486148"/>
              <a:ext cx="3497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455987" y="4393802"/>
              <a:ext cx="3962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570906" y="3409353"/>
              <a:ext cx="372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584899" y="2430453"/>
              <a:ext cx="2840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445172" y="2599303"/>
              <a:ext cx="3962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2" name="Picture 2" descr="Maximum number on 7-segment display using N segments : Recursive -  GeeksforGeeks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61" t="16238" r="70775" b="62927"/>
            <a:stretch/>
          </p:blipFill>
          <p:spPr bwMode="auto">
            <a:xfrm>
              <a:off x="11150600" y="1750059"/>
              <a:ext cx="209496" cy="2907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Straight Arrow Connector 52"/>
          <p:cNvCxnSpPr/>
          <p:nvPr/>
        </p:nvCxnSpPr>
        <p:spPr>
          <a:xfrm>
            <a:off x="7907739" y="2132024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921032" y="2470435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921032" y="2943223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907739" y="378858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907739" y="33908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907739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921032" y="463110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630520" y="1779448"/>
            <a:ext cx="396262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</a:t>
            </a:r>
            <a:endParaRPr lang="en-CA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923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7-Seg-Dec.</a:t>
                </a:r>
              </a:p>
              <a:p>
                <a:pPr algn="ctr"/>
                <a:r>
                  <a:rPr lang="en-CA" sz="4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4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7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blipFill>
                <a:blip r:embed="rId2"/>
                <a:stretch>
                  <a:fillRect l="-1474" r="-16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4267200" y="21716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7200" y="28955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67200" y="348614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53907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77196" y="1715004"/>
            <a:ext cx="31341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Binary Number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833599" y="187931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33599" y="2568526"/>
            <a:ext cx="3962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33599" y="320381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33599" y="385945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907739" y="2132024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921032" y="2470435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921032" y="2943223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07739" y="378858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07739" y="33908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907739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21032" y="463110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Maximum number on 7-segment display using N segments : Recursive -  GeeksforGeek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7" t="15873" r="75936" b="63292"/>
          <a:stretch/>
        </p:blipFill>
        <p:spPr bwMode="auto">
          <a:xfrm>
            <a:off x="9466005" y="1750059"/>
            <a:ext cx="2968082" cy="290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/>
          <p:cNvGrpSpPr/>
          <p:nvPr/>
        </p:nvGrpSpPr>
        <p:grpSpPr>
          <a:xfrm>
            <a:off x="9568679" y="1608804"/>
            <a:ext cx="2234979" cy="3428573"/>
            <a:chOff x="9570906" y="1488449"/>
            <a:chExt cx="2234979" cy="3428573"/>
          </a:xfrm>
        </p:grpSpPr>
        <p:sp>
          <p:nvSpPr>
            <p:cNvPr id="44" name="Rectangle 43"/>
            <p:cNvSpPr/>
            <p:nvPr/>
          </p:nvSpPr>
          <p:spPr>
            <a:xfrm>
              <a:off x="10437587" y="1488449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409623" y="2420003"/>
              <a:ext cx="3962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406612" y="3486148"/>
              <a:ext cx="3497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455987" y="4393802"/>
              <a:ext cx="3962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570906" y="3409353"/>
              <a:ext cx="372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584899" y="2430453"/>
              <a:ext cx="2840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445172" y="2599303"/>
              <a:ext cx="3962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8630520" y="1779448"/>
            <a:ext cx="803425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a=1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b=1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c=1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d=1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e=1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f=1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g=0</a:t>
            </a:r>
            <a:endParaRPr lang="en-CA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3239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7-Seg-Dec.</a:t>
                </a:r>
              </a:p>
              <a:p>
                <a:pPr algn="ctr"/>
                <a:r>
                  <a:rPr lang="en-CA" sz="4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4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7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blipFill>
                <a:blip r:embed="rId2"/>
                <a:stretch>
                  <a:fillRect l="-1474" r="-16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4267200" y="21716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7200" y="28955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67200" y="348614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53907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77196" y="1715004"/>
            <a:ext cx="31341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Binary Number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833599" y="187931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33599" y="2568526"/>
            <a:ext cx="3962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33599" y="3203814"/>
            <a:ext cx="330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33599" y="385945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42" name="Picture 2" descr="Maximum number on 7-segment display using N segments : Recursive -  GeeksforGeek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28" t="15691" r="9295" b="63474"/>
          <a:stretch/>
        </p:blipFill>
        <p:spPr bwMode="auto">
          <a:xfrm>
            <a:off x="9223918" y="1750059"/>
            <a:ext cx="2968082" cy="290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/>
          <p:cNvCxnSpPr/>
          <p:nvPr/>
        </p:nvCxnSpPr>
        <p:spPr>
          <a:xfrm>
            <a:off x="7907739" y="2132024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921032" y="2470435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921032" y="2943223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907739" y="378858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907739" y="33908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907739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921032" y="463110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630520" y="1779448"/>
            <a:ext cx="803425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a=0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b=1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c=1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d=0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e=0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f=1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g=1</a:t>
            </a:r>
            <a:endParaRPr lang="en-CA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9568679" y="1608804"/>
            <a:ext cx="2234979" cy="3428573"/>
            <a:chOff x="9570906" y="1488449"/>
            <a:chExt cx="2234979" cy="3428573"/>
          </a:xfrm>
        </p:grpSpPr>
        <p:sp>
          <p:nvSpPr>
            <p:cNvPr id="52" name="Rectangle 51"/>
            <p:cNvSpPr/>
            <p:nvPr/>
          </p:nvSpPr>
          <p:spPr>
            <a:xfrm>
              <a:off x="10437587" y="1488449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409623" y="2420003"/>
              <a:ext cx="3962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406612" y="3486148"/>
              <a:ext cx="3497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455987" y="4393802"/>
              <a:ext cx="3962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570906" y="3409353"/>
              <a:ext cx="372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584899" y="2430453"/>
              <a:ext cx="2840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445172" y="2599303"/>
              <a:ext cx="3962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01287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7-Seg-Dec.</a:t>
                </a:r>
              </a:p>
              <a:p>
                <a:pPr algn="ctr"/>
                <a:r>
                  <a:rPr lang="en-CA" sz="4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4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7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blipFill>
                <a:blip r:embed="rId2"/>
                <a:stretch>
                  <a:fillRect l="-1474" r="-16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4267200" y="21716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7200" y="28955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67200" y="348614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53907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77196" y="1715004"/>
            <a:ext cx="31341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Binary Number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833599" y="1879311"/>
            <a:ext cx="330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33599" y="2568526"/>
            <a:ext cx="330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33599" y="3203814"/>
            <a:ext cx="330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33599" y="3859454"/>
            <a:ext cx="330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907739" y="2132024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921032" y="2470435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921032" y="2943223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907739" y="378858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907739" y="33908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907739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921032" y="463110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630520" y="1779448"/>
            <a:ext cx="769763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a=x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b=x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c=x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d=x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e=x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f=x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g=x</a:t>
            </a:r>
            <a:endParaRPr lang="en-CA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04210" y="5622635"/>
            <a:ext cx="7547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From 10 to 15, don’t care conditions!</a:t>
            </a:r>
          </a:p>
        </p:txBody>
      </p:sp>
    </p:spTree>
    <p:extLst>
      <p:ext uri="{BB962C8B-B14F-4D97-AF65-F5344CB8AC3E}">
        <p14:creationId xmlns:p14="http://schemas.microsoft.com/office/powerpoint/2010/main" val="95696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CCAACE-815D-4A79-875A-B7EFC28F7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C19557-2F3A-48B0-A763-658C0328B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09" r="-1" b="7565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90540-DF34-4446-9609-1E4AB4B475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10564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052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7-Seg-Dec.</a:t>
                </a:r>
              </a:p>
              <a:p>
                <a:pPr algn="ctr"/>
                <a:r>
                  <a:rPr lang="en-CA" sz="4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4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7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blipFill>
                <a:blip r:embed="rId2"/>
                <a:stretch>
                  <a:fillRect l="-1474" r="-16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4267200" y="21716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7200" y="28955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67200" y="348614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53907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77196" y="1715004"/>
            <a:ext cx="31341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Excess-3</a:t>
            </a:r>
          </a:p>
        </p:txBody>
      </p:sp>
      <p:sp>
        <p:nvSpPr>
          <p:cNvPr id="7" name="Rectangle 6"/>
          <p:cNvSpPr/>
          <p:nvPr/>
        </p:nvSpPr>
        <p:spPr>
          <a:xfrm>
            <a:off x="3833599" y="187931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33599" y="2568526"/>
            <a:ext cx="3962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33599" y="3203814"/>
            <a:ext cx="330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33599" y="3859454"/>
            <a:ext cx="330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907739" y="2132024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921032" y="2470435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921032" y="2943223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07739" y="378858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07739" y="33908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907739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21032" y="463110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Maximum number on 7-segment display using N segments : Recursive -  GeeksforGeek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7" t="15873" r="75936" b="63292"/>
          <a:stretch/>
        </p:blipFill>
        <p:spPr bwMode="auto">
          <a:xfrm>
            <a:off x="9466005" y="1750059"/>
            <a:ext cx="2968082" cy="290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/>
          <p:cNvGrpSpPr/>
          <p:nvPr/>
        </p:nvGrpSpPr>
        <p:grpSpPr>
          <a:xfrm>
            <a:off x="9568679" y="1608804"/>
            <a:ext cx="2234979" cy="3428573"/>
            <a:chOff x="9570906" y="1488449"/>
            <a:chExt cx="2234979" cy="3428573"/>
          </a:xfrm>
        </p:grpSpPr>
        <p:sp>
          <p:nvSpPr>
            <p:cNvPr id="44" name="Rectangle 43"/>
            <p:cNvSpPr/>
            <p:nvPr/>
          </p:nvSpPr>
          <p:spPr>
            <a:xfrm>
              <a:off x="10437587" y="1488449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409623" y="2420003"/>
              <a:ext cx="3962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406612" y="3486148"/>
              <a:ext cx="3497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455987" y="4393802"/>
              <a:ext cx="3962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570906" y="3409353"/>
              <a:ext cx="372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584899" y="2430453"/>
              <a:ext cx="2840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445172" y="2599303"/>
              <a:ext cx="3962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8630520" y="1779448"/>
            <a:ext cx="803425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a=1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b=1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c=1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d=1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e=1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f=1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g=0</a:t>
            </a:r>
            <a:endParaRPr lang="en-CA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0130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7-Seg-Dec.</a:t>
                </a:r>
              </a:p>
              <a:p>
                <a:pPr algn="ctr"/>
                <a:r>
                  <a:rPr lang="en-CA" sz="4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4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7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blipFill>
                <a:blip r:embed="rId2"/>
                <a:stretch>
                  <a:fillRect l="-1474" r="-16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4267200" y="21716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7200" y="28955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67200" y="348614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53907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77196" y="1715004"/>
            <a:ext cx="31341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Excess-3</a:t>
            </a:r>
          </a:p>
        </p:txBody>
      </p:sp>
      <p:sp>
        <p:nvSpPr>
          <p:cNvPr id="7" name="Rectangle 6"/>
          <p:cNvSpPr/>
          <p:nvPr/>
        </p:nvSpPr>
        <p:spPr>
          <a:xfrm>
            <a:off x="3833599" y="1879311"/>
            <a:ext cx="330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33599" y="2568526"/>
            <a:ext cx="330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33599" y="3203814"/>
            <a:ext cx="330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33599" y="385945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42" name="Picture 2" descr="Maximum number on 7-segment display using N segments : Recursive -  GeeksforGeek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28" t="15691" r="9295" b="63474"/>
          <a:stretch/>
        </p:blipFill>
        <p:spPr bwMode="auto">
          <a:xfrm>
            <a:off x="9223918" y="1750059"/>
            <a:ext cx="2968082" cy="290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/>
          <p:cNvCxnSpPr/>
          <p:nvPr/>
        </p:nvCxnSpPr>
        <p:spPr>
          <a:xfrm>
            <a:off x="7907739" y="2132024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921032" y="2470435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921032" y="2943223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907739" y="378858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907739" y="33908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907739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921032" y="463110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630520" y="1779448"/>
            <a:ext cx="803425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a=0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b=1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c=1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d=0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e=0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f=1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g=1</a:t>
            </a:r>
            <a:endParaRPr lang="en-CA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9568679" y="1608804"/>
            <a:ext cx="2234979" cy="3428573"/>
            <a:chOff x="9570906" y="1488449"/>
            <a:chExt cx="2234979" cy="3428573"/>
          </a:xfrm>
        </p:grpSpPr>
        <p:sp>
          <p:nvSpPr>
            <p:cNvPr id="52" name="Rectangle 51"/>
            <p:cNvSpPr/>
            <p:nvPr/>
          </p:nvSpPr>
          <p:spPr>
            <a:xfrm>
              <a:off x="10437587" y="1488449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409623" y="2420003"/>
              <a:ext cx="3962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406612" y="3486148"/>
              <a:ext cx="3497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455987" y="4393802"/>
              <a:ext cx="3962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570906" y="3409353"/>
              <a:ext cx="372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584899" y="2430453"/>
              <a:ext cx="2840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445172" y="2599303"/>
              <a:ext cx="3962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</a:t>
              </a:r>
              <a:endParaRPr lang="en-CA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2539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7-Seg-Dec.</a:t>
                </a:r>
              </a:p>
              <a:p>
                <a:pPr algn="ctr"/>
                <a:r>
                  <a:rPr lang="en-CA" sz="4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40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7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957" y="1371599"/>
                <a:ext cx="2886075" cy="3733799"/>
              </a:xfrm>
              <a:prstGeom prst="rect">
                <a:avLst/>
              </a:prstGeom>
              <a:blipFill>
                <a:blip r:embed="rId2"/>
                <a:stretch>
                  <a:fillRect l="-1474" r="-16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4267200" y="21716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7200" y="28955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67200" y="3486148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53907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77196" y="1715004"/>
            <a:ext cx="31341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Excess-3</a:t>
            </a:r>
          </a:p>
        </p:txBody>
      </p:sp>
      <p:sp>
        <p:nvSpPr>
          <p:cNvPr id="7" name="Rectangle 6"/>
          <p:cNvSpPr/>
          <p:nvPr/>
        </p:nvSpPr>
        <p:spPr>
          <a:xfrm>
            <a:off x="3833599" y="187931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33599" y="2568526"/>
            <a:ext cx="3962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33599" y="320381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33599" y="385945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907739" y="2132024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921032" y="2470435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921032" y="2943223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907739" y="378858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907739" y="339089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907739" y="4151842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921032" y="4631109"/>
            <a:ext cx="781050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630520" y="1779448"/>
            <a:ext cx="769763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a=x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b=x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c=x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d=x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e=x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f=x</a:t>
            </a:r>
          </a:p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g=x</a:t>
            </a:r>
            <a:endParaRPr lang="en-CA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04210" y="5622635"/>
            <a:ext cx="7547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0,1,2,13,14,15, don’t care conditions!</a:t>
            </a:r>
          </a:p>
        </p:txBody>
      </p:sp>
    </p:spTree>
    <p:extLst>
      <p:ext uri="{BB962C8B-B14F-4D97-AF65-F5344CB8AC3E}">
        <p14:creationId xmlns:p14="http://schemas.microsoft.com/office/powerpoint/2010/main" val="42473266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5" y="2582614"/>
            <a:ext cx="970819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Combinational Logic</a:t>
            </a:r>
          </a:p>
          <a:p>
            <a:pPr lvl="0" algn="ctr" defTabSz="457200">
              <a:defRPr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Binary Code Arithmetic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1162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5" y="2424734"/>
            <a:ext cx="970819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Combinational Logic</a:t>
            </a:r>
          </a:p>
          <a:p>
            <a:pPr lvl="0" algn="ctr" defTabSz="457200"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BCD Adder</a:t>
            </a: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97184" y="5200671"/>
            <a:ext cx="47785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Book: Page 144-146</a:t>
            </a: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68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241905" y="2393956"/>
                <a:ext cx="970819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6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Gray Code</a:t>
                </a:r>
              </a:p>
              <a:p>
                <a:pPr lvl="0" algn="ctr" defTabSz="457200">
                  <a:defRPr/>
                </a:pPr>
                <a:r>
                  <a:rPr lang="en-US" sz="4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Analog </a:t>
                </a:r>
                <a14:m>
                  <m:oMath xmlns:m="http://schemas.openxmlformats.org/officeDocument/2006/math">
                    <m:r>
                      <a:rPr lang="en-US" sz="4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4800" dirty="0"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Digital</a:t>
                </a:r>
                <a:endParaRPr lang="en-US" sz="4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05" y="2393956"/>
                <a:ext cx="9708190" cy="1754326"/>
              </a:xfrm>
              <a:prstGeom prst="rect">
                <a:avLst/>
              </a:prstGeom>
              <a:blipFill>
                <a:blip r:embed="rId2"/>
                <a:stretch>
                  <a:fillRect t="-10801" b="-17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4730740"/>
                <a:ext cx="12192000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Straight binary </a:t>
                </a:r>
                <a:r>
                  <a:rPr lang="en-US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number sequence for 7 to 8: 0111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2400" dirty="0"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1000; </a:t>
                </a:r>
                <a:r>
                  <a:rPr lang="en-US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causes all four bits </a:t>
                </a:r>
                <a:r>
                  <a:rPr lang="en-CA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 change values.</a:t>
                </a:r>
              </a:p>
              <a:p>
                <a:pPr algn="ctr"/>
                <a:r>
                  <a:rPr lang="en-US" sz="2000" b="1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Gray </a:t>
                </a: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code for 7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8: </a:t>
                </a: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0100 to 1100; only the first bit changes from 0 to 1; the other three bits remain the same. </a:t>
                </a:r>
                <a:endParaRPr lang="en-CA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30740"/>
                <a:ext cx="12192000" cy="769441"/>
              </a:xfrm>
              <a:prstGeom prst="rect">
                <a:avLst/>
              </a:prstGeom>
              <a:blipFill>
                <a:blip r:embed="rId3"/>
                <a:stretch>
                  <a:fillRect l="-500" t="-5556" r="-50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85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4" y="2393956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Gray Code</a:t>
            </a:r>
          </a:p>
          <a:p>
            <a:pPr lvl="0" algn="ctr" defTabSz="457200">
              <a:defRPr/>
            </a:pP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79176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0: Convert the decimal number to binary number.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1: The MSB (Most Significant Bit) of a gray code and binary code is 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same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2: The next digit of gray code is the XOR of the previous and current digit in the binary code.</a:t>
            </a:r>
          </a:p>
        </p:txBody>
      </p:sp>
    </p:spTree>
    <p:extLst>
      <p:ext uri="{BB962C8B-B14F-4D97-AF65-F5344CB8AC3E}">
        <p14:creationId xmlns:p14="http://schemas.microsoft.com/office/powerpoint/2010/main" val="45351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ASCII Code</a:t>
            </a:r>
          </a:p>
          <a:p>
            <a:pPr lvl="0" algn="ctr" defTabSz="457200">
              <a:defRPr/>
            </a:pP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merican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tandard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ode for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nformation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nterchange</a:t>
            </a:r>
          </a:p>
        </p:txBody>
      </p:sp>
    </p:spTree>
    <p:extLst>
      <p:ext uri="{BB962C8B-B14F-4D97-AF65-F5344CB8AC3E}">
        <p14:creationId xmlns:p14="http://schemas.microsoft.com/office/powerpoint/2010/main" val="275156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SASCII code 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177800"/>
            <a:ext cx="8902700" cy="641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08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</TotalTime>
  <Words>1967</Words>
  <Application>Microsoft Office PowerPoint</Application>
  <PresentationFormat>Widescreen</PresentationFormat>
  <Paragraphs>831</Paragraphs>
  <Slides>54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Bradley Hand ITC</vt:lpstr>
      <vt:lpstr>Calibri</vt:lpstr>
      <vt:lpstr>Calibri Light</vt:lpstr>
      <vt:lpstr>Cambria Math</vt:lpstr>
      <vt:lpstr>Segoe UI</vt:lpstr>
      <vt:lpstr>Segoe UI Black</vt:lpstr>
      <vt:lpstr>Segoe UI Light</vt:lpstr>
      <vt:lpstr>Segoe UI Light (Headings)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Computer Science; Faculty of Science; University of Windsor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Logic II Binary Codes Computer Architecture I Digital Design Winter 2021</dc:title>
  <dc:subject>Computer Science</dc:subject>
  <dc:creator>Hossein Fani;hfani@uwindsor.ca</dc:creator>
  <cp:keywords>Combinational Logic;Binary Codes ;Computer Architecture; Digital Design ;Winter 2021</cp:keywords>
  <cp:lastModifiedBy>Hossein Fani</cp:lastModifiedBy>
  <cp:revision>269</cp:revision>
  <dcterms:created xsi:type="dcterms:W3CDTF">2020-10-28T13:59:12Z</dcterms:created>
  <dcterms:modified xsi:type="dcterms:W3CDTF">2021-03-05T00:19:12Z</dcterms:modified>
</cp:coreProperties>
</file>