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2"/>
  </p:notesMasterIdLst>
  <p:sldIdLst>
    <p:sldId id="1067" r:id="rId2"/>
    <p:sldId id="1088" r:id="rId3"/>
    <p:sldId id="1017" r:id="rId4"/>
    <p:sldId id="1099" r:id="rId5"/>
    <p:sldId id="1223" r:id="rId6"/>
    <p:sldId id="1308" r:id="rId7"/>
    <p:sldId id="1102" r:id="rId8"/>
    <p:sldId id="1103" r:id="rId9"/>
    <p:sldId id="1104" r:id="rId10"/>
    <p:sldId id="1105" r:id="rId11"/>
    <p:sldId id="1106" r:id="rId12"/>
    <p:sldId id="1107" r:id="rId13"/>
    <p:sldId id="1125" r:id="rId14"/>
    <p:sldId id="1108" r:id="rId15"/>
    <p:sldId id="1109" r:id="rId16"/>
    <p:sldId id="1110" r:id="rId17"/>
    <p:sldId id="1309" r:id="rId18"/>
    <p:sldId id="1111" r:id="rId19"/>
    <p:sldId id="1310" r:id="rId20"/>
    <p:sldId id="1121" r:id="rId21"/>
    <p:sldId id="1112" r:id="rId22"/>
    <p:sldId id="1113" r:id="rId23"/>
    <p:sldId id="1114" r:id="rId24"/>
    <p:sldId id="1115" r:id="rId25"/>
    <p:sldId id="1116" r:id="rId26"/>
    <p:sldId id="1126" r:id="rId27"/>
    <p:sldId id="1118" r:id="rId28"/>
    <p:sldId id="1117" r:id="rId29"/>
    <p:sldId id="1119" r:id="rId30"/>
    <p:sldId id="1124" r:id="rId31"/>
    <p:sldId id="1127" r:id="rId32"/>
    <p:sldId id="1122" r:id="rId33"/>
    <p:sldId id="1128" r:id="rId34"/>
    <p:sldId id="1129" r:id="rId35"/>
    <p:sldId id="1123" r:id="rId36"/>
    <p:sldId id="1311" r:id="rId37"/>
    <p:sldId id="1130" r:id="rId38"/>
    <p:sldId id="1132" r:id="rId39"/>
    <p:sldId id="1131" r:id="rId40"/>
    <p:sldId id="1096" r:id="rId41"/>
    <p:sldId id="1135" r:id="rId42"/>
    <p:sldId id="1136" r:id="rId43"/>
    <p:sldId id="1137" r:id="rId44"/>
    <p:sldId id="1138" r:id="rId45"/>
    <p:sldId id="1139" r:id="rId46"/>
    <p:sldId id="1140" r:id="rId47"/>
    <p:sldId id="1141" r:id="rId48"/>
    <p:sldId id="1134" r:id="rId49"/>
    <p:sldId id="1133" r:id="rId50"/>
    <p:sldId id="1142" r:id="rId51"/>
    <p:sldId id="1143" r:id="rId52"/>
    <p:sldId id="1312" r:id="rId53"/>
    <p:sldId id="1145" r:id="rId54"/>
    <p:sldId id="1324" r:id="rId55"/>
    <p:sldId id="1323" r:id="rId56"/>
    <p:sldId id="1147" r:id="rId57"/>
    <p:sldId id="1313" r:id="rId58"/>
    <p:sldId id="1314" r:id="rId59"/>
    <p:sldId id="1197" r:id="rId60"/>
    <p:sldId id="1148" r:id="rId61"/>
    <p:sldId id="1150" r:id="rId62"/>
    <p:sldId id="1151" r:id="rId63"/>
    <p:sldId id="1149" r:id="rId64"/>
    <p:sldId id="1152" r:id="rId65"/>
    <p:sldId id="1153" r:id="rId66"/>
    <p:sldId id="1198" r:id="rId67"/>
    <p:sldId id="1315" r:id="rId68"/>
    <p:sldId id="1155" r:id="rId69"/>
    <p:sldId id="1157" r:id="rId70"/>
    <p:sldId id="1316" r:id="rId71"/>
    <p:sldId id="1317" r:id="rId72"/>
    <p:sldId id="1318" r:id="rId73"/>
    <p:sldId id="1200" r:id="rId74"/>
    <p:sldId id="1199" r:id="rId75"/>
    <p:sldId id="1159" r:id="rId76"/>
    <p:sldId id="1160" r:id="rId77"/>
    <p:sldId id="1162" r:id="rId78"/>
    <p:sldId id="1202" r:id="rId79"/>
    <p:sldId id="1203" r:id="rId80"/>
    <p:sldId id="1161" r:id="rId81"/>
    <p:sldId id="1165" r:id="rId82"/>
    <p:sldId id="1163" r:id="rId83"/>
    <p:sldId id="1166" r:id="rId84"/>
    <p:sldId id="1167" r:id="rId85"/>
    <p:sldId id="1168" r:id="rId86"/>
    <p:sldId id="1169" r:id="rId87"/>
    <p:sldId id="1170" r:id="rId88"/>
    <p:sldId id="1171" r:id="rId89"/>
    <p:sldId id="1172" r:id="rId90"/>
    <p:sldId id="1173" r:id="rId91"/>
    <p:sldId id="1319" r:id="rId92"/>
    <p:sldId id="1176" r:id="rId93"/>
    <p:sldId id="1322" r:id="rId94"/>
    <p:sldId id="1320" r:id="rId95"/>
    <p:sldId id="1179" r:id="rId96"/>
    <p:sldId id="1193" r:id="rId97"/>
    <p:sldId id="1180" r:id="rId98"/>
    <p:sldId id="1178" r:id="rId99"/>
    <p:sldId id="1181" r:id="rId100"/>
    <p:sldId id="1182" r:id="rId101"/>
    <p:sldId id="1184" r:id="rId102"/>
    <p:sldId id="1189" r:id="rId103"/>
    <p:sldId id="1185" r:id="rId104"/>
    <p:sldId id="1186" r:id="rId105"/>
    <p:sldId id="1187" r:id="rId106"/>
    <p:sldId id="1188" r:id="rId107"/>
    <p:sldId id="1321" r:id="rId108"/>
    <p:sldId id="1201" r:id="rId109"/>
    <p:sldId id="1191" r:id="rId110"/>
    <p:sldId id="1211" r:id="rId111"/>
    <p:sldId id="1210" r:id="rId112"/>
    <p:sldId id="1212" r:id="rId113"/>
    <p:sldId id="1218" r:id="rId114"/>
    <p:sldId id="1213" r:id="rId115"/>
    <p:sldId id="1214" r:id="rId116"/>
    <p:sldId id="1215" r:id="rId117"/>
    <p:sldId id="1216" r:id="rId118"/>
    <p:sldId id="1219" r:id="rId119"/>
    <p:sldId id="1220" r:id="rId120"/>
    <p:sldId id="1221" r:id="rId121"/>
    <p:sldId id="1228" r:id="rId122"/>
    <p:sldId id="1231" r:id="rId123"/>
    <p:sldId id="1229" r:id="rId124"/>
    <p:sldId id="1230" r:id="rId125"/>
    <p:sldId id="1224" r:id="rId126"/>
    <p:sldId id="1232" r:id="rId127"/>
    <p:sldId id="1233" r:id="rId128"/>
    <p:sldId id="1235" r:id="rId129"/>
    <p:sldId id="1236" r:id="rId130"/>
    <p:sldId id="1243" r:id="rId131"/>
    <p:sldId id="1238" r:id="rId132"/>
    <p:sldId id="1244" r:id="rId133"/>
    <p:sldId id="1240" r:id="rId134"/>
    <p:sldId id="1239" r:id="rId135"/>
    <p:sldId id="1245" r:id="rId136"/>
    <p:sldId id="1241" r:id="rId137"/>
    <p:sldId id="1242" r:id="rId138"/>
    <p:sldId id="1246" r:id="rId139"/>
    <p:sldId id="1237" r:id="rId140"/>
    <p:sldId id="1307" r:id="rId1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10" autoAdjust="0"/>
    <p:restoredTop sz="77791" autoAdjust="0"/>
  </p:normalViewPr>
  <p:slideViewPr>
    <p:cSldViewPr snapToGrid="0">
      <p:cViewPr varScale="1">
        <p:scale>
          <a:sx n="88" d="100"/>
          <a:sy n="88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0D24A-9A1A-4C93-8732-042F00A28786}" type="datetimeFigureOut">
              <a:rPr lang="en-CA" smtClean="0"/>
              <a:t>2021-03-09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1E013-BAFC-48C7-BF3F-BAEA07105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97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44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6306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003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7721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0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773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87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99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4650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0909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1403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3447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916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6214-6768-42FE-9D72-F0F5A540D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E385D-C991-44F4-91B5-6186EDDCC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4C6CD-CB41-4ADE-B357-5534C61C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17137-343E-4538-80CF-2641E6B4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1CA29-5D1C-4CF6-B42A-39587825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7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6019-69BB-4EB0-B908-FECC94EC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557C9-E3E7-42ED-8006-B2FC6A946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AE492-FF1C-4AA5-A68D-98FD8F35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8FBFB-6226-4AA3-BE96-B06C106E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9E52B-BD8F-4F6B-87A4-09693E25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7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5B0C3-E325-4A03-9413-95418F515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BE231-9FE0-4675-8A28-8F579682A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1F991-2591-4A6F-A94F-7D4025A7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9524F-2153-40BD-ADDA-A9D4E4A6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323CD-8BA3-4223-9F8E-B6F96F9A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2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3481-CD72-4DAB-B95B-985C8FFD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1292-F9E7-4BED-A0D3-32DEE746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2B8A1-7045-4227-801C-8AE5CD3D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F1AE2-740F-4CF8-B94D-70CC25E7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A4C4F-434F-4C44-A7B5-9B79ABC5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2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31C8-D61C-4750-9B70-0EDAA397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DA790-6FC1-44B2-AA47-53447D4BF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78727-7AAD-4A4B-B6CE-2F87CEF8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CF53E-9E77-41FD-97E8-45EAF8BE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2CE0-7AA2-40CA-B4A0-03FFD0DB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6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E5D4-E118-449B-AAAC-62B2328D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9A895-F17C-429D-A097-417198204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FF807-E45D-403E-A0F5-5067BF6E6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29194-D1E7-46CF-B26B-F40443E8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8846D-4A98-4B5E-B36C-5ABF7411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486C1-2DF0-4325-9977-4439B536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2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261A-0DC0-4BEE-A6F5-56ED4846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ECDAB-87FD-4112-BDD2-8FB08CF98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EE234-DAE2-4BBB-A1EB-5AE1EBC81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7BC07-945D-4D12-8EE7-ADD9E4B16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70396-B4E5-447C-8781-A30274D2D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5743-6B12-4ABA-B8D7-E4CD1267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52158-7AEF-42AD-B233-2E9E4CEC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818B2-9BF8-433A-A915-0B3375AF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2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9874-8370-4947-9EC0-5F79F34D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0A2D09-5845-41F4-BC6C-D8734BE2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185D3-3C23-43C4-BBA8-6AD7ED2F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BDFF5-E666-4E94-BBF0-2C71D862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8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ED30E-A3D4-4ED7-A5E5-5158AA6E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5B859-D3EB-478C-B1CC-A20ABCAC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355AD-6DFB-4C71-B4A6-86CCABFA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3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DD5D-AD46-4751-B2A1-D97196DF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979B-B9C2-4B1D-9530-5E885F675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4F97C-D639-4CBA-AF22-C798F3BE7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F0092-0AF1-4BCF-B2E4-8156116E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66886-0C97-454B-A9A4-03B1B882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8FE90-E2E5-41CD-9A67-9CF6032D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4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8A0E-C788-4F49-92FC-582C56C2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AD239-DCAA-47AB-8479-D1F21B209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4A81D-830D-4C0F-AD1D-021F459D2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0D781-7B30-4E1F-B897-E5DA3F0E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3A5B5-5FA5-4D54-AA03-3832C958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C1901-6B66-49E4-A48F-F599DFC2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5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452F6-A6DE-496E-80CD-43688E2C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744A4-945D-4F30-8F2C-1384BFFC6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B5B45-F75E-4FC4-A017-60AAD3931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EEE95-DB9B-4AD7-99CA-205C927E3640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8CB4E-9C73-41C7-8932-06936C955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B06C-A599-4D64-8A1C-FFB19B083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9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AE7CB373-CBDB-43A7-9C79-EE4692E89AE5}"/>
              </a:ext>
            </a:extLst>
          </p:cNvPr>
          <p:cNvSpPr/>
          <p:nvPr/>
        </p:nvSpPr>
        <p:spPr>
          <a:xfrm>
            <a:off x="1527480" y="2057400"/>
            <a:ext cx="2743200" cy="2743200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Logic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Circuits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B5C2E1-662C-47AD-9DD8-7BB0075F6951}"/>
              </a:ext>
            </a:extLst>
          </p:cNvPr>
          <p:cNvSpPr/>
          <p:nvPr/>
        </p:nvSpPr>
        <p:spPr>
          <a:xfrm>
            <a:off x="5532450" y="2057400"/>
            <a:ext cx="2743200" cy="2743200"/>
          </a:xfrm>
          <a:prstGeom prst="ellipse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endParaRPr lang="en-US" sz="2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3C710A-78C4-4179-A09E-0BB195613888}"/>
              </a:ext>
            </a:extLst>
          </p:cNvPr>
          <p:cNvSpPr/>
          <p:nvPr/>
        </p:nvSpPr>
        <p:spPr>
          <a:xfrm>
            <a:off x="8147339" y="2057400"/>
            <a:ext cx="2743200" cy="2743200"/>
          </a:xfrm>
          <a:prstGeom prst="ellipse">
            <a:avLst/>
          </a:prstGeom>
          <a:solidFill>
            <a:srgbClr val="4472C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Sequential</a:t>
            </a:r>
          </a:p>
        </p:txBody>
      </p:sp>
      <p:sp>
        <p:nvSpPr>
          <p:cNvPr id="2" name="Rectangle 1"/>
          <p:cNvSpPr/>
          <p:nvPr/>
        </p:nvSpPr>
        <p:spPr>
          <a:xfrm>
            <a:off x="5660761" y="3167390"/>
            <a:ext cx="2486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Combinational</a:t>
            </a:r>
          </a:p>
        </p:txBody>
      </p:sp>
      <p:cxnSp>
        <p:nvCxnSpPr>
          <p:cNvPr id="4" name="Straight Arrow Connector 3"/>
          <p:cNvCxnSpPr>
            <a:stCxn id="18" idx="6"/>
          </p:cNvCxnSpPr>
          <p:nvPr/>
        </p:nvCxnSpPr>
        <p:spPr>
          <a:xfrm>
            <a:off x="4270680" y="342900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456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Range of outputs?</a:t>
            </a:r>
          </a:p>
        </p:txBody>
      </p:sp>
    </p:spTree>
    <p:extLst>
      <p:ext uri="{BB962C8B-B14F-4D97-AF65-F5344CB8AC3E}">
        <p14:creationId xmlns:p14="http://schemas.microsoft.com/office/powerpoint/2010/main" val="6472761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809454"/>
            <a:ext cx="9708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X + Y’ + (C</a:t>
            </a:r>
            <a:r>
              <a:rPr lang="en-US" sz="5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=1)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Subtraction in Signed-2’s-Complement</a:t>
            </a:r>
            <a:endParaRPr lang="en-CA" sz="32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601129" y="1503259"/>
            <a:ext cx="2550160" cy="1442840"/>
          </a:xfrm>
          <a:custGeom>
            <a:avLst/>
            <a:gdLst>
              <a:gd name="connsiteX0" fmla="*/ 2413000 w 2413000"/>
              <a:gd name="connsiteY0" fmla="*/ 705060 h 1073360"/>
              <a:gd name="connsiteX1" fmla="*/ 1282700 w 2413000"/>
              <a:gd name="connsiteY1" fmla="*/ 6560 h 1073360"/>
              <a:gd name="connsiteX2" fmla="*/ 0 w 2413000"/>
              <a:gd name="connsiteY2" fmla="*/ 1073360 h 1073360"/>
              <a:gd name="connsiteX0" fmla="*/ 2550160 w 2550160"/>
              <a:gd name="connsiteY0" fmla="*/ 194519 h 1225759"/>
              <a:gd name="connsiteX1" fmla="*/ 1282700 w 2550160"/>
              <a:gd name="connsiteY1" fmla="*/ 158959 h 1225759"/>
              <a:gd name="connsiteX2" fmla="*/ 0 w 2550160"/>
              <a:gd name="connsiteY2" fmla="*/ 1225759 h 1225759"/>
              <a:gd name="connsiteX0" fmla="*/ 2550160 w 2550160"/>
              <a:gd name="connsiteY0" fmla="*/ 80817 h 1112057"/>
              <a:gd name="connsiteX1" fmla="*/ 1282700 w 2550160"/>
              <a:gd name="connsiteY1" fmla="*/ 45257 h 1112057"/>
              <a:gd name="connsiteX2" fmla="*/ 0 w 2550160"/>
              <a:gd name="connsiteY2" fmla="*/ 1112057 h 11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0160" h="1112057">
                <a:moveTo>
                  <a:pt x="2550160" y="80817"/>
                </a:moveTo>
                <a:cubicBezTo>
                  <a:pt x="1626023" y="-24805"/>
                  <a:pt x="1684867" y="-16126"/>
                  <a:pt x="1282700" y="45257"/>
                </a:cubicBezTo>
                <a:cubicBezTo>
                  <a:pt x="880533" y="106640"/>
                  <a:pt x="440266" y="609348"/>
                  <a:pt x="0" y="1112057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8231299" y="1335304"/>
            <a:ext cx="17652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bitwise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49427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700212"/>
            <a:ext cx="10077450" cy="3457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33987" y="1700212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6485920" y="1700211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265066" y="1700211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2116999" y="1700210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9216224" y="1700212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7068157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4847303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699236" y="1700210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8929126" y="4735512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6781059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4560205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2412138" y="4735510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10959933" y="3163956"/>
            <a:ext cx="6238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=1</a:t>
            </a:r>
            <a:endParaRPr lang="en-CA" sz="1200" dirty="0"/>
          </a:p>
        </p:txBody>
      </p:sp>
      <p:sp>
        <p:nvSpPr>
          <p:cNvPr id="11" name="Rectangle 10"/>
          <p:cNvSpPr/>
          <p:nvPr/>
        </p:nvSpPr>
        <p:spPr>
          <a:xfrm>
            <a:off x="1739900" y="2578100"/>
            <a:ext cx="8686800" cy="184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4-bit Adder</a:t>
            </a:r>
            <a:endParaRPr lang="en-CA" sz="6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4008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700212"/>
            <a:ext cx="10077450" cy="3457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33987" y="1700212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6485920" y="1700211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265066" y="1700211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2116999" y="1700210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9216224" y="1700212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7068157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4847303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699236" y="1700210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8929126" y="4735512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6781059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4560205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2412138" y="4735510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10959933" y="3163956"/>
            <a:ext cx="721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= 0</a:t>
            </a:r>
            <a:endParaRPr lang="en-CA" sz="1200" dirty="0"/>
          </a:p>
        </p:txBody>
      </p:sp>
      <p:sp>
        <p:nvSpPr>
          <p:cNvPr id="11" name="Rectangle 10"/>
          <p:cNvSpPr/>
          <p:nvPr/>
        </p:nvSpPr>
        <p:spPr>
          <a:xfrm>
            <a:off x="1739900" y="2578100"/>
            <a:ext cx="8686800" cy="184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4-bit Adder | </a:t>
            </a:r>
            <a:r>
              <a:rPr lang="en-US" sz="6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Subtractor</a:t>
            </a:r>
            <a:endParaRPr lang="en-CA" sz="6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33987" y="952935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6485920" y="952934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23" name="Rectangle 22"/>
          <p:cNvSpPr/>
          <p:nvPr/>
        </p:nvSpPr>
        <p:spPr>
          <a:xfrm>
            <a:off x="4265066" y="952934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24" name="Rectangle 23"/>
          <p:cNvSpPr/>
          <p:nvPr/>
        </p:nvSpPr>
        <p:spPr>
          <a:xfrm>
            <a:off x="2116999" y="952933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26" name="Rectangle 25"/>
          <p:cNvSpPr/>
          <p:nvPr/>
        </p:nvSpPr>
        <p:spPr>
          <a:xfrm>
            <a:off x="10959933" y="3588068"/>
            <a:ext cx="721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= 1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17306146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700212"/>
            <a:ext cx="10077450" cy="3457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33987" y="1700212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85920" y="1700211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5066" y="1700211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16999" y="1700210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16224" y="1700212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7068157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4847303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699236" y="1700210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8929126" y="4735512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6781059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4560205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2412138" y="4735510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10959933" y="3163956"/>
            <a:ext cx="721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0</a:t>
            </a:r>
            <a:endParaRPr lang="en-CA" sz="1200" dirty="0"/>
          </a:p>
        </p:txBody>
      </p:sp>
      <p:sp>
        <p:nvSpPr>
          <p:cNvPr id="11" name="Rectangle 10"/>
          <p:cNvSpPr/>
          <p:nvPr/>
        </p:nvSpPr>
        <p:spPr>
          <a:xfrm>
            <a:off x="1739900" y="2578100"/>
            <a:ext cx="8686800" cy="184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4-bit Adder </a:t>
            </a:r>
            <a:r>
              <a:rPr lang="en-US" sz="60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</a:t>
            </a:r>
            <a:r>
              <a:rPr lang="en-US" sz="60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Subtractor</a:t>
            </a:r>
            <a:endParaRPr lang="en-CA" sz="600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33987" y="952935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6485920" y="952934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23" name="Rectangle 22"/>
          <p:cNvSpPr/>
          <p:nvPr/>
        </p:nvSpPr>
        <p:spPr>
          <a:xfrm>
            <a:off x="4265066" y="952934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24" name="Rectangle 23"/>
          <p:cNvSpPr/>
          <p:nvPr/>
        </p:nvSpPr>
        <p:spPr>
          <a:xfrm>
            <a:off x="2116999" y="952933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26" name="Rectangle 25"/>
          <p:cNvSpPr/>
          <p:nvPr/>
        </p:nvSpPr>
        <p:spPr>
          <a:xfrm>
            <a:off x="10959933" y="3588068"/>
            <a:ext cx="721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1</a:t>
            </a:r>
            <a:endParaRPr lang="en-CA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4984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700212"/>
            <a:ext cx="10077450" cy="3457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33987" y="1700212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6485920" y="1700211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265066" y="1700211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2116999" y="1700210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9216224" y="1700212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7068157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4847303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699236" y="1700210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8929126" y="4735512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6781059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4560205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2412138" y="4735510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10959933" y="3163956"/>
            <a:ext cx="721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0</a:t>
            </a:r>
            <a:endParaRPr lang="en-CA" sz="1200" dirty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39900" y="2578100"/>
            <a:ext cx="8686800" cy="184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4-bit </a:t>
            </a:r>
            <a:r>
              <a:rPr lang="en-US" sz="60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Adder | </a:t>
            </a:r>
            <a:r>
              <a:rPr lang="en-US" sz="6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Subtractor</a:t>
            </a:r>
            <a:endParaRPr lang="en-CA" sz="6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33987" y="952935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>
              <a:solidFill>
                <a:schemeClr val="bg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85920" y="952934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65066" y="952934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>
              <a:solidFill>
                <a:schemeClr val="bg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16999" y="952933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>
              <a:solidFill>
                <a:schemeClr val="bg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959933" y="3588068"/>
            <a:ext cx="721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= 1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05238719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393956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A ? 0 = A</a:t>
            </a:r>
          </a:p>
          <a:p>
            <a:pPr lvl="0" algn="ctr" defTabSz="457200">
              <a:defRPr/>
            </a:pPr>
            <a:r>
              <a:rPr lang="en-US" sz="5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? 1 = A’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48278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1232361" y="2393956"/>
                <a:ext cx="970819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5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5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⨁</m:t>
                    </m:r>
                  </m:oMath>
                </a14:m>
                <a:r>
                  <a:rPr lang="en-US" sz="5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0 = A</a:t>
                </a:r>
              </a:p>
              <a:p>
                <a:pPr lvl="0" algn="ctr" defTabSz="457200">
                  <a:defRPr/>
                </a:pPr>
                <a:r>
                  <a:rPr lang="en-US" sz="5400" dirty="0">
                    <a:solidFill>
                      <a:schemeClr val="dk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5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⨁</m:t>
                    </m:r>
                  </m:oMath>
                </a14:m>
                <a:r>
                  <a:rPr lang="en-US" sz="5400" dirty="0">
                    <a:solidFill>
                      <a:schemeClr val="dk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1 = A’</a:t>
                </a:r>
                <a:endParaRPr lang="en-CA" sz="5400" dirty="0">
                  <a:solidFill>
                    <a:schemeClr val="dk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361" y="2393956"/>
                <a:ext cx="9708190" cy="1754326"/>
              </a:xfrm>
              <a:prstGeom prst="rect">
                <a:avLst/>
              </a:prstGeom>
              <a:blipFill>
                <a:blip r:embed="rId2"/>
                <a:stretch>
                  <a:fillRect t="-9756" b="-20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56337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700212"/>
            <a:ext cx="10077450" cy="3457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33987" y="1700212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85920" y="1700211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5066" y="1700211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16999" y="1700210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16224" y="1700212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7068157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4847303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699236" y="1700210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8929126" y="4735512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6781059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4560205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2412138" y="4735510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11515023" y="3186427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</a:t>
            </a:r>
            <a:endParaRPr lang="en-CA" sz="1200" dirty="0"/>
          </a:p>
        </p:txBody>
      </p:sp>
      <p:sp>
        <p:nvSpPr>
          <p:cNvPr id="11" name="Rectangle 10"/>
          <p:cNvSpPr/>
          <p:nvPr/>
        </p:nvSpPr>
        <p:spPr>
          <a:xfrm>
            <a:off x="1739900" y="2578100"/>
            <a:ext cx="8686800" cy="184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4-bit Adder | </a:t>
            </a:r>
            <a:r>
              <a:rPr lang="en-US" sz="6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Subtractor</a:t>
            </a:r>
            <a:endParaRPr lang="en-CA" sz="6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85397" y="827205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6337330" y="827204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23" name="Rectangle 22"/>
          <p:cNvSpPr/>
          <p:nvPr/>
        </p:nvSpPr>
        <p:spPr>
          <a:xfrm>
            <a:off x="4116476" y="827204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24" name="Rectangle 23"/>
          <p:cNvSpPr/>
          <p:nvPr/>
        </p:nvSpPr>
        <p:spPr>
          <a:xfrm>
            <a:off x="1968409" y="827203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l="40113" t="8417" r="20582" b="61381"/>
          <a:stretch/>
        </p:blipFill>
        <p:spPr>
          <a:xfrm rot="5400000">
            <a:off x="8287815" y="1683460"/>
            <a:ext cx="1146235" cy="62018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l="40113" t="8417" r="20582" b="61381"/>
          <a:stretch/>
        </p:blipFill>
        <p:spPr>
          <a:xfrm rot="5400000">
            <a:off x="6130378" y="1694890"/>
            <a:ext cx="1146235" cy="6201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/>
          <a:srcRect l="40113" t="8417" r="20582" b="61381"/>
          <a:stretch/>
        </p:blipFill>
        <p:spPr>
          <a:xfrm rot="5400000">
            <a:off x="3961551" y="1689175"/>
            <a:ext cx="1146235" cy="62018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40113" t="8417" r="20582" b="61381"/>
          <a:stretch/>
        </p:blipFill>
        <p:spPr>
          <a:xfrm rot="5400000">
            <a:off x="1779323" y="1675003"/>
            <a:ext cx="1146235" cy="62018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2444172" y="1517676"/>
            <a:ext cx="8928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384889" y="1506246"/>
            <a:ext cx="0" cy="1941791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134725" y="3451860"/>
            <a:ext cx="46216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8961161" y="1517676"/>
            <a:ext cx="1891573" cy="0"/>
          </a:xfrm>
          <a:prstGeom prst="line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6801663" y="1517676"/>
            <a:ext cx="1891573" cy="0"/>
          </a:xfrm>
          <a:prstGeom prst="line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628637" y="1517676"/>
            <a:ext cx="1891573" cy="0"/>
          </a:xfrm>
          <a:prstGeom prst="line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2444172" y="1517676"/>
            <a:ext cx="1891573" cy="0"/>
          </a:xfrm>
          <a:prstGeom prst="line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676245" y="5694554"/>
            <a:ext cx="314740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M=0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Adder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M=1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Subtractor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84393011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ic Circuitry Part 2 (PIC Microcontroller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666914"/>
            <a:ext cx="9362440" cy="556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80558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809454"/>
            <a:ext cx="9708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Overflow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Signed-2’s-Complement</a:t>
            </a:r>
            <a:endParaRPr lang="en-CA" sz="32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998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7827" y="2144995"/>
          <a:ext cx="10866230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1582057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1350555774"/>
                    </a:ext>
                  </a:extLst>
                </a:gridCol>
                <a:gridCol w="624115">
                  <a:extLst>
                    <a:ext uri="{9D8B030D-6E8A-4147-A177-3AD203B41FA5}">
                      <a16:colId xmlns:a16="http://schemas.microsoft.com/office/drawing/2014/main" val="2092605328"/>
                    </a:ext>
                  </a:extLst>
                </a:gridCol>
                <a:gridCol w="1902048">
                  <a:extLst>
                    <a:ext uri="{9D8B030D-6E8A-4147-A177-3AD203B41FA5}">
                      <a16:colId xmlns:a16="http://schemas.microsoft.com/office/drawing/2014/main" val="2512170625"/>
                    </a:ext>
                  </a:extLst>
                </a:gridCol>
                <a:gridCol w="847680">
                  <a:extLst>
                    <a:ext uri="{9D8B030D-6E8A-4147-A177-3AD203B41FA5}">
                      <a16:colId xmlns:a16="http://schemas.microsoft.com/office/drawing/2014/main" val="2796455808"/>
                    </a:ext>
                  </a:extLst>
                </a:gridCol>
                <a:gridCol w="2809243">
                  <a:extLst>
                    <a:ext uri="{9D8B030D-6E8A-4147-A177-3AD203B41FA5}">
                      <a16:colId xmlns:a16="http://schemas.microsoft.com/office/drawing/2014/main" val="410965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462667" y="3710580"/>
            <a:ext cx="1130438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C=1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37867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118061" y="2135084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Design a logic circuit that detects overflow?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Signed-2’s-Complement</a:t>
            </a:r>
            <a:endParaRPr lang="en-CA" sz="32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4726355"/>
            <a:ext cx="9708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Truth Table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41793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454544"/>
              </p:ext>
            </p:extLst>
          </p:nvPr>
        </p:nvGraphicFramePr>
        <p:xfrm>
          <a:off x="0" y="579120"/>
          <a:ext cx="12192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55756999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4981096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96979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767233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1867253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312668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867333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372165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8267305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10200926"/>
                    </a:ext>
                  </a:extLst>
                </a:gridCol>
              </a:tblGrid>
              <a:tr h="364331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Y4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Y3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Y2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Y1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X4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X3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X2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X1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OVF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2910882"/>
                  </a:ext>
                </a:extLst>
              </a:tr>
              <a:tr h="364331">
                <a:tc gridSpan="9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4-Bit Adder 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964733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762331"/>
              </p:ext>
            </p:extLst>
          </p:nvPr>
        </p:nvGraphicFramePr>
        <p:xfrm>
          <a:off x="-4" y="2910840"/>
          <a:ext cx="121920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4249810962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69697928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1976723397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331266839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486733304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037216526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3482673054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210200926"/>
                    </a:ext>
                  </a:extLst>
                </a:gridCol>
              </a:tblGrid>
              <a:tr h="364331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Y3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Y2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Y1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X3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X2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X1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OVF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2910882"/>
                  </a:ext>
                </a:extLst>
              </a:tr>
              <a:tr h="364331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3-Bit Adder 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964733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212509"/>
              </p:ext>
            </p:extLst>
          </p:nvPr>
        </p:nvGraphicFramePr>
        <p:xfrm>
          <a:off x="0" y="5242560"/>
          <a:ext cx="12192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6979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767233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867333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372165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26730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0200926"/>
                    </a:ext>
                  </a:extLst>
                </a:gridCol>
              </a:tblGrid>
              <a:tr h="364331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Y2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Y1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X2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X1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OVF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2910882"/>
                  </a:ext>
                </a:extLst>
              </a:tr>
              <a:tr h="364331">
                <a:tc gridSpan="5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2-Bit Adder 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CA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964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09490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118061" y="2135084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Design a logic circuit that detects overflow?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Signed-2’s-Complement</a:t>
            </a:r>
            <a:endParaRPr lang="en-CA" sz="32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4726355"/>
            <a:ext cx="9708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Using Prior Knowledge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89337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118061" y="2135084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Design a logic circuit that detects overflow?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Signed-2’s-Complement</a:t>
            </a:r>
            <a:endParaRPr lang="en-CA" sz="32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472635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(I)</a:t>
            </a:r>
          </a:p>
          <a:p>
            <a:pPr lvl="0" algn="ctr" defTabSz="45720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Subtraction 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Addition with 2’s Comp.</a:t>
            </a:r>
            <a:endParaRPr lang="en-CA" sz="4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97817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118061" y="2135084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Design a logic circuit that detects overflow?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Signed-2’s-Complement</a:t>
            </a:r>
            <a:endParaRPr lang="en-CA" sz="32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4726355"/>
            <a:ext cx="121919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(II)</a:t>
            </a:r>
          </a:p>
          <a:p>
            <a:pPr lvl="0" algn="ctr" defTabSz="45720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Sum of Positive Numbers 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Negative: OVF=1</a:t>
            </a:r>
          </a:p>
          <a:p>
            <a:pPr algn="ctr" defTabSz="45720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Sum of Negative Numbers 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Positive: OVF=1</a:t>
            </a:r>
          </a:p>
        </p:txBody>
      </p:sp>
    </p:spTree>
    <p:extLst>
      <p:ext uri="{BB962C8B-B14F-4D97-AF65-F5344CB8AC3E}">
        <p14:creationId xmlns:p14="http://schemas.microsoft.com/office/powerpoint/2010/main" val="9659911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118061" y="2135084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Design a logic circuit that detects overflow?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Signed-2’s-Complement</a:t>
            </a:r>
            <a:endParaRPr lang="en-CA" sz="32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" y="473434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(III)</a:t>
            </a:r>
          </a:p>
          <a:p>
            <a:pPr lvl="0" algn="ctr" defTabSz="45720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Binary System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The most significant bit  Sign </a:t>
            </a:r>
            <a:endParaRPr lang="en-CA" sz="4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57293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9695E97-1B79-4D8F-9466-18ADA7B51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979079"/>
              </p:ext>
            </p:extLst>
          </p:nvPr>
        </p:nvGraphicFramePr>
        <p:xfrm>
          <a:off x="0" y="1424940"/>
          <a:ext cx="12191997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983">
                  <a:extLst>
                    <a:ext uri="{9D8B030D-6E8A-4147-A177-3AD203B41FA5}">
                      <a16:colId xmlns:a16="http://schemas.microsoft.com/office/drawing/2014/main" val="2074234650"/>
                    </a:ext>
                  </a:extLst>
                </a:gridCol>
                <a:gridCol w="1741779">
                  <a:extLst>
                    <a:ext uri="{9D8B030D-6E8A-4147-A177-3AD203B41FA5}">
                      <a16:colId xmlns:a16="http://schemas.microsoft.com/office/drawing/2014/main" val="1622767927"/>
                    </a:ext>
                  </a:extLst>
                </a:gridCol>
                <a:gridCol w="948289">
                  <a:extLst>
                    <a:ext uri="{9D8B030D-6E8A-4147-A177-3AD203B41FA5}">
                      <a16:colId xmlns:a16="http://schemas.microsoft.com/office/drawing/2014/main" val="1673962570"/>
                    </a:ext>
                  </a:extLst>
                </a:gridCol>
                <a:gridCol w="587778">
                  <a:extLst>
                    <a:ext uri="{9D8B030D-6E8A-4147-A177-3AD203B41FA5}">
                      <a16:colId xmlns:a16="http://schemas.microsoft.com/office/drawing/2014/main" val="4274340485"/>
                    </a:ext>
                  </a:extLst>
                </a:gridCol>
                <a:gridCol w="1736746">
                  <a:extLst>
                    <a:ext uri="{9D8B030D-6E8A-4147-A177-3AD203B41FA5}">
                      <a16:colId xmlns:a16="http://schemas.microsoft.com/office/drawing/2014/main" val="174191854"/>
                    </a:ext>
                  </a:extLst>
                </a:gridCol>
                <a:gridCol w="918221">
                  <a:extLst>
                    <a:ext uri="{9D8B030D-6E8A-4147-A177-3AD203B41FA5}">
                      <a16:colId xmlns:a16="http://schemas.microsoft.com/office/drawing/2014/main" val="4039626760"/>
                    </a:ext>
                  </a:extLst>
                </a:gridCol>
                <a:gridCol w="990496">
                  <a:extLst>
                    <a:ext uri="{9D8B030D-6E8A-4147-A177-3AD203B41FA5}">
                      <a16:colId xmlns:a16="http://schemas.microsoft.com/office/drawing/2014/main" val="1340800969"/>
                    </a:ext>
                  </a:extLst>
                </a:gridCol>
                <a:gridCol w="1680191">
                  <a:extLst>
                    <a:ext uri="{9D8B030D-6E8A-4147-A177-3AD203B41FA5}">
                      <a16:colId xmlns:a16="http://schemas.microsoft.com/office/drawing/2014/main" val="2481916693"/>
                    </a:ext>
                  </a:extLst>
                </a:gridCol>
                <a:gridCol w="1886514">
                  <a:extLst>
                    <a:ext uri="{9D8B030D-6E8A-4147-A177-3AD203B41FA5}">
                      <a16:colId xmlns:a16="http://schemas.microsoft.com/office/drawing/2014/main" val="3646439045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en-US" sz="3200" b="0" strike="noStrike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Base-r in Radix Complement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latin typeface="Segoe UI Light (Headings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7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strike="noStrike" dirty="0" err="1">
                          <a:solidFill>
                            <a:schemeClr val="bg1"/>
                          </a:solidFill>
                          <a:latin typeface="Segoe UI Light (Headings)"/>
                        </a:rPr>
                        <a:t>r</a:t>
                      </a:r>
                      <a:r>
                        <a:rPr lang="en-US" sz="3200" b="1" strike="noStrike" baseline="30000" dirty="0" err="1">
                          <a:solidFill>
                            <a:schemeClr val="bg1"/>
                          </a:solidFill>
                          <a:latin typeface="Segoe UI Light (Headings)"/>
                        </a:rPr>
                        <a:t>n</a:t>
                      </a:r>
                      <a:r>
                        <a:rPr lang="en-US" sz="3200" b="1" strike="noStrike" baseline="30000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–1</a:t>
                      </a:r>
                      <a:endParaRPr lang="en-US" sz="3200" b="1" strike="noStrike" dirty="0">
                        <a:solidFill>
                          <a:schemeClr val="bg1"/>
                        </a:solidFill>
                        <a:latin typeface="Segoe UI Light (Headings)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r>
                        <a:rPr kumimoji="0" lang="en-US" sz="3200" b="0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</a:t>
                      </a:r>
                      <a:r>
                        <a:rPr kumimoji="0" lang="en-US" sz="32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–2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r>
                        <a:rPr kumimoji="0" lang="en-US" sz="3200" b="0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</a:t>
                      </a:r>
                      <a:r>
                        <a:rPr kumimoji="0" lang="en-US" sz="32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–3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r>
                        <a:rPr kumimoji="0" lang="en-US" sz="32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r>
                        <a:rPr kumimoji="0" lang="en-US" sz="32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r</a:t>
                      </a:r>
                      <a:r>
                        <a:rPr lang="en-US" sz="3200" b="1" baseline="30000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0</a:t>
                      </a:r>
                      <a:endParaRPr lang="en-US" sz="3200" b="1" dirty="0">
                        <a:solidFill>
                          <a:schemeClr val="bg1"/>
                        </a:solidFill>
                        <a:latin typeface="Segoe UI Light (Headings)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8914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 &lt;=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Segoe UI Light (Headings)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Segoe UI Light (Headings)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Positive Numbers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Nothing to do!</a:t>
                      </a:r>
                      <a:endParaRPr lang="en-US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Segoe UI Light (Headings)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</a:t>
                      </a:r>
                      <a:r>
                        <a:rPr lang="en-US" sz="3200" b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(</a:t>
                      </a:r>
                      <a:r>
                        <a:rPr lang="en-US" sz="3200" b="0" dirty="0" err="1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r>
                        <a:rPr lang="en-US" sz="3200" b="0" baseline="30000" dirty="0" err="1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US" sz="3200" b="0" baseline="300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3200" b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–1)÷2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Base-2: 0,111,…,111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Base-4: 1,333,…,333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Base-8: 3,777,…,777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Base-10: 4,999,…,999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Base-16: 7,FFF,…,FFF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Segoe UI Light (Headings)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Segoe UI Light (Headings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4132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algn="ctr"/>
                      <a:endParaRPr lang="en-US" sz="3200" dirty="0">
                        <a:latin typeface="Segoe UI Light (Headings)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Segoe UI Light (Headings)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Segoe UI Light (Headings)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Segoe UI Light (Headings)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latin typeface="Segoe UI Light (Headings)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Segoe UI Light (Headings)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Segoe UI Light (Headings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110694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9D3C710A-78C4-4179-A09E-0BB195613888}"/>
              </a:ext>
            </a:extLst>
          </p:cNvPr>
          <p:cNvSpPr/>
          <p:nvPr/>
        </p:nvSpPr>
        <p:spPr>
          <a:xfrm>
            <a:off x="114300" y="4025900"/>
            <a:ext cx="2743200" cy="27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Number System</a:t>
            </a:r>
          </a:p>
        </p:txBody>
      </p:sp>
    </p:spTree>
    <p:extLst>
      <p:ext uri="{BB962C8B-B14F-4D97-AF65-F5344CB8AC3E}">
        <p14:creationId xmlns:p14="http://schemas.microsoft.com/office/powerpoint/2010/main" val="334738438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4">
                <a:extLst>
                  <a:ext uri="{FF2B5EF4-FFF2-40B4-BE49-F238E27FC236}">
                    <a16:creationId xmlns:a16="http://schemas.microsoft.com/office/drawing/2014/main" id="{165E33B9-24EC-4C5F-9624-839E791846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52371"/>
                  </p:ext>
                </p:extLst>
              </p:nvPr>
            </p:nvGraphicFramePr>
            <p:xfrm>
              <a:off x="0" y="1191260"/>
              <a:ext cx="12191997" cy="548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1281">
                      <a:extLst>
                        <a:ext uri="{9D8B030D-6E8A-4147-A177-3AD203B41FA5}">
                          <a16:colId xmlns:a16="http://schemas.microsoft.com/office/drawing/2014/main" val="2074234650"/>
                        </a:ext>
                      </a:extLst>
                    </a:gridCol>
                    <a:gridCol w="1771762">
                      <a:extLst>
                        <a:ext uri="{9D8B030D-6E8A-4147-A177-3AD203B41FA5}">
                          <a16:colId xmlns:a16="http://schemas.microsoft.com/office/drawing/2014/main" val="1622767927"/>
                        </a:ext>
                      </a:extLst>
                    </a:gridCol>
                    <a:gridCol w="964613">
                      <a:extLst>
                        <a:ext uri="{9D8B030D-6E8A-4147-A177-3AD203B41FA5}">
                          <a16:colId xmlns:a16="http://schemas.microsoft.com/office/drawing/2014/main" val="1673962570"/>
                        </a:ext>
                      </a:extLst>
                    </a:gridCol>
                    <a:gridCol w="597896">
                      <a:extLst>
                        <a:ext uri="{9D8B030D-6E8A-4147-A177-3AD203B41FA5}">
                          <a16:colId xmlns:a16="http://schemas.microsoft.com/office/drawing/2014/main" val="4274340485"/>
                        </a:ext>
                      </a:extLst>
                    </a:gridCol>
                    <a:gridCol w="1766643">
                      <a:extLst>
                        <a:ext uri="{9D8B030D-6E8A-4147-A177-3AD203B41FA5}">
                          <a16:colId xmlns:a16="http://schemas.microsoft.com/office/drawing/2014/main" val="174191854"/>
                        </a:ext>
                      </a:extLst>
                    </a:gridCol>
                    <a:gridCol w="1045873">
                      <a:extLst>
                        <a:ext uri="{9D8B030D-6E8A-4147-A177-3AD203B41FA5}">
                          <a16:colId xmlns:a16="http://schemas.microsoft.com/office/drawing/2014/main" val="4039626760"/>
                        </a:ext>
                      </a:extLst>
                    </a:gridCol>
                    <a:gridCol w="895701">
                      <a:extLst>
                        <a:ext uri="{9D8B030D-6E8A-4147-A177-3AD203B41FA5}">
                          <a16:colId xmlns:a16="http://schemas.microsoft.com/office/drawing/2014/main" val="1340800969"/>
                        </a:ext>
                      </a:extLst>
                    </a:gridCol>
                    <a:gridCol w="1709114">
                      <a:extLst>
                        <a:ext uri="{9D8B030D-6E8A-4147-A177-3AD203B41FA5}">
                          <a16:colId xmlns:a16="http://schemas.microsoft.com/office/drawing/2014/main" val="2481916693"/>
                        </a:ext>
                      </a:extLst>
                    </a:gridCol>
                    <a:gridCol w="1709114">
                      <a:extLst>
                        <a:ext uri="{9D8B030D-6E8A-4147-A177-3AD203B41FA5}">
                          <a16:colId xmlns:a16="http://schemas.microsoft.com/office/drawing/2014/main" val="3646439045"/>
                        </a:ext>
                      </a:extLst>
                    </a:gridCol>
                  </a:tblGrid>
                  <a:tr h="370840"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strike="noStrike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Base-r in Radix Complement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88762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strike="noStrike" dirty="0" err="1">
                              <a:solidFill>
                                <a:schemeClr val="bg1"/>
                              </a:solidFill>
                              <a:latin typeface="Segoe UI Light (Headings)"/>
                            </a:rPr>
                            <a:t>r</a:t>
                          </a:r>
                          <a:r>
                            <a:rPr lang="en-US" sz="3200" strike="noStrike" baseline="30000" dirty="0" err="1">
                              <a:solidFill>
                                <a:schemeClr val="bg1"/>
                              </a:solidFill>
                              <a:latin typeface="Segoe UI Light (Headings)"/>
                            </a:rPr>
                            <a:t>n</a:t>
                          </a:r>
                          <a:r>
                            <a:rPr lang="en-US" sz="3200" strike="noStrike" baseline="30000" dirty="0">
                              <a:solidFill>
                                <a:schemeClr val="bg1"/>
                              </a:solidFill>
                              <a:latin typeface="Segoe UI Light (Headings)"/>
                            </a:rPr>
                            <a:t>–1</a:t>
                          </a:r>
                          <a:endParaRPr lang="en-US" sz="3200" strike="noStrike" dirty="0">
                            <a:solidFill>
                              <a:schemeClr val="bg1"/>
                            </a:solidFill>
                            <a:latin typeface="Segoe UI Light (Headings)"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r</a:t>
                          </a:r>
                          <a:r>
                            <a:rPr kumimoji="0" lang="en-US" sz="3200" b="0" i="0" u="none" strike="noStrike" kern="1200" cap="none" spc="0" normalizeH="0" baseline="30000" noProof="0" dirty="0" err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kumimoji="0" lang="en-US" sz="32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–2</a:t>
                          </a:r>
                          <a:endParaRPr kumimoji="0" lang="en-US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r</a:t>
                          </a:r>
                          <a:r>
                            <a:rPr kumimoji="0" lang="en-US" sz="3200" b="0" i="0" u="none" strike="noStrike" kern="1200" cap="none" spc="0" normalizeH="0" baseline="30000" noProof="0" dirty="0" err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kumimoji="0" lang="en-US" sz="32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–3</a:t>
                          </a:r>
                          <a:endParaRPr kumimoji="0" lang="en-US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r</a:t>
                          </a:r>
                          <a:r>
                            <a:rPr kumimoji="0" lang="en-US" sz="32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endParaRPr kumimoji="0" lang="en-US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r</a:t>
                          </a:r>
                          <a:r>
                            <a:rPr kumimoji="0" lang="en-US" sz="32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kumimoji="0" lang="en-US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r</a:t>
                          </a:r>
                          <a:r>
                            <a:rPr lang="en-US" sz="3200" b="0" baseline="300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US" sz="3200" b="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889141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r"/>
                          <a:r>
                            <a:rPr lang="en-US" sz="3200" b="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(</a:t>
                          </a:r>
                          <a:r>
                            <a:rPr lang="en-US" sz="3200" b="0" dirty="0" err="1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r</a:t>
                          </a:r>
                          <a:r>
                            <a:rPr lang="en-US" sz="3200" b="0" baseline="30000" dirty="0" err="1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3200" b="0" baseline="3000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lang="en-US" sz="3200" b="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–1)÷2 + 1 &lt;=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b="0" dirty="0">
                            <a:solidFill>
                              <a:schemeClr val="dk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Base-2: 1,000,…,000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Base-4: 2,000,…,000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Base-8: 4,000,…,000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Base-10: 5,000,…,000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Base-16: 8,000,…,000</a:t>
                          </a:r>
                          <a:endParaRPr lang="en-US" sz="24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Negative Numbers</a:t>
                          </a:r>
                          <a:endParaRPr lang="en-US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&lt;= </a:t>
                          </a:r>
                          <a:r>
                            <a:rPr lang="en-US" sz="3200" b="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(</a:t>
                          </a:r>
                          <a:r>
                            <a:rPr lang="en-US" sz="3200" b="0" dirty="0" err="1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r</a:t>
                          </a:r>
                          <a:r>
                            <a:rPr lang="en-US" sz="3200" b="0" baseline="30000" dirty="0" err="1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3200" b="0" baseline="3000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lang="en-US" sz="3200" b="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–1)</a:t>
                          </a:r>
                          <a:endParaRPr lang="en-US" sz="32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364132"/>
                      </a:ext>
                    </a:extLst>
                  </a:tr>
                  <a:tr h="370840">
                    <a:tc gridSpan="9">
                      <a:txBody>
                        <a:bodyPr/>
                        <a:lstStyle/>
                        <a:p>
                          <a:pPr algn="ctr"/>
                          <a:endParaRPr lang="en-US" sz="32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  <a:p>
                          <a:pPr algn="ctr"/>
                          <a:r>
                            <a:rPr lang="en-US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We see positive number, but we interpret negative!</a:t>
                          </a:r>
                        </a:p>
                        <a:p>
                          <a:pPr algn="ctr"/>
                          <a:r>
                            <a:rPr lang="en-US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(r’s comp. (#)) =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((r–1)’s comp. (#) + 1)</a:t>
                          </a: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2110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4">
                <a:extLst>
                  <a:ext uri="{FF2B5EF4-FFF2-40B4-BE49-F238E27FC236}">
                    <a16:creationId xmlns:a16="http://schemas.microsoft.com/office/drawing/2014/main" id="{165E33B9-24EC-4C5F-9624-839E791846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52371"/>
                  </p:ext>
                </p:extLst>
              </p:nvPr>
            </p:nvGraphicFramePr>
            <p:xfrm>
              <a:off x="0" y="1191260"/>
              <a:ext cx="12191997" cy="548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1281">
                      <a:extLst>
                        <a:ext uri="{9D8B030D-6E8A-4147-A177-3AD203B41FA5}">
                          <a16:colId xmlns:a16="http://schemas.microsoft.com/office/drawing/2014/main" val="2074234650"/>
                        </a:ext>
                      </a:extLst>
                    </a:gridCol>
                    <a:gridCol w="1771762">
                      <a:extLst>
                        <a:ext uri="{9D8B030D-6E8A-4147-A177-3AD203B41FA5}">
                          <a16:colId xmlns:a16="http://schemas.microsoft.com/office/drawing/2014/main" val="1622767927"/>
                        </a:ext>
                      </a:extLst>
                    </a:gridCol>
                    <a:gridCol w="964613">
                      <a:extLst>
                        <a:ext uri="{9D8B030D-6E8A-4147-A177-3AD203B41FA5}">
                          <a16:colId xmlns:a16="http://schemas.microsoft.com/office/drawing/2014/main" val="1673962570"/>
                        </a:ext>
                      </a:extLst>
                    </a:gridCol>
                    <a:gridCol w="597896">
                      <a:extLst>
                        <a:ext uri="{9D8B030D-6E8A-4147-A177-3AD203B41FA5}">
                          <a16:colId xmlns:a16="http://schemas.microsoft.com/office/drawing/2014/main" val="4274340485"/>
                        </a:ext>
                      </a:extLst>
                    </a:gridCol>
                    <a:gridCol w="1766643">
                      <a:extLst>
                        <a:ext uri="{9D8B030D-6E8A-4147-A177-3AD203B41FA5}">
                          <a16:colId xmlns:a16="http://schemas.microsoft.com/office/drawing/2014/main" val="174191854"/>
                        </a:ext>
                      </a:extLst>
                    </a:gridCol>
                    <a:gridCol w="1045873">
                      <a:extLst>
                        <a:ext uri="{9D8B030D-6E8A-4147-A177-3AD203B41FA5}">
                          <a16:colId xmlns:a16="http://schemas.microsoft.com/office/drawing/2014/main" val="4039626760"/>
                        </a:ext>
                      </a:extLst>
                    </a:gridCol>
                    <a:gridCol w="895701">
                      <a:extLst>
                        <a:ext uri="{9D8B030D-6E8A-4147-A177-3AD203B41FA5}">
                          <a16:colId xmlns:a16="http://schemas.microsoft.com/office/drawing/2014/main" val="1340800969"/>
                        </a:ext>
                      </a:extLst>
                    </a:gridCol>
                    <a:gridCol w="1709114">
                      <a:extLst>
                        <a:ext uri="{9D8B030D-6E8A-4147-A177-3AD203B41FA5}">
                          <a16:colId xmlns:a16="http://schemas.microsoft.com/office/drawing/2014/main" val="2481916693"/>
                        </a:ext>
                      </a:extLst>
                    </a:gridCol>
                    <a:gridCol w="1709114">
                      <a:extLst>
                        <a:ext uri="{9D8B030D-6E8A-4147-A177-3AD203B41FA5}">
                          <a16:colId xmlns:a16="http://schemas.microsoft.com/office/drawing/2014/main" val="3646439045"/>
                        </a:ext>
                      </a:extLst>
                    </a:gridCol>
                  </a:tblGrid>
                  <a:tr h="579120"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strike="noStrike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Base-r in Radix Complement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887620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strike="noStrike" dirty="0" err="1">
                              <a:solidFill>
                                <a:schemeClr val="bg1"/>
                              </a:solidFill>
                              <a:latin typeface="Segoe UI Light (Headings)"/>
                            </a:rPr>
                            <a:t>r</a:t>
                          </a:r>
                          <a:r>
                            <a:rPr lang="en-US" sz="3200" strike="noStrike" baseline="30000" dirty="0" err="1">
                              <a:solidFill>
                                <a:schemeClr val="bg1"/>
                              </a:solidFill>
                              <a:latin typeface="Segoe UI Light (Headings)"/>
                            </a:rPr>
                            <a:t>n</a:t>
                          </a:r>
                          <a:r>
                            <a:rPr lang="en-US" sz="3200" strike="noStrike" baseline="30000" dirty="0">
                              <a:solidFill>
                                <a:schemeClr val="bg1"/>
                              </a:solidFill>
                              <a:latin typeface="Segoe UI Light (Headings)"/>
                            </a:rPr>
                            <a:t>–1</a:t>
                          </a:r>
                          <a:endParaRPr lang="en-US" sz="3200" strike="noStrike" dirty="0">
                            <a:solidFill>
                              <a:schemeClr val="bg1"/>
                            </a:solidFill>
                            <a:latin typeface="Segoe UI Light (Headings)"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r</a:t>
                          </a:r>
                          <a:r>
                            <a:rPr kumimoji="0" lang="en-US" sz="3200" b="0" i="0" u="none" strike="noStrike" kern="1200" cap="none" spc="0" normalizeH="0" baseline="30000" noProof="0" dirty="0" err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kumimoji="0" lang="en-US" sz="32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–2</a:t>
                          </a:r>
                          <a:endParaRPr kumimoji="0" lang="en-US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r</a:t>
                          </a:r>
                          <a:r>
                            <a:rPr kumimoji="0" lang="en-US" sz="3200" b="0" i="0" u="none" strike="noStrike" kern="1200" cap="none" spc="0" normalizeH="0" baseline="30000" noProof="0" dirty="0" err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kumimoji="0" lang="en-US" sz="32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–3</a:t>
                          </a:r>
                          <a:endParaRPr kumimoji="0" lang="en-US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r</a:t>
                          </a:r>
                          <a:r>
                            <a:rPr kumimoji="0" lang="en-US" sz="32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endParaRPr kumimoji="0" lang="en-US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r</a:t>
                          </a:r>
                          <a:r>
                            <a:rPr kumimoji="0" lang="en-US" sz="32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kumimoji="0" lang="en-US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r</a:t>
                          </a:r>
                          <a:r>
                            <a:rPr lang="en-US" sz="3200" b="0" baseline="300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US" sz="3200" b="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889141"/>
                      </a:ext>
                    </a:extLst>
                  </a:tr>
                  <a:tr h="2773680">
                    <a:tc gridSpan="3">
                      <a:txBody>
                        <a:bodyPr/>
                        <a:lstStyle/>
                        <a:p>
                          <a:pPr algn="r"/>
                          <a:r>
                            <a:rPr lang="en-US" sz="3200" b="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(</a:t>
                          </a:r>
                          <a:r>
                            <a:rPr lang="en-US" sz="3200" b="0" dirty="0" err="1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r</a:t>
                          </a:r>
                          <a:r>
                            <a:rPr lang="en-US" sz="3200" b="0" baseline="30000" dirty="0" err="1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3200" b="0" baseline="3000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lang="en-US" sz="3200" b="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–1)÷2 + 1 &lt;=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b="0" dirty="0">
                            <a:solidFill>
                              <a:schemeClr val="dk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Base-2: 1,000,…,000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Base-4: 2,000,…,000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Base-8: 4,000,…,000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Base-10: 5,000,…,000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Base-16: 8,000,…,000</a:t>
                          </a:r>
                          <a:endParaRPr lang="en-US" sz="24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Negative Numbers</a:t>
                          </a:r>
                          <a:endParaRPr lang="en-US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&lt;= </a:t>
                          </a:r>
                          <a:r>
                            <a:rPr lang="en-US" sz="3200" b="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(</a:t>
                          </a:r>
                          <a:r>
                            <a:rPr lang="en-US" sz="3200" b="0" dirty="0" err="1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r</a:t>
                          </a:r>
                          <a:r>
                            <a:rPr lang="en-US" sz="3200" b="0" baseline="30000" dirty="0" err="1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3200" b="0" baseline="3000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lang="en-US" sz="3200" b="0" dirty="0">
                              <a:solidFill>
                                <a:schemeClr val="dk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–1)</a:t>
                          </a:r>
                          <a:endParaRPr lang="en-US" sz="32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364132"/>
                      </a:ext>
                    </a:extLst>
                  </a:tr>
                  <a:tr h="1554480">
                    <a:tc gridSpan="9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" t="-258431" r="-250" b="-1254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>
                            <a:latin typeface="Segoe UI Light (Headings)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21106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2C71023B-F68D-44E2-8023-D38601E46053}"/>
              </a:ext>
            </a:extLst>
          </p:cNvPr>
          <p:cNvSpPr/>
          <p:nvPr/>
        </p:nvSpPr>
        <p:spPr>
          <a:xfrm>
            <a:off x="9448797" y="2923540"/>
            <a:ext cx="2743200" cy="27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Number System</a:t>
            </a:r>
          </a:p>
        </p:txBody>
      </p:sp>
    </p:spTree>
    <p:extLst>
      <p:ext uri="{BB962C8B-B14F-4D97-AF65-F5344CB8AC3E}">
        <p14:creationId xmlns:p14="http://schemas.microsoft.com/office/powerpoint/2010/main" val="51927720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959660"/>
              </p:ext>
            </p:extLst>
          </p:nvPr>
        </p:nvGraphicFramePr>
        <p:xfrm>
          <a:off x="3534901" y="2516963"/>
          <a:ext cx="5101099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3451440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10430" y="4051534"/>
            <a:ext cx="779380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7737" y="1868753"/>
            <a:ext cx="2191626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6DC2DAD-17C1-4863-BBBE-54041410E601}"/>
              </a:ext>
            </a:extLst>
          </p:cNvPr>
          <p:cNvSpPr/>
          <p:nvPr/>
        </p:nvSpPr>
        <p:spPr>
          <a:xfrm>
            <a:off x="380603" y="2777974"/>
            <a:ext cx="3592683" cy="3165626"/>
          </a:xfrm>
          <a:custGeom>
            <a:avLst/>
            <a:gdLst>
              <a:gd name="connsiteX0" fmla="*/ 0 w 2394857"/>
              <a:gd name="connsiteY0" fmla="*/ 125086 h 756458"/>
              <a:gd name="connsiteX1" fmla="*/ 1240971 w 2394857"/>
              <a:gd name="connsiteY1" fmla="*/ 38001 h 756458"/>
              <a:gd name="connsiteX2" fmla="*/ 762000 w 2394857"/>
              <a:gd name="connsiteY2" fmla="*/ 669372 h 756458"/>
              <a:gd name="connsiteX3" fmla="*/ 1828800 w 2394857"/>
              <a:gd name="connsiteY3" fmla="*/ 168629 h 756458"/>
              <a:gd name="connsiteX4" fmla="*/ 2394857 w 2394857"/>
              <a:gd name="connsiteY4" fmla="*/ 756458 h 756458"/>
              <a:gd name="connsiteX0" fmla="*/ 0 w 3537857"/>
              <a:gd name="connsiteY0" fmla="*/ 3165626 h 3165626"/>
              <a:gd name="connsiteX1" fmla="*/ 2383971 w 3537857"/>
              <a:gd name="connsiteY1" fmla="*/ 95855 h 3165626"/>
              <a:gd name="connsiteX2" fmla="*/ 1905000 w 3537857"/>
              <a:gd name="connsiteY2" fmla="*/ 727226 h 3165626"/>
              <a:gd name="connsiteX3" fmla="*/ 2971800 w 3537857"/>
              <a:gd name="connsiteY3" fmla="*/ 226483 h 3165626"/>
              <a:gd name="connsiteX4" fmla="*/ 3537857 w 3537857"/>
              <a:gd name="connsiteY4" fmla="*/ 814312 h 3165626"/>
              <a:gd name="connsiteX0" fmla="*/ 54826 w 3592683"/>
              <a:gd name="connsiteY0" fmla="*/ 3165626 h 3165626"/>
              <a:gd name="connsiteX1" fmla="*/ 2438797 w 3592683"/>
              <a:gd name="connsiteY1" fmla="*/ 95855 h 3165626"/>
              <a:gd name="connsiteX2" fmla="*/ 1959826 w 3592683"/>
              <a:gd name="connsiteY2" fmla="*/ 727226 h 3165626"/>
              <a:gd name="connsiteX3" fmla="*/ 3026626 w 3592683"/>
              <a:gd name="connsiteY3" fmla="*/ 226483 h 3165626"/>
              <a:gd name="connsiteX4" fmla="*/ 3592683 w 3592683"/>
              <a:gd name="connsiteY4" fmla="*/ 814312 h 3165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2683" h="3165626">
                <a:moveTo>
                  <a:pt x="54826" y="3165626"/>
                </a:moveTo>
                <a:cubicBezTo>
                  <a:pt x="-400560" y="2020812"/>
                  <a:pt x="2121297" y="502255"/>
                  <a:pt x="2438797" y="95855"/>
                </a:cubicBezTo>
                <a:cubicBezTo>
                  <a:pt x="2756297" y="-310545"/>
                  <a:pt x="1861855" y="705455"/>
                  <a:pt x="1959826" y="727226"/>
                </a:cubicBezTo>
                <a:cubicBezTo>
                  <a:pt x="2057798" y="748997"/>
                  <a:pt x="2754483" y="211969"/>
                  <a:pt x="3026626" y="226483"/>
                </a:cubicBezTo>
                <a:cubicBezTo>
                  <a:pt x="3298769" y="240997"/>
                  <a:pt x="3445726" y="527654"/>
                  <a:pt x="3592683" y="814312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C9C1C-2FE7-4EFB-AD1A-5706B14C4E75}"/>
              </a:ext>
            </a:extLst>
          </p:cNvPr>
          <p:cNvSpPr txBox="1"/>
          <p:nvPr/>
        </p:nvSpPr>
        <p:spPr>
          <a:xfrm>
            <a:off x="283027" y="5878492"/>
            <a:ext cx="112122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Either was addition originally</a:t>
            </a:r>
          </a:p>
          <a:p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 was subtraction and became addition with 2’s-comp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5536784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196641"/>
              </p:ext>
            </p:extLst>
          </p:nvPr>
        </p:nvGraphicFramePr>
        <p:xfrm>
          <a:off x="3534901" y="2516963"/>
          <a:ext cx="5101099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3451440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 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 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 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10430" y="4051534"/>
            <a:ext cx="779380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16357" y="1903043"/>
            <a:ext cx="2191626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3C710A-78C4-4179-A09E-0BB195613888}"/>
              </a:ext>
            </a:extLst>
          </p:cNvPr>
          <p:cNvSpPr/>
          <p:nvPr/>
        </p:nvSpPr>
        <p:spPr>
          <a:xfrm>
            <a:off x="9448800" y="4114800"/>
            <a:ext cx="2743200" cy="2743200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OVF!</a:t>
            </a:r>
          </a:p>
        </p:txBody>
      </p:sp>
    </p:spTree>
    <p:extLst>
      <p:ext uri="{BB962C8B-B14F-4D97-AF65-F5344CB8AC3E}">
        <p14:creationId xmlns:p14="http://schemas.microsoft.com/office/powerpoint/2010/main" val="3251735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67827" y="2144995"/>
          <a:ext cx="10866230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1582057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1350555774"/>
                    </a:ext>
                  </a:extLst>
                </a:gridCol>
                <a:gridCol w="624115">
                  <a:extLst>
                    <a:ext uri="{9D8B030D-6E8A-4147-A177-3AD203B41FA5}">
                      <a16:colId xmlns:a16="http://schemas.microsoft.com/office/drawing/2014/main" val="2092605328"/>
                    </a:ext>
                  </a:extLst>
                </a:gridCol>
                <a:gridCol w="1902048">
                  <a:extLst>
                    <a:ext uri="{9D8B030D-6E8A-4147-A177-3AD203B41FA5}">
                      <a16:colId xmlns:a16="http://schemas.microsoft.com/office/drawing/2014/main" val="2512170625"/>
                    </a:ext>
                  </a:extLst>
                </a:gridCol>
                <a:gridCol w="847680">
                  <a:extLst>
                    <a:ext uri="{9D8B030D-6E8A-4147-A177-3AD203B41FA5}">
                      <a16:colId xmlns:a16="http://schemas.microsoft.com/office/drawing/2014/main" val="2796455808"/>
                    </a:ext>
                  </a:extLst>
                </a:gridCol>
                <a:gridCol w="2809243">
                  <a:extLst>
                    <a:ext uri="{9D8B030D-6E8A-4147-A177-3AD203B41FA5}">
                      <a16:colId xmlns:a16="http://schemas.microsoft.com/office/drawing/2014/main" val="410965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462667" y="3710580"/>
            <a:ext cx="1130438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C=1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8036" y="3681552"/>
            <a:ext cx="1130438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C=0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09429" y="3696066"/>
            <a:ext cx="1130438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C=0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6038" y="3681552"/>
            <a:ext cx="1130438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C=0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20101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53342" y="4095077"/>
            <a:ext cx="1407758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C4=0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0903" y="1947209"/>
            <a:ext cx="2961068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lang="en-US" sz="4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0622"/>
              </p:ext>
            </p:extLst>
          </p:nvPr>
        </p:nvGraphicFramePr>
        <p:xfrm>
          <a:off x="3534901" y="2516963"/>
          <a:ext cx="5101099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3451440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 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 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 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9D3C710A-78C4-4179-A09E-0BB195613888}"/>
              </a:ext>
            </a:extLst>
          </p:cNvPr>
          <p:cNvSpPr/>
          <p:nvPr/>
        </p:nvSpPr>
        <p:spPr>
          <a:xfrm>
            <a:off x="9448800" y="4114800"/>
            <a:ext cx="2743200" cy="2743200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OVF!</a:t>
            </a:r>
          </a:p>
          <a:p>
            <a:pPr algn="ctr">
              <a:defRPr/>
            </a:pPr>
            <a:r>
              <a:rPr lang="en-US" sz="28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C’</a:t>
            </a:r>
            <a:r>
              <a:rPr lang="en-US" sz="2800" baseline="-250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28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aseline="-250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2983669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4126"/>
              </p:ext>
            </p:extLst>
          </p:nvPr>
        </p:nvGraphicFramePr>
        <p:xfrm>
          <a:off x="3534901" y="2516963"/>
          <a:ext cx="5101099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3451440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 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 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? 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10430" y="4051534"/>
            <a:ext cx="779380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70637" y="1925903"/>
            <a:ext cx="2191626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" y="4734342"/>
            <a:ext cx="12191999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4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is guaranteed to be correct in signed-2’s-comp. 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Don’t believe it, try! </a:t>
            </a:r>
            <a:endParaRPr lang="en-CA" sz="4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43266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05749"/>
              </p:ext>
            </p:extLst>
          </p:nvPr>
        </p:nvGraphicFramePr>
        <p:xfrm>
          <a:off x="3534901" y="2516963"/>
          <a:ext cx="5101099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3451440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 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 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? 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10430" y="4051534"/>
            <a:ext cx="779380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70637" y="1925903"/>
            <a:ext cx="2191626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" y="4734342"/>
            <a:ext cx="12191999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4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is guaranteed to be correct in signed-2’s-comp. 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Don’t believe it, try! </a:t>
            </a:r>
            <a:endParaRPr lang="en-CA" sz="4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84695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289273"/>
              </p:ext>
            </p:extLst>
          </p:nvPr>
        </p:nvGraphicFramePr>
        <p:xfrm>
          <a:off x="3534901" y="2516963"/>
          <a:ext cx="5101099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3451440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 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 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 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10430" y="4051534"/>
            <a:ext cx="779380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73507" y="1903043"/>
            <a:ext cx="2191626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3C710A-78C4-4179-A09E-0BB195613888}"/>
              </a:ext>
            </a:extLst>
          </p:cNvPr>
          <p:cNvSpPr/>
          <p:nvPr/>
        </p:nvSpPr>
        <p:spPr>
          <a:xfrm>
            <a:off x="9448800" y="4114800"/>
            <a:ext cx="2743200" cy="2743200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OVF!</a:t>
            </a:r>
          </a:p>
        </p:txBody>
      </p:sp>
    </p:spTree>
    <p:extLst>
      <p:ext uri="{BB962C8B-B14F-4D97-AF65-F5344CB8AC3E}">
        <p14:creationId xmlns:p14="http://schemas.microsoft.com/office/powerpoint/2010/main" val="120508521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53342" y="4095077"/>
            <a:ext cx="1407758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C4=1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0903" y="1947209"/>
            <a:ext cx="2961068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lang="en-US" sz="4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756988"/>
              </p:ext>
            </p:extLst>
          </p:nvPr>
        </p:nvGraphicFramePr>
        <p:xfrm>
          <a:off x="3534901" y="2516963"/>
          <a:ext cx="5101099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3451440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 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 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 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9D3C710A-78C4-4179-A09E-0BB195613888}"/>
              </a:ext>
            </a:extLst>
          </p:cNvPr>
          <p:cNvSpPr/>
          <p:nvPr/>
        </p:nvSpPr>
        <p:spPr>
          <a:xfrm>
            <a:off x="9448800" y="4114800"/>
            <a:ext cx="2743200" cy="2743200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OVF!</a:t>
            </a:r>
          </a:p>
          <a:p>
            <a:pPr algn="ctr">
              <a:defRPr/>
            </a:pPr>
            <a:r>
              <a:rPr lang="en-US" sz="28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aseline="-250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28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C’</a:t>
            </a:r>
            <a:r>
              <a:rPr lang="en-US" sz="2800" baseline="-250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9137558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118061" y="2135084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Design a logic circuit that detects overflow?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Signed-2’s-Complement</a:t>
            </a:r>
            <a:endParaRPr lang="en-CA" sz="32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1" y="4734342"/>
                <a:ext cx="12191999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OVF = C’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+ C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= C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endParaRPr lang="en-CA" sz="4400" baseline="-25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734342"/>
                <a:ext cx="12191999" cy="769441"/>
              </a:xfrm>
              <a:prstGeom prst="rect">
                <a:avLst/>
              </a:prstGeom>
              <a:blipFill>
                <a:blip r:embed="rId2"/>
                <a:stretch>
                  <a:fillRect t="-16667" b="-373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02031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700212"/>
            <a:ext cx="10077450" cy="3457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33987" y="1700212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85920" y="1700211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5066" y="1700211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16999" y="1700210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16224" y="1700212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7068157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4847303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699236" y="1700210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8929126" y="4735512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6781059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4560205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2412138" y="4735510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11515023" y="3186427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</a:t>
            </a:r>
            <a:endParaRPr lang="en-CA" sz="1200" dirty="0"/>
          </a:p>
        </p:txBody>
      </p:sp>
      <p:sp>
        <p:nvSpPr>
          <p:cNvPr id="11" name="Rectangle 10"/>
          <p:cNvSpPr/>
          <p:nvPr/>
        </p:nvSpPr>
        <p:spPr>
          <a:xfrm>
            <a:off x="1739900" y="2578100"/>
            <a:ext cx="8686800" cy="184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4-bit Adder | </a:t>
            </a:r>
            <a:r>
              <a:rPr lang="en-US" sz="6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Subtractor</a:t>
            </a:r>
            <a:endParaRPr lang="en-CA" sz="6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85397" y="827205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6337330" y="827204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23" name="Rectangle 22"/>
          <p:cNvSpPr/>
          <p:nvPr/>
        </p:nvSpPr>
        <p:spPr>
          <a:xfrm>
            <a:off x="4116476" y="827204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24" name="Rectangle 23"/>
          <p:cNvSpPr/>
          <p:nvPr/>
        </p:nvSpPr>
        <p:spPr>
          <a:xfrm>
            <a:off x="1968409" y="827203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l="40113" t="8417" r="20582" b="61381"/>
          <a:stretch/>
        </p:blipFill>
        <p:spPr>
          <a:xfrm rot="5400000">
            <a:off x="8287815" y="1683460"/>
            <a:ext cx="1146235" cy="62018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l="40113" t="8417" r="20582" b="61381"/>
          <a:stretch/>
        </p:blipFill>
        <p:spPr>
          <a:xfrm rot="5400000">
            <a:off x="6130378" y="1694890"/>
            <a:ext cx="1146235" cy="6201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/>
          <a:srcRect l="40113" t="8417" r="20582" b="61381"/>
          <a:stretch/>
        </p:blipFill>
        <p:spPr>
          <a:xfrm rot="5400000">
            <a:off x="3961551" y="1689175"/>
            <a:ext cx="1146235" cy="62018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40113" t="8417" r="20582" b="61381"/>
          <a:stretch/>
        </p:blipFill>
        <p:spPr>
          <a:xfrm rot="5400000">
            <a:off x="1779323" y="1675003"/>
            <a:ext cx="1146235" cy="62018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2444172" y="1517676"/>
            <a:ext cx="8928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384889" y="1506246"/>
            <a:ext cx="0" cy="1941791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134725" y="3451860"/>
            <a:ext cx="46216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8961161" y="1517676"/>
            <a:ext cx="1891573" cy="0"/>
          </a:xfrm>
          <a:prstGeom prst="line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6801663" y="1517676"/>
            <a:ext cx="1891573" cy="0"/>
          </a:xfrm>
          <a:prstGeom prst="line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628637" y="1517676"/>
            <a:ext cx="1891573" cy="0"/>
          </a:xfrm>
          <a:prstGeom prst="line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2444172" y="1517676"/>
            <a:ext cx="1891573" cy="0"/>
          </a:xfrm>
          <a:prstGeom prst="line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676245" y="5694554"/>
            <a:ext cx="314740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M=0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Adder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M=1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Subtractor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13287074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700212"/>
            <a:ext cx="10077450" cy="3457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33987" y="1700212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85920" y="1700211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5066" y="1700211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16999" y="1700210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16224" y="1700212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7068157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4847303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699236" y="1700210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8929126" y="4735512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6781059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4560205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2412138" y="4735510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11515023" y="3186427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</a:t>
            </a:r>
            <a:endParaRPr lang="en-CA" sz="1200" dirty="0"/>
          </a:p>
        </p:txBody>
      </p:sp>
      <p:sp>
        <p:nvSpPr>
          <p:cNvPr id="11" name="Rectangle 10"/>
          <p:cNvSpPr/>
          <p:nvPr/>
        </p:nvSpPr>
        <p:spPr>
          <a:xfrm>
            <a:off x="1739900" y="2578100"/>
            <a:ext cx="8686800" cy="184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85397" y="827205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6337330" y="827204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23" name="Rectangle 22"/>
          <p:cNvSpPr/>
          <p:nvPr/>
        </p:nvSpPr>
        <p:spPr>
          <a:xfrm>
            <a:off x="4116476" y="827204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24" name="Rectangle 23"/>
          <p:cNvSpPr/>
          <p:nvPr/>
        </p:nvSpPr>
        <p:spPr>
          <a:xfrm>
            <a:off x="1968409" y="827203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l="40113" t="8417" r="20582" b="61381"/>
          <a:stretch/>
        </p:blipFill>
        <p:spPr>
          <a:xfrm rot="5400000">
            <a:off x="8287815" y="1683460"/>
            <a:ext cx="1146235" cy="62018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l="40113" t="8417" r="20582" b="61381"/>
          <a:stretch/>
        </p:blipFill>
        <p:spPr>
          <a:xfrm rot="5400000">
            <a:off x="6130378" y="1694890"/>
            <a:ext cx="1146235" cy="6201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/>
          <a:srcRect l="40113" t="8417" r="20582" b="61381"/>
          <a:stretch/>
        </p:blipFill>
        <p:spPr>
          <a:xfrm rot="5400000">
            <a:off x="3961551" y="1689175"/>
            <a:ext cx="1146235" cy="62018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40113" t="8417" r="20582" b="61381"/>
          <a:stretch/>
        </p:blipFill>
        <p:spPr>
          <a:xfrm rot="5400000">
            <a:off x="1779323" y="1675003"/>
            <a:ext cx="1146235" cy="62018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2444172" y="1517676"/>
            <a:ext cx="8928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384889" y="1506246"/>
            <a:ext cx="0" cy="1941791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134725" y="3451860"/>
            <a:ext cx="46216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8961161" y="1517676"/>
            <a:ext cx="1891573" cy="0"/>
          </a:xfrm>
          <a:prstGeom prst="line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6801663" y="1517676"/>
            <a:ext cx="1891573" cy="0"/>
          </a:xfrm>
          <a:prstGeom prst="line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628637" y="1517676"/>
            <a:ext cx="1891573" cy="0"/>
          </a:xfrm>
          <a:prstGeom prst="line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2444172" y="1517676"/>
            <a:ext cx="1891573" cy="0"/>
          </a:xfrm>
          <a:prstGeom prst="line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676245" y="5694554"/>
            <a:ext cx="314740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M=0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Adder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M=1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Subtractor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endParaRPr lang="en-CA" sz="1200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3776319" y="3486492"/>
            <a:ext cx="0" cy="2194560"/>
          </a:xfrm>
          <a:prstGeom prst="line">
            <a:avLst/>
          </a:prstGeom>
          <a:ln w="25400">
            <a:solidFill>
              <a:srgbClr val="0000FF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22167" y="5680189"/>
            <a:ext cx="2743200" cy="1"/>
          </a:xfrm>
          <a:prstGeom prst="line">
            <a:avLst/>
          </a:prstGeom>
          <a:ln w="25400">
            <a:solidFill>
              <a:srgbClr val="0000FF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401288" y="5157788"/>
            <a:ext cx="1401" cy="304861"/>
          </a:xfrm>
          <a:prstGeom prst="line">
            <a:avLst/>
          </a:prstGeom>
          <a:ln w="25400">
            <a:solidFill>
              <a:srgbClr val="0000FF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043940" y="5448498"/>
            <a:ext cx="365760" cy="0"/>
          </a:xfrm>
          <a:prstGeom prst="line">
            <a:avLst/>
          </a:prstGeom>
          <a:ln w="25400">
            <a:solidFill>
              <a:srgbClr val="0000FF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/>
          <a:srcRect l="40113" t="8417" r="20582" b="61381"/>
          <a:stretch/>
        </p:blipFill>
        <p:spPr>
          <a:xfrm rot="10800000">
            <a:off x="97363" y="5272116"/>
            <a:ext cx="1146235" cy="62018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8119" y="5870690"/>
            <a:ext cx="662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>
                <a:latin typeface="Segoe UI" panose="020B0502040204020203" pitchFamily="34" charset="0"/>
                <a:cs typeface="Segoe UI" panose="020B0502040204020203" pitchFamily="34" charset="0"/>
              </a:rPr>
              <a:t>OVF</a:t>
            </a:r>
          </a:p>
        </p:txBody>
      </p:sp>
    </p:spTree>
    <p:extLst>
      <p:ext uri="{BB962C8B-B14F-4D97-AF65-F5344CB8AC3E}">
        <p14:creationId xmlns:p14="http://schemas.microsoft.com/office/powerpoint/2010/main" val="369310753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80945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Binary Adder | </a:t>
            </a:r>
            <a:r>
              <a:rPr lang="en-U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Subtractor</a:t>
            </a: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 | Overflow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Unsigned?</a:t>
            </a:r>
            <a:endParaRPr lang="en-CA" sz="4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6479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80945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Hossein’s way!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Unsigned: Signed Positive</a:t>
            </a:r>
            <a:endParaRPr lang="en-CA" sz="4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048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82601" y="2237563"/>
          <a:ext cx="3231716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1582057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801589" y="3786648"/>
            <a:ext cx="502061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16803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80945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Binary Adder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Unsigned: Signed Positive</a:t>
            </a:r>
            <a:endParaRPr lang="en-CA" sz="4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40424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720595"/>
              </p:ext>
            </p:extLst>
          </p:nvPr>
        </p:nvGraphicFramePr>
        <p:xfrm>
          <a:off x="3534901" y="2516963"/>
          <a:ext cx="5101099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3451440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 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 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10430" y="4051534"/>
            <a:ext cx="779380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7737" y="1868753"/>
            <a:ext cx="2191626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86827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80945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Binary </a:t>
            </a:r>
            <a:r>
              <a:rPr lang="en-U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Subtractor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Unsigned: Signed Positive</a:t>
            </a:r>
            <a:endParaRPr lang="en-CA" sz="4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94288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5133375"/>
                  </p:ext>
                </p:extLst>
              </p:nvPr>
            </p:nvGraphicFramePr>
            <p:xfrm>
              <a:off x="3534901" y="2516963"/>
              <a:ext cx="5101099" cy="2286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38459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3451440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5133375"/>
                  </p:ext>
                </p:extLst>
              </p:nvPr>
            </p:nvGraphicFramePr>
            <p:xfrm>
              <a:off x="3534901" y="2516963"/>
              <a:ext cx="5101099" cy="2286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38459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3451440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5079" r="-444156" b="-137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3710430" y="4051534"/>
            <a:ext cx="779380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7737" y="1868753"/>
            <a:ext cx="2191626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53567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7671004"/>
                  </p:ext>
                </p:extLst>
              </p:nvPr>
            </p:nvGraphicFramePr>
            <p:xfrm>
              <a:off x="1266715" y="2576639"/>
              <a:ext cx="6951011" cy="2286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78791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538840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283813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2’s-comp(0 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)</a:t>
                          </a:r>
                          <a:endParaRPr lang="en-CA" sz="4400" kern="1200" baseline="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7671004"/>
                  </p:ext>
                </p:extLst>
              </p:nvPr>
            </p:nvGraphicFramePr>
            <p:xfrm>
              <a:off x="1266715" y="2576639"/>
              <a:ext cx="6951011" cy="2286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78791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538840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283813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5079" r="-443810" b="-137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2’s-comp(0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)</a:t>
                          </a:r>
                          <a:endParaRPr lang="en-CA" sz="4400" kern="1200" baseline="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4244820" y="4154753"/>
            <a:ext cx="779380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33379" y="1868753"/>
            <a:ext cx="2191626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07339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80945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Binary Overflow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Unsigned: Signed Positive</a:t>
            </a:r>
            <a:endParaRPr lang="en-CA" sz="4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41280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178650"/>
              </p:ext>
            </p:extLst>
          </p:nvPr>
        </p:nvGraphicFramePr>
        <p:xfrm>
          <a:off x="3534901" y="2516963"/>
          <a:ext cx="5101099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3451440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 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 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4400" kern="1200" baseline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10430" y="4051534"/>
            <a:ext cx="779380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7737" y="1868753"/>
            <a:ext cx="2191626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3C710A-78C4-4179-A09E-0BB195613888}"/>
              </a:ext>
            </a:extLst>
          </p:cNvPr>
          <p:cNvSpPr/>
          <p:nvPr/>
        </p:nvSpPr>
        <p:spPr>
          <a:xfrm>
            <a:off x="9448800" y="4114800"/>
            <a:ext cx="2743200" cy="2743200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OVF!</a:t>
            </a:r>
          </a:p>
        </p:txBody>
      </p:sp>
    </p:spTree>
    <p:extLst>
      <p:ext uri="{BB962C8B-B14F-4D97-AF65-F5344CB8AC3E}">
        <p14:creationId xmlns:p14="http://schemas.microsoft.com/office/powerpoint/2010/main" val="286786398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34901" y="2516963"/>
          <a:ext cx="5101099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3451440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 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 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4400" kern="1200" baseline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10430" y="4051534"/>
            <a:ext cx="779380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50411" y="1940005"/>
            <a:ext cx="2820003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lang="en-US" sz="4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3C710A-78C4-4179-A09E-0BB195613888}"/>
              </a:ext>
            </a:extLst>
          </p:cNvPr>
          <p:cNvSpPr/>
          <p:nvPr/>
        </p:nvSpPr>
        <p:spPr>
          <a:xfrm>
            <a:off x="9448800" y="4114800"/>
            <a:ext cx="2743200" cy="2743200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OVF!</a:t>
            </a:r>
          </a:p>
        </p:txBody>
      </p:sp>
    </p:spTree>
    <p:extLst>
      <p:ext uri="{BB962C8B-B14F-4D97-AF65-F5344CB8AC3E}">
        <p14:creationId xmlns:p14="http://schemas.microsoft.com/office/powerpoint/2010/main" val="121226808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80945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Binary Overflow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Unsigned: Signed Positive</a:t>
            </a:r>
          </a:p>
          <a:p>
            <a:pPr lvl="0" algn="ctr" defTabSz="457200">
              <a:defRPr/>
            </a:pPr>
            <a:endParaRPr lang="en-US" sz="4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4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OVF = C</a:t>
            </a:r>
            <a:r>
              <a:rPr lang="en-US" sz="4400" baseline="-25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 3-bit unsigned adder!</a:t>
            </a:r>
          </a:p>
        </p:txBody>
      </p:sp>
    </p:spTree>
    <p:extLst>
      <p:ext uri="{BB962C8B-B14F-4D97-AF65-F5344CB8AC3E}">
        <p14:creationId xmlns:p14="http://schemas.microsoft.com/office/powerpoint/2010/main" val="254654835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80945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Book’s way!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Unsigned</a:t>
            </a:r>
            <a:endParaRPr lang="en-CA" sz="4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763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301623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Range of outputs?</a:t>
            </a:r>
          </a:p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2 bits</a:t>
            </a:r>
          </a:p>
        </p:txBody>
      </p:sp>
    </p:spTree>
    <p:extLst>
      <p:ext uri="{BB962C8B-B14F-4D97-AF65-F5344CB8AC3E}">
        <p14:creationId xmlns:p14="http://schemas.microsoft.com/office/powerpoint/2010/main" val="218086389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700212"/>
            <a:ext cx="10077450" cy="3457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33987" y="1700212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85920" y="1700211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5066" y="1700211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16999" y="1700210"/>
            <a:ext cx="65434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</a:t>
            </a:r>
            <a:r>
              <a:rPr lang="en-US" sz="32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16224" y="1700212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7068157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4847303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699236" y="1700210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8929126" y="4735512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6781059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4560205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2412138" y="4735510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11515023" y="3186427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</a:t>
            </a:r>
            <a:endParaRPr lang="en-CA" sz="1200" dirty="0"/>
          </a:p>
        </p:txBody>
      </p:sp>
      <p:sp>
        <p:nvSpPr>
          <p:cNvPr id="11" name="Rectangle 10"/>
          <p:cNvSpPr/>
          <p:nvPr/>
        </p:nvSpPr>
        <p:spPr>
          <a:xfrm>
            <a:off x="1739900" y="2578100"/>
            <a:ext cx="8686800" cy="184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4-bit Adder | </a:t>
            </a:r>
            <a:r>
              <a:rPr lang="en-US" sz="6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Subtractor</a:t>
            </a:r>
            <a:endParaRPr lang="en-CA" sz="6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85397" y="827205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6337330" y="827204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23" name="Rectangle 22"/>
          <p:cNvSpPr/>
          <p:nvPr/>
        </p:nvSpPr>
        <p:spPr>
          <a:xfrm>
            <a:off x="4116476" y="827204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24" name="Rectangle 23"/>
          <p:cNvSpPr/>
          <p:nvPr/>
        </p:nvSpPr>
        <p:spPr>
          <a:xfrm>
            <a:off x="1968409" y="827203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l="40113" t="8417" r="20582" b="61381"/>
          <a:stretch/>
        </p:blipFill>
        <p:spPr>
          <a:xfrm rot="5400000">
            <a:off x="8287815" y="1683460"/>
            <a:ext cx="1146235" cy="62018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l="40113" t="8417" r="20582" b="61381"/>
          <a:stretch/>
        </p:blipFill>
        <p:spPr>
          <a:xfrm rot="5400000">
            <a:off x="6130378" y="1694890"/>
            <a:ext cx="1146235" cy="6201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/>
          <a:srcRect l="40113" t="8417" r="20582" b="61381"/>
          <a:stretch/>
        </p:blipFill>
        <p:spPr>
          <a:xfrm rot="5400000">
            <a:off x="3961551" y="1689175"/>
            <a:ext cx="1146235" cy="62018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40113" t="8417" r="20582" b="61381"/>
          <a:stretch/>
        </p:blipFill>
        <p:spPr>
          <a:xfrm rot="5400000">
            <a:off x="1779323" y="1675003"/>
            <a:ext cx="1146235" cy="62018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2444172" y="1517676"/>
            <a:ext cx="8928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384889" y="1506246"/>
            <a:ext cx="0" cy="1941791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134725" y="3451860"/>
            <a:ext cx="46216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8961161" y="1517676"/>
            <a:ext cx="1891573" cy="0"/>
          </a:xfrm>
          <a:prstGeom prst="line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6801663" y="1517676"/>
            <a:ext cx="1891573" cy="0"/>
          </a:xfrm>
          <a:prstGeom prst="line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628637" y="1517676"/>
            <a:ext cx="1891573" cy="0"/>
          </a:xfrm>
          <a:prstGeom prst="line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2444172" y="1517676"/>
            <a:ext cx="1891573" cy="0"/>
          </a:xfrm>
          <a:prstGeom prst="line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676245" y="5694554"/>
            <a:ext cx="314740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M=0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Adder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M=1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Subtractor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941880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2" y="2209290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Output binary variables: </a:t>
            </a:r>
          </a:p>
          <a:p>
            <a:pPr lvl="0" algn="ctr" defTabSz="457200">
              <a:defRPr/>
            </a:pPr>
            <a:r>
              <a:rPr lang="en-US" sz="6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Carry and Sum</a:t>
            </a:r>
            <a:endParaRPr lang="en-CA" sz="6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1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/>
        </p:nvGraphicFramePr>
        <p:xfrm>
          <a:off x="-1" y="1059543"/>
          <a:ext cx="12192001" cy="4127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07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801766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5249581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  <a:gridCol w="5249581">
                  <a:extLst>
                    <a:ext uri="{9D8B030D-6E8A-4147-A177-3AD203B41FA5}">
                      <a16:colId xmlns:a16="http://schemas.microsoft.com/office/drawing/2014/main" val="2988104640"/>
                    </a:ext>
                  </a:extLst>
                </a:gridCol>
              </a:tblGrid>
              <a:tr h="1079875"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4400" b="0" kern="1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=C(Y,X)=YX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44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=S(Y,X)=Y’X+YX’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574401"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574401"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574401"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574401"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242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557" y="1338715"/>
            <a:ext cx="6019800" cy="4238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91428" y="4151085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97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557" y="1338715"/>
            <a:ext cx="6019800" cy="4238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91428" y="4151085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198362" y="5577340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Half Adder: Just 2 bits: X+Y</a:t>
            </a:r>
          </a:p>
        </p:txBody>
      </p:sp>
    </p:spTree>
    <p:extLst>
      <p:ext uri="{BB962C8B-B14F-4D97-AF65-F5344CB8AC3E}">
        <p14:creationId xmlns:p14="http://schemas.microsoft.com/office/powerpoint/2010/main" val="2937588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23243" y="1260759"/>
            <a:ext cx="6019800" cy="42386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91428" y="4455885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3802743" y="1498628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4180340" y="1498628"/>
            <a:ext cx="4049713" cy="3653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080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49188" b="75796"/>
          <a:stretch/>
        </p:blipFill>
        <p:spPr>
          <a:xfrm>
            <a:off x="3334323" y="651511"/>
            <a:ext cx="5611430" cy="1028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961" t="73106" r="41019"/>
          <a:stretch/>
        </p:blipFill>
        <p:spPr>
          <a:xfrm>
            <a:off x="3157158" y="4861558"/>
            <a:ext cx="5965760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453" t="27432" r="2716" b="26401"/>
          <a:stretch/>
        </p:blipFill>
        <p:spPr>
          <a:xfrm>
            <a:off x="2282062" y="2289810"/>
            <a:ext cx="8263890" cy="196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85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23243" y="1260759"/>
            <a:ext cx="6019800" cy="4238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91428" y="4455885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3802743" y="1498628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4180340" y="1498628"/>
            <a:ext cx="4049713" cy="36539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4354285" y="2785321"/>
            <a:ext cx="38331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Half Adder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9145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2" y="2209290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Design a logic circuit that adds two binary </a:t>
            </a:r>
            <a:r>
              <a:rPr lang="en-US" sz="6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numbers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en-CA" sz="6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236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018675"/>
            <a:ext cx="97081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Range of inputs:</a:t>
            </a:r>
          </a:p>
          <a:p>
            <a:pPr lvl="0" algn="ctr" defTabSz="457200">
              <a:defRPr/>
            </a:pPr>
            <a:r>
              <a:rPr lang="en-US" sz="5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binary numbers in range [00,11]</a:t>
            </a:r>
            <a:r>
              <a:rPr lang="en-US" sz="5400" baseline="-25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22582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2" y="2209290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Input binary variables: </a:t>
            </a:r>
          </a:p>
          <a:p>
            <a:pPr lvl="0" algn="ctr" defTabSz="457200">
              <a:defRPr/>
            </a:pPr>
            <a:r>
              <a:rPr lang="en-US" sz="6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X=X</a:t>
            </a:r>
            <a:r>
              <a:rPr lang="en-US" sz="6000" baseline="-25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2</a:t>
            </a:r>
            <a:r>
              <a:rPr lang="en-US" sz="6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</a:t>
            </a:r>
            <a:r>
              <a:rPr lang="en-US" sz="6000" baseline="-25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1</a:t>
            </a:r>
            <a:r>
              <a:rPr lang="en-US" sz="6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and Y=Y</a:t>
            </a:r>
            <a:r>
              <a:rPr lang="en-US" sz="6000" baseline="-25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2</a:t>
            </a:r>
            <a:r>
              <a:rPr lang="en-US" sz="6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Y</a:t>
            </a:r>
            <a:r>
              <a:rPr lang="en-US" sz="6000" baseline="-25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1</a:t>
            </a:r>
            <a:endParaRPr lang="en-CA" sz="6000" baseline="-25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364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Range of outputs?</a:t>
            </a:r>
          </a:p>
        </p:txBody>
      </p:sp>
    </p:spTree>
    <p:extLst>
      <p:ext uri="{BB962C8B-B14F-4D97-AF65-F5344CB8AC3E}">
        <p14:creationId xmlns:p14="http://schemas.microsoft.com/office/powerpoint/2010/main" val="2300875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7827" y="2144995"/>
          <a:ext cx="10866230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1582057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1350555774"/>
                    </a:ext>
                  </a:extLst>
                </a:gridCol>
                <a:gridCol w="624115">
                  <a:extLst>
                    <a:ext uri="{9D8B030D-6E8A-4147-A177-3AD203B41FA5}">
                      <a16:colId xmlns:a16="http://schemas.microsoft.com/office/drawing/2014/main" val="2092605328"/>
                    </a:ext>
                  </a:extLst>
                </a:gridCol>
                <a:gridCol w="1902048">
                  <a:extLst>
                    <a:ext uri="{9D8B030D-6E8A-4147-A177-3AD203B41FA5}">
                      <a16:colId xmlns:a16="http://schemas.microsoft.com/office/drawing/2014/main" val="2512170625"/>
                    </a:ext>
                  </a:extLst>
                </a:gridCol>
                <a:gridCol w="847680">
                  <a:extLst>
                    <a:ext uri="{9D8B030D-6E8A-4147-A177-3AD203B41FA5}">
                      <a16:colId xmlns:a16="http://schemas.microsoft.com/office/drawing/2014/main" val="2796455808"/>
                    </a:ext>
                  </a:extLst>
                </a:gridCol>
                <a:gridCol w="2809243">
                  <a:extLst>
                    <a:ext uri="{9D8B030D-6E8A-4147-A177-3AD203B41FA5}">
                      <a16:colId xmlns:a16="http://schemas.microsoft.com/office/drawing/2014/main" val="410965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…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11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01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…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11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01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390097" y="3681552"/>
            <a:ext cx="1130438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C=1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7142" y="3681552"/>
            <a:ext cx="1130438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C=0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89183" y="3681552"/>
            <a:ext cx="1130438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C=0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33240" y="3681552"/>
            <a:ext cx="1130438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C=0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366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82601" y="2237563"/>
          <a:ext cx="3231716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1582057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801589" y="3786648"/>
            <a:ext cx="502061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470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301623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Range of outputs?</a:t>
            </a:r>
          </a:p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Carry, S</a:t>
            </a:r>
            <a:r>
              <a:rPr lang="en-US" sz="6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, S</a:t>
            </a:r>
            <a:r>
              <a:rPr lang="en-US" sz="6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51460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968460"/>
              </p:ext>
            </p:extLst>
          </p:nvPr>
        </p:nvGraphicFramePr>
        <p:xfrm>
          <a:off x="0" y="0"/>
          <a:ext cx="1219200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2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939402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939402">
                  <a:extLst>
                    <a:ext uri="{9D8B030D-6E8A-4147-A177-3AD203B41FA5}">
                      <a16:colId xmlns:a16="http://schemas.microsoft.com/office/drawing/2014/main" val="3904101150"/>
                    </a:ext>
                  </a:extLst>
                </a:gridCol>
                <a:gridCol w="939402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2811464">
                  <a:extLst>
                    <a:ext uri="{9D8B030D-6E8A-4147-A177-3AD203B41FA5}">
                      <a16:colId xmlns:a16="http://schemas.microsoft.com/office/drawing/2014/main" val="599394925"/>
                    </a:ext>
                  </a:extLst>
                </a:gridCol>
                <a:gridCol w="2811464">
                  <a:extLst>
                    <a:ext uri="{9D8B030D-6E8A-4147-A177-3AD203B41FA5}">
                      <a16:colId xmlns:a16="http://schemas.microsoft.com/office/drawing/2014/main" val="328574016"/>
                    </a:ext>
                  </a:extLst>
                </a:gridCol>
                <a:gridCol w="2811464">
                  <a:extLst>
                    <a:ext uri="{9D8B030D-6E8A-4147-A177-3AD203B41FA5}">
                      <a16:colId xmlns:a16="http://schemas.microsoft.com/office/drawing/2014/main" val="1268412151"/>
                    </a:ext>
                  </a:extLst>
                </a:gridCol>
              </a:tblGrid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C(Y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,Y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,X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,X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(Y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,Y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,X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,X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20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(Y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,Y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,X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,X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20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2942001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961734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1620571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9573746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830543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9236109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6767072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69246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994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126983"/>
              </p:ext>
            </p:extLst>
          </p:nvPr>
        </p:nvGraphicFramePr>
        <p:xfrm>
          <a:off x="0" y="0"/>
          <a:ext cx="1219200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2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939402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939402">
                  <a:extLst>
                    <a:ext uri="{9D8B030D-6E8A-4147-A177-3AD203B41FA5}">
                      <a16:colId xmlns:a16="http://schemas.microsoft.com/office/drawing/2014/main" val="3904101150"/>
                    </a:ext>
                  </a:extLst>
                </a:gridCol>
                <a:gridCol w="939402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2811464">
                  <a:extLst>
                    <a:ext uri="{9D8B030D-6E8A-4147-A177-3AD203B41FA5}">
                      <a16:colId xmlns:a16="http://schemas.microsoft.com/office/drawing/2014/main" val="599394925"/>
                    </a:ext>
                  </a:extLst>
                </a:gridCol>
                <a:gridCol w="2811464">
                  <a:extLst>
                    <a:ext uri="{9D8B030D-6E8A-4147-A177-3AD203B41FA5}">
                      <a16:colId xmlns:a16="http://schemas.microsoft.com/office/drawing/2014/main" val="328574016"/>
                    </a:ext>
                  </a:extLst>
                </a:gridCol>
                <a:gridCol w="2811464">
                  <a:extLst>
                    <a:ext uri="{9D8B030D-6E8A-4147-A177-3AD203B41FA5}">
                      <a16:colId xmlns:a16="http://schemas.microsoft.com/office/drawing/2014/main" val="1268412151"/>
                    </a:ext>
                  </a:extLst>
                </a:gridCol>
              </a:tblGrid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C(Y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,Y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,X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,X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(Y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,Y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,X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,X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20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(Y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,Y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,X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,X</a:t>
                      </a:r>
                      <a:r>
                        <a:rPr lang="en-US" sz="2000" b="0" kern="1200" baseline="-250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US" sz="20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2942001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961734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1620571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9573746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830543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9236109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b="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6767072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432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69246550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5079998" y="1001485"/>
            <a:ext cx="5762173" cy="5413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Wait a sec! </a:t>
            </a:r>
          </a:p>
          <a:p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we re-use the half adder?</a:t>
            </a:r>
          </a:p>
          <a:p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Half adder for adding 2 bits.</a:t>
            </a:r>
          </a:p>
          <a:p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about having 2 half adders for adding 2 × 2 bits?</a:t>
            </a:r>
            <a:endParaRPr lang="en-CA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28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6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Combinational Logic</a:t>
            </a:r>
            <a:endParaRPr lang="en-CA" sz="66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723537"/>
            <a:ext cx="121701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000" dirty="0">
                <a:latin typeface="Segoe UI" panose="020B0502040204020203" pitchFamily="34" charset="0"/>
                <a:cs typeface="Segoe UI" panose="020B0502040204020203" pitchFamily="34" charset="0"/>
              </a:rPr>
              <a:t>Combination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of logic gates on the present inputs → the outputs </a:t>
            </a:r>
            <a:r>
              <a:rPr lang="en-US" sz="2000" i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 any time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pPr algn="ctr"/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 combinational circuit performs an operation that can be specified logically by a set of Boolean functions.</a:t>
            </a:r>
          </a:p>
          <a:p>
            <a:pPr algn="ctr"/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80979" y="3751036"/>
            <a:ext cx="32189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aka. Combinational C</a:t>
            </a:r>
            <a:r>
              <a:rPr lang="en-US" sz="2000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ircuit</a:t>
            </a:r>
            <a:r>
              <a:rPr lang="en-US" sz="2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CA" sz="2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943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82601" y="2237563"/>
          <a:ext cx="3231716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1582057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801589" y="3786648"/>
            <a:ext cx="502061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220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00272" y="1333330"/>
            <a:ext cx="6019800" cy="4238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68457" y="45284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6879772" y="1571199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7257369" y="1571199"/>
            <a:ext cx="4049713" cy="36539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7431314" y="2857892"/>
            <a:ext cx="38331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Half Adder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27912" y="1333330"/>
            <a:ext cx="6019800" cy="42386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0273" y="45284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651588" y="1571199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29185" y="1571199"/>
            <a:ext cx="4049713" cy="36539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203130" y="2857892"/>
            <a:ext cx="38331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Half Adder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7909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00272" y="1333330"/>
            <a:ext cx="6019800" cy="4238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68457" y="45284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6879772" y="1571199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7257369" y="1571199"/>
            <a:ext cx="4049713" cy="36539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7431314" y="2857892"/>
            <a:ext cx="38331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Half Adder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27912" y="1333330"/>
            <a:ext cx="6019800" cy="42386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0273" y="45284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651588" y="1571199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29185" y="1571199"/>
            <a:ext cx="4049713" cy="36539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203130" y="2857892"/>
            <a:ext cx="38331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Half Adder</a:t>
            </a:r>
            <a:endParaRPr lang="en-CA" dirty="0"/>
          </a:p>
        </p:txBody>
      </p:sp>
      <p:sp>
        <p:nvSpPr>
          <p:cNvPr id="26" name="Rectangle 25"/>
          <p:cNvSpPr/>
          <p:nvPr/>
        </p:nvSpPr>
        <p:spPr>
          <a:xfrm>
            <a:off x="10042652" y="305133"/>
            <a:ext cx="623889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</a:t>
            </a:r>
            <a:r>
              <a:rPr lang="en-US" sz="3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1</a:t>
            </a:r>
            <a:endParaRPr lang="en-CA" sz="1050" baseline="-25000" dirty="0"/>
          </a:p>
        </p:txBody>
      </p:sp>
      <p:sp>
        <p:nvSpPr>
          <p:cNvPr id="27" name="Rectangle 26"/>
          <p:cNvSpPr/>
          <p:nvPr/>
        </p:nvSpPr>
        <p:spPr>
          <a:xfrm>
            <a:off x="9281080" y="305133"/>
            <a:ext cx="606256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Y</a:t>
            </a:r>
            <a:r>
              <a:rPr lang="en-US" sz="3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1</a:t>
            </a:r>
            <a:endParaRPr lang="en-CA" sz="1050" baseline="-25000" dirty="0"/>
          </a:p>
        </p:txBody>
      </p:sp>
      <p:sp>
        <p:nvSpPr>
          <p:cNvPr id="28" name="Rectangle 27"/>
          <p:cNvSpPr/>
          <p:nvPr/>
        </p:nvSpPr>
        <p:spPr>
          <a:xfrm>
            <a:off x="2965551" y="305133"/>
            <a:ext cx="606256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Y</a:t>
            </a:r>
            <a:r>
              <a:rPr lang="en-US" sz="3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2</a:t>
            </a:r>
            <a:endParaRPr lang="en-CA" sz="1050" baseline="-25000" dirty="0"/>
          </a:p>
        </p:txBody>
      </p:sp>
      <p:sp>
        <p:nvSpPr>
          <p:cNvPr id="29" name="Rectangle 28"/>
          <p:cNvSpPr/>
          <p:nvPr/>
        </p:nvSpPr>
        <p:spPr>
          <a:xfrm>
            <a:off x="3767557" y="348675"/>
            <a:ext cx="623889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</a:t>
            </a:r>
            <a:r>
              <a:rPr lang="en-US" sz="3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2</a:t>
            </a:r>
            <a:endParaRPr lang="en-CA" sz="1050" baseline="-25000" dirty="0"/>
          </a:p>
        </p:txBody>
      </p:sp>
      <p:sp>
        <p:nvSpPr>
          <p:cNvPr id="30" name="Rectangle 29"/>
          <p:cNvSpPr/>
          <p:nvPr/>
        </p:nvSpPr>
        <p:spPr>
          <a:xfrm>
            <a:off x="9730707" y="5627496"/>
            <a:ext cx="596638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</a:t>
            </a:r>
            <a:r>
              <a:rPr lang="en-US" sz="3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1</a:t>
            </a:r>
            <a:endParaRPr lang="en-CA" sz="1050" baseline="-25000" dirty="0"/>
          </a:p>
        </p:txBody>
      </p:sp>
      <p:sp>
        <p:nvSpPr>
          <p:cNvPr id="32" name="Rectangle 31"/>
          <p:cNvSpPr/>
          <p:nvPr/>
        </p:nvSpPr>
        <p:spPr>
          <a:xfrm>
            <a:off x="2043376" y="5602750"/>
            <a:ext cx="470000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</a:t>
            </a:r>
            <a:endParaRPr lang="en-CA" sz="1050" baseline="-25000" dirty="0"/>
          </a:p>
        </p:txBody>
      </p:sp>
      <p:sp>
        <p:nvSpPr>
          <p:cNvPr id="33" name="Rectangle 32"/>
          <p:cNvSpPr/>
          <p:nvPr/>
        </p:nvSpPr>
        <p:spPr>
          <a:xfrm>
            <a:off x="3455612" y="5671038"/>
            <a:ext cx="596638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</a:t>
            </a:r>
            <a:r>
              <a:rPr lang="en-US" sz="3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2</a:t>
            </a:r>
            <a:endParaRPr lang="en-CA" sz="1050" baseline="-25000" dirty="0"/>
          </a:p>
        </p:txBody>
      </p:sp>
    </p:spTree>
    <p:extLst>
      <p:ext uri="{BB962C8B-B14F-4D97-AF65-F5344CB8AC3E}">
        <p14:creationId xmlns:p14="http://schemas.microsoft.com/office/powerpoint/2010/main" val="335530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00272" y="1333330"/>
            <a:ext cx="6019800" cy="4238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68457" y="45284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6879772" y="1571199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7257369" y="1571199"/>
            <a:ext cx="4049713" cy="36539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7431314" y="2857892"/>
            <a:ext cx="38331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Half Adder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27912" y="1333330"/>
            <a:ext cx="6019800" cy="42386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0273" y="45284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651588" y="1571199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29185" y="1571199"/>
            <a:ext cx="4049713" cy="36539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203130" y="2857892"/>
            <a:ext cx="38331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Half Adder</a:t>
            </a:r>
            <a:endParaRPr lang="en-CA" dirty="0"/>
          </a:p>
        </p:txBody>
      </p:sp>
      <p:sp>
        <p:nvSpPr>
          <p:cNvPr id="26" name="Rectangle 25"/>
          <p:cNvSpPr/>
          <p:nvPr/>
        </p:nvSpPr>
        <p:spPr>
          <a:xfrm>
            <a:off x="10042652" y="305133"/>
            <a:ext cx="623889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</a:t>
            </a:r>
            <a:r>
              <a:rPr lang="en-US" sz="3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1</a:t>
            </a:r>
            <a:endParaRPr lang="en-CA" sz="1050" baseline="-25000" dirty="0"/>
          </a:p>
        </p:txBody>
      </p:sp>
      <p:sp>
        <p:nvSpPr>
          <p:cNvPr id="27" name="Rectangle 26"/>
          <p:cNvSpPr/>
          <p:nvPr/>
        </p:nvSpPr>
        <p:spPr>
          <a:xfrm>
            <a:off x="9281080" y="305133"/>
            <a:ext cx="606256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Y</a:t>
            </a:r>
            <a:r>
              <a:rPr lang="en-US" sz="3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1</a:t>
            </a:r>
            <a:endParaRPr lang="en-CA" sz="1050" baseline="-25000" dirty="0"/>
          </a:p>
        </p:txBody>
      </p:sp>
      <p:sp>
        <p:nvSpPr>
          <p:cNvPr id="28" name="Rectangle 27"/>
          <p:cNvSpPr/>
          <p:nvPr/>
        </p:nvSpPr>
        <p:spPr>
          <a:xfrm>
            <a:off x="2965551" y="305133"/>
            <a:ext cx="606256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Y</a:t>
            </a:r>
            <a:r>
              <a:rPr lang="en-US" sz="3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2</a:t>
            </a:r>
            <a:endParaRPr lang="en-CA" sz="1050" baseline="-25000" dirty="0"/>
          </a:p>
        </p:txBody>
      </p:sp>
      <p:sp>
        <p:nvSpPr>
          <p:cNvPr id="29" name="Rectangle 28"/>
          <p:cNvSpPr/>
          <p:nvPr/>
        </p:nvSpPr>
        <p:spPr>
          <a:xfrm>
            <a:off x="3767557" y="348675"/>
            <a:ext cx="623889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</a:t>
            </a:r>
            <a:r>
              <a:rPr lang="en-US" sz="3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2</a:t>
            </a:r>
            <a:endParaRPr lang="en-CA" sz="1050" baseline="-25000" dirty="0"/>
          </a:p>
        </p:txBody>
      </p:sp>
      <p:sp>
        <p:nvSpPr>
          <p:cNvPr id="30" name="Rectangle 29"/>
          <p:cNvSpPr/>
          <p:nvPr/>
        </p:nvSpPr>
        <p:spPr>
          <a:xfrm>
            <a:off x="9730707" y="5627496"/>
            <a:ext cx="596638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</a:t>
            </a:r>
            <a:r>
              <a:rPr lang="en-US" sz="3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1</a:t>
            </a:r>
            <a:endParaRPr lang="en-CA" sz="1050" baseline="-25000" dirty="0"/>
          </a:p>
        </p:txBody>
      </p:sp>
      <p:sp>
        <p:nvSpPr>
          <p:cNvPr id="32" name="Rectangle 31"/>
          <p:cNvSpPr/>
          <p:nvPr/>
        </p:nvSpPr>
        <p:spPr>
          <a:xfrm>
            <a:off x="2043376" y="5602750"/>
            <a:ext cx="470000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</a:t>
            </a:r>
            <a:endParaRPr lang="en-CA" sz="1050" baseline="-25000" dirty="0"/>
          </a:p>
        </p:txBody>
      </p:sp>
      <p:sp>
        <p:nvSpPr>
          <p:cNvPr id="33" name="Rectangle 32"/>
          <p:cNvSpPr/>
          <p:nvPr/>
        </p:nvSpPr>
        <p:spPr>
          <a:xfrm>
            <a:off x="3455612" y="5671038"/>
            <a:ext cx="596638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</a:t>
            </a:r>
            <a:r>
              <a:rPr lang="en-US" sz="3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2</a:t>
            </a:r>
            <a:endParaRPr lang="en-CA" sz="1050" baseline="-25000" dirty="0"/>
          </a:p>
        </p:txBody>
      </p:sp>
      <p:sp>
        <p:nvSpPr>
          <p:cNvPr id="3" name="Oval 2"/>
          <p:cNvSpPr/>
          <p:nvPr/>
        </p:nvSpPr>
        <p:spPr>
          <a:xfrm>
            <a:off x="8010327" y="5468715"/>
            <a:ext cx="914400" cy="914400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3469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82601" y="2237563"/>
          <a:ext cx="3231716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1582057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0  1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0  1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1  0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182601" y="3772134"/>
            <a:ext cx="1130438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C=0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5787" y="1587732"/>
            <a:ext cx="1130439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C=1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161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00272" y="1333330"/>
            <a:ext cx="6019800" cy="4238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68457" y="45284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6879772" y="1571199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7257369" y="1571199"/>
            <a:ext cx="4049713" cy="36539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7431314" y="2857892"/>
            <a:ext cx="38331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Half Adder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27912" y="1333330"/>
            <a:ext cx="6019800" cy="42386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0273" y="45284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651588" y="1571199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29185" y="1571199"/>
            <a:ext cx="4049713" cy="36539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203130" y="2857892"/>
            <a:ext cx="38331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Half Adder</a:t>
            </a:r>
            <a:endParaRPr lang="en-CA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154057" y="5471884"/>
            <a:ext cx="2304000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412117" y="1074057"/>
            <a:ext cx="1764000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164173" y="1081313"/>
            <a:ext cx="0" cy="435600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12117" y="1074057"/>
            <a:ext cx="0" cy="49714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042652" y="305133"/>
            <a:ext cx="623889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</a:t>
            </a:r>
            <a:r>
              <a:rPr lang="en-US" sz="3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1</a:t>
            </a:r>
            <a:endParaRPr lang="en-CA" sz="105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9281080" y="305133"/>
            <a:ext cx="606256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Y</a:t>
            </a:r>
            <a:r>
              <a:rPr lang="en-US" sz="3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1</a:t>
            </a:r>
            <a:endParaRPr lang="en-CA" sz="105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2965551" y="305133"/>
            <a:ext cx="606256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Y</a:t>
            </a:r>
            <a:r>
              <a:rPr lang="en-US" sz="3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2</a:t>
            </a:r>
            <a:endParaRPr lang="en-CA" sz="1050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3767557" y="348675"/>
            <a:ext cx="623889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</a:t>
            </a:r>
            <a:r>
              <a:rPr lang="en-US" sz="3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2</a:t>
            </a:r>
            <a:endParaRPr lang="en-CA" sz="1050" baseline="-25000" dirty="0"/>
          </a:p>
        </p:txBody>
      </p:sp>
      <p:sp>
        <p:nvSpPr>
          <p:cNvPr id="22" name="Oval 21"/>
          <p:cNvSpPr/>
          <p:nvPr/>
        </p:nvSpPr>
        <p:spPr>
          <a:xfrm>
            <a:off x="8010327" y="5468715"/>
            <a:ext cx="914400" cy="914400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3991788" y="896284"/>
            <a:ext cx="914400" cy="914400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576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82601" y="2237563"/>
          <a:ext cx="3231716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1582057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801589" y="3786648"/>
            <a:ext cx="502061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6507E7-11C4-4499-85EB-89EA2139CB9E}"/>
              </a:ext>
            </a:extLst>
          </p:cNvPr>
          <p:cNvSpPr/>
          <p:nvPr/>
        </p:nvSpPr>
        <p:spPr>
          <a:xfrm>
            <a:off x="5561299" y="1529677"/>
            <a:ext cx="702435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05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418443" y="1728787"/>
            <a:ext cx="6019800" cy="4238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686628" y="4923913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3497943" y="1966656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3875540" y="1966656"/>
            <a:ext cx="4049713" cy="36539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4049485" y="3253349"/>
            <a:ext cx="36519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Full Adder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6515680" y="700590"/>
            <a:ext cx="457176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</a:t>
            </a:r>
            <a:endParaRPr lang="en-CA" sz="105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6029877" y="700590"/>
            <a:ext cx="439544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Y</a:t>
            </a:r>
            <a:endParaRPr lang="en-CA" sz="1050" baseline="-25000" dirty="0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7925254" y="2409372"/>
            <a:ext cx="100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048423" y="2086206"/>
            <a:ext cx="1741952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 </a:t>
            </a:r>
            <a:r>
              <a:rPr lang="en-US" sz="3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Previous</a:t>
            </a:r>
            <a:endParaRPr lang="en-CA" sz="1050" baseline="-25000" dirty="0"/>
          </a:p>
        </p:txBody>
      </p:sp>
    </p:spTree>
    <p:extLst>
      <p:ext uri="{BB962C8B-B14F-4D97-AF65-F5344CB8AC3E}">
        <p14:creationId xmlns:p14="http://schemas.microsoft.com/office/powerpoint/2010/main" val="1225655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1904490"/>
            <a:ext cx="97081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Design a logic circuit that adds two binary digits (bit) and a </a:t>
            </a:r>
            <a:r>
              <a:rPr lang="en-US" sz="5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carry bit</a:t>
            </a: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96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/>
        </p:nvGraphicFramePr>
        <p:xfrm>
          <a:off x="-1" y="2"/>
          <a:ext cx="12192001" cy="698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383">
                  <a:extLst>
                    <a:ext uri="{9D8B030D-6E8A-4147-A177-3AD203B41FA5}">
                      <a16:colId xmlns:a16="http://schemas.microsoft.com/office/drawing/2014/main" val="1014741325"/>
                    </a:ext>
                  </a:extLst>
                </a:gridCol>
                <a:gridCol w="83038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747159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4892038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  <a:gridCol w="4892038">
                  <a:extLst>
                    <a:ext uri="{9D8B030D-6E8A-4147-A177-3AD203B41FA5}">
                      <a16:colId xmlns:a16="http://schemas.microsoft.com/office/drawing/2014/main" val="2988104640"/>
                    </a:ext>
                  </a:extLst>
                </a:gridCol>
              </a:tblGrid>
              <a:tr h="888422"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err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4400" b="0" kern="1200" baseline="-25000" dirty="0" err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</a:t>
                      </a:r>
                      <a:endParaRPr lang="en-US" sz="44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=∑m(3,5,6,7)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S=∑m(1,2,4,7)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298206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845885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21097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758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27480" y="2057400"/>
            <a:ext cx="2743200" cy="2743200"/>
            <a:chOff x="5532450" y="2057400"/>
            <a:chExt cx="2743200" cy="2743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667834" y="3013409"/>
              <a:ext cx="2502608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Combinational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</a:t>
              </a:r>
            </a:p>
          </p:txBody>
        </p:sp>
      </p:grpSp>
      <p:cxnSp>
        <p:nvCxnSpPr>
          <p:cNvPr id="4" name="Straight Arrow Connector 3"/>
          <p:cNvCxnSpPr>
            <a:stCxn id="18" idx="6"/>
          </p:cNvCxnSpPr>
          <p:nvPr/>
        </p:nvCxnSpPr>
        <p:spPr>
          <a:xfrm>
            <a:off x="4270680" y="342900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77236" y="3069549"/>
            <a:ext cx="2743200" cy="2743200"/>
            <a:chOff x="5532450" y="2057400"/>
            <a:chExt cx="2743200" cy="2743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55860" y="3167390"/>
              <a:ext cx="1296382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Coders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19484" y="2197363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01407" y="2899259"/>
              <a:ext cx="2205284" cy="95410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Transmission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7754" y="912847"/>
            <a:ext cx="2743200" cy="2743200"/>
            <a:chOff x="5532450" y="2057400"/>
            <a:chExt cx="2743200" cy="2743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46095" y="2734659"/>
              <a:ext cx="1915909" cy="138499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Arithmatic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&amp;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Logical 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77730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4641571" y="1116505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kern="1200" cap="none" baseline="-2500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p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4641571" y="389355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kern="1200" cap="none" baseline="-2500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p</a:t>
                      </a:r>
                      <a:endParaRPr lang="en-US" sz="2000" kern="1200" cap="none" baseline="-250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14110" y="4726980"/>
            <a:ext cx="36776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C=∑m(3,5,6,7)</a:t>
            </a:r>
          </a:p>
        </p:txBody>
      </p:sp>
      <p:sp>
        <p:nvSpPr>
          <p:cNvPr id="5" name="Rectangle 4"/>
          <p:cNvSpPr/>
          <p:nvPr/>
        </p:nvSpPr>
        <p:spPr>
          <a:xfrm>
            <a:off x="663804" y="1558048"/>
            <a:ext cx="36279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S=∑m(1,2,4,7)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1599" y="1908985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201481618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185488709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7533344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011863693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71155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5437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91599" y="4686031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201481618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185488709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7533344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011863693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71155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543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692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4641571" y="1116505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kern="1200" cap="none" baseline="-2500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p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92832" y="1908985"/>
            <a:ext cx="5009705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S=∑m(1,2,4,7)</a:t>
            </a:r>
          </a:p>
          <a:p>
            <a:pPr lvl="0">
              <a:defRPr/>
            </a:pP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S=C’</a:t>
            </a:r>
            <a:r>
              <a:rPr lang="en-US" sz="28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Y’X+C’</a:t>
            </a:r>
            <a:r>
              <a:rPr lang="en-US" sz="2800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YX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’+C</a:t>
            </a:r>
            <a:r>
              <a:rPr lang="en-US" sz="28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Y’X’+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YX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1599" y="1908985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201481618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185488709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7533344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011863693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71155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54372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391599" y="1911642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41339605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625111914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1441100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236320809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12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1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4047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4641571" y="1116505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kern="1200" cap="none" baseline="-2500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p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92832" y="1908985"/>
            <a:ext cx="4943982" cy="2739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S=∑m(1,2,4,7)</a:t>
            </a:r>
          </a:p>
          <a:p>
            <a:pPr lvl="0">
              <a:defRPr/>
            </a:pP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S=C’</a:t>
            </a:r>
            <a:r>
              <a:rPr lang="en-US" sz="28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Y’X+C’</a:t>
            </a:r>
            <a:r>
              <a:rPr lang="en-US" sz="2800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YX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’+C</a:t>
            </a:r>
            <a:r>
              <a:rPr lang="en-US" sz="28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Y’X’+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YX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C’</a:t>
            </a:r>
            <a:r>
              <a:rPr lang="en-US" sz="2800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(Y’X+YX’)+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800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(Y’X’+YX)</a:t>
            </a:r>
          </a:p>
          <a:p>
            <a:pPr lvl="0"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1599" y="1908985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201481618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185488709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7533344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011863693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71155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54372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391599" y="1911642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41339605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625111914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1441100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236320809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12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1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9243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92832" y="1908985"/>
                <a:ext cx="4943982" cy="3170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S=∑m(1,2,4,7)</a:t>
                </a:r>
              </a:p>
              <a:p>
                <a:pPr lvl="0">
                  <a:defRPr/>
                </a:pPr>
                <a:endParaRPr lang="en-US" sz="4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S=C’</a:t>
                </a:r>
                <a:r>
                  <a:rPr lang="en-US" sz="28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Y’X+C’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YX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’+C</a:t>
                </a:r>
                <a:r>
                  <a:rPr lang="en-US" sz="28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Y’X’+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YX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(Y’X+YX’)+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(Y’X’+YX)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(Y’X’+YX)</a:t>
                </a:r>
              </a:p>
              <a:p>
                <a:pPr lvl="0">
                  <a:defRPr/>
                </a:pP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2" y="1908985"/>
                <a:ext cx="4943982" cy="3170099"/>
              </a:xfrm>
              <a:prstGeom prst="rect">
                <a:avLst/>
              </a:prstGeom>
              <a:blipFill>
                <a:blip r:embed="rId2"/>
                <a:stretch>
                  <a:fillRect l="-5055" t="-3846" r="-9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4641571" y="1116505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kern="1200" cap="none" baseline="-2500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p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391599" y="1908985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201481618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185488709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7533344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011863693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71155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54372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391599" y="1911642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41339605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625111914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1441100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236320809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12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1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5689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92832" y="1908985"/>
                <a:ext cx="4943982" cy="36009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S=∑m(1,2,4,7)</a:t>
                </a:r>
              </a:p>
              <a:p>
                <a:pPr lvl="0">
                  <a:defRPr/>
                </a:pPr>
                <a:endParaRPr lang="en-US" sz="4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S=C’</a:t>
                </a:r>
                <a:r>
                  <a:rPr lang="en-US" sz="28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Y’X+C’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YX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’+C</a:t>
                </a:r>
                <a:r>
                  <a:rPr lang="en-US" sz="28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Y’X’+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YX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(Y’X+YX’)+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(Y’X’+YX)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(Y’X’+YX)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</a:t>
                </a:r>
              </a:p>
              <a:p>
                <a:pPr lvl="0">
                  <a:defRPr/>
                </a:pP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2" y="1908985"/>
                <a:ext cx="4943982" cy="3600986"/>
              </a:xfrm>
              <a:prstGeom prst="rect">
                <a:avLst/>
              </a:prstGeom>
              <a:blipFill>
                <a:blip r:embed="rId2"/>
                <a:stretch>
                  <a:fillRect l="-5055" t="-3384" r="-9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4641571" y="1116505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kern="1200" cap="none" baseline="-2500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p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91599" y="1908985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201481618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185488709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7533344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011863693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71155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54372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91599" y="1911642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41339605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625111914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1441100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236320809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12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1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9992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92832" y="1908985"/>
                <a:ext cx="4943982" cy="4031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S=∑m(1,2,4,7)</a:t>
                </a:r>
              </a:p>
              <a:p>
                <a:pPr lvl="0">
                  <a:defRPr/>
                </a:pPr>
                <a:endParaRPr lang="en-US" sz="4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S=C’</a:t>
                </a:r>
                <a:r>
                  <a:rPr lang="en-US" sz="28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Y’X+C’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YX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’+C</a:t>
                </a:r>
                <a:r>
                  <a:rPr lang="en-US" sz="28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Y’X’+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YX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(Y’X+YX’)+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(Y’X’+YX)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(Y’X’+YX)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Y)’</a:t>
                </a:r>
              </a:p>
              <a:p>
                <a:pPr lvl="0">
                  <a:defRPr/>
                </a:pP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2" y="1908985"/>
                <a:ext cx="4943982" cy="4031873"/>
              </a:xfrm>
              <a:prstGeom prst="rect">
                <a:avLst/>
              </a:prstGeom>
              <a:blipFill>
                <a:blip r:embed="rId2"/>
                <a:stretch>
                  <a:fillRect l="-5055" t="-3021" r="-9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260783" y="3260728"/>
                <a:ext cx="4397358" cy="31085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Y)’ = (Y’X+YX’)’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Y)’ </a:t>
                </a:r>
                <a:r>
                  <a:rPr lang="en-US" sz="2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= (Y’X)’(YX’)’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Y)’ </a:t>
                </a:r>
                <a:r>
                  <a:rPr lang="en-US" sz="2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= (Y+X’)(Y’+X)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Y)’ </a:t>
                </a:r>
                <a:r>
                  <a:rPr lang="en-US" sz="2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= YY’+YX+X’Y’+X’X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Y)’ </a:t>
                </a:r>
                <a:r>
                  <a:rPr lang="en-US" sz="2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= 0+YX+X’Y’+0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Y)’ </a:t>
                </a:r>
                <a:r>
                  <a:rPr lang="en-US" sz="2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= YX+X’Y’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Y)’ </a:t>
                </a:r>
                <a:r>
                  <a:rPr lang="en-US" sz="2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= Y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783" y="3260728"/>
                <a:ext cx="4397358" cy="3108543"/>
              </a:xfrm>
              <a:prstGeom prst="rect">
                <a:avLst/>
              </a:prstGeom>
              <a:blipFill>
                <a:blip r:embed="rId3"/>
                <a:stretch>
                  <a:fillRect l="-2774" t="-2157" r="-1526" b="-45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4641571" y="1116505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kern="1200" cap="none" baseline="-2500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p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91599" y="1908985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201481618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185488709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7533344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011863693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71155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54372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91599" y="1911642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41339605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625111914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1441100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236320809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12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1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1613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92832" y="1908985"/>
                <a:ext cx="4943982" cy="4031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S=∑m(1,2,4,7)</a:t>
                </a:r>
              </a:p>
              <a:p>
                <a:pPr lvl="0">
                  <a:defRPr/>
                </a:pPr>
                <a:endParaRPr lang="en-US" sz="4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S=C’</a:t>
                </a:r>
                <a:r>
                  <a:rPr lang="en-US" sz="28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Y’X+C’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YX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’+C</a:t>
                </a:r>
                <a:r>
                  <a:rPr lang="en-US" sz="28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Y’X’+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YX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(Y’X+YX’)+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(Y’X’+YX)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(Y’X’+YX)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Y)’</a:t>
                </a:r>
              </a:p>
              <a:p>
                <a:pPr lvl="0"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l-GR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α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l-GR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α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’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2" y="1908985"/>
                <a:ext cx="4943982" cy="4031873"/>
              </a:xfrm>
              <a:prstGeom prst="rect">
                <a:avLst/>
              </a:prstGeom>
              <a:blipFill>
                <a:blip r:embed="rId2"/>
                <a:stretch>
                  <a:fillRect l="-5055" t="-3021" r="-986" b="-317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4641571" y="1116505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kern="1200" cap="none" baseline="-2500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p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91599" y="1908985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201481618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185488709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7533344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011863693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71155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54372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91599" y="1911642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41339605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625111914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1441100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236320809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12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1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7224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92832" y="1908985"/>
                <a:ext cx="4943982" cy="44627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S=∑m(1,2,4,7)</a:t>
                </a:r>
              </a:p>
              <a:p>
                <a:pPr lvl="0">
                  <a:defRPr/>
                </a:pPr>
                <a:endParaRPr lang="en-US" sz="4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S=C’</a:t>
                </a:r>
                <a:r>
                  <a:rPr lang="en-US" sz="28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Y’X+C’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YX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’+C</a:t>
                </a:r>
                <a:r>
                  <a:rPr lang="en-US" sz="28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Y’X’+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YX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(Y’X+YX’)+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(Y’X’+YX)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(Y’X’+YX)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Y)’</a:t>
                </a:r>
              </a:p>
              <a:p>
                <a:pPr lvl="0"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l-GR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α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l-GR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α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’</a:t>
                </a:r>
              </a:p>
              <a:p>
                <a:pPr lvl="0"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=C</a:t>
                </a:r>
                <a:r>
                  <a:rPr lang="en-US" sz="28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l-GR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α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2" y="1908985"/>
                <a:ext cx="4943982" cy="4462760"/>
              </a:xfrm>
              <a:prstGeom prst="rect">
                <a:avLst/>
              </a:prstGeom>
              <a:blipFill>
                <a:blip r:embed="rId2"/>
                <a:stretch>
                  <a:fillRect l="-5055" t="-2732" r="-986" b="-28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4641571" y="1116505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kern="1200" cap="none" baseline="-2500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p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91599" y="1908985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201481618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185488709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7533344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011863693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71155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54372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91599" y="1911642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41339605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625111914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1441100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236320809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12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1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8814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92832" y="1908985"/>
                <a:ext cx="5089855" cy="4914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S=∑m(1,2,4,7)</a:t>
                </a:r>
              </a:p>
              <a:p>
                <a:pPr lvl="0">
                  <a:defRPr/>
                </a:pPr>
                <a:endParaRPr lang="en-US" sz="4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S=C’</a:t>
                </a:r>
                <a:r>
                  <a:rPr lang="en-US" sz="28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Y’X+C’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YX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’+C</a:t>
                </a:r>
                <a:r>
                  <a:rPr lang="en-US" sz="28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Y’X’+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YX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(Y’X+YX’)+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(Y’X’+YX)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(Y’X’+YX)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Y)’</a:t>
                </a:r>
              </a:p>
              <a:p>
                <a:pPr lvl="0"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C’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l-GR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α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+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28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l-GR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α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’</a:t>
                </a:r>
              </a:p>
              <a:p>
                <a:pPr lvl="0"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=C</a:t>
                </a:r>
                <a:r>
                  <a:rPr lang="en-US" sz="28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l-GR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α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defRPr/>
                </a:pPr>
                <a:r>
                  <a:rPr lang="en-US" sz="2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=C</a:t>
                </a:r>
                <a:r>
                  <a:rPr lang="en-US" sz="28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2" y="1908985"/>
                <a:ext cx="5089855" cy="4914166"/>
              </a:xfrm>
              <a:prstGeom prst="rect">
                <a:avLst/>
              </a:prstGeom>
              <a:blipFill>
                <a:blip r:embed="rId2"/>
                <a:stretch>
                  <a:fillRect l="-4910" t="-2481" b="-21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4641571" y="1116505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kern="1200" cap="none" baseline="-2500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p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391599" y="1908985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201481618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185488709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7533344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011863693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71155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54372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391599" y="1911642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41339605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625111914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1441100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236320809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12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1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4579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3804" y="1558048"/>
            <a:ext cx="10897407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S=∑m(1,2,4,7)</a:t>
            </a:r>
          </a:p>
          <a:p>
            <a:pPr lvl="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S=</a:t>
            </a:r>
            <a:r>
              <a:rPr lang="en-US" sz="4400" dirty="0" err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400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⊕(X⊕Y)</a:t>
            </a:r>
          </a:p>
          <a:p>
            <a:pPr lvl="0">
              <a:defRPr/>
            </a:pP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defRPr/>
            </a:pP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defRPr/>
            </a:pP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defRPr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⊕ is associative, we can drop ( ). 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 let’s keep them!</a:t>
            </a:r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4641571" y="1116505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kern="1200" cap="none" baseline="-2500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p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391599" y="1908985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201481618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185488709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7533344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011863693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71155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54372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391599" y="1911642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41339605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625111914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1441100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236320809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12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1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30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681689" y="3347371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940897" y="4046077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71170" y="2899259"/>
              <a:ext cx="2065758" cy="95410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Transmission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3681689" y="5364989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1689" y="1481247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714529" y="4507739"/>
          <a:ext cx="7477471" cy="1714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303546594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Decoder, Encoder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63893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Multiplexer (MUX, MPX), De-Multiplexer (</a:t>
                      </a:r>
                      <a:r>
                        <a:rPr lang="en-US" sz="2400" kern="1200" baseline="0" dirty="0" err="1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Demux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)</a:t>
                      </a:r>
                      <a:endParaRPr lang="en-CA" sz="2400" kern="1200" baseline="0" dirty="0">
                        <a:solidFill>
                          <a:schemeClr val="dk1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4440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044254"/>
              </p:ext>
            </p:extLst>
          </p:nvPr>
        </p:nvGraphicFramePr>
        <p:xfrm>
          <a:off x="4714529" y="2501007"/>
          <a:ext cx="7477471" cy="1714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429244385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Binary Adder, Binary Subtractor</a:t>
                      </a:r>
                      <a:r>
                        <a:rPr lang="en-US" sz="24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, </a:t>
                      </a:r>
                      <a:r>
                        <a:rPr lang="en-US" sz="2400" b="1" kern="1200" baseline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Binary Multiplier</a:t>
                      </a:r>
                      <a:endParaRPr lang="en-CA" sz="2400" b="1" kern="1200" baseline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10232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baseline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Binary Comparator (Magnitude Comparator)</a:t>
                      </a:r>
                      <a:endParaRPr lang="en-CA" sz="2400" b="1" kern="1200" baseline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31122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714529" y="1013644"/>
          <a:ext cx="7477471" cy="8572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303546594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baseline="0" dirty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Binary Codes (BCD, Excess-3, Gray)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638930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940897" y="4770"/>
            <a:ext cx="2743200" cy="2743200"/>
            <a:chOff x="5532450" y="2057400"/>
            <a:chExt cx="2743200" cy="2743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55860" y="3167390"/>
              <a:ext cx="1296382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Coders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40897" y="1988501"/>
            <a:ext cx="2743200" cy="2743200"/>
            <a:chOff x="5532450" y="2057400"/>
            <a:chExt cx="2743200" cy="2743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97391" y="2734659"/>
              <a:ext cx="1813317" cy="138499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Arithmatic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&amp;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Logical 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61907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4801228" y="84555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kern="1200" cap="none" baseline="-2500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p</a:t>
                      </a:r>
                      <a:endParaRPr lang="en-US" sz="2000" kern="1200" cap="none" baseline="-250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73767" y="1678980"/>
            <a:ext cx="4126451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C=∑m(3,5,6,7)</a:t>
            </a:r>
          </a:p>
          <a:p>
            <a:pPr lvl="0">
              <a:defRPr/>
            </a:pP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C=</a:t>
            </a:r>
            <a:r>
              <a:rPr lang="en-US" sz="4400" dirty="0" err="1">
                <a:latin typeface="Segoe UI" panose="020B0502040204020203" pitchFamily="34" charset="0"/>
                <a:cs typeface="Segoe UI" panose="020B0502040204020203" pitchFamily="34" charset="0"/>
              </a:rPr>
              <a:t>YX+C</a:t>
            </a:r>
            <a:r>
              <a:rPr lang="en-US" sz="4400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4400" dirty="0" err="1">
                <a:latin typeface="Segoe UI" panose="020B0502040204020203" pitchFamily="34" charset="0"/>
                <a:cs typeface="Segoe UI" panose="020B0502040204020203" pitchFamily="34" charset="0"/>
              </a:rPr>
              <a:t>X+C</a:t>
            </a:r>
            <a:r>
              <a:rPr lang="en-US" sz="4400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4400" dirty="0" err="1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defRPr/>
            </a:pP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551256" y="1638031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201481618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185488709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7533344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011863693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71155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543722"/>
                  </a:ext>
                </a:extLst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7155542" y="1678979"/>
            <a:ext cx="580571" cy="1151137"/>
          </a:xfrm>
          <a:prstGeom prst="roundRect">
            <a:avLst/>
          </a:prstGeom>
          <a:solidFill>
            <a:srgbClr val="92D050">
              <a:alpha val="29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ounded Rectangle 9"/>
          <p:cNvSpPr/>
          <p:nvPr/>
        </p:nvSpPr>
        <p:spPr>
          <a:xfrm rot="5400000">
            <a:off x="7541153" y="1892004"/>
            <a:ext cx="504000" cy="1275225"/>
          </a:xfrm>
          <a:prstGeom prst="roundRect">
            <a:avLst/>
          </a:prstGeom>
          <a:solidFill>
            <a:srgbClr val="92D050">
              <a:alpha val="29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ounded Rectangle 10"/>
          <p:cNvSpPr/>
          <p:nvPr/>
        </p:nvSpPr>
        <p:spPr>
          <a:xfrm rot="5400000">
            <a:off x="6751379" y="1899739"/>
            <a:ext cx="504000" cy="1275225"/>
          </a:xfrm>
          <a:prstGeom prst="roundRect">
            <a:avLst/>
          </a:prstGeom>
          <a:solidFill>
            <a:srgbClr val="92D050">
              <a:alpha val="29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01379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646493" y="423879"/>
            <a:ext cx="7498113" cy="5914808"/>
            <a:chOff x="1646493" y="423879"/>
            <a:chExt cx="7498113" cy="591480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l="40114" t="8138" r="18415" b="60358"/>
            <a:stretch/>
          </p:blipFill>
          <p:spPr>
            <a:xfrm>
              <a:off x="4513948" y="1596573"/>
              <a:ext cx="2146965" cy="114838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40114" t="8138" r="18415" b="60358"/>
            <a:stretch/>
          </p:blipFill>
          <p:spPr>
            <a:xfrm>
              <a:off x="6567715" y="1669143"/>
              <a:ext cx="2496458" cy="157479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484919" y="2997200"/>
              <a:ext cx="2221859" cy="1188449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H="1">
              <a:off x="2935515" y="972457"/>
              <a:ext cx="0" cy="526142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2449286" y="972457"/>
              <a:ext cx="0" cy="526142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77571" y="972457"/>
              <a:ext cx="0" cy="526142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977571" y="2757714"/>
              <a:ext cx="503283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449286" y="2387601"/>
              <a:ext cx="2320472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935516" y="1981205"/>
              <a:ext cx="18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49286" y="3788229"/>
              <a:ext cx="2320472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935516" y="3381833"/>
              <a:ext cx="18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449286" y="5537204"/>
              <a:ext cx="27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935516" y="4448636"/>
              <a:ext cx="2232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977571" y="5943602"/>
              <a:ext cx="450000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2770994" y="423879"/>
              <a:ext cx="45717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X</a:t>
              </a:r>
              <a:endParaRPr lang="en-CA" sz="1050" baseline="-250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51136" y="423879"/>
              <a:ext cx="439544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Y</a:t>
              </a:r>
              <a:endParaRPr lang="en-CA" sz="1050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646493" y="423879"/>
              <a:ext cx="65114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6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3600" baseline="-250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p</a:t>
              </a:r>
              <a:endParaRPr lang="en-CA" sz="1050" baseline="-25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714680" y="1810210"/>
              <a:ext cx="42992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S</a:t>
              </a:r>
              <a:endParaRPr lang="en-CA" sz="1050" baseline="-25000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/>
            <a:srcRect l="50481" t="8138" r="18415" b="60358"/>
            <a:stretch/>
          </p:blipFill>
          <p:spPr>
            <a:xfrm>
              <a:off x="7319521" y="4054195"/>
              <a:ext cx="1666435" cy="11884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493986" y="4067845"/>
              <a:ext cx="2221859" cy="11884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526863" y="5150238"/>
              <a:ext cx="2221859" cy="1188449"/>
            </a:xfrm>
            <a:prstGeom prst="rect">
              <a:avLst/>
            </a:prstGeom>
          </p:spPr>
        </p:pic>
        <p:cxnSp>
          <p:nvCxnSpPr>
            <p:cNvPr id="37" name="Straight Connector 36"/>
            <p:cNvCxnSpPr/>
            <p:nvPr/>
          </p:nvCxnSpPr>
          <p:spPr>
            <a:xfrm flipV="1">
              <a:off x="1955802" y="4847774"/>
              <a:ext cx="277200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159285" y="4655677"/>
              <a:ext cx="12240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>
              <a:off x="6319767" y="3580149"/>
              <a:ext cx="1008821" cy="864000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flipV="1">
              <a:off x="6343425" y="4865113"/>
              <a:ext cx="1008821" cy="882781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8618110" y="3993780"/>
              <a:ext cx="47000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endParaRPr lang="en-CA" sz="105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72033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 rot="5400000">
            <a:off x="4270896" y="830306"/>
            <a:ext cx="5391882" cy="5079924"/>
            <a:chOff x="201802" y="-2059541"/>
            <a:chExt cx="9662896" cy="8398228"/>
          </a:xfrm>
        </p:grpSpPr>
        <p:sp>
          <p:nvSpPr>
            <p:cNvPr id="33" name="Rectangle 32"/>
            <p:cNvSpPr/>
            <p:nvPr/>
          </p:nvSpPr>
          <p:spPr>
            <a:xfrm rot="16031104">
              <a:off x="8897040" y="3737801"/>
              <a:ext cx="777013" cy="11583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endParaRPr lang="en-CA" sz="1050" baseline="-25000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l="40114" t="8138" r="18415" b="60358"/>
            <a:stretch/>
          </p:blipFill>
          <p:spPr>
            <a:xfrm>
              <a:off x="4513948" y="1596573"/>
              <a:ext cx="2146965" cy="114838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40114" t="8138" r="18415" b="60358"/>
            <a:stretch/>
          </p:blipFill>
          <p:spPr>
            <a:xfrm>
              <a:off x="6567715" y="1669143"/>
              <a:ext cx="2496458" cy="157479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484919" y="2997200"/>
              <a:ext cx="2221859" cy="1188449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rot="16200000" flipH="1">
              <a:off x="347481" y="3645847"/>
              <a:ext cx="5176066" cy="4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75349" y="3859944"/>
              <a:ext cx="4747874" cy="2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1584072" y="2672241"/>
              <a:ext cx="7117775" cy="550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977571" y="2757714"/>
              <a:ext cx="503283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449286" y="2387601"/>
              <a:ext cx="2320472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935516" y="1981205"/>
              <a:ext cx="18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49286" y="3788229"/>
              <a:ext cx="2320472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935516" y="3381833"/>
              <a:ext cx="18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449286" y="5537204"/>
              <a:ext cx="27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935516" y="4448636"/>
              <a:ext cx="2232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977571" y="5943602"/>
              <a:ext cx="450000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 rot="16200000">
              <a:off x="359343" y="604031"/>
              <a:ext cx="655108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X</a:t>
              </a:r>
              <a:endParaRPr lang="en-CA" sz="900" baseline="-25000" dirty="0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353685" y="1079636"/>
              <a:ext cx="633907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Y</a:t>
              </a:r>
              <a:endParaRPr lang="en-CA" sz="900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1400310" y="-2074943"/>
              <a:ext cx="906870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800" baseline="-250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p</a:t>
              </a:r>
              <a:endParaRPr lang="en-CA" sz="900" baseline="-25000" dirty="0"/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8913503" y="1453522"/>
              <a:ext cx="710762" cy="11583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S</a:t>
              </a:r>
              <a:endParaRPr lang="en-CA" sz="1050" baseline="-25000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/>
            <a:srcRect l="50481" t="8138" r="18415" b="60358"/>
            <a:stretch/>
          </p:blipFill>
          <p:spPr>
            <a:xfrm>
              <a:off x="7319521" y="4054196"/>
              <a:ext cx="1666435" cy="11884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493986" y="4067845"/>
              <a:ext cx="2221859" cy="11884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526863" y="5150238"/>
              <a:ext cx="2221859" cy="1188449"/>
            </a:xfrm>
            <a:prstGeom prst="rect">
              <a:avLst/>
            </a:prstGeom>
          </p:spPr>
        </p:pic>
        <p:cxnSp>
          <p:nvCxnSpPr>
            <p:cNvPr id="37" name="Straight Connector 36"/>
            <p:cNvCxnSpPr/>
            <p:nvPr/>
          </p:nvCxnSpPr>
          <p:spPr>
            <a:xfrm flipV="1">
              <a:off x="1955802" y="4847774"/>
              <a:ext cx="277200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159285" y="4655677"/>
              <a:ext cx="12240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>
              <a:off x="6319767" y="3580149"/>
              <a:ext cx="1008821" cy="864000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flipV="1">
              <a:off x="6343425" y="4865113"/>
              <a:ext cx="1008821" cy="882781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/>
          <p:cNvCxnSpPr/>
          <p:nvPr/>
        </p:nvCxnSpPr>
        <p:spPr>
          <a:xfrm rot="5400000">
            <a:off x="7081156" y="1672615"/>
            <a:ext cx="1080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6966151" y="1530350"/>
            <a:ext cx="792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343684" y="1352867"/>
            <a:ext cx="3581116" cy="40069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17052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 rot="5400000">
            <a:off x="4270896" y="830306"/>
            <a:ext cx="5391882" cy="5079924"/>
            <a:chOff x="201802" y="-2059541"/>
            <a:chExt cx="9662896" cy="8398228"/>
          </a:xfrm>
        </p:grpSpPr>
        <p:sp>
          <p:nvSpPr>
            <p:cNvPr id="33" name="Rectangle 32"/>
            <p:cNvSpPr/>
            <p:nvPr/>
          </p:nvSpPr>
          <p:spPr>
            <a:xfrm rot="16031104">
              <a:off x="8897040" y="3737801"/>
              <a:ext cx="777013" cy="11583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endParaRPr lang="en-CA" sz="1050" baseline="-25000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l="40114" t="8138" r="18415" b="60358"/>
            <a:stretch/>
          </p:blipFill>
          <p:spPr>
            <a:xfrm>
              <a:off x="4513948" y="1596573"/>
              <a:ext cx="2146965" cy="114838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40114" t="8138" r="18415" b="60358"/>
            <a:stretch/>
          </p:blipFill>
          <p:spPr>
            <a:xfrm>
              <a:off x="6567715" y="1669143"/>
              <a:ext cx="2496458" cy="157479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484919" y="2997200"/>
              <a:ext cx="2221859" cy="1188449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rot="16200000" flipH="1">
              <a:off x="347481" y="3645847"/>
              <a:ext cx="5176066" cy="4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75349" y="3859944"/>
              <a:ext cx="4747874" cy="2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1584072" y="2672241"/>
              <a:ext cx="7117775" cy="550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977571" y="2757714"/>
              <a:ext cx="503283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449286" y="2387601"/>
              <a:ext cx="2320472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935516" y="1981205"/>
              <a:ext cx="18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49286" y="3788229"/>
              <a:ext cx="2320472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935516" y="3381833"/>
              <a:ext cx="18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449286" y="5537204"/>
              <a:ext cx="27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935516" y="4448636"/>
              <a:ext cx="2232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977571" y="5943602"/>
              <a:ext cx="450000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 rot="16200000">
              <a:off x="359343" y="604031"/>
              <a:ext cx="655108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X</a:t>
              </a:r>
              <a:endParaRPr lang="en-CA" sz="900" baseline="-25000" dirty="0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353685" y="1079636"/>
              <a:ext cx="633907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Y</a:t>
              </a:r>
              <a:endParaRPr lang="en-CA" sz="900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1400310" y="-2074943"/>
              <a:ext cx="906870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800" baseline="-250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p</a:t>
              </a:r>
              <a:endParaRPr lang="en-CA" sz="900" baseline="-25000" dirty="0"/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8913503" y="1453522"/>
              <a:ext cx="710762" cy="11583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S</a:t>
              </a:r>
              <a:endParaRPr lang="en-CA" sz="1050" baseline="-25000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/>
            <a:srcRect l="50481" t="8138" r="18415" b="60358"/>
            <a:stretch/>
          </p:blipFill>
          <p:spPr>
            <a:xfrm>
              <a:off x="7319521" y="4054196"/>
              <a:ext cx="1666435" cy="11884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493986" y="4067845"/>
              <a:ext cx="2221859" cy="11884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526863" y="5150238"/>
              <a:ext cx="2221859" cy="1188449"/>
            </a:xfrm>
            <a:prstGeom prst="rect">
              <a:avLst/>
            </a:prstGeom>
          </p:spPr>
        </p:pic>
        <p:cxnSp>
          <p:nvCxnSpPr>
            <p:cNvPr id="37" name="Straight Connector 36"/>
            <p:cNvCxnSpPr/>
            <p:nvPr/>
          </p:nvCxnSpPr>
          <p:spPr>
            <a:xfrm flipV="1">
              <a:off x="1955802" y="4847774"/>
              <a:ext cx="277200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159285" y="4655677"/>
              <a:ext cx="12240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>
              <a:off x="6319767" y="3580149"/>
              <a:ext cx="1008821" cy="864000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flipV="1">
              <a:off x="6343425" y="4865113"/>
              <a:ext cx="1008821" cy="882781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/>
          <p:cNvCxnSpPr/>
          <p:nvPr/>
        </p:nvCxnSpPr>
        <p:spPr>
          <a:xfrm rot="5400000">
            <a:off x="7081156" y="1672615"/>
            <a:ext cx="1080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6966151" y="1530350"/>
            <a:ext cx="792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343684" y="1352867"/>
            <a:ext cx="3581116" cy="40069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4308261" y="2861385"/>
            <a:ext cx="36519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Full Adder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03728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34982"/>
              </p:ext>
            </p:extLst>
          </p:nvPr>
        </p:nvGraphicFramePr>
        <p:xfrm>
          <a:off x="1199916" y="2139592"/>
          <a:ext cx="3231716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1582057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18904" y="3688677"/>
            <a:ext cx="502061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2BBA735-3B2B-47FD-9C51-D6EDBA774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71034"/>
              </p:ext>
            </p:extLst>
          </p:nvPr>
        </p:nvGraphicFramePr>
        <p:xfrm>
          <a:off x="6631888" y="2139592"/>
          <a:ext cx="3231716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1582057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32245D2-42A4-4A9F-8E1A-097F8E703B92}"/>
              </a:ext>
            </a:extLst>
          </p:cNvPr>
          <p:cNvSpPr/>
          <p:nvPr/>
        </p:nvSpPr>
        <p:spPr>
          <a:xfrm>
            <a:off x="7250876" y="3688677"/>
            <a:ext cx="502061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5DEA6-D6DB-4655-9A67-E9E400714D2D}"/>
              </a:ext>
            </a:extLst>
          </p:cNvPr>
          <p:cNvSpPr/>
          <p:nvPr/>
        </p:nvSpPr>
        <p:spPr>
          <a:xfrm>
            <a:off x="8267783" y="1565963"/>
            <a:ext cx="461986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8A0B8B-2FA7-4548-B778-8A186B5429D3}"/>
              </a:ext>
            </a:extLst>
          </p:cNvPr>
          <p:cNvSpPr/>
          <p:nvPr/>
        </p:nvSpPr>
        <p:spPr>
          <a:xfrm>
            <a:off x="7714520" y="1565963"/>
            <a:ext cx="502061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AE89DA3-2C5B-47EF-B166-8FE4970B5A31}"/>
              </a:ext>
            </a:extLst>
          </p:cNvPr>
          <p:cNvSpPr/>
          <p:nvPr/>
        </p:nvSpPr>
        <p:spPr>
          <a:xfrm>
            <a:off x="4581705" y="27979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36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 rot="5400000">
            <a:off x="6897607" y="843440"/>
            <a:ext cx="5382811" cy="4953872"/>
            <a:chOff x="218059" y="-1851149"/>
            <a:chExt cx="9646639" cy="8189836"/>
          </a:xfrm>
        </p:grpSpPr>
        <p:sp>
          <p:nvSpPr>
            <p:cNvPr id="33" name="Rectangle 32"/>
            <p:cNvSpPr/>
            <p:nvPr/>
          </p:nvSpPr>
          <p:spPr>
            <a:xfrm rot="16031104">
              <a:off x="8897040" y="3737801"/>
              <a:ext cx="777013" cy="11583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endParaRPr lang="en-CA" sz="1050" baseline="-25000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l="40114" t="8138" r="18415" b="60358"/>
            <a:stretch/>
          </p:blipFill>
          <p:spPr>
            <a:xfrm>
              <a:off x="4513948" y="1596573"/>
              <a:ext cx="2146965" cy="114838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40114" t="8138" r="18415" b="60358"/>
            <a:stretch/>
          </p:blipFill>
          <p:spPr>
            <a:xfrm>
              <a:off x="6567715" y="1669143"/>
              <a:ext cx="2496458" cy="157479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484919" y="2997200"/>
              <a:ext cx="2221859" cy="1188449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rot="16200000" flipH="1">
              <a:off x="347481" y="3645847"/>
              <a:ext cx="5176066" cy="4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75349" y="3859944"/>
              <a:ext cx="4747874" cy="2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1584072" y="2672241"/>
              <a:ext cx="7117775" cy="550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977571" y="2757714"/>
              <a:ext cx="503283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449286" y="2387601"/>
              <a:ext cx="2320472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935516" y="1981205"/>
              <a:ext cx="18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49286" y="3788229"/>
              <a:ext cx="2320472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935516" y="3381833"/>
              <a:ext cx="18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449286" y="5537204"/>
              <a:ext cx="27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935516" y="4448636"/>
              <a:ext cx="2232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977571" y="5943602"/>
              <a:ext cx="450000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 rot="16200000">
              <a:off x="253337" y="498027"/>
              <a:ext cx="867118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X</a:t>
              </a:r>
              <a:r>
                <a:rPr lang="en-US" sz="28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1</a:t>
              </a:r>
              <a:endParaRPr lang="en-CA" sz="900" baseline="-25000" dirty="0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67645" y="1278973"/>
              <a:ext cx="845918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Y</a:t>
              </a:r>
              <a:r>
                <a:rPr lang="en-US" sz="28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1</a:t>
              </a:r>
              <a:endParaRPr lang="en-CA" sz="900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1054887" y="-1503485"/>
              <a:ext cx="1633002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8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=0</a:t>
              </a:r>
              <a:endParaRPr lang="en-CA" sz="900" dirty="0"/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8775696" y="1315717"/>
              <a:ext cx="986373" cy="11583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S</a:t>
              </a:r>
              <a:r>
                <a:rPr lang="en-US" sz="36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1</a:t>
              </a:r>
              <a:endParaRPr lang="en-CA" sz="1050" baseline="-25000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/>
            <a:srcRect l="50481" t="8138" r="18415" b="60358"/>
            <a:stretch/>
          </p:blipFill>
          <p:spPr>
            <a:xfrm>
              <a:off x="7319521" y="4054196"/>
              <a:ext cx="1666435" cy="11884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493986" y="4067845"/>
              <a:ext cx="2221859" cy="11884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526863" y="5150238"/>
              <a:ext cx="2221859" cy="1188449"/>
            </a:xfrm>
            <a:prstGeom prst="rect">
              <a:avLst/>
            </a:prstGeom>
          </p:spPr>
        </p:pic>
        <p:cxnSp>
          <p:nvCxnSpPr>
            <p:cNvPr id="37" name="Straight Connector 36"/>
            <p:cNvCxnSpPr/>
            <p:nvPr/>
          </p:nvCxnSpPr>
          <p:spPr>
            <a:xfrm flipV="1">
              <a:off x="1955802" y="4847774"/>
              <a:ext cx="277200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159285" y="4655677"/>
              <a:ext cx="12240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>
              <a:off x="6319767" y="3580149"/>
              <a:ext cx="1008821" cy="864000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flipV="1">
              <a:off x="6343425" y="4865113"/>
              <a:ext cx="1008821" cy="882781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/>
          <p:cNvCxnSpPr/>
          <p:nvPr/>
        </p:nvCxnSpPr>
        <p:spPr>
          <a:xfrm rot="5400000">
            <a:off x="9766357" y="1618186"/>
            <a:ext cx="1080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9651352" y="1475921"/>
            <a:ext cx="792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028885" y="1298438"/>
            <a:ext cx="3581116" cy="40069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6993462" y="2806956"/>
            <a:ext cx="36519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Full Adder</a:t>
            </a:r>
            <a:endParaRPr lang="en-CA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A944461-9592-4422-8348-A3F8FAC7032B}"/>
              </a:ext>
            </a:extLst>
          </p:cNvPr>
          <p:cNvGrpSpPr/>
          <p:nvPr/>
        </p:nvGrpSpPr>
        <p:grpSpPr>
          <a:xfrm rot="5400000">
            <a:off x="945139" y="758224"/>
            <a:ext cx="5390454" cy="5079924"/>
            <a:chOff x="204362" y="-2059541"/>
            <a:chExt cx="9660336" cy="839822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E785F99-9887-485A-A592-FE40AE3F4616}"/>
                </a:ext>
              </a:extLst>
            </p:cNvPr>
            <p:cNvSpPr/>
            <p:nvPr/>
          </p:nvSpPr>
          <p:spPr>
            <a:xfrm rot="16031104">
              <a:off x="8897040" y="3737801"/>
              <a:ext cx="777013" cy="11583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endParaRPr lang="en-CA" sz="1050" baseline="-25000" dirty="0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0C608F86-5766-490C-BF09-270A1C3A6F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114" t="8138" r="18415" b="60358"/>
            <a:stretch/>
          </p:blipFill>
          <p:spPr>
            <a:xfrm>
              <a:off x="4513948" y="1596573"/>
              <a:ext cx="2146965" cy="114838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4469AA69-2F5D-42E4-AFCB-B67921471A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114" t="8138" r="18415" b="60358"/>
            <a:stretch/>
          </p:blipFill>
          <p:spPr>
            <a:xfrm>
              <a:off x="6567715" y="1669143"/>
              <a:ext cx="2496458" cy="1574797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96CEA223-3288-4D86-A617-C6F3287072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484919" y="2997200"/>
              <a:ext cx="2221859" cy="1188449"/>
            </a:xfrm>
            <a:prstGeom prst="rect">
              <a:avLst/>
            </a:prstGeom>
          </p:spPr>
        </p:pic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28AA4D-4493-42B0-8E65-20ADB1F3C2E3}"/>
                </a:ext>
              </a:extLst>
            </p:cNvPr>
            <p:cNvCxnSpPr/>
            <p:nvPr/>
          </p:nvCxnSpPr>
          <p:spPr>
            <a:xfrm rot="16200000" flipH="1">
              <a:off x="347481" y="3645847"/>
              <a:ext cx="5176066" cy="4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9206F97-97DC-4E90-A467-5DFBBD5BF47B}"/>
                </a:ext>
              </a:extLst>
            </p:cNvPr>
            <p:cNvCxnSpPr/>
            <p:nvPr/>
          </p:nvCxnSpPr>
          <p:spPr>
            <a:xfrm rot="16200000" flipH="1">
              <a:off x="75349" y="3859944"/>
              <a:ext cx="4747874" cy="2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4A4E0AC-C745-48A3-9F6D-ACC4F7A4869D}"/>
                </a:ext>
              </a:extLst>
            </p:cNvPr>
            <p:cNvCxnSpPr/>
            <p:nvPr/>
          </p:nvCxnSpPr>
          <p:spPr>
            <a:xfrm rot="16200000" flipH="1">
              <a:off x="-1584072" y="2672241"/>
              <a:ext cx="7117775" cy="550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2132903-E7CD-4D23-9D56-3177D4EF9804}"/>
                </a:ext>
              </a:extLst>
            </p:cNvPr>
            <p:cNvCxnSpPr/>
            <p:nvPr/>
          </p:nvCxnSpPr>
          <p:spPr>
            <a:xfrm flipV="1">
              <a:off x="1977571" y="2757714"/>
              <a:ext cx="503283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94584AB-BF51-4C56-8805-A218FFC72499}"/>
                </a:ext>
              </a:extLst>
            </p:cNvPr>
            <p:cNvCxnSpPr/>
            <p:nvPr/>
          </p:nvCxnSpPr>
          <p:spPr>
            <a:xfrm>
              <a:off x="2449286" y="2387601"/>
              <a:ext cx="2320472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87DE328-655F-4B98-8D3B-A191D69C8640}"/>
                </a:ext>
              </a:extLst>
            </p:cNvPr>
            <p:cNvCxnSpPr/>
            <p:nvPr/>
          </p:nvCxnSpPr>
          <p:spPr>
            <a:xfrm>
              <a:off x="2935516" y="1981205"/>
              <a:ext cx="18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95896E9-1AD1-477D-BC82-29E600F01D27}"/>
                </a:ext>
              </a:extLst>
            </p:cNvPr>
            <p:cNvCxnSpPr/>
            <p:nvPr/>
          </p:nvCxnSpPr>
          <p:spPr>
            <a:xfrm>
              <a:off x="2449286" y="3788229"/>
              <a:ext cx="2320472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FBAC717-7699-401D-B843-5075156258F6}"/>
                </a:ext>
              </a:extLst>
            </p:cNvPr>
            <p:cNvCxnSpPr/>
            <p:nvPr/>
          </p:nvCxnSpPr>
          <p:spPr>
            <a:xfrm>
              <a:off x="2935516" y="3381833"/>
              <a:ext cx="18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13BEE97-9779-4C02-97B0-7C094D0C153F}"/>
                </a:ext>
              </a:extLst>
            </p:cNvPr>
            <p:cNvCxnSpPr/>
            <p:nvPr/>
          </p:nvCxnSpPr>
          <p:spPr>
            <a:xfrm>
              <a:off x="2449286" y="5537204"/>
              <a:ext cx="27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B442650-1DDB-4BED-8D50-5FB4ACB59CE0}"/>
                </a:ext>
              </a:extLst>
            </p:cNvPr>
            <p:cNvCxnSpPr/>
            <p:nvPr/>
          </p:nvCxnSpPr>
          <p:spPr>
            <a:xfrm>
              <a:off x="2935516" y="4448636"/>
              <a:ext cx="2232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AD1EF9D-6E2C-460B-8912-9301C81C5C0D}"/>
                </a:ext>
              </a:extLst>
            </p:cNvPr>
            <p:cNvCxnSpPr/>
            <p:nvPr/>
          </p:nvCxnSpPr>
          <p:spPr>
            <a:xfrm flipV="1">
              <a:off x="1977571" y="5943602"/>
              <a:ext cx="450000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C9F98BD-73BA-471D-98ED-A93E4DE75595}"/>
                </a:ext>
              </a:extLst>
            </p:cNvPr>
            <p:cNvSpPr/>
            <p:nvPr/>
          </p:nvSpPr>
          <p:spPr>
            <a:xfrm rot="16200000">
              <a:off x="253337" y="498026"/>
              <a:ext cx="867118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X</a:t>
              </a:r>
              <a:r>
                <a:rPr lang="en-US" sz="28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2</a:t>
              </a:r>
              <a:endParaRPr lang="en-CA" sz="900" baseline="-250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25A335E-F7E2-40BE-8A77-55ED76E8CE7E}"/>
                </a:ext>
              </a:extLst>
            </p:cNvPr>
            <p:cNvSpPr/>
            <p:nvPr/>
          </p:nvSpPr>
          <p:spPr>
            <a:xfrm rot="16200000">
              <a:off x="250240" y="1278973"/>
              <a:ext cx="845918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Y</a:t>
              </a:r>
              <a:r>
                <a:rPr lang="en-US" sz="28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2</a:t>
              </a:r>
              <a:endParaRPr lang="en-CA" sz="900" baseline="-250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8966D5-A38C-429D-A936-59CA02777CAB}"/>
                </a:ext>
              </a:extLst>
            </p:cNvPr>
            <p:cNvSpPr/>
            <p:nvPr/>
          </p:nvSpPr>
          <p:spPr>
            <a:xfrm rot="16200000">
              <a:off x="1400310" y="-2074943"/>
              <a:ext cx="906870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800" baseline="-250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p</a:t>
              </a:r>
              <a:endParaRPr lang="en-CA" sz="900" baseline="-250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F4A7B27-7353-40B5-86B3-6454F63F017A}"/>
                </a:ext>
              </a:extLst>
            </p:cNvPr>
            <p:cNvSpPr/>
            <p:nvPr/>
          </p:nvSpPr>
          <p:spPr>
            <a:xfrm rot="16200000">
              <a:off x="8775697" y="1315717"/>
              <a:ext cx="986373" cy="11583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S</a:t>
              </a:r>
              <a:r>
                <a:rPr lang="en-US" sz="36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2</a:t>
              </a:r>
              <a:endParaRPr lang="en-CA" sz="1050" baseline="-25000" dirty="0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F4BC8E3-6C7C-4E20-8030-84F18B4250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481" t="8138" r="18415" b="60358"/>
            <a:stretch/>
          </p:blipFill>
          <p:spPr>
            <a:xfrm>
              <a:off x="7319521" y="4054196"/>
              <a:ext cx="1666435" cy="1188449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D423AA9-F639-47DA-BF52-29E1AE7839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493986" y="4067845"/>
              <a:ext cx="2221859" cy="1188449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1AAB6D38-59C9-46CA-979E-1893EDFCF5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526863" y="5150238"/>
              <a:ext cx="2221859" cy="1188449"/>
            </a:xfrm>
            <a:prstGeom prst="rect">
              <a:avLst/>
            </a:prstGeom>
          </p:spPr>
        </p:pic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E00E58-2D34-49AC-A9EA-E99C56EB6A2D}"/>
                </a:ext>
              </a:extLst>
            </p:cNvPr>
            <p:cNvCxnSpPr/>
            <p:nvPr/>
          </p:nvCxnSpPr>
          <p:spPr>
            <a:xfrm flipV="1">
              <a:off x="1955802" y="4847774"/>
              <a:ext cx="277200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4C8EDDA-DFEE-4264-8D39-669F2C76E7B7}"/>
                </a:ext>
              </a:extLst>
            </p:cNvPr>
            <p:cNvCxnSpPr/>
            <p:nvPr/>
          </p:nvCxnSpPr>
          <p:spPr>
            <a:xfrm>
              <a:off x="6159285" y="4655677"/>
              <a:ext cx="12240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41">
              <a:extLst>
                <a:ext uri="{FF2B5EF4-FFF2-40B4-BE49-F238E27FC236}">
                  <a16:creationId xmlns:a16="http://schemas.microsoft.com/office/drawing/2014/main" id="{EDBEEFCC-2791-4ED2-BAF1-58B42C694167}"/>
                </a:ext>
              </a:extLst>
            </p:cNvPr>
            <p:cNvCxnSpPr/>
            <p:nvPr/>
          </p:nvCxnSpPr>
          <p:spPr>
            <a:xfrm>
              <a:off x="6319767" y="3580149"/>
              <a:ext cx="1008821" cy="864000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43">
              <a:extLst>
                <a:ext uri="{FF2B5EF4-FFF2-40B4-BE49-F238E27FC236}">
                  <a16:creationId xmlns:a16="http://schemas.microsoft.com/office/drawing/2014/main" id="{BFF73393-4D4F-4A7F-8998-32AAA07C1B0F}"/>
                </a:ext>
              </a:extLst>
            </p:cNvPr>
            <p:cNvCxnSpPr/>
            <p:nvPr/>
          </p:nvCxnSpPr>
          <p:spPr>
            <a:xfrm flipV="1">
              <a:off x="6343425" y="4865113"/>
              <a:ext cx="1008821" cy="882781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6858CF-3CEB-4087-8C87-6B322A43A75B}"/>
              </a:ext>
            </a:extLst>
          </p:cNvPr>
          <p:cNvCxnSpPr/>
          <p:nvPr/>
        </p:nvCxnSpPr>
        <p:spPr>
          <a:xfrm rot="5400000">
            <a:off x="3754684" y="1599818"/>
            <a:ext cx="1080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888FA6C-34B0-41BE-B5E3-3BC232126F0D}"/>
              </a:ext>
            </a:extLst>
          </p:cNvPr>
          <p:cNvCxnSpPr/>
          <p:nvPr/>
        </p:nvCxnSpPr>
        <p:spPr>
          <a:xfrm rot="5400000">
            <a:off x="3639679" y="1457553"/>
            <a:ext cx="792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172FA9B-EB38-4E99-B507-128E413B7049}"/>
              </a:ext>
            </a:extLst>
          </p:cNvPr>
          <p:cNvSpPr/>
          <p:nvPr/>
        </p:nvSpPr>
        <p:spPr>
          <a:xfrm>
            <a:off x="1017212" y="1280070"/>
            <a:ext cx="3581116" cy="40069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77E5C1-6B1D-4663-A4F2-6C2D0A2A02EC}"/>
              </a:ext>
            </a:extLst>
          </p:cNvPr>
          <p:cNvSpPr/>
          <p:nvPr/>
        </p:nvSpPr>
        <p:spPr>
          <a:xfrm>
            <a:off x="981789" y="2788588"/>
            <a:ext cx="36519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Full Adder</a:t>
            </a:r>
            <a:endParaRPr lang="en-CA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BF2FFC1-9270-4102-B89F-70F005AB4740}"/>
              </a:ext>
            </a:extLst>
          </p:cNvPr>
          <p:cNvCxnSpPr>
            <a:cxnSpLocks/>
          </p:cNvCxnSpPr>
          <p:nvPr/>
        </p:nvCxnSpPr>
        <p:spPr>
          <a:xfrm flipH="1">
            <a:off x="5469200" y="5515321"/>
            <a:ext cx="2651399" cy="31399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FE3892E-F9E5-4769-8B7F-411CC2C21DD1}"/>
              </a:ext>
            </a:extLst>
          </p:cNvPr>
          <p:cNvCxnSpPr>
            <a:cxnSpLocks/>
          </p:cNvCxnSpPr>
          <p:nvPr/>
        </p:nvCxnSpPr>
        <p:spPr>
          <a:xfrm flipV="1">
            <a:off x="5461172" y="1589686"/>
            <a:ext cx="0" cy="397540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8070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 rot="5400000">
            <a:off x="4270896" y="830306"/>
            <a:ext cx="5391882" cy="5079924"/>
            <a:chOff x="201802" y="-2059541"/>
            <a:chExt cx="9662896" cy="8398228"/>
          </a:xfrm>
        </p:grpSpPr>
        <p:sp>
          <p:nvSpPr>
            <p:cNvPr id="33" name="Rectangle 32"/>
            <p:cNvSpPr/>
            <p:nvPr/>
          </p:nvSpPr>
          <p:spPr>
            <a:xfrm rot="16031104">
              <a:off x="8897040" y="3737801"/>
              <a:ext cx="777013" cy="11583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endParaRPr lang="en-CA" sz="1050" baseline="-25000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l="40114" t="8138" r="18415" b="60358"/>
            <a:stretch/>
          </p:blipFill>
          <p:spPr>
            <a:xfrm>
              <a:off x="4513948" y="1596573"/>
              <a:ext cx="2146965" cy="114838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40114" t="8138" r="18415" b="60358"/>
            <a:stretch/>
          </p:blipFill>
          <p:spPr>
            <a:xfrm>
              <a:off x="6567715" y="1669143"/>
              <a:ext cx="2496458" cy="157479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484919" y="2997200"/>
              <a:ext cx="2221859" cy="1188449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rot="16200000" flipH="1">
              <a:off x="347481" y="3645847"/>
              <a:ext cx="5176066" cy="4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75349" y="3859944"/>
              <a:ext cx="4747874" cy="2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1584072" y="2672241"/>
              <a:ext cx="7117775" cy="550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977571" y="2757714"/>
              <a:ext cx="503283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449286" y="2387601"/>
              <a:ext cx="2320472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935516" y="1981205"/>
              <a:ext cx="18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49286" y="3788229"/>
              <a:ext cx="2320472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935516" y="3381833"/>
              <a:ext cx="18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449286" y="5537204"/>
              <a:ext cx="27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935516" y="4448636"/>
              <a:ext cx="2232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977571" y="5943602"/>
              <a:ext cx="450000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 rot="16200000">
              <a:off x="359343" y="604031"/>
              <a:ext cx="655108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X</a:t>
              </a:r>
              <a:endParaRPr lang="en-CA" sz="900" baseline="-25000" dirty="0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353685" y="1079636"/>
              <a:ext cx="633907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Y</a:t>
              </a:r>
              <a:endParaRPr lang="en-CA" sz="900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1400310" y="-2074943"/>
              <a:ext cx="906870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800" baseline="-250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p</a:t>
              </a:r>
              <a:endParaRPr lang="en-CA" sz="900" baseline="-25000" dirty="0"/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8913503" y="1453522"/>
              <a:ext cx="710762" cy="11583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S</a:t>
              </a:r>
              <a:endParaRPr lang="en-CA" sz="1050" baseline="-25000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/>
            <a:srcRect l="50481" t="8138" r="18415" b="60358"/>
            <a:stretch/>
          </p:blipFill>
          <p:spPr>
            <a:xfrm>
              <a:off x="7319521" y="4054196"/>
              <a:ext cx="1666435" cy="11884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493986" y="4067845"/>
              <a:ext cx="2221859" cy="11884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526863" y="5150238"/>
              <a:ext cx="2221859" cy="1188449"/>
            </a:xfrm>
            <a:prstGeom prst="rect">
              <a:avLst/>
            </a:prstGeom>
          </p:spPr>
        </p:pic>
        <p:cxnSp>
          <p:nvCxnSpPr>
            <p:cNvPr id="37" name="Straight Connector 36"/>
            <p:cNvCxnSpPr/>
            <p:nvPr/>
          </p:nvCxnSpPr>
          <p:spPr>
            <a:xfrm flipV="1">
              <a:off x="1955802" y="4847774"/>
              <a:ext cx="277200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159285" y="4655677"/>
              <a:ext cx="12240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>
              <a:off x="6319767" y="3580149"/>
              <a:ext cx="1008821" cy="864000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flipV="1">
              <a:off x="6343425" y="4865113"/>
              <a:ext cx="1008821" cy="882781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/>
          <p:cNvCxnSpPr/>
          <p:nvPr/>
        </p:nvCxnSpPr>
        <p:spPr>
          <a:xfrm rot="5400000">
            <a:off x="7081156" y="1672615"/>
            <a:ext cx="1080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6966151" y="1530350"/>
            <a:ext cx="792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343684" y="1352867"/>
            <a:ext cx="3581116" cy="40069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Oval 2"/>
          <p:cNvSpPr/>
          <p:nvPr/>
        </p:nvSpPr>
        <p:spPr>
          <a:xfrm>
            <a:off x="5715327" y="2776515"/>
            <a:ext cx="1620000" cy="1620000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07476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 rot="5400000">
            <a:off x="4125268" y="855298"/>
            <a:ext cx="5391882" cy="5079924"/>
            <a:chOff x="201802" y="-2059541"/>
            <a:chExt cx="9662896" cy="8398228"/>
          </a:xfrm>
        </p:grpSpPr>
        <p:sp>
          <p:nvSpPr>
            <p:cNvPr id="76" name="Rectangle 75"/>
            <p:cNvSpPr/>
            <p:nvPr/>
          </p:nvSpPr>
          <p:spPr>
            <a:xfrm rot="16031104">
              <a:off x="8897040" y="3737801"/>
              <a:ext cx="777013" cy="11583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endParaRPr lang="en-CA" sz="1050" baseline="-25000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3"/>
            <a:srcRect l="40114" t="8138" r="18415" b="60358"/>
            <a:stretch/>
          </p:blipFill>
          <p:spPr>
            <a:xfrm>
              <a:off x="4513948" y="689552"/>
              <a:ext cx="2146964" cy="1148389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3"/>
            <a:srcRect l="40114" t="8138" r="18415" b="60358"/>
            <a:stretch/>
          </p:blipFill>
          <p:spPr>
            <a:xfrm>
              <a:off x="6945086" y="2328633"/>
              <a:ext cx="2037109" cy="1285034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3"/>
            <a:srcRect l="40596" t="42039" r="25483" b="26457"/>
            <a:stretch/>
          </p:blipFill>
          <p:spPr>
            <a:xfrm>
              <a:off x="4484919" y="1731148"/>
              <a:ext cx="1817349" cy="1188450"/>
            </a:xfrm>
            <a:prstGeom prst="rect">
              <a:avLst/>
            </a:prstGeom>
          </p:spPr>
        </p:pic>
        <p:cxnSp>
          <p:nvCxnSpPr>
            <p:cNvPr id="80" name="Straight Connector 79"/>
            <p:cNvCxnSpPr/>
            <p:nvPr/>
          </p:nvCxnSpPr>
          <p:spPr>
            <a:xfrm rot="16200000" flipH="1">
              <a:off x="347481" y="3645847"/>
              <a:ext cx="5176066" cy="4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 flipH="1">
              <a:off x="75349" y="3859944"/>
              <a:ext cx="4747874" cy="2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6200000" flipH="1">
              <a:off x="-1584072" y="2672241"/>
              <a:ext cx="7117775" cy="550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>
              <a:off x="4484802" y="705926"/>
              <a:ext cx="29520" cy="5055002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449286" y="1480578"/>
              <a:ext cx="2320472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935516" y="1074183"/>
              <a:ext cx="1835999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3134440" y="1997467"/>
              <a:ext cx="1071286" cy="20484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 flipH="1" flipV="1">
              <a:off x="3450196" y="1595160"/>
              <a:ext cx="1071286" cy="4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2449286" y="5537204"/>
              <a:ext cx="27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2935516" y="4448636"/>
              <a:ext cx="2232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1977571" y="5943602"/>
              <a:ext cx="450000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 rot="16200000">
              <a:off x="359343" y="604031"/>
              <a:ext cx="655108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X</a:t>
              </a:r>
              <a:endParaRPr lang="en-CA" sz="900" baseline="-25000" dirty="0"/>
            </a:p>
          </p:txBody>
        </p:sp>
        <p:sp>
          <p:nvSpPr>
            <p:cNvPr id="93" name="Rectangle 92"/>
            <p:cNvSpPr/>
            <p:nvPr/>
          </p:nvSpPr>
          <p:spPr>
            <a:xfrm rot="16200000">
              <a:off x="353685" y="1079636"/>
              <a:ext cx="633907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Y</a:t>
              </a:r>
              <a:endParaRPr lang="en-CA" sz="900" baseline="-25000" dirty="0"/>
            </a:p>
          </p:txBody>
        </p:sp>
        <p:sp>
          <p:nvSpPr>
            <p:cNvPr id="94" name="Rectangle 93"/>
            <p:cNvSpPr/>
            <p:nvPr/>
          </p:nvSpPr>
          <p:spPr>
            <a:xfrm rot="16200000">
              <a:off x="1400310" y="-2074943"/>
              <a:ext cx="906870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800" baseline="-250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p</a:t>
              </a:r>
              <a:endParaRPr lang="en-CA" sz="900" baseline="-25000" dirty="0"/>
            </a:p>
          </p:txBody>
        </p:sp>
        <p:sp>
          <p:nvSpPr>
            <p:cNvPr id="95" name="Rectangle 94"/>
            <p:cNvSpPr/>
            <p:nvPr/>
          </p:nvSpPr>
          <p:spPr>
            <a:xfrm rot="16200000">
              <a:off x="8913503" y="1982619"/>
              <a:ext cx="710762" cy="11583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S</a:t>
              </a:r>
              <a:endParaRPr lang="en-CA" sz="1050" baseline="-25000" dirty="0"/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3"/>
            <a:srcRect l="50481" t="8138" r="18415" b="60358"/>
            <a:stretch/>
          </p:blipFill>
          <p:spPr>
            <a:xfrm>
              <a:off x="7319521" y="4054196"/>
              <a:ext cx="1666435" cy="11884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493986" y="4067845"/>
              <a:ext cx="2221859" cy="11884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526863" y="5150238"/>
              <a:ext cx="2221859" cy="1188449"/>
            </a:xfrm>
            <a:prstGeom prst="rect">
              <a:avLst/>
            </a:prstGeom>
          </p:spPr>
        </p:pic>
        <p:cxnSp>
          <p:nvCxnSpPr>
            <p:cNvPr id="99" name="Straight Connector 98"/>
            <p:cNvCxnSpPr/>
            <p:nvPr/>
          </p:nvCxnSpPr>
          <p:spPr>
            <a:xfrm flipV="1">
              <a:off x="1955802" y="4847774"/>
              <a:ext cx="277200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159285" y="4655677"/>
              <a:ext cx="12240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/>
            <p:nvPr/>
          </p:nvCxnSpPr>
          <p:spPr>
            <a:xfrm rot="5400000" flipV="1">
              <a:off x="5776686" y="2892244"/>
              <a:ext cx="2111645" cy="992158"/>
            </a:xfrm>
            <a:prstGeom prst="bentConnector3">
              <a:avLst>
                <a:gd name="adj1" fmla="val 10100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/>
            <p:nvPr/>
          </p:nvCxnSpPr>
          <p:spPr>
            <a:xfrm flipV="1">
              <a:off x="6343425" y="4865113"/>
              <a:ext cx="1008821" cy="882781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Straight Connector 102"/>
          <p:cNvCxnSpPr/>
          <p:nvPr/>
        </p:nvCxnSpPr>
        <p:spPr>
          <a:xfrm rot="5400000">
            <a:off x="6935528" y="1697607"/>
            <a:ext cx="1080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>
            <a:off x="6820523" y="1555342"/>
            <a:ext cx="792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4198056" y="1377859"/>
            <a:ext cx="3581116" cy="40069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6" name="Elbow Connector 105"/>
          <p:cNvCxnSpPr>
            <a:stCxn id="77" idx="3"/>
          </p:cNvCxnSpPr>
          <p:nvPr/>
        </p:nvCxnSpPr>
        <p:spPr>
          <a:xfrm rot="5400000">
            <a:off x="6822085" y="3955511"/>
            <a:ext cx="180912" cy="876879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6569258" y="3089445"/>
            <a:ext cx="540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6238178" y="2970900"/>
            <a:ext cx="684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295732" y="2454306"/>
            <a:ext cx="1368836" cy="1569279"/>
          </a:xfrm>
          <a:prstGeom prst="rect">
            <a:avLst/>
          </a:prstGeom>
          <a:solidFill>
            <a:schemeClr val="accent6">
              <a:alpha val="88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Half Adder</a:t>
            </a:r>
            <a:endParaRPr lang="en-CA" sz="20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 rot="21431104">
            <a:off x="6491283" y="3638927"/>
            <a:ext cx="43633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</a:t>
            </a:r>
            <a:r>
              <a:rPr lang="en-US" sz="2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0</a:t>
            </a:r>
            <a:endParaRPr lang="en-CA" sz="700" baseline="-25000" dirty="0"/>
          </a:p>
        </p:txBody>
      </p:sp>
      <p:sp>
        <p:nvSpPr>
          <p:cNvPr id="111" name="Rectangle 110"/>
          <p:cNvSpPr/>
          <p:nvPr/>
        </p:nvSpPr>
        <p:spPr>
          <a:xfrm>
            <a:off x="7137217" y="3647117"/>
            <a:ext cx="41389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</a:t>
            </a:r>
            <a:r>
              <a:rPr lang="en-US" sz="2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0</a:t>
            </a:r>
            <a:endParaRPr lang="en-CA" sz="700" baseline="-25000" dirty="0"/>
          </a:p>
        </p:txBody>
      </p:sp>
      <p:sp>
        <p:nvSpPr>
          <p:cNvPr id="112" name="Rectangle 111"/>
          <p:cNvSpPr/>
          <p:nvPr/>
        </p:nvSpPr>
        <p:spPr>
          <a:xfrm>
            <a:off x="7301623" y="2393285"/>
            <a:ext cx="3064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</a:t>
            </a:r>
            <a:endParaRPr lang="en-CA" sz="500" baseline="-25000" dirty="0"/>
          </a:p>
        </p:txBody>
      </p:sp>
      <p:sp>
        <p:nvSpPr>
          <p:cNvPr id="113" name="Rectangle 112"/>
          <p:cNvSpPr/>
          <p:nvPr/>
        </p:nvSpPr>
        <p:spPr>
          <a:xfrm>
            <a:off x="7020351" y="2384213"/>
            <a:ext cx="2984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Y</a:t>
            </a:r>
            <a:endParaRPr lang="en-CA" sz="500" baseline="-25000" dirty="0"/>
          </a:p>
        </p:txBody>
      </p:sp>
      <p:sp>
        <p:nvSpPr>
          <p:cNvPr id="114" name="Rectangle 113"/>
          <p:cNvSpPr/>
          <p:nvPr/>
        </p:nvSpPr>
        <p:spPr>
          <a:xfrm>
            <a:off x="0" y="5926111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Full Adder = Half Adder + 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97305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 rot="5400000">
            <a:off x="4125268" y="855298"/>
            <a:ext cx="5391882" cy="5079924"/>
            <a:chOff x="201802" y="-2059541"/>
            <a:chExt cx="9662896" cy="8398228"/>
          </a:xfrm>
        </p:grpSpPr>
        <p:sp>
          <p:nvSpPr>
            <p:cNvPr id="76" name="Rectangle 75"/>
            <p:cNvSpPr/>
            <p:nvPr/>
          </p:nvSpPr>
          <p:spPr>
            <a:xfrm rot="16031104">
              <a:off x="8897040" y="3737801"/>
              <a:ext cx="777013" cy="11583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endParaRPr lang="en-CA" sz="1050" baseline="-25000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3"/>
            <a:srcRect l="40114" t="8138" r="18415" b="60358"/>
            <a:stretch/>
          </p:blipFill>
          <p:spPr>
            <a:xfrm>
              <a:off x="4513948" y="689552"/>
              <a:ext cx="2146964" cy="1148389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3"/>
            <a:srcRect l="40114" t="8138" r="18415" b="60358"/>
            <a:stretch/>
          </p:blipFill>
          <p:spPr>
            <a:xfrm>
              <a:off x="6945086" y="2328633"/>
              <a:ext cx="2037109" cy="1285034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3"/>
            <a:srcRect l="40596" t="42039" r="25483" b="26457"/>
            <a:stretch/>
          </p:blipFill>
          <p:spPr>
            <a:xfrm>
              <a:off x="4484919" y="1731148"/>
              <a:ext cx="1817349" cy="1188450"/>
            </a:xfrm>
            <a:prstGeom prst="rect">
              <a:avLst/>
            </a:prstGeom>
          </p:spPr>
        </p:pic>
        <p:cxnSp>
          <p:nvCxnSpPr>
            <p:cNvPr id="80" name="Straight Connector 79"/>
            <p:cNvCxnSpPr/>
            <p:nvPr/>
          </p:nvCxnSpPr>
          <p:spPr>
            <a:xfrm rot="16200000" flipH="1">
              <a:off x="347481" y="3645847"/>
              <a:ext cx="5176066" cy="4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 flipH="1">
              <a:off x="75349" y="3859944"/>
              <a:ext cx="4747874" cy="2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6200000" flipH="1">
              <a:off x="-1584072" y="2672241"/>
              <a:ext cx="7117775" cy="550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>
              <a:off x="4484802" y="705926"/>
              <a:ext cx="29520" cy="5055002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449286" y="1480578"/>
              <a:ext cx="2320472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935516" y="1074183"/>
              <a:ext cx="1835999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3134440" y="1997467"/>
              <a:ext cx="1071286" cy="20484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 flipH="1" flipV="1">
              <a:off x="3450196" y="1595160"/>
              <a:ext cx="1071286" cy="4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2449286" y="5537204"/>
              <a:ext cx="2736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2935516" y="4448636"/>
              <a:ext cx="2232000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1977571" y="5943602"/>
              <a:ext cx="450000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 rot="16200000">
              <a:off x="359343" y="604031"/>
              <a:ext cx="655108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X</a:t>
              </a:r>
              <a:endParaRPr lang="en-CA" sz="900" baseline="-25000" dirty="0"/>
            </a:p>
          </p:txBody>
        </p:sp>
        <p:sp>
          <p:nvSpPr>
            <p:cNvPr id="93" name="Rectangle 92"/>
            <p:cNvSpPr/>
            <p:nvPr/>
          </p:nvSpPr>
          <p:spPr>
            <a:xfrm rot="16200000">
              <a:off x="353685" y="1079636"/>
              <a:ext cx="633907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Y</a:t>
              </a:r>
              <a:endParaRPr lang="en-CA" sz="900" baseline="-25000" dirty="0"/>
            </a:p>
          </p:txBody>
        </p:sp>
        <p:sp>
          <p:nvSpPr>
            <p:cNvPr id="94" name="Rectangle 93"/>
            <p:cNvSpPr/>
            <p:nvPr/>
          </p:nvSpPr>
          <p:spPr>
            <a:xfrm rot="16200000">
              <a:off x="1400310" y="-2074943"/>
              <a:ext cx="906870" cy="9376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800" baseline="-250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p</a:t>
              </a:r>
              <a:endParaRPr lang="en-CA" sz="900" baseline="-25000" dirty="0"/>
            </a:p>
          </p:txBody>
        </p:sp>
        <p:sp>
          <p:nvSpPr>
            <p:cNvPr id="95" name="Rectangle 94"/>
            <p:cNvSpPr/>
            <p:nvPr/>
          </p:nvSpPr>
          <p:spPr>
            <a:xfrm rot="16200000">
              <a:off x="8913503" y="1982619"/>
              <a:ext cx="710762" cy="11583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S</a:t>
              </a:r>
              <a:endParaRPr lang="en-CA" sz="1050" baseline="-25000" dirty="0"/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3"/>
            <a:srcRect l="50481" t="8138" r="18415" b="60358"/>
            <a:stretch/>
          </p:blipFill>
          <p:spPr>
            <a:xfrm>
              <a:off x="7319521" y="4054196"/>
              <a:ext cx="1666435" cy="11884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493986" y="4067845"/>
              <a:ext cx="2221859" cy="11884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3"/>
            <a:srcRect l="40596" t="42039" r="17933" b="26457"/>
            <a:stretch/>
          </p:blipFill>
          <p:spPr>
            <a:xfrm>
              <a:off x="4526863" y="5150238"/>
              <a:ext cx="2221859" cy="1188449"/>
            </a:xfrm>
            <a:prstGeom prst="rect">
              <a:avLst/>
            </a:prstGeom>
          </p:spPr>
        </p:pic>
        <p:cxnSp>
          <p:nvCxnSpPr>
            <p:cNvPr id="99" name="Straight Connector 98"/>
            <p:cNvCxnSpPr/>
            <p:nvPr/>
          </p:nvCxnSpPr>
          <p:spPr>
            <a:xfrm flipV="1">
              <a:off x="1955802" y="4847774"/>
              <a:ext cx="2772000" cy="36285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159285" y="4655677"/>
              <a:ext cx="12240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/>
            <p:nvPr/>
          </p:nvCxnSpPr>
          <p:spPr>
            <a:xfrm rot="5400000" flipV="1">
              <a:off x="5776686" y="2892244"/>
              <a:ext cx="2111645" cy="992158"/>
            </a:xfrm>
            <a:prstGeom prst="bentConnector3">
              <a:avLst>
                <a:gd name="adj1" fmla="val 10100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/>
            <p:nvPr/>
          </p:nvCxnSpPr>
          <p:spPr>
            <a:xfrm flipV="1">
              <a:off x="6343425" y="4865113"/>
              <a:ext cx="1008821" cy="882781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Straight Connector 102"/>
          <p:cNvCxnSpPr/>
          <p:nvPr/>
        </p:nvCxnSpPr>
        <p:spPr>
          <a:xfrm rot="5400000">
            <a:off x="6935528" y="1697607"/>
            <a:ext cx="1080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>
            <a:off x="6820523" y="1555342"/>
            <a:ext cx="792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4198056" y="1377859"/>
            <a:ext cx="3581116" cy="40069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6" name="Elbow Connector 105"/>
          <p:cNvCxnSpPr>
            <a:stCxn id="77" idx="3"/>
          </p:cNvCxnSpPr>
          <p:nvPr/>
        </p:nvCxnSpPr>
        <p:spPr>
          <a:xfrm rot="5400000">
            <a:off x="6822085" y="3955511"/>
            <a:ext cx="180912" cy="876879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6569258" y="3089445"/>
            <a:ext cx="540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6238178" y="2970900"/>
            <a:ext cx="684000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295732" y="2454306"/>
            <a:ext cx="1368836" cy="1569279"/>
          </a:xfrm>
          <a:prstGeom prst="rect">
            <a:avLst/>
          </a:prstGeom>
          <a:solidFill>
            <a:schemeClr val="accent6">
              <a:alpha val="88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Half Adder</a:t>
            </a:r>
            <a:endParaRPr lang="en-CA" sz="20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 rot="21431104">
            <a:off x="6491283" y="3638927"/>
            <a:ext cx="43633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</a:t>
            </a:r>
            <a:r>
              <a:rPr lang="en-US" sz="2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0</a:t>
            </a:r>
            <a:endParaRPr lang="en-CA" sz="700" baseline="-25000" dirty="0"/>
          </a:p>
        </p:txBody>
      </p:sp>
      <p:sp>
        <p:nvSpPr>
          <p:cNvPr id="111" name="Rectangle 110"/>
          <p:cNvSpPr/>
          <p:nvPr/>
        </p:nvSpPr>
        <p:spPr>
          <a:xfrm>
            <a:off x="7137217" y="3647117"/>
            <a:ext cx="41389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</a:t>
            </a:r>
            <a:r>
              <a:rPr lang="en-US" sz="2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0</a:t>
            </a:r>
            <a:endParaRPr lang="en-CA" sz="700" baseline="-25000" dirty="0"/>
          </a:p>
        </p:txBody>
      </p:sp>
      <p:sp>
        <p:nvSpPr>
          <p:cNvPr id="112" name="Rectangle 111"/>
          <p:cNvSpPr/>
          <p:nvPr/>
        </p:nvSpPr>
        <p:spPr>
          <a:xfrm>
            <a:off x="7301623" y="2393285"/>
            <a:ext cx="3064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</a:t>
            </a:r>
            <a:endParaRPr lang="en-CA" sz="500" baseline="-25000" dirty="0"/>
          </a:p>
        </p:txBody>
      </p:sp>
      <p:sp>
        <p:nvSpPr>
          <p:cNvPr id="113" name="Rectangle 112"/>
          <p:cNvSpPr/>
          <p:nvPr/>
        </p:nvSpPr>
        <p:spPr>
          <a:xfrm>
            <a:off x="7020351" y="2384213"/>
            <a:ext cx="2984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Y</a:t>
            </a:r>
            <a:endParaRPr lang="en-CA" sz="5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/>
              <p:cNvSpPr/>
              <p:nvPr/>
            </p:nvSpPr>
            <p:spPr>
              <a:xfrm>
                <a:off x="0" y="5926111"/>
                <a:ext cx="12191999" cy="1036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Full Adder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6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  <a:sym typeface="Wingdings" panose="05000000000000000000" pitchFamily="2" charset="2"/>
                          </a:rPr>
                          <m:t>=</m:t>
                        </m:r>
                      </m:e>
                      <m:sup>
                        <m:r>
                          <a:rPr lang="en-US" sz="6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  <a:sym typeface="Wingdings" panose="05000000000000000000" pitchFamily="2" charset="2"/>
                          </a:rPr>
                          <m:t>?</m:t>
                        </m:r>
                      </m:sup>
                    </m:sSup>
                  </m:oMath>
                </a14:m>
                <a:r>
                  <a:rPr lang="en-US" sz="6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 2 Half Adder + …</a:t>
                </a:r>
                <a:endParaRPr lang="en-CA" dirty="0"/>
              </a:p>
            </p:txBody>
          </p:sp>
        </mc:Choice>
        <mc:Fallback xmlns=""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26111"/>
                <a:ext cx="12191999" cy="1036566"/>
              </a:xfrm>
              <a:prstGeom prst="rect">
                <a:avLst/>
              </a:prstGeom>
              <a:blipFill>
                <a:blip r:embed="rId4"/>
                <a:stretch>
                  <a:fillRect t="-18235" b="-364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/>
          <p:cNvSpPr/>
          <p:nvPr/>
        </p:nvSpPr>
        <p:spPr>
          <a:xfrm>
            <a:off x="5851739" y="4513799"/>
            <a:ext cx="929054" cy="870971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4873606" y="3237499"/>
            <a:ext cx="929054" cy="870971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91427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1232361" y="2763288"/>
                <a:ext cx="970819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6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Full Adder </a:t>
                </a:r>
                <a14:m>
                  <m:oMath xmlns:m="http://schemas.openxmlformats.org/officeDocument/2006/math">
                    <m:r>
                      <a:rPr lang="en-US" sz="6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∝</m:t>
                    </m:r>
                  </m:oMath>
                </a14:m>
                <a:r>
                  <a:rPr lang="en-US" sz="6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2 Half Adder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361" y="2763288"/>
                <a:ext cx="9708190" cy="1015663"/>
              </a:xfrm>
              <a:prstGeom prst="rect">
                <a:avLst/>
              </a:prstGeom>
              <a:blipFill>
                <a:blip r:embed="rId2"/>
                <a:stretch>
                  <a:fillRect t="-17964" b="-395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22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Binary Adder</a:t>
            </a:r>
            <a:endParaRPr lang="en-CA" sz="66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6776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00272" y="1333330"/>
            <a:ext cx="6019800" cy="4238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68457" y="45284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6879772" y="1571199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7257369" y="1571199"/>
            <a:ext cx="4049713" cy="3653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27912" y="1333330"/>
            <a:ext cx="6019800" cy="42386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0273" y="45284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651588" y="1571199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29185" y="1571199"/>
            <a:ext cx="4049713" cy="3653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36190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00272" y="1333330"/>
            <a:ext cx="6019800" cy="4238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68457" y="45284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6879772" y="1571199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7257369" y="1571199"/>
            <a:ext cx="4049713" cy="3653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27912" y="1333330"/>
            <a:ext cx="6019800" cy="42386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0273" y="45284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651588" y="1571199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29185" y="1571199"/>
            <a:ext cx="4049713" cy="3653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595169" y="5442856"/>
            <a:ext cx="4305403" cy="3074"/>
          </a:xfrm>
          <a:prstGeom prst="line">
            <a:avLst/>
          </a:prstGeom>
          <a:ln w="25400">
            <a:solidFill>
              <a:srgbClr val="FF0000"/>
            </a:solidFill>
            <a:headEnd type="oval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886201" y="1295400"/>
            <a:ext cx="1759207" cy="0"/>
          </a:xfrm>
          <a:prstGeom prst="line">
            <a:avLst/>
          </a:prstGeom>
          <a:ln w="25400">
            <a:solidFill>
              <a:srgbClr val="FF0000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619879" y="1295400"/>
            <a:ext cx="0" cy="4147456"/>
          </a:xfrm>
          <a:prstGeom prst="line">
            <a:avLst/>
          </a:prstGeom>
          <a:ln w="25400">
            <a:solidFill>
              <a:srgbClr val="FF0000"/>
            </a:solidFill>
            <a:headEnd type="non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167051" y="483751"/>
            <a:ext cx="548548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</a:t>
            </a:r>
            <a:r>
              <a:rPr lang="en-US" sz="28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</a:t>
            </a:r>
            <a:endParaRPr lang="en-CA" sz="90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3710098" y="491555"/>
            <a:ext cx="375424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</a:t>
            </a:r>
            <a:endParaRPr lang="en-CA" sz="9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9235525" y="5661849"/>
                <a:ext cx="1309974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Y)</a:t>
                </a:r>
                <a:endParaRPr lang="en-CA" sz="800" baseline="-250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525" y="5661849"/>
                <a:ext cx="1309974" cy="584775"/>
              </a:xfrm>
              <a:prstGeom prst="rect">
                <a:avLst/>
              </a:prstGeom>
              <a:blipFill>
                <a:blip r:embed="rId3"/>
                <a:stretch>
                  <a:fillRect l="-11628" t="-13542" r="-11163" b="-3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731119" y="452973"/>
                <a:ext cx="1309974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Y)</a:t>
                </a:r>
                <a:endParaRPr lang="en-CA" sz="800" baseline="-25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119" y="452973"/>
                <a:ext cx="1309974" cy="584775"/>
              </a:xfrm>
              <a:prstGeom prst="rect">
                <a:avLst/>
              </a:prstGeom>
              <a:blipFill>
                <a:blip r:embed="rId4"/>
                <a:stretch>
                  <a:fillRect l="-11628" t="-13542" r="-11163" b="-3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014317" y="5661849"/>
                <a:ext cx="2133918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32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Y)</a:t>
                </a:r>
                <a:endParaRPr lang="en-CA" sz="800" baseline="-25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317" y="5661849"/>
                <a:ext cx="2133918" cy="584775"/>
              </a:xfrm>
              <a:prstGeom prst="rect">
                <a:avLst/>
              </a:prstGeom>
              <a:blipFill>
                <a:blip r:embed="rId5"/>
                <a:stretch>
                  <a:fillRect l="-7123" t="-13542" r="-5983" b="-3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7996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00272" y="1333330"/>
            <a:ext cx="6019800" cy="4238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68457" y="45284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6879772" y="1571199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7257369" y="1571199"/>
            <a:ext cx="4049713" cy="3653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27912" y="1333330"/>
            <a:ext cx="6019800" cy="42386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0273" y="45284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651588" y="1571199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29185" y="1571199"/>
            <a:ext cx="4049713" cy="3653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595169" y="5442856"/>
            <a:ext cx="4305403" cy="3074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886201" y="1295400"/>
            <a:ext cx="1759207" cy="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619879" y="1295400"/>
            <a:ext cx="0" cy="4147456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167051" y="483751"/>
            <a:ext cx="548548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</a:t>
            </a:r>
            <a:r>
              <a:rPr lang="en-US" sz="28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</a:t>
            </a:r>
            <a:endParaRPr lang="en-CA" sz="9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9235525" y="5661849"/>
                <a:ext cx="1309974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Y)</a:t>
                </a:r>
                <a:endParaRPr lang="en-CA" sz="800" baseline="-25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525" y="5661849"/>
                <a:ext cx="1309974" cy="584775"/>
              </a:xfrm>
              <a:prstGeom prst="rect">
                <a:avLst/>
              </a:prstGeom>
              <a:blipFill>
                <a:blip r:embed="rId3"/>
                <a:stretch>
                  <a:fillRect l="-11628" t="-13542" r="-11163" b="-3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731119" y="452973"/>
                <a:ext cx="1309974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Y)</a:t>
                </a:r>
                <a:endParaRPr lang="en-CA" sz="800" baseline="-250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119" y="452973"/>
                <a:ext cx="1309974" cy="584775"/>
              </a:xfrm>
              <a:prstGeom prst="rect">
                <a:avLst/>
              </a:prstGeom>
              <a:blipFill>
                <a:blip r:embed="rId4"/>
                <a:stretch>
                  <a:fillRect l="-11628" t="-13542" r="-11163" b="-3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014317" y="5661849"/>
                <a:ext cx="2133918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32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Y)</a:t>
                </a:r>
                <a:endParaRPr lang="en-CA" sz="800" baseline="-250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317" y="5661849"/>
                <a:ext cx="2133918" cy="584775"/>
              </a:xfrm>
              <a:prstGeom prst="rect">
                <a:avLst/>
              </a:prstGeom>
              <a:blipFill>
                <a:blip r:embed="rId5"/>
                <a:stretch>
                  <a:fillRect l="-7123" t="-13542" r="-5983" b="-3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1799130" y="5442856"/>
            <a:ext cx="914400" cy="914400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8007013" y="5497036"/>
            <a:ext cx="914400" cy="914400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33475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00272" y="1333330"/>
            <a:ext cx="6019800" cy="4238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68457" y="45284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6879772" y="1571199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7257369" y="1571199"/>
            <a:ext cx="4049713" cy="3653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27912" y="1333330"/>
            <a:ext cx="6019800" cy="42386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0273" y="45284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651588" y="1571199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29185" y="1571199"/>
            <a:ext cx="4049713" cy="36539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595169" y="5442856"/>
            <a:ext cx="4305403" cy="3074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886201" y="1295400"/>
            <a:ext cx="1759207" cy="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619879" y="1295400"/>
            <a:ext cx="0" cy="4147456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07623" y="6300891"/>
            <a:ext cx="13372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=XY</a:t>
            </a:r>
            <a:endParaRPr lang="en-CA" sz="1200" dirty="0"/>
          </a:p>
        </p:txBody>
      </p:sp>
      <p:sp>
        <p:nvSpPr>
          <p:cNvPr id="23" name="Rectangle 22"/>
          <p:cNvSpPr/>
          <p:nvPr/>
        </p:nvSpPr>
        <p:spPr>
          <a:xfrm>
            <a:off x="3167051" y="483751"/>
            <a:ext cx="548548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</a:t>
            </a:r>
            <a:r>
              <a:rPr lang="en-US" sz="28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</a:t>
            </a:r>
            <a:endParaRPr lang="en-CA" sz="9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9235525" y="5661849"/>
                <a:ext cx="1309974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Y)</a:t>
                </a:r>
                <a:endParaRPr lang="en-CA" sz="800" baseline="-25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525" y="5661849"/>
                <a:ext cx="1309974" cy="584775"/>
              </a:xfrm>
              <a:prstGeom prst="rect">
                <a:avLst/>
              </a:prstGeom>
              <a:blipFill>
                <a:blip r:embed="rId3"/>
                <a:stretch>
                  <a:fillRect l="-11628" t="-13542" r="-11163" b="-3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731119" y="452973"/>
                <a:ext cx="1309974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Y)</a:t>
                </a:r>
                <a:endParaRPr lang="en-CA" sz="800" baseline="-250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119" y="452973"/>
                <a:ext cx="1309974" cy="584775"/>
              </a:xfrm>
              <a:prstGeom prst="rect">
                <a:avLst/>
              </a:prstGeom>
              <a:blipFill>
                <a:blip r:embed="rId4"/>
                <a:stretch>
                  <a:fillRect l="-11628" t="-13542" r="-11163" b="-3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014317" y="5661849"/>
                <a:ext cx="2133918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32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Y)</a:t>
                </a:r>
                <a:endParaRPr lang="en-CA" sz="800" baseline="-250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317" y="5661849"/>
                <a:ext cx="2133918" cy="584775"/>
              </a:xfrm>
              <a:prstGeom prst="rect">
                <a:avLst/>
              </a:prstGeom>
              <a:blipFill>
                <a:blip r:embed="rId5"/>
                <a:stretch>
                  <a:fillRect l="-7123" t="-13542" r="-5983" b="-3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8007013" y="5497036"/>
            <a:ext cx="914400" cy="914400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11934" y="6304932"/>
                <a:ext cx="339548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32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32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32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Y)</a:t>
                </a:r>
                <a:endParaRPr lang="en-CA" sz="12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34" y="6304932"/>
                <a:ext cx="3395481" cy="584775"/>
              </a:xfrm>
              <a:prstGeom prst="rect">
                <a:avLst/>
              </a:prstGeom>
              <a:blipFill>
                <a:blip r:embed="rId6"/>
                <a:stretch>
                  <a:fillRect l="-4668" t="-15625" r="-1436" b="-312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/>
          <p:cNvSpPr/>
          <p:nvPr/>
        </p:nvSpPr>
        <p:spPr>
          <a:xfrm>
            <a:off x="1818287" y="5423300"/>
            <a:ext cx="914400" cy="914400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85827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181834" y="3078557"/>
            <a:ext cx="16241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=XY</a:t>
            </a:r>
            <a:endParaRPr lang="en-CA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181834" y="3663332"/>
                <a:ext cx="41040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40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4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40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4000" baseline="-250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40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US" sz="4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40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4000" baseline="-250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4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4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Y)</a:t>
                </a: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834" y="3663332"/>
                <a:ext cx="4104009" cy="707886"/>
              </a:xfrm>
              <a:prstGeom prst="rect">
                <a:avLst/>
              </a:prstGeom>
              <a:blipFill>
                <a:blip r:embed="rId2"/>
                <a:stretch>
                  <a:fillRect l="-5349" t="-15517" r="-4012" b="-362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294652" y="3370944"/>
            <a:ext cx="46105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 = XY + </a:t>
            </a:r>
            <a:r>
              <a:rPr lang="en-US" sz="4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4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4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4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endParaRPr lang="en-US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801043" y="3204965"/>
            <a:ext cx="978408" cy="1162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41493534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4801228" y="84555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kern="1200" cap="none" baseline="-25000" dirty="0" err="1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p</a:t>
                      </a:r>
                      <a:endParaRPr lang="en-US" sz="2000" kern="1200" cap="none" baseline="-250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73767" y="1678980"/>
                <a:ext cx="4584909" cy="45243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C=∑m(3,5,6,7)</a:t>
                </a:r>
              </a:p>
              <a:p>
                <a:pPr lvl="0">
                  <a:defRPr/>
                </a:pPr>
                <a:endParaRPr lang="en-US" sz="4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4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C=</a:t>
                </a:r>
                <a:r>
                  <a:rPr lang="en-US" sz="4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YX+C</a:t>
                </a:r>
                <a:r>
                  <a:rPr lang="en-US" sz="40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4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Y’X+C</a:t>
                </a:r>
                <a:r>
                  <a:rPr lang="en-US" sz="40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4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YX</a:t>
                </a:r>
                <a:r>
                  <a:rPr lang="en-US" sz="4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’</a:t>
                </a:r>
              </a:p>
              <a:p>
                <a:pPr lvl="0">
                  <a:defRPr/>
                </a:pPr>
                <a:r>
                  <a:rPr lang="en-US" sz="4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C=</a:t>
                </a:r>
                <a:r>
                  <a:rPr lang="en-US" sz="4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YX+C</a:t>
                </a:r>
                <a:r>
                  <a:rPr lang="en-US" sz="40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4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Y’X+C</a:t>
                </a:r>
                <a:r>
                  <a:rPr lang="en-US" sz="40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4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YX</a:t>
                </a:r>
                <a:r>
                  <a:rPr lang="en-US" sz="4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’</a:t>
                </a:r>
              </a:p>
              <a:p>
                <a:pPr>
                  <a:defRPr/>
                </a:pPr>
                <a:r>
                  <a:rPr lang="en-US" sz="4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C=</a:t>
                </a:r>
                <a:r>
                  <a:rPr lang="en-US" sz="4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YX+C</a:t>
                </a:r>
                <a:r>
                  <a:rPr lang="en-US" sz="40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4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(Y’X+YX’)</a:t>
                </a:r>
              </a:p>
              <a:p>
                <a:pPr>
                  <a:defRPr/>
                </a:pPr>
                <a:r>
                  <a:rPr lang="en-US" sz="4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C=</a:t>
                </a:r>
                <a:r>
                  <a:rPr lang="en-US" sz="4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YX+C</a:t>
                </a:r>
                <a:r>
                  <a:rPr lang="en-US" sz="4000" baseline="-250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4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4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Y)</a:t>
                </a:r>
              </a:p>
              <a:p>
                <a:pPr>
                  <a:defRPr/>
                </a:pPr>
                <a:r>
                  <a:rPr lang="en-US" sz="4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C=C</a:t>
                </a:r>
                <a:r>
                  <a:rPr lang="en-US" sz="40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4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+C</a:t>
                </a:r>
                <a:r>
                  <a:rPr lang="en-US" sz="40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US" sz="4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67" y="1678980"/>
                <a:ext cx="4584909" cy="4524315"/>
              </a:xfrm>
              <a:prstGeom prst="rect">
                <a:avLst/>
              </a:prstGeom>
              <a:blipFill>
                <a:blip r:embed="rId2"/>
                <a:stretch>
                  <a:fillRect l="-5452" t="-2692" r="-3457" b="-47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551256" y="1638031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201481618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185488709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7533344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011863693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711555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543722"/>
                  </a:ext>
                </a:extLst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7155542" y="1678979"/>
            <a:ext cx="580571" cy="1151137"/>
          </a:xfrm>
          <a:prstGeom prst="roundRect">
            <a:avLst/>
          </a:prstGeom>
          <a:solidFill>
            <a:srgbClr val="92D050">
              <a:alpha val="29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ounded Rectangle 9"/>
          <p:cNvSpPr/>
          <p:nvPr/>
        </p:nvSpPr>
        <p:spPr>
          <a:xfrm rot="5400000">
            <a:off x="7541153" y="1892004"/>
            <a:ext cx="504000" cy="1275225"/>
          </a:xfrm>
          <a:prstGeom prst="roundRect">
            <a:avLst/>
          </a:prstGeom>
          <a:solidFill>
            <a:schemeClr val="accent2">
              <a:alpha val="29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ounded Rectangle 10"/>
          <p:cNvSpPr/>
          <p:nvPr/>
        </p:nvSpPr>
        <p:spPr>
          <a:xfrm rot="5400000">
            <a:off x="6751379" y="1899739"/>
            <a:ext cx="504000" cy="1275225"/>
          </a:xfrm>
          <a:prstGeom prst="roundRect">
            <a:avLst/>
          </a:prstGeom>
          <a:solidFill>
            <a:schemeClr val="accent2">
              <a:alpha val="29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42498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40273" y="45284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651588" y="1571199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4" name="Group 43"/>
          <p:cNvGrpSpPr/>
          <p:nvPr/>
        </p:nvGrpSpPr>
        <p:grpSpPr>
          <a:xfrm>
            <a:off x="2876893" y="299264"/>
            <a:ext cx="7428888" cy="5955865"/>
            <a:chOff x="2876893" y="299264"/>
            <a:chExt cx="7428888" cy="5955865"/>
          </a:xfrm>
        </p:grpSpPr>
        <p:sp>
          <p:nvSpPr>
            <p:cNvPr id="5" name="Rectangle 4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57233" y="662913"/>
              <a:ext cx="54854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800" baseline="-250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p</a:t>
              </a:r>
              <a:endParaRPr lang="en-CA" sz="900" baseline="-25000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rgbClr val="0000FF"/>
                </a:solidFill>
                <a:headEnd type="oval" w="lg" len="lg"/>
                <a:tail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rgbClr val="0000FF"/>
                </a:solidFill>
                <a:headEnd type="none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rgbClr val="0000FF"/>
                </a:solidFill>
                <a:headEnd type="none" w="lg" len="lg"/>
                <a:tail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/>
            <p:cNvSpPr/>
            <p:nvPr/>
          </p:nvSpPr>
          <p:spPr>
            <a:xfrm>
              <a:off x="8051800" y="299264"/>
              <a:ext cx="42672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800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57687" y="299264"/>
              <a:ext cx="41229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800" baseline="-25000" dirty="0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33" name="Straight Connector 32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4944026" y="5670354"/>
              <a:ext cx="40267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baseline="-250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74182" y="5670354"/>
              <a:ext cx="43954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endParaRPr lang="en-CA" sz="8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9" name="Straight Connector 38"/>
            <p:cNvCxnSpPr>
              <a:stCxn id="23" idx="2"/>
            </p:cNvCxnSpPr>
            <p:nvPr/>
          </p:nvCxnSpPr>
          <p:spPr>
            <a:xfrm flipH="1">
              <a:off x="4944027" y="1186133"/>
              <a:ext cx="508748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269347" y="777811"/>
              <a:ext cx="0" cy="79200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966779" y="764733"/>
              <a:ext cx="0" cy="79200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21940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40273" y="45284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651588" y="1571199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4" name="Group 43"/>
          <p:cNvGrpSpPr/>
          <p:nvPr/>
        </p:nvGrpSpPr>
        <p:grpSpPr>
          <a:xfrm>
            <a:off x="2876893" y="299264"/>
            <a:ext cx="7428888" cy="5955865"/>
            <a:chOff x="2876893" y="299264"/>
            <a:chExt cx="7428888" cy="5955865"/>
          </a:xfrm>
        </p:grpSpPr>
        <p:sp>
          <p:nvSpPr>
            <p:cNvPr id="5" name="Rectangle 4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solidFill>
              <a:schemeClr val="accent6">
                <a:alpha val="85000"/>
              </a:schemeClr>
            </a:solidFill>
            <a:ln w="254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Half Adder</a:t>
              </a:r>
              <a:endParaRPr lang="en-CA" sz="3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57233" y="662913"/>
              <a:ext cx="54854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8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800" baseline="-250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p</a:t>
              </a:r>
              <a:endParaRPr lang="en-CA" sz="900" baseline="-25000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solidFill>
              <a:schemeClr val="accent6">
                <a:alpha val="85000"/>
              </a:schemeClr>
            </a:solidFill>
            <a:ln w="254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Half Adder</a:t>
              </a:r>
              <a:endParaRPr lang="en-CA" sz="3200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rgbClr val="0000FF"/>
                </a:solidFill>
                <a:headEnd type="oval" w="lg" len="lg"/>
                <a:tail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rgbClr val="0000FF"/>
                </a:solidFill>
                <a:headEnd type="none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rgbClr val="0000FF"/>
                </a:solidFill>
                <a:headEnd type="none" w="lg" len="lg"/>
                <a:tail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/>
            <p:cNvSpPr/>
            <p:nvPr/>
          </p:nvSpPr>
          <p:spPr>
            <a:xfrm>
              <a:off x="8051800" y="299264"/>
              <a:ext cx="42672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800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57687" y="299264"/>
              <a:ext cx="41229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800" baseline="-25000" dirty="0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33" name="Straight Connector 32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4944026" y="5670354"/>
              <a:ext cx="40267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baseline="-250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74182" y="5670354"/>
              <a:ext cx="43954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endParaRPr lang="en-CA" sz="8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9" name="Straight Connector 38"/>
            <p:cNvCxnSpPr>
              <a:stCxn id="23" idx="2"/>
            </p:cNvCxnSpPr>
            <p:nvPr/>
          </p:nvCxnSpPr>
          <p:spPr>
            <a:xfrm flipH="1">
              <a:off x="4944027" y="1186133"/>
              <a:ext cx="508748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269347" y="777811"/>
              <a:ext cx="0" cy="79200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966779" y="764733"/>
              <a:ext cx="0" cy="79200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0" y="5926111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Full Adder = 2 Half Adder + OR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8955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 flipH="1">
            <a:off x="4944027" y="1173433"/>
            <a:ext cx="5087480" cy="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988317" y="1175165"/>
            <a:ext cx="9457" cy="51229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269347" y="777811"/>
            <a:ext cx="0" cy="79200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966779" y="764733"/>
            <a:ext cx="0" cy="79200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219372" y="1765954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27455"/>
          <a:stretch/>
        </p:blipFill>
        <p:spPr>
          <a:xfrm rot="5400000">
            <a:off x="2841218" y="2228816"/>
            <a:ext cx="3960643" cy="20230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0273" y="452845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651588" y="1571199"/>
            <a:ext cx="1103085" cy="244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3387983" y="1765954"/>
            <a:ext cx="2469807" cy="2619801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/>
          <p:cNvSpPr/>
          <p:nvPr/>
        </p:nvSpPr>
        <p:spPr>
          <a:xfrm>
            <a:off x="9757233" y="662913"/>
            <a:ext cx="54854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</a:t>
            </a:r>
            <a:r>
              <a:rPr lang="en-US" sz="2800" baseline="-25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</a:t>
            </a:r>
            <a:endParaRPr lang="en-CA" sz="900" baseline="-25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b="27455"/>
          <a:stretch/>
        </p:blipFill>
        <p:spPr>
          <a:xfrm rot="5400000">
            <a:off x="5814835" y="2154915"/>
            <a:ext cx="3960643" cy="202308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422230" y="1640107"/>
            <a:ext cx="2469807" cy="2619801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" name="Group 2"/>
          <p:cNvGrpSpPr/>
          <p:nvPr/>
        </p:nvGrpSpPr>
        <p:grpSpPr>
          <a:xfrm>
            <a:off x="5346700" y="1640107"/>
            <a:ext cx="2781300" cy="2745648"/>
            <a:chOff x="3886201" y="1295400"/>
            <a:chExt cx="6014371" cy="4150530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5595169" y="5442856"/>
              <a:ext cx="4305403" cy="3074"/>
            </a:xfrm>
            <a:prstGeom prst="line">
              <a:avLst/>
            </a:prstGeom>
            <a:ln w="25400">
              <a:solidFill>
                <a:srgbClr val="0000FF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3886201" y="1295400"/>
              <a:ext cx="1759207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5619879" y="1295400"/>
              <a:ext cx="0" cy="4147456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8051800" y="299264"/>
            <a:ext cx="426720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800" baseline="-25000" dirty="0"/>
          </a:p>
        </p:txBody>
      </p:sp>
      <p:sp>
        <p:nvSpPr>
          <p:cNvPr id="31" name="Rectangle 30"/>
          <p:cNvSpPr/>
          <p:nvPr/>
        </p:nvSpPr>
        <p:spPr>
          <a:xfrm>
            <a:off x="7757687" y="299264"/>
            <a:ext cx="412292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endParaRPr lang="en-CA" sz="800" baseline="-250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l="50481" t="8138" r="18415" b="60358"/>
          <a:stretch/>
        </p:blipFill>
        <p:spPr>
          <a:xfrm rot="5400000">
            <a:off x="3892150" y="4787333"/>
            <a:ext cx="929868" cy="718870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 flipV="1">
            <a:off x="5156200" y="4383721"/>
            <a:ext cx="0" cy="122400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451869" y="4555987"/>
            <a:ext cx="2736000" cy="0"/>
          </a:xfrm>
          <a:prstGeom prst="line">
            <a:avLst/>
          </a:prstGeom>
          <a:ln w="25400">
            <a:solidFill>
              <a:srgbClr val="FF0000"/>
            </a:solidFill>
            <a:headEnd type="oval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451869" y="4555987"/>
            <a:ext cx="0" cy="167224"/>
          </a:xfrm>
          <a:prstGeom prst="line">
            <a:avLst/>
          </a:prstGeom>
          <a:ln w="25400">
            <a:solidFill>
              <a:srgbClr val="FF0000"/>
            </a:solidFill>
            <a:headEnd type="non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944026" y="5670354"/>
            <a:ext cx="402674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800" baseline="-25000" dirty="0"/>
          </a:p>
        </p:txBody>
      </p:sp>
      <p:sp>
        <p:nvSpPr>
          <p:cNvPr id="37" name="Rectangle 36"/>
          <p:cNvSpPr/>
          <p:nvPr/>
        </p:nvSpPr>
        <p:spPr>
          <a:xfrm>
            <a:off x="4174182" y="5670354"/>
            <a:ext cx="439544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CA" sz="800" baseline="-25000" dirty="0"/>
          </a:p>
        </p:txBody>
      </p:sp>
      <p:sp>
        <p:nvSpPr>
          <p:cNvPr id="38" name="Rectangle 37"/>
          <p:cNvSpPr/>
          <p:nvPr/>
        </p:nvSpPr>
        <p:spPr>
          <a:xfrm>
            <a:off x="2876893" y="1009885"/>
            <a:ext cx="6546507" cy="443297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/>
          <p:cNvSpPr/>
          <p:nvPr/>
        </p:nvSpPr>
        <p:spPr>
          <a:xfrm>
            <a:off x="4308261" y="2861385"/>
            <a:ext cx="36519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Full Adder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47033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2" y="2209290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Design a logic circuit that adds two binary </a:t>
            </a:r>
            <a:r>
              <a:rPr lang="en-US" sz="6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numbers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en-CA" sz="6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52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2" y="2209290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Design a logic circuit that adds two binary digits (bit).</a:t>
            </a:r>
            <a:endParaRPr lang="en-CA" sz="6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9230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34901" y="2516963"/>
          <a:ext cx="5101099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38459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3451440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+</a:t>
                      </a:r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4400" kern="1200" baseline="-250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10430" y="4051534"/>
            <a:ext cx="779380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7737" y="1868753"/>
            <a:ext cx="2191626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6972300" y="1034840"/>
            <a:ext cx="2413000" cy="1073360"/>
          </a:xfrm>
          <a:custGeom>
            <a:avLst/>
            <a:gdLst>
              <a:gd name="connsiteX0" fmla="*/ 2413000 w 2413000"/>
              <a:gd name="connsiteY0" fmla="*/ 705060 h 1073360"/>
              <a:gd name="connsiteX1" fmla="*/ 1282700 w 2413000"/>
              <a:gd name="connsiteY1" fmla="*/ 6560 h 1073360"/>
              <a:gd name="connsiteX2" fmla="*/ 0 w 2413000"/>
              <a:gd name="connsiteY2" fmla="*/ 1073360 h 10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000" h="1073360">
                <a:moveTo>
                  <a:pt x="2413000" y="705060"/>
                </a:moveTo>
                <a:cubicBezTo>
                  <a:pt x="2048933" y="325118"/>
                  <a:pt x="1684867" y="-54823"/>
                  <a:pt x="1282700" y="6560"/>
                </a:cubicBezTo>
                <a:cubicBezTo>
                  <a:pt x="880533" y="67943"/>
                  <a:pt x="440266" y="570651"/>
                  <a:pt x="0" y="107336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9134269" y="1754257"/>
            <a:ext cx="13147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99884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700212"/>
            <a:ext cx="10077450" cy="3457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33987" y="1700212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6485920" y="1700211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265066" y="1700211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2116999" y="1700210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9216224" y="1700212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7068157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4847303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699236" y="1700210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8929126" y="4735512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6781059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4560205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2412138" y="4735510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10959933" y="3163956"/>
            <a:ext cx="6238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=0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2043833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700212"/>
            <a:ext cx="10077450" cy="3457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33987" y="1700212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6485920" y="1700211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265066" y="1700211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2116999" y="1700210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9216224" y="1700212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7068157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4847303" y="170021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699236" y="1700210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8929126" y="4735512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6781059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4560205" y="473551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2412138" y="4735510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10959933" y="3163956"/>
            <a:ext cx="6238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=0</a:t>
            </a:r>
            <a:endParaRPr lang="en-CA" sz="1200" dirty="0"/>
          </a:p>
        </p:txBody>
      </p:sp>
      <p:sp>
        <p:nvSpPr>
          <p:cNvPr id="11" name="Rectangle 10"/>
          <p:cNvSpPr/>
          <p:nvPr/>
        </p:nvSpPr>
        <p:spPr>
          <a:xfrm>
            <a:off x="1739900" y="2578100"/>
            <a:ext cx="8686800" cy="184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4-bit Adder</a:t>
            </a:r>
            <a:endParaRPr lang="en-CA" sz="6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5768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5 Pin diagram of 74LS83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713" y="419907"/>
            <a:ext cx="4057014" cy="303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gital Log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13" y="3450735"/>
            <a:ext cx="8860887" cy="319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9872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3400" y="14287"/>
            <a:ext cx="132588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200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809454"/>
            <a:ext cx="9708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Carry Propagation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3341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95176" y="458962"/>
            <a:ext cx="3098457" cy="3236801"/>
            <a:chOff x="2876893" y="-390728"/>
            <a:chExt cx="7383491" cy="6914545"/>
          </a:xfrm>
        </p:grpSpPr>
        <p:sp>
          <p:nvSpPr>
            <p:cNvPr id="3" name="Rectangle 2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130838" y="144688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0</a:t>
              </a:r>
              <a:endParaRPr lang="en-CA" sz="700" baseline="-250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944032" y="1165571"/>
              <a:ext cx="5316352" cy="20563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154233" y="474008"/>
            <a:ext cx="2883468" cy="3236801"/>
            <a:chOff x="2876893" y="-390728"/>
            <a:chExt cx="6871181" cy="6914545"/>
          </a:xfrm>
        </p:grpSpPr>
        <p:sp>
          <p:nvSpPr>
            <p:cNvPr id="30" name="Rectangle 29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077677" y="497541"/>
            <a:ext cx="2883468" cy="3236801"/>
            <a:chOff x="2876893" y="-390728"/>
            <a:chExt cx="6871181" cy="6914545"/>
          </a:xfrm>
        </p:grpSpPr>
        <p:sp>
          <p:nvSpPr>
            <p:cNvPr id="54" name="Rectangle 53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64" name="Straight Connector 63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0" y="478366"/>
            <a:ext cx="2919468" cy="3236801"/>
            <a:chOff x="2876893" y="-390728"/>
            <a:chExt cx="6956969" cy="6914545"/>
          </a:xfrm>
        </p:grpSpPr>
        <p:sp>
          <p:nvSpPr>
            <p:cNvPr id="78" name="Rectangle 77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80" name="Rectangle 79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211820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88" name="Straight Connector 87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4944033" y="1165572"/>
              <a:ext cx="488982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Elbow Connector 103"/>
          <p:cNvCxnSpPr>
            <a:endCxn id="17" idx="0"/>
          </p:cNvCxnSpPr>
          <p:nvPr/>
        </p:nvCxnSpPr>
        <p:spPr>
          <a:xfrm rot="16200000" flipH="1">
            <a:off x="8396387" y="1887119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6200000" flipH="1">
            <a:off x="5310448" y="188712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6200000" flipH="1">
            <a:off x="2248782" y="190116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374750" y="4116262"/>
            <a:ext cx="1164113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gate delay is </a:t>
            </a:r>
            <a:r>
              <a:rPr lang="el-GR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t, how long does it take to see the S=S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0167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95176" y="0"/>
            <a:ext cx="3098457" cy="3236801"/>
            <a:chOff x="2876893" y="-390728"/>
            <a:chExt cx="7383491" cy="6914545"/>
          </a:xfrm>
        </p:grpSpPr>
        <p:sp>
          <p:nvSpPr>
            <p:cNvPr id="3" name="Rectangle 2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892421" y="92192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0</a:t>
              </a:r>
              <a:endParaRPr lang="en-CA" sz="700" baseline="-250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944032" y="1165571"/>
              <a:ext cx="5316352" cy="20563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154233" y="15046"/>
            <a:ext cx="2883468" cy="3236801"/>
            <a:chOff x="2876893" y="-390728"/>
            <a:chExt cx="6871181" cy="6914545"/>
          </a:xfrm>
        </p:grpSpPr>
        <p:sp>
          <p:nvSpPr>
            <p:cNvPr id="30" name="Rectangle 29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077677" y="38579"/>
            <a:ext cx="2883468" cy="3236801"/>
            <a:chOff x="2876893" y="-390728"/>
            <a:chExt cx="6871181" cy="6914545"/>
          </a:xfrm>
        </p:grpSpPr>
        <p:sp>
          <p:nvSpPr>
            <p:cNvPr id="54" name="Rectangle 53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64" name="Straight Connector 63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0" y="19404"/>
            <a:ext cx="2919468" cy="3236801"/>
            <a:chOff x="2876893" y="-390728"/>
            <a:chExt cx="6956969" cy="6914545"/>
          </a:xfrm>
        </p:grpSpPr>
        <p:sp>
          <p:nvSpPr>
            <p:cNvPr id="78" name="Rectangle 77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80" name="Rectangle 79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211820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88" name="Straight Connector 87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4944033" y="1165572"/>
              <a:ext cx="488982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Elbow Connector 103"/>
          <p:cNvCxnSpPr>
            <a:endCxn id="17" idx="0"/>
          </p:cNvCxnSpPr>
          <p:nvPr/>
        </p:nvCxnSpPr>
        <p:spPr>
          <a:xfrm rot="16200000" flipH="1">
            <a:off x="8396387" y="1428157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6200000" flipH="1">
            <a:off x="5310448" y="1428158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6200000" flipH="1">
            <a:off x="2248782" y="1442198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553307" y="3921661"/>
            <a:ext cx="11578619" cy="255454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gate delay is </a:t>
            </a:r>
            <a:r>
              <a:rPr lang="el-GR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t, how long does it take to see the S=S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2 × </a:t>
            </a:r>
            <a:r>
              <a:rPr lang="el-GR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 </a:t>
            </a:r>
          </a:p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2 × </a:t>
            </a:r>
            <a:r>
              <a:rPr lang="el-GR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 + C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2 × </a:t>
            </a:r>
            <a:r>
              <a:rPr lang="el-GR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 + C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32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2 × </a:t>
            </a:r>
            <a:r>
              <a:rPr lang="el-GR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 + C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32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11061840" y="1509584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9843810" y="1497694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34986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95176" y="0"/>
            <a:ext cx="3098457" cy="3236801"/>
            <a:chOff x="2876893" y="-390728"/>
            <a:chExt cx="7383491" cy="6914545"/>
          </a:xfrm>
        </p:grpSpPr>
        <p:sp>
          <p:nvSpPr>
            <p:cNvPr id="3" name="Rectangle 2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892421" y="92192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0</a:t>
              </a:r>
              <a:endParaRPr lang="en-CA" sz="700" baseline="-250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944032" y="1165571"/>
              <a:ext cx="5316352" cy="20563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154233" y="15046"/>
            <a:ext cx="2883468" cy="3236801"/>
            <a:chOff x="2876893" y="-390728"/>
            <a:chExt cx="6871181" cy="6914545"/>
          </a:xfrm>
        </p:grpSpPr>
        <p:sp>
          <p:nvSpPr>
            <p:cNvPr id="30" name="Rectangle 29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077677" y="38579"/>
            <a:ext cx="2883468" cy="3236801"/>
            <a:chOff x="2876893" y="-390728"/>
            <a:chExt cx="6871181" cy="6914545"/>
          </a:xfrm>
        </p:grpSpPr>
        <p:sp>
          <p:nvSpPr>
            <p:cNvPr id="54" name="Rectangle 53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64" name="Straight Connector 63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0" y="19404"/>
            <a:ext cx="2919468" cy="3236801"/>
            <a:chOff x="2876893" y="-390728"/>
            <a:chExt cx="6956969" cy="6914545"/>
          </a:xfrm>
        </p:grpSpPr>
        <p:sp>
          <p:nvSpPr>
            <p:cNvPr id="78" name="Rectangle 77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80" name="Rectangle 79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211820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88" name="Straight Connector 87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4944033" y="1165572"/>
              <a:ext cx="488982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Elbow Connector 103"/>
          <p:cNvCxnSpPr>
            <a:endCxn id="17" idx="0"/>
          </p:cNvCxnSpPr>
          <p:nvPr/>
        </p:nvCxnSpPr>
        <p:spPr>
          <a:xfrm rot="16200000" flipH="1">
            <a:off x="8396387" y="1428157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6200000" flipH="1">
            <a:off x="5310448" y="1428158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6200000" flipH="1">
            <a:off x="2248782" y="1442198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470322" y="3441026"/>
            <a:ext cx="11578619" cy="255454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gate delay is </a:t>
            </a:r>
            <a:r>
              <a:rPr lang="el-GR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t, how long does it take to see the S=S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2 × </a:t>
            </a:r>
            <a:r>
              <a:rPr lang="el-GR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 </a:t>
            </a:r>
          </a:p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2 × </a:t>
            </a:r>
            <a:r>
              <a:rPr lang="el-GR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 + C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2 × </a:t>
            </a:r>
            <a:r>
              <a:rPr lang="el-GR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 + C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32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2 × </a:t>
            </a:r>
            <a:r>
              <a:rPr lang="el-GR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 + C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32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11061840" y="1509584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9843810" y="1497694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ight Brace 26"/>
          <p:cNvSpPr/>
          <p:nvPr/>
        </p:nvSpPr>
        <p:spPr>
          <a:xfrm rot="5400000">
            <a:off x="1409401" y="5373769"/>
            <a:ext cx="560259" cy="1307238"/>
          </a:xfrm>
          <a:prstGeom prst="rightBrace">
            <a:avLst>
              <a:gd name="adj1" fmla="val 38836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1167581" y="6307517"/>
            <a:ext cx="19473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parallel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61011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95176" y="0"/>
            <a:ext cx="3098457" cy="3236801"/>
            <a:chOff x="2876893" y="-390728"/>
            <a:chExt cx="7383491" cy="6914545"/>
          </a:xfrm>
        </p:grpSpPr>
        <p:sp>
          <p:nvSpPr>
            <p:cNvPr id="3" name="Rectangle 2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892421" y="92192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0</a:t>
              </a:r>
              <a:endParaRPr lang="en-CA" sz="700" baseline="-250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944032" y="1165571"/>
              <a:ext cx="5316352" cy="20563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154233" y="15046"/>
            <a:ext cx="2883468" cy="3236801"/>
            <a:chOff x="2876893" y="-390728"/>
            <a:chExt cx="6871181" cy="6914545"/>
          </a:xfrm>
        </p:grpSpPr>
        <p:sp>
          <p:nvSpPr>
            <p:cNvPr id="30" name="Rectangle 29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3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077677" y="38579"/>
            <a:ext cx="2883468" cy="3236801"/>
            <a:chOff x="2876893" y="-390728"/>
            <a:chExt cx="6871181" cy="6914545"/>
          </a:xfrm>
        </p:grpSpPr>
        <p:sp>
          <p:nvSpPr>
            <p:cNvPr id="54" name="Rectangle 53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3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3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3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64" name="Straight Connector 63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0" y="19404"/>
            <a:ext cx="2919468" cy="3236801"/>
            <a:chOff x="2876893" y="-390728"/>
            <a:chExt cx="6956969" cy="6914545"/>
          </a:xfrm>
        </p:grpSpPr>
        <p:sp>
          <p:nvSpPr>
            <p:cNvPr id="78" name="Rectangle 77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3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80" name="Rectangle 79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3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211820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3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88" name="Straight Connector 87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4944033" y="1165572"/>
              <a:ext cx="488982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Elbow Connector 103"/>
          <p:cNvCxnSpPr>
            <a:endCxn id="17" idx="0"/>
          </p:cNvCxnSpPr>
          <p:nvPr/>
        </p:nvCxnSpPr>
        <p:spPr>
          <a:xfrm rot="16200000" flipH="1">
            <a:off x="8396387" y="1428157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6200000" flipH="1">
            <a:off x="5310448" y="1428158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6200000" flipH="1">
            <a:off x="2248782" y="1442198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470322" y="3441026"/>
            <a:ext cx="11578619" cy="255454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gate delay is </a:t>
            </a:r>
            <a:r>
              <a:rPr lang="el-GR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t, how long does it take to see the S=S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2 × </a:t>
            </a:r>
            <a:r>
              <a:rPr lang="el-GR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 </a:t>
            </a:r>
          </a:p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2 × </a:t>
            </a:r>
            <a:r>
              <a:rPr lang="el-GR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 + </a:t>
            </a:r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3200" baseline="-25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baseline="-25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2 × </a:t>
            </a:r>
            <a:r>
              <a:rPr lang="el-GR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 + </a:t>
            </a:r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3200" baseline="-25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3200" baseline="-25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2 × </a:t>
            </a:r>
            <a:r>
              <a:rPr lang="el-GR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 + </a:t>
            </a:r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3200" baseline="-25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3200" baseline="-25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11061840" y="1509584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9843810" y="1497694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ight Brace 26"/>
          <p:cNvSpPr/>
          <p:nvPr/>
        </p:nvSpPr>
        <p:spPr>
          <a:xfrm rot="5400000">
            <a:off x="1409401" y="5373769"/>
            <a:ext cx="560259" cy="1307238"/>
          </a:xfrm>
          <a:prstGeom prst="rightBrace">
            <a:avLst>
              <a:gd name="adj1" fmla="val 38836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1167581" y="6307517"/>
            <a:ext cx="19473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parallel</a:t>
            </a:r>
            <a:endParaRPr lang="en-CA" dirty="0"/>
          </a:p>
        </p:txBody>
      </p:sp>
      <p:sp>
        <p:nvSpPr>
          <p:cNvPr id="28" name="Arc 27"/>
          <p:cNvSpPr/>
          <p:nvPr/>
        </p:nvSpPr>
        <p:spPr>
          <a:xfrm>
            <a:off x="2869747" y="4680327"/>
            <a:ext cx="868863" cy="463173"/>
          </a:xfrm>
          <a:prstGeom prst="arc">
            <a:avLst>
              <a:gd name="adj1" fmla="val 16200000"/>
              <a:gd name="adj2" fmla="val 5203771"/>
            </a:avLst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Arc 104"/>
          <p:cNvSpPr/>
          <p:nvPr/>
        </p:nvSpPr>
        <p:spPr>
          <a:xfrm>
            <a:off x="2908739" y="5272949"/>
            <a:ext cx="829871" cy="460846"/>
          </a:xfrm>
          <a:prstGeom prst="arc">
            <a:avLst>
              <a:gd name="adj1" fmla="val 16200000"/>
              <a:gd name="adj2" fmla="val 5203771"/>
            </a:avLst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780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2" y="2209290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Range of inputs:</a:t>
            </a:r>
          </a:p>
          <a:p>
            <a:pPr lvl="0" algn="ctr" defTabSz="457200">
              <a:defRPr/>
            </a:pPr>
            <a:r>
              <a:rPr lang="en-US" sz="6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bits</a:t>
            </a:r>
          </a:p>
        </p:txBody>
      </p:sp>
    </p:spTree>
    <p:extLst>
      <p:ext uri="{BB962C8B-B14F-4D97-AF65-F5344CB8AC3E}">
        <p14:creationId xmlns:p14="http://schemas.microsoft.com/office/powerpoint/2010/main" val="154113684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95176" y="128762"/>
            <a:ext cx="3098457" cy="3236801"/>
            <a:chOff x="2876893" y="-390728"/>
            <a:chExt cx="7383491" cy="6914545"/>
          </a:xfrm>
        </p:grpSpPr>
        <p:sp>
          <p:nvSpPr>
            <p:cNvPr id="3" name="Rectangle 2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130838" y="236947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0</a:t>
              </a:r>
              <a:endParaRPr lang="en-CA" sz="700" baseline="-250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944032" y="1165571"/>
              <a:ext cx="5316352" cy="20563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154233" y="143808"/>
            <a:ext cx="2883468" cy="3236801"/>
            <a:chOff x="2876893" y="-390728"/>
            <a:chExt cx="6871181" cy="6914545"/>
          </a:xfrm>
        </p:grpSpPr>
        <p:sp>
          <p:nvSpPr>
            <p:cNvPr id="30" name="Rectangle 29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077677" y="167341"/>
            <a:ext cx="2883468" cy="3236801"/>
            <a:chOff x="2876893" y="-390728"/>
            <a:chExt cx="6871181" cy="6914545"/>
          </a:xfrm>
        </p:grpSpPr>
        <p:sp>
          <p:nvSpPr>
            <p:cNvPr id="54" name="Rectangle 53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64" name="Straight Connector 63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0" y="148166"/>
            <a:ext cx="2919468" cy="3236801"/>
            <a:chOff x="2876893" y="-390728"/>
            <a:chExt cx="6956969" cy="6914545"/>
          </a:xfrm>
        </p:grpSpPr>
        <p:sp>
          <p:nvSpPr>
            <p:cNvPr id="78" name="Rectangle 77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80" name="Rectangle 79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211820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88" name="Straight Connector 87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4944033" y="1165572"/>
              <a:ext cx="488982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Elbow Connector 103"/>
          <p:cNvCxnSpPr>
            <a:endCxn id="17" idx="0"/>
          </p:cNvCxnSpPr>
          <p:nvPr/>
        </p:nvCxnSpPr>
        <p:spPr>
          <a:xfrm rot="16200000" flipH="1">
            <a:off x="8396387" y="1556919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6200000" flipH="1">
            <a:off x="5310448" y="155692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6200000" flipH="1">
            <a:off x="2248782" y="157096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78975" y="3847939"/>
            <a:ext cx="1195051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gate delay is </a:t>
            </a:r>
            <a:r>
              <a:rPr lang="el-GR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t, how long does it take to see the S=S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7762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95176" y="128762"/>
            <a:ext cx="3098457" cy="3236801"/>
            <a:chOff x="2876893" y="-390728"/>
            <a:chExt cx="7383491" cy="6914545"/>
          </a:xfrm>
        </p:grpSpPr>
        <p:sp>
          <p:nvSpPr>
            <p:cNvPr id="3" name="Rectangle 2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130838" y="236947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0</a:t>
              </a:r>
              <a:endParaRPr lang="en-CA" sz="700" baseline="-250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944032" y="1165571"/>
              <a:ext cx="5316352" cy="20563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154233" y="143808"/>
            <a:ext cx="2883468" cy="3236801"/>
            <a:chOff x="2876893" y="-390728"/>
            <a:chExt cx="6871181" cy="6914545"/>
          </a:xfrm>
        </p:grpSpPr>
        <p:sp>
          <p:nvSpPr>
            <p:cNvPr id="30" name="Rectangle 29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077677" y="167341"/>
            <a:ext cx="2883468" cy="3236801"/>
            <a:chOff x="2876893" y="-390728"/>
            <a:chExt cx="6871181" cy="6914545"/>
          </a:xfrm>
        </p:grpSpPr>
        <p:sp>
          <p:nvSpPr>
            <p:cNvPr id="54" name="Rectangle 53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64" name="Straight Connector 63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0" y="148166"/>
            <a:ext cx="2919468" cy="3236801"/>
            <a:chOff x="2876893" y="-390728"/>
            <a:chExt cx="6956969" cy="6914545"/>
          </a:xfrm>
        </p:grpSpPr>
        <p:sp>
          <p:nvSpPr>
            <p:cNvPr id="78" name="Rectangle 77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80" name="Rectangle 79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211820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88" name="Straight Connector 87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4944033" y="1165572"/>
              <a:ext cx="488982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Elbow Connector 103"/>
          <p:cNvCxnSpPr>
            <a:endCxn id="17" idx="0"/>
          </p:cNvCxnSpPr>
          <p:nvPr/>
        </p:nvCxnSpPr>
        <p:spPr>
          <a:xfrm rot="16200000" flipH="1">
            <a:off x="8396387" y="1556919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6200000" flipH="1">
            <a:off x="5310448" y="155692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6200000" flipH="1">
            <a:off x="2248782" y="157096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232779" y="3885262"/>
            <a:ext cx="9983630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gate delay is </a:t>
            </a:r>
            <a:r>
              <a:rPr lang="el-GR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t, how long does it take to see the C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57033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95176" y="128762"/>
            <a:ext cx="3098457" cy="3236801"/>
            <a:chOff x="2876893" y="-390728"/>
            <a:chExt cx="7383491" cy="6914545"/>
          </a:xfrm>
        </p:grpSpPr>
        <p:sp>
          <p:nvSpPr>
            <p:cNvPr id="3" name="Rectangle 2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130838" y="236947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0</a:t>
              </a:r>
              <a:endParaRPr lang="en-CA" sz="700" baseline="-250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944032" y="1165571"/>
              <a:ext cx="5316352" cy="20563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154233" y="143808"/>
            <a:ext cx="2883468" cy="3236801"/>
            <a:chOff x="2876893" y="-390728"/>
            <a:chExt cx="6871181" cy="6914545"/>
          </a:xfrm>
        </p:grpSpPr>
        <p:sp>
          <p:nvSpPr>
            <p:cNvPr id="30" name="Rectangle 29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077677" y="167341"/>
            <a:ext cx="2883468" cy="3236801"/>
            <a:chOff x="2876893" y="-390728"/>
            <a:chExt cx="6871181" cy="6914545"/>
          </a:xfrm>
        </p:grpSpPr>
        <p:sp>
          <p:nvSpPr>
            <p:cNvPr id="54" name="Rectangle 53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64" name="Straight Connector 63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0" y="148166"/>
            <a:ext cx="2919468" cy="3236801"/>
            <a:chOff x="2876893" y="-390728"/>
            <a:chExt cx="6956969" cy="6914545"/>
          </a:xfrm>
        </p:grpSpPr>
        <p:sp>
          <p:nvSpPr>
            <p:cNvPr id="78" name="Rectangle 77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80" name="Rectangle 79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211820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88" name="Straight Connector 87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4944033" y="1165572"/>
              <a:ext cx="488982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Elbow Connector 103"/>
          <p:cNvCxnSpPr>
            <a:endCxn id="17" idx="0"/>
          </p:cNvCxnSpPr>
          <p:nvPr/>
        </p:nvCxnSpPr>
        <p:spPr>
          <a:xfrm rot="16200000" flipH="1">
            <a:off x="8396387" y="1556919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6200000" flipH="1">
            <a:off x="5310448" y="155692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6200000" flipH="1">
            <a:off x="2248782" y="157096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1232779" y="3885262"/>
                <a:ext cx="10020500" cy="10772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If gate delay is 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Δ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t, how long does it take to see the C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?</a:t>
                </a:r>
              </a:p>
              <a:p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=Y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+C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(Y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endParaRPr lang="en-CA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779" y="3885262"/>
                <a:ext cx="10020500" cy="1077218"/>
              </a:xfrm>
              <a:prstGeom prst="rect">
                <a:avLst/>
              </a:prstGeom>
              <a:blipFill>
                <a:blip r:embed="rId3"/>
                <a:stretch>
                  <a:fillRect l="-1521" t="-7345" r="-608" b="-175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00"/>
          <p:cNvSpPr>
            <a:spLocks noChangeAspect="1"/>
          </p:cNvSpPr>
          <p:nvPr/>
        </p:nvSpPr>
        <p:spPr>
          <a:xfrm>
            <a:off x="10560999" y="1624489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9398158" y="1637970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9435954" y="2248760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11113513" y="1614774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779466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95176" y="128762"/>
            <a:ext cx="3098457" cy="3236801"/>
            <a:chOff x="2876893" y="-390728"/>
            <a:chExt cx="7383491" cy="6914545"/>
          </a:xfrm>
        </p:grpSpPr>
        <p:sp>
          <p:nvSpPr>
            <p:cNvPr id="3" name="Rectangle 2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130838" y="236947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0</a:t>
              </a:r>
              <a:endParaRPr lang="en-CA" sz="700" baseline="-250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944032" y="1165571"/>
              <a:ext cx="5316352" cy="20563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154233" y="143808"/>
            <a:ext cx="2883468" cy="3236801"/>
            <a:chOff x="2876893" y="-390728"/>
            <a:chExt cx="6871181" cy="6914545"/>
          </a:xfrm>
        </p:grpSpPr>
        <p:sp>
          <p:nvSpPr>
            <p:cNvPr id="30" name="Rectangle 29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077677" y="167341"/>
            <a:ext cx="2883468" cy="3236801"/>
            <a:chOff x="2876893" y="-390728"/>
            <a:chExt cx="6871181" cy="6914545"/>
          </a:xfrm>
        </p:grpSpPr>
        <p:sp>
          <p:nvSpPr>
            <p:cNvPr id="54" name="Rectangle 53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64" name="Straight Connector 63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0" y="148166"/>
            <a:ext cx="2919468" cy="3236801"/>
            <a:chOff x="2876893" y="-390728"/>
            <a:chExt cx="6956969" cy="6914545"/>
          </a:xfrm>
        </p:grpSpPr>
        <p:sp>
          <p:nvSpPr>
            <p:cNvPr id="78" name="Rectangle 77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80" name="Rectangle 79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211820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88" name="Straight Connector 87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4944033" y="1165572"/>
              <a:ext cx="488982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Elbow Connector 103"/>
          <p:cNvCxnSpPr>
            <a:endCxn id="17" idx="0"/>
          </p:cNvCxnSpPr>
          <p:nvPr/>
        </p:nvCxnSpPr>
        <p:spPr>
          <a:xfrm rot="16200000" flipH="1">
            <a:off x="8396387" y="1556919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6200000" flipH="1">
            <a:off x="5310448" y="155692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6200000" flipH="1">
            <a:off x="2248782" y="157096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1232779" y="3885262"/>
                <a:ext cx="10020500" cy="15696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If gate delay is 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Δ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t, how long does it take to see the C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?</a:t>
                </a:r>
              </a:p>
              <a:p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32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3200" baseline="-25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3200" baseline="-25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+C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en-US" sz="32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3200" baseline="-25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3200" baseline="-25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 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 1 ×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Δ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</a:t>
                </a:r>
              </a:p>
              <a:p>
                <a:endParaRPr lang="en-CA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779" y="3885262"/>
                <a:ext cx="10020500" cy="1569660"/>
              </a:xfrm>
              <a:prstGeom prst="rect">
                <a:avLst/>
              </a:prstGeom>
              <a:blipFill>
                <a:blip r:embed="rId3"/>
                <a:stretch>
                  <a:fillRect l="-1521" t="-5039" r="-6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00"/>
          <p:cNvSpPr>
            <a:spLocks noChangeAspect="1"/>
          </p:cNvSpPr>
          <p:nvPr/>
        </p:nvSpPr>
        <p:spPr>
          <a:xfrm>
            <a:off x="10629913" y="1624489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11127599" y="1612236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Rectangle 101"/>
          <p:cNvSpPr/>
          <p:nvPr/>
        </p:nvSpPr>
        <p:spPr>
          <a:xfrm>
            <a:off x="5442014" y="5448833"/>
            <a:ext cx="4039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XOR can be done in parallel.</a:t>
            </a:r>
            <a:endParaRPr lang="en-US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V="1">
            <a:off x="5579658" y="4894940"/>
            <a:ext cx="0" cy="59550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8897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95176" y="128762"/>
            <a:ext cx="3098457" cy="3236801"/>
            <a:chOff x="2876893" y="-390728"/>
            <a:chExt cx="7383491" cy="6914545"/>
          </a:xfrm>
        </p:grpSpPr>
        <p:sp>
          <p:nvSpPr>
            <p:cNvPr id="3" name="Rectangle 2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130838" y="236947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0</a:t>
              </a:r>
              <a:endParaRPr lang="en-CA" sz="700" baseline="-250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944032" y="1165571"/>
              <a:ext cx="5316352" cy="20563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154233" y="143808"/>
            <a:ext cx="2883468" cy="3236801"/>
            <a:chOff x="2876893" y="-390728"/>
            <a:chExt cx="6871181" cy="6914545"/>
          </a:xfrm>
        </p:grpSpPr>
        <p:sp>
          <p:nvSpPr>
            <p:cNvPr id="30" name="Rectangle 29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077677" y="167341"/>
            <a:ext cx="2883468" cy="3236801"/>
            <a:chOff x="2876893" y="-390728"/>
            <a:chExt cx="6871181" cy="6914545"/>
          </a:xfrm>
        </p:grpSpPr>
        <p:sp>
          <p:nvSpPr>
            <p:cNvPr id="54" name="Rectangle 53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64" name="Straight Connector 63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0" y="148166"/>
            <a:ext cx="2919468" cy="3236801"/>
            <a:chOff x="2876893" y="-390728"/>
            <a:chExt cx="6956969" cy="6914545"/>
          </a:xfrm>
        </p:grpSpPr>
        <p:sp>
          <p:nvSpPr>
            <p:cNvPr id="78" name="Rectangle 77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80" name="Rectangle 79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211820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88" name="Straight Connector 87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4944033" y="1165572"/>
              <a:ext cx="488982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Elbow Connector 103"/>
          <p:cNvCxnSpPr>
            <a:endCxn id="17" idx="0"/>
          </p:cNvCxnSpPr>
          <p:nvPr/>
        </p:nvCxnSpPr>
        <p:spPr>
          <a:xfrm rot="16200000" flipH="1">
            <a:off x="8396387" y="1556919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6200000" flipH="1">
            <a:off x="5310448" y="155692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6200000" flipH="1">
            <a:off x="2248782" y="157096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1232779" y="3885262"/>
                <a:ext cx="10020500" cy="15696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If gate delay is 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Δ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t, how long does it take to see the C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?</a:t>
                </a:r>
              </a:p>
              <a:p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=Y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+</a:t>
                </a:r>
                <a:r>
                  <a:rPr lang="en-US" sz="32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 </a:t>
                </a:r>
                <a:r>
                  <a:rPr lang="en-US" sz="32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 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 1 ×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Δ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 +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 1 ×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Δ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 </a:t>
                </a:r>
              </a:p>
              <a:p>
                <a:endParaRPr lang="en-CA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779" y="3885262"/>
                <a:ext cx="10020500" cy="1569660"/>
              </a:xfrm>
              <a:prstGeom prst="rect">
                <a:avLst/>
              </a:prstGeom>
              <a:blipFill>
                <a:blip r:embed="rId3"/>
                <a:stretch>
                  <a:fillRect l="-1521" t="-5039" r="-6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00"/>
          <p:cNvSpPr>
            <a:spLocks noChangeAspect="1"/>
          </p:cNvSpPr>
          <p:nvPr/>
        </p:nvSpPr>
        <p:spPr>
          <a:xfrm>
            <a:off x="9384559" y="1637970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Rectangle 101"/>
          <p:cNvSpPr/>
          <p:nvPr/>
        </p:nvSpPr>
        <p:spPr>
          <a:xfrm>
            <a:off x="7110737" y="5468008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</a:t>
            </a:r>
            <a:endParaRPr lang="en-US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V="1">
            <a:off x="7248381" y="4914115"/>
            <a:ext cx="0" cy="59550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01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95176" y="128762"/>
            <a:ext cx="3098457" cy="3236801"/>
            <a:chOff x="2876893" y="-390728"/>
            <a:chExt cx="7383491" cy="6914545"/>
          </a:xfrm>
        </p:grpSpPr>
        <p:sp>
          <p:nvSpPr>
            <p:cNvPr id="3" name="Rectangle 2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130838" y="236947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0</a:t>
              </a:r>
              <a:endParaRPr lang="en-CA" sz="700" baseline="-250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944032" y="1165571"/>
              <a:ext cx="5316352" cy="20563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154233" y="143808"/>
            <a:ext cx="2883468" cy="3236801"/>
            <a:chOff x="2876893" y="-390728"/>
            <a:chExt cx="6871181" cy="6914545"/>
          </a:xfrm>
        </p:grpSpPr>
        <p:sp>
          <p:nvSpPr>
            <p:cNvPr id="30" name="Rectangle 29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077677" y="167341"/>
            <a:ext cx="2883468" cy="3236801"/>
            <a:chOff x="2876893" y="-390728"/>
            <a:chExt cx="6871181" cy="6914545"/>
          </a:xfrm>
        </p:grpSpPr>
        <p:sp>
          <p:nvSpPr>
            <p:cNvPr id="54" name="Rectangle 53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64" name="Straight Connector 63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0" y="148166"/>
            <a:ext cx="2919468" cy="3236801"/>
            <a:chOff x="2876893" y="-390728"/>
            <a:chExt cx="6956969" cy="6914545"/>
          </a:xfrm>
        </p:grpSpPr>
        <p:sp>
          <p:nvSpPr>
            <p:cNvPr id="78" name="Rectangle 77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80" name="Rectangle 79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211820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88" name="Straight Connector 87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4944033" y="1165572"/>
              <a:ext cx="488982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Elbow Connector 103"/>
          <p:cNvCxnSpPr>
            <a:endCxn id="17" idx="0"/>
          </p:cNvCxnSpPr>
          <p:nvPr/>
        </p:nvCxnSpPr>
        <p:spPr>
          <a:xfrm rot="16200000" flipH="1">
            <a:off x="8396387" y="1556919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6200000" flipH="1">
            <a:off x="5310448" y="155692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6200000" flipH="1">
            <a:off x="2248782" y="157096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1232779" y="3885262"/>
                <a:ext cx="10020500" cy="15696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If gate delay is 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Δ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t, how long does it take to see the C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?</a:t>
                </a:r>
              </a:p>
              <a:p>
                <a:r>
                  <a:rPr lang="en-US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=Y</a:t>
                </a:r>
                <a:r>
                  <a:rPr lang="en-US" sz="32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32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+</a:t>
                </a:r>
                <a:r>
                  <a:rPr lang="en-US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 </a:t>
                </a:r>
                <a:r>
                  <a:rPr lang="en-US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(Y</a:t>
                </a:r>
                <a:r>
                  <a:rPr lang="en-US" sz="32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 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 1 ×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Δ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 +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 1 ×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Δ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 +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 1 ×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Δ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 </a:t>
                </a:r>
              </a:p>
              <a:p>
                <a:endParaRPr lang="en-CA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779" y="3885262"/>
                <a:ext cx="10020500" cy="1569660"/>
              </a:xfrm>
              <a:prstGeom prst="rect">
                <a:avLst/>
              </a:prstGeom>
              <a:blipFill>
                <a:blip r:embed="rId3"/>
                <a:stretch>
                  <a:fillRect l="-1521" t="-5039" r="-6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00"/>
          <p:cNvSpPr>
            <a:spLocks noChangeAspect="1"/>
          </p:cNvSpPr>
          <p:nvPr/>
        </p:nvSpPr>
        <p:spPr>
          <a:xfrm>
            <a:off x="9460973" y="2250465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Rectangle 101"/>
          <p:cNvSpPr/>
          <p:nvPr/>
        </p:nvSpPr>
        <p:spPr>
          <a:xfrm>
            <a:off x="8739785" y="5494656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endParaRPr lang="en-US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V="1">
            <a:off x="8877429" y="4940763"/>
            <a:ext cx="0" cy="59550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06060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95176" y="128762"/>
            <a:ext cx="3098457" cy="3236801"/>
            <a:chOff x="2876893" y="-390728"/>
            <a:chExt cx="7383491" cy="6914545"/>
          </a:xfrm>
        </p:grpSpPr>
        <p:sp>
          <p:nvSpPr>
            <p:cNvPr id="3" name="Rectangle 2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130838" y="236947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0</a:t>
              </a:r>
              <a:endParaRPr lang="en-CA" sz="700" baseline="-250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944032" y="1165571"/>
              <a:ext cx="5316352" cy="20563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154233" y="143808"/>
            <a:ext cx="2883468" cy="3236801"/>
            <a:chOff x="2876893" y="-390728"/>
            <a:chExt cx="6871181" cy="6914545"/>
          </a:xfrm>
        </p:grpSpPr>
        <p:sp>
          <p:nvSpPr>
            <p:cNvPr id="30" name="Rectangle 29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077677" y="167341"/>
            <a:ext cx="2883468" cy="3236801"/>
            <a:chOff x="2876893" y="-390728"/>
            <a:chExt cx="6871181" cy="6914545"/>
          </a:xfrm>
        </p:grpSpPr>
        <p:sp>
          <p:nvSpPr>
            <p:cNvPr id="54" name="Rectangle 53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64" name="Straight Connector 63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0" y="148166"/>
            <a:ext cx="2919468" cy="3236801"/>
            <a:chOff x="2876893" y="-390728"/>
            <a:chExt cx="6956969" cy="6914545"/>
          </a:xfrm>
        </p:grpSpPr>
        <p:sp>
          <p:nvSpPr>
            <p:cNvPr id="78" name="Rectangle 77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80" name="Rectangle 79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211820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88" name="Straight Connector 87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4944033" y="1165572"/>
              <a:ext cx="488982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Elbow Connector 103"/>
          <p:cNvCxnSpPr>
            <a:endCxn id="17" idx="0"/>
          </p:cNvCxnSpPr>
          <p:nvPr/>
        </p:nvCxnSpPr>
        <p:spPr>
          <a:xfrm rot="16200000" flipH="1">
            <a:off x="8396387" y="1556919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6200000" flipH="1">
            <a:off x="5310448" y="155692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6200000" flipH="1">
            <a:off x="2248782" y="157096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1232779" y="3885262"/>
                <a:ext cx="10584949" cy="15696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If gate delay is 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Δ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t, how long does it take to see the C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?</a:t>
                </a:r>
              </a:p>
              <a:p>
                <a:r>
                  <a:rPr lang="en-US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=Y</a:t>
                </a:r>
                <a:r>
                  <a:rPr lang="en-US" sz="32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32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+</a:t>
                </a:r>
                <a:r>
                  <a:rPr lang="en-US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 </a:t>
                </a:r>
                <a:r>
                  <a:rPr lang="en-US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(Y</a:t>
                </a:r>
                <a:r>
                  <a:rPr lang="en-US" sz="32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 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 1 ×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Δ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 +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 1 ×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Δ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 +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 1 ×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Δ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 =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 3 ×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Δ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 </a:t>
                </a:r>
              </a:p>
              <a:p>
                <a:endParaRPr lang="en-CA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779" y="3885262"/>
                <a:ext cx="10584949" cy="1569660"/>
              </a:xfrm>
              <a:prstGeom prst="rect">
                <a:avLst/>
              </a:prstGeom>
              <a:blipFill>
                <a:blip r:embed="rId3"/>
                <a:stretch>
                  <a:fillRect l="-1439" t="-5039" r="-4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00"/>
          <p:cNvSpPr>
            <a:spLocks noChangeAspect="1"/>
          </p:cNvSpPr>
          <p:nvPr/>
        </p:nvSpPr>
        <p:spPr>
          <a:xfrm>
            <a:off x="9460973" y="2250465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5289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95176" y="128762"/>
            <a:ext cx="3098457" cy="3236801"/>
            <a:chOff x="2876893" y="-390728"/>
            <a:chExt cx="7383491" cy="6914545"/>
          </a:xfrm>
        </p:grpSpPr>
        <p:sp>
          <p:nvSpPr>
            <p:cNvPr id="3" name="Rectangle 2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130838" y="236947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0</a:t>
              </a:r>
              <a:endParaRPr lang="en-CA" sz="700" baseline="-250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944032" y="1165571"/>
              <a:ext cx="5316352" cy="20563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154233" y="143808"/>
            <a:ext cx="2883468" cy="3236801"/>
            <a:chOff x="2876893" y="-390728"/>
            <a:chExt cx="6871181" cy="6914545"/>
          </a:xfrm>
        </p:grpSpPr>
        <p:sp>
          <p:nvSpPr>
            <p:cNvPr id="30" name="Rectangle 29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077677" y="167341"/>
            <a:ext cx="2883468" cy="3236801"/>
            <a:chOff x="2876893" y="-390728"/>
            <a:chExt cx="6871181" cy="6914545"/>
          </a:xfrm>
        </p:grpSpPr>
        <p:sp>
          <p:nvSpPr>
            <p:cNvPr id="54" name="Rectangle 53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64" name="Straight Connector 63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0" y="148166"/>
            <a:ext cx="2919468" cy="3236801"/>
            <a:chOff x="2876893" y="-390728"/>
            <a:chExt cx="6956969" cy="6914545"/>
          </a:xfrm>
        </p:grpSpPr>
        <p:sp>
          <p:nvSpPr>
            <p:cNvPr id="78" name="Rectangle 77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80" name="Rectangle 79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211820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88" name="Straight Connector 87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4944033" y="1165572"/>
              <a:ext cx="488982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Elbow Connector 103"/>
          <p:cNvCxnSpPr>
            <a:endCxn id="17" idx="0"/>
          </p:cNvCxnSpPr>
          <p:nvPr/>
        </p:nvCxnSpPr>
        <p:spPr>
          <a:xfrm rot="16200000" flipH="1">
            <a:off x="8396387" y="1556919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6200000" flipH="1">
            <a:off x="5310448" y="155692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6200000" flipH="1">
            <a:off x="2248782" y="157096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1232779" y="3885262"/>
                <a:ext cx="10020500" cy="15696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If gate delay is 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Δ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t, how long does it take to see the C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?</a:t>
                </a:r>
              </a:p>
              <a:p>
                <a:r>
                  <a:rPr lang="en-US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=Y</a:t>
                </a:r>
                <a:r>
                  <a:rPr lang="en-US" sz="32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32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+</a:t>
                </a:r>
                <a:r>
                  <a:rPr lang="en-US" sz="32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2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(Y</a:t>
                </a:r>
                <a:r>
                  <a:rPr lang="en-US" sz="32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 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 C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 + 2 ×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Δ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 = 5 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×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Δ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</a:t>
                </a:r>
              </a:p>
              <a:p>
                <a:endParaRPr lang="en-CA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779" y="3885262"/>
                <a:ext cx="10020500" cy="1569660"/>
              </a:xfrm>
              <a:prstGeom prst="rect">
                <a:avLst/>
              </a:prstGeom>
              <a:blipFill>
                <a:blip r:embed="rId3"/>
                <a:stretch>
                  <a:fillRect l="-1521" t="-5039" r="-6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00"/>
          <p:cNvSpPr>
            <a:spLocks noChangeAspect="1"/>
          </p:cNvSpPr>
          <p:nvPr/>
        </p:nvSpPr>
        <p:spPr>
          <a:xfrm>
            <a:off x="9371775" y="2845825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6358156" y="1660978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6408164" y="2257167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601912" y="6044738"/>
                <a:ext cx="6251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 the meantime, in parallel, we can do the Y</a:t>
                </a:r>
                <a:r>
                  <a:rPr lang="en-US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and Y</a:t>
                </a:r>
                <a:r>
                  <a:rPr lang="en-US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912" y="6044738"/>
                <a:ext cx="6251070" cy="369332"/>
              </a:xfrm>
              <a:prstGeom prst="rect">
                <a:avLst/>
              </a:prstGeom>
              <a:blipFill>
                <a:blip r:embed="rId4"/>
                <a:stretch>
                  <a:fillRect l="-878" t="-8333" b="-2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5737860" y="4982964"/>
            <a:ext cx="0" cy="99105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6408164" y="5413306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then OR</a:t>
            </a:r>
            <a:endParaRPr lang="en-US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6545808" y="4859413"/>
            <a:ext cx="0" cy="59550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468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95176" y="128762"/>
            <a:ext cx="3098457" cy="3236801"/>
            <a:chOff x="2876893" y="-390728"/>
            <a:chExt cx="7383491" cy="6914545"/>
          </a:xfrm>
        </p:grpSpPr>
        <p:sp>
          <p:nvSpPr>
            <p:cNvPr id="3" name="Rectangle 2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130838" y="236947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0</a:t>
              </a:r>
              <a:endParaRPr lang="en-CA" sz="700" baseline="-250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944032" y="1165571"/>
              <a:ext cx="5316352" cy="20563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154233" y="143808"/>
            <a:ext cx="2883468" cy="3236801"/>
            <a:chOff x="2876893" y="-390728"/>
            <a:chExt cx="6871181" cy="6914545"/>
          </a:xfrm>
        </p:grpSpPr>
        <p:sp>
          <p:nvSpPr>
            <p:cNvPr id="30" name="Rectangle 29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077677" y="167341"/>
            <a:ext cx="2883468" cy="3236801"/>
            <a:chOff x="2876893" y="-390728"/>
            <a:chExt cx="6871181" cy="6914545"/>
          </a:xfrm>
        </p:grpSpPr>
        <p:sp>
          <p:nvSpPr>
            <p:cNvPr id="54" name="Rectangle 53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64" name="Straight Connector 63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0" y="148166"/>
            <a:ext cx="2919468" cy="3236801"/>
            <a:chOff x="2876893" y="-390728"/>
            <a:chExt cx="6956969" cy="6914545"/>
          </a:xfrm>
        </p:grpSpPr>
        <p:sp>
          <p:nvSpPr>
            <p:cNvPr id="78" name="Rectangle 77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80" name="Rectangle 79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211820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88" name="Straight Connector 87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4944033" y="1165572"/>
              <a:ext cx="488982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Elbow Connector 103"/>
          <p:cNvCxnSpPr>
            <a:endCxn id="17" idx="0"/>
          </p:cNvCxnSpPr>
          <p:nvPr/>
        </p:nvCxnSpPr>
        <p:spPr>
          <a:xfrm rot="16200000" flipH="1">
            <a:off x="8396387" y="1556919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6200000" flipH="1">
            <a:off x="5310448" y="155692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6200000" flipH="1">
            <a:off x="2248782" y="157096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1232779" y="3885262"/>
                <a:ext cx="10020500" cy="15696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If gate delay is 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Δ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t, how long does it take to see the C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?</a:t>
                </a:r>
              </a:p>
              <a:p>
                <a:r>
                  <a:rPr lang="en-US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US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=Y</a:t>
                </a:r>
                <a:r>
                  <a:rPr lang="en-US" sz="32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US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32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US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+</a:t>
                </a:r>
                <a:r>
                  <a:rPr lang="en-US" sz="32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(Y</a:t>
                </a:r>
                <a:r>
                  <a:rPr lang="en-US" sz="32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 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 C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2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 + 2 ×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Δ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 = 7 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×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Δ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</a:t>
                </a:r>
              </a:p>
              <a:p>
                <a:endParaRPr lang="en-CA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779" y="3885262"/>
                <a:ext cx="10020500" cy="1569660"/>
              </a:xfrm>
              <a:prstGeom prst="rect">
                <a:avLst/>
              </a:prstGeom>
              <a:blipFill>
                <a:blip r:embed="rId3"/>
                <a:stretch>
                  <a:fillRect l="-1521" t="-5039" r="-6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00"/>
          <p:cNvSpPr>
            <a:spLocks noChangeAspect="1"/>
          </p:cNvSpPr>
          <p:nvPr/>
        </p:nvSpPr>
        <p:spPr>
          <a:xfrm>
            <a:off x="6390737" y="2824028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308936" y="1684448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342887" y="2303712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44362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95176" y="128762"/>
            <a:ext cx="3098457" cy="3236801"/>
            <a:chOff x="2876893" y="-390728"/>
            <a:chExt cx="7383491" cy="6914545"/>
          </a:xfrm>
        </p:grpSpPr>
        <p:sp>
          <p:nvSpPr>
            <p:cNvPr id="3" name="Rectangle 2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130838" y="236947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0</a:t>
              </a:r>
              <a:endParaRPr lang="en-CA" sz="700" baseline="-250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944032" y="1165571"/>
              <a:ext cx="5316352" cy="20563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154233" y="143808"/>
            <a:ext cx="2883468" cy="3236801"/>
            <a:chOff x="2876893" y="-390728"/>
            <a:chExt cx="6871181" cy="6914545"/>
          </a:xfrm>
        </p:grpSpPr>
        <p:sp>
          <p:nvSpPr>
            <p:cNvPr id="30" name="Rectangle 29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077677" y="167341"/>
            <a:ext cx="2883468" cy="3236801"/>
            <a:chOff x="2876893" y="-390728"/>
            <a:chExt cx="6871181" cy="6914545"/>
          </a:xfrm>
        </p:grpSpPr>
        <p:sp>
          <p:nvSpPr>
            <p:cNvPr id="54" name="Rectangle 53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64" name="Straight Connector 63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0" y="148166"/>
            <a:ext cx="2919468" cy="3236801"/>
            <a:chOff x="2876893" y="-390728"/>
            <a:chExt cx="6956969" cy="6914545"/>
          </a:xfrm>
        </p:grpSpPr>
        <p:sp>
          <p:nvSpPr>
            <p:cNvPr id="78" name="Rectangle 77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80" name="Rectangle 79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211820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88" name="Straight Connector 87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4944033" y="1165572"/>
              <a:ext cx="488982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Elbow Connector 103"/>
          <p:cNvCxnSpPr>
            <a:endCxn id="17" idx="0"/>
          </p:cNvCxnSpPr>
          <p:nvPr/>
        </p:nvCxnSpPr>
        <p:spPr>
          <a:xfrm rot="16200000" flipH="1">
            <a:off x="8396387" y="1556919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6200000" flipH="1">
            <a:off x="5310448" y="155692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6200000" flipH="1">
            <a:off x="2248782" y="157096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1232779" y="3885262"/>
                <a:ext cx="10020500" cy="15696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If gate delay is 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Δ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t, how long does it take to see the C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?</a:t>
                </a:r>
              </a:p>
              <a:p>
                <a:r>
                  <a:rPr lang="en-US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=Y</a:t>
                </a:r>
                <a:r>
                  <a:rPr lang="en-US" sz="32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32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+</a:t>
                </a:r>
                <a:r>
                  <a:rPr lang="en-US" sz="32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sz="3200" baseline="-25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US" sz="32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(Y</a:t>
                </a:r>
                <a:r>
                  <a:rPr lang="en-US" sz="32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 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 C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3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 + 2 ×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Δ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 = 9 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×</a:t>
                </a:r>
                <a:r>
                  <a:rPr lang="el-GR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Δ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</a:t>
                </a:r>
              </a:p>
              <a:p>
                <a:endParaRPr lang="en-CA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779" y="3885262"/>
                <a:ext cx="10020500" cy="1569660"/>
              </a:xfrm>
              <a:prstGeom prst="rect">
                <a:avLst/>
              </a:prstGeom>
              <a:blipFill>
                <a:blip r:embed="rId3"/>
                <a:stretch>
                  <a:fillRect l="-1521" t="-5039" r="-6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00"/>
          <p:cNvSpPr>
            <a:spLocks noChangeAspect="1"/>
          </p:cNvSpPr>
          <p:nvPr/>
        </p:nvSpPr>
        <p:spPr>
          <a:xfrm>
            <a:off x="3317220" y="2863721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241277" y="1702697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229881" y="2811695"/>
            <a:ext cx="720000" cy="72000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27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2" y="2209290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Input binary variables: </a:t>
            </a:r>
          </a:p>
          <a:p>
            <a:pPr lvl="0" algn="ctr" defTabSz="457200">
              <a:defRPr/>
            </a:pPr>
            <a:r>
              <a:rPr lang="en-US" sz="6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 and Y</a:t>
            </a:r>
            <a:endParaRPr lang="en-CA" sz="6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45629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95176" y="128762"/>
            <a:ext cx="3098457" cy="3236801"/>
            <a:chOff x="2876893" y="-390728"/>
            <a:chExt cx="7383491" cy="6914545"/>
          </a:xfrm>
        </p:grpSpPr>
        <p:sp>
          <p:nvSpPr>
            <p:cNvPr id="3" name="Rectangle 2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130838" y="236947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0</a:t>
              </a:r>
              <a:endParaRPr lang="en-CA" sz="700" baseline="-250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944032" y="1165571"/>
              <a:ext cx="5316352" cy="20563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154233" y="143808"/>
            <a:ext cx="2883468" cy="3236801"/>
            <a:chOff x="2876893" y="-390728"/>
            <a:chExt cx="6871181" cy="6914545"/>
          </a:xfrm>
        </p:grpSpPr>
        <p:sp>
          <p:nvSpPr>
            <p:cNvPr id="30" name="Rectangle 29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077677" y="167341"/>
            <a:ext cx="2883468" cy="3236801"/>
            <a:chOff x="2876893" y="-390728"/>
            <a:chExt cx="6871181" cy="6914545"/>
          </a:xfrm>
        </p:grpSpPr>
        <p:sp>
          <p:nvSpPr>
            <p:cNvPr id="54" name="Rectangle 53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/>
            <p:cNvSpPr/>
            <p:nvPr/>
          </p:nvSpPr>
          <p:spPr>
            <a:xfrm>
              <a:off x="7966780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11819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64" name="Straight Connector 63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839461" y="5647677"/>
              <a:ext cx="986296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09999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4944032" y="1165572"/>
              <a:ext cx="48040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0" y="148166"/>
            <a:ext cx="2919468" cy="3236801"/>
            <a:chOff x="2876893" y="-390728"/>
            <a:chExt cx="6956969" cy="6914545"/>
          </a:xfrm>
        </p:grpSpPr>
        <p:sp>
          <p:nvSpPr>
            <p:cNvPr id="78" name="Rectangle 77"/>
            <p:cNvSpPr/>
            <p:nvPr/>
          </p:nvSpPr>
          <p:spPr>
            <a:xfrm>
              <a:off x="6219372" y="1765954"/>
              <a:ext cx="1103085" cy="2445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2841218" y="2228816"/>
              <a:ext cx="3960643" cy="2023080"/>
            </a:xfrm>
            <a:prstGeom prst="rect">
              <a:avLst/>
            </a:prstGeom>
          </p:spPr>
        </p:pic>
        <p:sp>
          <p:nvSpPr>
            <p:cNvPr id="80" name="Rectangle 79"/>
            <p:cNvSpPr/>
            <p:nvPr/>
          </p:nvSpPr>
          <p:spPr>
            <a:xfrm>
              <a:off x="3387983" y="1765954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/>
            <a:srcRect b="27455"/>
            <a:stretch/>
          </p:blipFill>
          <p:spPr>
            <a:xfrm rot="5400000">
              <a:off x="5814835" y="2154915"/>
              <a:ext cx="3960643" cy="2023080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6422230" y="1640107"/>
              <a:ext cx="2469807" cy="26198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346700" y="1640107"/>
              <a:ext cx="2781300" cy="2745648"/>
              <a:chOff x="3886201" y="1295400"/>
              <a:chExt cx="6014371" cy="415053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H="1">
                <a:off x="5595169" y="5442856"/>
                <a:ext cx="4305403" cy="307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3886201" y="1295400"/>
                <a:ext cx="175920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5619879" y="1295400"/>
                <a:ext cx="0" cy="414745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/>
            <p:cNvSpPr/>
            <p:nvPr/>
          </p:nvSpPr>
          <p:spPr>
            <a:xfrm>
              <a:off x="7966779" y="-358586"/>
              <a:ext cx="1020673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211820" y="-390728"/>
              <a:ext cx="997754" cy="85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/>
            <a:srcRect l="50481" t="8138" r="18415" b="60358"/>
            <a:stretch/>
          </p:blipFill>
          <p:spPr>
            <a:xfrm rot="5400000">
              <a:off x="3892150" y="4787333"/>
              <a:ext cx="929868" cy="718870"/>
            </a:xfrm>
            <a:prstGeom prst="rect">
              <a:avLst/>
            </a:prstGeom>
          </p:spPr>
        </p:pic>
        <p:cxnSp>
          <p:nvCxnSpPr>
            <p:cNvPr id="88" name="Straight Connector 87"/>
            <p:cNvCxnSpPr/>
            <p:nvPr/>
          </p:nvCxnSpPr>
          <p:spPr>
            <a:xfrm flipV="1">
              <a:off x="5156200" y="4383721"/>
              <a:ext cx="0" cy="122400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451869" y="4555987"/>
              <a:ext cx="27360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oval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451869" y="4555987"/>
              <a:ext cx="0" cy="16722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4839461" y="5647677"/>
              <a:ext cx="986297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10000" y="5669091"/>
              <a:ext cx="1039775" cy="8547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76893" y="942691"/>
              <a:ext cx="6546507" cy="45001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4944033" y="1165572"/>
              <a:ext cx="488982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988317" y="1175165"/>
              <a:ext cx="9457" cy="512291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269347" y="509221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966779" y="496143"/>
              <a:ext cx="0" cy="92285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Elbow Connector 103"/>
          <p:cNvCxnSpPr>
            <a:endCxn id="17" idx="0"/>
          </p:cNvCxnSpPr>
          <p:nvPr/>
        </p:nvCxnSpPr>
        <p:spPr>
          <a:xfrm rot="16200000" flipH="1">
            <a:off x="8396387" y="1556919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6200000" flipH="1">
            <a:off x="5310448" y="155692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6200000" flipH="1">
            <a:off x="2248782" y="1570960"/>
            <a:ext cx="2079135" cy="737932"/>
          </a:xfrm>
          <a:prstGeom prst="bentConnector3">
            <a:avLst>
              <a:gd name="adj1" fmla="val 99477"/>
            </a:avLst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232779" y="3885262"/>
            <a:ext cx="10028515" cy="107721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gate delay is </a:t>
            </a:r>
            <a:r>
              <a:rPr lang="el-GR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t, how long does it take to see the C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9649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809454"/>
            <a:ext cx="9708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Carry </a:t>
            </a:r>
            <a:r>
              <a:rPr lang="en-U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Lookahead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4699214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1:n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Constant Delay</a:t>
            </a:r>
          </a:p>
          <a:p>
            <a:pPr lvl="0" algn="ctr" defTabSz="457200">
              <a:defRPr/>
            </a:pPr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 Page 138-141</a:t>
            </a:r>
            <a:endParaRPr lang="en-CA" sz="4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1908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809454"/>
            <a:ext cx="9708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Binary Adder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4692904"/>
            <a:ext cx="97081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Does it matter we have </a:t>
            </a:r>
            <a:r>
              <a:rPr lang="en-US" sz="2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unsigned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binary numbers?</a:t>
            </a:r>
          </a:p>
          <a:p>
            <a:pPr lvl="0" algn="ctr" defTabSz="457200">
              <a:defRPr/>
            </a:pPr>
            <a:r>
              <a:rPr lang="en-US" sz="28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Justify your answer.</a:t>
            </a:r>
            <a:endParaRPr lang="en-CA" sz="28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12895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681689" y="3579556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40897" y="2220686"/>
            <a:ext cx="2743200" cy="2743200"/>
            <a:chOff x="5532450" y="2057400"/>
            <a:chExt cx="2743200" cy="2743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46095" y="2734659"/>
              <a:ext cx="1915909" cy="138499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Arithmatic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&amp;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Logical Op</a:t>
              </a: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497545"/>
              </p:ext>
            </p:extLst>
          </p:nvPr>
        </p:nvGraphicFramePr>
        <p:xfrm>
          <a:off x="4714529" y="2733192"/>
          <a:ext cx="7477471" cy="1714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429244385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 Adder,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Binary Subtractor</a:t>
                      </a:r>
                      <a:r>
                        <a:rPr lang="en-US" sz="24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Binary Multiplier</a:t>
                      </a:r>
                      <a:endParaRPr lang="en-CA" sz="2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10232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</a:t>
                      </a:r>
                      <a:r>
                        <a:rPr lang="en-US" sz="24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Comparator (Magnitude Comparator)</a:t>
                      </a:r>
                      <a:endParaRPr lang="en-CA" sz="2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311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1105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809454"/>
            <a:ext cx="9708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Binary </a:t>
            </a:r>
            <a:r>
              <a:rPr lang="en-U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Subtractor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Signed-2’s-Complement</a:t>
            </a:r>
            <a:endParaRPr lang="en-CA" sz="32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29697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1232361" y="2809454"/>
                <a:ext cx="970819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5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54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</m:t>
                    </m:r>
                  </m:oMath>
                </a14:m>
                <a:r>
                  <a:rPr lang="en-US" sz="5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Y</a:t>
                </a:r>
                <a:endParaRPr lang="en-CA" sz="5400" dirty="0">
                  <a:solidFill>
                    <a:schemeClr val="dk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361" y="2809454"/>
                <a:ext cx="9708190" cy="923330"/>
              </a:xfrm>
              <a:prstGeom prst="rect">
                <a:avLst/>
              </a:prstGeom>
              <a:blipFill>
                <a:blip r:embed="rId2"/>
                <a:stretch>
                  <a:fillRect t="-18543" b="-397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Subtraction in Signed-2’s-Complement</a:t>
            </a:r>
            <a:endParaRPr lang="en-CA" sz="32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24531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1232361" y="2809454"/>
                <a:ext cx="970819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5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5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</a:t>
                </a:r>
                <a:r>
                  <a:rPr lang="en-US" sz="5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5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n-1</a:t>
                </a:r>
                <a:r>
                  <a:rPr lang="en-US" sz="5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…X</a:t>
                </a:r>
                <a:r>
                  <a:rPr lang="en-US" sz="5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5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5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5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54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</m:t>
                    </m:r>
                  </m:oMath>
                </a14:m>
                <a:r>
                  <a:rPr lang="en-US" sz="5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Y</a:t>
                </a:r>
                <a:r>
                  <a:rPr lang="en-US" sz="5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</a:t>
                </a:r>
                <a:r>
                  <a:rPr lang="en-US" sz="5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5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n-1</a:t>
                </a:r>
                <a:r>
                  <a:rPr lang="en-US" sz="5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…Y</a:t>
                </a:r>
                <a:r>
                  <a:rPr lang="en-US" sz="5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5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5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5400" baseline="-25000" dirty="0">
                  <a:solidFill>
                    <a:schemeClr val="dk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361" y="2809454"/>
                <a:ext cx="9708190" cy="923330"/>
              </a:xfrm>
              <a:prstGeom prst="rect">
                <a:avLst/>
              </a:prstGeom>
              <a:blipFill>
                <a:blip r:embed="rId2"/>
                <a:stretch>
                  <a:fillRect t="-18543" b="-397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Subtraction in Signed-2’s-Complement</a:t>
            </a:r>
            <a:endParaRPr lang="en-CA" sz="32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62557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809454"/>
            <a:ext cx="9708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X + 2’s-comp(Y)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Subtraction in Signed-2’s-Complement</a:t>
            </a:r>
            <a:endParaRPr lang="en-CA" sz="32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58731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809454"/>
            <a:ext cx="9708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X + 1’s-comp(Y) + 1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Subtraction in Signed-2’s-Complement</a:t>
            </a:r>
            <a:endParaRPr lang="en-CA" sz="32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64456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809454"/>
            <a:ext cx="9708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X + Y’ + 1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Subtraction in Signed-2’s-Complement</a:t>
            </a:r>
            <a:endParaRPr lang="en-CA" sz="32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424089" y="1520191"/>
            <a:ext cx="2550160" cy="1442840"/>
          </a:xfrm>
          <a:custGeom>
            <a:avLst/>
            <a:gdLst>
              <a:gd name="connsiteX0" fmla="*/ 2413000 w 2413000"/>
              <a:gd name="connsiteY0" fmla="*/ 705060 h 1073360"/>
              <a:gd name="connsiteX1" fmla="*/ 1282700 w 2413000"/>
              <a:gd name="connsiteY1" fmla="*/ 6560 h 1073360"/>
              <a:gd name="connsiteX2" fmla="*/ 0 w 2413000"/>
              <a:gd name="connsiteY2" fmla="*/ 1073360 h 1073360"/>
              <a:gd name="connsiteX0" fmla="*/ 2550160 w 2550160"/>
              <a:gd name="connsiteY0" fmla="*/ 194519 h 1225759"/>
              <a:gd name="connsiteX1" fmla="*/ 1282700 w 2550160"/>
              <a:gd name="connsiteY1" fmla="*/ 158959 h 1225759"/>
              <a:gd name="connsiteX2" fmla="*/ 0 w 2550160"/>
              <a:gd name="connsiteY2" fmla="*/ 1225759 h 1225759"/>
              <a:gd name="connsiteX0" fmla="*/ 2550160 w 2550160"/>
              <a:gd name="connsiteY0" fmla="*/ 80817 h 1112057"/>
              <a:gd name="connsiteX1" fmla="*/ 1282700 w 2550160"/>
              <a:gd name="connsiteY1" fmla="*/ 45257 h 1112057"/>
              <a:gd name="connsiteX2" fmla="*/ 0 w 2550160"/>
              <a:gd name="connsiteY2" fmla="*/ 1112057 h 11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0160" h="1112057">
                <a:moveTo>
                  <a:pt x="2550160" y="80817"/>
                </a:moveTo>
                <a:cubicBezTo>
                  <a:pt x="1626023" y="-24805"/>
                  <a:pt x="1684867" y="-16126"/>
                  <a:pt x="1282700" y="45257"/>
                </a:cubicBezTo>
                <a:cubicBezTo>
                  <a:pt x="880533" y="106640"/>
                  <a:pt x="440266" y="609348"/>
                  <a:pt x="0" y="1112057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54259" y="1352236"/>
            <a:ext cx="17652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bitwise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609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1741</TotalTime>
  <Words>3772</Words>
  <Application>Microsoft Office PowerPoint</Application>
  <PresentationFormat>Widescreen</PresentationFormat>
  <Paragraphs>1760</Paragraphs>
  <Slides>140</Slides>
  <Notes>13</Notes>
  <HiddenSlides>56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140</vt:i4>
      </vt:variant>
    </vt:vector>
  </HeadingPairs>
  <TitlesOfParts>
    <vt:vector size="148" baseType="lpstr">
      <vt:lpstr>Arial</vt:lpstr>
      <vt:lpstr>Calibri</vt:lpstr>
      <vt:lpstr>Calibri Light</vt:lpstr>
      <vt:lpstr>Cambria Math</vt:lpstr>
      <vt:lpstr>Segoe UI</vt:lpstr>
      <vt:lpstr>Segoe UI Light</vt:lpstr>
      <vt:lpstr>Segoe UI Light (Headings)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Hossein Fani;hfani@uwindsor.ca</dc:creator>
  <cp:lastModifiedBy>Hossein Fani</cp:lastModifiedBy>
  <cp:revision>446</cp:revision>
  <dcterms:created xsi:type="dcterms:W3CDTF">2020-10-28T13:59:12Z</dcterms:created>
  <dcterms:modified xsi:type="dcterms:W3CDTF">2021-03-10T02:33:00Z</dcterms:modified>
</cp:coreProperties>
</file>