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1067" r:id="rId2"/>
    <p:sldId id="1088" r:id="rId3"/>
    <p:sldId id="1017" r:id="rId4"/>
    <p:sldId id="1099" r:id="rId5"/>
    <p:sldId id="1205" r:id="rId6"/>
    <p:sldId id="1271" r:id="rId7"/>
    <p:sldId id="1272" r:id="rId8"/>
    <p:sldId id="1303" r:id="rId9"/>
    <p:sldId id="1273" r:id="rId10"/>
    <p:sldId id="1247" r:id="rId11"/>
    <p:sldId id="1249" r:id="rId12"/>
    <p:sldId id="1250" r:id="rId13"/>
    <p:sldId id="1251" r:id="rId14"/>
    <p:sldId id="1252" r:id="rId15"/>
    <p:sldId id="1253" r:id="rId16"/>
    <p:sldId id="1254" r:id="rId17"/>
    <p:sldId id="1256" r:id="rId18"/>
    <p:sldId id="1257" r:id="rId19"/>
    <p:sldId id="1255" r:id="rId20"/>
    <p:sldId id="1258" r:id="rId21"/>
    <p:sldId id="1259" r:id="rId22"/>
    <p:sldId id="1261" r:id="rId23"/>
    <p:sldId id="1260" r:id="rId24"/>
    <p:sldId id="1264" r:id="rId25"/>
    <p:sldId id="1262" r:id="rId26"/>
    <p:sldId id="1266" r:id="rId27"/>
    <p:sldId id="1265" r:id="rId28"/>
    <p:sldId id="1302" r:id="rId29"/>
    <p:sldId id="1267" r:id="rId30"/>
    <p:sldId id="1268" r:id="rId31"/>
    <p:sldId id="1269" r:id="rId32"/>
    <p:sldId id="1270" r:id="rId33"/>
    <p:sldId id="1274" r:id="rId34"/>
    <p:sldId id="1275" r:id="rId35"/>
    <p:sldId id="1276" r:id="rId36"/>
    <p:sldId id="1277" r:id="rId37"/>
    <p:sldId id="1278" r:id="rId38"/>
    <p:sldId id="1279" r:id="rId39"/>
    <p:sldId id="1282" r:id="rId40"/>
    <p:sldId id="1280" r:id="rId41"/>
    <p:sldId id="1281" r:id="rId42"/>
    <p:sldId id="1459" r:id="rId43"/>
    <p:sldId id="1284" r:id="rId44"/>
    <p:sldId id="1285" r:id="rId45"/>
    <p:sldId id="1304" r:id="rId46"/>
    <p:sldId id="1305" r:id="rId47"/>
    <p:sldId id="1306" r:id="rId48"/>
    <p:sldId id="1286" r:id="rId49"/>
    <p:sldId id="1287" r:id="rId50"/>
    <p:sldId id="1289" r:id="rId51"/>
    <p:sldId id="1291" r:id="rId52"/>
    <p:sldId id="1283" r:id="rId53"/>
    <p:sldId id="1292" r:id="rId54"/>
    <p:sldId id="1293" r:id="rId55"/>
    <p:sldId id="1294" r:id="rId56"/>
    <p:sldId id="1295" r:id="rId57"/>
    <p:sldId id="1296" r:id="rId58"/>
    <p:sldId id="1288" r:id="rId59"/>
    <p:sldId id="1297" r:id="rId60"/>
    <p:sldId id="1298" r:id="rId61"/>
    <p:sldId id="1299" r:id="rId62"/>
    <p:sldId id="1301" r:id="rId63"/>
    <p:sldId id="1207" r:id="rId64"/>
    <p:sldId id="1308" r:id="rId65"/>
    <p:sldId id="1146" r:id="rId66"/>
    <p:sldId id="1313" r:id="rId67"/>
    <p:sldId id="1309" r:id="rId68"/>
    <p:sldId id="1310" r:id="rId69"/>
    <p:sldId id="1311" r:id="rId70"/>
    <p:sldId id="1317" r:id="rId71"/>
    <p:sldId id="1318" r:id="rId72"/>
    <p:sldId id="1319" r:id="rId73"/>
    <p:sldId id="1320" r:id="rId74"/>
    <p:sldId id="1321" r:id="rId75"/>
    <p:sldId id="1322" r:id="rId76"/>
    <p:sldId id="1323" r:id="rId77"/>
    <p:sldId id="1324" r:id="rId78"/>
    <p:sldId id="1325" r:id="rId79"/>
    <p:sldId id="1326" r:id="rId80"/>
    <p:sldId id="1327" r:id="rId81"/>
    <p:sldId id="1328" r:id="rId82"/>
    <p:sldId id="1329" r:id="rId83"/>
    <p:sldId id="1330" r:id="rId84"/>
    <p:sldId id="1331" r:id="rId85"/>
    <p:sldId id="1332" r:id="rId86"/>
    <p:sldId id="1334" r:id="rId87"/>
    <p:sldId id="1333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BF5"/>
    <a:srgbClr val="CFD5EA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0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8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2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71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35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41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876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756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89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5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208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262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298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540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046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92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3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77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49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AE7CB373-CBDB-43A7-9C79-EE4692E89AE5}"/>
              </a:ext>
            </a:extLst>
          </p:cNvPr>
          <p:cNvSpPr/>
          <p:nvPr/>
        </p:nvSpPr>
        <p:spPr>
          <a:xfrm>
            <a:off x="1527480" y="2057400"/>
            <a:ext cx="2743200" cy="2743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5C2E1-662C-47AD-9DD8-7BB0075F6951}"/>
              </a:ext>
            </a:extLst>
          </p:cNvPr>
          <p:cNvSpPr/>
          <p:nvPr/>
        </p:nvSpPr>
        <p:spPr>
          <a:xfrm>
            <a:off x="5532450" y="2057400"/>
            <a:ext cx="2743200" cy="2743200"/>
          </a:xfrm>
          <a:prstGeom prst="ellips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/>
          <p:nvPr/>
        </p:nvSpPr>
        <p:spPr>
          <a:xfrm>
            <a:off x="8147339" y="2057400"/>
            <a:ext cx="2743200" cy="2743200"/>
          </a:xfrm>
          <a:prstGeom prst="ellipse">
            <a:avLst/>
          </a:prstGeom>
          <a:solidFill>
            <a:srgbClr val="4472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0761" y="316739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</a:t>
            </a:r>
          </a:p>
        </p:txBody>
      </p: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709501"/>
                  </p:ext>
                </p:extLst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611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113519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5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2090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61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12187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5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2090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572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35477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5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2090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579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98309"/>
                  </p:ext>
                </p:extLst>
              </p:nvPr>
            </p:nvGraphicFramePr>
            <p:xfrm>
              <a:off x="3534901" y="2516963"/>
              <a:ext cx="5101099" cy="273304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5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2090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072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189950" y="2648199"/>
            <a:ext cx="885825" cy="1245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6154696" y="2648198"/>
            <a:ext cx="885825" cy="1245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119442" y="2648198"/>
            <a:ext cx="885825" cy="1245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4225204" y="2648198"/>
            <a:ext cx="885825" cy="12457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512622" y="2030683"/>
            <a:ext cx="4892634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12622" y="2036617"/>
            <a:ext cx="1" cy="611581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473441" y="2033650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438217" y="2033650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410820" y="2033650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26729" y="2012875"/>
            <a:ext cx="72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6554126" y="2030683"/>
            <a:ext cx="72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dirty="0"/>
          </a:p>
        </p:txBody>
      </p:sp>
      <p:sp>
        <p:nvSpPr>
          <p:cNvPr id="24" name="Rectangle 23"/>
          <p:cNvSpPr/>
          <p:nvPr/>
        </p:nvSpPr>
        <p:spPr>
          <a:xfrm>
            <a:off x="5598535" y="2030682"/>
            <a:ext cx="72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4640288" y="2012874"/>
            <a:ext cx="721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9460056" y="1645961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7334748" y="3821585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6362145" y="3839393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5406554" y="3839392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4448307" y="3821584"/>
            <a:ext cx="894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232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078181" y="2516963"/>
              <a:ext cx="6557820" cy="3048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91948"/>
                  </p:ext>
                </p:extLst>
              </p:nvPr>
            </p:nvGraphicFramePr>
            <p:xfrm>
              <a:off x="2078181" y="2516963"/>
              <a:ext cx="6557820" cy="3048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939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225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1411989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3939" b="-28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en-CA" sz="4400" kern="1200" baseline="-25000" dirty="0" smtClean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186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063895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3939" b="-28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3939" b="-52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30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9188" b="75796"/>
          <a:stretch/>
        </p:blipFill>
        <p:spPr>
          <a:xfrm>
            <a:off x="3334323" y="651511"/>
            <a:ext cx="561143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61" t="73106" r="41019"/>
          <a:stretch/>
        </p:blipFill>
        <p:spPr>
          <a:xfrm>
            <a:off x="3157158" y="4861558"/>
            <a:ext cx="596576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53" t="27432" r="2716" b="26401"/>
          <a:stretch/>
        </p:blipFill>
        <p:spPr>
          <a:xfrm>
            <a:off x="2282062" y="2289810"/>
            <a:ext cx="8263890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5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  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828951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3939" b="-32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3939" b="-73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  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D124A1E-3F67-49EF-953B-5BB2AB692D85}"/>
              </a:ext>
            </a:extLst>
          </p:cNvPr>
          <p:cNvSpPr/>
          <p:nvPr/>
        </p:nvSpPr>
        <p:spPr>
          <a:xfrm>
            <a:off x="2948430" y="5527637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7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0   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747092"/>
                  </p:ext>
                </p:extLst>
              </p:nvPr>
            </p:nvGraphicFramePr>
            <p:xfrm>
              <a:off x="2078181" y="2516963"/>
              <a:ext cx="6557820" cy="3718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06455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43706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91429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3939" b="-32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3939" b="-73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0   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3005004" y="4043029"/>
            <a:ext cx="3857284" cy="226818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ED513-4670-4EFA-A5D1-0340B64B6B36}"/>
              </a:ext>
            </a:extLst>
          </p:cNvPr>
          <p:cNvSpPr/>
          <p:nvPr/>
        </p:nvSpPr>
        <p:spPr>
          <a:xfrm>
            <a:off x="3005004" y="5603330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2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14" y="2941881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4898" y="294188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6831" y="294188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5977" y="294188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910" y="2941879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7135" y="294188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9068" y="294188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8214" y="294188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0147" y="2941879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84789" y="4502364"/>
            <a:ext cx="780955" cy="400110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050" dirty="0"/>
          </a:p>
        </p:txBody>
      </p:sp>
      <p:sp>
        <p:nvSpPr>
          <p:cNvPr id="11" name="Rectangle 10"/>
          <p:cNvSpPr/>
          <p:nvPr/>
        </p:nvSpPr>
        <p:spPr>
          <a:xfrm>
            <a:off x="650811" y="3819769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718124" y="846463"/>
            <a:ext cx="885825" cy="12457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920340" y="849315"/>
            <a:ext cx="885825" cy="12457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10258307" y="838363"/>
            <a:ext cx="885825" cy="1245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3586327" y="861889"/>
            <a:ext cx="885825" cy="124573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 flipV="1">
            <a:off x="3875944" y="262985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00332" y="250284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8203861" y="260167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536985" y="249215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716408" y="230063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sp>
        <p:nvSpPr>
          <p:cNvPr id="31" name="Rectangle 30"/>
          <p:cNvSpPr/>
          <p:nvPr/>
        </p:nvSpPr>
        <p:spPr>
          <a:xfrm>
            <a:off x="8370584" y="258823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32" name="Rectangle 31"/>
          <p:cNvSpPr/>
          <p:nvPr/>
        </p:nvSpPr>
        <p:spPr>
          <a:xfrm>
            <a:off x="6177523" y="255969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33" name="Rectangle 32"/>
          <p:cNvSpPr/>
          <p:nvPr/>
        </p:nvSpPr>
        <p:spPr>
          <a:xfrm>
            <a:off x="4052225" y="253588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200" dirty="0"/>
          </a:p>
        </p:txBody>
      </p:sp>
      <p:sp>
        <p:nvSpPr>
          <p:cNvPr id="34" name="Rectangle 33"/>
          <p:cNvSpPr/>
          <p:nvPr/>
        </p:nvSpPr>
        <p:spPr>
          <a:xfrm>
            <a:off x="10407859" y="5915935"/>
            <a:ext cx="8290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8397919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207240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057858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4305" y="2941879"/>
            <a:ext cx="405880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78979" y="257130"/>
            <a:ext cx="77724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602945" y="-134437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0732327" y="2044121"/>
            <a:ext cx="0" cy="4023360"/>
          </a:xfrm>
          <a:prstGeom prst="line">
            <a:avLst/>
          </a:prstGeom>
          <a:ln w="19050"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2936507" y="2549330"/>
            <a:ext cx="885825" cy="12457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113323" y="2552182"/>
            <a:ext cx="885825" cy="12457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298890" y="2541230"/>
            <a:ext cx="885825" cy="124573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53910" y="2564756"/>
            <a:ext cx="885825" cy="124573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1030827" y="2270652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231415" y="2257951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396844" y="2267834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77568" y="2256882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58739" y="2237952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sp>
        <p:nvSpPr>
          <p:cNvPr id="55" name="Rectangle 54"/>
          <p:cNvSpPr/>
          <p:nvPr/>
        </p:nvSpPr>
        <p:spPr>
          <a:xfrm>
            <a:off x="5614367" y="2241090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56" name="Rectangle 55"/>
          <p:cNvSpPr/>
          <p:nvPr/>
        </p:nvSpPr>
        <p:spPr>
          <a:xfrm>
            <a:off x="3421306" y="2238236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57" name="Rectangle 56"/>
          <p:cNvSpPr/>
          <p:nvPr/>
        </p:nvSpPr>
        <p:spPr>
          <a:xfrm>
            <a:off x="1321408" y="2235855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2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059262" y="2277497"/>
            <a:ext cx="105156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532404" y="1830399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dirty="0"/>
          </a:p>
        </p:txBody>
      </p:sp>
      <p:sp>
        <p:nvSpPr>
          <p:cNvPr id="58" name="Rectangle 57"/>
          <p:cNvSpPr/>
          <p:nvPr/>
        </p:nvSpPr>
        <p:spPr>
          <a:xfrm>
            <a:off x="7840037" y="597718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59" name="Rectangle 58"/>
          <p:cNvSpPr/>
          <p:nvPr/>
        </p:nvSpPr>
        <p:spPr>
          <a:xfrm>
            <a:off x="5691970" y="597718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3471116" y="597718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1323049" y="5977179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64" name="Rectangle 63"/>
          <p:cNvSpPr/>
          <p:nvPr/>
        </p:nvSpPr>
        <p:spPr>
          <a:xfrm>
            <a:off x="7559033" y="296981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  <p:sp>
        <p:nvSpPr>
          <p:cNvPr id="65" name="Rectangle 64"/>
          <p:cNvSpPr/>
          <p:nvPr/>
        </p:nvSpPr>
        <p:spPr>
          <a:xfrm>
            <a:off x="5389128" y="295981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66" name="Rectangle 65"/>
          <p:cNvSpPr/>
          <p:nvPr/>
        </p:nvSpPr>
        <p:spPr>
          <a:xfrm>
            <a:off x="3206045" y="299297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67" name="Rectangle 66"/>
          <p:cNvSpPr/>
          <p:nvPr/>
        </p:nvSpPr>
        <p:spPr>
          <a:xfrm>
            <a:off x="1021761" y="300291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68" name="Rectangle 67"/>
          <p:cNvSpPr/>
          <p:nvPr/>
        </p:nvSpPr>
        <p:spPr>
          <a:xfrm>
            <a:off x="8168813" y="132579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69" name="Rectangle 68"/>
          <p:cNvSpPr/>
          <p:nvPr/>
        </p:nvSpPr>
        <p:spPr>
          <a:xfrm>
            <a:off x="6009132" y="1273482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70" name="Rectangle 69"/>
          <p:cNvSpPr/>
          <p:nvPr/>
        </p:nvSpPr>
        <p:spPr>
          <a:xfrm>
            <a:off x="3877335" y="132579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71" name="Rectangle 70"/>
          <p:cNvSpPr/>
          <p:nvPr/>
        </p:nvSpPr>
        <p:spPr>
          <a:xfrm>
            <a:off x="10561667" y="1315621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58080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14" y="2941881"/>
            <a:ext cx="10077450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4898" y="294188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6831" y="294188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5977" y="2941880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910" y="2941879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7135" y="2941881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9068" y="294188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8214" y="2941880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0147" y="2941879"/>
            <a:ext cx="574196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40037" y="5977181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5691970" y="597718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3471116" y="5977180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1323049" y="5977179"/>
            <a:ext cx="55015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9846803" y="4470613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050" dirty="0"/>
          </a:p>
        </p:txBody>
      </p:sp>
      <p:sp>
        <p:nvSpPr>
          <p:cNvPr id="11" name="Rectangle 10"/>
          <p:cNvSpPr/>
          <p:nvPr/>
        </p:nvSpPr>
        <p:spPr>
          <a:xfrm>
            <a:off x="650811" y="3819769"/>
            <a:ext cx="8686800" cy="184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718124" y="846463"/>
            <a:ext cx="885825" cy="12457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920340" y="849315"/>
            <a:ext cx="885825" cy="12457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10258307" y="838363"/>
            <a:ext cx="885825" cy="1245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3586327" y="861889"/>
            <a:ext cx="885825" cy="124573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 flipV="1">
            <a:off x="3875944" y="262985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00332" y="250284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8203861" y="260167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536985" y="249215"/>
            <a:ext cx="1" cy="611581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716408" y="230063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sp>
        <p:nvSpPr>
          <p:cNvPr id="31" name="Rectangle 30"/>
          <p:cNvSpPr/>
          <p:nvPr/>
        </p:nvSpPr>
        <p:spPr>
          <a:xfrm>
            <a:off x="8370584" y="258823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32" name="Rectangle 31"/>
          <p:cNvSpPr/>
          <p:nvPr/>
        </p:nvSpPr>
        <p:spPr>
          <a:xfrm>
            <a:off x="6177523" y="255969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33" name="Rectangle 32"/>
          <p:cNvSpPr/>
          <p:nvPr/>
        </p:nvSpPr>
        <p:spPr>
          <a:xfrm>
            <a:off x="4052225" y="253588"/>
            <a:ext cx="57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200" dirty="0"/>
          </a:p>
        </p:txBody>
      </p:sp>
      <p:sp>
        <p:nvSpPr>
          <p:cNvPr id="34" name="Rectangle 33"/>
          <p:cNvSpPr/>
          <p:nvPr/>
        </p:nvSpPr>
        <p:spPr>
          <a:xfrm>
            <a:off x="10407859" y="5915935"/>
            <a:ext cx="8290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8397919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207240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057858" y="2050980"/>
            <a:ext cx="0" cy="146304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4305" y="2941879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78979" y="257130"/>
            <a:ext cx="77724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602945" y="-134437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0732327" y="2044121"/>
            <a:ext cx="0" cy="4023360"/>
          </a:xfrm>
          <a:prstGeom prst="line">
            <a:avLst/>
          </a:prstGeom>
          <a:ln w="19050"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2936507" y="2549330"/>
            <a:ext cx="885825" cy="12457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113323" y="2552182"/>
            <a:ext cx="885825" cy="12457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298890" y="2541230"/>
            <a:ext cx="885825" cy="124573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53910" y="2564756"/>
            <a:ext cx="885825" cy="124573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1030827" y="2270652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231415" y="2257951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396844" y="2267834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77568" y="2256882"/>
            <a:ext cx="1" cy="45720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58739" y="2237952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sp>
        <p:nvSpPr>
          <p:cNvPr id="55" name="Rectangle 54"/>
          <p:cNvSpPr/>
          <p:nvPr/>
        </p:nvSpPr>
        <p:spPr>
          <a:xfrm>
            <a:off x="5615767" y="2247457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56" name="Rectangle 55"/>
          <p:cNvSpPr/>
          <p:nvPr/>
        </p:nvSpPr>
        <p:spPr>
          <a:xfrm>
            <a:off x="3421306" y="2238236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57" name="Rectangle 56"/>
          <p:cNvSpPr/>
          <p:nvPr/>
        </p:nvSpPr>
        <p:spPr>
          <a:xfrm>
            <a:off x="1321408" y="2235855"/>
            <a:ext cx="38953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2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059262" y="2277497"/>
            <a:ext cx="1051560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532404" y="1830399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4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dirty="0"/>
          </a:p>
        </p:txBody>
      </p:sp>
      <p:sp>
        <p:nvSpPr>
          <p:cNvPr id="58" name="Rectangle 57"/>
          <p:cNvSpPr/>
          <p:nvPr/>
        </p:nvSpPr>
        <p:spPr>
          <a:xfrm>
            <a:off x="7559033" y="296981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  <p:sp>
        <p:nvSpPr>
          <p:cNvPr id="59" name="Rectangle 58"/>
          <p:cNvSpPr/>
          <p:nvPr/>
        </p:nvSpPr>
        <p:spPr>
          <a:xfrm>
            <a:off x="5389128" y="295981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60" name="Rectangle 59"/>
          <p:cNvSpPr/>
          <p:nvPr/>
        </p:nvSpPr>
        <p:spPr>
          <a:xfrm>
            <a:off x="3206045" y="2992972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63" name="Rectangle 62"/>
          <p:cNvSpPr/>
          <p:nvPr/>
        </p:nvSpPr>
        <p:spPr>
          <a:xfrm>
            <a:off x="1021761" y="3002919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64" name="Rectangle 63"/>
          <p:cNvSpPr/>
          <p:nvPr/>
        </p:nvSpPr>
        <p:spPr>
          <a:xfrm>
            <a:off x="8168813" y="132579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65" name="Rectangle 64"/>
          <p:cNvSpPr/>
          <p:nvPr/>
        </p:nvSpPr>
        <p:spPr>
          <a:xfrm>
            <a:off x="6009132" y="1273482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66" name="Rectangle 65"/>
          <p:cNvSpPr/>
          <p:nvPr/>
        </p:nvSpPr>
        <p:spPr>
          <a:xfrm>
            <a:off x="3877335" y="1325797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67" name="Rectangle 66"/>
          <p:cNvSpPr/>
          <p:nvPr/>
        </p:nvSpPr>
        <p:spPr>
          <a:xfrm>
            <a:off x="10561667" y="1315621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72426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826926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4344" b="-38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4344" b="-1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N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355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148929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4344" b="-38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4344" b="-1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BAC3C7-737C-4620-BFCD-3AC2F1B448DC}"/>
              </a:ext>
            </a:extLst>
          </p:cNvPr>
          <p:cNvSpPr/>
          <p:nvPr/>
        </p:nvSpPr>
        <p:spPr>
          <a:xfrm>
            <a:off x="2961461" y="374187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4344" b="-42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4344" b="-12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46A3586-75D8-4101-BCEB-0AE89EF783C6}"/>
              </a:ext>
            </a:extLst>
          </p:cNvPr>
          <p:cNvSpPr/>
          <p:nvPr/>
        </p:nvSpPr>
        <p:spPr>
          <a:xfrm>
            <a:off x="2939690" y="374187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5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305259"/>
                  </p:ext>
                </p:extLst>
              </p:nvPr>
            </p:nvGraphicFramePr>
            <p:xfrm>
              <a:off x="1371601" y="1412063"/>
              <a:ext cx="7327900" cy="4480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348128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95810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102166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6000" r="-444344" b="-42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CA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14407" r="-444344" b="-12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</a:t>
                          </a:r>
                          <a:r>
                            <a:rPr lang="en-US" sz="4400" kern="12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P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r>
                            <a:rPr lang="en-US" sz="4400" kern="1200" baseline="-25000" dirty="0" smtClean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08885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   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Z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 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M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6503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2543794" y="3652343"/>
            <a:ext cx="3467594" cy="226818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96A39-60BD-4013-B0A2-139C2CE4272F}"/>
              </a:ext>
            </a:extLst>
          </p:cNvPr>
          <p:cNvSpPr/>
          <p:nvPr/>
        </p:nvSpPr>
        <p:spPr>
          <a:xfrm>
            <a:off x="2950576" y="365234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3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86" y="1828332"/>
            <a:ext cx="6966965" cy="1920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3086" y="1828332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8037" y="1828332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2667" y="1828332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7618" y="1828331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45610" y="182833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562" y="182833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25192" y="182833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0143" y="182833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53347" y="2695117"/>
            <a:ext cx="539907" cy="307777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800" dirty="0"/>
          </a:p>
        </p:txBody>
      </p:sp>
      <p:sp>
        <p:nvSpPr>
          <p:cNvPr id="11" name="Rectangle 10"/>
          <p:cNvSpPr/>
          <p:nvPr/>
        </p:nvSpPr>
        <p:spPr>
          <a:xfrm>
            <a:off x="2776913" y="2315963"/>
            <a:ext cx="6005550" cy="102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6280160" y="664413"/>
            <a:ext cx="612408" cy="691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802644" y="665997"/>
            <a:ext cx="612408" cy="6919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9418979" y="659914"/>
            <a:ext cx="612408" cy="6919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4806359" y="672982"/>
            <a:ext cx="612408" cy="69195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 flipV="1">
            <a:off x="5006583" y="340315"/>
            <a:ext cx="1" cy="3397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475262" y="333260"/>
            <a:ext cx="1" cy="3397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998654" y="338749"/>
            <a:ext cx="1" cy="3397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9611641" y="332666"/>
            <a:ext cx="1" cy="3397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35684" y="322028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000" dirty="0"/>
          </a:p>
        </p:txBody>
      </p:sp>
      <p:sp>
        <p:nvSpPr>
          <p:cNvPr id="31" name="Rectangle 30"/>
          <p:cNvSpPr/>
          <p:nvPr/>
        </p:nvSpPr>
        <p:spPr>
          <a:xfrm>
            <a:off x="8113916" y="338003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000" dirty="0"/>
          </a:p>
        </p:txBody>
      </p:sp>
      <p:sp>
        <p:nvSpPr>
          <p:cNvPr id="32" name="Rectangle 31"/>
          <p:cNvSpPr/>
          <p:nvPr/>
        </p:nvSpPr>
        <p:spPr>
          <a:xfrm>
            <a:off x="6597762" y="336418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000" dirty="0"/>
          </a:p>
        </p:txBody>
      </p:sp>
      <p:sp>
        <p:nvSpPr>
          <p:cNvPr id="33" name="Rectangle 32"/>
          <p:cNvSpPr/>
          <p:nvPr/>
        </p:nvSpPr>
        <p:spPr>
          <a:xfrm>
            <a:off x="5128454" y="335095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000" dirty="0"/>
          </a:p>
        </p:txBody>
      </p:sp>
      <p:sp>
        <p:nvSpPr>
          <p:cNvPr id="34" name="Rectangle 33"/>
          <p:cNvSpPr/>
          <p:nvPr/>
        </p:nvSpPr>
        <p:spPr>
          <a:xfrm>
            <a:off x="9460899" y="6008781"/>
            <a:ext cx="635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8132815" y="1333473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618306" y="1333473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132348" y="1333473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98325" y="1828331"/>
            <a:ext cx="322524" cy="4001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0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08682" y="337063"/>
            <a:ext cx="5373387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348585" y="119563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2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9746689" y="1329662"/>
            <a:ext cx="0" cy="4754880"/>
          </a:xfrm>
          <a:prstGeom prst="line">
            <a:avLst/>
          </a:prstGeom>
          <a:ln w="19050"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4357111" y="1610286"/>
            <a:ext cx="612408" cy="6919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862036" y="1611870"/>
            <a:ext cx="612408" cy="69195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7373010" y="1605787"/>
            <a:ext cx="612408" cy="6919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2848190" y="1618855"/>
            <a:ext cx="612408" cy="69195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 flipV="1">
            <a:off x="3039634" y="1455492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560993" y="1448437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058045" y="1453927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65672" y="1447843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760057" y="1437328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000" dirty="0"/>
          </a:p>
        </p:txBody>
      </p:sp>
      <p:sp>
        <p:nvSpPr>
          <p:cNvPr id="55" name="Rectangle 54"/>
          <p:cNvSpPr/>
          <p:nvPr/>
        </p:nvSpPr>
        <p:spPr>
          <a:xfrm>
            <a:off x="6208428" y="1439072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000" dirty="0"/>
          </a:p>
        </p:txBody>
      </p:sp>
      <p:sp>
        <p:nvSpPr>
          <p:cNvPr id="56" name="Rectangle 55"/>
          <p:cNvSpPr/>
          <p:nvPr/>
        </p:nvSpPr>
        <p:spPr>
          <a:xfrm>
            <a:off x="4692273" y="1437486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000" dirty="0"/>
          </a:p>
        </p:txBody>
      </p:sp>
      <p:sp>
        <p:nvSpPr>
          <p:cNvPr id="57" name="Rectangle 56"/>
          <p:cNvSpPr/>
          <p:nvPr/>
        </p:nvSpPr>
        <p:spPr>
          <a:xfrm>
            <a:off x="3240525" y="1436164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0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059293" y="1459294"/>
            <a:ext cx="7269876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299817" y="1210949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200" dirty="0"/>
          </a:p>
        </p:txBody>
      </p:sp>
      <p:sp>
        <p:nvSpPr>
          <p:cNvPr id="58" name="Rectangle 57"/>
          <p:cNvSpPr/>
          <p:nvPr/>
        </p:nvSpPr>
        <p:spPr>
          <a:xfrm>
            <a:off x="7747128" y="3514318"/>
            <a:ext cx="413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/>
          </a:p>
        </p:txBody>
      </p:sp>
      <p:sp>
        <p:nvSpPr>
          <p:cNvPr id="59" name="Rectangle 58"/>
          <p:cNvSpPr/>
          <p:nvPr/>
        </p:nvSpPr>
        <p:spPr>
          <a:xfrm>
            <a:off x="6262079" y="3514317"/>
            <a:ext cx="413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4726709" y="3514317"/>
            <a:ext cx="413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3241660" y="3514317"/>
            <a:ext cx="413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4" y="4384351"/>
            <a:ext cx="6966965" cy="192054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18374" y="4384351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33325" y="4384351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97955" y="4384351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12906" y="4384350"/>
            <a:ext cx="41870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20898" y="438435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35850" y="438435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00480" y="438435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15431" y="4384350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28635" y="5251136"/>
            <a:ext cx="539907" cy="307777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800" dirty="0"/>
          </a:p>
        </p:txBody>
      </p:sp>
      <p:sp>
        <p:nvSpPr>
          <p:cNvPr id="74" name="Rectangle 73"/>
          <p:cNvSpPr/>
          <p:nvPr/>
        </p:nvSpPr>
        <p:spPr>
          <a:xfrm>
            <a:off x="1052201" y="4871982"/>
            <a:ext cx="6005550" cy="1022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21457" y="6036317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408103" y="3889492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4893594" y="3889492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407636" y="3889492"/>
            <a:ext cx="0" cy="81265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7945777" y="3885682"/>
            <a:ext cx="0" cy="2234813"/>
          </a:xfrm>
          <a:prstGeom prst="line">
            <a:avLst/>
          </a:prstGeom>
          <a:ln w="19050"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2632399" y="4166305"/>
            <a:ext cx="612408" cy="69195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4137324" y="4167889"/>
            <a:ext cx="612408" cy="69195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5648298" y="4161806"/>
            <a:ext cx="612408" cy="69195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</a:blip>
          <a:srcRect t="9803"/>
          <a:stretch/>
        </p:blipFill>
        <p:spPr>
          <a:xfrm>
            <a:off x="1123478" y="4174874"/>
            <a:ext cx="612408" cy="691954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 flipV="1">
            <a:off x="1314922" y="4011511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836281" y="4004456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4333333" y="4009946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5840960" y="4003862"/>
            <a:ext cx="1" cy="253956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35345" y="3993347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000" dirty="0"/>
          </a:p>
        </p:txBody>
      </p:sp>
      <p:sp>
        <p:nvSpPr>
          <p:cNvPr id="90" name="Rectangle 89"/>
          <p:cNvSpPr/>
          <p:nvPr/>
        </p:nvSpPr>
        <p:spPr>
          <a:xfrm>
            <a:off x="4483716" y="3995091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1000" dirty="0"/>
          </a:p>
        </p:txBody>
      </p:sp>
      <p:sp>
        <p:nvSpPr>
          <p:cNvPr id="91" name="Rectangle 90"/>
          <p:cNvSpPr/>
          <p:nvPr/>
        </p:nvSpPr>
        <p:spPr>
          <a:xfrm>
            <a:off x="2967561" y="3993505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000" dirty="0"/>
          </a:p>
        </p:txBody>
      </p:sp>
      <p:sp>
        <p:nvSpPr>
          <p:cNvPr id="92" name="Rectangle 91"/>
          <p:cNvSpPr/>
          <p:nvPr/>
        </p:nvSpPr>
        <p:spPr>
          <a:xfrm>
            <a:off x="1515813" y="3992183"/>
            <a:ext cx="243656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1000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334581" y="4015313"/>
            <a:ext cx="9052560" cy="0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393469" y="3748874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022416" y="6070337"/>
            <a:ext cx="4235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4537367" y="6070336"/>
            <a:ext cx="4235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/>
          </a:p>
        </p:txBody>
      </p:sp>
      <p:sp>
        <p:nvSpPr>
          <p:cNvPr id="97" name="Rectangle 96"/>
          <p:cNvSpPr/>
          <p:nvPr/>
        </p:nvSpPr>
        <p:spPr>
          <a:xfrm>
            <a:off x="3001997" y="6070336"/>
            <a:ext cx="4235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/>
          </a:p>
        </p:txBody>
      </p:sp>
      <p:sp>
        <p:nvSpPr>
          <p:cNvPr id="98" name="Rectangle 97"/>
          <p:cNvSpPr/>
          <p:nvPr/>
        </p:nvSpPr>
        <p:spPr>
          <a:xfrm>
            <a:off x="1516948" y="6070336"/>
            <a:ext cx="4235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29592" y="3748874"/>
            <a:ext cx="576344" cy="2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2"/>
          </p:cNvCxnSpPr>
          <p:nvPr/>
        </p:nvCxnSpPr>
        <p:spPr>
          <a:xfrm flipV="1">
            <a:off x="1929592" y="3748874"/>
            <a:ext cx="10870" cy="1035586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spect="1"/>
          </p:cNvSpPr>
          <p:nvPr/>
        </p:nvSpPr>
        <p:spPr>
          <a:xfrm>
            <a:off x="2322773" y="3455108"/>
            <a:ext cx="365760" cy="365760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7524626" y="178238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  <p:sp>
        <p:nvSpPr>
          <p:cNvPr id="103" name="Rectangle 102"/>
          <p:cNvSpPr/>
          <p:nvPr/>
        </p:nvSpPr>
        <p:spPr>
          <a:xfrm>
            <a:off x="6009295" y="1773513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104" name="Rectangle 103"/>
          <p:cNvSpPr/>
          <p:nvPr/>
        </p:nvSpPr>
        <p:spPr>
          <a:xfrm>
            <a:off x="4493377" y="179559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105" name="Rectangle 104"/>
          <p:cNvSpPr/>
          <p:nvPr/>
        </p:nvSpPr>
        <p:spPr>
          <a:xfrm>
            <a:off x="2975869" y="1772650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106" name="Rectangle 105"/>
          <p:cNvSpPr/>
          <p:nvPr/>
        </p:nvSpPr>
        <p:spPr>
          <a:xfrm>
            <a:off x="7940838" y="815196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107" name="Rectangle 106"/>
          <p:cNvSpPr/>
          <p:nvPr/>
        </p:nvSpPr>
        <p:spPr>
          <a:xfrm>
            <a:off x="6425507" y="806325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108" name="Rectangle 107"/>
          <p:cNvSpPr/>
          <p:nvPr/>
        </p:nvSpPr>
        <p:spPr>
          <a:xfrm>
            <a:off x="4909589" y="828409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110" name="Rectangle 109"/>
          <p:cNvSpPr/>
          <p:nvPr/>
        </p:nvSpPr>
        <p:spPr>
          <a:xfrm>
            <a:off x="5809330" y="4355632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  <p:sp>
        <p:nvSpPr>
          <p:cNvPr id="111" name="Rectangle 110"/>
          <p:cNvSpPr/>
          <p:nvPr/>
        </p:nvSpPr>
        <p:spPr>
          <a:xfrm>
            <a:off x="4293999" y="4346761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800" dirty="0"/>
          </a:p>
        </p:txBody>
      </p:sp>
      <p:sp>
        <p:nvSpPr>
          <p:cNvPr id="112" name="Rectangle 111"/>
          <p:cNvSpPr/>
          <p:nvPr/>
        </p:nvSpPr>
        <p:spPr>
          <a:xfrm>
            <a:off x="2778081" y="4368845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800" dirty="0"/>
          </a:p>
        </p:txBody>
      </p:sp>
      <p:sp>
        <p:nvSpPr>
          <p:cNvPr id="113" name="Rectangle 112"/>
          <p:cNvSpPr/>
          <p:nvPr/>
        </p:nvSpPr>
        <p:spPr>
          <a:xfrm>
            <a:off x="1260573" y="4345898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800" dirty="0"/>
          </a:p>
        </p:txBody>
      </p:sp>
      <p:sp>
        <p:nvSpPr>
          <p:cNvPr id="114" name="Rectangle 113"/>
          <p:cNvSpPr/>
          <p:nvPr/>
        </p:nvSpPr>
        <p:spPr>
          <a:xfrm>
            <a:off x="9525314" y="818024"/>
            <a:ext cx="44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90832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how many output bit?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9722" b="-20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Combinational Logic</a:t>
            </a:r>
            <a:endParaRPr lang="en-CA" sz="6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23537"/>
            <a:ext cx="12170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of logic gates on the present inputs → the outputs </a:t>
            </a:r>
            <a:r>
              <a:rPr lang="en-US" sz="20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any 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 combinational circuit performs an operation that can be specified logically by a set of Boolean functions.</a:t>
            </a: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0979" y="3751036"/>
            <a:ext cx="3218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 Combinational C</a:t>
            </a:r>
            <a:r>
              <a:rPr lang="en-US" sz="20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ircuit</a:t>
            </a:r>
            <a:r>
              <a:rPr lang="en-US" sz="2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20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how many ANDs?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9722" b="-20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67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how many k-bit adders?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9722" b="-20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105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what is k in k-bit adders?</a:t>
                </a:r>
                <a:endParaRPr lang="en-CA" sz="5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1754326"/>
              </a:xfrm>
              <a:prstGeom prst="rect">
                <a:avLst/>
              </a:prstGeom>
              <a:blipFill>
                <a:blip r:embed="rId2"/>
                <a:stretch>
                  <a:fillRect t="-9722" b="-20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05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Multiplier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Signed?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082754"/>
                <a:ext cx="12192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n-bit X 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5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m-bit Y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754"/>
                <a:ext cx="12192000" cy="923330"/>
              </a:xfrm>
              <a:prstGeom prst="rect">
                <a:avLst/>
              </a:prstGeom>
              <a:blipFill>
                <a:blip r:embed="rId2"/>
                <a:stretch>
                  <a:fillRect t="-18543" b="-397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7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579556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2220686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529" y="2733192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921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41406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Comparator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337395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827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X &gt; Y      X==Y      X &lt; Y</a:t>
            </a:r>
          </a:p>
        </p:txBody>
      </p:sp>
    </p:spTree>
    <p:extLst>
      <p:ext uri="{BB962C8B-B14F-4D97-AF65-F5344CB8AC3E}">
        <p14:creationId xmlns:p14="http://schemas.microsoft.com/office/powerpoint/2010/main" val="324357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112975" y="1970980"/>
                <a:ext cx="9966050" cy="2419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CA" sz="4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iven</a:t>
                </a: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two unsigned numbers x and y,</a:t>
                </a: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design a logic circuit to see</a:t>
                </a:r>
              </a:p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CA" sz="5400" b="0" i="1" u="none" strike="noStrike" kern="1200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CA" sz="5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e>
                        <m:sup>
                          <m:r>
                            <a:rPr kumimoji="0" lang="en-US" sz="5400" b="0" i="1" u="none" strike="noStrike" kern="1200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?</m:t>
                          </m:r>
                        </m:sup>
                      </m:sSup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CA" sz="5400" b="0" i="0" u="none" strike="noStrike" kern="1200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5" y="1970980"/>
                <a:ext cx="9966050" cy="2419380"/>
              </a:xfrm>
              <a:prstGeom prst="rect">
                <a:avLst/>
              </a:prstGeom>
              <a:blipFill>
                <a:blip r:embed="rId2"/>
                <a:stretch>
                  <a:fillRect l="-2815" t="-5793" r="-2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35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" y="0"/>
              <a:ext cx="12191999" cy="6858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6744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677917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677917">
                      <a:extLst>
                        <a:ext uri="{9D8B030D-6E8A-4147-A177-3AD203B41FA5}">
                          <a16:colId xmlns:a16="http://schemas.microsoft.com/office/drawing/2014/main" val="3904101150"/>
                        </a:ext>
                      </a:extLst>
                    </a:gridCol>
                    <a:gridCol w="993228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4587764">
                      <a:extLst>
                        <a:ext uri="{9D8B030D-6E8A-4147-A177-3AD203B41FA5}">
                          <a16:colId xmlns:a16="http://schemas.microsoft.com/office/drawing/2014/main" val="2838467327"/>
                        </a:ext>
                      </a:extLst>
                    </a:gridCol>
                    <a:gridCol w="4498429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403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F(Y2,Y1,X2,X1)=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𝚺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 m(0,1,2,3,5,6,7,10,11,15)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F(Y2,Y1,X2,X1)=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𝚷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 M(4,8,9,12,13,14)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942001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61734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620571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2957374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0543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361098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67072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69246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3832"/>
                  </p:ext>
                </p:extLst>
              </p:nvPr>
            </p:nvGraphicFramePr>
            <p:xfrm>
              <a:off x="1" y="0"/>
              <a:ext cx="12191999" cy="6858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6744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677917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677917">
                      <a:extLst>
                        <a:ext uri="{9D8B030D-6E8A-4147-A177-3AD203B41FA5}">
                          <a16:colId xmlns:a16="http://schemas.microsoft.com/office/drawing/2014/main" val="3904101150"/>
                        </a:ext>
                      </a:extLst>
                    </a:gridCol>
                    <a:gridCol w="993228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4587764">
                      <a:extLst>
                        <a:ext uri="{9D8B030D-6E8A-4147-A177-3AD203B41FA5}">
                          <a16:colId xmlns:a16="http://schemas.microsoft.com/office/drawing/2014/main" val="2838467327"/>
                        </a:ext>
                      </a:extLst>
                    </a:gridCol>
                    <a:gridCol w="4498429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403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8144" t="-9375" r="-98892" b="-16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71469" t="-9375" r="-847" b="-16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942001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61734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620571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2957374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0543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361098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67072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69246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576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83F7AE-1F7A-C94C-9D99-D1D394F3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9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112975" y="1970980"/>
                <a:ext cx="9966050" cy="2419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CA" sz="4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iven</a:t>
                </a: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two unsigned numbers x and y,</a:t>
                </a:r>
                <a:r>
                  <a:rPr lang="en-CA" sz="4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design a logic circuit to see</a:t>
                </a:r>
              </a:p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&gt;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;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==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; 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a:rPr kumimoji="0" lang="en-US" sz="54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CA" sz="5400" b="0" i="0" u="none" strike="noStrike" kern="1200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5" y="1970980"/>
                <a:ext cx="9966050" cy="2419380"/>
              </a:xfrm>
              <a:prstGeom prst="rect">
                <a:avLst/>
              </a:prstGeom>
              <a:blipFill>
                <a:blip r:embed="rId2"/>
                <a:stretch>
                  <a:fillRect l="-2815" t="-5793" r="-2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24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67834" y="3013409"/>
              <a:ext cx="25026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Combinational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73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2000" cy="6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85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495204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495204">
                  <a:extLst>
                    <a:ext uri="{9D8B030D-6E8A-4147-A177-3AD203B41FA5}">
                      <a16:colId xmlns:a16="http://schemas.microsoft.com/office/drawing/2014/main" val="3904101150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51263">
                  <a:extLst>
                    <a:ext uri="{9D8B030D-6E8A-4147-A177-3AD203B41FA5}">
                      <a16:colId xmlns:a16="http://schemas.microsoft.com/office/drawing/2014/main" val="2838467327"/>
                    </a:ext>
                  </a:extLst>
                </a:gridCol>
                <a:gridCol w="328600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3286006">
                  <a:extLst>
                    <a:ext uri="{9D8B030D-6E8A-4147-A177-3AD203B41FA5}">
                      <a16:colId xmlns:a16="http://schemas.microsoft.com/office/drawing/2014/main" val="3973255129"/>
                    </a:ext>
                  </a:extLst>
                </a:gridCol>
              </a:tblGrid>
              <a:tr h="525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 &gt; 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(X==Y)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 &lt; 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942001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61734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0571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57374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30543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61098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67072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24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932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2000" cy="6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85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495204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495204">
                  <a:extLst>
                    <a:ext uri="{9D8B030D-6E8A-4147-A177-3AD203B41FA5}">
                      <a16:colId xmlns:a16="http://schemas.microsoft.com/office/drawing/2014/main" val="3904101150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51263">
                  <a:extLst>
                    <a:ext uri="{9D8B030D-6E8A-4147-A177-3AD203B41FA5}">
                      <a16:colId xmlns:a16="http://schemas.microsoft.com/office/drawing/2014/main" val="2838467327"/>
                    </a:ext>
                  </a:extLst>
                </a:gridCol>
                <a:gridCol w="328600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3286006">
                  <a:extLst>
                    <a:ext uri="{9D8B030D-6E8A-4147-A177-3AD203B41FA5}">
                      <a16:colId xmlns:a16="http://schemas.microsoft.com/office/drawing/2014/main" val="3973255129"/>
                    </a:ext>
                  </a:extLst>
                </a:gridCol>
              </a:tblGrid>
              <a:tr h="525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Y2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Y1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X2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X1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 &gt; 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(X==Y)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2000" b="0" kern="1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2000" b="0" kern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(X &lt; Y)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942001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61734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05717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573746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305435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61098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670723"/>
                  </a:ext>
                </a:extLst>
              </a:tr>
              <a:tr h="323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246550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4787900" y="1329440"/>
            <a:ext cx="4206240" cy="420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If X and Y</a:t>
            </a:r>
          </a:p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3, 4, 5, … bits?!</a:t>
            </a:r>
            <a:endParaRPr lang="en-CA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3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Subtractor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 by Hossein’s Way!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0149FDD-4162-49C8-A2CB-4C5981596A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83548" y="4972466"/>
              <a:ext cx="5101099" cy="155448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28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28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28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28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0149FDD-4162-49C8-A2CB-4C5981596A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705427"/>
                  </p:ext>
                </p:extLst>
              </p:nvPr>
            </p:nvGraphicFramePr>
            <p:xfrm>
              <a:off x="3583548" y="4972466"/>
              <a:ext cx="5101099" cy="155448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28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0465" r="-444156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28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28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28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28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28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8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E9F4F0C-11CB-4F7A-B9E7-1F0737F3AB80}"/>
              </a:ext>
            </a:extLst>
          </p:cNvPr>
          <p:cNvSpPr/>
          <p:nvPr/>
        </p:nvSpPr>
        <p:spPr>
          <a:xfrm>
            <a:off x="4807350" y="6067330"/>
            <a:ext cx="718465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60CE8-2272-40CE-BDBC-96CC4F784B39}"/>
              </a:ext>
            </a:extLst>
          </p:cNvPr>
          <p:cNvSpPr/>
          <p:nvPr/>
        </p:nvSpPr>
        <p:spPr>
          <a:xfrm>
            <a:off x="5448105" y="4599332"/>
            <a:ext cx="1437299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24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9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34901" y="25169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3710430" y="4051534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7737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25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71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-1808" y="5009423"/>
                <a:ext cx="12192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S’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then X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Y</a:t>
                </a:r>
              </a:p>
              <a:p>
                <a:pPr algn="ctr" defTabSz="457200">
                  <a:defRPr/>
                </a:pP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S’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(S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+S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+S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)=1 then 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Y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8" y="5009423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t="-8122" b="-182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91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0" y="5428523"/>
                <a:ext cx="12192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S</a:t>
                </a:r>
                <a:r>
                  <a:rPr lang="en-US" sz="36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then 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</m:oMath>
                </a14:m>
                <a:r>
                  <a:rPr lang="en-US" sz="3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Y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28523"/>
                <a:ext cx="12192000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51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0" i="1" kern="120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715" y="2576639"/>
              <a:ext cx="6951011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278791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5388407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283813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3810" b="-13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2’s-comp(0 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)</a:t>
                          </a: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S</a:t>
                          </a:r>
                          <a:r>
                            <a:rPr lang="en-US" sz="4400" kern="1200" baseline="-2500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244820" y="4154753"/>
            <a:ext cx="779380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C4</a:t>
            </a:r>
            <a:endParaRPr lang="en-CA" sz="4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3379" y="1868753"/>
            <a:ext cx="2191626" cy="70788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4000" baseline="-25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44122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If S’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AND (S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+S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+S</a:t>
            </a:r>
            <a:r>
              <a:rPr lang="en-US" sz="3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)’=1 then X == Y</a:t>
            </a:r>
          </a:p>
        </p:txBody>
      </p:sp>
    </p:spTree>
    <p:extLst>
      <p:ext uri="{BB962C8B-B14F-4D97-AF65-F5344CB8AC3E}">
        <p14:creationId xmlns:p14="http://schemas.microsoft.com/office/powerpoint/2010/main" val="493464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3579556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2220686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529" y="2733192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Multiplier</a:t>
                      </a:r>
                      <a:endParaRPr lang="en-CA" sz="2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10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50567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XNOR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429000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Equality Gate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73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/>
        </p:nvGraphicFramePr>
        <p:xfrm>
          <a:off x="0" y="4267200"/>
          <a:ext cx="1219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1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798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Y’X’+YX = 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8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D05B578-3F1C-4AEE-9B48-FD4E7EF5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49" y="1142682"/>
            <a:ext cx="4137394" cy="2286318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CC8329E-90A8-4928-BA35-A76E430C028E}"/>
              </a:ext>
            </a:extLst>
          </p:cNvPr>
          <p:cNvSpPr/>
          <p:nvPr/>
        </p:nvSpPr>
        <p:spPr>
          <a:xfrm>
            <a:off x="4215575" y="1142683"/>
            <a:ext cx="755889" cy="2286318"/>
          </a:xfrm>
          <a:prstGeom prst="arc">
            <a:avLst>
              <a:gd name="adj1" fmla="val 16200000"/>
              <a:gd name="adj2" fmla="val 535907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9810A-FA57-471E-A1A3-068B23B5A704}"/>
              </a:ext>
            </a:extLst>
          </p:cNvPr>
          <p:cNvSpPr/>
          <p:nvPr/>
        </p:nvSpPr>
        <p:spPr>
          <a:xfrm>
            <a:off x="3916847" y="133574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EB3C0-ED6D-49D8-8793-499A39D506D2}"/>
              </a:ext>
            </a:extLst>
          </p:cNvPr>
          <p:cNvSpPr/>
          <p:nvPr/>
        </p:nvSpPr>
        <p:spPr>
          <a:xfrm>
            <a:off x="3924061" y="2359794"/>
            <a:ext cx="5164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1B08C-217D-4F84-96BF-5DC65EBCC7F9}"/>
              </a:ext>
            </a:extLst>
          </p:cNvPr>
          <p:cNvSpPr/>
          <p:nvPr/>
        </p:nvSpPr>
        <p:spPr>
          <a:xfrm>
            <a:off x="8802917" y="1759803"/>
            <a:ext cx="12554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 </a:t>
            </a:r>
            <a:r>
              <a:rPr lang="en-US" sz="4800" baseline="30000" dirty="0">
                <a:latin typeface="Segoe UI Light (Headings)"/>
              </a:rPr>
              <a:t>  </a:t>
            </a:r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E22E-F95A-4A5E-85F6-1B5F96A65BA3}"/>
              </a:ext>
            </a:extLst>
          </p:cNvPr>
          <p:cNvSpPr/>
          <p:nvPr/>
        </p:nvSpPr>
        <p:spPr>
          <a:xfrm>
            <a:off x="2624601" y="99070"/>
            <a:ext cx="6942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NOT Exclusive-OR (XNOR)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C24D17-A579-47A8-BF89-709E7A2D6803}"/>
              </a:ext>
            </a:extLst>
          </p:cNvPr>
          <p:cNvSpPr>
            <a:spLocks noChangeAspect="1"/>
          </p:cNvSpPr>
          <p:nvPr/>
        </p:nvSpPr>
        <p:spPr>
          <a:xfrm>
            <a:off x="7861147" y="2148681"/>
            <a:ext cx="274320" cy="27432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8C4C65-6401-44ED-BC6C-0D671AC23FC0}"/>
              </a:ext>
            </a:extLst>
          </p:cNvPr>
          <p:cNvGrpSpPr/>
          <p:nvPr/>
        </p:nvGrpSpPr>
        <p:grpSpPr>
          <a:xfrm>
            <a:off x="9236475" y="2028851"/>
            <a:ext cx="365760" cy="365760"/>
            <a:chOff x="9236475" y="2028851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083221-C8F8-4AB7-9CE5-40E50FA0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6475" y="2028851"/>
              <a:ext cx="365760" cy="3657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C8BA54-7920-4463-AAC2-51E926488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4361" y="2152223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D3C710A-78C4-4179-A09E-0BB195613888}"/>
              </a:ext>
            </a:extLst>
          </p:cNvPr>
          <p:cNvSpPr>
            <a:spLocks noChangeAspect="1"/>
          </p:cNvSpPr>
          <p:nvPr/>
        </p:nvSpPr>
        <p:spPr>
          <a:xfrm>
            <a:off x="0" y="985796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W04</a:t>
            </a:r>
          </a:p>
        </p:txBody>
      </p:sp>
    </p:spTree>
    <p:extLst>
      <p:ext uri="{BB962C8B-B14F-4D97-AF65-F5344CB8AC3E}">
        <p14:creationId xmlns:p14="http://schemas.microsoft.com/office/powerpoint/2010/main" val="2737569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159500" y="4470400"/>
            <a:ext cx="0" cy="73152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1800" y="4419600"/>
            <a:ext cx="0" cy="100584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27600" y="4445000"/>
            <a:ext cx="0" cy="118872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30700" y="4470400"/>
            <a:ext cx="0" cy="13716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330700" y="5842000"/>
            <a:ext cx="24765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21250" y="5641340"/>
            <a:ext cx="2286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24500" y="5417820"/>
            <a:ext cx="164592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159500" y="5214620"/>
            <a:ext cx="10058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960101" y="2174063"/>
              <a:ext cx="51010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4400" i="1" kern="12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⊙</m:t>
                                </m:r>
                              </m:oMath>
                            </m:oMathPara>
                          </a14:m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1  1  1  1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119219"/>
                  </p:ext>
                </p:extLst>
              </p:nvPr>
            </p:nvGraphicFramePr>
            <p:xfrm>
              <a:off x="1960101" y="2174063"/>
              <a:ext cx="51010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079" r="-444156" b="-186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 smtClean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1  1  1  1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4400" kern="1200" baseline="0" dirty="0" smtClean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889500"/>
            <a:ext cx="2141769" cy="128506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539185" y="4716194"/>
            <a:ext cx="2412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6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=(X==Y)</a:t>
            </a:r>
          </a:p>
        </p:txBody>
      </p:sp>
    </p:spTree>
    <p:extLst>
      <p:ext uri="{BB962C8B-B14F-4D97-AF65-F5344CB8AC3E}">
        <p14:creationId xmlns:p14="http://schemas.microsoft.com/office/powerpoint/2010/main" val="2421743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31701" y="2199463"/>
          <a:ext cx="59392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2664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4018572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828063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baseline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baseline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Y’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 &gt; Y</a:t>
                      </a:r>
                      <a:endParaRPr lang="en-CA" sz="4400" kern="1200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11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31701" y="2199463"/>
          <a:ext cx="5837699" cy="2286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73973">
                  <a:extLst>
                    <a:ext uri="{9D8B030D-6E8A-4147-A177-3AD203B41FA5}">
                      <a16:colId xmlns:a16="http://schemas.microsoft.com/office/drawing/2014/main" val="2094680915"/>
                    </a:ext>
                  </a:extLst>
                </a:gridCol>
                <a:gridCol w="3949829">
                  <a:extLst>
                    <a:ext uri="{9D8B030D-6E8A-4147-A177-3AD203B41FA5}">
                      <a16:colId xmlns:a16="http://schemas.microsoft.com/office/drawing/2014/main" val="1496576233"/>
                    </a:ext>
                  </a:extLst>
                </a:gridCol>
                <a:gridCol w="813897">
                  <a:extLst>
                    <a:ext uri="{9D8B030D-6E8A-4147-A177-3AD203B41FA5}">
                      <a16:colId xmlns:a16="http://schemas.microsoft.com/office/drawing/2014/main" val="45450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baseline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4400" kern="1200" baseline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400" kern="1200" baseline="-25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X’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4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4400" kern="1200" baseline="-25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 </a:t>
                      </a: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4400" kern="1200" baseline="0" dirty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X &lt; Y</a:t>
                      </a:r>
                      <a:endParaRPr lang="en-CA" sz="4400" kern="1200" baseline="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kern="1200" dirty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4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69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331701" y="21994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4400" i="1" kern="1200" baseline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⊙</m:t>
                              </m:r>
                            </m:oMath>
                          </a14:m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</a:t>
                          </a: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839381"/>
                  </p:ext>
                </p:extLst>
              </p:nvPr>
            </p:nvGraphicFramePr>
            <p:xfrm>
              <a:off x="3331701" y="2199463"/>
              <a:ext cx="5101099" cy="22860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938459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3451440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711200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160" t="-216800" r="-20635" b="-38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1911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836401" y="2174063"/>
              <a:ext cx="64472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186122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36228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89888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=0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4400" i="1" kern="1200" baseline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⊙</m:t>
                              </m:r>
                            </m:oMath>
                          </a14:m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X’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X &gt; Y</a:t>
                          </a: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825388"/>
                  </p:ext>
                </p:extLst>
              </p:nvPr>
            </p:nvGraphicFramePr>
            <p:xfrm>
              <a:off x="2836401" y="2174063"/>
              <a:ext cx="64472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186122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36228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89888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=0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273" t="-115319" r="-20699" b="-2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1479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836401" y="2174063"/>
              <a:ext cx="64472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186122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36228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89888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=0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 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4400" i="1" kern="1200" baseline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⊙</m:t>
                              </m:r>
                            </m:oMath>
                          </a14:m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Y’</a:t>
                          </a:r>
                          <a:r>
                            <a:rPr lang="en-US" sz="4400" kern="1200" baseline="-2500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4400" kern="1200" baseline="0" dirty="0">
                              <a:solidFill>
                                <a:prstClr val="black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X &lt; Y</a:t>
                          </a:r>
                          <a:endParaRPr lang="en-CA" sz="4400" kern="1200" baseline="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774188"/>
                  </p:ext>
                </p:extLst>
              </p:nvPr>
            </p:nvGraphicFramePr>
            <p:xfrm>
              <a:off x="2836401" y="2174063"/>
              <a:ext cx="6447299" cy="295656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186122">
                      <a:extLst>
                        <a:ext uri="{9D8B030D-6E8A-4147-A177-3AD203B41FA5}">
                          <a16:colId xmlns:a16="http://schemas.microsoft.com/office/drawing/2014/main" val="2094680915"/>
                        </a:ext>
                      </a:extLst>
                    </a:gridCol>
                    <a:gridCol w="4362289">
                      <a:extLst>
                        <a:ext uri="{9D8B030D-6E8A-4147-A177-3AD203B41FA5}">
                          <a16:colId xmlns:a16="http://schemas.microsoft.com/office/drawing/2014/main" val="1496576233"/>
                        </a:ext>
                      </a:extLst>
                    </a:gridCol>
                    <a:gridCol w="898888">
                      <a:extLst>
                        <a:ext uri="{9D8B030D-6E8A-4147-A177-3AD203B41FA5}">
                          <a16:colId xmlns:a16="http://schemas.microsoft.com/office/drawing/2014/main" val="45450739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=0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X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28377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4400" kern="1200" baseline="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4400" kern="12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4400" kern="1200" baseline="0" dirty="0" smtClean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=1 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4400" kern="12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Y</a:t>
                          </a:r>
                          <a:r>
                            <a:rPr lang="en-US" sz="4400" kern="1200" baseline="-25000" dirty="0" smtClean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endParaRPr lang="en-CA" sz="4400" kern="1200" baseline="-25000" dirty="0" smtClean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5036623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273" t="-115319" r="-20699" b="-2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4400" kern="1200" dirty="0">
                            <a:solidFill>
                              <a:prstClr val="black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0004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6673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52400" y="2161754"/>
                <a:ext cx="1219200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F1=(X&gt;Y)= 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F1=(X&gt;Y)= 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F1=(X&gt;Y)= 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 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F1=(X&gt;Y)= 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CA" sz="4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61754"/>
                <a:ext cx="12192000" cy="2800767"/>
              </a:xfrm>
              <a:prstGeom prst="rect">
                <a:avLst/>
              </a:prstGeom>
              <a:blipFill>
                <a:blip r:embed="rId2"/>
                <a:stretch>
                  <a:fillRect l="-2000" t="-4575" b="-95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818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52400" y="2161754"/>
                <a:ext cx="1219200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>
                  <a:defRPr/>
                </a:pP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F1=(X&lt;Y)= X’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F1=(X&gt;Y)= 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)X’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F1=(X&gt;Y)= 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)X’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 </a:t>
                </a:r>
              </a:p>
              <a:p>
                <a:pPr defTabSz="457200">
                  <a:defRPr/>
                </a:pPr>
                <a:r>
                  <a:rPr lang="en-US" sz="4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F1=(X&gt;Y)= 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)(X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)X’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:r>
                  <a:rPr lang="en-US" sz="44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4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CA" sz="44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61754"/>
                <a:ext cx="12192000" cy="2800767"/>
              </a:xfrm>
              <a:prstGeom prst="rect">
                <a:avLst/>
              </a:prstGeom>
              <a:blipFill>
                <a:blip r:embed="rId2"/>
                <a:stretch>
                  <a:fillRect l="-2000" t="-4575" b="-95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71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80945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Binary Multiplier </a:t>
            </a:r>
            <a:endParaRPr lang="en-CA" sz="5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3732784"/>
            <a:ext cx="9708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Unsigned</a:t>
            </a:r>
            <a:endParaRPr lang="en-CA" sz="4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74888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n-bit X + n-bit X + … + n-bit X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5638799" y="1131445"/>
            <a:ext cx="914402" cy="9493250"/>
          </a:xfrm>
          <a:prstGeom prst="rightBrace">
            <a:avLst>
              <a:gd name="adj1" fmla="val 81250"/>
              <a:gd name="adj2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962477" y="5936096"/>
            <a:ext cx="46698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m-bit Y times!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9473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109696"/>
            <a:ext cx="6270625" cy="67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90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109696"/>
            <a:ext cx="6270625" cy="674830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640716" y="620486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4640716" y="2034790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4640716" y="3312886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640716" y="4735286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19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681689" y="135887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0897" y="0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6095" y="2734659"/>
              <a:ext cx="1915909" cy="13849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Arithmatic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 Op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97" y="2057576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1407" y="2899259"/>
              <a:ext cx="2205284" cy="95410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Transmission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0897" y="4115151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5860" y="3167390"/>
              <a:ext cx="129638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Coders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81689" y="337648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1689" y="5591628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4529" y="2519238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Decoder, Encoder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Multiplexer (MUX, MPX), De-Multiplexer (</a:t>
                      </a:r>
                      <a:r>
                        <a:rPr lang="en-US" sz="2400" b="1" kern="1200" baseline="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Demux</a:t>
                      </a: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endParaRPr lang="en-CA" sz="2400" b="1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444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529" y="512506"/>
          <a:ext cx="7477471" cy="1714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42924438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Adder, Binary </a:t>
                      </a:r>
                      <a:r>
                        <a:rPr lang="en-US" sz="2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Subtractor</a:t>
                      </a:r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Binary Multiplier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102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r>
                        <a:rPr lang="en-US" sz="24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Comparator (Magnitude Comparator)</a:t>
                      </a:r>
                      <a:endParaRPr lang="en-CA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1122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14529" y="5124025"/>
          <a:ext cx="7477471" cy="857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77471">
                  <a:extLst>
                    <a:ext uri="{9D8B030D-6E8A-4147-A177-3AD203B41FA5}">
                      <a16:colId xmlns:a16="http://schemas.microsoft.com/office/drawing/2014/main" val="303546594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Codes (BCD, Excess-3, Gray)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6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13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763288"/>
            <a:ext cx="9708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4810976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defRPr/>
            </a:pPr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Binary Code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algn="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Display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990708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 Binary to 1-hot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641" y="4806512"/>
            <a:ext cx="1037912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1-hot: a vector of bits with a single 1 and all the others 0</a:t>
            </a:r>
          </a:p>
          <a:p>
            <a:pPr lvl="0" algn="ctr" defTabSz="457200">
              <a:defRPr/>
            </a:pP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[0010000000]</a:t>
            </a:r>
          </a:p>
          <a:p>
            <a:pPr algn="ctr" defTabSz="457200">
              <a:defRPr/>
            </a:pP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[0000000100]</a:t>
            </a:r>
          </a:p>
          <a:p>
            <a:pPr algn="ctr" defTabSz="457200">
              <a:defRPr/>
            </a:pPr>
            <a:r>
              <a:rPr lang="en-US" sz="3200" strike="sngStrike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[0010010000]</a:t>
            </a:r>
          </a:p>
        </p:txBody>
      </p:sp>
    </p:spTree>
    <p:extLst>
      <p:ext uri="{BB962C8B-B14F-4D97-AF65-F5344CB8AC3E}">
        <p14:creationId xmlns:p14="http://schemas.microsoft.com/office/powerpoint/2010/main" val="1774939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06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29991"/>
              </p:ext>
            </p:extLst>
          </p:nvPr>
        </p:nvGraphicFramePr>
        <p:xfrm>
          <a:off x="8403770" y="555002"/>
          <a:ext cx="533718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718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37487" y="290862"/>
            <a:ext cx="2064341" cy="6410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810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1233714"/>
            <a:ext cx="2208806" cy="546774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-Right Arrow 7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0332"/>
              </p:ext>
            </p:extLst>
          </p:nvPr>
        </p:nvGraphicFramePr>
        <p:xfrm>
          <a:off x="8389256" y="627572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705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1814286"/>
            <a:ext cx="2208806" cy="488717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945423" y="290862"/>
            <a:ext cx="2208806" cy="82673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-Right Arrow 7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08064"/>
              </p:ext>
            </p:extLst>
          </p:nvPr>
        </p:nvGraphicFramePr>
        <p:xfrm>
          <a:off x="8423618" y="627572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5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e I7-4870HQ SR1ZX CPU Processor Chip , Intel I7 Chip 6M Cache Up To  3.7G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3" t="26440" r="29381" b="12073"/>
          <a:stretch/>
        </p:blipFill>
        <p:spPr bwMode="auto">
          <a:xfrm>
            <a:off x="2061029" y="2494677"/>
            <a:ext cx="2278742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M Overview - Viking Technology | Memory and Storage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1224" y="2652662"/>
            <a:ext cx="6410599" cy="16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3023" y="2380342"/>
            <a:ext cx="2208806" cy="432111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945423" y="290862"/>
            <a:ext cx="2208806" cy="152342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-Right Arrow 6"/>
          <p:cNvSpPr/>
          <p:nvPr/>
        </p:nvSpPr>
        <p:spPr>
          <a:xfrm>
            <a:off x="5283200" y="2731332"/>
            <a:ext cx="2566395" cy="15358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63480"/>
              </p:ext>
            </p:extLst>
          </p:nvPr>
        </p:nvGraphicFramePr>
        <p:xfrm>
          <a:off x="8428713" y="662133"/>
          <a:ext cx="513080" cy="5882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805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12385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5548"/>
                  </a:ext>
                </a:extLst>
              </a:tr>
              <a:tr h="107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12587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2879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37075"/>
                  </a:ext>
                </a:extLst>
              </a:tr>
              <a:tr h="651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7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1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51075" y="747711"/>
            <a:ext cx="8026208" cy="4191988"/>
            <a:chOff x="879475" y="100010"/>
            <a:chExt cx="10759145" cy="65315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575" y="100010"/>
              <a:ext cx="10077450" cy="345757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684789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36719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5866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7799" y="1000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67023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18957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8103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0036" y="1000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9925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31859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1005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62939" y="31353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010732" y="1563755"/>
              <a:ext cx="627888" cy="575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en-CA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0700" y="977900"/>
              <a:ext cx="8686800" cy="184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4-bit Adder</a:t>
              </a:r>
              <a:endParaRPr lang="en-CA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75" y="2972808"/>
              <a:ext cx="10077450" cy="3457575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392686" y="29728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4620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23766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75700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74924" y="29728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26857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06003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7936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87826" y="60081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39759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8905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70838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718632" y="4436556"/>
              <a:ext cx="627888" cy="575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en-CA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98600" y="3850698"/>
              <a:ext cx="8686800" cy="184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4-bit Adder</a:t>
              </a:r>
              <a:endParaRPr lang="en-CA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302307" y="2819400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121217" y="28587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58907" y="28460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76341" y="28460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78674" y="5533480"/>
                <a:ext cx="494879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(11)</a:t>
                </a:r>
                <a:r>
                  <a:rPr lang="en-US" sz="44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X+X+X</a:t>
                </a:r>
                <a:endParaRPr lang="en-CA" sz="4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74" y="5533480"/>
                <a:ext cx="4948792" cy="769441"/>
              </a:xfrm>
              <a:prstGeom prst="rect">
                <a:avLst/>
              </a:prstGeom>
              <a:blipFill>
                <a:blip r:embed="rId3"/>
                <a:stretch>
                  <a:fillRect l="-3576" t="-16667" r="-3453" b="-37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681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25314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81020"/>
              </p:ext>
            </p:extLst>
          </p:nvPr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83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67371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39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5849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5495"/>
              </p:ext>
            </p:extLst>
          </p:nvPr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38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80747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768636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762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09917"/>
              </p:ext>
            </p:extLst>
          </p:nvPr>
        </p:nvGraphicFramePr>
        <p:xfrm>
          <a:off x="2046514" y="2388809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791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82678"/>
              </p:ext>
            </p:extLst>
          </p:nvPr>
        </p:nvGraphicFramePr>
        <p:xfrm>
          <a:off x="2046514" y="2388809"/>
          <a:ext cx="81279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361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20202"/>
              </p:ext>
            </p:extLst>
          </p:nvPr>
        </p:nvGraphicFramePr>
        <p:xfrm>
          <a:off x="9052829" y="2177144"/>
          <a:ext cx="1222692" cy="26270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3401" y="3209706"/>
          <a:ext cx="51308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484752"/>
            <a:ext cx="40233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542971" y="2846124"/>
            <a:ext cx="4233817" cy="638628"/>
          </a:xfrm>
          <a:prstGeom prst="bentConnector3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8365" y="3034272"/>
            <a:ext cx="548640" cy="3142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754126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59414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4720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150924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58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5642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47787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482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16686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1678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51075" y="747711"/>
            <a:ext cx="8026208" cy="4191988"/>
            <a:chOff x="879475" y="100010"/>
            <a:chExt cx="10759145" cy="65315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575" y="100010"/>
              <a:ext cx="10077450" cy="345757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684789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36719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5866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7799" y="1000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67023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18957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8103" y="100012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0036" y="1000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9925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31859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1005" y="31353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62939" y="31353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010732" y="1563755"/>
              <a:ext cx="627888" cy="575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en-CA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0700" y="977900"/>
              <a:ext cx="8686800" cy="184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4-bit Adder</a:t>
              </a:r>
              <a:endParaRPr lang="en-CA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75" y="2972808"/>
              <a:ext cx="10077450" cy="3457575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392686" y="29728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4620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23766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75700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74924" y="2972810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26857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06003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57936" y="2972808"/>
              <a:ext cx="574166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87826" y="6008111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CA" sz="5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39759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CA" sz="5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8905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CA" sz="5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70838" y="6008109"/>
              <a:ext cx="554828" cy="6234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2000" baseline="-25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CA" sz="5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718632" y="4436556"/>
              <a:ext cx="627888" cy="575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=0</a:t>
              </a:r>
              <a:endParaRPr lang="en-CA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98600" y="3850698"/>
              <a:ext cx="8686800" cy="184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4-bit Adder</a:t>
              </a:r>
              <a:endParaRPr lang="en-CA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302307" y="2819400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121217" y="28587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58907" y="28460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76341" y="2846095"/>
              <a:ext cx="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07445" y="5374739"/>
                <a:ext cx="11091242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(11)</a:t>
                </a:r>
                <a:r>
                  <a:rPr lang="en-US" sz="4400" baseline="-25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X+X+X</a:t>
                </a:r>
              </a:p>
              <a:p>
                <a:pPr lvl="0" algn="ctr"/>
                <a:r>
                  <a:rPr lang="en-US" sz="44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you change Y, you have to change circuit!!</a:t>
                </a:r>
                <a:endParaRPr lang="en-CA" sz="4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5" y="5374739"/>
                <a:ext cx="11091242" cy="1446550"/>
              </a:xfrm>
              <a:prstGeom prst="rect">
                <a:avLst/>
              </a:prstGeom>
              <a:blipFill>
                <a:blip r:embed="rId3"/>
                <a:stretch>
                  <a:fillRect l="-1759" t="-8861" r="-1704" b="-194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3374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67387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72109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308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296228" y="3825837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62388" y="4126475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7855268" y="1467866"/>
            <a:ext cx="914400" cy="128016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73085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3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52952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96228" y="3208981"/>
            <a:ext cx="402336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862388" y="3484752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862388" y="2846124"/>
            <a:ext cx="914400" cy="640080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Dec.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CA" sz="3200" baseline="30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08" y="2452915"/>
                <a:ext cx="3611880" cy="2090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48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07016"/>
              </p:ext>
            </p:extLst>
          </p:nvPr>
        </p:nvGraphicFramePr>
        <p:xfrm>
          <a:off x="885374" y="1692123"/>
          <a:ext cx="1071154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273608434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666894209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23108284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321912650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70819773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415619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4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US" sz="4000" b="0" kern="1200" baseline="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=m</a:t>
                      </a:r>
                      <a:r>
                        <a:rPr lang="en-US" sz="4000" b="0" kern="1200" baseline="-250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CA" sz="4000" b="0" kern="1200" baseline="-250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4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4802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015245" y="3776845"/>
            <a:ext cx="8229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29652"/>
              </p:ext>
            </p:extLst>
          </p:nvPr>
        </p:nvGraphicFramePr>
        <p:xfrm>
          <a:off x="9110886" y="857666"/>
          <a:ext cx="1222692" cy="5254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692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48844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32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CA" sz="32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543413"/>
                  </a:ext>
                </a:extLst>
              </a:tr>
              <a:tr h="131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kumimoji="0" lang="en-CA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60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38964"/>
              </p:ext>
            </p:extLst>
          </p:nvPr>
        </p:nvGraphicFramePr>
        <p:xfrm>
          <a:off x="3361602" y="2905632"/>
          <a:ext cx="513080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663318775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19526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007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202111" y="5351067"/>
            <a:ext cx="283464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17560" y="4350034"/>
            <a:ext cx="1240246" cy="7259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22734" y="4444384"/>
            <a:ext cx="109728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-1" r="9437" b="-2659"/>
          <a:stretch/>
        </p:blipFill>
        <p:spPr>
          <a:xfrm rot="5400000">
            <a:off x="4620034" y="3821295"/>
            <a:ext cx="411481" cy="32258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5897880" y="1691640"/>
            <a:ext cx="0" cy="27432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650186" y="1416646"/>
            <a:ext cx="0" cy="292608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29728" y="1418881"/>
            <a:ext cx="137160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90260" y="1684020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0" y="1282084"/>
            <a:ext cx="914400" cy="54864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7816900" y="1548670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25" y="2655608"/>
            <a:ext cx="914400" cy="54864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7827825" y="2922194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73" y="3896346"/>
            <a:ext cx="914400" cy="54864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7857673" y="4162932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9" y="5205172"/>
            <a:ext cx="914400" cy="54864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7911009" y="5471758"/>
            <a:ext cx="10972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23029" y="2798101"/>
            <a:ext cx="8229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375803" y="3063240"/>
            <a:ext cx="54864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-1" r="9437" b="-2659"/>
          <a:stretch/>
        </p:blipFill>
        <p:spPr>
          <a:xfrm rot="5400000">
            <a:off x="4206013" y="3204439"/>
            <a:ext cx="411481" cy="322580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/>
          <p:nvPr/>
        </p:nvCxnSpPr>
        <p:spPr>
          <a:xfrm flipV="1">
            <a:off x="4189865" y="3140813"/>
            <a:ext cx="0" cy="2651760"/>
          </a:xfrm>
          <a:prstGeom prst="straightConnector1">
            <a:avLst/>
          </a:prstGeom>
          <a:ln w="25400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641624" y="3776844"/>
            <a:ext cx="0" cy="2011680"/>
          </a:xfrm>
          <a:prstGeom prst="straightConnector1">
            <a:avLst/>
          </a:prstGeom>
          <a:ln w="25400"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11753" y="3556351"/>
            <a:ext cx="0" cy="22860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44588" y="3140813"/>
            <a:ext cx="36576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825774" y="4141368"/>
            <a:ext cx="0" cy="164592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02789" y="4565435"/>
            <a:ext cx="192024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821323" y="4659785"/>
            <a:ext cx="155448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362700" y="3063240"/>
            <a:ext cx="13103" cy="159654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115006" y="2798101"/>
            <a:ext cx="8023" cy="176957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412867" y="4822818"/>
            <a:ext cx="219456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644708" y="4993451"/>
            <a:ext cx="2194560" cy="488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589814" y="4039145"/>
            <a:ext cx="45720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42588" y="4304284"/>
            <a:ext cx="182880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829485" y="4304284"/>
            <a:ext cx="0" cy="73152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581791" y="4039145"/>
            <a:ext cx="0" cy="82296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619169" y="5589192"/>
            <a:ext cx="2468880" cy="0"/>
          </a:xfrm>
          <a:prstGeom prst="straightConnector1">
            <a:avLst/>
          </a:prstGeom>
          <a:ln w="25400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05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3" y="1162050"/>
            <a:ext cx="1109400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1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1264"/>
            <a:ext cx="6347813" cy="62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184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Decode 4-Bit Binary to 2</a:t>
            </a:r>
            <a:r>
              <a:rPr lang="en-US" sz="4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</p:spTree>
    <p:extLst>
      <p:ext uri="{BB962C8B-B14F-4D97-AF65-F5344CB8AC3E}">
        <p14:creationId xmlns:p14="http://schemas.microsoft.com/office/powerpoint/2010/main" val="3509579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301623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lvl="0" algn="ctr" defTabSz="457200">
              <a:defRPr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Decode n-Bit Binary to 2</a:t>
            </a:r>
            <a:r>
              <a:rPr lang="en-US" sz="4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One-hot</a:t>
            </a:r>
          </a:p>
        </p:txBody>
      </p:sp>
    </p:spTree>
    <p:extLst>
      <p:ext uri="{BB962C8B-B14F-4D97-AF65-F5344CB8AC3E}">
        <p14:creationId xmlns:p14="http://schemas.microsoft.com/office/powerpoint/2010/main" val="317396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79" y="1560511"/>
            <a:ext cx="7517671" cy="22191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51556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649119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992386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389951" y="156051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8685897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083462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426729" y="1560512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824294" y="156051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9986685" y="2499957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</a:t>
            </a:r>
            <a:endParaRPr lang="en-CA" sz="1000" dirty="0"/>
          </a:p>
        </p:txBody>
      </p:sp>
      <p:sp>
        <p:nvSpPr>
          <p:cNvPr id="11" name="Rectangle 10"/>
          <p:cNvSpPr/>
          <p:nvPr/>
        </p:nvSpPr>
        <p:spPr>
          <a:xfrm>
            <a:off x="3108639" y="2123950"/>
            <a:ext cx="6480261" cy="1181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4-bit Adder</a:t>
            </a:r>
            <a:endParaRPr lang="en-CA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67994" y="3404303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65559" y="340430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08825" y="340430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06390" y="3404301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CA" sz="500" baseline="-25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99518" y="3318542"/>
            <a:ext cx="0" cy="82296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85148" y="3369226"/>
            <a:ext cx="0" cy="100584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72088" y="3322975"/>
            <a:ext cx="0" cy="128016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18273" y="3322976"/>
            <a:ext cx="0" cy="15544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41858" y="5263696"/>
                <a:ext cx="8573950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</m:oMath>
                </a14:m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Y = X+…+X </a:t>
                </a:r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 When to stop?</a:t>
                </a:r>
              </a:p>
              <a:p>
                <a:pPr lvl="0" algn="ctr"/>
                <a:r>
                  <a:rPr lang="en-US" sz="4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Feedback  Sequential Logic</a:t>
                </a:r>
                <a:endParaRPr lang="en-CA" sz="4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858" y="5263696"/>
                <a:ext cx="8573950" cy="1446550"/>
              </a:xfrm>
              <a:prstGeom prst="rect">
                <a:avLst/>
              </a:prstGeom>
              <a:blipFill>
                <a:blip r:embed="rId3"/>
                <a:stretch>
                  <a:fillRect l="-2416" t="-8824" r="-2345" b="-189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H="1">
            <a:off x="1717955" y="1763999"/>
            <a:ext cx="1737360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16225" y="1459910"/>
            <a:ext cx="3108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300065" y="1258368"/>
            <a:ext cx="44805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" idx="0"/>
          </p:cNvCxnSpPr>
          <p:nvPr/>
        </p:nvCxnSpPr>
        <p:spPr>
          <a:xfrm flipH="1" flipV="1">
            <a:off x="8461973" y="1054881"/>
            <a:ext cx="3744" cy="505631"/>
          </a:xfrm>
          <a:prstGeom prst="line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768401" y="1258368"/>
            <a:ext cx="3744" cy="365760"/>
          </a:xfrm>
          <a:prstGeom prst="line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132352" y="1461211"/>
            <a:ext cx="3744" cy="182880"/>
          </a:xfrm>
          <a:prstGeom prst="line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05038" y="1055949"/>
            <a:ext cx="58521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012608" y="4586002"/>
            <a:ext cx="34747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321848" y="4384460"/>
            <a:ext cx="4754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588721" y="4156641"/>
            <a:ext cx="61264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016225" y="1459910"/>
            <a:ext cx="0" cy="3108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312938" y="1255246"/>
            <a:ext cx="14367" cy="31292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595180" y="1041365"/>
            <a:ext cx="5889" cy="31045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702181" y="1760566"/>
            <a:ext cx="0" cy="3108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707808" y="4865402"/>
            <a:ext cx="2103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384300" y="3749040"/>
            <a:ext cx="1562481" cy="305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384681" y="670657"/>
            <a:ext cx="0" cy="3108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384300" y="670657"/>
            <a:ext cx="87782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162558" y="670657"/>
            <a:ext cx="0" cy="1828800"/>
          </a:xfrm>
          <a:prstGeom prst="line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6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1752</Words>
  <Application>Microsoft Office PowerPoint</Application>
  <PresentationFormat>Widescreen</PresentationFormat>
  <Paragraphs>990</Paragraphs>
  <Slides>87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Segoe UI</vt:lpstr>
      <vt:lpstr>Segoe UI Light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IV Computer Architecture I: Digital Design Winter 2021</dc:title>
  <dc:subject>Computer Science</dc:subject>
  <dc:creator>Hossein Fani;hfani@uwindsor.ca</dc:creator>
  <cp:keywords>Combinational Logic ;Computer Architecture I; Digital Design ;Winter 2021</cp:keywords>
  <cp:lastModifiedBy>Hossein Fani</cp:lastModifiedBy>
  <cp:revision>621</cp:revision>
  <dcterms:created xsi:type="dcterms:W3CDTF">2020-10-28T13:59:12Z</dcterms:created>
  <dcterms:modified xsi:type="dcterms:W3CDTF">2021-03-13T05:00:04Z</dcterms:modified>
</cp:coreProperties>
</file>