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0"/>
  </p:notesMasterIdLst>
  <p:sldIdLst>
    <p:sldId id="1067" r:id="rId2"/>
    <p:sldId id="1088" r:id="rId3"/>
    <p:sldId id="1017" r:id="rId4"/>
    <p:sldId id="1099" r:id="rId5"/>
    <p:sldId id="1101" r:id="rId6"/>
    <p:sldId id="1207" r:id="rId7"/>
    <p:sldId id="1308" r:id="rId8"/>
    <p:sldId id="1146" r:id="rId9"/>
    <p:sldId id="1313" r:id="rId10"/>
    <p:sldId id="1309" r:id="rId11"/>
    <p:sldId id="1310" r:id="rId12"/>
    <p:sldId id="1311" r:id="rId13"/>
    <p:sldId id="1317" r:id="rId14"/>
    <p:sldId id="1318" r:id="rId15"/>
    <p:sldId id="1319" r:id="rId16"/>
    <p:sldId id="1320" r:id="rId17"/>
    <p:sldId id="1321" r:id="rId18"/>
    <p:sldId id="1322" r:id="rId19"/>
    <p:sldId id="1323" r:id="rId20"/>
    <p:sldId id="1324" r:id="rId21"/>
    <p:sldId id="1325" r:id="rId22"/>
    <p:sldId id="1326" r:id="rId23"/>
    <p:sldId id="1327" r:id="rId24"/>
    <p:sldId id="1328" r:id="rId25"/>
    <p:sldId id="1329" r:id="rId26"/>
    <p:sldId id="1330" r:id="rId27"/>
    <p:sldId id="1331" r:id="rId28"/>
    <p:sldId id="1332" r:id="rId29"/>
    <p:sldId id="1334" r:id="rId30"/>
    <p:sldId id="1333" r:id="rId31"/>
    <p:sldId id="1336" r:id="rId32"/>
    <p:sldId id="1337" r:id="rId33"/>
    <p:sldId id="1338" r:id="rId34"/>
    <p:sldId id="1339" r:id="rId35"/>
    <p:sldId id="1340" r:id="rId36"/>
    <p:sldId id="1341" r:id="rId37"/>
    <p:sldId id="1342" r:id="rId38"/>
    <p:sldId id="1344" r:id="rId39"/>
    <p:sldId id="1345" r:id="rId40"/>
    <p:sldId id="1343" r:id="rId41"/>
    <p:sldId id="1346" r:id="rId42"/>
    <p:sldId id="1348" r:id="rId43"/>
    <p:sldId id="1347" r:id="rId44"/>
    <p:sldId id="1349" r:id="rId45"/>
    <p:sldId id="1350" r:id="rId46"/>
    <p:sldId id="1351" r:id="rId47"/>
    <p:sldId id="1353" r:id="rId48"/>
    <p:sldId id="1355" r:id="rId49"/>
    <p:sldId id="1354" r:id="rId50"/>
    <p:sldId id="1352" r:id="rId51"/>
    <p:sldId id="1356" r:id="rId52"/>
    <p:sldId id="1357" r:id="rId53"/>
    <p:sldId id="1458" r:id="rId54"/>
    <p:sldId id="1358" r:id="rId55"/>
    <p:sldId id="1359" r:id="rId56"/>
    <p:sldId id="1361" r:id="rId57"/>
    <p:sldId id="1366" r:id="rId58"/>
    <p:sldId id="1363" r:id="rId59"/>
    <p:sldId id="1360" r:id="rId60"/>
    <p:sldId id="1364" r:id="rId61"/>
    <p:sldId id="1365" r:id="rId62"/>
    <p:sldId id="1367" r:id="rId63"/>
    <p:sldId id="1368" r:id="rId64"/>
    <p:sldId id="1370" r:id="rId65"/>
    <p:sldId id="1371" r:id="rId66"/>
    <p:sldId id="1369" r:id="rId67"/>
    <p:sldId id="257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93" r:id="rId104"/>
    <p:sldId id="294" r:id="rId105"/>
    <p:sldId id="295" r:id="rId106"/>
    <p:sldId id="296" r:id="rId107"/>
    <p:sldId id="297" r:id="rId108"/>
    <p:sldId id="298" r:id="rId109"/>
    <p:sldId id="299" r:id="rId110"/>
    <p:sldId id="300" r:id="rId111"/>
    <p:sldId id="410" r:id="rId112"/>
    <p:sldId id="408" r:id="rId113"/>
    <p:sldId id="411" r:id="rId114"/>
    <p:sldId id="412" r:id="rId115"/>
    <p:sldId id="413" r:id="rId116"/>
    <p:sldId id="409" r:id="rId117"/>
    <p:sldId id="418" r:id="rId118"/>
    <p:sldId id="419" r:id="rId119"/>
    <p:sldId id="420" r:id="rId120"/>
    <p:sldId id="421" r:id="rId121"/>
    <p:sldId id="414" r:id="rId122"/>
    <p:sldId id="415" r:id="rId123"/>
    <p:sldId id="416" r:id="rId124"/>
    <p:sldId id="301" r:id="rId125"/>
    <p:sldId id="1459" r:id="rId126"/>
    <p:sldId id="1208" r:id="rId127"/>
    <p:sldId id="1373" r:id="rId128"/>
    <p:sldId id="1375" r:id="rId129"/>
    <p:sldId id="1377" r:id="rId130"/>
    <p:sldId id="1376" r:id="rId131"/>
    <p:sldId id="1378" r:id="rId132"/>
    <p:sldId id="1379" r:id="rId133"/>
    <p:sldId id="1380" r:id="rId134"/>
    <p:sldId id="1381" r:id="rId135"/>
    <p:sldId id="1382" r:id="rId136"/>
    <p:sldId id="1383" r:id="rId137"/>
    <p:sldId id="1374" r:id="rId138"/>
    <p:sldId id="1384" r:id="rId139"/>
    <p:sldId id="1385" r:id="rId140"/>
    <p:sldId id="1386" r:id="rId141"/>
    <p:sldId id="1387" r:id="rId142"/>
    <p:sldId id="1388" r:id="rId143"/>
    <p:sldId id="1390" r:id="rId144"/>
    <p:sldId id="1391" r:id="rId145"/>
    <p:sldId id="1389" r:id="rId146"/>
    <p:sldId id="1392" r:id="rId147"/>
    <p:sldId id="1393" r:id="rId148"/>
    <p:sldId id="1394" r:id="rId149"/>
    <p:sldId id="1395" r:id="rId150"/>
    <p:sldId id="1396" r:id="rId151"/>
    <p:sldId id="1400" r:id="rId152"/>
    <p:sldId id="1401" r:id="rId153"/>
    <p:sldId id="1398" r:id="rId154"/>
    <p:sldId id="1403" r:id="rId155"/>
    <p:sldId id="1404" r:id="rId156"/>
    <p:sldId id="1407" r:id="rId157"/>
    <p:sldId id="392" r:id="rId158"/>
    <p:sldId id="1460" r:id="rId159"/>
    <p:sldId id="305" r:id="rId160"/>
    <p:sldId id="308" r:id="rId161"/>
    <p:sldId id="309" r:id="rId162"/>
    <p:sldId id="310" r:id="rId163"/>
    <p:sldId id="311" r:id="rId164"/>
    <p:sldId id="312" r:id="rId165"/>
    <p:sldId id="306" r:id="rId166"/>
    <p:sldId id="313" r:id="rId167"/>
    <p:sldId id="314" r:id="rId168"/>
    <p:sldId id="407" r:id="rId1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  <a:srgbClr val="CFD5EA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2021-03-16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410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7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75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9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52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20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26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298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4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9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72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1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349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383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14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9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10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849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45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08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596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6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728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77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971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535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481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62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9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6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https://www.ti.com/lit/ds/sdls014/sdls014.pdf?ts=1604890033918&amp;ref_url=https%253A%252F%252Fwww.google.com%252F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41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3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077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700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02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273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208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061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087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96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18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567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84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546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628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8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2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71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3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0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0.png"/><Relationship Id="rId4" Type="http://schemas.openxmlformats.org/officeDocument/2006/relationships/image" Target="../media/image24.jpe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4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233714"/>
            <a:ext cx="2208806" cy="546774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0332"/>
              </p:ext>
            </p:extLst>
          </p:nvPr>
        </p:nvGraphicFramePr>
        <p:xfrm>
          <a:off x="8389256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70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12002" y="2160657"/>
                <a:ext cx="39116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</m:t>
                    </m:r>
                  </m:oMath>
                </a14:m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Decoder + OR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002" y="2160657"/>
                <a:ext cx="3911648" cy="707886"/>
              </a:xfrm>
              <a:prstGeom prst="rect">
                <a:avLst/>
              </a:prstGeom>
              <a:blipFill>
                <a:blip r:embed="rId3"/>
                <a:stretch>
                  <a:fillRect t="-15385" r="-5296" b="-35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216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5654675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9105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300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5654675" y="660400"/>
            <a:ext cx="1219200" cy="37084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746221" y="1589157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Sum of Products</a:t>
            </a:r>
          </a:p>
          <a:p>
            <a:pPr algn="ctr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 Levels</a:t>
            </a:r>
          </a:p>
          <a:p>
            <a:pPr algn="ctr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ANDs-OR</a:t>
            </a:r>
          </a:p>
        </p:txBody>
      </p:sp>
    </p:spTree>
    <p:extLst>
      <p:ext uri="{BB962C8B-B14F-4D97-AF65-F5344CB8AC3E}">
        <p14:creationId xmlns:p14="http://schemas.microsoft.com/office/powerpoint/2010/main" val="14755040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Boolean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∑m(…)</a:t>
            </a:r>
          </a:p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∏M(…)</a:t>
            </a:r>
          </a:p>
        </p:txBody>
      </p:sp>
    </p:spTree>
    <p:extLst>
      <p:ext uri="{BB962C8B-B14F-4D97-AF65-F5344CB8AC3E}">
        <p14:creationId xmlns:p14="http://schemas.microsoft.com/office/powerpoint/2010/main" val="39068463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52107" y="182626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315200" y="3312161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98757" y="4380866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51669" y="2717226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831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59691" y="5321027"/>
          <a:ext cx="108204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52107" y="182626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559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>
            <a:off x="5334397" y="5003664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5792547" y="5003231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6147198" y="5003664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312161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98757" y="4380866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51669" y="2717226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0586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MUX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Full Adder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∑m(3,5,6,7)</a:t>
            </a:r>
          </a:p>
        </p:txBody>
      </p:sp>
    </p:spTree>
    <p:extLst>
      <p:ext uri="{BB962C8B-B14F-4D97-AF65-F5344CB8AC3E}">
        <p14:creationId xmlns:p14="http://schemas.microsoft.com/office/powerpoint/2010/main" val="357504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689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88666" y="1253015"/>
          <a:ext cx="848996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2903">
                  <a:extLst>
                    <a:ext uri="{9D8B030D-6E8A-4147-A177-3AD203B41FA5}">
                      <a16:colId xmlns:a16="http://schemas.microsoft.com/office/drawing/2014/main" val="266127546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>
            <a:off x="5803504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67864" y="3817780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10924" y="1425082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10924" y="2154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10924" y="3241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10924" y="18239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10924" y="29415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10924" y="26113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0924" y="4046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10924" y="3716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</p:txBody>
      </p:sp>
    </p:spTree>
    <p:extLst>
      <p:ext uri="{BB962C8B-B14F-4D97-AF65-F5344CB8AC3E}">
        <p14:creationId xmlns:p14="http://schemas.microsoft.com/office/powerpoint/2010/main" val="10272862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37907" y="12657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07" y="12657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976859" y="47162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849814" y="1275875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17266" y="1265715"/>
          <a:ext cx="848996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362903">
                  <a:extLst>
                    <a:ext uri="{9D8B030D-6E8A-4147-A177-3AD203B41FA5}">
                      <a16:colId xmlns:a16="http://schemas.microsoft.com/office/drawing/2014/main" val="266127546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>
            <a:off x="6032104" y="44532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490254" y="44528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844905" y="44532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2907" y="27617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96464" y="3830480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749376" y="21668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39524" y="1437782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9524" y="21668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9524" y="32545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9524" y="18366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39524" y="295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39524" y="26240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39524" y="4059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39524" y="37289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∑m(3,5,6,7)</a:t>
            </a:r>
          </a:p>
        </p:txBody>
      </p:sp>
    </p:spTree>
    <p:extLst>
      <p:ext uri="{BB962C8B-B14F-4D97-AF65-F5344CB8AC3E}">
        <p14:creationId xmlns:p14="http://schemas.microsoft.com/office/powerpoint/2010/main" val="38775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814286"/>
            <a:ext cx="2208806" cy="488717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82673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08064"/>
              </p:ext>
            </p:extLst>
          </p:nvPr>
        </p:nvGraphicFramePr>
        <p:xfrm>
          <a:off x="8423618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58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Boolean Function II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496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Book: Page 161</a:t>
            </a:r>
          </a:p>
        </p:txBody>
      </p:sp>
    </p:spTree>
    <p:extLst>
      <p:ext uri="{BB962C8B-B14F-4D97-AF65-F5344CB8AC3E}">
        <p14:creationId xmlns:p14="http://schemas.microsoft.com/office/powerpoint/2010/main" val="1444485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9042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,2,4,7)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070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,4,7)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049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,7)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8112" y="1448260"/>
            <a:ext cx="548547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436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520776" y="215414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83382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Freeform 1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60567" y="2146530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5251" y="2815941"/>
            <a:ext cx="630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8112" y="144826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1524" y="3583922"/>
            <a:ext cx="548547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859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996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,5,6,7)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808163" y="3637412"/>
            <a:ext cx="627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133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,6,7)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1444" y="3637412"/>
            <a:ext cx="634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227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04296" y="2844800"/>
            <a:ext cx="3643867" cy="2660524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867" h="2660524">
                <a:moveTo>
                  <a:pt x="3452004" y="2209800"/>
                </a:moveTo>
                <a:cubicBezTo>
                  <a:pt x="3618162" y="2360083"/>
                  <a:pt x="3784321" y="2510367"/>
                  <a:pt x="3452004" y="2552700"/>
                </a:cubicBezTo>
                <a:cubicBezTo>
                  <a:pt x="3119687" y="2595033"/>
                  <a:pt x="2031721" y="2817283"/>
                  <a:pt x="1458104" y="2463800"/>
                </a:cubicBezTo>
                <a:cubicBezTo>
                  <a:pt x="884487" y="2110317"/>
                  <a:pt x="99204" y="842433"/>
                  <a:pt x="10304" y="431800"/>
                </a:cubicBezTo>
                <a:cubicBezTo>
                  <a:pt x="-78596" y="21167"/>
                  <a:pt x="423054" y="10583"/>
                  <a:pt x="924704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1444" y="3637412"/>
            <a:ext cx="634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2380342"/>
            <a:ext cx="2208806" cy="432111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152342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-Right Arrow 6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63480"/>
              </p:ext>
            </p:extLst>
          </p:nvPr>
        </p:nvGraphicFramePr>
        <p:xfrm>
          <a:off x="8428713" y="662133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135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</a:t>
            </a:r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826370" y="2844800"/>
            <a:ext cx="4321793" cy="2634956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129930 w 4321793"/>
              <a:gd name="connsiteY0" fmla="*/ 2209800 h 2634956"/>
              <a:gd name="connsiteX1" fmla="*/ 4129930 w 4321793"/>
              <a:gd name="connsiteY1" fmla="*/ 2552700 h 2634956"/>
              <a:gd name="connsiteX2" fmla="*/ 2136030 w 4321793"/>
              <a:gd name="connsiteY2" fmla="*/ 2463800 h 2634956"/>
              <a:gd name="connsiteX3" fmla="*/ 4739 w 4321793"/>
              <a:gd name="connsiteY3" fmla="*/ 801255 h 2634956"/>
              <a:gd name="connsiteX4" fmla="*/ 1602630 w 4321793"/>
              <a:gd name="connsiteY4" fmla="*/ 0 h 26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93" h="2634956">
                <a:moveTo>
                  <a:pt x="4129930" y="2209800"/>
                </a:moveTo>
                <a:cubicBezTo>
                  <a:pt x="4296088" y="2360083"/>
                  <a:pt x="4462247" y="2510367"/>
                  <a:pt x="4129930" y="2552700"/>
                </a:cubicBezTo>
                <a:cubicBezTo>
                  <a:pt x="3797613" y="2595033"/>
                  <a:pt x="2823562" y="2755707"/>
                  <a:pt x="2136030" y="2463800"/>
                </a:cubicBezTo>
                <a:cubicBezTo>
                  <a:pt x="1448498" y="2171893"/>
                  <a:pt x="93639" y="1211888"/>
                  <a:pt x="4739" y="801255"/>
                </a:cubicBezTo>
                <a:cubicBezTo>
                  <a:pt x="-84161" y="390622"/>
                  <a:pt x="1100980" y="10583"/>
                  <a:pt x="1602630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625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826370" y="2844800"/>
            <a:ext cx="4321793" cy="2634956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129930 w 4321793"/>
              <a:gd name="connsiteY0" fmla="*/ 2209800 h 2634956"/>
              <a:gd name="connsiteX1" fmla="*/ 4129930 w 4321793"/>
              <a:gd name="connsiteY1" fmla="*/ 2552700 h 2634956"/>
              <a:gd name="connsiteX2" fmla="*/ 2136030 w 4321793"/>
              <a:gd name="connsiteY2" fmla="*/ 2463800 h 2634956"/>
              <a:gd name="connsiteX3" fmla="*/ 4739 w 4321793"/>
              <a:gd name="connsiteY3" fmla="*/ 801255 h 2634956"/>
              <a:gd name="connsiteX4" fmla="*/ 1602630 w 4321793"/>
              <a:gd name="connsiteY4" fmla="*/ 0 h 26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93" h="2634956">
                <a:moveTo>
                  <a:pt x="4129930" y="2209800"/>
                </a:moveTo>
                <a:cubicBezTo>
                  <a:pt x="4296088" y="2360083"/>
                  <a:pt x="4462247" y="2510367"/>
                  <a:pt x="4129930" y="2552700"/>
                </a:cubicBezTo>
                <a:cubicBezTo>
                  <a:pt x="3797613" y="2595033"/>
                  <a:pt x="2823562" y="2755707"/>
                  <a:pt x="2136030" y="2463800"/>
                </a:cubicBezTo>
                <a:cubicBezTo>
                  <a:pt x="1448498" y="2171893"/>
                  <a:pt x="93639" y="1211888"/>
                  <a:pt x="4739" y="801255"/>
                </a:cubicBezTo>
                <a:cubicBezTo>
                  <a:pt x="-84161" y="390622"/>
                  <a:pt x="1100980" y="10583"/>
                  <a:pt x="1602630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070" y="1448260"/>
            <a:ext cx="37863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809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7500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7" y="1253015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48259" y="4703558"/>
          <a:ext cx="136779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08575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21214" y="1263175"/>
          <a:ext cx="725805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kumimoji="0" 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rot="16200000" flipV="1">
            <a:off x="6261654" y="4440145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6616305" y="444057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84307" y="2749075"/>
            <a:ext cx="11887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04189" y="3781358"/>
          <a:ext cx="91186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787176489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345671234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20776" y="2154140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8084" y="3114854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48084" y="16842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48084" y="24081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8084" y="3919440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577773" y="2844800"/>
            <a:ext cx="4570390" cy="2644450"/>
          </a:xfrm>
          <a:custGeom>
            <a:avLst/>
            <a:gdLst>
              <a:gd name="connsiteX0" fmla="*/ 3452004 w 3643867"/>
              <a:gd name="connsiteY0" fmla="*/ 2209800 h 2660524"/>
              <a:gd name="connsiteX1" fmla="*/ 3452004 w 3643867"/>
              <a:gd name="connsiteY1" fmla="*/ 2552700 h 2660524"/>
              <a:gd name="connsiteX2" fmla="*/ 1458104 w 3643867"/>
              <a:gd name="connsiteY2" fmla="*/ 2463800 h 2660524"/>
              <a:gd name="connsiteX3" fmla="*/ 10304 w 3643867"/>
              <a:gd name="connsiteY3" fmla="*/ 431800 h 2660524"/>
              <a:gd name="connsiteX4" fmla="*/ 924704 w 3643867"/>
              <a:gd name="connsiteY4" fmla="*/ 0 h 2660524"/>
              <a:gd name="connsiteX0" fmla="*/ 4378527 w 4570390"/>
              <a:gd name="connsiteY0" fmla="*/ 2209800 h 2644450"/>
              <a:gd name="connsiteX1" fmla="*/ 4378527 w 4570390"/>
              <a:gd name="connsiteY1" fmla="*/ 2552700 h 2644450"/>
              <a:gd name="connsiteX2" fmla="*/ 2384627 w 4570390"/>
              <a:gd name="connsiteY2" fmla="*/ 2463800 h 2644450"/>
              <a:gd name="connsiteX3" fmla="*/ 3954 w 4570390"/>
              <a:gd name="connsiteY3" fmla="*/ 662710 h 2644450"/>
              <a:gd name="connsiteX4" fmla="*/ 1851227 w 4570390"/>
              <a:gd name="connsiteY4" fmla="*/ 0 h 264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390" h="2644450">
                <a:moveTo>
                  <a:pt x="4378527" y="2209800"/>
                </a:moveTo>
                <a:cubicBezTo>
                  <a:pt x="4544685" y="2360083"/>
                  <a:pt x="4710844" y="2510367"/>
                  <a:pt x="4378527" y="2552700"/>
                </a:cubicBezTo>
                <a:cubicBezTo>
                  <a:pt x="4046210" y="2595033"/>
                  <a:pt x="3113722" y="2778798"/>
                  <a:pt x="2384627" y="2463800"/>
                </a:cubicBezTo>
                <a:cubicBezTo>
                  <a:pt x="1655532" y="2148802"/>
                  <a:pt x="92854" y="1073343"/>
                  <a:pt x="3954" y="662710"/>
                </a:cubicBezTo>
                <a:cubicBezTo>
                  <a:pt x="-84946" y="252077"/>
                  <a:pt x="1349577" y="10583"/>
                  <a:pt x="1851227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801444" y="2146530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28" y="2815941"/>
            <a:ext cx="54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070" y="1448260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4974" y="3637412"/>
            <a:ext cx="182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840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095026" y="2972557"/>
          <a:ext cx="55064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2170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4904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CA" sz="20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59" y="571354"/>
            <a:ext cx="4699290" cy="5562746"/>
          </a:xfrm>
          <a:prstGeom prst="rect">
            <a:avLst/>
          </a:prstGeom>
        </p:spPr>
      </p:pic>
      <p:cxnSp>
        <p:nvCxnSpPr>
          <p:cNvPr id="58" name="Elbow Connector 57"/>
          <p:cNvCxnSpPr>
            <a:endCxn id="50" idx="2"/>
          </p:cNvCxnSpPr>
          <p:nvPr/>
        </p:nvCxnSpPr>
        <p:spPr>
          <a:xfrm>
            <a:off x="2645666" y="3162300"/>
            <a:ext cx="3862738" cy="2971800"/>
          </a:xfrm>
          <a:prstGeom prst="bentConnector4">
            <a:avLst>
              <a:gd name="adj1" fmla="val 19586"/>
              <a:gd name="adj2" fmla="val 10769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645666" y="3661789"/>
            <a:ext cx="4326634" cy="2916811"/>
          </a:xfrm>
          <a:prstGeom prst="bentConnector3">
            <a:avLst>
              <a:gd name="adj1" fmla="val 109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196306" y="3162300"/>
            <a:ext cx="3312098" cy="5498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3098185" y="3352727"/>
            <a:ext cx="3874115" cy="309062"/>
          </a:xfrm>
          <a:prstGeom prst="bentConnector3">
            <a:avLst>
              <a:gd name="adj1" fmla="val 254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08404" y="6032500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6900" y="6032500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08404" y="3112257"/>
            <a:ext cx="0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72300" y="3112257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47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Three-State Gates + Decoders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496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Book: Page 162-164</a:t>
            </a:r>
          </a:p>
        </p:txBody>
      </p:sp>
    </p:spTree>
    <p:extLst>
      <p:ext uri="{BB962C8B-B14F-4D97-AF65-F5344CB8AC3E}">
        <p14:creationId xmlns:p14="http://schemas.microsoft.com/office/powerpoint/2010/main" val="24543425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3470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30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1820656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1-hot to Binary</a:t>
            </a:r>
          </a:p>
        </p:txBody>
      </p:sp>
    </p:spTree>
    <p:extLst>
      <p:ext uri="{BB962C8B-B14F-4D97-AF65-F5344CB8AC3E}">
        <p14:creationId xmlns:p14="http://schemas.microsoft.com/office/powerpoint/2010/main" val="36934698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46029" y="21009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3379" y="3118992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222500" y="2376715"/>
            <a:ext cx="2947488" cy="2090056"/>
            <a:chOff x="4296228" y="2452915"/>
            <a:chExt cx="4480560" cy="209005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Dec.</a:t>
                  </a:r>
                </a:p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 flipH="1">
            <a:off x="6944496" y="2363524"/>
            <a:ext cx="2947488" cy="2090056"/>
            <a:chOff x="4296228" y="2452915"/>
            <a:chExt cx="4480560" cy="209005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192748" y="3089964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855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46029" y="21009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 flipH="1">
            <a:off x="6944496" y="2363524"/>
            <a:ext cx="2947488" cy="2090056"/>
            <a:chOff x="4296228" y="2452915"/>
            <a:chExt cx="4480560" cy="209005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192748" y="3089964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67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25314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1020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395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64114" y="1601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64114" y="5547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Bradley Hand ITC" panose="03070402050302030203" pitchFamily="66" charset="0"/>
                <a:cs typeface="Segoe UI" panose="020B0502040204020203" pitchFamily="34" charset="0"/>
              </a:rPr>
              <a:t>X:</a:t>
            </a:r>
            <a:r>
              <a:rPr lang="en-CA" sz="3200" dirty="0">
                <a:latin typeface="Bradley Hand ITC" panose="03070402050302030203" pitchFamily="66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Care Conditions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554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787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96435" y="4773888"/>
            <a:ext cx="1742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 = D’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410626" y="3329020"/>
            <a:ext cx="542874" cy="107788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2030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96435" y="4773888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 = 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410626" y="3937000"/>
            <a:ext cx="1328594" cy="46990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259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6571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5952857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25017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8157" y="4773888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 = 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62348" y="3937000"/>
            <a:ext cx="1328594" cy="46990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8983182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55342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CA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CA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41882" y="4773888"/>
                <a:ext cx="35301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 = 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 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82" y="4773888"/>
                <a:ext cx="3530134" cy="1200329"/>
              </a:xfrm>
              <a:prstGeom prst="rect">
                <a:avLst/>
              </a:prstGeom>
              <a:blipFill>
                <a:blip r:embed="rId2"/>
                <a:stretch>
                  <a:fillRect l="-5181" t="-7614" r="-1900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819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52862"/>
          <a:stretch/>
        </p:blipFill>
        <p:spPr>
          <a:xfrm>
            <a:off x="1" y="1816100"/>
            <a:ext cx="12192000" cy="322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2032000"/>
            <a:ext cx="2717800" cy="2616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115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H="1" flipV="1">
            <a:off x="7418952" y="4518317"/>
            <a:ext cx="2959124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64200" y="2365103"/>
          <a:ext cx="122269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311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57027" y="29691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175328" y="2516415"/>
            <a:ext cx="3285672" cy="2090056"/>
            <a:chOff x="1273628" y="2516415"/>
            <a:chExt cx="4467350" cy="2090056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1273628" y="3889337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 flipV="1">
              <a:off x="4839788" y="4386954"/>
              <a:ext cx="887981" cy="129208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4832668" y="2684588"/>
              <a:ext cx="875800" cy="126938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73628" y="3214424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826578" y="3203649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V="1">
              <a:off x="4813368" y="3265224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Dec.</a:t>
                  </a:r>
                </a:p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endParaRPr lang="en-CA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561392" y="2931378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 flipH="1">
            <a:off x="7072972" y="2503224"/>
            <a:ext cx="3285672" cy="2090056"/>
            <a:chOff x="1273628" y="2516415"/>
            <a:chExt cx="4467350" cy="209005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273628" y="3889337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839788" y="4386954"/>
              <a:ext cx="887981" cy="129208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4832668" y="2684588"/>
              <a:ext cx="875800" cy="126938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273628" y="3214424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4826578" y="3203649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4813368" y="32652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/>
          <p:nvPr/>
        </p:nvSpPr>
        <p:spPr>
          <a:xfrm>
            <a:off x="10612192" y="4223774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294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875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879470" y="13575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21102" y="4952046"/>
            <a:ext cx="3284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 = X = 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+D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77657" y="22869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743700" y="2387600"/>
            <a:ext cx="1219200" cy="21209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5168901" y="3556000"/>
            <a:ext cx="2794000" cy="9652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8443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879470" y="13575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21102" y="4952046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 = Y = 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CA" sz="3600" dirty="0">
                <a:latin typeface="Segoe UI" panose="020B0502040204020203" pitchFamily="34" charset="0"/>
                <a:cs typeface="Segoe UI" panose="020B0502040204020203" pitchFamily="34" charset="0"/>
              </a:rPr>
              <a:t>+D</a:t>
            </a:r>
            <a:r>
              <a:rPr lang="en-CA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77657" y="22869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196493" y="2959100"/>
            <a:ext cx="2794000" cy="10287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5196493" y="3556000"/>
            <a:ext cx="2794000" cy="9652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0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67371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3993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866770" y="8876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429826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V = 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36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V 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+ 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V 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+ 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9826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l="-1500" t="-5575" b="-125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64957" y="18170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55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/>
          <a:stretch/>
        </p:blipFill>
        <p:spPr>
          <a:xfrm>
            <a:off x="0" y="0"/>
            <a:ext cx="12192000" cy="7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52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Priority Encoder</a:t>
            </a:r>
          </a:p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at home!</a:t>
            </a:r>
          </a:p>
        </p:txBody>
      </p:sp>
    </p:spTree>
    <p:extLst>
      <p:ext uri="{BB962C8B-B14F-4D97-AF65-F5344CB8AC3E}">
        <p14:creationId xmlns:p14="http://schemas.microsoft.com/office/powerpoint/2010/main" val="6583958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519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7697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45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937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312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661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5849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5495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384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398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9808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955800"/>
          <a:ext cx="12191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711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3" y="482600"/>
            <a:ext cx="938756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5194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Positional Encoders</a:t>
            </a:r>
          </a:p>
        </p:txBody>
      </p:sp>
    </p:spTree>
    <p:extLst>
      <p:ext uri="{BB962C8B-B14F-4D97-AF65-F5344CB8AC3E}">
        <p14:creationId xmlns:p14="http://schemas.microsoft.com/office/powerpoint/2010/main" val="169107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44353"/>
            <a:ext cx="5886450" cy="639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09462" y="6371192"/>
            <a:ext cx="388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https://www.electronics-tutorials.ws/</a:t>
            </a:r>
          </a:p>
        </p:txBody>
      </p:sp>
    </p:spTree>
    <p:extLst>
      <p:ext uri="{BB962C8B-B14F-4D97-AF65-F5344CB8AC3E}">
        <p14:creationId xmlns:p14="http://schemas.microsoft.com/office/powerpoint/2010/main" val="9634270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Keyboard Encoders</a:t>
            </a:r>
          </a:p>
        </p:txBody>
      </p:sp>
      <p:pic>
        <p:nvPicPr>
          <p:cNvPr id="3074" name="Picture 2" descr="The Smallest Mechanical Keyboards! - whatsetu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5FDFF"/>
              </a:clrFrom>
              <a:clrTo>
                <a:srgbClr val="E5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4523563"/>
            <a:ext cx="5813425" cy="24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3922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4" t="25873" r="20233" b="1611"/>
          <a:stretch/>
        </p:blipFill>
        <p:spPr bwMode="auto">
          <a:xfrm>
            <a:off x="809625" y="1924049"/>
            <a:ext cx="20574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t="80932" r="61594" b="5102"/>
          <a:stretch/>
        </p:blipFill>
        <p:spPr bwMode="auto">
          <a:xfrm>
            <a:off x="3752850" y="156209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3" t="68040" r="61863" b="17994"/>
          <a:stretch/>
        </p:blipFill>
        <p:spPr bwMode="auto">
          <a:xfrm>
            <a:off x="3752850" y="215264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7" t="68040" r="49239" b="17994"/>
          <a:stretch/>
        </p:blipFill>
        <p:spPr bwMode="auto">
          <a:xfrm>
            <a:off x="3752850" y="2743199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multimedia.bbycastatic.ca/multimedia/products/1500x1500/124/12408/1240888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 t="42525" r="35809" b="43509"/>
          <a:stretch/>
        </p:blipFill>
        <p:spPr bwMode="auto">
          <a:xfrm>
            <a:off x="3752850" y="3656542"/>
            <a:ext cx="5143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400000">
            <a:off x="3784547" y="32628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. .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Enc.</a:t>
                </a:r>
              </a:p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0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253907" y="18097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4002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29908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39041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21032" y="19240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21032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21032" y="323849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07739" y="39041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34766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4751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7200" y="500909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2065" y="479625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100" dirty="0"/>
          </a:p>
        </p:txBody>
      </p:sp>
      <p:sp>
        <p:nvSpPr>
          <p:cNvPr id="25" name="Rectangle 24"/>
          <p:cNvSpPr/>
          <p:nvPr/>
        </p:nvSpPr>
        <p:spPr>
          <a:xfrm>
            <a:off x="3812065" y="453284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1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3766514" y="42502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. . 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8792546" y="1562099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6832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2461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De-Multiplexer (</a:t>
                      </a:r>
                      <a:r>
                        <a:rPr lang="en-US" sz="2400" b="1" kern="1200" baseline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b="1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761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De-multiplexer</a:t>
            </a:r>
          </a:p>
        </p:txBody>
      </p:sp>
    </p:spTree>
    <p:extLst>
      <p:ext uri="{BB962C8B-B14F-4D97-AF65-F5344CB8AC3E}">
        <p14:creationId xmlns:p14="http://schemas.microsoft.com/office/powerpoint/2010/main" val="429011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80747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7627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2706435" y="2748439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06435" y="2748439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753171" y="22730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171" y="37970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20223" y="328742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7904" y="1919141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5176" y="2634756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599" y="293017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3973872" y="4780506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5810" y="512506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3171" y="30223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3171" y="454638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7904" y="3308412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5176" y="402402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4486763" y="4665378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78701" y="512423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rapezoid 18"/>
              <p:cNvSpPr/>
              <p:nvPr/>
            </p:nvSpPr>
            <p:spPr>
              <a:xfrm rot="16200000" flipH="1">
                <a:off x="6324415" y="266974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19" name="Trapezoi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6324415" y="2669745"/>
                <a:ext cx="3011424" cy="1216152"/>
              </a:xfrm>
              <a:prstGeom prst="trapezoid">
                <a:avLst/>
              </a:prstGeom>
              <a:blipFill>
                <a:blip r:embed="rId3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8438203" y="21278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38203" y="36518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71151" y="328262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9103" y="177391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06375" y="248952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016725" y="470098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83790" y="504636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38203" y="28771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38203" y="440115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89103" y="316318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06375" y="387879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22852" y="458668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6681" y="504554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820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stCxn id="2" idx="0"/>
          </p:cNvCxnSpPr>
          <p:nvPr/>
        </p:nvCxnSpPr>
        <p:spPr>
          <a:xfrm flipV="1">
            <a:off x="1846488" y="2237285"/>
            <a:ext cx="1087212" cy="1149966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72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1846488" y="2986585"/>
            <a:ext cx="1125312" cy="400666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75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846488" y="3387251"/>
            <a:ext cx="1216152" cy="374034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1184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885196" y="-1"/>
          <a:ext cx="6306803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637433">
                  <a:extLst>
                    <a:ext uri="{9D8B030D-6E8A-4147-A177-3AD203B41FA5}">
                      <a16:colId xmlns:a16="http://schemas.microsoft.com/office/drawing/2014/main" val="2879132820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098626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66298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81576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125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8505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846488" y="3387251"/>
            <a:ext cx="1216152" cy="1123334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98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885196" y="1521690"/>
          <a:ext cx="5863458" cy="398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55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659255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136237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74827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36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6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36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3089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De-MUX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48852" y="2779175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 r="-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62640" y="2237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2640" y="37612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5588" y="3392054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3540" y="188334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0812" y="259895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54" y="30333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41162" y="4810414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227" y="515579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2640" y="2986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640" y="451058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3540" y="327261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812" y="398822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47289" y="4696114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1118" y="515497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5190836" y="1401678"/>
          <a:ext cx="7001164" cy="398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172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78717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2766550887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2925626078"/>
                    </a:ext>
                  </a:extLst>
                </a:gridCol>
                <a:gridCol w="1356705">
                  <a:extLst>
                    <a:ext uri="{9D8B030D-6E8A-4147-A177-3AD203B41FA5}">
                      <a16:colId xmlns:a16="http://schemas.microsoft.com/office/drawing/2014/main" val="3566433676"/>
                    </a:ext>
                  </a:extLst>
                </a:gridCol>
              </a:tblGrid>
              <a:tr h="1274827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6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3200" b="0" kern="1200" baseline="-25000" noProof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3200" b="0" kern="1200" baseline="-25000" noProof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="0" kern="1200" baseline="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3200" b="0" kern="1200" baseline="-250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78099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36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baseline="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8175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14" r="30779"/>
          <a:stretch/>
        </p:blipFill>
        <p:spPr>
          <a:xfrm>
            <a:off x="720007" y="931718"/>
            <a:ext cx="5015345" cy="54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814" r="30779" b="14649"/>
          <a:stretch/>
        </p:blipFill>
        <p:spPr>
          <a:xfrm>
            <a:off x="6994182" y="881376"/>
            <a:ext cx="5015345" cy="4599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0133" y="2080807"/>
            <a:ext cx="43473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052" y="788174"/>
            <a:ext cx="43473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5648" y="1496060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6567" y="2297148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4122" y="2911832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36744" y="114211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838797" y="187363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845980" y="2605157"/>
            <a:ext cx="0" cy="73152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34993" y="881375"/>
            <a:ext cx="201996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34993" y="1589261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4993" y="2297146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34993" y="3005032"/>
            <a:ext cx="2286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7910" y="5703882"/>
            <a:ext cx="405062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1-to-4 De-mux</a:t>
            </a:r>
            <a:endParaRPr lang="en-US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6939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De-multiplexer = Decoder w/ Enable input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How come?!</a:t>
            </a:r>
          </a:p>
        </p:txBody>
      </p:sp>
    </p:spTree>
    <p:extLst>
      <p:ext uri="{BB962C8B-B14F-4D97-AF65-F5344CB8AC3E}">
        <p14:creationId xmlns:p14="http://schemas.microsoft.com/office/powerpoint/2010/main" val="217053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09917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7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82678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3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20202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4233817" cy="638628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754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59414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4720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150924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5642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4778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4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16686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678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6738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72109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0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3085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295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07016"/>
              </p:ext>
            </p:extLst>
          </p:nvPr>
        </p:nvGraphicFramePr>
        <p:xfrm>
          <a:off x="885374" y="1692123"/>
          <a:ext cx="1071154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27360843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8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015245" y="3776845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29652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8964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02111" y="5351067"/>
            <a:ext cx="28346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17560" y="4350034"/>
            <a:ext cx="1240246" cy="7259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22734" y="4444384"/>
            <a:ext cx="10972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620034" y="3821295"/>
            <a:ext cx="411481" cy="32258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5897880" y="1691640"/>
            <a:ext cx="0" cy="27432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50186" y="1416646"/>
            <a:ext cx="0" cy="29260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29728" y="1418881"/>
            <a:ext cx="13716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90260" y="168402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0" y="1282084"/>
            <a:ext cx="914400" cy="5486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7816900" y="154867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25" y="2655608"/>
            <a:ext cx="914400" cy="54864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827825" y="2922194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73" y="3896346"/>
            <a:ext cx="914400" cy="54864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857673" y="4162932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9" y="5205172"/>
            <a:ext cx="914400" cy="54864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7911009" y="5471758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23029" y="2798101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75803" y="3063240"/>
            <a:ext cx="54864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206013" y="3204439"/>
            <a:ext cx="411481" cy="322580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>
          <a:xfrm flipV="1">
            <a:off x="4189865" y="3140813"/>
            <a:ext cx="0" cy="2651760"/>
          </a:xfrm>
          <a:prstGeom prst="straightConnector1">
            <a:avLst/>
          </a:prstGeom>
          <a:ln w="254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641624" y="3776844"/>
            <a:ext cx="0" cy="2011680"/>
          </a:xfrm>
          <a:prstGeom prst="straightConnector1">
            <a:avLst/>
          </a:prstGeom>
          <a:ln w="25400"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11753" y="3556351"/>
            <a:ext cx="0" cy="22860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44588" y="3140813"/>
            <a:ext cx="3657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825774" y="4141368"/>
            <a:ext cx="0" cy="16459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02789" y="4565435"/>
            <a:ext cx="19202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821323" y="4659785"/>
            <a:ext cx="15544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362700" y="3063240"/>
            <a:ext cx="13103" cy="159654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115006" y="2798101"/>
            <a:ext cx="8023" cy="176957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12867" y="4822818"/>
            <a:ext cx="219456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644708" y="4993451"/>
            <a:ext cx="219456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89814" y="4039145"/>
            <a:ext cx="4572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42588" y="4304284"/>
            <a:ext cx="1828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829485" y="4304284"/>
            <a:ext cx="0" cy="7315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581791" y="4039145"/>
            <a:ext cx="0" cy="82296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619169" y="5589192"/>
            <a:ext cx="2468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0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3" y="1162050"/>
            <a:ext cx="1109400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1264"/>
            <a:ext cx="6347813" cy="62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1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4-Bit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5095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logic gates 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combinational circuit performs an operation that can be specified logically by a set of Boolean functions.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n-Bit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17396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2-Bit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1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7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6123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1593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87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19334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40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70011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7938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8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4243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19445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9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Enable input</a:t>
            </a:r>
          </a:p>
        </p:txBody>
      </p:sp>
    </p:spTree>
    <p:extLst>
      <p:ext uri="{BB962C8B-B14F-4D97-AF65-F5344CB8AC3E}">
        <p14:creationId xmlns:p14="http://schemas.microsoft.com/office/powerpoint/2010/main" val="199482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67485"/>
              </p:ext>
            </p:extLst>
          </p:nvPr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09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97803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39738"/>
              </p:ext>
            </p:extLst>
          </p:nvPr>
        </p:nvGraphicFramePr>
        <p:xfrm>
          <a:off x="2818504" y="4706811"/>
          <a:ext cx="977977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7977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E=0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70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1376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61200"/>
              </p:ext>
            </p:extLst>
          </p:nvPr>
        </p:nvGraphicFramePr>
        <p:xfrm>
          <a:off x="2818504" y="4706811"/>
          <a:ext cx="977977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7977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E=1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53453"/>
              </p:ext>
            </p:extLst>
          </p:nvPr>
        </p:nvGraphicFramePr>
        <p:xfrm>
          <a:off x="2175606" y="1506682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1385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highlight>
                            <a:srgbClr val="FF00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highlight>
                            <a:srgbClr val="FF00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4000" b="0" baseline="-25000" dirty="0">
                        <a:highlight>
                          <a:srgbClr val="FF0000"/>
                        </a:highlight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highlight>
                            <a:srgbClr val="FF00FF"/>
                          </a:highlight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highlight>
                            <a:srgbClr val="FF00FF"/>
                          </a:highlight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highlight>
                          <a:srgbClr val="FF00FF"/>
                        </a:highlight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5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32475"/>
              </p:ext>
            </p:extLst>
          </p:nvPr>
        </p:nvGraphicFramePr>
        <p:xfrm>
          <a:off x="2175606" y="1506682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1385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89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84554" y="731519"/>
            <a:ext cx="2796989" cy="37544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535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296228" y="4921065"/>
            <a:ext cx="393192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192024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86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0976"/>
              </p:ext>
            </p:extLst>
          </p:nvPr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296228" y="4974855"/>
            <a:ext cx="393192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20116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07921" y="2177144"/>
                <a:ext cx="3387665" cy="25296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1" y="2177144"/>
                <a:ext cx="3387665" cy="2529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41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081145" y="4792247"/>
            <a:ext cx="0" cy="537227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20116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07920" y="2177144"/>
                <a:ext cx="4074691" cy="283301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0" y="2177144"/>
                <a:ext cx="4074691" cy="2833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1520"/>
              </p:ext>
            </p:extLst>
          </p:nvPr>
        </p:nvGraphicFramePr>
        <p:xfrm>
          <a:off x="4824605" y="437209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34411" y="2553735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7112" y="3786323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30522" y="3175369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33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9992"/>
              </p:ext>
            </p:extLst>
          </p:nvPr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1276"/>
              </p:ext>
            </p:extLst>
          </p:nvPr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17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58749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90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15606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77203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73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382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2540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20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7301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78360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23671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32601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58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2361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6461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56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7430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0610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576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56650" y="3163891"/>
            <a:ext cx="1371007" cy="1042349"/>
            <a:chOff x="606278" y="2052771"/>
            <a:chExt cx="2319688" cy="2483592"/>
          </a:xfrm>
        </p:grpSpPr>
        <p:grpSp>
          <p:nvGrpSpPr>
            <p:cNvPr id="3" name="Group 2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Elbow Connector 38"/>
          <p:cNvCxnSpPr>
            <a:endCxn id="17" idx="2"/>
          </p:cNvCxnSpPr>
          <p:nvPr/>
        </p:nvCxnSpPr>
        <p:spPr>
          <a:xfrm flipV="1">
            <a:off x="5727657" y="3294567"/>
            <a:ext cx="720208" cy="18294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3"/>
            <a:endCxn id="18" idx="2"/>
          </p:cNvCxnSpPr>
          <p:nvPr/>
        </p:nvCxnSpPr>
        <p:spPr>
          <a:xfrm>
            <a:off x="5717433" y="3899862"/>
            <a:ext cx="704744" cy="2202427"/>
          </a:xfrm>
          <a:prstGeom prst="bentConnector4">
            <a:avLst>
              <a:gd name="adj1" fmla="val 31799"/>
              <a:gd name="adj2" fmla="val 11037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10926" y="3764265"/>
            <a:ext cx="457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4587731" y="4180358"/>
            <a:ext cx="1" cy="2744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63916" y="424591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769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5659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96220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576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56650" y="3163891"/>
            <a:ext cx="1371007" cy="1042349"/>
            <a:chOff x="606278" y="2052771"/>
            <a:chExt cx="2319688" cy="2483592"/>
          </a:xfrm>
        </p:grpSpPr>
        <p:grpSp>
          <p:nvGrpSpPr>
            <p:cNvPr id="3" name="Group 2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Elbow Connector 38"/>
          <p:cNvCxnSpPr>
            <a:endCxn id="17" idx="2"/>
          </p:cNvCxnSpPr>
          <p:nvPr/>
        </p:nvCxnSpPr>
        <p:spPr>
          <a:xfrm flipV="1">
            <a:off x="5727657" y="3294567"/>
            <a:ext cx="720208" cy="18294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3"/>
            <a:endCxn id="18" idx="2"/>
          </p:cNvCxnSpPr>
          <p:nvPr/>
        </p:nvCxnSpPr>
        <p:spPr>
          <a:xfrm>
            <a:off x="5717433" y="3899862"/>
            <a:ext cx="704744" cy="2202427"/>
          </a:xfrm>
          <a:prstGeom prst="bentConnector4">
            <a:avLst>
              <a:gd name="adj1" fmla="val 31799"/>
              <a:gd name="adj2" fmla="val 11037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10926" y="3764265"/>
            <a:ext cx="457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4587731" y="4180358"/>
            <a:ext cx="1" cy="2744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63916" y="424591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153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3-Bit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2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66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58849"/>
              </p:ext>
            </p:extLst>
          </p:nvPr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1846"/>
              </p:ext>
            </p:extLst>
          </p:nvPr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57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49769"/>
              </p:ext>
            </p:extLst>
          </p:nvPr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70285"/>
              </p:ext>
            </p:extLst>
          </p:nvPr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2600" y="203200"/>
                <a:ext cx="8634720" cy="6451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44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44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3200"/>
                <a:ext cx="8634720" cy="6451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1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4-Bit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549676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1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  <a:p>
                <a:pPr lvl="0"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2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  <a:p>
                <a:pPr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3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t="-6069" b="-12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54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0"/>
            <a:ext cx="10706100" cy="6802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9" y="4924027"/>
            <a:ext cx="3914775" cy="1878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371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810976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Binary Code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algn="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Display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99070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Boolean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∑m(…)</a:t>
            </a:r>
          </a:p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∏M(…)</a:t>
            </a:r>
          </a:p>
        </p:txBody>
      </p:sp>
    </p:spTree>
    <p:extLst>
      <p:ext uri="{BB962C8B-B14F-4D97-AF65-F5344CB8AC3E}">
        <p14:creationId xmlns:p14="http://schemas.microsoft.com/office/powerpoint/2010/main" val="3577980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93858"/>
              </p:ext>
            </p:extLst>
          </p:nvPr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66444"/>
              </p:ext>
            </p:extLst>
          </p:nvPr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76119"/>
              </p:ext>
            </p:extLst>
          </p:nvPr>
        </p:nvGraphicFramePr>
        <p:xfrm>
          <a:off x="7732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200" y="2374900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200" y="276792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110828"/>
            <a:ext cx="417195" cy="6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3496986"/>
            <a:ext cx="417195" cy="82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200" y="4584700"/>
            <a:ext cx="417195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1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200" y="2374900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199" y="2767928"/>
            <a:ext cx="13716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110828"/>
            <a:ext cx="417195" cy="6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199" y="3496986"/>
            <a:ext cx="192024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199" y="4584700"/>
            <a:ext cx="1371600" cy="3814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1689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∑m(2,4,7)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8300560" y="2767928"/>
            <a:ext cx="772477" cy="534073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8300560" y="3676312"/>
            <a:ext cx="772477" cy="914400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3128604"/>
            <a:ext cx="1392642" cy="7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9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199" y="2374900"/>
            <a:ext cx="548640" cy="86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199" y="2767928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199" y="3496986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199" y="4584700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1689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∏M(0,1,3,5,6)</a:t>
            </a: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7672544" y="3517900"/>
            <a:ext cx="1097280" cy="731520"/>
          </a:xfrm>
          <a:prstGeom prst="bentConnector3">
            <a:avLst>
              <a:gd name="adj1" fmla="val 5810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7497602" y="2374900"/>
            <a:ext cx="1188720" cy="534073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1054099" y="36337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9"/>
          <a:stretch/>
        </p:blipFill>
        <p:spPr>
          <a:xfrm>
            <a:off x="8804034" y="2412327"/>
            <a:ext cx="1886424" cy="137160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0" name="Elbow Connector 19"/>
          <p:cNvCxnSpPr>
            <a:endCxn id="35" idx="2"/>
          </p:cNvCxnSpPr>
          <p:nvPr/>
        </p:nvCxnSpPr>
        <p:spPr>
          <a:xfrm flipV="1">
            <a:off x="7644922" y="3315650"/>
            <a:ext cx="980122" cy="547282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199" y="3110828"/>
            <a:ext cx="1335563" cy="183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6" idx="2"/>
          </p:cNvCxnSpPr>
          <p:nvPr/>
        </p:nvCxnSpPr>
        <p:spPr>
          <a:xfrm>
            <a:off x="7685722" y="2020198"/>
            <a:ext cx="939322" cy="621738"/>
          </a:xfrm>
          <a:prstGeom prst="bentConnector3">
            <a:avLst>
              <a:gd name="adj1" fmla="val 67577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25504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002128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224210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4394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27790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1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Full Adder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  <a:p>
            <a:pPr algn="ctr" defTabSz="457200">
              <a:defRPr/>
            </a:pP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∑m(3,5,6,7)</a:t>
            </a:r>
          </a:p>
        </p:txBody>
      </p:sp>
    </p:spTree>
    <p:extLst>
      <p:ext uri="{BB962C8B-B14F-4D97-AF65-F5344CB8AC3E}">
        <p14:creationId xmlns:p14="http://schemas.microsoft.com/office/powerpoint/2010/main" val="2711747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03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33500"/>
            <a:ext cx="8512175" cy="48641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119664" y="3695700"/>
            <a:ext cx="4267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14178" y="30480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20403" y="2463225"/>
            <a:ext cx="59984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7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54002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De-Multiplexer (</a:t>
                      </a:r>
                      <a:r>
                        <a:rPr lang="en-US" sz="2400" b="0" kern="1200" baseline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b="0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20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Multiplexer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1299" y="3594285"/>
            <a:ext cx="292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Shortened to MUX or MPX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58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14421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Address to Select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 Binary to 1-hot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641" y="4806512"/>
            <a:ext cx="1037912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1-hot: a vector of bits with a single 1 and all the others 0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[0010000000]</a:t>
            </a:r>
          </a:p>
          <a:p>
            <a:pPr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[0000000100]</a:t>
            </a:r>
          </a:p>
          <a:p>
            <a:pPr algn="ctr" defTabSz="457200">
              <a:defRPr/>
            </a:pP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[0010010000]</a:t>
            </a:r>
          </a:p>
        </p:txBody>
      </p:sp>
    </p:spTree>
    <p:extLst>
      <p:ext uri="{BB962C8B-B14F-4D97-AF65-F5344CB8AC3E}">
        <p14:creationId xmlns:p14="http://schemas.microsoft.com/office/powerpoint/2010/main" val="177493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Transfer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69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35450" y="825500"/>
            <a:ext cx="3397250" cy="2514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2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1435100"/>
            <a:ext cx="3403600" cy="19050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46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1993900"/>
            <a:ext cx="3403600" cy="13462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6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2497780"/>
            <a:ext cx="3403600" cy="84232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476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>
            <a:off x="4229100" y="3187700"/>
            <a:ext cx="3403600" cy="1524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70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8255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549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14097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73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2006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63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9134929" y="2497780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-617277" y="2526899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29100" y="381000"/>
            <a:ext cx="34036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63900" y="8255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63900" y="14351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7550" y="19939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7550" y="249778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7550" y="3187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57550" y="41656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63900" y="47498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0250" y="5346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0250" y="59817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81950" y="3499265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4229100" y="3340100"/>
            <a:ext cx="3403600" cy="26416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8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060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488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45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075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>
            <a:off x="4514088" y="2788412"/>
            <a:ext cx="3011424" cy="1216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F=I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S=0</a:t>
            </a:r>
            <a:endParaRPr lang="en-CA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1724" y="2616200"/>
            <a:ext cx="1216152" cy="7112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555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>
            <a:off x="4514088" y="2788412"/>
            <a:ext cx="3011424" cy="1216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0824" y="2616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41402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226225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081" y="3695567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F=I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5201" y="4762500"/>
            <a:ext cx="0" cy="45885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7139" y="5107057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S=1</a:t>
            </a:r>
            <a:endParaRPr lang="en-CA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1724" y="3327400"/>
            <a:ext cx="1216152" cy="81280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70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2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1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386861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135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2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1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386861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8527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155343" y="20838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05371" y="28763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1359338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84964582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13802454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63419164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67894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974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5371" y="4506954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F=S’I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+SI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5800" y="2916086"/>
            <a:ext cx="1231900" cy="47481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578600" y="3492251"/>
            <a:ext cx="1231900" cy="47481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364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64" y="1625600"/>
            <a:ext cx="9673474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4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2120902"/>
          <a:ext cx="12192001" cy="241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87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0422814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</a:t>
                      </a:r>
                      <a:r>
                        <a:rPr lang="en-US" sz="4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S’I</a:t>
                      </a:r>
                      <a:r>
                        <a:rPr lang="en-US" sz="44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+SI</a:t>
                      </a:r>
                      <a:r>
                        <a:rPr lang="en-US" sz="44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4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1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0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29991"/>
              </p:ext>
            </p:extLst>
          </p:nvPr>
        </p:nvGraphicFramePr>
        <p:xfrm>
          <a:off x="8403770" y="555002"/>
          <a:ext cx="533718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37487" y="290862"/>
            <a:ext cx="2064341" cy="6410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810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625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73463" y="2313057"/>
            <a:ext cx="1154413" cy="1014343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643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11724" y="3062357"/>
            <a:ext cx="1216152" cy="265043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282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73463" y="3327400"/>
            <a:ext cx="1154413" cy="509657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227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088" y="2788412"/>
                <a:ext cx="3011424" cy="12161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5557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829" y="2674729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5781525" y="4820479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3463" y="5165035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5557" y="3348385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2829" y="4064000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6294416" y="4705351"/>
            <a:ext cx="0" cy="4588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6354" y="5164207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73463" y="3327400"/>
            <a:ext cx="1154413" cy="1258957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993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6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60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0610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2323271983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1390632617"/>
                    </a:ext>
                  </a:extLst>
                </a:gridCol>
                <a:gridCol w="954716">
                  <a:extLst>
                    <a:ext uri="{9D8B030D-6E8A-4147-A177-3AD203B41FA5}">
                      <a16:colId xmlns:a16="http://schemas.microsoft.com/office/drawing/2014/main" val="274505940"/>
                    </a:ext>
                  </a:extLst>
                </a:gridCol>
                <a:gridCol w="6251022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149287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19746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5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1473202"/>
          <a:ext cx="12192001" cy="39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9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154499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baseline="-250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F=S’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+S’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S’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+S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622377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US" sz="4400" b="0" kern="1200" baseline="-250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16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73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86341"/>
            <a:ext cx="7245350" cy="60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21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Multiplexer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baseline="30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846659"/>
              </a:xfrm>
              <a:prstGeom prst="rect">
                <a:avLst/>
              </a:prstGeom>
              <a:blipFill>
                <a:blip r:embed="rId2"/>
                <a:stretch>
                  <a:fillRect t="-9901" b="-19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3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rapezoid 1"/>
              <p:cNvSpPr/>
              <p:nvPr/>
            </p:nvSpPr>
            <p:spPr>
              <a:xfrm rot="5400000">
                <a:off x="4514199" y="2354976"/>
                <a:ext cx="3011424" cy="2083023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MUX</a:t>
                </a:r>
              </a:p>
              <a:p>
                <a:pPr algn="ctr"/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baseline="30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rapezoi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4199" y="2354976"/>
                <a:ext cx="3011424" cy="2083023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560824" y="2313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60824" y="38370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7876" y="3327400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8349" y="1959114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350" y="2598806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52" y="2970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11964" y="4819651"/>
            <a:ext cx="0" cy="3445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17895" y="5153679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0824" y="3062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0824" y="4586357"/>
            <a:ext cx="8509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913" y="3387977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7985" y="4108954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CA" sz="40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07180" y="4771886"/>
            <a:ext cx="0" cy="392321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3243" y="5164207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n-1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6870" y="516420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… S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4259" y="5151158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8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02400" y="4542458"/>
            <a:ext cx="0" cy="62174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764316" y="4475923"/>
            <a:ext cx="0" cy="68828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39114" y="4456321"/>
            <a:ext cx="561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577335" y="3083064"/>
            <a:ext cx="561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35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4123</Words>
  <Application>Microsoft Office PowerPoint</Application>
  <PresentationFormat>Widescreen</PresentationFormat>
  <Paragraphs>3366</Paragraphs>
  <Slides>168</Slides>
  <Notes>56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6" baseType="lpstr">
      <vt:lpstr>Arial</vt:lpstr>
      <vt:lpstr>Bradley Hand ITC</vt:lpstr>
      <vt:lpstr>Calibri</vt:lpstr>
      <vt:lpstr>Calibri Light</vt:lpstr>
      <vt:lpstr>Cambria Math</vt:lpstr>
      <vt:lpstr>Segoe UI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V Computer Architecture I Digital Design Winter 2021</dc:title>
  <dc:subject>Computer Science</dc:subject>
  <dc:creator>Hossein Fani;hfani@uwindsor.ca</dc:creator>
  <cp:keywords>Decoder; Multiplexer; Encoder; De-Mux; Computer Architecture I; Digital Design; Winter 2021</cp:keywords>
  <dc:description>Hossein Fani;hfani@uwindsor.ca</dc:description>
  <cp:lastModifiedBy>Hossein Fani</cp:lastModifiedBy>
  <cp:revision>626</cp:revision>
  <dcterms:created xsi:type="dcterms:W3CDTF">2020-10-28T13:59:12Z</dcterms:created>
  <dcterms:modified xsi:type="dcterms:W3CDTF">2021-03-16T19:40:23Z</dcterms:modified>
  <cp:category/>
</cp:coreProperties>
</file>