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1315" r:id="rId2"/>
    <p:sldId id="380" r:id="rId3"/>
    <p:sldId id="381" r:id="rId4"/>
    <p:sldId id="382" r:id="rId5"/>
    <p:sldId id="383" r:id="rId6"/>
    <p:sldId id="322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1293" r:id="rId27"/>
    <p:sldId id="1294" r:id="rId28"/>
    <p:sldId id="1295" r:id="rId29"/>
    <p:sldId id="1296" r:id="rId30"/>
    <p:sldId id="1297" r:id="rId31"/>
    <p:sldId id="1298" r:id="rId32"/>
    <p:sldId id="1299" r:id="rId33"/>
    <p:sldId id="1300" r:id="rId34"/>
    <p:sldId id="1301" r:id="rId35"/>
    <p:sldId id="1302" r:id="rId36"/>
    <p:sldId id="1303" r:id="rId37"/>
    <p:sldId id="1304" r:id="rId38"/>
    <p:sldId id="1305" r:id="rId39"/>
    <p:sldId id="1306" r:id="rId40"/>
    <p:sldId id="1307" r:id="rId41"/>
    <p:sldId id="1308" r:id="rId42"/>
    <p:sldId id="1309" r:id="rId43"/>
    <p:sldId id="1310" r:id="rId44"/>
    <p:sldId id="1311" r:id="rId45"/>
    <p:sldId id="1312" r:id="rId46"/>
    <p:sldId id="1313" r:id="rId47"/>
    <p:sldId id="1314" r:id="rId48"/>
    <p:sldId id="409" r:id="rId49"/>
    <p:sldId id="410" r:id="rId50"/>
    <p:sldId id="411" r:id="rId51"/>
    <p:sldId id="412" r:id="rId52"/>
    <p:sldId id="413" r:id="rId53"/>
    <p:sldId id="414" r:id="rId54"/>
    <p:sldId id="405" r:id="rId55"/>
    <p:sldId id="459" r:id="rId56"/>
    <p:sldId id="460" r:id="rId57"/>
    <p:sldId id="419" r:id="rId58"/>
    <p:sldId id="424" r:id="rId59"/>
    <p:sldId id="425" r:id="rId60"/>
    <p:sldId id="426" r:id="rId61"/>
    <p:sldId id="427" r:id="rId62"/>
    <p:sldId id="429" r:id="rId63"/>
    <p:sldId id="430" r:id="rId64"/>
    <p:sldId id="428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452" r:id="rId87"/>
    <p:sldId id="422" r:id="rId88"/>
    <p:sldId id="417" r:id="rId89"/>
    <p:sldId id="453" r:id="rId90"/>
    <p:sldId id="455" r:id="rId91"/>
    <p:sldId id="461" r:id="rId92"/>
    <p:sldId id="454" r:id="rId93"/>
    <p:sldId id="456" r:id="rId94"/>
    <p:sldId id="473" r:id="rId95"/>
    <p:sldId id="45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0FF"/>
    <a:srgbClr val="EAEFF7"/>
    <a:srgbClr val="D2DEEF"/>
    <a:srgbClr val="96A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85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4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72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9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37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54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56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26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9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B280E7-8C1E-4EAB-8B3C-2D46C1FF20EF}"/>
              </a:ext>
            </a:extLst>
          </p:cNvPr>
          <p:cNvSpPr/>
          <p:nvPr/>
        </p:nvSpPr>
        <p:spPr>
          <a:xfrm>
            <a:off x="3543085" y="5137274"/>
            <a:ext cx="868186" cy="1569022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flipV="1">
            <a:off x="4282534" y="2607122"/>
            <a:ext cx="1253630" cy="3071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768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</p:cNvCxnSpPr>
          <p:nvPr/>
        </p:nvCxnSpPr>
        <p:spPr>
          <a:xfrm>
            <a:off x="4246131" y="5004236"/>
            <a:ext cx="3251949" cy="4319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</p:cNvCxnSpPr>
          <p:nvPr/>
        </p:nvCxnSpPr>
        <p:spPr>
          <a:xfrm flipV="1">
            <a:off x="3200403" y="5016919"/>
            <a:ext cx="1095157" cy="3051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7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5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7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2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66926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024766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C8C21B-09B8-4E1A-A27C-273375F3C550}"/>
              </a:ext>
            </a:extLst>
          </p:cNvPr>
          <p:cNvCxnSpPr>
            <a:cxnSpLocks/>
          </p:cNvCxnSpPr>
          <p:nvPr/>
        </p:nvCxnSpPr>
        <p:spPr>
          <a:xfrm flipH="1">
            <a:off x="3702348" y="5526829"/>
            <a:ext cx="57533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614CE9D-EAFA-40F1-B268-EDB19E612AE5}"/>
              </a:ext>
            </a:extLst>
          </p:cNvPr>
          <p:cNvSpPr/>
          <p:nvPr/>
        </p:nvSpPr>
        <p:spPr>
          <a:xfrm flipH="1">
            <a:off x="3628895" y="118648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0FBD7D3-6110-401B-A670-632AA4DF47D9}"/>
              </a:ext>
            </a:extLst>
          </p:cNvPr>
          <p:cNvSpPr>
            <a:spLocks noChangeAspect="1"/>
          </p:cNvSpPr>
          <p:nvPr/>
        </p:nvSpPr>
        <p:spPr>
          <a:xfrm>
            <a:off x="3537091" y="339169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F2DFD1A-1FD7-4807-BC22-D7D1D3D1FE2B}"/>
              </a:ext>
            </a:extLst>
          </p:cNvPr>
          <p:cNvSpPr>
            <a:spLocks noChangeAspect="1"/>
          </p:cNvSpPr>
          <p:nvPr/>
        </p:nvSpPr>
        <p:spPr>
          <a:xfrm>
            <a:off x="3541380" y="489010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C69B11-F215-4EAD-B302-D20A6A84BDEA}"/>
              </a:ext>
            </a:extLst>
          </p:cNvPr>
          <p:cNvSpPr/>
          <p:nvPr/>
        </p:nvSpPr>
        <p:spPr>
          <a:xfrm flipH="1">
            <a:off x="4215166" y="1170738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855BDF-723D-409A-858D-4038C5E26910}"/>
              </a:ext>
            </a:extLst>
          </p:cNvPr>
          <p:cNvSpPr>
            <a:spLocks noChangeAspect="1"/>
          </p:cNvSpPr>
          <p:nvPr/>
        </p:nvSpPr>
        <p:spPr>
          <a:xfrm>
            <a:off x="4142389" y="24999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1C6EF0-4B1E-4F7B-B7D7-D414168B3D52}"/>
              </a:ext>
            </a:extLst>
          </p:cNvPr>
          <p:cNvSpPr>
            <a:spLocks noChangeAspect="1"/>
          </p:cNvSpPr>
          <p:nvPr/>
        </p:nvSpPr>
        <p:spPr>
          <a:xfrm>
            <a:off x="4147946" y="488241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AA0B287-0AE8-483B-9886-7B02F6D711FA}"/>
              </a:ext>
            </a:extLst>
          </p:cNvPr>
          <p:cNvCxnSpPr>
            <a:cxnSpLocks/>
          </p:cNvCxnSpPr>
          <p:nvPr/>
        </p:nvCxnSpPr>
        <p:spPr>
          <a:xfrm flipH="1" flipV="1">
            <a:off x="4277682" y="5526830"/>
            <a:ext cx="11092" cy="83114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ACFCD5-FA81-433B-9468-FBED69E69C6F}"/>
              </a:ext>
            </a:extLst>
          </p:cNvPr>
          <p:cNvCxnSpPr>
            <a:cxnSpLocks/>
          </p:cNvCxnSpPr>
          <p:nvPr/>
        </p:nvCxnSpPr>
        <p:spPr>
          <a:xfrm flipH="1">
            <a:off x="4291946" y="6404159"/>
            <a:ext cx="57533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Level vs. Edge</a:t>
            </a:r>
            <a:endParaRPr lang="en-US" sz="6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4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6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5" y="95250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6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2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58749" y="90382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2413382" y="112469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2303177" y="337760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2299024" y="398424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89467" y="891513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3028971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2916528" y="339350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2942400" y="397923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70797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3627007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3546315" y="247585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3542524" y="486996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6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Both Edge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From one edge to the next edge, locked!</a:t>
            </a:r>
          </a:p>
        </p:txBody>
      </p:sp>
    </p:spTree>
    <p:extLst>
      <p:ext uri="{BB962C8B-B14F-4D97-AF65-F5344CB8AC3E}">
        <p14:creationId xmlns:p14="http://schemas.microsoft.com/office/powerpoint/2010/main" val="139549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Both vs. Single Edge</a:t>
            </a:r>
          </a:p>
        </p:txBody>
      </p:sp>
    </p:spTree>
    <p:extLst>
      <p:ext uri="{BB962C8B-B14F-4D97-AF65-F5344CB8AC3E}">
        <p14:creationId xmlns:p14="http://schemas.microsoft.com/office/powerpoint/2010/main" val="313832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Positive vs. Negative</a:t>
            </a:r>
          </a:p>
        </p:txBody>
      </p:sp>
    </p:spTree>
    <p:extLst>
      <p:ext uri="{BB962C8B-B14F-4D97-AF65-F5344CB8AC3E}">
        <p14:creationId xmlns:p14="http://schemas.microsoft.com/office/powerpoint/2010/main" val="6970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7E99B7-8767-734B-BDCE-192D9F090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6"/>
          <a:stretch/>
        </p:blipFill>
        <p:spPr>
          <a:xfrm>
            <a:off x="1274763" y="1231899"/>
            <a:ext cx="9112250" cy="3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70473" y="2459504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 </a:t>
            </a: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enabled latch</a:t>
            </a:r>
          </a:p>
        </p:txBody>
      </p:sp>
    </p:spTree>
    <p:extLst>
      <p:ext uri="{BB962C8B-B14F-4D97-AF65-F5344CB8AC3E}">
        <p14:creationId xmlns:p14="http://schemas.microsoft.com/office/powerpoint/2010/main" val="12966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1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60D82-54EF-6642-9C94-49E09FD02042}"/>
              </a:ext>
            </a:extLst>
          </p:cNvPr>
          <p:cNvGrpSpPr/>
          <p:nvPr/>
        </p:nvGrpSpPr>
        <p:grpSpPr>
          <a:xfrm>
            <a:off x="3351021" y="1401119"/>
            <a:ext cx="7298760" cy="4453090"/>
            <a:chOff x="3217034" y="30984"/>
            <a:chExt cx="7298760" cy="445309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B1E0F5-EC7D-6048-A9FF-75A5B6444306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4C5FBEB-8EDF-2B4F-B429-7815CE9BFD1D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6016069-23F4-3544-9E37-F4926044645C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A25FD5-DC41-CC4D-B013-9DBA686550E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2E5D7BC-8958-4142-8CB4-1CA29E4A9B82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23E315C-7866-2449-9AEC-BCA21448DCC3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D17874A-5DDE-2B41-9B50-10F9F5EBAE1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DF6FC6-6997-DC45-9AFD-79BE4B7798DD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107A6C-D9E6-FB4D-80AA-FE185A4A39E7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3A6DEA-5EE4-E84D-AE1A-9ADB720B55CC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23666D-3F6F-6741-9846-A13AE3753AA4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57B9CE0-C2AD-4542-9615-418651BCFF8B}"/>
                </a:ext>
              </a:extLst>
            </p:cNvPr>
            <p:cNvSpPr/>
            <p:nvPr/>
          </p:nvSpPr>
          <p:spPr>
            <a:xfrm>
              <a:off x="9020884" y="137689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666CD5-E6FF-D741-90DD-F91859627BFF}"/>
                </a:ext>
              </a:extLst>
            </p:cNvPr>
            <p:cNvSpPr/>
            <p:nvPr/>
          </p:nvSpPr>
          <p:spPr>
            <a:xfrm>
              <a:off x="6282256" y="956199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0635945-AAF1-8445-97E5-E8276543396C}"/>
                </a:ext>
              </a:extLst>
            </p:cNvPr>
            <p:cNvSpPr/>
            <p:nvPr/>
          </p:nvSpPr>
          <p:spPr>
            <a:xfrm>
              <a:off x="6166506" y="2022618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1975FE4-1A6F-524A-A087-43ECCF4FC43A}"/>
                </a:ext>
              </a:extLst>
            </p:cNvPr>
            <p:cNvSpPr/>
            <p:nvPr/>
          </p:nvSpPr>
          <p:spPr>
            <a:xfrm>
              <a:off x="6456761" y="3569674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CA16EBA-51B7-8348-99A6-3EDBADD5B6F7}"/>
                </a:ext>
              </a:extLst>
            </p:cNvPr>
            <p:cNvSpPr/>
            <p:nvPr/>
          </p:nvSpPr>
          <p:spPr>
            <a:xfrm rot="14248398">
              <a:off x="4663138" y="3070781"/>
              <a:ext cx="2125185" cy="32884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006ED09-634D-6844-A682-2853D06F237E}"/>
                </a:ext>
              </a:extLst>
            </p:cNvPr>
            <p:cNvSpPr/>
            <p:nvPr/>
          </p:nvSpPr>
          <p:spPr>
            <a:xfrm rot="3696278">
              <a:off x="5171819" y="2746092"/>
              <a:ext cx="1962383" cy="91616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4DB424F-7499-144D-BB09-F0999B9D2767}"/>
                </a:ext>
              </a:extLst>
            </p:cNvPr>
            <p:cNvSpPr/>
            <p:nvPr/>
          </p:nvSpPr>
          <p:spPr>
            <a:xfrm rot="7934758">
              <a:off x="7003078" y="2913317"/>
              <a:ext cx="1949853" cy="355603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none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70860EF-92D5-4449-900D-E33324C9659C}"/>
                </a:ext>
              </a:extLst>
            </p:cNvPr>
            <p:cNvSpPr/>
            <p:nvPr/>
          </p:nvSpPr>
          <p:spPr>
            <a:xfrm rot="18213477" flipH="1">
              <a:off x="6658447" y="2769250"/>
              <a:ext cx="1733921" cy="109878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CCF9C-BDBD-DA48-9DD2-DEEBEAC25930}"/>
                </a:ext>
              </a:extLst>
            </p:cNvPr>
            <p:cNvSpPr/>
            <p:nvPr/>
          </p:nvSpPr>
          <p:spPr>
            <a:xfrm>
              <a:off x="4822770" y="324472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815057E-8CE5-5E41-9809-E03CC0BB868A}"/>
                </a:ext>
              </a:extLst>
            </p:cNvPr>
            <p:cNvSpPr/>
            <p:nvPr/>
          </p:nvSpPr>
          <p:spPr>
            <a:xfrm>
              <a:off x="7847594" y="319324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71790DC-F549-0743-B1D6-DE0E3E9243EC}"/>
                </a:ext>
              </a:extLst>
            </p:cNvPr>
            <p:cNvSpPr/>
            <p:nvPr/>
          </p:nvSpPr>
          <p:spPr>
            <a:xfrm>
              <a:off x="6895772" y="272864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22DF45-2728-B649-A64C-3CD5E952BCFF}"/>
                </a:ext>
              </a:extLst>
            </p:cNvPr>
            <p:cNvSpPr/>
            <p:nvPr/>
          </p:nvSpPr>
          <p:spPr>
            <a:xfrm>
              <a:off x="5852930" y="280850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19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9448980" y="1669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79894" y="35836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773" y="35781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3511632" y="9396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06736" y="2515912"/>
              <a:ext cx="849752" cy="55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000" i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2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6522467" y="9298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9455672" y="888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9869264" y="1421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/>
        </p:nvGraphicFramePr>
        <p:xfrm>
          <a:off x="9738411" y="3542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3" name="Triangle 42">
            <a:extLst>
              <a:ext uri="{FF2B5EF4-FFF2-40B4-BE49-F238E27FC236}">
                <a16:creationId xmlns:a16="http://schemas.microsoft.com/office/drawing/2014/main" id="{87044F95-236F-8E41-87DD-374301129AE8}"/>
              </a:ext>
            </a:extLst>
          </p:cNvPr>
          <p:cNvSpPr>
            <a:spLocks noChangeAspect="1"/>
          </p:cNvSpPr>
          <p:nvPr/>
        </p:nvSpPr>
        <p:spPr>
          <a:xfrm rot="5400000">
            <a:off x="487932" y="2321093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B907208B-4E10-7845-A1B4-110D84143E86}"/>
              </a:ext>
            </a:extLst>
          </p:cNvPr>
          <p:cNvSpPr>
            <a:spLocks noChangeAspect="1"/>
          </p:cNvSpPr>
          <p:nvPr/>
        </p:nvSpPr>
        <p:spPr>
          <a:xfrm rot="5400000">
            <a:off x="3783596" y="2374057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39091384-019C-144B-BBC9-B13E7B05B8D7}"/>
              </a:ext>
            </a:extLst>
          </p:cNvPr>
          <p:cNvSpPr>
            <a:spLocks noChangeAspect="1"/>
          </p:cNvSpPr>
          <p:nvPr/>
        </p:nvSpPr>
        <p:spPr>
          <a:xfrm rot="5400000">
            <a:off x="6837442" y="2426004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F538C5-19A0-6746-AB6A-0338A0D16EE8}"/>
              </a:ext>
            </a:extLst>
          </p:cNvPr>
          <p:cNvSpPr/>
          <p:nvPr/>
        </p:nvSpPr>
        <p:spPr>
          <a:xfrm>
            <a:off x="4059709" y="234735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FC5B3D-7E51-054D-B2EA-1168C721E123}"/>
              </a:ext>
            </a:extLst>
          </p:cNvPr>
          <p:cNvSpPr/>
          <p:nvPr/>
        </p:nvSpPr>
        <p:spPr>
          <a:xfrm>
            <a:off x="7131442" y="2406281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CD78CC-D214-784F-97BA-31EB1D365ABD}"/>
              </a:ext>
            </a:extLst>
          </p:cNvPr>
          <p:cNvSpPr/>
          <p:nvPr/>
        </p:nvSpPr>
        <p:spPr>
          <a:xfrm>
            <a:off x="10103423" y="235012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C0A10A1D-C780-4C4F-8436-25944C736463}"/>
              </a:ext>
            </a:extLst>
          </p:cNvPr>
          <p:cNvSpPr>
            <a:spLocks noChangeAspect="1"/>
          </p:cNvSpPr>
          <p:nvPr/>
        </p:nvSpPr>
        <p:spPr>
          <a:xfrm rot="5400000">
            <a:off x="9776621" y="2376632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50555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522519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98632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</p:spTree>
    <p:extLst>
      <p:ext uri="{BB962C8B-B14F-4D97-AF65-F5344CB8AC3E}">
        <p14:creationId xmlns:p14="http://schemas.microsoft.com/office/powerpoint/2010/main" val="221938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438932" y="5504328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9556386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9475694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 flipV="1">
            <a:off x="3649636" y="6354617"/>
            <a:ext cx="1234929" cy="1096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1142952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117869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8444041" y="5440995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9634126" y="5503348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>
            <a:off x="9634126" y="6371605"/>
            <a:ext cx="1181349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9456176" y="485904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2393792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296941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293279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3621983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3541291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3551392" y="487359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483664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4755953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4735768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597976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5912950" y="335059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5908131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206758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126066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106548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364005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283313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292371" y="397553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6ADDBF-BA5A-F540-B1BC-0168C54F4E61}"/>
              </a:ext>
            </a:extLst>
          </p:cNvPr>
          <p:cNvSpPr/>
          <p:nvPr/>
        </p:nvSpPr>
        <p:spPr>
          <a:xfrm flipH="1">
            <a:off x="10694049" y="1192536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7C794C9-EA5D-1B4E-A6B6-12360DCF5C04}"/>
              </a:ext>
            </a:extLst>
          </p:cNvPr>
          <p:cNvSpPr>
            <a:spLocks noChangeAspect="1"/>
          </p:cNvSpPr>
          <p:nvPr/>
        </p:nvSpPr>
        <p:spPr>
          <a:xfrm>
            <a:off x="10613357" y="340125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FDDEB3C-B4E9-724D-810B-89143E367E9F}"/>
              </a:ext>
            </a:extLst>
          </p:cNvPr>
          <p:cNvSpPr>
            <a:spLocks noChangeAspect="1"/>
          </p:cNvSpPr>
          <p:nvPr/>
        </p:nvSpPr>
        <p:spPr>
          <a:xfrm>
            <a:off x="10593839" y="487003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8411305" y="5469319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729426" y="276194"/>
            <a:ext cx="2886075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967294">
                <a:moveTo>
                  <a:pt x="2886075" y="210056"/>
                </a:moveTo>
                <a:cubicBezTo>
                  <a:pt x="2138362" y="187434"/>
                  <a:pt x="1619250" y="-120937"/>
                  <a:pt x="1100137" y="52894"/>
                </a:cubicBezTo>
                <a:cubicBezTo>
                  <a:pt x="581024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565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Edge 0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1</a:t>
            </a:r>
            <a:endParaRPr lang="en-CA" sz="1400" i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7E5D03-4F9E-49A4-B386-6F00B54F250B}"/>
              </a:ext>
            </a:extLst>
          </p:cNvPr>
          <p:cNvSpPr/>
          <p:nvPr/>
        </p:nvSpPr>
        <p:spPr>
          <a:xfrm>
            <a:off x="6083342" y="5476917"/>
            <a:ext cx="1142952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85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Negative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15386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487350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63463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354B77-F036-7542-BDBC-B617342E9EB2}"/>
              </a:ext>
            </a:extLst>
          </p:cNvPr>
          <p:cNvSpPr>
            <a:spLocks noChangeAspect="1"/>
          </p:cNvSpPr>
          <p:nvPr/>
        </p:nvSpPr>
        <p:spPr>
          <a:xfrm>
            <a:off x="5365331" y="6229856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9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1206541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3110079" y="5489766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3056878" y="552623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10161234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10080542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349572" y="5487201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893496" y="6371605"/>
            <a:ext cx="105926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9028023" y="5440394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10191867" y="54732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 flipV="1">
            <a:off x="10199334" y="6357979"/>
            <a:ext cx="616142" cy="1362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10073724" y="485904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3036740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939889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936227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4264931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4155663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4150369" y="395948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5422441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5356037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5350140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6622713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6555898" y="335059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6551079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792554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711862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692344" y="39771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964089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869109" y="33925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863879" y="3975532"/>
            <a:ext cx="288000" cy="27574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9026768" y="548171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186501" y="276194"/>
            <a:ext cx="3429000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  <a:gd name="connsiteX0" fmla="*/ 3429000 w 3429000"/>
              <a:gd name="connsiteY0" fmla="*/ 210056 h 967294"/>
              <a:gd name="connsiteX1" fmla="*/ 1643062 w 3429000"/>
              <a:gd name="connsiteY1" fmla="*/ 52894 h 967294"/>
              <a:gd name="connsiteX2" fmla="*/ 0 w 3429000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967294">
                <a:moveTo>
                  <a:pt x="3429000" y="210056"/>
                </a:moveTo>
                <a:cubicBezTo>
                  <a:pt x="2681287" y="187434"/>
                  <a:pt x="2162175" y="-120937"/>
                  <a:pt x="1643062" y="52894"/>
                </a:cubicBezTo>
                <a:cubicBezTo>
                  <a:pt x="1123949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803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Edge 1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0</a:t>
            </a:r>
            <a:endParaRPr lang="en-CA" sz="14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AA6DB1-1E0E-054A-B35D-0B9EB9C8F9E6}"/>
              </a:ext>
            </a:extLst>
          </p:cNvPr>
          <p:cNvSpPr/>
          <p:nvPr/>
        </p:nvSpPr>
        <p:spPr>
          <a:xfrm>
            <a:off x="5530188" y="5480229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6757283-0B92-1841-8867-5500BCDA3234}"/>
              </a:ext>
            </a:extLst>
          </p:cNvPr>
          <p:cNvSpPr/>
          <p:nvPr/>
        </p:nvSpPr>
        <p:spPr>
          <a:xfrm>
            <a:off x="6711855" y="5473266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74CB2-85C1-0E48-B25B-D37479D2BD13}"/>
              </a:ext>
            </a:extLst>
          </p:cNvPr>
          <p:cNvSpPr>
            <a:spLocks noChangeAspect="1"/>
          </p:cNvSpPr>
          <p:nvPr/>
        </p:nvSpPr>
        <p:spPr>
          <a:xfrm>
            <a:off x="538193" y="6096888"/>
            <a:ext cx="66076" cy="541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149125" y="6227098"/>
            <a:ext cx="394791" cy="3678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0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45073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Latch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219532" y="4775008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512403" y="6171792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6762832" y="4823568"/>
            <a:ext cx="2031918" cy="1973465"/>
            <a:chOff x="4988225" y="384271"/>
            <a:chExt cx="2881060" cy="29432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261930" cy="459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14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7034796" y="6258017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7310909" y="623131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</p:spTree>
    <p:extLst>
      <p:ext uri="{BB962C8B-B14F-4D97-AF65-F5344CB8AC3E}">
        <p14:creationId xmlns:p14="http://schemas.microsoft.com/office/powerpoint/2010/main" val="80810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6959436" y="2427355"/>
            <a:ext cx="2031918" cy="1973465"/>
            <a:chOff x="4988225" y="384271"/>
            <a:chExt cx="2881060" cy="29432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252307" y="382413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243278" y="301596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222817" y="2427355"/>
            <a:ext cx="2031918" cy="1973465"/>
            <a:chOff x="4988225" y="384271"/>
            <a:chExt cx="2881060" cy="29432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26" name="Picture 2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515688" y="382413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617189" y="3005283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373404" y="3943032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2985814" y="4136083"/>
            <a:ext cx="394791" cy="3678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55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93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2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890138" y="5465510"/>
            <a:ext cx="808613" cy="90245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79405"/>
              </p:ext>
            </p:extLst>
          </p:nvPr>
        </p:nvGraphicFramePr>
        <p:xfrm>
          <a:off x="933173" y="39210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489032" y="12825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433D9D0E-7F10-CA4A-9E73-55971C5BC416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EC6B24-64AD-3C42-A86D-2C723469F4C9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89E95E8-EB83-5E46-A953-D765C3E6A3B2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BDBC046-7A4F-C940-8B5B-6D34A755CA98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45E2AF61-0300-A14D-989C-D3D959649C7D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2A65A6F-E2E9-A444-AFDE-5F9000D2D833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944BD-DE80-A243-9BD4-6FCB7EB60CC3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B6DD2E-C091-8D43-ACCC-9CAC75A5656D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519ED6-3641-554D-A02E-1F7345583F93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B4B4C-5B41-F541-B2AD-D1DA6DE4748F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19673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673642" y="4013679"/>
            <a:ext cx="586618" cy="79650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29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Opening the first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Closing the second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Closing the first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Opening the second</a:t>
            </a:r>
          </a:p>
        </p:txBody>
      </p:sp>
    </p:spTree>
    <p:extLst>
      <p:ext uri="{BB962C8B-B14F-4D97-AF65-F5344CB8AC3E}">
        <p14:creationId xmlns:p14="http://schemas.microsoft.com/office/powerpoint/2010/main" val="30905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</p:txBody>
      </p:sp>
    </p:spTree>
    <p:extLst>
      <p:ext uri="{BB962C8B-B14F-4D97-AF65-F5344CB8AC3E}">
        <p14:creationId xmlns:p14="http://schemas.microsoft.com/office/powerpoint/2010/main" val="108196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</p:txBody>
      </p:sp>
    </p:spTree>
    <p:extLst>
      <p:ext uri="{BB962C8B-B14F-4D97-AF65-F5344CB8AC3E}">
        <p14:creationId xmlns:p14="http://schemas.microsoft.com/office/powerpoint/2010/main" val="35764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  <a:p>
            <a:r>
              <a:rPr lang="en-US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force the second latch accept change from the first latch only!</a:t>
            </a:r>
          </a:p>
        </p:txBody>
      </p:sp>
    </p:spTree>
    <p:extLst>
      <p:ext uri="{BB962C8B-B14F-4D97-AF65-F5344CB8AC3E}">
        <p14:creationId xmlns:p14="http://schemas.microsoft.com/office/powerpoint/2010/main" val="270649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622329" y="3048429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2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890138" y="5465510"/>
            <a:ext cx="615389" cy="54736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888428" y="3048429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</p:spTree>
    <p:extLst>
      <p:ext uri="{BB962C8B-B14F-4D97-AF65-F5344CB8AC3E}">
        <p14:creationId xmlns:p14="http://schemas.microsoft.com/office/powerpoint/2010/main" val="2638036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89053" y="5187206"/>
            <a:ext cx="615389" cy="54736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14554" y="3048429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392140" y="5121284"/>
            <a:ext cx="572247" cy="399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6106136" y="222299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V="1">
            <a:off x="6780234" y="1781879"/>
            <a:ext cx="487707" cy="44111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3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14554" y="3048429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81326" y="3054413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862834" y="4382348"/>
            <a:ext cx="328917" cy="43826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6106136" y="222299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</p:spTree>
    <p:extLst>
      <p:ext uri="{BB962C8B-B14F-4D97-AF65-F5344CB8AC3E}">
        <p14:creationId xmlns:p14="http://schemas.microsoft.com/office/powerpoint/2010/main" val="118480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13236"/>
              </p:ext>
            </p:extLst>
          </p:nvPr>
        </p:nvGraphicFramePr>
        <p:xfrm>
          <a:off x="906094" y="38249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248667" y="11711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677A28DE-3166-9D45-9A8C-E33E3AB65DDC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36A3A4-1A67-BA40-8A8D-DB060946EDB4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4F548D5-825E-3A4B-A0F2-25C66E01BDD8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001738A-CBAF-964B-A2C4-B228942E4E47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CEF2B5D-F02F-4844-82AA-48A9ECFFE73C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ABFD51F-1A20-6C46-82BE-C09FD6FFE0BA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D1372C-C41A-9842-902F-6405E5868474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49EB4E4-799A-1145-A00F-AA57592A7506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E1123B3-49C2-634A-AE73-962066B57678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9240D1-3A7C-E842-A9F9-888E7A837ED0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9609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17001" y="2498460"/>
            <a:ext cx="3642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879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17001" y="2498460"/>
            <a:ext cx="3642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Flip-Flop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6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39443" y="2498460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Flip-Flop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41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77535" y="3273345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29825" y="2498460"/>
            <a:ext cx="33855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 Flip-Flop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43544" y="3080192"/>
            <a:ext cx="3209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5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77535" y="3273345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61083" y="2498460"/>
            <a:ext cx="27603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JK Flip-Flop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37132" y="3080192"/>
            <a:ext cx="3337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44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We have our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ideal memory unit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larger memory units!</a:t>
            </a:r>
          </a:p>
        </p:txBody>
      </p:sp>
    </p:spTree>
    <p:extLst>
      <p:ext uri="{BB962C8B-B14F-4D97-AF65-F5344CB8AC3E}">
        <p14:creationId xmlns:p14="http://schemas.microsoft.com/office/powerpoint/2010/main" val="3491827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We have our ideal memory unit: Flip-Flop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sequential (logic) circuits!</a:t>
            </a:r>
          </a:p>
        </p:txBody>
      </p:sp>
    </p:spTree>
    <p:extLst>
      <p:ext uri="{BB962C8B-B14F-4D97-AF65-F5344CB8AC3E}">
        <p14:creationId xmlns:p14="http://schemas.microsoft.com/office/powerpoint/2010/main" val="1809326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9889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26955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578622"/>
            <a:ext cx="9708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sequential circuit, show the behavior</a:t>
            </a:r>
          </a:p>
          <a:p>
            <a:pPr lvl="0" algn="ctr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behavior, build the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2366309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470080" y="1288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476772" y="507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890364" y="1040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43330"/>
              </p:ext>
            </p:extLst>
          </p:nvPr>
        </p:nvGraphicFramePr>
        <p:xfrm>
          <a:off x="759511" y="3161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91E351-3641-9F49-B988-485B236CE1F4}"/>
              </a:ext>
            </a:extLst>
          </p:cNvPr>
          <p:cNvGrpSpPr/>
          <p:nvPr/>
        </p:nvGrpSpPr>
        <p:grpSpPr>
          <a:xfrm>
            <a:off x="4008148" y="1902583"/>
            <a:ext cx="7461390" cy="2858878"/>
            <a:chOff x="3217034" y="30984"/>
            <a:chExt cx="7461390" cy="285887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01C3DD-3FA8-874A-AE83-E26D1C1466DD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C9E3DD-1C3B-B140-A2A7-CC6E6667C910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C81C879-DEE7-974B-9F2E-FF51EC209AAE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C501AFE-46EF-0042-9631-A485CA13DEF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29768C7-CEF4-E848-B74C-BE3ABCE99940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83D524C-386F-E24A-87FC-AEB92C9D69FB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D6E329C-5938-6C47-B6B4-C6DC2E666D5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DC19311-EE2C-C04A-8B69-AE7F464966B5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0C3750-5550-6C4D-B82E-14A2D6C81282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2ADC53-28ED-3042-AF40-6C49717AEE60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90B6E3-506C-2A4E-96C6-C7978F9D7471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  <a:endParaRPr lang="en-CA" sz="11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E9E4C1D-C264-F24E-B817-FFF817C38CCE}"/>
                </a:ext>
              </a:extLst>
            </p:cNvPr>
            <p:cNvSpPr/>
            <p:nvPr/>
          </p:nvSpPr>
          <p:spPr>
            <a:xfrm>
              <a:off x="9183514" y="1388656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  <a:endParaRPr lang="en-CA" sz="11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F5B4A2-1AB5-A348-AF1C-1F289B042B22}"/>
                </a:ext>
              </a:extLst>
            </p:cNvPr>
            <p:cNvSpPr/>
            <p:nvPr/>
          </p:nvSpPr>
          <p:spPr>
            <a:xfrm>
              <a:off x="6306941" y="577288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6080D57-3AB4-914F-B654-C43F0F2EAF87}"/>
                </a:ext>
              </a:extLst>
            </p:cNvPr>
            <p:cNvSpPr/>
            <p:nvPr/>
          </p:nvSpPr>
          <p:spPr>
            <a:xfrm>
              <a:off x="6373366" y="2058865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99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69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7106" y="3070123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22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35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29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0) Is it sequential circuit?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424820" y="452356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 least one FF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 least one feedback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Otherwise  No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45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567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1) What are the FFs?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974220" y="500807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1.1. We pick a name for each FF</a:t>
            </a:r>
          </a:p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1.2. We note the type of FF</a:t>
            </a:r>
          </a:p>
        </p:txBody>
      </p:sp>
    </p:spTree>
    <p:extLst>
      <p:ext uri="{BB962C8B-B14F-4D97-AF65-F5344CB8AC3E}">
        <p14:creationId xmlns:p14="http://schemas.microsoft.com/office/powerpoint/2010/main" val="2420274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4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2) What are the state combinations (possibilities)?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08074"/>
            <a:ext cx="12682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Each FF can have {0,1} states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 total, 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#FFs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71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60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615237" y="5359821"/>
            <a:ext cx="970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#FFs = 3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= 8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80833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3) Form a ‘State’ Table 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08074"/>
            <a:ext cx="12682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3.1. For each FF, one column for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3.2. For each FF, one column for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236334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490741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36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60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3) Fill </a:t>
            </a: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the ‘State’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90500" y="4523563"/>
            <a:ext cx="11991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For each FF, we determine the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 based on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current state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current value of inputs to the FF</a:t>
            </a:r>
          </a:p>
        </p:txBody>
      </p:sp>
    </p:spTree>
    <p:extLst>
      <p:ext uri="{BB962C8B-B14F-4D97-AF65-F5344CB8AC3E}">
        <p14:creationId xmlns:p14="http://schemas.microsoft.com/office/powerpoint/2010/main" val="3906212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9322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94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0355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425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13468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80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833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43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3404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68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0494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7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B280E7-8C1E-4EAB-8B3C-2D46C1FF20EF}"/>
              </a:ext>
            </a:extLst>
          </p:cNvPr>
          <p:cNvSpPr/>
          <p:nvPr/>
        </p:nvSpPr>
        <p:spPr>
          <a:xfrm>
            <a:off x="3543085" y="5137274"/>
            <a:ext cx="868186" cy="1569022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768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</p:cNvCxnSpPr>
          <p:nvPr/>
        </p:nvCxnSpPr>
        <p:spPr>
          <a:xfrm>
            <a:off x="4308217" y="5027980"/>
            <a:ext cx="3189863" cy="1944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</p:cNvCxnSpPr>
          <p:nvPr/>
        </p:nvCxnSpPr>
        <p:spPr>
          <a:xfrm flipV="1">
            <a:off x="3200403" y="5027980"/>
            <a:ext cx="1087474" cy="194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7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5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7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2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737A6C-A70E-864B-ABC4-C46A31484CCC}"/>
              </a:ext>
            </a:extLst>
          </p:cNvPr>
          <p:cNvSpPr/>
          <p:nvPr/>
        </p:nvSpPr>
        <p:spPr>
          <a:xfrm>
            <a:off x="3693811" y="1012694"/>
            <a:ext cx="561909" cy="246597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024766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C8C21B-09B8-4E1A-A27C-273375F3C550}"/>
              </a:ext>
            </a:extLst>
          </p:cNvPr>
          <p:cNvCxnSpPr>
            <a:cxnSpLocks/>
          </p:cNvCxnSpPr>
          <p:nvPr/>
        </p:nvCxnSpPr>
        <p:spPr>
          <a:xfrm flipH="1">
            <a:off x="3702347" y="5526829"/>
            <a:ext cx="322419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161C340-CEAF-4966-85D4-FF33E57DB5D2}"/>
              </a:ext>
            </a:extLst>
          </p:cNvPr>
          <p:cNvCxnSpPr>
            <a:cxnSpLocks/>
          </p:cNvCxnSpPr>
          <p:nvPr/>
        </p:nvCxnSpPr>
        <p:spPr>
          <a:xfrm flipH="1" flipV="1">
            <a:off x="4024767" y="5559536"/>
            <a:ext cx="35990" cy="79844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C752A57-FA53-4F26-B43E-AE08C425BDFA}"/>
              </a:ext>
            </a:extLst>
          </p:cNvPr>
          <p:cNvCxnSpPr>
            <a:cxnSpLocks/>
          </p:cNvCxnSpPr>
          <p:nvPr/>
        </p:nvCxnSpPr>
        <p:spPr>
          <a:xfrm flipH="1">
            <a:off x="4084922" y="6393491"/>
            <a:ext cx="223295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3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12172"/>
              </p:ext>
            </p:extLst>
          </p:nvPr>
        </p:nvGraphicFramePr>
        <p:xfrm>
          <a:off x="0" y="2890645"/>
          <a:ext cx="121946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93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474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(Q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(T)) =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65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9300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937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43046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45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89571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 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 =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07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9341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1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(T) = A, Q’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(T) = A’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75481" y="4980763"/>
            <a:ext cx="119919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For simplicity, the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status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of a FF can be assume to be as a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variable </a:t>
            </a:r>
          </a:p>
        </p:txBody>
      </p:sp>
    </p:spTree>
    <p:extLst>
      <p:ext uri="{BB962C8B-B14F-4D97-AF65-F5344CB8AC3E}">
        <p14:creationId xmlns:p14="http://schemas.microsoft.com/office/powerpoint/2010/main" val="24479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821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60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0032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=C’=1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2475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0025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=A=1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4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272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Active High (low) is controlling the change to only a specific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period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, but is it possible to reduce it to a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moment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691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4517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834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529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6116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343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2599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88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152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948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929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26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199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486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9757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4) State Transition Diagram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1731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4.1. for each state combination (each row), a node</a:t>
            </a:r>
          </a:p>
          <a:p>
            <a:pPr lvl="0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4.2. from one state (node) to another state, a directed edge</a:t>
            </a:r>
          </a:p>
        </p:txBody>
      </p:sp>
    </p:spTree>
    <p:extLst>
      <p:ext uri="{BB962C8B-B14F-4D97-AF65-F5344CB8AC3E}">
        <p14:creationId xmlns:p14="http://schemas.microsoft.com/office/powerpoint/2010/main" val="6740696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4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5) (</a:t>
            </a:r>
            <a:r>
              <a:rPr lang="en-US" sz="4000" i="1" dirty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Path on State Transitions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nman shoots Bronx man in the eye through door's peeph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0359" y="6088559"/>
            <a:ext cx="24816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Peephole</a:t>
            </a:r>
          </a:p>
        </p:txBody>
      </p:sp>
    </p:spTree>
    <p:extLst>
      <p:ext uri="{BB962C8B-B14F-4D97-AF65-F5344CB8AC3E}">
        <p14:creationId xmlns:p14="http://schemas.microsoft.com/office/powerpoint/2010/main" val="24938176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045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83666" y="248695"/>
            <a:ext cx="4277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All the paths end up with indeterminate state </a:t>
            </a:r>
          </a:p>
          <a:p>
            <a:pPr lvl="0" algn="just" defTabSz="457200">
              <a:defRPr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</a:p>
          <a:p>
            <a:pPr lvl="0" algn="just" defTabSz="457200">
              <a:defRPr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The circuit needs to be improved!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98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209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7749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the flip-flops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? 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09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2799</Words>
  <Application>Microsoft Office PowerPoint</Application>
  <PresentationFormat>Widescreen</PresentationFormat>
  <Paragraphs>1748</Paragraphs>
  <Slides>95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Bradley Hand ITC</vt:lpstr>
      <vt:lpstr>Calibri</vt:lpstr>
      <vt:lpstr>Calibri Light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III Flip Flop Computer Architecture I Digital Design Winter 2021</dc:title>
  <dc:subject>Computer Science</dc:subject>
  <dc:creator>Hossein Fani;hfani@uwindsor.ca</dc:creator>
  <cp:keywords>Sequential Logic; Flip Flop; Computer Architecture; Digital Design; Winter 2021</cp:keywords>
  <dc:description>Hossein Fani; hfani@uwindsor.ca</dc:description>
  <cp:lastModifiedBy>Hossein Fani</cp:lastModifiedBy>
  <cp:revision>190</cp:revision>
  <dcterms:created xsi:type="dcterms:W3CDTF">2020-11-22T22:30:43Z</dcterms:created>
  <dcterms:modified xsi:type="dcterms:W3CDTF">2021-03-26T17:49:18Z</dcterms:modified>
</cp:coreProperties>
</file>