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408" r:id="rId2"/>
    <p:sldId id="409" r:id="rId3"/>
    <p:sldId id="871" r:id="rId4"/>
    <p:sldId id="878" r:id="rId5"/>
    <p:sldId id="869" r:id="rId6"/>
    <p:sldId id="873" r:id="rId7"/>
    <p:sldId id="870" r:id="rId8"/>
    <p:sldId id="876" r:id="rId9"/>
    <p:sldId id="883" r:id="rId10"/>
    <p:sldId id="884" r:id="rId11"/>
    <p:sldId id="890" r:id="rId12"/>
    <p:sldId id="612" r:id="rId13"/>
    <p:sldId id="885" r:id="rId14"/>
    <p:sldId id="887" r:id="rId15"/>
    <p:sldId id="889" r:id="rId16"/>
    <p:sldId id="891" r:id="rId17"/>
    <p:sldId id="892" r:id="rId18"/>
    <p:sldId id="894" r:id="rId19"/>
    <p:sldId id="895" r:id="rId20"/>
    <p:sldId id="896" r:id="rId21"/>
    <p:sldId id="897" r:id="rId22"/>
    <p:sldId id="899" r:id="rId23"/>
    <p:sldId id="900" r:id="rId24"/>
    <p:sldId id="901" r:id="rId25"/>
    <p:sldId id="902" r:id="rId26"/>
    <p:sldId id="903" r:id="rId27"/>
    <p:sldId id="905" r:id="rId28"/>
    <p:sldId id="914" r:id="rId29"/>
    <p:sldId id="1055" r:id="rId30"/>
    <p:sldId id="1051" r:id="rId31"/>
    <p:sldId id="1054" r:id="rId32"/>
    <p:sldId id="904" r:id="rId33"/>
    <p:sldId id="906" r:id="rId34"/>
    <p:sldId id="909" r:id="rId35"/>
    <p:sldId id="907" r:id="rId36"/>
    <p:sldId id="910" r:id="rId37"/>
    <p:sldId id="911" r:id="rId38"/>
    <p:sldId id="912" r:id="rId39"/>
    <p:sldId id="913" r:id="rId40"/>
    <p:sldId id="1053" r:id="rId41"/>
    <p:sldId id="1052" r:id="rId42"/>
    <p:sldId id="888" r:id="rId43"/>
    <p:sldId id="624" r:id="rId44"/>
    <p:sldId id="916" r:id="rId45"/>
    <p:sldId id="1049" r:id="rId46"/>
    <p:sldId id="1050" r:id="rId47"/>
    <p:sldId id="936" r:id="rId48"/>
    <p:sldId id="91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FFFB7"/>
    <a:srgbClr val="CFD5EA"/>
    <a:srgbClr val="E9EBF5"/>
    <a:srgbClr val="404138"/>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40" autoAdjust="0"/>
    <p:restoredTop sz="84395" autoAdjust="0"/>
  </p:normalViewPr>
  <p:slideViewPr>
    <p:cSldViewPr snapToGrid="0">
      <p:cViewPr varScale="1">
        <p:scale>
          <a:sx n="88" d="100"/>
          <a:sy n="88" d="100"/>
        </p:scale>
        <p:origin x="11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86797-0322-0F4A-B343-F188B4FEB868}" type="datetimeFigureOut">
              <a:rPr lang="en-US" smtClean="0"/>
              <a:t>2/11/21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4D804A-C8E2-A048-A2AD-4BCE0501FD8A}" type="slidenum">
              <a:rPr lang="en-US" smtClean="0"/>
              <a:t>‹#›</a:t>
            </a:fld>
            <a:endParaRPr lang="en-US"/>
          </a:p>
        </p:txBody>
      </p:sp>
    </p:spTree>
    <p:extLst>
      <p:ext uri="{BB962C8B-B14F-4D97-AF65-F5344CB8AC3E}">
        <p14:creationId xmlns:p14="http://schemas.microsoft.com/office/powerpoint/2010/main" val="3364987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Axiom"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en.wikipedia.org/wiki/Boolean_algebra_(logic)"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Truth" TargetMode="External"/><Relationship Id="rId7" Type="http://schemas.openxmlformats.org/officeDocument/2006/relationships/hyperlink" Target="https://en.wikipedia.org/wiki/Axiom#cite_note-2"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Axiom#cite_note-1" TargetMode="External"/><Relationship Id="rId5" Type="http://schemas.openxmlformats.org/officeDocument/2006/relationships/hyperlink" Target="https://en.wiktionary.org/wiki/%E1%BC%80%CE%BE%CE%AF%CF%89%CE%BC%CE%B1" TargetMode="External"/><Relationship Id="rId4" Type="http://schemas.openxmlformats.org/officeDocument/2006/relationships/hyperlink" Target="https://en.wikipedia.org/wiki/Premis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Digital_circuit" TargetMode="External"/><Relationship Id="rId7" Type="http://schemas.openxmlformats.org/officeDocument/2006/relationships/hyperlink" Target="https://en.wikipedia.org/wiki/Boolean_algebra"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s://en.wikipedia.org/wiki/A_Symbolic_Analysis_of_Relay_and_Switching_Circuits" TargetMode="External"/><Relationship Id="rId5" Type="http://schemas.openxmlformats.org/officeDocument/2006/relationships/hyperlink" Target="https://en.wikipedia.org/wiki/Massachusetts_Institute_of_Technology" TargetMode="External"/><Relationship Id="rId4" Type="http://schemas.openxmlformats.org/officeDocument/2006/relationships/hyperlink" Target="https://en.wikipedia.org/wiki/Master%27s_degre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https://www.pinterest.ca/pin/231302130841121655/</a:t>
            </a:r>
          </a:p>
        </p:txBody>
      </p:sp>
      <p:sp>
        <p:nvSpPr>
          <p:cNvPr id="4" name="Slide Number Placeholder 3"/>
          <p:cNvSpPr>
            <a:spLocks noGrp="1"/>
          </p:cNvSpPr>
          <p:nvPr>
            <p:ph type="sldNum" sz="quarter" idx="10"/>
          </p:nvPr>
        </p:nvSpPr>
        <p:spPr/>
        <p:txBody>
          <a:bodyPr/>
          <a:lstStyle/>
          <a:p>
            <a:fld id="{5FA19FDD-BE0C-4025-9949-8151BDE550BC}" type="slidenum">
              <a:rPr lang="en-US" smtClean="0"/>
              <a:t>1</a:t>
            </a:fld>
            <a:endParaRPr lang="en-US"/>
          </a:p>
        </p:txBody>
      </p:sp>
    </p:spTree>
    <p:extLst>
      <p:ext uri="{BB962C8B-B14F-4D97-AF65-F5344CB8AC3E}">
        <p14:creationId xmlns:p14="http://schemas.microsoft.com/office/powerpoint/2010/main" val="171893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2</a:t>
            </a:fld>
            <a:endParaRPr lang="en-US"/>
          </a:p>
        </p:txBody>
      </p:sp>
    </p:spTree>
    <p:extLst>
      <p:ext uri="{BB962C8B-B14F-4D97-AF65-F5344CB8AC3E}">
        <p14:creationId xmlns:p14="http://schemas.microsoft.com/office/powerpoint/2010/main" val="1970317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baseline="0" dirty="0">
                <a:solidFill>
                  <a:schemeClr val="tx1"/>
                </a:solidFill>
                <a:latin typeface="+mn-lt"/>
                <a:ea typeface="+mn-ea"/>
                <a:cs typeface="+mn-cs"/>
              </a:rPr>
              <a:t>The cost of circuits that implement binary logic in all of today’s digital devices and computers is an important factor addressed by designers—be they computer engineers, electrical engineers, or computer scientists.</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Finding simpler and cheaper, but equivalent, realizations of a circuit can reap huge payoffs in reducing the overall cost of the design. Mathematical methods that simplify circuits rely primarily on Boolean algebra.</a:t>
            </a:r>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12</a:t>
            </a:fld>
            <a:endParaRPr lang="en-US"/>
          </a:p>
        </p:txBody>
      </p:sp>
    </p:spTree>
    <p:extLst>
      <p:ext uri="{BB962C8B-B14F-4D97-AF65-F5344CB8AC3E}">
        <p14:creationId xmlns:p14="http://schemas.microsoft.com/office/powerpoint/2010/main" val="2491187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American postulate theorists, devising sets of </a:t>
            </a:r>
            <a:r>
              <a:rPr lang="en-CA" sz="1200" b="0" i="0" u="none" strike="noStrike" kern="1200" dirty="0">
                <a:solidFill>
                  <a:schemeClr val="tx1"/>
                </a:solidFill>
                <a:effectLst/>
                <a:latin typeface="+mn-lt"/>
                <a:ea typeface="+mn-ea"/>
                <a:cs typeface="+mn-cs"/>
                <a:hlinkClick r:id="rId3" tooltip="Axiom"/>
              </a:rPr>
              <a:t>axioms</a:t>
            </a:r>
            <a:r>
              <a:rPr lang="en-CA" sz="1200" b="0" i="0" kern="1200" dirty="0">
                <a:solidFill>
                  <a:schemeClr val="tx1"/>
                </a:solidFill>
                <a:effectLst/>
                <a:latin typeface="+mn-lt"/>
                <a:ea typeface="+mn-ea"/>
                <a:cs typeface="+mn-cs"/>
              </a:rPr>
              <a:t> (which he called "postulates") </a:t>
            </a:r>
          </a:p>
          <a:p>
            <a:r>
              <a:rPr lang="en-CA" sz="1200" b="0" i="0" kern="1200" dirty="0">
                <a:solidFill>
                  <a:schemeClr val="tx1"/>
                </a:solidFill>
                <a:effectLst/>
                <a:latin typeface="+mn-lt"/>
                <a:ea typeface="+mn-ea"/>
                <a:cs typeface="+mn-cs"/>
              </a:rPr>
              <a:t>In 1904, Huntington put </a:t>
            </a:r>
            <a:r>
              <a:rPr lang="en-CA" sz="1200" b="0" i="0" u="none" strike="noStrike" kern="1200" dirty="0">
                <a:solidFill>
                  <a:schemeClr val="tx1"/>
                </a:solidFill>
                <a:effectLst/>
                <a:latin typeface="+mn-lt"/>
                <a:ea typeface="+mn-ea"/>
                <a:cs typeface="+mn-cs"/>
                <a:hlinkClick r:id="rId4" tooltip="Boolean algebra (logic)"/>
              </a:rPr>
              <a:t>Boolean algebra</a:t>
            </a:r>
            <a:r>
              <a:rPr lang="en-CA" sz="1200" b="0" i="0" kern="1200" dirty="0">
                <a:solidFill>
                  <a:schemeClr val="tx1"/>
                </a:solidFill>
                <a:effectLst/>
                <a:latin typeface="+mn-lt"/>
                <a:ea typeface="+mn-ea"/>
                <a:cs typeface="+mn-cs"/>
              </a:rPr>
              <a:t> on a sound axiomatic foundation</a:t>
            </a:r>
          </a:p>
          <a:p>
            <a:endParaRPr lang="en-US" dirty="0"/>
          </a:p>
        </p:txBody>
      </p:sp>
      <p:sp>
        <p:nvSpPr>
          <p:cNvPr id="4" name="Slide Number Placeholder 3"/>
          <p:cNvSpPr>
            <a:spLocks noGrp="1"/>
          </p:cNvSpPr>
          <p:nvPr>
            <p:ph type="sldNum" sz="quarter" idx="5"/>
          </p:nvPr>
        </p:nvSpPr>
        <p:spPr/>
        <p:txBody>
          <a:bodyPr/>
          <a:lstStyle/>
          <a:p>
            <a:fld id="{104D804A-C8E2-A048-A2AD-4BCE0501FD8A}" type="slidenum">
              <a:rPr lang="en-US" smtClean="0"/>
              <a:t>13</a:t>
            </a:fld>
            <a:endParaRPr lang="en-US"/>
          </a:p>
        </p:txBody>
      </p:sp>
    </p:spTree>
    <p:extLst>
      <p:ext uri="{BB962C8B-B14F-4D97-AF65-F5344CB8AC3E}">
        <p14:creationId xmlns:p14="http://schemas.microsoft.com/office/powerpoint/2010/main" val="784495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An </a:t>
            </a:r>
            <a:r>
              <a:rPr lang="en-CA" sz="1200" b="1" i="0" kern="1200" dirty="0">
                <a:solidFill>
                  <a:schemeClr val="tx1"/>
                </a:solidFill>
                <a:effectLst/>
                <a:latin typeface="+mn-lt"/>
                <a:ea typeface="+mn-ea"/>
                <a:cs typeface="+mn-cs"/>
              </a:rPr>
              <a:t>axiom</a:t>
            </a:r>
            <a:r>
              <a:rPr lang="en-CA" sz="1200" b="0" i="0" kern="1200" dirty="0">
                <a:solidFill>
                  <a:schemeClr val="tx1"/>
                </a:solidFill>
                <a:effectLst/>
                <a:latin typeface="+mn-lt"/>
                <a:ea typeface="+mn-ea"/>
                <a:cs typeface="+mn-cs"/>
              </a:rPr>
              <a:t>, </a:t>
            </a:r>
            <a:r>
              <a:rPr lang="en-CA" sz="1200" b="1" i="0" kern="1200" dirty="0">
                <a:solidFill>
                  <a:schemeClr val="tx1"/>
                </a:solidFill>
                <a:effectLst/>
                <a:latin typeface="+mn-lt"/>
                <a:ea typeface="+mn-ea"/>
                <a:cs typeface="+mn-cs"/>
              </a:rPr>
              <a:t>postulate</a:t>
            </a:r>
            <a:r>
              <a:rPr lang="en-CA" sz="1200" b="0" i="0" kern="1200" dirty="0">
                <a:solidFill>
                  <a:schemeClr val="tx1"/>
                </a:solidFill>
                <a:effectLst/>
                <a:latin typeface="+mn-lt"/>
                <a:ea typeface="+mn-ea"/>
                <a:cs typeface="+mn-cs"/>
              </a:rPr>
              <a:t> or </a:t>
            </a:r>
            <a:r>
              <a:rPr lang="en-CA" sz="1200" b="1" i="0" kern="1200" dirty="0">
                <a:solidFill>
                  <a:schemeClr val="tx1"/>
                </a:solidFill>
                <a:effectLst/>
                <a:latin typeface="+mn-lt"/>
                <a:ea typeface="+mn-ea"/>
                <a:cs typeface="+mn-cs"/>
              </a:rPr>
              <a:t>assumption</a:t>
            </a:r>
            <a:r>
              <a:rPr lang="en-CA" sz="1200" b="0" i="0" kern="1200" dirty="0">
                <a:solidFill>
                  <a:schemeClr val="tx1"/>
                </a:solidFill>
                <a:effectLst/>
                <a:latin typeface="+mn-lt"/>
                <a:ea typeface="+mn-ea"/>
                <a:cs typeface="+mn-cs"/>
              </a:rPr>
              <a:t> is a statement that is taken to be </a:t>
            </a:r>
            <a:r>
              <a:rPr lang="en-CA" sz="1200" b="0" i="0" u="none" strike="noStrike" kern="1200" dirty="0">
                <a:solidFill>
                  <a:schemeClr val="tx1"/>
                </a:solidFill>
                <a:effectLst/>
                <a:latin typeface="+mn-lt"/>
                <a:ea typeface="+mn-ea"/>
                <a:cs typeface="+mn-cs"/>
                <a:hlinkClick r:id="rId3" tooltip="Truth"/>
              </a:rPr>
              <a:t>true</a:t>
            </a:r>
            <a:r>
              <a:rPr lang="en-CA" sz="1200" b="0" i="0" kern="1200" dirty="0">
                <a:solidFill>
                  <a:schemeClr val="tx1"/>
                </a:solidFill>
                <a:effectLst/>
                <a:latin typeface="+mn-lt"/>
                <a:ea typeface="+mn-ea"/>
                <a:cs typeface="+mn-cs"/>
              </a:rPr>
              <a:t>, to serve as a </a:t>
            </a:r>
            <a:r>
              <a:rPr lang="en-CA" sz="1200" b="0" i="0" u="none" strike="noStrike" kern="1200" dirty="0">
                <a:solidFill>
                  <a:schemeClr val="tx1"/>
                </a:solidFill>
                <a:effectLst/>
                <a:latin typeface="+mn-lt"/>
                <a:ea typeface="+mn-ea"/>
                <a:cs typeface="+mn-cs"/>
                <a:hlinkClick r:id="rId4" tooltip="Premise"/>
              </a:rPr>
              <a:t>premise</a:t>
            </a:r>
            <a:r>
              <a:rPr lang="en-CA" sz="1200" b="0" i="0" kern="1200" dirty="0">
                <a:solidFill>
                  <a:schemeClr val="tx1"/>
                </a:solidFill>
                <a:effectLst/>
                <a:latin typeface="+mn-lt"/>
                <a:ea typeface="+mn-ea"/>
                <a:cs typeface="+mn-cs"/>
              </a:rPr>
              <a:t> or starting point for further reasoning and arguments. The word comes from the Greek </a:t>
            </a:r>
            <a:r>
              <a:rPr lang="en-CA" sz="1200" b="0" i="1" kern="1200" dirty="0" err="1">
                <a:solidFill>
                  <a:schemeClr val="tx1"/>
                </a:solidFill>
                <a:effectLst/>
                <a:latin typeface="+mn-lt"/>
                <a:ea typeface="+mn-ea"/>
                <a:cs typeface="+mn-cs"/>
              </a:rPr>
              <a:t>axíōma</a:t>
            </a:r>
            <a:r>
              <a:rPr lang="en-CA" sz="1200" b="0" i="0" kern="1200" dirty="0">
                <a:solidFill>
                  <a:schemeClr val="tx1"/>
                </a:solidFill>
                <a:effectLst/>
                <a:latin typeface="+mn-lt"/>
                <a:ea typeface="+mn-ea"/>
                <a:cs typeface="+mn-cs"/>
              </a:rPr>
              <a:t> (</a:t>
            </a:r>
            <a:r>
              <a:rPr lang="en-CA" sz="1200" b="0" i="0" u="none" strike="noStrike" kern="1200" dirty="0" err="1">
                <a:solidFill>
                  <a:schemeClr val="tx1"/>
                </a:solidFill>
                <a:effectLst/>
                <a:latin typeface="+mn-lt"/>
                <a:ea typeface="+mn-ea"/>
                <a:cs typeface="+mn-cs"/>
                <a:hlinkClick r:id="rId5" tooltip="wikt:ἀξίωμα"/>
              </a:rPr>
              <a:t>ἀξίωμ</a:t>
            </a:r>
            <a:r>
              <a:rPr lang="en-CA" sz="1200" b="0" i="0" u="none" strike="noStrike" kern="1200" dirty="0">
                <a:solidFill>
                  <a:schemeClr val="tx1"/>
                </a:solidFill>
                <a:effectLst/>
                <a:latin typeface="+mn-lt"/>
                <a:ea typeface="+mn-ea"/>
                <a:cs typeface="+mn-cs"/>
                <a:hlinkClick r:id="rId5" tooltip="wikt:ἀξίωμα"/>
              </a:rPr>
              <a:t>α</a:t>
            </a:r>
            <a:r>
              <a:rPr lang="en-CA" sz="1200" b="0" i="0" kern="1200" dirty="0">
                <a:solidFill>
                  <a:schemeClr val="tx1"/>
                </a:solidFill>
                <a:effectLst/>
                <a:latin typeface="+mn-lt"/>
                <a:ea typeface="+mn-ea"/>
                <a:cs typeface="+mn-cs"/>
              </a:rPr>
              <a:t>) 'that which is thought worthy or fit' or 'that which commends itself as evident.'</a:t>
            </a:r>
            <a:r>
              <a:rPr lang="en-CA" sz="1200" b="0" i="0" u="none" strike="noStrike" kern="1200" baseline="30000" dirty="0">
                <a:solidFill>
                  <a:schemeClr val="tx1"/>
                </a:solidFill>
                <a:effectLst/>
                <a:latin typeface="+mn-lt"/>
                <a:ea typeface="+mn-ea"/>
                <a:cs typeface="+mn-cs"/>
                <a:hlinkClick r:id="rId6"/>
              </a:rPr>
              <a:t>[1]</a:t>
            </a:r>
            <a:r>
              <a:rPr lang="en-CA" sz="1200" b="0" i="0" u="none" strike="noStrike" kern="1200" baseline="30000" dirty="0">
                <a:solidFill>
                  <a:schemeClr val="tx1"/>
                </a:solidFill>
                <a:effectLst/>
                <a:latin typeface="+mn-lt"/>
                <a:ea typeface="+mn-ea"/>
                <a:cs typeface="+mn-cs"/>
                <a:hlinkClick r:id="rId7"/>
              </a:rPr>
              <a:t>[2]</a:t>
            </a:r>
            <a:endParaRPr lang="en-US" dirty="0"/>
          </a:p>
        </p:txBody>
      </p:sp>
      <p:sp>
        <p:nvSpPr>
          <p:cNvPr id="4" name="Slide Number Placeholder 3"/>
          <p:cNvSpPr>
            <a:spLocks noGrp="1"/>
          </p:cNvSpPr>
          <p:nvPr>
            <p:ph type="sldNum" sz="quarter" idx="5"/>
          </p:nvPr>
        </p:nvSpPr>
        <p:spPr/>
        <p:txBody>
          <a:bodyPr/>
          <a:lstStyle/>
          <a:p>
            <a:fld id="{104D804A-C8E2-A048-A2AD-4BCE0501FD8A}" type="slidenum">
              <a:rPr lang="en-US" smtClean="0"/>
              <a:t>14</a:t>
            </a:fld>
            <a:endParaRPr lang="en-US"/>
          </a:p>
        </p:txBody>
      </p:sp>
    </p:spTree>
    <p:extLst>
      <p:ext uri="{BB962C8B-B14F-4D97-AF65-F5344CB8AC3E}">
        <p14:creationId xmlns:p14="http://schemas.microsoft.com/office/powerpoint/2010/main" val="2947886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Section Sign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Daggers – †</a:t>
            </a:r>
          </a:p>
          <a:p>
            <a:endParaRPr lang="en-US" dirty="0"/>
          </a:p>
        </p:txBody>
      </p:sp>
      <p:sp>
        <p:nvSpPr>
          <p:cNvPr id="4" name="Slide Number Placeholder 3"/>
          <p:cNvSpPr>
            <a:spLocks noGrp="1"/>
          </p:cNvSpPr>
          <p:nvPr>
            <p:ph type="sldNum" sz="quarter" idx="5"/>
          </p:nvPr>
        </p:nvSpPr>
        <p:spPr/>
        <p:txBody>
          <a:bodyPr/>
          <a:lstStyle/>
          <a:p>
            <a:fld id="{104D804A-C8E2-A048-A2AD-4BCE0501FD8A}" type="slidenum">
              <a:rPr lang="en-US" smtClean="0"/>
              <a:t>15</a:t>
            </a:fld>
            <a:endParaRPr lang="en-US"/>
          </a:p>
        </p:txBody>
      </p:sp>
    </p:spTree>
    <p:extLst>
      <p:ext uri="{BB962C8B-B14F-4D97-AF65-F5344CB8AC3E}">
        <p14:creationId xmlns:p14="http://schemas.microsoft.com/office/powerpoint/2010/main" val="3599686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4D804A-C8E2-A048-A2AD-4BCE0501FD8A}" type="slidenum">
              <a:rPr lang="en-US" smtClean="0"/>
              <a:t>30</a:t>
            </a:fld>
            <a:endParaRPr lang="en-US"/>
          </a:p>
        </p:txBody>
      </p:sp>
    </p:spTree>
    <p:extLst>
      <p:ext uri="{BB962C8B-B14F-4D97-AF65-F5344CB8AC3E}">
        <p14:creationId xmlns:p14="http://schemas.microsoft.com/office/powerpoint/2010/main" val="4108775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4D804A-C8E2-A048-A2AD-4BCE0501FD8A}" type="slidenum">
              <a:rPr lang="en-US" smtClean="0"/>
              <a:t>41</a:t>
            </a:fld>
            <a:endParaRPr lang="en-US"/>
          </a:p>
        </p:txBody>
      </p:sp>
    </p:spTree>
    <p:extLst>
      <p:ext uri="{BB962C8B-B14F-4D97-AF65-F5344CB8AC3E}">
        <p14:creationId xmlns:p14="http://schemas.microsoft.com/office/powerpoint/2010/main" val="3459601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He is also well known for founding </a:t>
            </a:r>
            <a:r>
              <a:rPr lang="en-CA" sz="1200" b="0" i="0" u="none" strike="noStrike" kern="1200" dirty="0">
                <a:solidFill>
                  <a:schemeClr val="tx1"/>
                </a:solidFill>
                <a:effectLst/>
                <a:latin typeface="+mn-lt"/>
                <a:ea typeface="+mn-ea"/>
                <a:cs typeface="+mn-cs"/>
                <a:hlinkClick r:id="rId3" tooltip="Digital circuit"/>
              </a:rPr>
              <a:t>digital circuit</a:t>
            </a:r>
            <a:r>
              <a:rPr lang="en-CA" sz="1200" b="0" i="0" kern="1200" dirty="0">
                <a:solidFill>
                  <a:schemeClr val="tx1"/>
                </a:solidFill>
                <a:effectLst/>
                <a:latin typeface="+mn-lt"/>
                <a:ea typeface="+mn-ea"/>
                <a:cs typeface="+mn-cs"/>
              </a:rPr>
              <a:t> design theory in 1937, when—as a 21-year-old </a:t>
            </a:r>
            <a:r>
              <a:rPr lang="en-CA" sz="1200" b="0" i="0" u="none" strike="noStrike" kern="1200" dirty="0">
                <a:solidFill>
                  <a:schemeClr val="tx1"/>
                </a:solidFill>
                <a:effectLst/>
                <a:latin typeface="+mn-lt"/>
                <a:ea typeface="+mn-ea"/>
                <a:cs typeface="+mn-cs"/>
                <a:hlinkClick r:id="rId4" tooltip="Master's degree"/>
              </a:rPr>
              <a:t>master's degree</a:t>
            </a:r>
            <a:r>
              <a:rPr lang="en-CA" sz="1200" b="0" i="0" kern="1200" dirty="0">
                <a:solidFill>
                  <a:schemeClr val="tx1"/>
                </a:solidFill>
                <a:effectLst/>
                <a:latin typeface="+mn-lt"/>
                <a:ea typeface="+mn-ea"/>
                <a:cs typeface="+mn-cs"/>
              </a:rPr>
              <a:t> student at the </a:t>
            </a:r>
            <a:r>
              <a:rPr lang="en-CA" sz="1200" b="0" i="0" u="none" strike="noStrike" kern="1200" dirty="0">
                <a:solidFill>
                  <a:schemeClr val="tx1"/>
                </a:solidFill>
                <a:effectLst/>
                <a:latin typeface="+mn-lt"/>
                <a:ea typeface="+mn-ea"/>
                <a:cs typeface="+mn-cs"/>
                <a:hlinkClick r:id="rId5" tooltip="Massachusetts Institute of Technology"/>
              </a:rPr>
              <a:t>Massachusetts Institute of Technology</a:t>
            </a:r>
            <a:r>
              <a:rPr lang="en-CA" sz="1200" b="0" i="0" kern="1200" dirty="0">
                <a:solidFill>
                  <a:schemeClr val="tx1"/>
                </a:solidFill>
                <a:effectLst/>
                <a:latin typeface="+mn-lt"/>
                <a:ea typeface="+mn-ea"/>
                <a:cs typeface="+mn-cs"/>
              </a:rPr>
              <a:t> (MIT)—he wrote </a:t>
            </a:r>
            <a:r>
              <a:rPr lang="en-CA" sz="1200" b="0" i="0" u="none" strike="noStrike" kern="1200" dirty="0">
                <a:solidFill>
                  <a:schemeClr val="tx1"/>
                </a:solidFill>
                <a:effectLst/>
                <a:latin typeface="+mn-lt"/>
                <a:ea typeface="+mn-ea"/>
                <a:cs typeface="+mn-cs"/>
                <a:hlinkClick r:id="rId6" tooltip="A Symbolic Analysis of Relay and Switching Circuits"/>
              </a:rPr>
              <a:t>his thesis</a:t>
            </a:r>
            <a:r>
              <a:rPr lang="en-CA" sz="1200" b="0" i="0" kern="1200" dirty="0">
                <a:solidFill>
                  <a:schemeClr val="tx1"/>
                </a:solidFill>
                <a:effectLst/>
                <a:latin typeface="+mn-lt"/>
                <a:ea typeface="+mn-ea"/>
                <a:cs typeface="+mn-cs"/>
              </a:rPr>
              <a:t> demonstrating that electrical applications of </a:t>
            </a:r>
            <a:r>
              <a:rPr lang="en-CA" sz="1200" b="0" i="0" u="none" strike="noStrike" kern="1200" dirty="0">
                <a:solidFill>
                  <a:schemeClr val="tx1"/>
                </a:solidFill>
                <a:effectLst/>
                <a:latin typeface="+mn-lt"/>
                <a:ea typeface="+mn-ea"/>
                <a:cs typeface="+mn-cs"/>
                <a:hlinkClick r:id="rId7" tooltip="Boolean algebra"/>
              </a:rPr>
              <a:t>Boolean algebra</a:t>
            </a:r>
            <a:r>
              <a:rPr lang="en-CA" sz="1200" b="0" i="0" kern="1200" dirty="0">
                <a:solidFill>
                  <a:schemeClr val="tx1"/>
                </a:solidFill>
                <a:effectLst/>
                <a:latin typeface="+mn-lt"/>
                <a:ea typeface="+mn-ea"/>
                <a:cs typeface="+mn-cs"/>
              </a:rPr>
              <a:t> could construct any logical numerical relationship</a:t>
            </a:r>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43</a:t>
            </a:fld>
            <a:endParaRPr lang="en-US"/>
          </a:p>
        </p:txBody>
      </p:sp>
    </p:spTree>
    <p:extLst>
      <p:ext uri="{BB962C8B-B14F-4D97-AF65-F5344CB8AC3E}">
        <p14:creationId xmlns:p14="http://schemas.microsoft.com/office/powerpoint/2010/main" val="1646437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68613-E882-41F3-A214-1F10E3D9FC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1E638D-01E2-4087-A358-C19E1C19B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5A3FF6-C225-4ECE-9913-41AC0C955D68}"/>
              </a:ext>
            </a:extLst>
          </p:cNvPr>
          <p:cNvSpPr>
            <a:spLocks noGrp="1"/>
          </p:cNvSpPr>
          <p:nvPr>
            <p:ph type="dt" sz="half" idx="10"/>
          </p:nvPr>
        </p:nvSpPr>
        <p:spPr/>
        <p:txBody>
          <a:bodyPr/>
          <a:lstStyle/>
          <a:p>
            <a:fld id="{56524BD9-3FCC-4D29-B6A4-6B85C09683C9}" type="datetimeFigureOut">
              <a:rPr lang="en-US" smtClean="0"/>
              <a:t>2/11/21</a:t>
            </a:fld>
            <a:endParaRPr lang="en-US"/>
          </a:p>
        </p:txBody>
      </p:sp>
      <p:sp>
        <p:nvSpPr>
          <p:cNvPr id="5" name="Footer Placeholder 4">
            <a:extLst>
              <a:ext uri="{FF2B5EF4-FFF2-40B4-BE49-F238E27FC236}">
                <a16:creationId xmlns:a16="http://schemas.microsoft.com/office/drawing/2014/main" id="{CD79F8F4-0690-4673-848F-CF841A5F2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38651-54AC-44C5-A17C-D0E003925366}"/>
              </a:ext>
            </a:extLst>
          </p:cNvPr>
          <p:cNvSpPr>
            <a:spLocks noGrp="1"/>
          </p:cNvSpPr>
          <p:nvPr>
            <p:ph type="sldNum" sz="quarter" idx="12"/>
          </p:nvPr>
        </p:nvSpPr>
        <p:spPr/>
        <p:txBody>
          <a:bodyPr/>
          <a:lstStyle/>
          <a:p>
            <a:fld id="{6449C260-CFE7-41B0-BF24-92F275FE9494}" type="slidenum">
              <a:rPr lang="en-US" smtClean="0"/>
              <a:t>‹#›</a:t>
            </a:fld>
            <a:endParaRPr lang="en-US"/>
          </a:p>
        </p:txBody>
      </p:sp>
    </p:spTree>
    <p:extLst>
      <p:ext uri="{BB962C8B-B14F-4D97-AF65-F5344CB8AC3E}">
        <p14:creationId xmlns:p14="http://schemas.microsoft.com/office/powerpoint/2010/main" val="248330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105E-4434-4A55-9F8C-89BF8E8FAB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50E723-0EC5-497E-893F-6D38F16359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758BF-3EBA-479F-AE5C-F2928198A8D0}"/>
              </a:ext>
            </a:extLst>
          </p:cNvPr>
          <p:cNvSpPr>
            <a:spLocks noGrp="1"/>
          </p:cNvSpPr>
          <p:nvPr>
            <p:ph type="dt" sz="half" idx="10"/>
          </p:nvPr>
        </p:nvSpPr>
        <p:spPr/>
        <p:txBody>
          <a:bodyPr/>
          <a:lstStyle/>
          <a:p>
            <a:fld id="{56524BD9-3FCC-4D29-B6A4-6B85C09683C9}" type="datetimeFigureOut">
              <a:rPr lang="en-US" smtClean="0"/>
              <a:t>2/11/21</a:t>
            </a:fld>
            <a:endParaRPr lang="en-US"/>
          </a:p>
        </p:txBody>
      </p:sp>
      <p:sp>
        <p:nvSpPr>
          <p:cNvPr id="5" name="Footer Placeholder 4">
            <a:extLst>
              <a:ext uri="{FF2B5EF4-FFF2-40B4-BE49-F238E27FC236}">
                <a16:creationId xmlns:a16="http://schemas.microsoft.com/office/drawing/2014/main" id="{B3AB20CB-15A7-49CA-8A65-CF36159F3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C7668-E422-49A9-BEE7-A6E58C38D028}"/>
              </a:ext>
            </a:extLst>
          </p:cNvPr>
          <p:cNvSpPr>
            <a:spLocks noGrp="1"/>
          </p:cNvSpPr>
          <p:nvPr>
            <p:ph type="sldNum" sz="quarter" idx="12"/>
          </p:nvPr>
        </p:nvSpPr>
        <p:spPr/>
        <p:txBody>
          <a:bodyPr/>
          <a:lstStyle/>
          <a:p>
            <a:fld id="{6449C260-CFE7-41B0-BF24-92F275FE9494}" type="slidenum">
              <a:rPr lang="en-US" smtClean="0"/>
              <a:t>‹#›</a:t>
            </a:fld>
            <a:endParaRPr lang="en-US"/>
          </a:p>
        </p:txBody>
      </p:sp>
    </p:spTree>
    <p:extLst>
      <p:ext uri="{BB962C8B-B14F-4D97-AF65-F5344CB8AC3E}">
        <p14:creationId xmlns:p14="http://schemas.microsoft.com/office/powerpoint/2010/main" val="2944975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B1A39F-E9E3-4271-9B6A-B7B083B3C4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E6D2B4-F911-4CF1-BDE1-937FCB3565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165BB-7F3A-4563-AC9E-8ADAAA93F31C}"/>
              </a:ext>
            </a:extLst>
          </p:cNvPr>
          <p:cNvSpPr>
            <a:spLocks noGrp="1"/>
          </p:cNvSpPr>
          <p:nvPr>
            <p:ph type="dt" sz="half" idx="10"/>
          </p:nvPr>
        </p:nvSpPr>
        <p:spPr/>
        <p:txBody>
          <a:bodyPr/>
          <a:lstStyle/>
          <a:p>
            <a:fld id="{56524BD9-3FCC-4D29-B6A4-6B85C09683C9}" type="datetimeFigureOut">
              <a:rPr lang="en-US" smtClean="0"/>
              <a:t>2/11/21</a:t>
            </a:fld>
            <a:endParaRPr lang="en-US"/>
          </a:p>
        </p:txBody>
      </p:sp>
      <p:sp>
        <p:nvSpPr>
          <p:cNvPr id="5" name="Footer Placeholder 4">
            <a:extLst>
              <a:ext uri="{FF2B5EF4-FFF2-40B4-BE49-F238E27FC236}">
                <a16:creationId xmlns:a16="http://schemas.microsoft.com/office/drawing/2014/main" id="{B0F2FE67-FFFF-421A-B7D8-B31B19834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FB402-54FA-44F4-8F29-A0B5A54F0CE5}"/>
              </a:ext>
            </a:extLst>
          </p:cNvPr>
          <p:cNvSpPr>
            <a:spLocks noGrp="1"/>
          </p:cNvSpPr>
          <p:nvPr>
            <p:ph type="sldNum" sz="quarter" idx="12"/>
          </p:nvPr>
        </p:nvSpPr>
        <p:spPr/>
        <p:txBody>
          <a:bodyPr/>
          <a:lstStyle/>
          <a:p>
            <a:fld id="{6449C260-CFE7-41B0-BF24-92F275FE9494}" type="slidenum">
              <a:rPr lang="en-US" smtClean="0"/>
              <a:t>‹#›</a:t>
            </a:fld>
            <a:endParaRPr lang="en-US"/>
          </a:p>
        </p:txBody>
      </p:sp>
    </p:spTree>
    <p:extLst>
      <p:ext uri="{BB962C8B-B14F-4D97-AF65-F5344CB8AC3E}">
        <p14:creationId xmlns:p14="http://schemas.microsoft.com/office/powerpoint/2010/main" val="3070258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F9A35-C9FF-451D-8D94-B0E653459F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48CBF0-2F10-4CA6-9476-010F94F54D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6185A-B712-4BBE-95C0-3A95D5A394F3}"/>
              </a:ext>
            </a:extLst>
          </p:cNvPr>
          <p:cNvSpPr>
            <a:spLocks noGrp="1"/>
          </p:cNvSpPr>
          <p:nvPr>
            <p:ph type="dt" sz="half" idx="10"/>
          </p:nvPr>
        </p:nvSpPr>
        <p:spPr/>
        <p:txBody>
          <a:bodyPr/>
          <a:lstStyle/>
          <a:p>
            <a:fld id="{56524BD9-3FCC-4D29-B6A4-6B85C09683C9}" type="datetimeFigureOut">
              <a:rPr lang="en-US" smtClean="0"/>
              <a:t>2/11/21</a:t>
            </a:fld>
            <a:endParaRPr lang="en-US"/>
          </a:p>
        </p:txBody>
      </p:sp>
      <p:sp>
        <p:nvSpPr>
          <p:cNvPr id="5" name="Footer Placeholder 4">
            <a:extLst>
              <a:ext uri="{FF2B5EF4-FFF2-40B4-BE49-F238E27FC236}">
                <a16:creationId xmlns:a16="http://schemas.microsoft.com/office/drawing/2014/main" id="{89F7A264-6CDB-451E-AE0F-6A1C7CBBC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1691B-007E-4AE0-B428-A35582AFD460}"/>
              </a:ext>
            </a:extLst>
          </p:cNvPr>
          <p:cNvSpPr>
            <a:spLocks noGrp="1"/>
          </p:cNvSpPr>
          <p:nvPr>
            <p:ph type="sldNum" sz="quarter" idx="12"/>
          </p:nvPr>
        </p:nvSpPr>
        <p:spPr/>
        <p:txBody>
          <a:bodyPr/>
          <a:lstStyle/>
          <a:p>
            <a:fld id="{6449C260-CFE7-41B0-BF24-92F275FE9494}" type="slidenum">
              <a:rPr lang="en-US" smtClean="0"/>
              <a:t>‹#›</a:t>
            </a:fld>
            <a:endParaRPr lang="en-US"/>
          </a:p>
        </p:txBody>
      </p:sp>
    </p:spTree>
    <p:extLst>
      <p:ext uri="{BB962C8B-B14F-4D97-AF65-F5344CB8AC3E}">
        <p14:creationId xmlns:p14="http://schemas.microsoft.com/office/powerpoint/2010/main" val="3018337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2BF9-CA42-4DD0-919E-96FAB7AA0A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DD1D3E-31F4-4EA9-A08A-69D4AF572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5FDE81-0AD7-4B6D-A0FA-3F6895D6221A}"/>
              </a:ext>
            </a:extLst>
          </p:cNvPr>
          <p:cNvSpPr>
            <a:spLocks noGrp="1"/>
          </p:cNvSpPr>
          <p:nvPr>
            <p:ph type="dt" sz="half" idx="10"/>
          </p:nvPr>
        </p:nvSpPr>
        <p:spPr/>
        <p:txBody>
          <a:bodyPr/>
          <a:lstStyle/>
          <a:p>
            <a:fld id="{56524BD9-3FCC-4D29-B6A4-6B85C09683C9}" type="datetimeFigureOut">
              <a:rPr lang="en-US" smtClean="0"/>
              <a:t>2/11/21</a:t>
            </a:fld>
            <a:endParaRPr lang="en-US"/>
          </a:p>
        </p:txBody>
      </p:sp>
      <p:sp>
        <p:nvSpPr>
          <p:cNvPr id="5" name="Footer Placeholder 4">
            <a:extLst>
              <a:ext uri="{FF2B5EF4-FFF2-40B4-BE49-F238E27FC236}">
                <a16:creationId xmlns:a16="http://schemas.microsoft.com/office/drawing/2014/main" id="{95FF65F2-C8F6-46D8-9420-644586C2A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0DC751-A3A9-4C05-8955-1F18AFD509BD}"/>
              </a:ext>
            </a:extLst>
          </p:cNvPr>
          <p:cNvSpPr>
            <a:spLocks noGrp="1"/>
          </p:cNvSpPr>
          <p:nvPr>
            <p:ph type="sldNum" sz="quarter" idx="12"/>
          </p:nvPr>
        </p:nvSpPr>
        <p:spPr/>
        <p:txBody>
          <a:bodyPr/>
          <a:lstStyle/>
          <a:p>
            <a:fld id="{6449C260-CFE7-41B0-BF24-92F275FE9494}" type="slidenum">
              <a:rPr lang="en-US" smtClean="0"/>
              <a:t>‹#›</a:t>
            </a:fld>
            <a:endParaRPr lang="en-US"/>
          </a:p>
        </p:txBody>
      </p:sp>
    </p:spTree>
    <p:extLst>
      <p:ext uri="{BB962C8B-B14F-4D97-AF65-F5344CB8AC3E}">
        <p14:creationId xmlns:p14="http://schemas.microsoft.com/office/powerpoint/2010/main" val="3752289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183E-7850-48FB-8369-919E3B9E96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09956C-EDE7-471F-A54B-7512424FDB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8B5AFC-C151-457C-9740-7C37DFC9B7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041C8A-71E6-41D2-A51C-A05C3CA535CC}"/>
              </a:ext>
            </a:extLst>
          </p:cNvPr>
          <p:cNvSpPr>
            <a:spLocks noGrp="1"/>
          </p:cNvSpPr>
          <p:nvPr>
            <p:ph type="dt" sz="half" idx="10"/>
          </p:nvPr>
        </p:nvSpPr>
        <p:spPr/>
        <p:txBody>
          <a:bodyPr/>
          <a:lstStyle/>
          <a:p>
            <a:fld id="{56524BD9-3FCC-4D29-B6A4-6B85C09683C9}" type="datetimeFigureOut">
              <a:rPr lang="en-US" smtClean="0"/>
              <a:t>2/11/21</a:t>
            </a:fld>
            <a:endParaRPr lang="en-US"/>
          </a:p>
        </p:txBody>
      </p:sp>
      <p:sp>
        <p:nvSpPr>
          <p:cNvPr id="6" name="Footer Placeholder 5">
            <a:extLst>
              <a:ext uri="{FF2B5EF4-FFF2-40B4-BE49-F238E27FC236}">
                <a16:creationId xmlns:a16="http://schemas.microsoft.com/office/drawing/2014/main" id="{898D3CE8-5A6C-499A-BDF5-CFD01B3032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733B20-5E94-4219-A98D-5943CA78AA1F}"/>
              </a:ext>
            </a:extLst>
          </p:cNvPr>
          <p:cNvSpPr>
            <a:spLocks noGrp="1"/>
          </p:cNvSpPr>
          <p:nvPr>
            <p:ph type="sldNum" sz="quarter" idx="12"/>
          </p:nvPr>
        </p:nvSpPr>
        <p:spPr/>
        <p:txBody>
          <a:bodyPr/>
          <a:lstStyle/>
          <a:p>
            <a:fld id="{6449C260-CFE7-41B0-BF24-92F275FE9494}" type="slidenum">
              <a:rPr lang="en-US" smtClean="0"/>
              <a:t>‹#›</a:t>
            </a:fld>
            <a:endParaRPr lang="en-US"/>
          </a:p>
        </p:txBody>
      </p:sp>
    </p:spTree>
    <p:extLst>
      <p:ext uri="{BB962C8B-B14F-4D97-AF65-F5344CB8AC3E}">
        <p14:creationId xmlns:p14="http://schemas.microsoft.com/office/powerpoint/2010/main" val="2735154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0497-304B-4016-BC25-50F609483A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BA742E-C19A-4F33-AB41-A709DA794B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E63434-74AD-4385-8527-5BF0DADA7C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F7D3D7-6385-4274-81FF-8F40668EE7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90E3C0-66F5-4335-AB68-3D218B4981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705D30-1DEE-47AA-8263-7AEFFD05288E}"/>
              </a:ext>
            </a:extLst>
          </p:cNvPr>
          <p:cNvSpPr>
            <a:spLocks noGrp="1"/>
          </p:cNvSpPr>
          <p:nvPr>
            <p:ph type="dt" sz="half" idx="10"/>
          </p:nvPr>
        </p:nvSpPr>
        <p:spPr/>
        <p:txBody>
          <a:bodyPr/>
          <a:lstStyle/>
          <a:p>
            <a:fld id="{56524BD9-3FCC-4D29-B6A4-6B85C09683C9}" type="datetimeFigureOut">
              <a:rPr lang="en-US" smtClean="0"/>
              <a:t>2/11/21</a:t>
            </a:fld>
            <a:endParaRPr lang="en-US"/>
          </a:p>
        </p:txBody>
      </p:sp>
      <p:sp>
        <p:nvSpPr>
          <p:cNvPr id="8" name="Footer Placeholder 7">
            <a:extLst>
              <a:ext uri="{FF2B5EF4-FFF2-40B4-BE49-F238E27FC236}">
                <a16:creationId xmlns:a16="http://schemas.microsoft.com/office/drawing/2014/main" id="{176D14C0-3F36-42EB-9D2F-5CE3A2683D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411011-6F0D-445D-B69A-3EE9B6D4AB16}"/>
              </a:ext>
            </a:extLst>
          </p:cNvPr>
          <p:cNvSpPr>
            <a:spLocks noGrp="1"/>
          </p:cNvSpPr>
          <p:nvPr>
            <p:ph type="sldNum" sz="quarter" idx="12"/>
          </p:nvPr>
        </p:nvSpPr>
        <p:spPr/>
        <p:txBody>
          <a:bodyPr/>
          <a:lstStyle/>
          <a:p>
            <a:fld id="{6449C260-CFE7-41B0-BF24-92F275FE9494}" type="slidenum">
              <a:rPr lang="en-US" smtClean="0"/>
              <a:t>‹#›</a:t>
            </a:fld>
            <a:endParaRPr lang="en-US"/>
          </a:p>
        </p:txBody>
      </p:sp>
    </p:spTree>
    <p:extLst>
      <p:ext uri="{BB962C8B-B14F-4D97-AF65-F5344CB8AC3E}">
        <p14:creationId xmlns:p14="http://schemas.microsoft.com/office/powerpoint/2010/main" val="2331338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F73C-EA47-4111-A23D-60B9E567B2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8F37E7-2CC9-4F6A-95A0-83B78330AF86}"/>
              </a:ext>
            </a:extLst>
          </p:cNvPr>
          <p:cNvSpPr>
            <a:spLocks noGrp="1"/>
          </p:cNvSpPr>
          <p:nvPr>
            <p:ph type="dt" sz="half" idx="10"/>
          </p:nvPr>
        </p:nvSpPr>
        <p:spPr/>
        <p:txBody>
          <a:bodyPr/>
          <a:lstStyle/>
          <a:p>
            <a:fld id="{56524BD9-3FCC-4D29-B6A4-6B85C09683C9}" type="datetimeFigureOut">
              <a:rPr lang="en-US" smtClean="0"/>
              <a:t>2/11/21</a:t>
            </a:fld>
            <a:endParaRPr lang="en-US"/>
          </a:p>
        </p:txBody>
      </p:sp>
      <p:sp>
        <p:nvSpPr>
          <p:cNvPr id="4" name="Footer Placeholder 3">
            <a:extLst>
              <a:ext uri="{FF2B5EF4-FFF2-40B4-BE49-F238E27FC236}">
                <a16:creationId xmlns:a16="http://schemas.microsoft.com/office/drawing/2014/main" id="{E77D9A67-0E83-4E30-B4B3-E9C9687C58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259579-7A4B-44E7-8B0B-0A4C3885F0DA}"/>
              </a:ext>
            </a:extLst>
          </p:cNvPr>
          <p:cNvSpPr>
            <a:spLocks noGrp="1"/>
          </p:cNvSpPr>
          <p:nvPr>
            <p:ph type="sldNum" sz="quarter" idx="12"/>
          </p:nvPr>
        </p:nvSpPr>
        <p:spPr/>
        <p:txBody>
          <a:bodyPr/>
          <a:lstStyle/>
          <a:p>
            <a:fld id="{6449C260-CFE7-41B0-BF24-92F275FE9494}" type="slidenum">
              <a:rPr lang="en-US" smtClean="0"/>
              <a:t>‹#›</a:t>
            </a:fld>
            <a:endParaRPr lang="en-US"/>
          </a:p>
        </p:txBody>
      </p:sp>
    </p:spTree>
    <p:extLst>
      <p:ext uri="{BB962C8B-B14F-4D97-AF65-F5344CB8AC3E}">
        <p14:creationId xmlns:p14="http://schemas.microsoft.com/office/powerpoint/2010/main" val="3079188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930C46-3F76-4329-AE41-9A8B0AA8674E}"/>
              </a:ext>
            </a:extLst>
          </p:cNvPr>
          <p:cNvSpPr>
            <a:spLocks noGrp="1"/>
          </p:cNvSpPr>
          <p:nvPr>
            <p:ph type="dt" sz="half" idx="10"/>
          </p:nvPr>
        </p:nvSpPr>
        <p:spPr/>
        <p:txBody>
          <a:bodyPr/>
          <a:lstStyle/>
          <a:p>
            <a:fld id="{56524BD9-3FCC-4D29-B6A4-6B85C09683C9}" type="datetimeFigureOut">
              <a:rPr lang="en-US" smtClean="0"/>
              <a:t>2/11/21</a:t>
            </a:fld>
            <a:endParaRPr lang="en-US"/>
          </a:p>
        </p:txBody>
      </p:sp>
      <p:sp>
        <p:nvSpPr>
          <p:cNvPr id="3" name="Footer Placeholder 2">
            <a:extLst>
              <a:ext uri="{FF2B5EF4-FFF2-40B4-BE49-F238E27FC236}">
                <a16:creationId xmlns:a16="http://schemas.microsoft.com/office/drawing/2014/main" id="{631D47BF-1B15-4882-A722-97BAD1ABA5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9A8F3E-6C28-489F-AB19-0491A277DA29}"/>
              </a:ext>
            </a:extLst>
          </p:cNvPr>
          <p:cNvSpPr>
            <a:spLocks noGrp="1"/>
          </p:cNvSpPr>
          <p:nvPr>
            <p:ph type="sldNum" sz="quarter" idx="12"/>
          </p:nvPr>
        </p:nvSpPr>
        <p:spPr/>
        <p:txBody>
          <a:bodyPr/>
          <a:lstStyle/>
          <a:p>
            <a:fld id="{6449C260-CFE7-41B0-BF24-92F275FE9494}" type="slidenum">
              <a:rPr lang="en-US" smtClean="0"/>
              <a:t>‹#›</a:t>
            </a:fld>
            <a:endParaRPr lang="en-US"/>
          </a:p>
        </p:txBody>
      </p:sp>
    </p:spTree>
    <p:extLst>
      <p:ext uri="{BB962C8B-B14F-4D97-AF65-F5344CB8AC3E}">
        <p14:creationId xmlns:p14="http://schemas.microsoft.com/office/powerpoint/2010/main" val="8683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9D4C-E4EB-4921-B60D-6AF52A57CA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A57332-798E-440F-9667-F97A6B323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AE5C31-9528-4279-A35E-9A7826D6A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B16CE-9386-4721-8020-A3B388102FFA}"/>
              </a:ext>
            </a:extLst>
          </p:cNvPr>
          <p:cNvSpPr>
            <a:spLocks noGrp="1"/>
          </p:cNvSpPr>
          <p:nvPr>
            <p:ph type="dt" sz="half" idx="10"/>
          </p:nvPr>
        </p:nvSpPr>
        <p:spPr/>
        <p:txBody>
          <a:bodyPr/>
          <a:lstStyle/>
          <a:p>
            <a:fld id="{56524BD9-3FCC-4D29-B6A4-6B85C09683C9}" type="datetimeFigureOut">
              <a:rPr lang="en-US" smtClean="0"/>
              <a:t>2/11/21</a:t>
            </a:fld>
            <a:endParaRPr lang="en-US"/>
          </a:p>
        </p:txBody>
      </p:sp>
      <p:sp>
        <p:nvSpPr>
          <p:cNvPr id="6" name="Footer Placeholder 5">
            <a:extLst>
              <a:ext uri="{FF2B5EF4-FFF2-40B4-BE49-F238E27FC236}">
                <a16:creationId xmlns:a16="http://schemas.microsoft.com/office/drawing/2014/main" id="{E1F85459-FFDC-4374-BE23-18B9D8C94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80A38-9ABA-4717-90AE-54ED25C71D95}"/>
              </a:ext>
            </a:extLst>
          </p:cNvPr>
          <p:cNvSpPr>
            <a:spLocks noGrp="1"/>
          </p:cNvSpPr>
          <p:nvPr>
            <p:ph type="sldNum" sz="quarter" idx="12"/>
          </p:nvPr>
        </p:nvSpPr>
        <p:spPr/>
        <p:txBody>
          <a:bodyPr/>
          <a:lstStyle/>
          <a:p>
            <a:fld id="{6449C260-CFE7-41B0-BF24-92F275FE9494}" type="slidenum">
              <a:rPr lang="en-US" smtClean="0"/>
              <a:t>‹#›</a:t>
            </a:fld>
            <a:endParaRPr lang="en-US"/>
          </a:p>
        </p:txBody>
      </p:sp>
    </p:spTree>
    <p:extLst>
      <p:ext uri="{BB962C8B-B14F-4D97-AF65-F5344CB8AC3E}">
        <p14:creationId xmlns:p14="http://schemas.microsoft.com/office/powerpoint/2010/main" val="2841493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9748-0B21-4D13-A095-04E19867D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C68655-9D92-4F33-8914-866294CA06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1B7777-5A1F-474C-93EC-5DA7E67F4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AE5BFF-CD7E-4E00-8BE9-E49E1BB005E8}"/>
              </a:ext>
            </a:extLst>
          </p:cNvPr>
          <p:cNvSpPr>
            <a:spLocks noGrp="1"/>
          </p:cNvSpPr>
          <p:nvPr>
            <p:ph type="dt" sz="half" idx="10"/>
          </p:nvPr>
        </p:nvSpPr>
        <p:spPr/>
        <p:txBody>
          <a:bodyPr/>
          <a:lstStyle/>
          <a:p>
            <a:fld id="{56524BD9-3FCC-4D29-B6A4-6B85C09683C9}" type="datetimeFigureOut">
              <a:rPr lang="en-US" smtClean="0"/>
              <a:t>2/11/21</a:t>
            </a:fld>
            <a:endParaRPr lang="en-US"/>
          </a:p>
        </p:txBody>
      </p:sp>
      <p:sp>
        <p:nvSpPr>
          <p:cNvPr id="6" name="Footer Placeholder 5">
            <a:extLst>
              <a:ext uri="{FF2B5EF4-FFF2-40B4-BE49-F238E27FC236}">
                <a16:creationId xmlns:a16="http://schemas.microsoft.com/office/drawing/2014/main" id="{2223A8EC-186A-4D49-B2C7-F1B2A5D2CB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362E95-0EAF-4E90-AE7D-1AD833DD9C9E}"/>
              </a:ext>
            </a:extLst>
          </p:cNvPr>
          <p:cNvSpPr>
            <a:spLocks noGrp="1"/>
          </p:cNvSpPr>
          <p:nvPr>
            <p:ph type="sldNum" sz="quarter" idx="12"/>
          </p:nvPr>
        </p:nvSpPr>
        <p:spPr/>
        <p:txBody>
          <a:bodyPr/>
          <a:lstStyle/>
          <a:p>
            <a:fld id="{6449C260-CFE7-41B0-BF24-92F275FE9494}" type="slidenum">
              <a:rPr lang="en-US" smtClean="0"/>
              <a:t>‹#›</a:t>
            </a:fld>
            <a:endParaRPr lang="en-US"/>
          </a:p>
        </p:txBody>
      </p:sp>
    </p:spTree>
    <p:extLst>
      <p:ext uri="{BB962C8B-B14F-4D97-AF65-F5344CB8AC3E}">
        <p14:creationId xmlns:p14="http://schemas.microsoft.com/office/powerpoint/2010/main" val="77179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7678D9-EC23-4466-9F88-C4618BF1CA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4B9919-1B66-4838-A35D-D21BD32E6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898647-DAA4-4805-800E-621BF05132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24BD9-3FCC-4D29-B6A4-6B85C09683C9}" type="datetimeFigureOut">
              <a:rPr lang="en-US" smtClean="0"/>
              <a:t>2/11/21</a:t>
            </a:fld>
            <a:endParaRPr lang="en-US"/>
          </a:p>
        </p:txBody>
      </p:sp>
      <p:sp>
        <p:nvSpPr>
          <p:cNvPr id="5" name="Footer Placeholder 4">
            <a:extLst>
              <a:ext uri="{FF2B5EF4-FFF2-40B4-BE49-F238E27FC236}">
                <a16:creationId xmlns:a16="http://schemas.microsoft.com/office/drawing/2014/main" id="{9B79787F-3E88-4A89-8734-18B5E47AD7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9B8BF3-C2DF-40AB-BA0C-E2F519F5D8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9C260-CFE7-41B0-BF24-92F275FE9494}" type="slidenum">
              <a:rPr lang="en-US" smtClean="0"/>
              <a:t>‹#›</a:t>
            </a:fld>
            <a:endParaRPr lang="en-US"/>
          </a:p>
        </p:txBody>
      </p:sp>
    </p:spTree>
    <p:extLst>
      <p:ext uri="{BB962C8B-B14F-4D97-AF65-F5344CB8AC3E}">
        <p14:creationId xmlns:p14="http://schemas.microsoft.com/office/powerpoint/2010/main" val="671237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8A3456-1B9B-4D5E-8B3B-F9CD9A0395A9}"/>
              </a:ext>
            </a:extLst>
          </p:cNvPr>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t="15541" b="29452"/>
          <a:stretch/>
        </p:blipFill>
        <p:spPr>
          <a:xfrm>
            <a:off x="0" y="733425"/>
            <a:ext cx="12188825" cy="5029200"/>
          </a:xfrm>
        </p:spPr>
      </p:pic>
      <p:pic>
        <p:nvPicPr>
          <p:cNvPr id="6" name="Content Placeholder 4">
            <a:extLst>
              <a:ext uri="{FF2B5EF4-FFF2-40B4-BE49-F238E27FC236}">
                <a16:creationId xmlns:a16="http://schemas.microsoft.com/office/drawing/2014/main" id="{AD6D8299-3B5C-4C64-A8EF-7AA9BC7BC7F9}"/>
              </a:ext>
            </a:extLst>
          </p:cNvPr>
          <p:cNvPicPr>
            <a:picLocks noChangeAspect="1"/>
          </p:cNvPicPr>
          <p:nvPr/>
        </p:nvPicPr>
        <p:blipFill rotWithShape="1">
          <a:blip r:embed="rId3">
            <a:extLst>
              <a:ext uri="{28A0092B-C50C-407E-A947-70E740481C1C}">
                <a14:useLocalDpi xmlns:a14="http://schemas.microsoft.com/office/drawing/2010/main" val="0"/>
              </a:ext>
            </a:extLst>
          </a:blip>
          <a:srcRect t="15541" b="75653"/>
          <a:stretch/>
        </p:blipFill>
        <p:spPr>
          <a:xfrm>
            <a:off x="3550" y="0"/>
            <a:ext cx="11690703" cy="805090"/>
          </a:xfrm>
          <a:prstGeom prst="rect">
            <a:avLst/>
          </a:prstGeom>
        </p:spPr>
      </p:pic>
      <p:pic>
        <p:nvPicPr>
          <p:cNvPr id="7" name="Content Placeholder 4">
            <a:extLst>
              <a:ext uri="{FF2B5EF4-FFF2-40B4-BE49-F238E27FC236}">
                <a16:creationId xmlns:a16="http://schemas.microsoft.com/office/drawing/2014/main" id="{9967DFE5-90C7-4338-AD5F-45D207C64C59}"/>
              </a:ext>
            </a:extLst>
          </p:cNvPr>
          <p:cNvPicPr>
            <a:picLocks noChangeAspect="1"/>
          </p:cNvPicPr>
          <p:nvPr/>
        </p:nvPicPr>
        <p:blipFill rotWithShape="1">
          <a:blip r:embed="rId3">
            <a:extLst>
              <a:ext uri="{28A0092B-C50C-407E-A947-70E740481C1C}">
                <a14:useLocalDpi xmlns:a14="http://schemas.microsoft.com/office/drawing/2010/main" val="0"/>
              </a:ext>
            </a:extLst>
          </a:blip>
          <a:srcRect t="66336" r="50014" b="29452"/>
          <a:stretch/>
        </p:blipFill>
        <p:spPr>
          <a:xfrm>
            <a:off x="3550" y="5762625"/>
            <a:ext cx="6092450" cy="385082"/>
          </a:xfrm>
          <a:prstGeom prst="rect">
            <a:avLst/>
          </a:prstGeom>
        </p:spPr>
      </p:pic>
      <p:pic>
        <p:nvPicPr>
          <p:cNvPr id="8" name="Content Placeholder 4">
            <a:extLst>
              <a:ext uri="{FF2B5EF4-FFF2-40B4-BE49-F238E27FC236}">
                <a16:creationId xmlns:a16="http://schemas.microsoft.com/office/drawing/2014/main" id="{F9A63357-2034-415A-A889-530606487FCD}"/>
              </a:ext>
            </a:extLst>
          </p:cNvPr>
          <p:cNvPicPr>
            <a:picLocks noChangeAspect="1"/>
          </p:cNvPicPr>
          <p:nvPr/>
        </p:nvPicPr>
        <p:blipFill rotWithShape="1">
          <a:blip r:embed="rId3">
            <a:extLst>
              <a:ext uri="{28A0092B-C50C-407E-A947-70E740481C1C}">
                <a14:useLocalDpi xmlns:a14="http://schemas.microsoft.com/office/drawing/2010/main" val="0"/>
              </a:ext>
            </a:extLst>
          </a:blip>
          <a:srcRect t="66336" b="29452"/>
          <a:stretch/>
        </p:blipFill>
        <p:spPr>
          <a:xfrm>
            <a:off x="3550" y="6147707"/>
            <a:ext cx="12188450" cy="385082"/>
          </a:xfrm>
          <a:prstGeom prst="rect">
            <a:avLst/>
          </a:prstGeom>
        </p:spPr>
      </p:pic>
      <p:pic>
        <p:nvPicPr>
          <p:cNvPr id="9" name="Content Placeholder 4">
            <a:extLst>
              <a:ext uri="{FF2B5EF4-FFF2-40B4-BE49-F238E27FC236}">
                <a16:creationId xmlns:a16="http://schemas.microsoft.com/office/drawing/2014/main" id="{061C7946-CC2E-4EA8-8CD0-60DA09C28C61}"/>
              </a:ext>
            </a:extLst>
          </p:cNvPr>
          <p:cNvPicPr>
            <a:picLocks noChangeAspect="1"/>
          </p:cNvPicPr>
          <p:nvPr/>
        </p:nvPicPr>
        <p:blipFill rotWithShape="1">
          <a:blip r:embed="rId3">
            <a:extLst>
              <a:ext uri="{28A0092B-C50C-407E-A947-70E740481C1C}">
                <a14:useLocalDpi xmlns:a14="http://schemas.microsoft.com/office/drawing/2010/main" val="0"/>
              </a:ext>
            </a:extLst>
          </a:blip>
          <a:srcRect t="66336" b="29452"/>
          <a:stretch/>
        </p:blipFill>
        <p:spPr>
          <a:xfrm>
            <a:off x="3550" y="6496050"/>
            <a:ext cx="12188450" cy="385082"/>
          </a:xfrm>
          <a:prstGeom prst="rect">
            <a:avLst/>
          </a:prstGeom>
        </p:spPr>
      </p:pic>
      <p:pic>
        <p:nvPicPr>
          <p:cNvPr id="11" name="Content Placeholder 4">
            <a:extLst>
              <a:ext uri="{FF2B5EF4-FFF2-40B4-BE49-F238E27FC236}">
                <a16:creationId xmlns:a16="http://schemas.microsoft.com/office/drawing/2014/main" id="{8ECF7BD9-2396-4E0A-BB35-1D45A6D484B7}"/>
              </a:ext>
            </a:extLst>
          </p:cNvPr>
          <p:cNvPicPr>
            <a:picLocks noChangeAspect="1"/>
          </p:cNvPicPr>
          <p:nvPr/>
        </p:nvPicPr>
        <p:blipFill rotWithShape="1">
          <a:blip r:embed="rId3">
            <a:extLst>
              <a:ext uri="{28A0092B-C50C-407E-A947-70E740481C1C}">
                <a14:useLocalDpi xmlns:a14="http://schemas.microsoft.com/office/drawing/2010/main" val="0"/>
              </a:ext>
            </a:extLst>
          </a:blip>
          <a:srcRect t="15541" r="49381" b="75653"/>
          <a:stretch/>
        </p:blipFill>
        <p:spPr>
          <a:xfrm>
            <a:off x="248230" y="0"/>
            <a:ext cx="5917678" cy="805090"/>
          </a:xfrm>
          <a:prstGeom prst="rect">
            <a:avLst/>
          </a:prstGeom>
        </p:spPr>
      </p:pic>
      <p:pic>
        <p:nvPicPr>
          <p:cNvPr id="12" name="Content Placeholder 4">
            <a:extLst>
              <a:ext uri="{FF2B5EF4-FFF2-40B4-BE49-F238E27FC236}">
                <a16:creationId xmlns:a16="http://schemas.microsoft.com/office/drawing/2014/main" id="{1D822854-D96F-44E8-8E65-D7E104BA1167}"/>
              </a:ext>
            </a:extLst>
          </p:cNvPr>
          <p:cNvPicPr>
            <a:picLocks noChangeAspect="1"/>
          </p:cNvPicPr>
          <p:nvPr/>
        </p:nvPicPr>
        <p:blipFill rotWithShape="1">
          <a:blip r:embed="rId3">
            <a:extLst>
              <a:ext uri="{28A0092B-C50C-407E-A947-70E740481C1C}">
                <a14:useLocalDpi xmlns:a14="http://schemas.microsoft.com/office/drawing/2010/main" val="0"/>
              </a:ext>
            </a:extLst>
          </a:blip>
          <a:srcRect l="49985" t="66336" b="31011"/>
          <a:stretch/>
        </p:blipFill>
        <p:spPr>
          <a:xfrm>
            <a:off x="6087612" y="5765600"/>
            <a:ext cx="6104389" cy="242493"/>
          </a:xfrm>
          <a:prstGeom prst="rect">
            <a:avLst/>
          </a:prstGeom>
        </p:spPr>
      </p:pic>
      <p:pic>
        <p:nvPicPr>
          <p:cNvPr id="13" name="Content Placeholder 4">
            <a:extLst>
              <a:ext uri="{FF2B5EF4-FFF2-40B4-BE49-F238E27FC236}">
                <a16:creationId xmlns:a16="http://schemas.microsoft.com/office/drawing/2014/main" id="{9C5FB938-96C4-4736-8C41-DE2C2081ABC5}"/>
              </a:ext>
            </a:extLst>
          </p:cNvPr>
          <p:cNvPicPr>
            <a:picLocks noChangeAspect="1"/>
          </p:cNvPicPr>
          <p:nvPr/>
        </p:nvPicPr>
        <p:blipFill rotWithShape="1">
          <a:blip r:embed="rId3">
            <a:extLst>
              <a:ext uri="{28A0092B-C50C-407E-A947-70E740481C1C}">
                <a14:useLocalDpi xmlns:a14="http://schemas.microsoft.com/office/drawing/2010/main" val="0"/>
              </a:ext>
            </a:extLst>
          </a:blip>
          <a:srcRect l="49985" t="66336" b="31011"/>
          <a:stretch/>
        </p:blipFill>
        <p:spPr>
          <a:xfrm>
            <a:off x="6087610" y="5989723"/>
            <a:ext cx="6104390" cy="242493"/>
          </a:xfrm>
          <a:prstGeom prst="rect">
            <a:avLst/>
          </a:prstGeom>
        </p:spPr>
      </p:pic>
      <p:pic>
        <p:nvPicPr>
          <p:cNvPr id="14" name="Content Placeholder 4">
            <a:extLst>
              <a:ext uri="{FF2B5EF4-FFF2-40B4-BE49-F238E27FC236}">
                <a16:creationId xmlns:a16="http://schemas.microsoft.com/office/drawing/2014/main" id="{87AAF391-A4B0-4954-A49F-8694ED87F57B}"/>
              </a:ext>
            </a:extLst>
          </p:cNvPr>
          <p:cNvPicPr>
            <a:picLocks noChangeAspect="1"/>
          </p:cNvPicPr>
          <p:nvPr/>
        </p:nvPicPr>
        <p:blipFill rotWithShape="1">
          <a:blip r:embed="rId3">
            <a:extLst>
              <a:ext uri="{28A0092B-C50C-407E-A947-70E740481C1C}">
                <a14:useLocalDpi xmlns:a14="http://schemas.microsoft.com/office/drawing/2010/main" val="0"/>
              </a:ext>
            </a:extLst>
          </a:blip>
          <a:srcRect l="49985" t="66336" b="31011"/>
          <a:stretch/>
        </p:blipFill>
        <p:spPr>
          <a:xfrm>
            <a:off x="6087612" y="6235189"/>
            <a:ext cx="4130181" cy="242493"/>
          </a:xfrm>
          <a:prstGeom prst="rect">
            <a:avLst/>
          </a:prstGeom>
        </p:spPr>
      </p:pic>
      <p:pic>
        <p:nvPicPr>
          <p:cNvPr id="15" name="Content Placeholder 4">
            <a:extLst>
              <a:ext uri="{FF2B5EF4-FFF2-40B4-BE49-F238E27FC236}">
                <a16:creationId xmlns:a16="http://schemas.microsoft.com/office/drawing/2014/main" id="{94877C10-68D8-42FF-BE35-E5AFA91A91C2}"/>
              </a:ext>
            </a:extLst>
          </p:cNvPr>
          <p:cNvPicPr>
            <a:picLocks noChangeAspect="1"/>
          </p:cNvPicPr>
          <p:nvPr/>
        </p:nvPicPr>
        <p:blipFill rotWithShape="1">
          <a:blip r:embed="rId3">
            <a:extLst>
              <a:ext uri="{28A0092B-C50C-407E-A947-70E740481C1C}">
                <a14:useLocalDpi xmlns:a14="http://schemas.microsoft.com/office/drawing/2010/main" val="0"/>
              </a:ext>
            </a:extLst>
          </a:blip>
          <a:srcRect l="69708" t="15541" b="75653"/>
          <a:stretch/>
        </p:blipFill>
        <p:spPr>
          <a:xfrm>
            <a:off x="8649050" y="796"/>
            <a:ext cx="3541362" cy="805090"/>
          </a:xfrm>
          <a:prstGeom prst="rect">
            <a:avLst/>
          </a:prstGeom>
        </p:spPr>
      </p:pic>
      <p:sp>
        <p:nvSpPr>
          <p:cNvPr id="16" name="Rectangle 15">
            <a:extLst>
              <a:ext uri="{FF2B5EF4-FFF2-40B4-BE49-F238E27FC236}">
                <a16:creationId xmlns:a16="http://schemas.microsoft.com/office/drawing/2014/main" id="{D1AF1A38-4EDE-4831-8ABB-B8646D5C6D9A}"/>
              </a:ext>
            </a:extLst>
          </p:cNvPr>
          <p:cNvSpPr/>
          <p:nvPr/>
        </p:nvSpPr>
        <p:spPr>
          <a:xfrm>
            <a:off x="826613" y="1263790"/>
            <a:ext cx="5174815" cy="707886"/>
          </a:xfrm>
          <a:prstGeom prst="rect">
            <a:avLst/>
          </a:prstGeom>
        </p:spPr>
        <p:txBody>
          <a:bodyPr wrap="none">
            <a:spAutoFit/>
          </a:bodyPr>
          <a:lstStyle/>
          <a:p>
            <a:pPr algn="ctr"/>
            <a:r>
              <a:rPr lang="en-US" sz="4000" b="1" kern="0" spc="-150" dirty="0">
                <a:solidFill>
                  <a:schemeClr val="bg1"/>
                </a:solidFill>
                <a:latin typeface="Segoe UI Light (Headings)"/>
                <a:ea typeface="+mj-ea"/>
                <a:cs typeface="Arial" panose="020B0604020202020204" pitchFamily="34" charset="0"/>
              </a:rPr>
              <a:t>W2021: A Digital Odyssey</a:t>
            </a:r>
          </a:p>
        </p:txBody>
      </p:sp>
    </p:spTree>
    <p:extLst>
      <p:ext uri="{BB962C8B-B14F-4D97-AF65-F5344CB8AC3E}">
        <p14:creationId xmlns:p14="http://schemas.microsoft.com/office/powerpoint/2010/main" val="267024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algebra</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FD22B39-0001-4D1A-AC3A-A3EA2CEF9F4D}"/>
                  </a:ext>
                </a:extLst>
              </p:cNvPr>
              <p:cNvSpPr/>
              <p:nvPr/>
            </p:nvSpPr>
            <p:spPr>
              <a:xfrm>
                <a:off x="1232361" y="4523563"/>
                <a:ext cx="9708190" cy="2185214"/>
              </a:xfrm>
              <a:prstGeom prst="rect">
                <a:avLst/>
              </a:prstGeom>
            </p:spPr>
            <p:txBody>
              <a:bodyPr wrap="square">
                <a:spAutoFit/>
              </a:bodyPr>
              <a:lstStyle/>
              <a:p>
                <a:pPr algn="ctr"/>
                <a:r>
                  <a:rPr lang="en-CA" sz="4000" dirty="0">
                    <a:solidFill>
                      <a:prstClr val="black"/>
                    </a:solidFill>
                    <a:latin typeface="Segoe UI Light (Headings)"/>
                  </a:rPr>
                  <a:t>A set of operators</a:t>
                </a:r>
              </a:p>
              <a:p>
                <a:pPr algn="ctr"/>
                <a:r>
                  <a:rPr lang="en-CA" sz="3200" dirty="0">
                    <a:solidFill>
                      <a:prstClr val="black"/>
                    </a:solidFill>
                    <a:latin typeface="Segoe UI Light (Headings)"/>
                  </a:rPr>
                  <a:t>{+, ×}</a:t>
                </a:r>
              </a:p>
              <a:p>
                <a:pPr algn="ctr"/>
                <a:r>
                  <a:rPr lang="en-CA" sz="3200" dirty="0">
                    <a:solidFill>
                      <a:prstClr val="black"/>
                    </a:solidFill>
                    <a:latin typeface="Segoe UI Light (Headings)"/>
                  </a:rPr>
                  <a:t>{+, </a:t>
                </a:r>
                <a14:m>
                  <m:oMath xmlns:m="http://schemas.openxmlformats.org/officeDocument/2006/math">
                    <m:r>
                      <a:rPr lang="en-CA" sz="3200" i="1" dirty="0" smtClean="0">
                        <a:solidFill>
                          <a:prstClr val="black"/>
                        </a:solidFill>
                        <a:latin typeface="Cambria Math" panose="02040503050406030204" pitchFamily="18" charset="0"/>
                      </a:rPr>
                      <m:t>−</m:t>
                    </m:r>
                  </m:oMath>
                </a14:m>
                <a:r>
                  <a:rPr lang="en-CA" sz="3200" dirty="0">
                    <a:solidFill>
                      <a:prstClr val="black"/>
                    </a:solidFill>
                    <a:latin typeface="Segoe UI Light (Headings)"/>
                  </a:rPr>
                  <a:t>, ×, ÷}</a:t>
                </a:r>
              </a:p>
              <a:p>
                <a:pPr algn="ctr"/>
                <a:r>
                  <a:rPr lang="en-CA" sz="3200" dirty="0">
                    <a:solidFill>
                      <a:prstClr val="black"/>
                    </a:solidFill>
                    <a:latin typeface="Segoe UI Light (Headings)"/>
                  </a:rPr>
                  <a:t>{~, ≤, ≥}</a:t>
                </a:r>
              </a:p>
            </p:txBody>
          </p:sp>
        </mc:Choice>
        <mc:Fallback xmlns="">
          <p:sp>
            <p:nvSpPr>
              <p:cNvPr id="5" name="Rectangle 4">
                <a:extLst>
                  <a:ext uri="{FF2B5EF4-FFF2-40B4-BE49-F238E27FC236}">
                    <a16:creationId xmlns:a16="http://schemas.microsoft.com/office/drawing/2014/main" id="{AFD22B39-0001-4D1A-AC3A-A3EA2CEF9F4D}"/>
                  </a:ext>
                </a:extLst>
              </p:cNvPr>
              <p:cNvSpPr>
                <a:spLocks noRot="1" noChangeAspect="1" noMove="1" noResize="1" noEditPoints="1" noAdjustHandles="1" noChangeArrowheads="1" noChangeShapeType="1" noTextEdit="1"/>
              </p:cNvSpPr>
              <p:nvPr/>
            </p:nvSpPr>
            <p:spPr>
              <a:xfrm>
                <a:off x="1232361" y="4523563"/>
                <a:ext cx="9708190" cy="2185214"/>
              </a:xfrm>
              <a:prstGeom prst="rect">
                <a:avLst/>
              </a:prstGeom>
              <a:blipFill>
                <a:blip r:embed="rId2"/>
                <a:stretch>
                  <a:fillRect t="-5014" b="-8078"/>
                </a:stretch>
              </a:blipFill>
            </p:spPr>
            <p:txBody>
              <a:bodyPr/>
              <a:lstStyle/>
              <a:p>
                <a:r>
                  <a:rPr lang="en-US">
                    <a:noFill/>
                  </a:rPr>
                  <a:t> </a:t>
                </a:r>
              </a:p>
            </p:txBody>
          </p:sp>
        </mc:Fallback>
      </mc:AlternateContent>
    </p:spTree>
    <p:extLst>
      <p:ext uri="{BB962C8B-B14F-4D97-AF65-F5344CB8AC3E}">
        <p14:creationId xmlns:p14="http://schemas.microsoft.com/office/powerpoint/2010/main" val="219970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algebra</a:t>
            </a:r>
          </a:p>
        </p:txBody>
      </p:sp>
      <p:sp>
        <p:nvSpPr>
          <p:cNvPr id="5" name="Rectangle 4">
            <a:extLst>
              <a:ext uri="{FF2B5EF4-FFF2-40B4-BE49-F238E27FC236}">
                <a16:creationId xmlns:a16="http://schemas.microsoft.com/office/drawing/2014/main" id="{AFD22B39-0001-4D1A-AC3A-A3EA2CEF9F4D}"/>
              </a:ext>
            </a:extLst>
          </p:cNvPr>
          <p:cNvSpPr/>
          <p:nvPr/>
        </p:nvSpPr>
        <p:spPr>
          <a:xfrm>
            <a:off x="0" y="4523563"/>
            <a:ext cx="12191999" cy="1938992"/>
          </a:xfrm>
          <a:prstGeom prst="rect">
            <a:avLst/>
          </a:prstGeom>
        </p:spPr>
        <p:txBody>
          <a:bodyPr wrap="square">
            <a:spAutoFit/>
          </a:bodyPr>
          <a:lstStyle/>
          <a:p>
            <a:r>
              <a:rPr lang="en-CA" sz="4000" dirty="0">
                <a:solidFill>
                  <a:prstClr val="black"/>
                </a:solidFill>
                <a:latin typeface="Segoe UI Light (Headings)"/>
              </a:rPr>
              <a:t>Unary: !x, -x, x’, …</a:t>
            </a:r>
          </a:p>
          <a:p>
            <a:r>
              <a:rPr lang="en-CA" sz="4000" dirty="0">
                <a:solidFill>
                  <a:prstClr val="black"/>
                </a:solidFill>
                <a:latin typeface="Segoe UI Light (Headings)"/>
              </a:rPr>
              <a:t>Binary: </a:t>
            </a:r>
            <a:r>
              <a:rPr lang="en-CA" sz="4000" dirty="0" err="1">
                <a:solidFill>
                  <a:prstClr val="black"/>
                </a:solidFill>
                <a:latin typeface="Segoe UI Light (Headings)"/>
              </a:rPr>
              <a:t>x+y</a:t>
            </a:r>
            <a:r>
              <a:rPr lang="en-CA" sz="4000" dirty="0">
                <a:solidFill>
                  <a:prstClr val="black"/>
                </a:solidFill>
                <a:latin typeface="Segoe UI Light (Headings)"/>
              </a:rPr>
              <a:t>, </a:t>
            </a:r>
            <a:r>
              <a:rPr lang="en-CA" sz="4000" dirty="0" err="1">
                <a:solidFill>
                  <a:prstClr val="black"/>
                </a:solidFill>
                <a:latin typeface="Segoe UI Light (Headings)"/>
              </a:rPr>
              <a:t>x÷y</a:t>
            </a:r>
            <a:r>
              <a:rPr lang="en-CA" sz="4000" dirty="0">
                <a:solidFill>
                  <a:prstClr val="black"/>
                </a:solidFill>
                <a:latin typeface="Segoe UI Light (Headings)"/>
              </a:rPr>
              <a:t>, </a:t>
            </a:r>
            <a:r>
              <a:rPr lang="en-CA" sz="4000" dirty="0" err="1">
                <a:solidFill>
                  <a:prstClr val="black"/>
                </a:solidFill>
                <a:latin typeface="Segoe UI Light (Headings)"/>
              </a:rPr>
              <a:t>x^y</a:t>
            </a:r>
            <a:r>
              <a:rPr lang="en-CA" sz="4000" dirty="0">
                <a:solidFill>
                  <a:prstClr val="black"/>
                </a:solidFill>
                <a:latin typeface="Segoe UI Light (Headings)"/>
              </a:rPr>
              <a:t>, …</a:t>
            </a:r>
          </a:p>
          <a:p>
            <a:r>
              <a:rPr lang="en-CA" sz="4000" dirty="0">
                <a:solidFill>
                  <a:prstClr val="black"/>
                </a:solidFill>
                <a:latin typeface="Segoe UI Light (Headings)"/>
              </a:rPr>
              <a:t>Ternary: </a:t>
            </a:r>
            <a:r>
              <a:rPr lang="en-CA" sz="4000" dirty="0" err="1">
                <a:solidFill>
                  <a:prstClr val="black"/>
                </a:solidFill>
                <a:latin typeface="Segoe UI Light (Headings)"/>
              </a:rPr>
              <a:t>x?y:z</a:t>
            </a:r>
            <a:r>
              <a:rPr lang="en-CA" sz="4000" dirty="0">
                <a:solidFill>
                  <a:prstClr val="black"/>
                </a:solidFill>
                <a:latin typeface="Segoe UI Light (Headings)"/>
              </a:rPr>
              <a:t> (Elvis), x BETWEEN y AND z (SQL)</a:t>
            </a:r>
          </a:p>
        </p:txBody>
      </p:sp>
    </p:spTree>
    <p:extLst>
      <p:ext uri="{BB962C8B-B14F-4D97-AF65-F5344CB8AC3E}">
        <p14:creationId xmlns:p14="http://schemas.microsoft.com/office/powerpoint/2010/main" val="3426575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E383788-5CE8-41D5-8227-99092C226D99}"/>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r="1" b="20456"/>
          <a:stretch/>
        </p:blipFill>
        <p:spPr bwMode="auto">
          <a:xfrm flipH="1">
            <a:off x="-306" y="58995"/>
            <a:ext cx="6342111" cy="677157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8D81695-C176-4B1E-8EA5-85A141871898}"/>
              </a:ext>
            </a:extLst>
          </p:cNvPr>
          <p:cNvSpPr/>
          <p:nvPr/>
        </p:nvSpPr>
        <p:spPr>
          <a:xfrm>
            <a:off x="5595954" y="428178"/>
            <a:ext cx="7073900" cy="6001643"/>
          </a:xfrm>
          <a:prstGeom prst="rect">
            <a:avLst/>
          </a:prstGeom>
        </p:spPr>
        <p:txBody>
          <a:bodyPr wrap="square">
            <a:spAutoFit/>
          </a:bodyPr>
          <a:lstStyle/>
          <a:p>
            <a:pPr algn="ctr"/>
            <a:r>
              <a:rPr lang="en-US" sz="5400" dirty="0">
                <a:solidFill>
                  <a:prstClr val="black"/>
                </a:solidFill>
                <a:latin typeface="Segoe UI Light (Headings)"/>
              </a:rPr>
              <a:t>George Boole </a:t>
            </a:r>
            <a:r>
              <a:rPr lang="en-US" sz="3200" dirty="0">
                <a:solidFill>
                  <a:prstClr val="black"/>
                </a:solidFill>
                <a:latin typeface="Segoe UI Light (Headings)"/>
              </a:rPr>
              <a:t>(/</a:t>
            </a:r>
            <a:r>
              <a:rPr lang="en-US" sz="3200" dirty="0" err="1">
                <a:solidFill>
                  <a:prstClr val="black"/>
                </a:solidFill>
                <a:latin typeface="Segoe UI Light (Headings)"/>
              </a:rPr>
              <a:t>buːl</a:t>
            </a:r>
            <a:r>
              <a:rPr lang="en-US" sz="3200" dirty="0">
                <a:solidFill>
                  <a:prstClr val="black"/>
                </a:solidFill>
                <a:latin typeface="Segoe UI Light (Headings)"/>
              </a:rPr>
              <a:t>/)</a:t>
            </a:r>
          </a:p>
          <a:p>
            <a:pPr algn="ctr"/>
            <a:r>
              <a:rPr lang="en-CA" sz="3200" dirty="0">
                <a:solidFill>
                  <a:prstClr val="black"/>
                </a:solidFill>
                <a:latin typeface="Segoe UI Light (Headings)"/>
              </a:rPr>
              <a:t>Mathematician</a:t>
            </a:r>
          </a:p>
          <a:p>
            <a:pPr algn="ctr"/>
            <a:r>
              <a:rPr lang="en-CA" sz="3200" dirty="0">
                <a:solidFill>
                  <a:prstClr val="black"/>
                </a:solidFill>
                <a:latin typeface="Segoe UI Light (Headings)"/>
              </a:rPr>
              <a:t>Philosopher </a:t>
            </a:r>
          </a:p>
          <a:p>
            <a:pPr algn="ctr"/>
            <a:r>
              <a:rPr lang="en-CA" sz="3200" dirty="0">
                <a:solidFill>
                  <a:prstClr val="black"/>
                </a:solidFill>
                <a:latin typeface="Segoe UI Light (Headings)"/>
              </a:rPr>
              <a:t>Logician</a:t>
            </a:r>
          </a:p>
          <a:p>
            <a:pPr algn="ctr"/>
            <a:endParaRPr lang="en-CA" sz="4800" dirty="0">
              <a:solidFill>
                <a:prstClr val="black"/>
              </a:solidFill>
              <a:latin typeface="Segoe UI Light (Headings)"/>
            </a:endParaRPr>
          </a:p>
          <a:p>
            <a:pPr algn="ctr"/>
            <a:r>
              <a:rPr lang="en-CA" sz="3600" dirty="0">
                <a:solidFill>
                  <a:prstClr val="black"/>
                </a:solidFill>
                <a:latin typeface="Segoe UI Light (Headings)"/>
              </a:rPr>
              <a:t>The Laws of Thought (1854)</a:t>
            </a:r>
          </a:p>
          <a:p>
            <a:pPr algn="ctr"/>
            <a:endParaRPr lang="en-CA" sz="4800" dirty="0">
              <a:solidFill>
                <a:prstClr val="black"/>
              </a:solidFill>
              <a:latin typeface="Segoe UI Light (Headings)"/>
            </a:endParaRPr>
          </a:p>
          <a:p>
            <a:pPr algn="ctr"/>
            <a:endParaRPr lang="en-CA" sz="4800" dirty="0">
              <a:solidFill>
                <a:prstClr val="black"/>
              </a:solidFill>
              <a:latin typeface="Segoe UI Light (Headings)"/>
            </a:endParaRPr>
          </a:p>
          <a:p>
            <a:pPr algn="ctr"/>
            <a:r>
              <a:rPr lang="en-CA" sz="5400" dirty="0">
                <a:solidFill>
                  <a:prstClr val="black"/>
                </a:solidFill>
                <a:latin typeface="Segoe UI Light (Headings)"/>
              </a:rPr>
              <a:t>Boolean Algebra!</a:t>
            </a:r>
            <a:endParaRPr lang="en-US" sz="5400" dirty="0">
              <a:solidFill>
                <a:prstClr val="black"/>
              </a:solidFill>
              <a:latin typeface="Segoe UI Light (Headings)"/>
            </a:endParaRPr>
          </a:p>
        </p:txBody>
      </p:sp>
    </p:spTree>
    <p:extLst>
      <p:ext uri="{BB962C8B-B14F-4D97-AF65-F5344CB8AC3E}">
        <p14:creationId xmlns:p14="http://schemas.microsoft.com/office/powerpoint/2010/main" val="2682389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erson wearing a suit and tie&#10;&#10;Description automatically generated">
            <a:extLst>
              <a:ext uri="{FF2B5EF4-FFF2-40B4-BE49-F238E27FC236}">
                <a16:creationId xmlns:a16="http://schemas.microsoft.com/office/drawing/2014/main" id="{75D35D44-266F-4D14-85FA-3AB856D89287}"/>
              </a:ext>
            </a:extLst>
          </p:cNvPr>
          <p:cNvPicPr>
            <a:picLocks noChangeAspect="1"/>
          </p:cNvPicPr>
          <p:nvPr/>
        </p:nvPicPr>
        <p:blipFill rotWithShape="1">
          <a:blip r:embed="rId3">
            <a:extLst>
              <a:ext uri="{28A0092B-C50C-407E-A947-70E740481C1C}">
                <a14:useLocalDpi xmlns:a14="http://schemas.microsoft.com/office/drawing/2010/main" val="0"/>
              </a:ext>
            </a:extLst>
          </a:blip>
          <a:srcRect t="16535" r="-1" b="45784"/>
          <a:stretch/>
        </p:blipFill>
        <p:spPr>
          <a:xfrm>
            <a:off x="20" y="1282"/>
            <a:ext cx="12191980" cy="6856718"/>
          </a:xfrm>
          <a:prstGeom prst="rect">
            <a:avLst/>
          </a:prstGeom>
        </p:spPr>
      </p:pic>
      <p:sp>
        <p:nvSpPr>
          <p:cNvPr id="4" name="Rectangle 3">
            <a:extLst>
              <a:ext uri="{FF2B5EF4-FFF2-40B4-BE49-F238E27FC236}">
                <a16:creationId xmlns:a16="http://schemas.microsoft.com/office/drawing/2014/main" id="{7C6A71CB-5B61-48FE-8067-B9FB3411F500}"/>
              </a:ext>
            </a:extLst>
          </p:cNvPr>
          <p:cNvSpPr/>
          <p:nvPr/>
        </p:nvSpPr>
        <p:spPr>
          <a:xfrm>
            <a:off x="8466380" y="5225502"/>
            <a:ext cx="3724096" cy="1631216"/>
          </a:xfrm>
          <a:prstGeom prst="rect">
            <a:avLst/>
          </a:prstGeom>
        </p:spPr>
        <p:txBody>
          <a:bodyPr wrap="none">
            <a:spAutoFit/>
          </a:bodyPr>
          <a:lstStyle/>
          <a:p>
            <a:pPr algn="ctr"/>
            <a:r>
              <a:rPr lang="en-US" sz="2000" dirty="0">
                <a:solidFill>
                  <a:schemeClr val="bg1"/>
                </a:solidFill>
                <a:latin typeface="Segoe UI Light (Headings)"/>
              </a:rPr>
              <a:t>Edward Vermilye Huntington</a:t>
            </a:r>
          </a:p>
          <a:p>
            <a:pPr algn="ctr"/>
            <a:r>
              <a:rPr lang="en-US" sz="2000" dirty="0">
                <a:solidFill>
                  <a:schemeClr val="bg1"/>
                </a:solidFill>
                <a:latin typeface="Segoe UI Light (Headings)"/>
              </a:rPr>
              <a:t>1874 – 1952</a:t>
            </a:r>
          </a:p>
          <a:p>
            <a:pPr algn="ctr"/>
            <a:endParaRPr lang="en-US" sz="2000" dirty="0">
              <a:solidFill>
                <a:schemeClr val="bg1"/>
              </a:solidFill>
              <a:latin typeface="Segoe UI Light (Headings)"/>
            </a:endParaRPr>
          </a:p>
          <a:p>
            <a:pPr algn="ctr"/>
            <a:r>
              <a:rPr lang="en-CA" sz="2000" dirty="0">
                <a:solidFill>
                  <a:schemeClr val="bg1"/>
                </a:solidFill>
                <a:latin typeface="Segoe UI Light (Headings)"/>
              </a:rPr>
              <a:t>In 1904, he put Boolean algebra </a:t>
            </a:r>
          </a:p>
          <a:p>
            <a:pPr algn="ctr"/>
            <a:r>
              <a:rPr lang="en-CA" sz="2000" dirty="0">
                <a:solidFill>
                  <a:schemeClr val="bg1"/>
                </a:solidFill>
                <a:latin typeface="Segoe UI Light (Headings)"/>
              </a:rPr>
              <a:t>on a sound axiomatic foundation</a:t>
            </a:r>
          </a:p>
        </p:txBody>
      </p:sp>
    </p:spTree>
    <p:extLst>
      <p:ext uri="{BB962C8B-B14F-4D97-AF65-F5344CB8AC3E}">
        <p14:creationId xmlns:p14="http://schemas.microsoft.com/office/powerpoint/2010/main" val="1732162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postulate</a:t>
            </a:r>
          </a:p>
        </p:txBody>
      </p:sp>
      <p:sp>
        <p:nvSpPr>
          <p:cNvPr id="6" name="Rectangle 5">
            <a:extLst>
              <a:ext uri="{FF2B5EF4-FFF2-40B4-BE49-F238E27FC236}">
                <a16:creationId xmlns:a16="http://schemas.microsoft.com/office/drawing/2014/main" id="{7EF8BAE7-20A7-42A9-B856-C591CC6814AE}"/>
              </a:ext>
            </a:extLst>
          </p:cNvPr>
          <p:cNvSpPr/>
          <p:nvPr/>
        </p:nvSpPr>
        <p:spPr>
          <a:xfrm>
            <a:off x="3944683" y="3558716"/>
            <a:ext cx="4283544" cy="1384995"/>
          </a:xfrm>
          <a:prstGeom prst="rect">
            <a:avLst/>
          </a:prstGeom>
        </p:spPr>
        <p:txBody>
          <a:bodyPr wrap="none">
            <a:spAutoFit/>
          </a:bodyPr>
          <a:lstStyle/>
          <a:p>
            <a:pPr algn="ctr"/>
            <a:r>
              <a:rPr lang="en-US" sz="3200" dirty="0">
                <a:solidFill>
                  <a:prstClr val="black"/>
                </a:solidFill>
                <a:latin typeface="Segoe UI Light (Headings)"/>
              </a:rPr>
              <a:t>aka. Axiom, Assumption</a:t>
            </a:r>
          </a:p>
          <a:p>
            <a:pPr algn="ctr"/>
            <a:r>
              <a:rPr lang="en-US" sz="2000" dirty="0">
                <a:solidFill>
                  <a:prstClr val="black"/>
                </a:solidFill>
                <a:latin typeface="Segoe UI Light (Headings)"/>
              </a:rPr>
              <a:t>https://en.wikipedia.org/wiki/Axiom</a:t>
            </a:r>
          </a:p>
          <a:p>
            <a:pPr algn="ctr"/>
            <a:endParaRPr lang="en-US" sz="3200" dirty="0">
              <a:solidFill>
                <a:prstClr val="black"/>
              </a:solidFill>
              <a:latin typeface="Segoe UI Light (Headings)"/>
            </a:endParaRPr>
          </a:p>
        </p:txBody>
      </p:sp>
      <p:sp>
        <p:nvSpPr>
          <p:cNvPr id="7" name="Rectangle 6">
            <a:extLst>
              <a:ext uri="{FF2B5EF4-FFF2-40B4-BE49-F238E27FC236}">
                <a16:creationId xmlns:a16="http://schemas.microsoft.com/office/drawing/2014/main" id="{EDDC8C1C-3F90-4CC0-B965-D8A9EBB46B6E}"/>
              </a:ext>
            </a:extLst>
          </p:cNvPr>
          <p:cNvSpPr/>
          <p:nvPr/>
        </p:nvSpPr>
        <p:spPr>
          <a:xfrm>
            <a:off x="0" y="4831340"/>
            <a:ext cx="12170179" cy="1077218"/>
          </a:xfrm>
          <a:prstGeom prst="rect">
            <a:avLst/>
          </a:prstGeom>
        </p:spPr>
        <p:txBody>
          <a:bodyPr wrap="square">
            <a:spAutoFit/>
          </a:bodyPr>
          <a:lstStyle/>
          <a:p>
            <a:pPr algn="ctr"/>
            <a:r>
              <a:rPr lang="en-CA" sz="3200" dirty="0">
                <a:solidFill>
                  <a:prstClr val="black"/>
                </a:solidFill>
                <a:latin typeface="Segoe UI Light (Headings)"/>
              </a:rPr>
              <a:t>A statement that is </a:t>
            </a:r>
            <a:r>
              <a:rPr lang="en-CA" sz="3200" dirty="0">
                <a:solidFill>
                  <a:prstClr val="black"/>
                </a:solidFill>
                <a:highlight>
                  <a:srgbClr val="FFFF00"/>
                </a:highlight>
                <a:latin typeface="Segoe UI Light (Headings)"/>
              </a:rPr>
              <a:t>taken</a:t>
            </a:r>
            <a:r>
              <a:rPr lang="en-CA" sz="3200" dirty="0">
                <a:solidFill>
                  <a:prstClr val="black"/>
                </a:solidFill>
                <a:latin typeface="Segoe UI Light (Headings)"/>
              </a:rPr>
              <a:t> to be </a:t>
            </a:r>
            <a:r>
              <a:rPr lang="en-CA" sz="3200" dirty="0">
                <a:solidFill>
                  <a:prstClr val="black"/>
                </a:solidFill>
                <a:highlight>
                  <a:srgbClr val="FFFF00"/>
                </a:highlight>
                <a:latin typeface="Segoe UI Light (Headings)"/>
              </a:rPr>
              <a:t>TRUE</a:t>
            </a:r>
          </a:p>
          <a:p>
            <a:pPr algn="ctr"/>
            <a:r>
              <a:rPr lang="en-CA" sz="3200" dirty="0">
                <a:solidFill>
                  <a:prstClr val="black"/>
                </a:solidFill>
                <a:latin typeface="Segoe UI Light (Headings)"/>
              </a:rPr>
              <a:t>Serve as a premise or starting point for further reasoning</a:t>
            </a:r>
            <a:endParaRPr lang="en-US" sz="3200" dirty="0">
              <a:solidFill>
                <a:prstClr val="black"/>
              </a:solidFill>
              <a:latin typeface="Segoe UI Light (Headings)"/>
            </a:endParaRPr>
          </a:p>
        </p:txBody>
      </p:sp>
    </p:spTree>
    <p:extLst>
      <p:ext uri="{BB962C8B-B14F-4D97-AF65-F5344CB8AC3E}">
        <p14:creationId xmlns:p14="http://schemas.microsoft.com/office/powerpoint/2010/main" val="540725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I. closure</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DEDA0C8-F49F-4407-94C7-3F7638BF7430}"/>
                  </a:ext>
                </a:extLst>
              </p:cNvPr>
              <p:cNvSpPr/>
              <p:nvPr/>
            </p:nvSpPr>
            <p:spPr>
              <a:xfrm>
                <a:off x="0" y="4575536"/>
                <a:ext cx="12192000" cy="1569660"/>
              </a:xfrm>
              <a:prstGeom prst="rect">
                <a:avLst/>
              </a:prstGeom>
            </p:spPr>
            <p:txBody>
              <a:bodyPr wrap="square">
                <a:spAutoFit/>
              </a:bodyPr>
              <a:lstStyle/>
              <a:p>
                <a:pPr algn="ctr"/>
                <a:r>
                  <a:rPr lang="en-CA" sz="3200" dirty="0">
                    <a:solidFill>
                      <a:prstClr val="black"/>
                    </a:solidFill>
                    <a:latin typeface="Segoe UI Light (Headings)"/>
                  </a:rPr>
                  <a:t>A set is closed with respect to an operator § if the result of § </a:t>
                </a:r>
                <a14:m>
                  <m:oMath xmlns:m="http://schemas.openxmlformats.org/officeDocument/2006/math">
                    <m:r>
                      <a:rPr lang="en-CA" sz="3200" i="1" dirty="0" smtClean="0">
                        <a:solidFill>
                          <a:prstClr val="black"/>
                        </a:solidFill>
                        <a:latin typeface="Cambria Math" panose="02040503050406030204" pitchFamily="18" charset="0"/>
                        <a:ea typeface="Cambria Math" panose="02040503050406030204" pitchFamily="18" charset="0"/>
                      </a:rPr>
                      <m:t>∈</m:t>
                    </m:r>
                  </m:oMath>
                </a14:m>
                <a:r>
                  <a:rPr lang="en-CA" sz="3200" dirty="0">
                    <a:solidFill>
                      <a:prstClr val="black"/>
                    </a:solidFill>
                    <a:latin typeface="Segoe UI Light (Headings)"/>
                  </a:rPr>
                  <a:t> S:</a:t>
                </a:r>
              </a:p>
              <a:p>
                <a:pPr algn="ctr"/>
                <a:r>
                  <a:rPr lang="en-CA" sz="3200" dirty="0">
                    <a:solidFill>
                      <a:prstClr val="black"/>
                    </a:solidFill>
                    <a:latin typeface="Segoe UI Light (Headings)"/>
                  </a:rPr>
                  <a:t>Unary: x</a:t>
                </a:r>
                <a14:m>
                  <m:oMath xmlns:m="http://schemas.openxmlformats.org/officeDocument/2006/math">
                    <m:r>
                      <a:rPr lang="en-CA" sz="3200" i="1" dirty="0">
                        <a:solidFill>
                          <a:prstClr val="black"/>
                        </a:solidFill>
                        <a:latin typeface="Cambria Math" panose="02040503050406030204" pitchFamily="18" charset="0"/>
                        <a:ea typeface="Cambria Math" panose="02040503050406030204" pitchFamily="18" charset="0"/>
                      </a:rPr>
                      <m:t>∈</m:t>
                    </m:r>
                  </m:oMath>
                </a14:m>
                <a:r>
                  <a:rPr lang="en-CA" sz="3200" dirty="0">
                    <a:solidFill>
                      <a:prstClr val="black"/>
                    </a:solidFill>
                    <a:latin typeface="Segoe UI Light (Headings)"/>
                  </a:rPr>
                  <a:t>S: §x </a:t>
                </a:r>
                <a14:m>
                  <m:oMath xmlns:m="http://schemas.openxmlformats.org/officeDocument/2006/math">
                    <m:r>
                      <a:rPr lang="en-CA" sz="3200" i="1" dirty="0">
                        <a:solidFill>
                          <a:prstClr val="black"/>
                        </a:solidFill>
                        <a:latin typeface="Cambria Math" panose="02040503050406030204" pitchFamily="18" charset="0"/>
                        <a:ea typeface="Cambria Math" panose="02040503050406030204" pitchFamily="18" charset="0"/>
                      </a:rPr>
                      <m:t>∈</m:t>
                    </m:r>
                  </m:oMath>
                </a14:m>
                <a:r>
                  <a:rPr lang="en-CA" sz="3200" dirty="0">
                    <a:solidFill>
                      <a:prstClr val="black"/>
                    </a:solidFill>
                    <a:latin typeface="Segoe UI Light (Headings)"/>
                  </a:rPr>
                  <a:t> S</a:t>
                </a:r>
              </a:p>
              <a:p>
                <a:pPr algn="ctr"/>
                <a:r>
                  <a:rPr lang="en-CA" sz="3200" dirty="0">
                    <a:solidFill>
                      <a:prstClr val="black"/>
                    </a:solidFill>
                    <a:latin typeface="Segoe UI Light (Headings)"/>
                  </a:rPr>
                  <a:t>Binary: </a:t>
                </a:r>
                <a:r>
                  <a:rPr lang="en-CA" sz="3200" dirty="0" err="1">
                    <a:solidFill>
                      <a:prstClr val="black"/>
                    </a:solidFill>
                    <a:latin typeface="Segoe UI Light (Headings)"/>
                  </a:rPr>
                  <a:t>x,y</a:t>
                </a:r>
                <a14:m>
                  <m:oMath xmlns:m="http://schemas.openxmlformats.org/officeDocument/2006/math">
                    <m:r>
                      <a:rPr lang="en-CA" sz="3200" i="1" dirty="0">
                        <a:solidFill>
                          <a:prstClr val="black"/>
                        </a:solidFill>
                        <a:latin typeface="Cambria Math" panose="02040503050406030204" pitchFamily="18" charset="0"/>
                        <a:ea typeface="Cambria Math" panose="02040503050406030204" pitchFamily="18" charset="0"/>
                      </a:rPr>
                      <m:t>∈</m:t>
                    </m:r>
                  </m:oMath>
                </a14:m>
                <a:r>
                  <a:rPr lang="en-CA" sz="3200" dirty="0">
                    <a:solidFill>
                      <a:prstClr val="black"/>
                    </a:solidFill>
                    <a:latin typeface="Segoe UI Light (Headings)"/>
                  </a:rPr>
                  <a:t>S: x § y </a:t>
                </a:r>
                <a14:m>
                  <m:oMath xmlns:m="http://schemas.openxmlformats.org/officeDocument/2006/math">
                    <m:r>
                      <a:rPr lang="en-CA" sz="3200" i="1" dirty="0">
                        <a:solidFill>
                          <a:prstClr val="black"/>
                        </a:solidFill>
                        <a:latin typeface="Cambria Math" panose="02040503050406030204" pitchFamily="18" charset="0"/>
                        <a:ea typeface="Cambria Math" panose="02040503050406030204" pitchFamily="18" charset="0"/>
                      </a:rPr>
                      <m:t>∈</m:t>
                    </m:r>
                  </m:oMath>
                </a14:m>
                <a:r>
                  <a:rPr lang="en-CA" sz="3200" dirty="0">
                    <a:solidFill>
                      <a:prstClr val="black"/>
                    </a:solidFill>
                    <a:latin typeface="Segoe UI Light (Headings)"/>
                  </a:rPr>
                  <a:t> S</a:t>
                </a:r>
              </a:p>
            </p:txBody>
          </p:sp>
        </mc:Choice>
        <mc:Fallback xmlns="">
          <p:sp>
            <p:nvSpPr>
              <p:cNvPr id="5" name="Rectangle 4">
                <a:extLst>
                  <a:ext uri="{FF2B5EF4-FFF2-40B4-BE49-F238E27FC236}">
                    <a16:creationId xmlns:a16="http://schemas.microsoft.com/office/drawing/2014/main" id="{7DEDA0C8-F49F-4407-94C7-3F7638BF7430}"/>
                  </a:ext>
                </a:extLst>
              </p:cNvPr>
              <p:cNvSpPr>
                <a:spLocks noRot="1" noChangeAspect="1" noMove="1" noResize="1" noEditPoints="1" noAdjustHandles="1" noChangeArrowheads="1" noChangeShapeType="1" noTextEdit="1"/>
              </p:cNvSpPr>
              <p:nvPr/>
            </p:nvSpPr>
            <p:spPr>
              <a:xfrm>
                <a:off x="0" y="4575536"/>
                <a:ext cx="12192000" cy="1569660"/>
              </a:xfrm>
              <a:prstGeom prst="rect">
                <a:avLst/>
              </a:prstGeom>
              <a:blipFill>
                <a:blip r:embed="rId3"/>
                <a:stretch>
                  <a:fillRect t="-5058" b="-12062"/>
                </a:stretch>
              </a:blipFill>
            </p:spPr>
            <p:txBody>
              <a:bodyPr/>
              <a:lstStyle/>
              <a:p>
                <a:r>
                  <a:rPr lang="en-US">
                    <a:noFill/>
                  </a:rPr>
                  <a:t> </a:t>
                </a:r>
              </a:p>
            </p:txBody>
          </p:sp>
        </mc:Fallback>
      </mc:AlternateContent>
    </p:spTree>
    <p:extLst>
      <p:ext uri="{BB962C8B-B14F-4D97-AF65-F5344CB8AC3E}">
        <p14:creationId xmlns:p14="http://schemas.microsoft.com/office/powerpoint/2010/main" val="3816138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I. closure</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5" name="Rectangle 4">
            <a:extLst>
              <a:ext uri="{FF2B5EF4-FFF2-40B4-BE49-F238E27FC236}">
                <a16:creationId xmlns:a16="http://schemas.microsoft.com/office/drawing/2014/main" id="{7DEDA0C8-F49F-4407-94C7-3F7638BF7430}"/>
              </a:ext>
            </a:extLst>
          </p:cNvPr>
          <p:cNvSpPr/>
          <p:nvPr/>
        </p:nvSpPr>
        <p:spPr>
          <a:xfrm>
            <a:off x="0" y="4575536"/>
            <a:ext cx="12192000" cy="2062103"/>
          </a:xfrm>
          <a:prstGeom prst="rect">
            <a:avLst/>
          </a:prstGeom>
        </p:spPr>
        <p:txBody>
          <a:bodyPr wrap="square">
            <a:spAutoFit/>
          </a:bodyPr>
          <a:lstStyle/>
          <a:p>
            <a:pPr algn="ctr"/>
            <a:r>
              <a:rPr lang="en-CA" sz="3200" dirty="0">
                <a:solidFill>
                  <a:prstClr val="black"/>
                </a:solidFill>
                <a:latin typeface="Segoe UI Light (Headings)"/>
              </a:rPr>
              <a:t>S = {…, -2,-1,0,1,2,…}</a:t>
            </a:r>
          </a:p>
          <a:p>
            <a:pPr algn="ctr"/>
            <a:r>
              <a:rPr lang="en-CA" sz="3200" dirty="0">
                <a:solidFill>
                  <a:prstClr val="black"/>
                </a:solidFill>
                <a:latin typeface="Segoe UI Light (Headings)"/>
              </a:rPr>
              <a:t>§ = + (addition), - (subtraction), × (multiplication), – (negation), ! (fact)</a:t>
            </a:r>
          </a:p>
          <a:p>
            <a:pPr algn="ctr"/>
            <a:endParaRPr lang="en-CA" sz="3200" dirty="0">
              <a:solidFill>
                <a:prstClr val="black"/>
              </a:solidFill>
              <a:latin typeface="Segoe UI Light (Headings)"/>
            </a:endParaRPr>
          </a:p>
          <a:p>
            <a:pPr algn="ctr"/>
            <a:r>
              <a:rPr lang="en-CA" sz="3200" dirty="0">
                <a:solidFill>
                  <a:prstClr val="black"/>
                </a:solidFill>
                <a:latin typeface="Segoe UI Light (Headings)"/>
              </a:rPr>
              <a:t>S is closed with respect to +, -, ×, –, !</a:t>
            </a:r>
          </a:p>
        </p:txBody>
      </p:sp>
    </p:spTree>
    <p:extLst>
      <p:ext uri="{BB962C8B-B14F-4D97-AF65-F5344CB8AC3E}">
        <p14:creationId xmlns:p14="http://schemas.microsoft.com/office/powerpoint/2010/main" val="117778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I. closure</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5" name="Rectangle 4">
            <a:extLst>
              <a:ext uri="{FF2B5EF4-FFF2-40B4-BE49-F238E27FC236}">
                <a16:creationId xmlns:a16="http://schemas.microsoft.com/office/drawing/2014/main" id="{7DEDA0C8-F49F-4407-94C7-3F7638BF7430}"/>
              </a:ext>
            </a:extLst>
          </p:cNvPr>
          <p:cNvSpPr/>
          <p:nvPr/>
        </p:nvSpPr>
        <p:spPr>
          <a:xfrm>
            <a:off x="0" y="4575536"/>
            <a:ext cx="12192000" cy="2062103"/>
          </a:xfrm>
          <a:prstGeom prst="rect">
            <a:avLst/>
          </a:prstGeom>
        </p:spPr>
        <p:txBody>
          <a:bodyPr wrap="square">
            <a:spAutoFit/>
          </a:bodyPr>
          <a:lstStyle/>
          <a:p>
            <a:pPr algn="ctr"/>
            <a:r>
              <a:rPr lang="en-CA" sz="3200" dirty="0">
                <a:solidFill>
                  <a:prstClr val="black"/>
                </a:solidFill>
                <a:latin typeface="Segoe UI Light (Headings)"/>
              </a:rPr>
              <a:t>S = {…, -2,-1,0,1,2,…}</a:t>
            </a:r>
          </a:p>
          <a:p>
            <a:pPr algn="ctr"/>
            <a:r>
              <a:rPr lang="en-CA" sz="3200" dirty="0">
                <a:solidFill>
                  <a:prstClr val="black"/>
                </a:solidFill>
                <a:latin typeface="Segoe UI Light (Headings)"/>
              </a:rPr>
              <a:t>§ = ^ (power)</a:t>
            </a:r>
          </a:p>
          <a:p>
            <a:pPr algn="ctr"/>
            <a:endParaRPr lang="en-CA" sz="3200" dirty="0">
              <a:solidFill>
                <a:prstClr val="black"/>
              </a:solidFill>
              <a:latin typeface="Segoe UI Light (Headings)"/>
            </a:endParaRPr>
          </a:p>
          <a:p>
            <a:pPr algn="ctr"/>
            <a:r>
              <a:rPr lang="en-CA" sz="3200" dirty="0">
                <a:solidFill>
                  <a:prstClr val="black"/>
                </a:solidFill>
                <a:latin typeface="Segoe UI Light (Headings)"/>
              </a:rPr>
              <a:t>S is NOT closed with respect to ^ for 2^(-1)</a:t>
            </a:r>
            <a:r>
              <a:rPr lang="en-US" sz="3200" dirty="0">
                <a:solidFill>
                  <a:prstClr val="black"/>
                </a:solidFill>
                <a:latin typeface="Segoe UI Light (Headings)"/>
              </a:rPr>
              <a:t>∉S</a:t>
            </a:r>
            <a:endParaRPr lang="en-CA" sz="3200" dirty="0">
              <a:solidFill>
                <a:prstClr val="black"/>
              </a:solidFill>
              <a:latin typeface="Segoe UI Light (Headings)"/>
            </a:endParaRPr>
          </a:p>
        </p:txBody>
      </p:sp>
    </p:spTree>
    <p:extLst>
      <p:ext uri="{BB962C8B-B14F-4D97-AF65-F5344CB8AC3E}">
        <p14:creationId xmlns:p14="http://schemas.microsoft.com/office/powerpoint/2010/main" val="1074043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I. closure</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5" name="Rectangle 4">
            <a:extLst>
              <a:ext uri="{FF2B5EF4-FFF2-40B4-BE49-F238E27FC236}">
                <a16:creationId xmlns:a16="http://schemas.microsoft.com/office/drawing/2014/main" id="{7DEDA0C8-F49F-4407-94C7-3F7638BF7430}"/>
              </a:ext>
            </a:extLst>
          </p:cNvPr>
          <p:cNvSpPr/>
          <p:nvPr/>
        </p:nvSpPr>
        <p:spPr>
          <a:xfrm>
            <a:off x="0" y="4575536"/>
            <a:ext cx="12192000" cy="2062103"/>
          </a:xfrm>
          <a:prstGeom prst="rect">
            <a:avLst/>
          </a:prstGeom>
        </p:spPr>
        <p:txBody>
          <a:bodyPr wrap="square">
            <a:spAutoFit/>
          </a:bodyPr>
          <a:lstStyle/>
          <a:p>
            <a:pPr algn="ctr"/>
            <a:r>
              <a:rPr lang="en-CA" sz="3200" dirty="0">
                <a:solidFill>
                  <a:prstClr val="black"/>
                </a:solidFill>
                <a:latin typeface="Segoe UI Light (Headings)"/>
              </a:rPr>
              <a:t>S = {0,1}</a:t>
            </a:r>
          </a:p>
          <a:p>
            <a:pPr algn="ctr"/>
            <a:r>
              <a:rPr lang="en-CA" sz="3200" dirty="0">
                <a:solidFill>
                  <a:prstClr val="black"/>
                </a:solidFill>
                <a:latin typeface="Segoe UI Light (Headings)"/>
              </a:rPr>
              <a:t>§ = + (OR), × (AND), ‘ (NOT)</a:t>
            </a:r>
          </a:p>
          <a:p>
            <a:pPr algn="ctr"/>
            <a:endParaRPr lang="en-CA" sz="3200" dirty="0">
              <a:solidFill>
                <a:prstClr val="black"/>
              </a:solidFill>
              <a:latin typeface="Segoe UI Light (Headings)"/>
            </a:endParaRPr>
          </a:p>
          <a:p>
            <a:pPr algn="ctr"/>
            <a:r>
              <a:rPr lang="en-CA" sz="3200" dirty="0">
                <a:solidFill>
                  <a:prstClr val="black"/>
                </a:solidFill>
                <a:latin typeface="Segoe UI Light (Headings)"/>
              </a:rPr>
              <a:t>S is closed with respect to +, ×, ‘ </a:t>
            </a:r>
          </a:p>
        </p:txBody>
      </p:sp>
    </p:spTree>
    <p:extLst>
      <p:ext uri="{BB962C8B-B14F-4D97-AF65-F5344CB8AC3E}">
        <p14:creationId xmlns:p14="http://schemas.microsoft.com/office/powerpoint/2010/main" val="3012551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I. closure</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5" name="Rectangle 4">
            <a:extLst>
              <a:ext uri="{FF2B5EF4-FFF2-40B4-BE49-F238E27FC236}">
                <a16:creationId xmlns:a16="http://schemas.microsoft.com/office/drawing/2014/main" id="{7DEDA0C8-F49F-4407-94C7-3F7638BF7430}"/>
              </a:ext>
            </a:extLst>
          </p:cNvPr>
          <p:cNvSpPr/>
          <p:nvPr/>
        </p:nvSpPr>
        <p:spPr>
          <a:xfrm>
            <a:off x="0" y="4575536"/>
            <a:ext cx="12192000" cy="2062103"/>
          </a:xfrm>
          <a:prstGeom prst="rect">
            <a:avLst/>
          </a:prstGeom>
        </p:spPr>
        <p:txBody>
          <a:bodyPr wrap="square">
            <a:spAutoFit/>
          </a:bodyPr>
          <a:lstStyle/>
          <a:p>
            <a:pPr algn="ctr"/>
            <a:r>
              <a:rPr lang="en-CA" sz="3200" dirty="0">
                <a:solidFill>
                  <a:prstClr val="black"/>
                </a:solidFill>
                <a:latin typeface="Segoe UI Light (Headings)"/>
              </a:rPr>
              <a:t>S = {0,1}</a:t>
            </a:r>
          </a:p>
          <a:p>
            <a:pPr algn="ctr"/>
            <a:r>
              <a:rPr lang="en-CA" sz="3200" dirty="0">
                <a:solidFill>
                  <a:prstClr val="black"/>
                </a:solidFill>
                <a:latin typeface="Segoe UI Light (Headings)"/>
              </a:rPr>
              <a:t>§ = – (negation)</a:t>
            </a:r>
          </a:p>
          <a:p>
            <a:pPr algn="ctr"/>
            <a:endParaRPr lang="en-CA" sz="3200" dirty="0">
              <a:solidFill>
                <a:prstClr val="black"/>
              </a:solidFill>
              <a:latin typeface="Segoe UI Light (Headings)"/>
            </a:endParaRPr>
          </a:p>
          <a:p>
            <a:pPr algn="ctr"/>
            <a:r>
              <a:rPr lang="en-CA" sz="3200" dirty="0">
                <a:solidFill>
                  <a:prstClr val="black"/>
                </a:solidFill>
                <a:latin typeface="Segoe UI Light (Headings)"/>
              </a:rPr>
              <a:t>S is NOT closed with respect to – for (–1)</a:t>
            </a:r>
            <a:r>
              <a:rPr lang="en-US" sz="3200" dirty="0">
                <a:solidFill>
                  <a:prstClr val="black"/>
                </a:solidFill>
                <a:latin typeface="Segoe UI Light (Headings)"/>
              </a:rPr>
              <a:t>∉S</a:t>
            </a:r>
            <a:endParaRPr lang="en-CA" sz="3200" dirty="0">
              <a:solidFill>
                <a:prstClr val="black"/>
              </a:solidFill>
              <a:latin typeface="Segoe UI Light (Headings)"/>
            </a:endParaRPr>
          </a:p>
        </p:txBody>
      </p:sp>
    </p:spTree>
    <p:extLst>
      <p:ext uri="{BB962C8B-B14F-4D97-AF65-F5344CB8AC3E}">
        <p14:creationId xmlns:p14="http://schemas.microsoft.com/office/powerpoint/2010/main" val="203914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22BD8D66-0796-4845-8684-457FAF34079B}"/>
              </a:ext>
            </a:extLst>
          </p:cNvPr>
          <p:cNvSpPr txBox="1"/>
          <p:nvPr/>
        </p:nvSpPr>
        <p:spPr>
          <a:xfrm>
            <a:off x="0" y="2501029"/>
            <a:ext cx="2324675" cy="430887"/>
          </a:xfrm>
          <a:prstGeom prst="rect">
            <a:avLst/>
          </a:prstGeom>
          <a:noFill/>
        </p:spPr>
        <p:txBody>
          <a:bodyPr wrap="none" rtlCol="0">
            <a:spAutoFit/>
          </a:bodyPr>
          <a:lstStyle/>
          <a:p>
            <a:r>
              <a:rPr lang="en-US" sz="2200" dirty="0">
                <a:latin typeface="Segoe UI Light (Headings)"/>
              </a:rPr>
              <a:t>Number Systems |</a:t>
            </a:r>
            <a:endParaRPr lang="en-US" sz="2200" dirty="0">
              <a:solidFill>
                <a:schemeClr val="bg2"/>
              </a:solidFill>
              <a:latin typeface="Segoe UI Light (Headings)"/>
            </a:endParaRPr>
          </a:p>
        </p:txBody>
      </p:sp>
      <p:sp>
        <p:nvSpPr>
          <p:cNvPr id="23" name="TextBox 22">
            <a:extLst>
              <a:ext uri="{FF2B5EF4-FFF2-40B4-BE49-F238E27FC236}">
                <a16:creationId xmlns:a16="http://schemas.microsoft.com/office/drawing/2014/main" id="{FB5BD3EC-15BD-4AD7-AF32-FB8B29A4422E}"/>
              </a:ext>
            </a:extLst>
          </p:cNvPr>
          <p:cNvSpPr txBox="1"/>
          <p:nvPr/>
        </p:nvSpPr>
        <p:spPr>
          <a:xfrm>
            <a:off x="0" y="2907982"/>
            <a:ext cx="3913251" cy="430887"/>
          </a:xfrm>
          <a:prstGeom prst="rect">
            <a:avLst/>
          </a:prstGeom>
          <a:noFill/>
        </p:spPr>
        <p:txBody>
          <a:bodyPr wrap="none" rtlCol="0">
            <a:spAutoFit/>
          </a:bodyPr>
          <a:lstStyle/>
          <a:p>
            <a:r>
              <a:rPr lang="en-US" sz="2200" dirty="0">
                <a:solidFill>
                  <a:schemeClr val="bg1"/>
                </a:solidFill>
                <a:latin typeface="Segoe UI Light (Headings)"/>
              </a:rPr>
              <a:t>Number Systems</a:t>
            </a:r>
            <a:r>
              <a:rPr lang="en-US" sz="2200" dirty="0">
                <a:latin typeface="Segoe UI Light (Headings)"/>
              </a:rPr>
              <a:t> | Logic Gates |</a:t>
            </a:r>
            <a:endParaRPr lang="en-US" sz="2200" dirty="0">
              <a:solidFill>
                <a:schemeClr val="bg2"/>
              </a:solidFill>
              <a:latin typeface="Segoe UI Light (Headings)"/>
            </a:endParaRPr>
          </a:p>
        </p:txBody>
      </p:sp>
      <p:sp>
        <p:nvSpPr>
          <p:cNvPr id="24" name="TextBox 23">
            <a:extLst>
              <a:ext uri="{FF2B5EF4-FFF2-40B4-BE49-F238E27FC236}">
                <a16:creationId xmlns:a16="http://schemas.microsoft.com/office/drawing/2014/main" id="{ED7A53C6-E7AB-4260-B2BD-10FBAC0CA28E}"/>
              </a:ext>
            </a:extLst>
          </p:cNvPr>
          <p:cNvSpPr txBox="1"/>
          <p:nvPr/>
        </p:nvSpPr>
        <p:spPr>
          <a:xfrm>
            <a:off x="0" y="3314935"/>
            <a:ext cx="6558206" cy="430887"/>
          </a:xfrm>
          <a:prstGeom prst="rect">
            <a:avLst/>
          </a:prstGeom>
          <a:noFill/>
        </p:spPr>
        <p:txBody>
          <a:bodyPr wrap="none" rtlCol="0">
            <a:spAutoFit/>
          </a:bodyPr>
          <a:lstStyle/>
          <a:p>
            <a:r>
              <a:rPr lang="en-US" sz="2200" b="1" dirty="0">
                <a:solidFill>
                  <a:schemeClr val="bg1"/>
                </a:solidFill>
                <a:latin typeface="Segoe UI Light (Headings)"/>
              </a:rPr>
              <a:t>Number Systems | Logic Gates </a:t>
            </a:r>
            <a:r>
              <a:rPr lang="en-US" sz="2200" b="1" dirty="0">
                <a:latin typeface="Segoe UI Light (Headings)"/>
              </a:rPr>
              <a:t>|</a:t>
            </a:r>
            <a:r>
              <a:rPr lang="en-US" sz="2200" b="1" dirty="0">
                <a:solidFill>
                  <a:schemeClr val="bg1"/>
                </a:solidFill>
                <a:latin typeface="Segoe UI Light (Headings)"/>
              </a:rPr>
              <a:t> </a:t>
            </a:r>
            <a:r>
              <a:rPr lang="en-US" sz="2200" b="1" dirty="0">
                <a:latin typeface="Segoe UI Light (Headings)"/>
              </a:rPr>
              <a:t>Combinational Logic |</a:t>
            </a:r>
            <a:endParaRPr lang="en-US" sz="2200" b="1" dirty="0">
              <a:solidFill>
                <a:schemeClr val="bg2"/>
              </a:solidFill>
              <a:latin typeface="Segoe UI Light (Headings)"/>
            </a:endParaRPr>
          </a:p>
        </p:txBody>
      </p:sp>
      <p:sp>
        <p:nvSpPr>
          <p:cNvPr id="25" name="TextBox 24">
            <a:extLst>
              <a:ext uri="{FF2B5EF4-FFF2-40B4-BE49-F238E27FC236}">
                <a16:creationId xmlns:a16="http://schemas.microsoft.com/office/drawing/2014/main" id="{0F319C14-F3A6-48CF-ABD7-8F83AC3E1235}"/>
              </a:ext>
            </a:extLst>
          </p:cNvPr>
          <p:cNvSpPr txBox="1"/>
          <p:nvPr/>
        </p:nvSpPr>
        <p:spPr>
          <a:xfrm>
            <a:off x="0" y="3721888"/>
            <a:ext cx="7909538" cy="430887"/>
          </a:xfrm>
          <a:prstGeom prst="rect">
            <a:avLst/>
          </a:prstGeom>
          <a:noFill/>
        </p:spPr>
        <p:txBody>
          <a:bodyPr wrap="none" rtlCol="0">
            <a:spAutoFit/>
          </a:bodyPr>
          <a:lstStyle/>
          <a:p>
            <a:r>
              <a:rPr lang="en-US" sz="2200" dirty="0">
                <a:solidFill>
                  <a:schemeClr val="bg1"/>
                </a:solidFill>
                <a:latin typeface="Segoe UI Light (Headings)"/>
              </a:rPr>
              <a:t>Number Systems | Logic Gates | Combinational Logic </a:t>
            </a:r>
            <a:r>
              <a:rPr lang="en-US" sz="2200" dirty="0">
                <a:latin typeface="Segoe UI Light (Headings)"/>
              </a:rPr>
              <a:t>| Flip-Flops |</a:t>
            </a:r>
            <a:endParaRPr lang="en-US" sz="2200" dirty="0">
              <a:solidFill>
                <a:schemeClr val="bg2"/>
              </a:solidFill>
              <a:latin typeface="Segoe UI Light (Headings)"/>
            </a:endParaRPr>
          </a:p>
        </p:txBody>
      </p:sp>
      <p:sp>
        <p:nvSpPr>
          <p:cNvPr id="26" name="TextBox 25">
            <a:extLst>
              <a:ext uri="{FF2B5EF4-FFF2-40B4-BE49-F238E27FC236}">
                <a16:creationId xmlns:a16="http://schemas.microsoft.com/office/drawing/2014/main" id="{059E3BF1-3EB6-42C8-9576-75CDF28A439E}"/>
              </a:ext>
            </a:extLst>
          </p:cNvPr>
          <p:cNvSpPr txBox="1"/>
          <p:nvPr/>
        </p:nvSpPr>
        <p:spPr>
          <a:xfrm>
            <a:off x="0" y="4128841"/>
            <a:ext cx="9980617" cy="430887"/>
          </a:xfrm>
          <a:prstGeom prst="rect">
            <a:avLst/>
          </a:prstGeom>
          <a:noFill/>
        </p:spPr>
        <p:txBody>
          <a:bodyPr wrap="none" rtlCol="0">
            <a:spAutoFit/>
          </a:bodyPr>
          <a:lstStyle/>
          <a:p>
            <a:r>
              <a:rPr lang="en-US" sz="2200" dirty="0">
                <a:solidFill>
                  <a:schemeClr val="bg1"/>
                </a:solidFill>
                <a:latin typeface="Segoe UI Light (Headings)"/>
              </a:rPr>
              <a:t>Number Systems | Logic Gates | Combinational Logic | Flip-Flops </a:t>
            </a:r>
            <a:r>
              <a:rPr lang="en-US" sz="2200" dirty="0">
                <a:latin typeface="Segoe UI Light (Headings)"/>
              </a:rPr>
              <a:t>| Sequential Logic |</a:t>
            </a:r>
            <a:endParaRPr lang="en-US" sz="2200" dirty="0">
              <a:solidFill>
                <a:schemeClr val="bg2"/>
              </a:solidFill>
              <a:latin typeface="Segoe UI Light (Headings)"/>
            </a:endParaRPr>
          </a:p>
        </p:txBody>
      </p:sp>
      <p:sp>
        <p:nvSpPr>
          <p:cNvPr id="27" name="TextBox 26">
            <a:extLst>
              <a:ext uri="{FF2B5EF4-FFF2-40B4-BE49-F238E27FC236}">
                <a16:creationId xmlns:a16="http://schemas.microsoft.com/office/drawing/2014/main" id="{1C054370-E456-47C5-BCFD-72AE2E4764CD}"/>
              </a:ext>
            </a:extLst>
          </p:cNvPr>
          <p:cNvSpPr txBox="1"/>
          <p:nvPr/>
        </p:nvSpPr>
        <p:spPr>
          <a:xfrm>
            <a:off x="0" y="4534778"/>
            <a:ext cx="12272912" cy="430887"/>
          </a:xfrm>
          <a:prstGeom prst="rect">
            <a:avLst/>
          </a:prstGeom>
          <a:noFill/>
        </p:spPr>
        <p:txBody>
          <a:bodyPr wrap="none" rtlCol="0">
            <a:spAutoFit/>
          </a:bodyPr>
          <a:lstStyle/>
          <a:p>
            <a:r>
              <a:rPr lang="en-US" sz="2200" dirty="0">
                <a:solidFill>
                  <a:schemeClr val="bg1"/>
                </a:solidFill>
                <a:latin typeface="Segoe UI Light (Headings)"/>
              </a:rPr>
              <a:t>Number Systems | Logic Gates | Combinational Logic | Flip-Flops|  Sequential Logic </a:t>
            </a:r>
            <a:r>
              <a:rPr lang="en-US" sz="2200" dirty="0">
                <a:latin typeface="Segoe UI Light (Headings)"/>
              </a:rPr>
              <a:t>| Computer Systems</a:t>
            </a:r>
          </a:p>
        </p:txBody>
      </p:sp>
      <p:sp>
        <p:nvSpPr>
          <p:cNvPr id="2" name="TextBox 1">
            <a:extLst>
              <a:ext uri="{FF2B5EF4-FFF2-40B4-BE49-F238E27FC236}">
                <a16:creationId xmlns:a16="http://schemas.microsoft.com/office/drawing/2014/main" id="{C248A168-3C35-4930-8569-FDC7EB83E187}"/>
              </a:ext>
            </a:extLst>
          </p:cNvPr>
          <p:cNvSpPr txBox="1"/>
          <p:nvPr/>
        </p:nvSpPr>
        <p:spPr>
          <a:xfrm>
            <a:off x="2190816" y="2557461"/>
            <a:ext cx="1651414"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(12)</a:t>
            </a:r>
            <a:r>
              <a:rPr lang="en-US" baseline="-25000" dirty="0">
                <a:latin typeface="Segoe UI Light" panose="020B0502040204020203" pitchFamily="34" charset="0"/>
                <a:cs typeface="Segoe UI Light" panose="020B0502040204020203" pitchFamily="34" charset="0"/>
              </a:rPr>
              <a:t>10</a:t>
            </a:r>
            <a:r>
              <a:rPr lang="en-US" dirty="0">
                <a:latin typeface="Segoe UI Light" panose="020B0502040204020203" pitchFamily="34" charset="0"/>
                <a:cs typeface="Segoe UI Light" panose="020B0502040204020203" pitchFamily="34"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a:latin typeface="Segoe UI Light" panose="020B0502040204020203" pitchFamily="34" charset="0"/>
                <a:cs typeface="Segoe UI Light" panose="020B0502040204020203" pitchFamily="34" charset="0"/>
                <a:sym typeface="Wingdings" panose="05000000000000000000" pitchFamily="2" charset="2"/>
              </a:rPr>
              <a:t>(1100)</a:t>
            </a:r>
            <a:r>
              <a:rPr lang="en-US" baseline="-25000" dirty="0">
                <a:latin typeface="Segoe UI Light" panose="020B0502040204020203" pitchFamily="34" charset="0"/>
                <a:cs typeface="Segoe UI Light" panose="020B0502040204020203" pitchFamily="34" charset="0"/>
                <a:sym typeface="Wingdings" panose="05000000000000000000" pitchFamily="2" charset="2"/>
              </a:rPr>
              <a:t>2</a:t>
            </a:r>
            <a:endParaRPr lang="en-US" baseline="-25000" dirty="0">
              <a:latin typeface="Segoe UI Light" panose="020B0502040204020203" pitchFamily="34" charset="0"/>
              <a:cs typeface="Segoe UI Light" panose="020B0502040204020203" pitchFamily="34" charset="0"/>
            </a:endParaRPr>
          </a:p>
        </p:txBody>
      </p:sp>
      <p:pic>
        <p:nvPicPr>
          <p:cNvPr id="10" name="Picture 9" descr="A picture containing shape&#10;&#10;Description automatically generated">
            <a:extLst>
              <a:ext uri="{FF2B5EF4-FFF2-40B4-BE49-F238E27FC236}">
                <a16:creationId xmlns:a16="http://schemas.microsoft.com/office/drawing/2014/main" id="{B543728C-3643-4E16-A053-C546ED5BC0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3348" y="2993091"/>
            <a:ext cx="461665" cy="276999"/>
          </a:xfrm>
          <a:prstGeom prst="rect">
            <a:avLst/>
          </a:prstGeom>
        </p:spPr>
      </p:pic>
      <p:grpSp>
        <p:nvGrpSpPr>
          <p:cNvPr id="6" name="Group 5">
            <a:extLst>
              <a:ext uri="{FF2B5EF4-FFF2-40B4-BE49-F238E27FC236}">
                <a16:creationId xmlns:a16="http://schemas.microsoft.com/office/drawing/2014/main" id="{3D819EC7-B623-4D52-A49C-8A90DDD2C8A4}"/>
              </a:ext>
            </a:extLst>
          </p:cNvPr>
          <p:cNvGrpSpPr/>
          <p:nvPr/>
        </p:nvGrpSpPr>
        <p:grpSpPr>
          <a:xfrm>
            <a:off x="6558206" y="3222485"/>
            <a:ext cx="916187" cy="571606"/>
            <a:chOff x="6678303" y="3176435"/>
            <a:chExt cx="916187" cy="571606"/>
          </a:xfrm>
        </p:grpSpPr>
        <p:pic>
          <p:nvPicPr>
            <p:cNvPr id="11" name="Picture 10" descr="A picture containing shape&#10;&#10;Description automatically generated">
              <a:extLst>
                <a:ext uri="{FF2B5EF4-FFF2-40B4-BE49-F238E27FC236}">
                  <a16:creationId xmlns:a16="http://schemas.microsoft.com/office/drawing/2014/main" id="{A791361E-A728-4DF7-B0EE-E0A1D1267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8303" y="3176435"/>
              <a:ext cx="461665" cy="276999"/>
            </a:xfrm>
            <a:prstGeom prst="rect">
              <a:avLst/>
            </a:prstGeom>
          </p:spPr>
        </p:pic>
        <p:pic>
          <p:nvPicPr>
            <p:cNvPr id="12" name="Picture 11" descr="A picture containing shape&#10;&#10;Description automatically generated">
              <a:extLst>
                <a:ext uri="{FF2B5EF4-FFF2-40B4-BE49-F238E27FC236}">
                  <a16:creationId xmlns:a16="http://schemas.microsoft.com/office/drawing/2014/main" id="{96BC7E61-0C60-4D30-A470-75C2869F89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8303" y="3471042"/>
              <a:ext cx="461665" cy="276999"/>
            </a:xfrm>
            <a:prstGeom prst="rect">
              <a:avLst/>
            </a:prstGeom>
          </p:spPr>
        </p:pic>
        <p:pic>
          <p:nvPicPr>
            <p:cNvPr id="14" name="Picture 13" descr="A picture containing shape&#10;&#10;Description automatically generated">
              <a:extLst>
                <a:ext uri="{FF2B5EF4-FFF2-40B4-BE49-F238E27FC236}">
                  <a16:creationId xmlns:a16="http://schemas.microsoft.com/office/drawing/2014/main" id="{6B53477A-EEE7-4EEA-A329-DDD3EF70A8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2825" y="3296088"/>
              <a:ext cx="461665" cy="333339"/>
            </a:xfrm>
            <a:prstGeom prst="rect">
              <a:avLst/>
            </a:prstGeom>
          </p:spPr>
        </p:pic>
        <p:cxnSp>
          <p:nvCxnSpPr>
            <p:cNvPr id="4" name="Straight Connector 3">
              <a:extLst>
                <a:ext uri="{FF2B5EF4-FFF2-40B4-BE49-F238E27FC236}">
                  <a16:creationId xmlns:a16="http://schemas.microsoft.com/office/drawing/2014/main" id="{7D1E3885-8170-4ACE-A7A6-15000255C0CA}"/>
                </a:ext>
              </a:extLst>
            </p:cNvPr>
            <p:cNvCxnSpPr>
              <a:cxnSpLocks/>
            </p:cNvCxnSpPr>
            <p:nvPr/>
          </p:nvCxnSpPr>
          <p:spPr>
            <a:xfrm>
              <a:off x="7135206" y="3307791"/>
              <a:ext cx="0" cy="800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DC49A54-5A08-45B2-872A-B8336BFC389E}"/>
                </a:ext>
              </a:extLst>
            </p:cNvPr>
            <p:cNvCxnSpPr>
              <a:cxnSpLocks/>
            </p:cNvCxnSpPr>
            <p:nvPr/>
          </p:nvCxnSpPr>
          <p:spPr>
            <a:xfrm>
              <a:off x="7136188" y="3535140"/>
              <a:ext cx="0" cy="800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1" name="Picture 60">
            <a:extLst>
              <a:ext uri="{FF2B5EF4-FFF2-40B4-BE49-F238E27FC236}">
                <a16:creationId xmlns:a16="http://schemas.microsoft.com/office/drawing/2014/main" id="{6D42E7CD-39CA-49B2-BB3C-AEFD7A294029}"/>
              </a:ext>
            </a:extLst>
          </p:cNvPr>
          <p:cNvPicPr>
            <a:picLocks noChangeAspect="1"/>
          </p:cNvPicPr>
          <p:nvPr/>
        </p:nvPicPr>
        <p:blipFill>
          <a:blip r:embed="rId5"/>
          <a:stretch>
            <a:fillRect/>
          </a:stretch>
        </p:blipFill>
        <p:spPr>
          <a:xfrm>
            <a:off x="10083209" y="4006148"/>
            <a:ext cx="1117584" cy="565943"/>
          </a:xfrm>
          <a:prstGeom prst="rect">
            <a:avLst/>
          </a:prstGeom>
        </p:spPr>
      </p:pic>
      <p:pic>
        <p:nvPicPr>
          <p:cNvPr id="7" name="Picture 6">
            <a:extLst>
              <a:ext uri="{FF2B5EF4-FFF2-40B4-BE49-F238E27FC236}">
                <a16:creationId xmlns:a16="http://schemas.microsoft.com/office/drawing/2014/main" id="{81B0A435-4583-4D94-A8C8-2C9A2A31E161}"/>
              </a:ext>
            </a:extLst>
          </p:cNvPr>
          <p:cNvPicPr>
            <a:picLocks noChangeAspect="1"/>
          </p:cNvPicPr>
          <p:nvPr/>
        </p:nvPicPr>
        <p:blipFill>
          <a:blip r:embed="rId6"/>
          <a:stretch>
            <a:fillRect/>
          </a:stretch>
        </p:blipFill>
        <p:spPr>
          <a:xfrm>
            <a:off x="7984953" y="3616889"/>
            <a:ext cx="672895" cy="588783"/>
          </a:xfrm>
          <a:prstGeom prst="rect">
            <a:avLst/>
          </a:prstGeom>
        </p:spPr>
      </p:pic>
    </p:spTree>
    <p:extLst>
      <p:ext uri="{BB962C8B-B14F-4D97-AF65-F5344CB8AC3E}">
        <p14:creationId xmlns:p14="http://schemas.microsoft.com/office/powerpoint/2010/main" val="1670020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II. Commutative</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88E2E87-05BF-4F92-BD74-EF638D7BFF10}"/>
                  </a:ext>
                </a:extLst>
              </p:cNvPr>
              <p:cNvSpPr/>
              <p:nvPr/>
            </p:nvSpPr>
            <p:spPr>
              <a:xfrm>
                <a:off x="0" y="4575536"/>
                <a:ext cx="12192000" cy="2062103"/>
              </a:xfrm>
              <a:prstGeom prst="rect">
                <a:avLst/>
              </a:prstGeom>
            </p:spPr>
            <p:txBody>
              <a:bodyPr wrap="square">
                <a:spAutoFit/>
              </a:bodyPr>
              <a:lstStyle/>
              <a:p>
                <a:pPr algn="ctr"/>
                <a:r>
                  <a:rPr lang="en-CA" sz="3200" dirty="0">
                    <a:solidFill>
                      <a:prstClr val="black"/>
                    </a:solidFill>
                    <a:latin typeface="Segoe UI Light (Headings)"/>
                  </a:rPr>
                  <a:t>A </a:t>
                </a:r>
                <a:r>
                  <a:rPr lang="en-CA" sz="3200" dirty="0">
                    <a:solidFill>
                      <a:prstClr val="black"/>
                    </a:solidFill>
                    <a:highlight>
                      <a:srgbClr val="FFFF00"/>
                    </a:highlight>
                    <a:latin typeface="Segoe UI Light (Headings)"/>
                  </a:rPr>
                  <a:t>binary</a:t>
                </a:r>
                <a:r>
                  <a:rPr lang="en-CA" sz="3200" dirty="0">
                    <a:solidFill>
                      <a:prstClr val="black"/>
                    </a:solidFill>
                    <a:latin typeface="Segoe UI Light (Headings)"/>
                  </a:rPr>
                  <a:t> operator § on a set S is commutative </a:t>
                </a:r>
                <a:r>
                  <a:rPr lang="en-CA" sz="3200" dirty="0" err="1">
                    <a:solidFill>
                      <a:prstClr val="black"/>
                    </a:solidFill>
                    <a:latin typeface="Segoe UI Light (Headings)"/>
                  </a:rPr>
                  <a:t>iff</a:t>
                </a:r>
                <a:r>
                  <a:rPr lang="en-CA" sz="3200" dirty="0">
                    <a:solidFill>
                      <a:prstClr val="black"/>
                    </a:solidFill>
                    <a:latin typeface="Segoe UI Light (Headings)"/>
                  </a:rPr>
                  <a:t> for </a:t>
                </a:r>
                <a:r>
                  <a:rPr lang="en-CA" sz="3200" dirty="0">
                    <a:solidFill>
                      <a:prstClr val="black"/>
                    </a:solidFill>
                    <a:highlight>
                      <a:srgbClr val="FFFF00"/>
                    </a:highlight>
                    <a:latin typeface="Segoe UI Light (Headings)"/>
                  </a:rPr>
                  <a:t>all</a:t>
                </a:r>
                <a:r>
                  <a:rPr lang="en-CA" sz="3200" dirty="0">
                    <a:solidFill>
                      <a:prstClr val="black"/>
                    </a:solidFill>
                    <a:latin typeface="Segoe UI Light (Headings)"/>
                  </a:rPr>
                  <a:t> </a:t>
                </a:r>
                <a:r>
                  <a:rPr lang="en-CA" sz="3200" dirty="0" err="1">
                    <a:solidFill>
                      <a:prstClr val="black"/>
                    </a:solidFill>
                    <a:latin typeface="Segoe UI Light (Headings)"/>
                  </a:rPr>
                  <a:t>x,y</a:t>
                </a:r>
                <a:r>
                  <a:rPr lang="en-CA" sz="3200" dirty="0">
                    <a:solidFill>
                      <a:prstClr val="black"/>
                    </a:solidFill>
                    <a:latin typeface="Segoe UI Light (Headings)"/>
                  </a:rPr>
                  <a:t> </a:t>
                </a:r>
                <a14:m>
                  <m:oMath xmlns:m="http://schemas.openxmlformats.org/officeDocument/2006/math">
                    <m:r>
                      <a:rPr lang="en-CA" sz="3200" i="1" dirty="0" smtClean="0">
                        <a:solidFill>
                          <a:prstClr val="black"/>
                        </a:solidFill>
                        <a:latin typeface="Cambria Math" panose="02040503050406030204" pitchFamily="18" charset="0"/>
                        <a:ea typeface="Cambria Math" panose="02040503050406030204" pitchFamily="18" charset="0"/>
                      </a:rPr>
                      <m:t>∈</m:t>
                    </m:r>
                  </m:oMath>
                </a14:m>
                <a:r>
                  <a:rPr lang="en-CA" sz="3200" dirty="0">
                    <a:solidFill>
                      <a:prstClr val="black"/>
                    </a:solidFill>
                    <a:latin typeface="Segoe UI Light (Headings)"/>
                  </a:rPr>
                  <a:t> S:</a:t>
                </a:r>
              </a:p>
              <a:p>
                <a:pPr algn="ctr"/>
                <a:r>
                  <a:rPr lang="en-CA" sz="3200" dirty="0">
                    <a:solidFill>
                      <a:prstClr val="black"/>
                    </a:solidFill>
                    <a:latin typeface="Segoe UI Light (Headings)"/>
                  </a:rPr>
                  <a:t>x § y = y § x</a:t>
                </a:r>
              </a:p>
              <a:p>
                <a:pPr algn="ctr"/>
                <a:endParaRPr lang="en-CA" sz="3200" dirty="0">
                  <a:solidFill>
                    <a:prstClr val="black"/>
                  </a:solidFill>
                  <a:latin typeface="Segoe UI Light (Headings)"/>
                </a:endParaRPr>
              </a:p>
              <a:p>
                <a:pPr algn="ctr"/>
                <a:r>
                  <a:rPr lang="en-CA" sz="3200" dirty="0">
                    <a:solidFill>
                      <a:prstClr val="black"/>
                    </a:solidFill>
                    <a:latin typeface="Segoe UI Light (Headings)"/>
                  </a:rPr>
                  <a:t>(x § y may or may not be in S) </a:t>
                </a:r>
              </a:p>
            </p:txBody>
          </p:sp>
        </mc:Choice>
        <mc:Fallback xmlns="">
          <p:sp>
            <p:nvSpPr>
              <p:cNvPr id="6" name="Rectangle 5">
                <a:extLst>
                  <a:ext uri="{FF2B5EF4-FFF2-40B4-BE49-F238E27FC236}">
                    <a16:creationId xmlns:a16="http://schemas.microsoft.com/office/drawing/2014/main" id="{E88E2E87-05BF-4F92-BD74-EF638D7BFF10}"/>
                  </a:ext>
                </a:extLst>
              </p:cNvPr>
              <p:cNvSpPr>
                <a:spLocks noRot="1" noChangeAspect="1" noMove="1" noResize="1" noEditPoints="1" noAdjustHandles="1" noChangeArrowheads="1" noChangeShapeType="1" noTextEdit="1"/>
              </p:cNvSpPr>
              <p:nvPr/>
            </p:nvSpPr>
            <p:spPr>
              <a:xfrm>
                <a:off x="0" y="4575536"/>
                <a:ext cx="12192000" cy="2062103"/>
              </a:xfrm>
              <a:prstGeom prst="rect">
                <a:avLst/>
              </a:prstGeom>
              <a:blipFill>
                <a:blip r:embed="rId2"/>
                <a:stretch>
                  <a:fillRect t="-3846" b="-8876"/>
                </a:stretch>
              </a:blipFill>
            </p:spPr>
            <p:txBody>
              <a:bodyPr/>
              <a:lstStyle/>
              <a:p>
                <a:r>
                  <a:rPr lang="en-US">
                    <a:noFill/>
                  </a:rPr>
                  <a:t> </a:t>
                </a:r>
              </a:p>
            </p:txBody>
          </p:sp>
        </mc:Fallback>
      </mc:AlternateContent>
    </p:spTree>
    <p:extLst>
      <p:ext uri="{BB962C8B-B14F-4D97-AF65-F5344CB8AC3E}">
        <p14:creationId xmlns:p14="http://schemas.microsoft.com/office/powerpoint/2010/main" val="2384481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II. Commutative</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7" name="Rectangle 6">
            <a:extLst>
              <a:ext uri="{FF2B5EF4-FFF2-40B4-BE49-F238E27FC236}">
                <a16:creationId xmlns:a16="http://schemas.microsoft.com/office/drawing/2014/main" id="{F5493330-9F24-4241-B209-2BCD5EC12A53}"/>
              </a:ext>
            </a:extLst>
          </p:cNvPr>
          <p:cNvSpPr/>
          <p:nvPr/>
        </p:nvSpPr>
        <p:spPr>
          <a:xfrm>
            <a:off x="0" y="4575536"/>
            <a:ext cx="12192000" cy="2062103"/>
          </a:xfrm>
          <a:prstGeom prst="rect">
            <a:avLst/>
          </a:prstGeom>
        </p:spPr>
        <p:txBody>
          <a:bodyPr wrap="square">
            <a:spAutoFit/>
          </a:bodyPr>
          <a:lstStyle/>
          <a:p>
            <a:pPr algn="ctr"/>
            <a:r>
              <a:rPr lang="en-CA" sz="3200" dirty="0">
                <a:solidFill>
                  <a:prstClr val="black"/>
                </a:solidFill>
                <a:latin typeface="Segoe UI Light (Headings)"/>
              </a:rPr>
              <a:t>S = {…, -2,-1,0,1,2,…}</a:t>
            </a:r>
          </a:p>
          <a:p>
            <a:pPr algn="ctr"/>
            <a:r>
              <a:rPr lang="en-CA" sz="3200" dirty="0">
                <a:solidFill>
                  <a:prstClr val="black"/>
                </a:solidFill>
                <a:latin typeface="Segoe UI Light (Headings)"/>
              </a:rPr>
              <a:t>§ = + (addition), × (multiplication)</a:t>
            </a:r>
          </a:p>
          <a:p>
            <a:pPr algn="ctr"/>
            <a:endParaRPr lang="en-CA" sz="3200" dirty="0">
              <a:solidFill>
                <a:prstClr val="black"/>
              </a:solidFill>
              <a:latin typeface="Segoe UI Light (Headings)"/>
            </a:endParaRPr>
          </a:p>
          <a:p>
            <a:pPr algn="ctr"/>
            <a:r>
              <a:rPr lang="en-CA" sz="3200" dirty="0">
                <a:solidFill>
                  <a:prstClr val="black"/>
                </a:solidFill>
                <a:latin typeface="Segoe UI Light (Headings)"/>
              </a:rPr>
              <a:t>+ and × are commutative on S for </a:t>
            </a:r>
            <a:r>
              <a:rPr lang="en-CA" sz="3200" dirty="0" err="1">
                <a:solidFill>
                  <a:prstClr val="black"/>
                </a:solidFill>
                <a:latin typeface="Segoe UI Light (Headings)"/>
              </a:rPr>
              <a:t>x+y</a:t>
            </a:r>
            <a:r>
              <a:rPr lang="en-CA" sz="3200" dirty="0">
                <a:solidFill>
                  <a:prstClr val="black"/>
                </a:solidFill>
                <a:latin typeface="Segoe UI Light (Headings)"/>
              </a:rPr>
              <a:t>=</a:t>
            </a:r>
            <a:r>
              <a:rPr lang="en-CA" sz="3200" dirty="0" err="1">
                <a:solidFill>
                  <a:prstClr val="black"/>
                </a:solidFill>
                <a:latin typeface="Segoe UI Light (Headings)"/>
              </a:rPr>
              <a:t>y+x</a:t>
            </a:r>
            <a:r>
              <a:rPr lang="en-CA" sz="3200" dirty="0">
                <a:solidFill>
                  <a:prstClr val="black"/>
                </a:solidFill>
                <a:latin typeface="Segoe UI Light (Headings)"/>
              </a:rPr>
              <a:t> and </a:t>
            </a:r>
            <a:r>
              <a:rPr lang="en-CA" sz="3200" dirty="0" err="1">
                <a:solidFill>
                  <a:prstClr val="black"/>
                </a:solidFill>
                <a:latin typeface="Segoe UI Light (Headings)"/>
              </a:rPr>
              <a:t>x×y</a:t>
            </a:r>
            <a:r>
              <a:rPr lang="en-CA" sz="3200" dirty="0">
                <a:solidFill>
                  <a:prstClr val="black"/>
                </a:solidFill>
                <a:latin typeface="Segoe UI Light (Headings)"/>
              </a:rPr>
              <a:t>=</a:t>
            </a:r>
            <a:r>
              <a:rPr lang="en-CA" sz="3200" dirty="0" err="1">
                <a:solidFill>
                  <a:prstClr val="black"/>
                </a:solidFill>
                <a:latin typeface="Segoe UI Light (Headings)"/>
              </a:rPr>
              <a:t>y×x</a:t>
            </a:r>
            <a:endParaRPr lang="en-CA" sz="3200" dirty="0">
              <a:solidFill>
                <a:prstClr val="black"/>
              </a:solidFill>
              <a:latin typeface="Segoe UI Light (Headings)"/>
            </a:endParaRPr>
          </a:p>
        </p:txBody>
      </p:sp>
    </p:spTree>
    <p:extLst>
      <p:ext uri="{BB962C8B-B14F-4D97-AF65-F5344CB8AC3E}">
        <p14:creationId xmlns:p14="http://schemas.microsoft.com/office/powerpoint/2010/main" val="4232982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II. Commutative</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7" name="Rectangle 6">
            <a:extLst>
              <a:ext uri="{FF2B5EF4-FFF2-40B4-BE49-F238E27FC236}">
                <a16:creationId xmlns:a16="http://schemas.microsoft.com/office/drawing/2014/main" id="{F5493330-9F24-4241-B209-2BCD5EC12A53}"/>
              </a:ext>
            </a:extLst>
          </p:cNvPr>
          <p:cNvSpPr/>
          <p:nvPr/>
        </p:nvSpPr>
        <p:spPr>
          <a:xfrm>
            <a:off x="0" y="4575536"/>
            <a:ext cx="12192000" cy="2062103"/>
          </a:xfrm>
          <a:prstGeom prst="rect">
            <a:avLst/>
          </a:prstGeom>
        </p:spPr>
        <p:txBody>
          <a:bodyPr wrap="square">
            <a:spAutoFit/>
          </a:bodyPr>
          <a:lstStyle/>
          <a:p>
            <a:pPr algn="ctr"/>
            <a:r>
              <a:rPr lang="en-CA" sz="3200" dirty="0">
                <a:solidFill>
                  <a:prstClr val="black"/>
                </a:solidFill>
                <a:latin typeface="Segoe UI Light (Headings)"/>
              </a:rPr>
              <a:t>S = {…, -2,-1,0,1,2,…}</a:t>
            </a:r>
          </a:p>
          <a:p>
            <a:pPr algn="ctr"/>
            <a:r>
              <a:rPr lang="en-CA" sz="3200" dirty="0">
                <a:solidFill>
                  <a:prstClr val="black"/>
                </a:solidFill>
                <a:latin typeface="Segoe UI Light (Headings)"/>
              </a:rPr>
              <a:t>§ = - (subtraction)</a:t>
            </a:r>
          </a:p>
          <a:p>
            <a:pPr algn="ctr"/>
            <a:endParaRPr lang="en-CA" sz="3200" dirty="0">
              <a:solidFill>
                <a:prstClr val="black"/>
              </a:solidFill>
              <a:latin typeface="Segoe UI Light (Headings)"/>
            </a:endParaRPr>
          </a:p>
          <a:p>
            <a:pPr algn="ctr"/>
            <a:r>
              <a:rPr lang="en-CA" sz="3200" dirty="0">
                <a:solidFill>
                  <a:prstClr val="black"/>
                </a:solidFill>
                <a:highlight>
                  <a:srgbClr val="FFFF00"/>
                </a:highlight>
                <a:latin typeface="Segoe UI Light (Headings)"/>
              </a:rPr>
              <a:t>- is NOT commutative </a:t>
            </a:r>
            <a:r>
              <a:rPr lang="en-CA" sz="3200" dirty="0">
                <a:solidFill>
                  <a:prstClr val="black"/>
                </a:solidFill>
                <a:latin typeface="Segoe UI Light (Headings)"/>
              </a:rPr>
              <a:t>on S for </a:t>
            </a:r>
            <a:r>
              <a:rPr lang="en-CA" sz="3200" dirty="0" err="1">
                <a:solidFill>
                  <a:prstClr val="black"/>
                </a:solidFill>
                <a:latin typeface="Segoe UI Light (Headings)"/>
              </a:rPr>
              <a:t>x-y≠y-x</a:t>
            </a:r>
            <a:endParaRPr lang="en-CA" sz="3200" dirty="0">
              <a:solidFill>
                <a:prstClr val="black"/>
              </a:solidFill>
              <a:latin typeface="Segoe UI Light (Headings)"/>
            </a:endParaRPr>
          </a:p>
        </p:txBody>
      </p:sp>
    </p:spTree>
    <p:extLst>
      <p:ext uri="{BB962C8B-B14F-4D97-AF65-F5344CB8AC3E}">
        <p14:creationId xmlns:p14="http://schemas.microsoft.com/office/powerpoint/2010/main" val="4086877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II. Commutative</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5493330-9F24-4241-B209-2BCD5EC12A53}"/>
                  </a:ext>
                </a:extLst>
              </p:cNvPr>
              <p:cNvSpPr/>
              <p:nvPr/>
            </p:nvSpPr>
            <p:spPr>
              <a:xfrm>
                <a:off x="0" y="4575536"/>
                <a:ext cx="12192000" cy="2062103"/>
              </a:xfrm>
              <a:prstGeom prst="rect">
                <a:avLst/>
              </a:prstGeom>
            </p:spPr>
            <p:txBody>
              <a:bodyPr wrap="square">
                <a:spAutoFit/>
              </a:bodyPr>
              <a:lstStyle/>
              <a:p>
                <a:pPr algn="ctr"/>
                <a:r>
                  <a:rPr lang="en-CA" sz="3200" dirty="0">
                    <a:solidFill>
                      <a:prstClr val="black"/>
                    </a:solidFill>
                    <a:latin typeface="Segoe UI Light (Headings)"/>
                  </a:rPr>
                  <a:t>S = {0,1}</a:t>
                </a:r>
              </a:p>
              <a:p>
                <a:pPr algn="ctr"/>
                <a:r>
                  <a:rPr lang="en-CA" sz="3200" dirty="0">
                    <a:solidFill>
                      <a:prstClr val="black"/>
                    </a:solidFill>
                    <a:latin typeface="Segoe UI Light (Headings)"/>
                  </a:rPr>
                  <a:t>§ = + (OR), × (AND), ↑ (NAND), ↓ (NOR), </a:t>
                </a:r>
                <a14:m>
                  <m:oMath xmlns:m="http://schemas.openxmlformats.org/officeDocument/2006/math">
                    <m:r>
                      <a:rPr lang="en-CA" sz="3200" i="1" smtClean="0">
                        <a:solidFill>
                          <a:prstClr val="black"/>
                        </a:solidFill>
                        <a:latin typeface="Cambria Math" panose="02040503050406030204" pitchFamily="18" charset="0"/>
                        <a:ea typeface="Cambria Math" panose="02040503050406030204" pitchFamily="18" charset="0"/>
                      </a:rPr>
                      <m:t>⨁</m:t>
                    </m:r>
                  </m:oMath>
                </a14:m>
                <a:r>
                  <a:rPr lang="en-CA" sz="3200" dirty="0">
                    <a:solidFill>
                      <a:prstClr val="black"/>
                    </a:solidFill>
                    <a:latin typeface="Segoe UI Light (Headings)"/>
                  </a:rPr>
                  <a:t> (XOR), </a:t>
                </a:r>
                <a14:m>
                  <m:oMath xmlns:m="http://schemas.openxmlformats.org/officeDocument/2006/math">
                    <m:r>
                      <a:rPr lang="en-CA" sz="3200" i="1" smtClean="0">
                        <a:solidFill>
                          <a:prstClr val="black"/>
                        </a:solidFill>
                        <a:latin typeface="Cambria Math" panose="02040503050406030204" pitchFamily="18" charset="0"/>
                        <a:ea typeface="Cambria Math" panose="02040503050406030204" pitchFamily="18" charset="0"/>
                      </a:rPr>
                      <m:t>⨀</m:t>
                    </m:r>
                  </m:oMath>
                </a14:m>
                <a:r>
                  <a:rPr lang="en-CA" sz="3200" dirty="0">
                    <a:solidFill>
                      <a:prstClr val="black"/>
                    </a:solidFill>
                    <a:latin typeface="Segoe UI Light (Headings)"/>
                  </a:rPr>
                  <a:t> (XNOR)</a:t>
                </a:r>
              </a:p>
              <a:p>
                <a:pPr algn="ctr"/>
                <a:endParaRPr lang="en-CA" sz="3200" dirty="0">
                  <a:solidFill>
                    <a:prstClr val="black"/>
                  </a:solidFill>
                  <a:latin typeface="Segoe UI Light (Headings)"/>
                </a:endParaRPr>
              </a:p>
              <a:p>
                <a:pPr algn="ctr"/>
                <a:r>
                  <a:rPr lang="en-CA" sz="3200" dirty="0">
                    <a:solidFill>
                      <a:prstClr val="black"/>
                    </a:solidFill>
                    <a:latin typeface="Segoe UI Light (Headings)"/>
                  </a:rPr>
                  <a:t>All are commutative on S for x § y=y § x</a:t>
                </a:r>
              </a:p>
            </p:txBody>
          </p:sp>
        </mc:Choice>
        <mc:Fallback xmlns="">
          <p:sp>
            <p:nvSpPr>
              <p:cNvPr id="7" name="Rectangle 6">
                <a:extLst>
                  <a:ext uri="{FF2B5EF4-FFF2-40B4-BE49-F238E27FC236}">
                    <a16:creationId xmlns:a16="http://schemas.microsoft.com/office/drawing/2014/main" id="{F5493330-9F24-4241-B209-2BCD5EC12A53}"/>
                  </a:ext>
                </a:extLst>
              </p:cNvPr>
              <p:cNvSpPr>
                <a:spLocks noRot="1" noChangeAspect="1" noMove="1" noResize="1" noEditPoints="1" noAdjustHandles="1" noChangeArrowheads="1" noChangeShapeType="1" noTextEdit="1"/>
              </p:cNvSpPr>
              <p:nvPr/>
            </p:nvSpPr>
            <p:spPr>
              <a:xfrm>
                <a:off x="0" y="4575536"/>
                <a:ext cx="12192000" cy="2062103"/>
              </a:xfrm>
              <a:prstGeom prst="rect">
                <a:avLst/>
              </a:prstGeom>
              <a:blipFill>
                <a:blip r:embed="rId2"/>
                <a:stretch>
                  <a:fillRect t="-3846" b="-8876"/>
                </a:stretch>
              </a:blipFill>
            </p:spPr>
            <p:txBody>
              <a:bodyPr/>
              <a:lstStyle/>
              <a:p>
                <a:r>
                  <a:rPr lang="en-US">
                    <a:noFill/>
                  </a:rPr>
                  <a:t> </a:t>
                </a:r>
              </a:p>
            </p:txBody>
          </p:sp>
        </mc:Fallback>
      </mc:AlternateContent>
    </p:spTree>
    <p:extLst>
      <p:ext uri="{BB962C8B-B14F-4D97-AF65-F5344CB8AC3E}">
        <p14:creationId xmlns:p14="http://schemas.microsoft.com/office/powerpoint/2010/main" val="2575930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III. Associative</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88E2E87-05BF-4F92-BD74-EF638D7BFF10}"/>
                  </a:ext>
                </a:extLst>
              </p:cNvPr>
              <p:cNvSpPr/>
              <p:nvPr/>
            </p:nvSpPr>
            <p:spPr>
              <a:xfrm>
                <a:off x="0" y="4575536"/>
                <a:ext cx="12192000" cy="1077218"/>
              </a:xfrm>
              <a:prstGeom prst="rect">
                <a:avLst/>
              </a:prstGeom>
            </p:spPr>
            <p:txBody>
              <a:bodyPr wrap="square">
                <a:spAutoFit/>
              </a:bodyPr>
              <a:lstStyle/>
              <a:p>
                <a:pPr algn="ctr"/>
                <a:r>
                  <a:rPr lang="en-CA" sz="3200" dirty="0">
                    <a:solidFill>
                      <a:prstClr val="black"/>
                    </a:solidFill>
                    <a:latin typeface="Segoe UI Light (Headings)"/>
                  </a:rPr>
                  <a:t>A </a:t>
                </a:r>
                <a:r>
                  <a:rPr lang="en-CA" sz="3200" dirty="0">
                    <a:solidFill>
                      <a:prstClr val="black"/>
                    </a:solidFill>
                    <a:highlight>
                      <a:srgbClr val="FFFF00"/>
                    </a:highlight>
                    <a:latin typeface="Segoe UI Light (Headings)"/>
                  </a:rPr>
                  <a:t>binary</a:t>
                </a:r>
                <a:r>
                  <a:rPr lang="en-CA" sz="3200" dirty="0">
                    <a:solidFill>
                      <a:prstClr val="black"/>
                    </a:solidFill>
                    <a:latin typeface="Segoe UI Light (Headings)"/>
                  </a:rPr>
                  <a:t> operator § on a set S is associative </a:t>
                </a:r>
                <a:r>
                  <a:rPr lang="en-CA" sz="3200" dirty="0" err="1">
                    <a:solidFill>
                      <a:prstClr val="black"/>
                    </a:solidFill>
                    <a:latin typeface="Segoe UI Light (Headings)"/>
                  </a:rPr>
                  <a:t>iff</a:t>
                </a:r>
                <a:r>
                  <a:rPr lang="en-CA" sz="3200" dirty="0">
                    <a:solidFill>
                      <a:prstClr val="black"/>
                    </a:solidFill>
                    <a:latin typeface="Segoe UI Light (Headings)"/>
                  </a:rPr>
                  <a:t> for </a:t>
                </a:r>
                <a:r>
                  <a:rPr lang="en-CA" sz="3200" dirty="0">
                    <a:solidFill>
                      <a:prstClr val="black"/>
                    </a:solidFill>
                    <a:highlight>
                      <a:srgbClr val="FFFF00"/>
                    </a:highlight>
                    <a:latin typeface="Segoe UI Light (Headings)"/>
                  </a:rPr>
                  <a:t>all</a:t>
                </a:r>
                <a:r>
                  <a:rPr lang="en-CA" sz="3200" dirty="0">
                    <a:solidFill>
                      <a:prstClr val="black"/>
                    </a:solidFill>
                    <a:latin typeface="Segoe UI Light (Headings)"/>
                  </a:rPr>
                  <a:t> </a:t>
                </a:r>
                <a:r>
                  <a:rPr lang="en-CA" sz="3200" dirty="0" err="1">
                    <a:solidFill>
                      <a:prstClr val="black"/>
                    </a:solidFill>
                    <a:latin typeface="Segoe UI Light (Headings)"/>
                  </a:rPr>
                  <a:t>x,y,z</a:t>
                </a:r>
                <a:r>
                  <a:rPr lang="en-CA" sz="3200" dirty="0">
                    <a:solidFill>
                      <a:prstClr val="black"/>
                    </a:solidFill>
                    <a:latin typeface="Segoe UI Light (Headings)"/>
                  </a:rPr>
                  <a:t> </a:t>
                </a:r>
                <a14:m>
                  <m:oMath xmlns:m="http://schemas.openxmlformats.org/officeDocument/2006/math">
                    <m:r>
                      <a:rPr lang="en-CA" sz="3200" i="1" dirty="0" smtClean="0">
                        <a:solidFill>
                          <a:prstClr val="black"/>
                        </a:solidFill>
                        <a:latin typeface="Cambria Math" panose="02040503050406030204" pitchFamily="18" charset="0"/>
                        <a:ea typeface="Cambria Math" panose="02040503050406030204" pitchFamily="18" charset="0"/>
                      </a:rPr>
                      <m:t>∈</m:t>
                    </m:r>
                  </m:oMath>
                </a14:m>
                <a:r>
                  <a:rPr lang="en-CA" sz="3200" dirty="0">
                    <a:solidFill>
                      <a:prstClr val="black"/>
                    </a:solidFill>
                    <a:latin typeface="Segoe UI Light (Headings)"/>
                  </a:rPr>
                  <a:t> S:</a:t>
                </a:r>
              </a:p>
              <a:p>
                <a:pPr algn="ctr"/>
                <a:r>
                  <a:rPr lang="en-CA" sz="3200" dirty="0">
                    <a:solidFill>
                      <a:prstClr val="black"/>
                    </a:solidFill>
                    <a:latin typeface="Segoe UI Light (Headings)"/>
                  </a:rPr>
                  <a:t>x § (y § z)= (x § y) § z = x § y § z</a:t>
                </a:r>
              </a:p>
            </p:txBody>
          </p:sp>
        </mc:Choice>
        <mc:Fallback xmlns="">
          <p:sp>
            <p:nvSpPr>
              <p:cNvPr id="6" name="Rectangle 5">
                <a:extLst>
                  <a:ext uri="{FF2B5EF4-FFF2-40B4-BE49-F238E27FC236}">
                    <a16:creationId xmlns:a16="http://schemas.microsoft.com/office/drawing/2014/main" id="{E88E2E87-05BF-4F92-BD74-EF638D7BFF10}"/>
                  </a:ext>
                </a:extLst>
              </p:cNvPr>
              <p:cNvSpPr>
                <a:spLocks noRot="1" noChangeAspect="1" noMove="1" noResize="1" noEditPoints="1" noAdjustHandles="1" noChangeArrowheads="1" noChangeShapeType="1" noTextEdit="1"/>
              </p:cNvSpPr>
              <p:nvPr/>
            </p:nvSpPr>
            <p:spPr>
              <a:xfrm>
                <a:off x="0" y="4575536"/>
                <a:ext cx="12192000" cy="1077218"/>
              </a:xfrm>
              <a:prstGeom prst="rect">
                <a:avLst/>
              </a:prstGeom>
              <a:blipFill>
                <a:blip r:embed="rId2"/>
                <a:stretch>
                  <a:fillRect t="-7386" b="-18182"/>
                </a:stretch>
              </a:blipFill>
            </p:spPr>
            <p:txBody>
              <a:bodyPr/>
              <a:lstStyle/>
              <a:p>
                <a:r>
                  <a:rPr lang="en-US">
                    <a:noFill/>
                  </a:rPr>
                  <a:t> </a:t>
                </a:r>
              </a:p>
            </p:txBody>
          </p:sp>
        </mc:Fallback>
      </mc:AlternateContent>
    </p:spTree>
    <p:extLst>
      <p:ext uri="{BB962C8B-B14F-4D97-AF65-F5344CB8AC3E}">
        <p14:creationId xmlns:p14="http://schemas.microsoft.com/office/powerpoint/2010/main" val="2034400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III. Associative</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7" name="Rectangle 6">
            <a:extLst>
              <a:ext uri="{FF2B5EF4-FFF2-40B4-BE49-F238E27FC236}">
                <a16:creationId xmlns:a16="http://schemas.microsoft.com/office/drawing/2014/main" id="{F5493330-9F24-4241-B209-2BCD5EC12A53}"/>
              </a:ext>
            </a:extLst>
          </p:cNvPr>
          <p:cNvSpPr/>
          <p:nvPr/>
        </p:nvSpPr>
        <p:spPr>
          <a:xfrm>
            <a:off x="0" y="4575536"/>
            <a:ext cx="12192000" cy="2308324"/>
          </a:xfrm>
          <a:prstGeom prst="rect">
            <a:avLst/>
          </a:prstGeom>
        </p:spPr>
        <p:txBody>
          <a:bodyPr wrap="square">
            <a:spAutoFit/>
          </a:bodyPr>
          <a:lstStyle/>
          <a:p>
            <a:pPr algn="ctr"/>
            <a:r>
              <a:rPr lang="en-CA" sz="2800" dirty="0">
                <a:solidFill>
                  <a:prstClr val="black"/>
                </a:solidFill>
                <a:latin typeface="Segoe UI Light (Headings)"/>
              </a:rPr>
              <a:t>S = {…, -2,-1,0,1,2,…}</a:t>
            </a:r>
          </a:p>
          <a:p>
            <a:pPr algn="ctr"/>
            <a:r>
              <a:rPr lang="en-CA" sz="2800" dirty="0">
                <a:solidFill>
                  <a:prstClr val="black"/>
                </a:solidFill>
                <a:latin typeface="Segoe UI Light (Headings)"/>
              </a:rPr>
              <a:t>§ = + (addition), × (multiplication), - (subtraction)</a:t>
            </a:r>
          </a:p>
          <a:p>
            <a:pPr algn="ctr"/>
            <a:r>
              <a:rPr lang="en-CA" sz="2800" dirty="0">
                <a:solidFill>
                  <a:prstClr val="black"/>
                </a:solidFill>
                <a:latin typeface="Segoe UI Light (Headings)"/>
              </a:rPr>
              <a:t>+, -, × are associative on S for </a:t>
            </a:r>
          </a:p>
          <a:p>
            <a:pPr algn="ctr"/>
            <a:r>
              <a:rPr lang="en-CA" sz="2800" dirty="0">
                <a:solidFill>
                  <a:prstClr val="black"/>
                </a:solidFill>
                <a:latin typeface="Segoe UI Light (Headings)"/>
              </a:rPr>
              <a:t>x±(</a:t>
            </a:r>
            <a:r>
              <a:rPr lang="en-CA" sz="2800" dirty="0" err="1">
                <a:solidFill>
                  <a:prstClr val="black"/>
                </a:solidFill>
                <a:latin typeface="Segoe UI Light (Headings)"/>
              </a:rPr>
              <a:t>y±z</a:t>
            </a:r>
            <a:r>
              <a:rPr lang="en-CA" sz="2800" dirty="0">
                <a:solidFill>
                  <a:prstClr val="black"/>
                </a:solidFill>
                <a:latin typeface="Segoe UI Light (Headings)"/>
              </a:rPr>
              <a:t>)=(</a:t>
            </a:r>
            <a:r>
              <a:rPr lang="en-CA" sz="2800" dirty="0" err="1">
                <a:solidFill>
                  <a:prstClr val="black"/>
                </a:solidFill>
                <a:latin typeface="Segoe UI Light (Headings)"/>
              </a:rPr>
              <a:t>x±y</a:t>
            </a:r>
            <a:r>
              <a:rPr lang="en-CA" sz="2800" dirty="0">
                <a:solidFill>
                  <a:prstClr val="black"/>
                </a:solidFill>
                <a:latin typeface="Segoe UI Light (Headings)"/>
              </a:rPr>
              <a:t>) ±z=</a:t>
            </a:r>
            <a:r>
              <a:rPr lang="en-CA" sz="2800" dirty="0" err="1">
                <a:solidFill>
                  <a:prstClr val="black"/>
                </a:solidFill>
                <a:latin typeface="Segoe UI Light (Headings)"/>
              </a:rPr>
              <a:t>x±y±z</a:t>
            </a:r>
            <a:r>
              <a:rPr lang="en-CA" sz="2800" dirty="0">
                <a:solidFill>
                  <a:prstClr val="black"/>
                </a:solidFill>
                <a:latin typeface="Segoe UI Light (Headings)"/>
              </a:rPr>
              <a:t> </a:t>
            </a:r>
          </a:p>
          <a:p>
            <a:pPr algn="ctr"/>
            <a:r>
              <a:rPr lang="en-CA" sz="2800" dirty="0">
                <a:solidFill>
                  <a:prstClr val="black"/>
                </a:solidFill>
                <a:latin typeface="Segoe UI Light (Headings)"/>
              </a:rPr>
              <a:t>x×(</a:t>
            </a:r>
            <a:r>
              <a:rPr lang="en-CA" sz="2800" dirty="0" err="1">
                <a:solidFill>
                  <a:prstClr val="black"/>
                </a:solidFill>
                <a:latin typeface="Segoe UI Light (Headings)"/>
              </a:rPr>
              <a:t>y×z</a:t>
            </a:r>
            <a:r>
              <a:rPr lang="en-CA" sz="2800" dirty="0">
                <a:solidFill>
                  <a:prstClr val="black"/>
                </a:solidFill>
                <a:latin typeface="Segoe UI Light (Headings)"/>
              </a:rPr>
              <a:t>)=(</a:t>
            </a:r>
            <a:r>
              <a:rPr lang="en-CA" sz="2800" dirty="0" err="1">
                <a:solidFill>
                  <a:prstClr val="black"/>
                </a:solidFill>
                <a:latin typeface="Segoe UI Light (Headings)"/>
              </a:rPr>
              <a:t>x×y</a:t>
            </a:r>
            <a:r>
              <a:rPr lang="en-CA" sz="2800" dirty="0">
                <a:solidFill>
                  <a:prstClr val="black"/>
                </a:solidFill>
                <a:latin typeface="Segoe UI Light (Headings)"/>
              </a:rPr>
              <a:t>)×z=</a:t>
            </a:r>
            <a:r>
              <a:rPr lang="en-CA" sz="2800" dirty="0" err="1">
                <a:solidFill>
                  <a:prstClr val="black"/>
                </a:solidFill>
                <a:latin typeface="Segoe UI Light (Headings)"/>
              </a:rPr>
              <a:t>x×y×z</a:t>
            </a:r>
            <a:endParaRPr lang="en-CA" sz="2800" dirty="0">
              <a:solidFill>
                <a:prstClr val="black"/>
              </a:solidFill>
              <a:latin typeface="Segoe UI Light (Headings)"/>
            </a:endParaRPr>
          </a:p>
        </p:txBody>
      </p:sp>
    </p:spTree>
    <p:extLst>
      <p:ext uri="{BB962C8B-B14F-4D97-AF65-F5344CB8AC3E}">
        <p14:creationId xmlns:p14="http://schemas.microsoft.com/office/powerpoint/2010/main" val="1031239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III. Associative</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7" name="Rectangle 6">
            <a:extLst>
              <a:ext uri="{FF2B5EF4-FFF2-40B4-BE49-F238E27FC236}">
                <a16:creationId xmlns:a16="http://schemas.microsoft.com/office/drawing/2014/main" id="{F5493330-9F24-4241-B209-2BCD5EC12A53}"/>
              </a:ext>
            </a:extLst>
          </p:cNvPr>
          <p:cNvSpPr/>
          <p:nvPr/>
        </p:nvSpPr>
        <p:spPr>
          <a:xfrm>
            <a:off x="0" y="4575536"/>
            <a:ext cx="12192000" cy="2062103"/>
          </a:xfrm>
          <a:prstGeom prst="rect">
            <a:avLst/>
          </a:prstGeom>
        </p:spPr>
        <p:txBody>
          <a:bodyPr wrap="square">
            <a:spAutoFit/>
          </a:bodyPr>
          <a:lstStyle/>
          <a:p>
            <a:pPr algn="ctr"/>
            <a:r>
              <a:rPr lang="en-CA" sz="3200" dirty="0">
                <a:solidFill>
                  <a:prstClr val="black"/>
                </a:solidFill>
                <a:latin typeface="Segoe UI Light (Headings)"/>
              </a:rPr>
              <a:t>S = {…, -2,-1,0,1,2,…}</a:t>
            </a:r>
          </a:p>
          <a:p>
            <a:pPr algn="ctr"/>
            <a:r>
              <a:rPr lang="en-CA" sz="3200" dirty="0">
                <a:solidFill>
                  <a:prstClr val="black"/>
                </a:solidFill>
                <a:latin typeface="Segoe UI Light (Headings)"/>
              </a:rPr>
              <a:t>§ = ^ (power)</a:t>
            </a:r>
          </a:p>
          <a:p>
            <a:pPr algn="ctr"/>
            <a:endParaRPr lang="en-CA" sz="3200" dirty="0">
              <a:solidFill>
                <a:prstClr val="black"/>
              </a:solidFill>
              <a:latin typeface="Segoe UI Light (Headings)"/>
            </a:endParaRPr>
          </a:p>
          <a:p>
            <a:pPr algn="ctr"/>
            <a:r>
              <a:rPr lang="en-CA" sz="3200" dirty="0">
                <a:solidFill>
                  <a:prstClr val="black"/>
                </a:solidFill>
                <a:highlight>
                  <a:srgbClr val="FFFF00"/>
                </a:highlight>
                <a:latin typeface="Segoe UI Light (Headings)"/>
              </a:rPr>
              <a:t>^ is NOT associative </a:t>
            </a:r>
            <a:r>
              <a:rPr lang="en-CA" sz="3200" dirty="0">
                <a:solidFill>
                  <a:prstClr val="black"/>
                </a:solidFill>
                <a:latin typeface="Segoe UI Light (Headings)"/>
              </a:rPr>
              <a:t>on S for 2^(1^3)≠(2^1)^3</a:t>
            </a:r>
          </a:p>
        </p:txBody>
      </p:sp>
    </p:spTree>
    <p:extLst>
      <p:ext uri="{BB962C8B-B14F-4D97-AF65-F5344CB8AC3E}">
        <p14:creationId xmlns:p14="http://schemas.microsoft.com/office/powerpoint/2010/main" val="1714995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III. Associative</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7" name="Rectangle 6">
            <a:extLst>
              <a:ext uri="{FF2B5EF4-FFF2-40B4-BE49-F238E27FC236}">
                <a16:creationId xmlns:a16="http://schemas.microsoft.com/office/drawing/2014/main" id="{F5493330-9F24-4241-B209-2BCD5EC12A53}"/>
              </a:ext>
            </a:extLst>
          </p:cNvPr>
          <p:cNvSpPr/>
          <p:nvPr/>
        </p:nvSpPr>
        <p:spPr>
          <a:xfrm>
            <a:off x="0" y="4575536"/>
            <a:ext cx="12192000" cy="2246769"/>
          </a:xfrm>
          <a:prstGeom prst="rect">
            <a:avLst/>
          </a:prstGeom>
        </p:spPr>
        <p:txBody>
          <a:bodyPr wrap="square">
            <a:spAutoFit/>
          </a:bodyPr>
          <a:lstStyle/>
          <a:p>
            <a:pPr algn="ctr"/>
            <a:r>
              <a:rPr lang="en-CA" sz="2800" dirty="0">
                <a:solidFill>
                  <a:prstClr val="black"/>
                </a:solidFill>
                <a:latin typeface="Segoe UI Light (Headings)"/>
              </a:rPr>
              <a:t>S = {0,1}</a:t>
            </a:r>
          </a:p>
          <a:p>
            <a:pPr algn="ctr"/>
            <a:r>
              <a:rPr lang="en-CA" sz="2800" dirty="0">
                <a:solidFill>
                  <a:prstClr val="black"/>
                </a:solidFill>
                <a:latin typeface="Segoe UI Light (Headings)"/>
              </a:rPr>
              <a:t>§ = + (OR), × (AND) </a:t>
            </a:r>
          </a:p>
          <a:p>
            <a:pPr algn="ctr"/>
            <a:r>
              <a:rPr lang="en-CA" sz="2800" dirty="0">
                <a:solidFill>
                  <a:prstClr val="black"/>
                </a:solidFill>
                <a:latin typeface="Segoe UI Light (Headings)"/>
              </a:rPr>
              <a:t>+,× are associative on S for </a:t>
            </a:r>
          </a:p>
          <a:p>
            <a:pPr algn="ctr"/>
            <a:r>
              <a:rPr lang="en-CA" sz="2800" dirty="0">
                <a:solidFill>
                  <a:prstClr val="black"/>
                </a:solidFill>
                <a:latin typeface="Segoe UI Light (Headings)"/>
              </a:rPr>
              <a:t>x+(</a:t>
            </a:r>
            <a:r>
              <a:rPr lang="en-CA" sz="2800" dirty="0" err="1">
                <a:solidFill>
                  <a:prstClr val="black"/>
                </a:solidFill>
                <a:latin typeface="Segoe UI Light (Headings)"/>
              </a:rPr>
              <a:t>y+z</a:t>
            </a:r>
            <a:r>
              <a:rPr lang="en-CA" sz="2800" dirty="0">
                <a:solidFill>
                  <a:prstClr val="black"/>
                </a:solidFill>
                <a:latin typeface="Segoe UI Light (Headings)"/>
              </a:rPr>
              <a:t>)=(</a:t>
            </a:r>
            <a:r>
              <a:rPr lang="en-CA" sz="2800" dirty="0" err="1">
                <a:solidFill>
                  <a:prstClr val="black"/>
                </a:solidFill>
                <a:latin typeface="Segoe UI Light (Headings)"/>
              </a:rPr>
              <a:t>x+y</a:t>
            </a:r>
            <a:r>
              <a:rPr lang="en-CA" sz="2800" dirty="0">
                <a:solidFill>
                  <a:prstClr val="black"/>
                </a:solidFill>
                <a:latin typeface="Segoe UI Light (Headings)"/>
              </a:rPr>
              <a:t>)+z=</a:t>
            </a:r>
            <a:r>
              <a:rPr lang="en-CA" sz="2800" dirty="0" err="1">
                <a:solidFill>
                  <a:prstClr val="black"/>
                </a:solidFill>
                <a:latin typeface="Segoe UI Light (Headings)"/>
              </a:rPr>
              <a:t>x+y+z</a:t>
            </a:r>
            <a:r>
              <a:rPr lang="en-CA" sz="2800" dirty="0">
                <a:solidFill>
                  <a:prstClr val="black"/>
                </a:solidFill>
                <a:latin typeface="Segoe UI Light (Headings)"/>
              </a:rPr>
              <a:t> </a:t>
            </a:r>
          </a:p>
          <a:p>
            <a:pPr algn="ctr"/>
            <a:r>
              <a:rPr lang="en-CA" sz="2800" dirty="0">
                <a:solidFill>
                  <a:prstClr val="black"/>
                </a:solidFill>
                <a:latin typeface="Segoe UI Light (Headings)"/>
              </a:rPr>
              <a:t>x×(</a:t>
            </a:r>
            <a:r>
              <a:rPr lang="en-CA" sz="2800" dirty="0" err="1">
                <a:solidFill>
                  <a:prstClr val="black"/>
                </a:solidFill>
                <a:latin typeface="Segoe UI Light (Headings)"/>
              </a:rPr>
              <a:t>y×z</a:t>
            </a:r>
            <a:r>
              <a:rPr lang="en-CA" sz="2800" dirty="0">
                <a:solidFill>
                  <a:prstClr val="black"/>
                </a:solidFill>
                <a:latin typeface="Segoe UI Light (Headings)"/>
              </a:rPr>
              <a:t>)=(</a:t>
            </a:r>
            <a:r>
              <a:rPr lang="en-CA" sz="2800" dirty="0" err="1">
                <a:solidFill>
                  <a:prstClr val="black"/>
                </a:solidFill>
                <a:latin typeface="Segoe UI Light (Headings)"/>
              </a:rPr>
              <a:t>x×y</a:t>
            </a:r>
            <a:r>
              <a:rPr lang="en-CA" sz="2800" dirty="0">
                <a:solidFill>
                  <a:prstClr val="black"/>
                </a:solidFill>
                <a:latin typeface="Segoe UI Light (Headings)"/>
              </a:rPr>
              <a:t>)×z=</a:t>
            </a:r>
            <a:r>
              <a:rPr lang="en-CA" sz="2800" dirty="0" err="1">
                <a:solidFill>
                  <a:prstClr val="black"/>
                </a:solidFill>
                <a:latin typeface="Segoe UI Light (Headings)"/>
              </a:rPr>
              <a:t>x×y×z</a:t>
            </a:r>
            <a:endParaRPr lang="en-CA" sz="2800" dirty="0">
              <a:solidFill>
                <a:prstClr val="black"/>
              </a:solidFill>
              <a:latin typeface="Segoe UI Light (Headings)"/>
            </a:endParaRPr>
          </a:p>
        </p:txBody>
      </p:sp>
    </p:spTree>
    <p:extLst>
      <p:ext uri="{BB962C8B-B14F-4D97-AF65-F5344CB8AC3E}">
        <p14:creationId xmlns:p14="http://schemas.microsoft.com/office/powerpoint/2010/main" val="3470359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IV. Distributive</a:t>
            </a:r>
          </a:p>
        </p:txBody>
      </p:sp>
      <p:sp>
        <p:nvSpPr>
          <p:cNvPr id="7" name="Rectangle 6">
            <a:extLst>
              <a:ext uri="{FF2B5EF4-FFF2-40B4-BE49-F238E27FC236}">
                <a16:creationId xmlns:a16="http://schemas.microsoft.com/office/drawing/2014/main" id="{28F224D9-40AA-474F-B64F-EFB8519C9769}"/>
              </a:ext>
            </a:extLst>
          </p:cNvPr>
          <p:cNvSpPr/>
          <p:nvPr/>
        </p:nvSpPr>
        <p:spPr>
          <a:xfrm>
            <a:off x="0" y="4575536"/>
            <a:ext cx="12192000" cy="2062103"/>
          </a:xfrm>
          <a:prstGeom prst="rect">
            <a:avLst/>
          </a:prstGeom>
        </p:spPr>
        <p:txBody>
          <a:bodyPr wrap="square">
            <a:spAutoFit/>
          </a:bodyPr>
          <a:lstStyle/>
          <a:p>
            <a:pPr algn="ctr"/>
            <a:r>
              <a:rPr lang="en-CA" sz="3200" dirty="0">
                <a:solidFill>
                  <a:prstClr val="black"/>
                </a:solidFill>
                <a:latin typeface="Segoe UI Light (Headings)"/>
              </a:rPr>
              <a:t>If § and † are two binary operators on a set S, § is distributive over † </a:t>
            </a:r>
            <a:r>
              <a:rPr lang="en-CA" sz="3200" dirty="0" err="1">
                <a:solidFill>
                  <a:prstClr val="black"/>
                </a:solidFill>
                <a:latin typeface="Segoe UI Light (Headings)"/>
              </a:rPr>
              <a:t>iff</a:t>
            </a:r>
            <a:r>
              <a:rPr lang="en-CA" sz="3200" dirty="0">
                <a:solidFill>
                  <a:prstClr val="black"/>
                </a:solidFill>
                <a:latin typeface="Segoe UI Light (Headings)"/>
              </a:rPr>
              <a:t>: </a:t>
            </a:r>
          </a:p>
          <a:p>
            <a:pPr algn="ctr"/>
            <a:endParaRPr lang="en-CA" sz="3200" dirty="0">
              <a:solidFill>
                <a:prstClr val="black"/>
              </a:solidFill>
              <a:latin typeface="Segoe UI Light (Headings)"/>
            </a:endParaRPr>
          </a:p>
          <a:p>
            <a:pPr algn="ctr"/>
            <a:r>
              <a:rPr lang="en-CA" sz="3200" dirty="0">
                <a:solidFill>
                  <a:prstClr val="black"/>
                </a:solidFill>
                <a:latin typeface="Segoe UI Light (Headings)"/>
              </a:rPr>
              <a:t>Left Distributivity: x § (y † z) = (x § y) † (x § z)</a:t>
            </a:r>
          </a:p>
          <a:p>
            <a:pPr algn="ctr"/>
            <a:r>
              <a:rPr lang="en-CA" sz="3200" dirty="0">
                <a:solidFill>
                  <a:prstClr val="black"/>
                </a:solidFill>
                <a:latin typeface="Segoe UI Light (Headings)"/>
              </a:rPr>
              <a:t>Right Distributivity: (y § x) † (z § x) = (y † z) § x </a:t>
            </a:r>
          </a:p>
        </p:txBody>
      </p:sp>
    </p:spTree>
    <p:extLst>
      <p:ext uri="{BB962C8B-B14F-4D97-AF65-F5344CB8AC3E}">
        <p14:creationId xmlns:p14="http://schemas.microsoft.com/office/powerpoint/2010/main" val="167504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IV. Distributive</a:t>
            </a:r>
          </a:p>
        </p:txBody>
      </p:sp>
      <p:sp>
        <p:nvSpPr>
          <p:cNvPr id="7" name="Rectangle 6">
            <a:extLst>
              <a:ext uri="{FF2B5EF4-FFF2-40B4-BE49-F238E27FC236}">
                <a16:creationId xmlns:a16="http://schemas.microsoft.com/office/drawing/2014/main" id="{28F224D9-40AA-474F-B64F-EFB8519C9769}"/>
              </a:ext>
            </a:extLst>
          </p:cNvPr>
          <p:cNvSpPr/>
          <p:nvPr/>
        </p:nvSpPr>
        <p:spPr>
          <a:xfrm>
            <a:off x="0" y="4575536"/>
            <a:ext cx="12192000" cy="2062103"/>
          </a:xfrm>
          <a:prstGeom prst="rect">
            <a:avLst/>
          </a:prstGeom>
        </p:spPr>
        <p:txBody>
          <a:bodyPr wrap="square">
            <a:spAutoFit/>
          </a:bodyPr>
          <a:lstStyle/>
          <a:p>
            <a:pPr algn="ctr"/>
            <a:r>
              <a:rPr lang="en-CA" sz="3200" dirty="0">
                <a:solidFill>
                  <a:prstClr val="black"/>
                </a:solidFill>
                <a:latin typeface="Segoe UI Light (Headings)"/>
              </a:rPr>
              <a:t>If § and † are two binary operators on a set S, § is distributive over † </a:t>
            </a:r>
            <a:r>
              <a:rPr lang="en-CA" sz="3200" dirty="0" err="1">
                <a:solidFill>
                  <a:prstClr val="black"/>
                </a:solidFill>
                <a:latin typeface="Segoe UI Light (Headings)"/>
              </a:rPr>
              <a:t>iff</a:t>
            </a:r>
            <a:r>
              <a:rPr lang="en-CA" sz="3200" dirty="0">
                <a:solidFill>
                  <a:prstClr val="black"/>
                </a:solidFill>
                <a:latin typeface="Segoe UI Light (Headings)"/>
              </a:rPr>
              <a:t>: </a:t>
            </a:r>
          </a:p>
          <a:p>
            <a:pPr algn="ctr"/>
            <a:endParaRPr lang="en-CA" sz="3200" dirty="0">
              <a:solidFill>
                <a:prstClr val="black"/>
              </a:solidFill>
              <a:latin typeface="Segoe UI Light (Headings)"/>
            </a:endParaRPr>
          </a:p>
          <a:p>
            <a:pPr algn="ctr"/>
            <a:r>
              <a:rPr lang="en-CA" sz="3200" dirty="0">
                <a:solidFill>
                  <a:prstClr val="black"/>
                </a:solidFill>
                <a:latin typeface="Segoe UI Light (Headings)"/>
              </a:rPr>
              <a:t>If § Commutative: x § (y † z) = (x § y) † (x § z) = (y † z) § x</a:t>
            </a:r>
          </a:p>
          <a:p>
            <a:pPr algn="ctr"/>
            <a:endParaRPr lang="en-CA" sz="3200" dirty="0">
              <a:solidFill>
                <a:prstClr val="black"/>
              </a:solidFill>
              <a:latin typeface="Segoe UI Light (Headings)"/>
            </a:endParaRPr>
          </a:p>
        </p:txBody>
      </p:sp>
    </p:spTree>
    <p:extLst>
      <p:ext uri="{BB962C8B-B14F-4D97-AF65-F5344CB8AC3E}">
        <p14:creationId xmlns:p14="http://schemas.microsoft.com/office/powerpoint/2010/main" val="39878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Minimization</a:t>
            </a:r>
          </a:p>
        </p:txBody>
      </p:sp>
      <p:sp>
        <p:nvSpPr>
          <p:cNvPr id="6" name="Rectangle 5">
            <a:extLst>
              <a:ext uri="{FF2B5EF4-FFF2-40B4-BE49-F238E27FC236}">
                <a16:creationId xmlns:a16="http://schemas.microsoft.com/office/drawing/2014/main" id="{21A7A403-B428-D145-95AC-79F75D66F7EF}"/>
              </a:ext>
            </a:extLst>
          </p:cNvPr>
          <p:cNvSpPr/>
          <p:nvPr/>
        </p:nvSpPr>
        <p:spPr>
          <a:xfrm>
            <a:off x="5565227" y="3589494"/>
            <a:ext cx="3657599" cy="523220"/>
          </a:xfrm>
          <a:prstGeom prst="rect">
            <a:avLst/>
          </a:prstGeom>
        </p:spPr>
        <p:txBody>
          <a:bodyPr wrap="square">
            <a:spAutoFit/>
          </a:bodyPr>
          <a:lstStyle/>
          <a:p>
            <a:pPr algn="ctr"/>
            <a:r>
              <a:rPr lang="en-CA" sz="2800" dirty="0">
                <a:latin typeface="Segoe UI Light (Headings)"/>
              </a:rPr>
              <a:t>aka. Simplification</a:t>
            </a:r>
          </a:p>
        </p:txBody>
      </p:sp>
    </p:spTree>
    <p:extLst>
      <p:ext uri="{BB962C8B-B14F-4D97-AF65-F5344CB8AC3E}">
        <p14:creationId xmlns:p14="http://schemas.microsoft.com/office/powerpoint/2010/main" val="4250946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IV. Distributive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F224D9-40AA-474F-B64F-EFB8519C9769}"/>
                  </a:ext>
                </a:extLst>
              </p:cNvPr>
              <p:cNvSpPr/>
              <p:nvPr/>
            </p:nvSpPr>
            <p:spPr>
              <a:xfrm>
                <a:off x="0" y="4489640"/>
                <a:ext cx="12192000" cy="2425023"/>
              </a:xfrm>
              <a:prstGeom prst="rect">
                <a:avLst/>
              </a:prstGeom>
            </p:spPr>
            <p:txBody>
              <a:bodyPr wrap="square">
                <a:spAutoFit/>
              </a:bodyPr>
              <a:lstStyle/>
              <a:p>
                <a:pPr algn="ctr"/>
                <a:r>
                  <a:rPr lang="en-CA" sz="3200" dirty="0">
                    <a:solidFill>
                      <a:prstClr val="black"/>
                    </a:solidFill>
                    <a:latin typeface="Segoe UI Light (Headings)"/>
                  </a:rPr>
                  <a:t>S={0,1}</a:t>
                </a:r>
              </a:p>
              <a:p>
                <a:pPr algn="ctr"/>
                <a:r>
                  <a:rPr lang="en-CA" sz="3200" dirty="0">
                    <a:solidFill>
                      <a:prstClr val="black"/>
                    </a:solidFill>
                    <a:latin typeface="Segoe UI Light (Headings)"/>
                  </a:rPr>
                  <a:t>+ (OR), × (AND) </a:t>
                </a:r>
              </a:p>
              <a:p>
                <a:pPr algn="ctr"/>
                <a:r>
                  <a:rPr lang="en-CA" sz="3200" dirty="0">
                    <a:solidFill>
                      <a:prstClr val="black"/>
                    </a:solidFill>
                    <a:latin typeface="Segoe UI Light (Headings)"/>
                  </a:rPr>
                  <a:t>x + (y × z) </a:t>
                </a:r>
                <a14:m>
                  <m:oMath xmlns:m="http://schemas.openxmlformats.org/officeDocument/2006/math">
                    <m:groupChr>
                      <m:groupChrPr>
                        <m:chr m:val="⇔"/>
                        <m:vertJc m:val="bot"/>
                        <m:ctrlPr>
                          <a:rPr lang="en-CA" sz="3200" i="1" dirty="0" smtClean="0">
                            <a:solidFill>
                              <a:prstClr val="black"/>
                            </a:solidFill>
                            <a:highlight>
                              <a:srgbClr val="FFFF00"/>
                            </a:highlight>
                            <a:latin typeface="Cambria Math" panose="02040503050406030204" pitchFamily="18" charset="0"/>
                          </a:rPr>
                        </m:ctrlPr>
                      </m:groupChrPr>
                      <m:e>
                        <m:r>
                          <m:rPr>
                            <m:brk m:alnAt="2"/>
                          </m:rPr>
                          <a:rPr lang="en-US" sz="3200" b="0" i="1" dirty="0" smtClean="0">
                            <a:solidFill>
                              <a:prstClr val="black"/>
                            </a:solidFill>
                            <a:highlight>
                              <a:srgbClr val="FFFF00"/>
                            </a:highlight>
                            <a:latin typeface="Cambria Math" panose="02040503050406030204" pitchFamily="18" charset="0"/>
                          </a:rPr>
                          <m:t>?</m:t>
                        </m:r>
                      </m:e>
                    </m:groupChr>
                  </m:oMath>
                </a14:m>
                <a:r>
                  <a:rPr lang="en-CA" sz="3200" dirty="0">
                    <a:solidFill>
                      <a:prstClr val="black"/>
                    </a:solidFill>
                    <a:latin typeface="Segoe UI Light (Headings)"/>
                  </a:rPr>
                  <a:t> (x + y) × (x + z) </a:t>
                </a:r>
                <a14:m>
                  <m:oMath xmlns:m="http://schemas.openxmlformats.org/officeDocument/2006/math">
                    <m:groupChr>
                      <m:groupChrPr>
                        <m:chr m:val="⇔"/>
                        <m:vertJc m:val="bot"/>
                        <m:ctrlPr>
                          <a:rPr lang="en-CA" sz="3200" i="1" dirty="0">
                            <a:solidFill>
                              <a:prstClr val="black"/>
                            </a:solidFill>
                            <a:highlight>
                              <a:srgbClr val="FFFF00"/>
                            </a:highlight>
                            <a:latin typeface="Cambria Math" panose="02040503050406030204" pitchFamily="18" charset="0"/>
                          </a:rPr>
                        </m:ctrlPr>
                      </m:groupChrPr>
                      <m:e>
                        <m:r>
                          <m:rPr>
                            <m:brk m:alnAt="2"/>
                          </m:rPr>
                          <a:rPr lang="en-US" sz="3200" i="1" dirty="0">
                            <a:solidFill>
                              <a:prstClr val="black"/>
                            </a:solidFill>
                            <a:highlight>
                              <a:srgbClr val="FFFF00"/>
                            </a:highlight>
                            <a:latin typeface="Cambria Math" panose="02040503050406030204" pitchFamily="18" charset="0"/>
                          </a:rPr>
                          <m:t>?</m:t>
                        </m:r>
                      </m:e>
                    </m:groupChr>
                  </m:oMath>
                </a14:m>
                <a:r>
                  <a:rPr lang="en-CA" sz="3200" dirty="0">
                    <a:solidFill>
                      <a:prstClr val="black"/>
                    </a:solidFill>
                    <a:latin typeface="Segoe UI Light (Headings)"/>
                  </a:rPr>
                  <a:t> (y × z) + x</a:t>
                </a:r>
              </a:p>
              <a:p>
                <a:pPr algn="ctr"/>
                <a:r>
                  <a:rPr lang="en-CA" sz="3200" dirty="0">
                    <a:solidFill>
                      <a:prstClr val="black"/>
                    </a:solidFill>
                    <a:latin typeface="Segoe UI Light (Headings)"/>
                  </a:rPr>
                  <a:t>x × (y + z) </a:t>
                </a:r>
                <a14:m>
                  <m:oMath xmlns:m="http://schemas.openxmlformats.org/officeDocument/2006/math">
                    <m:groupChr>
                      <m:groupChrPr>
                        <m:chr m:val="⇔"/>
                        <m:vertJc m:val="bot"/>
                        <m:ctrlPr>
                          <a:rPr lang="en-CA" sz="3200" i="1" dirty="0">
                            <a:solidFill>
                              <a:prstClr val="black"/>
                            </a:solidFill>
                            <a:highlight>
                              <a:srgbClr val="FFFF00"/>
                            </a:highlight>
                            <a:latin typeface="Cambria Math" panose="02040503050406030204" pitchFamily="18" charset="0"/>
                          </a:rPr>
                        </m:ctrlPr>
                      </m:groupChrPr>
                      <m:e>
                        <m:r>
                          <m:rPr>
                            <m:brk m:alnAt="2"/>
                          </m:rPr>
                          <a:rPr lang="en-US" sz="3200" i="1" dirty="0">
                            <a:solidFill>
                              <a:prstClr val="black"/>
                            </a:solidFill>
                            <a:highlight>
                              <a:srgbClr val="FFFF00"/>
                            </a:highlight>
                            <a:latin typeface="Cambria Math" panose="02040503050406030204" pitchFamily="18" charset="0"/>
                          </a:rPr>
                          <m:t>?</m:t>
                        </m:r>
                      </m:e>
                    </m:groupChr>
                  </m:oMath>
                </a14:m>
                <a:r>
                  <a:rPr lang="en-CA" sz="3200" dirty="0">
                    <a:solidFill>
                      <a:prstClr val="black"/>
                    </a:solidFill>
                    <a:latin typeface="Segoe UI Light (Headings)"/>
                  </a:rPr>
                  <a:t> (x × y) + (x × z) </a:t>
                </a:r>
                <a14:m>
                  <m:oMath xmlns:m="http://schemas.openxmlformats.org/officeDocument/2006/math">
                    <m:groupChr>
                      <m:groupChrPr>
                        <m:chr m:val="⇔"/>
                        <m:vertJc m:val="bot"/>
                        <m:ctrlPr>
                          <a:rPr lang="en-CA" sz="3200" i="1" dirty="0">
                            <a:solidFill>
                              <a:prstClr val="black"/>
                            </a:solidFill>
                            <a:highlight>
                              <a:srgbClr val="FFFF00"/>
                            </a:highlight>
                            <a:latin typeface="Cambria Math" panose="02040503050406030204" pitchFamily="18" charset="0"/>
                          </a:rPr>
                        </m:ctrlPr>
                      </m:groupChrPr>
                      <m:e>
                        <m:r>
                          <m:rPr>
                            <m:brk m:alnAt="2"/>
                          </m:rPr>
                          <a:rPr lang="en-US" sz="3200" i="1" dirty="0">
                            <a:solidFill>
                              <a:prstClr val="black"/>
                            </a:solidFill>
                            <a:highlight>
                              <a:srgbClr val="FFFF00"/>
                            </a:highlight>
                            <a:latin typeface="Cambria Math" panose="02040503050406030204" pitchFamily="18" charset="0"/>
                          </a:rPr>
                          <m:t>?</m:t>
                        </m:r>
                      </m:e>
                    </m:groupChr>
                  </m:oMath>
                </a14:m>
                <a:r>
                  <a:rPr lang="en-CA" sz="3200" dirty="0">
                    <a:solidFill>
                      <a:prstClr val="black"/>
                    </a:solidFill>
                    <a:latin typeface="Segoe UI Light (Headings)"/>
                  </a:rPr>
                  <a:t> (y + z) × x  </a:t>
                </a:r>
              </a:p>
            </p:txBody>
          </p:sp>
        </mc:Choice>
        <mc:Fallback xmlns="">
          <p:sp>
            <p:nvSpPr>
              <p:cNvPr id="7" name="Rectangle 6">
                <a:extLst>
                  <a:ext uri="{FF2B5EF4-FFF2-40B4-BE49-F238E27FC236}">
                    <a16:creationId xmlns:a16="http://schemas.microsoft.com/office/drawing/2014/main" id="{28F224D9-40AA-474F-B64F-EFB8519C9769}"/>
                  </a:ext>
                </a:extLst>
              </p:cNvPr>
              <p:cNvSpPr>
                <a:spLocks noRot="1" noChangeAspect="1" noMove="1" noResize="1" noEditPoints="1" noAdjustHandles="1" noChangeArrowheads="1" noChangeShapeType="1" noTextEdit="1"/>
              </p:cNvSpPr>
              <p:nvPr/>
            </p:nvSpPr>
            <p:spPr>
              <a:xfrm>
                <a:off x="0" y="4489640"/>
                <a:ext cx="12192000" cy="2425023"/>
              </a:xfrm>
              <a:prstGeom prst="rect">
                <a:avLst/>
              </a:prstGeom>
              <a:blipFill>
                <a:blip r:embed="rId3"/>
                <a:stretch>
                  <a:fillRect t="-3125" b="-22396"/>
                </a:stretch>
              </a:blipFill>
            </p:spPr>
            <p:txBody>
              <a:bodyPr/>
              <a:lstStyle/>
              <a:p>
                <a:r>
                  <a:rPr lang="en-US">
                    <a:noFill/>
                  </a:rPr>
                  <a:t> </a:t>
                </a:r>
              </a:p>
            </p:txBody>
          </p:sp>
        </mc:Fallback>
      </mc:AlternateContent>
    </p:spTree>
    <p:extLst>
      <p:ext uri="{BB962C8B-B14F-4D97-AF65-F5344CB8AC3E}">
        <p14:creationId xmlns:p14="http://schemas.microsoft.com/office/powerpoint/2010/main" val="2045065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FB463952-2239-354D-AD5C-9EA0D03F7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568" y="672431"/>
            <a:ext cx="9512864" cy="5513137"/>
          </a:xfrm>
          <a:prstGeom prst="rect">
            <a:avLst/>
          </a:prstGeom>
        </p:spPr>
      </p:pic>
    </p:spTree>
    <p:extLst>
      <p:ext uri="{BB962C8B-B14F-4D97-AF65-F5344CB8AC3E}">
        <p14:creationId xmlns:p14="http://schemas.microsoft.com/office/powerpoint/2010/main" val="3670642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V. Identity</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A170A5A-4B7C-47DC-8D0F-DAB6AD7733CA}"/>
                  </a:ext>
                </a:extLst>
              </p:cNvPr>
              <p:cNvSpPr/>
              <p:nvPr/>
            </p:nvSpPr>
            <p:spPr>
              <a:xfrm>
                <a:off x="0" y="4575536"/>
                <a:ext cx="12192000" cy="1077218"/>
              </a:xfrm>
              <a:prstGeom prst="rect">
                <a:avLst/>
              </a:prstGeom>
            </p:spPr>
            <p:txBody>
              <a:bodyPr wrap="square">
                <a:spAutoFit/>
              </a:bodyPr>
              <a:lstStyle/>
              <a:p>
                <a:pPr algn="ctr"/>
                <a:r>
                  <a:rPr lang="en-CA" sz="3200" dirty="0">
                    <a:solidFill>
                      <a:prstClr val="black"/>
                    </a:solidFill>
                    <a:highlight>
                      <a:srgbClr val="FFFF00"/>
                    </a:highlight>
                    <a:latin typeface="Segoe UI Light (Headings)"/>
                  </a:rPr>
                  <a:t>e </a:t>
                </a:r>
                <a14:m>
                  <m:oMath xmlns:m="http://schemas.openxmlformats.org/officeDocument/2006/math">
                    <m:r>
                      <a:rPr lang="en-CA" sz="3200" i="1" dirty="0">
                        <a:solidFill>
                          <a:prstClr val="black"/>
                        </a:solidFill>
                        <a:highlight>
                          <a:srgbClr val="FFFF00"/>
                        </a:highlight>
                        <a:latin typeface="Cambria Math" panose="02040503050406030204" pitchFamily="18" charset="0"/>
                        <a:ea typeface="Cambria Math" panose="02040503050406030204" pitchFamily="18" charset="0"/>
                      </a:rPr>
                      <m:t>∈</m:t>
                    </m:r>
                  </m:oMath>
                </a14:m>
                <a:r>
                  <a:rPr lang="en-CA" sz="3200" dirty="0">
                    <a:solidFill>
                      <a:prstClr val="black"/>
                    </a:solidFill>
                    <a:highlight>
                      <a:srgbClr val="FFFF00"/>
                    </a:highlight>
                    <a:latin typeface="Segoe UI Light (Headings)"/>
                  </a:rPr>
                  <a:t> S </a:t>
                </a:r>
                <a:r>
                  <a:rPr lang="en-CA" sz="3200" dirty="0">
                    <a:solidFill>
                      <a:prstClr val="black"/>
                    </a:solidFill>
                    <a:latin typeface="Segoe UI Light (Headings)"/>
                  </a:rPr>
                  <a:t>is an identity element w.r.t </a:t>
                </a:r>
                <a:r>
                  <a:rPr lang="en-CA" sz="3200" dirty="0">
                    <a:solidFill>
                      <a:prstClr val="black"/>
                    </a:solidFill>
                    <a:highlight>
                      <a:srgbClr val="FFFF00"/>
                    </a:highlight>
                    <a:latin typeface="Segoe UI Light (Headings)"/>
                  </a:rPr>
                  <a:t>binary</a:t>
                </a:r>
                <a:r>
                  <a:rPr lang="en-CA" sz="3200" dirty="0">
                    <a:solidFill>
                      <a:prstClr val="black"/>
                    </a:solidFill>
                    <a:latin typeface="Segoe UI Light (Headings)"/>
                  </a:rPr>
                  <a:t> operator § </a:t>
                </a:r>
                <a:r>
                  <a:rPr lang="en-CA" sz="3200" dirty="0" err="1">
                    <a:solidFill>
                      <a:prstClr val="black"/>
                    </a:solidFill>
                    <a:latin typeface="Segoe UI Light (Headings)"/>
                  </a:rPr>
                  <a:t>iff</a:t>
                </a:r>
                <a:r>
                  <a:rPr lang="en-CA" sz="3200" dirty="0">
                    <a:solidFill>
                      <a:prstClr val="black"/>
                    </a:solidFill>
                    <a:latin typeface="Segoe UI Light (Headings)"/>
                  </a:rPr>
                  <a:t> for </a:t>
                </a:r>
                <a:r>
                  <a:rPr lang="en-CA" sz="3200" dirty="0">
                    <a:solidFill>
                      <a:prstClr val="black"/>
                    </a:solidFill>
                    <a:highlight>
                      <a:srgbClr val="FFFF00"/>
                    </a:highlight>
                    <a:latin typeface="Segoe UI Light (Headings)"/>
                  </a:rPr>
                  <a:t>all</a:t>
                </a:r>
                <a:r>
                  <a:rPr lang="en-CA" sz="3200" dirty="0">
                    <a:solidFill>
                      <a:prstClr val="black"/>
                    </a:solidFill>
                    <a:latin typeface="Segoe UI Light (Headings)"/>
                  </a:rPr>
                  <a:t> x </a:t>
                </a:r>
                <a14:m>
                  <m:oMath xmlns:m="http://schemas.openxmlformats.org/officeDocument/2006/math">
                    <m:r>
                      <a:rPr lang="en-CA" sz="3200" i="1" dirty="0" smtClean="0">
                        <a:solidFill>
                          <a:prstClr val="black"/>
                        </a:solidFill>
                        <a:latin typeface="Cambria Math" panose="02040503050406030204" pitchFamily="18" charset="0"/>
                        <a:ea typeface="Cambria Math" panose="02040503050406030204" pitchFamily="18" charset="0"/>
                      </a:rPr>
                      <m:t>∈</m:t>
                    </m:r>
                  </m:oMath>
                </a14:m>
                <a:r>
                  <a:rPr lang="en-CA" sz="3200" dirty="0">
                    <a:solidFill>
                      <a:prstClr val="black"/>
                    </a:solidFill>
                    <a:latin typeface="Segoe UI Light (Headings)"/>
                  </a:rPr>
                  <a:t> S:</a:t>
                </a:r>
              </a:p>
              <a:p>
                <a:pPr algn="ctr"/>
                <a:r>
                  <a:rPr lang="en-CA" sz="3200" dirty="0">
                    <a:solidFill>
                      <a:prstClr val="black"/>
                    </a:solidFill>
                    <a:latin typeface="Segoe UI Light (Headings)"/>
                  </a:rPr>
                  <a:t>x § e = x = e § x </a:t>
                </a:r>
              </a:p>
            </p:txBody>
          </p:sp>
        </mc:Choice>
        <mc:Fallback xmlns="">
          <p:sp>
            <p:nvSpPr>
              <p:cNvPr id="6" name="Rectangle 5">
                <a:extLst>
                  <a:ext uri="{FF2B5EF4-FFF2-40B4-BE49-F238E27FC236}">
                    <a16:creationId xmlns:a16="http://schemas.microsoft.com/office/drawing/2014/main" id="{5A170A5A-4B7C-47DC-8D0F-DAB6AD7733CA}"/>
                  </a:ext>
                </a:extLst>
              </p:cNvPr>
              <p:cNvSpPr>
                <a:spLocks noRot="1" noChangeAspect="1" noMove="1" noResize="1" noEditPoints="1" noAdjustHandles="1" noChangeArrowheads="1" noChangeShapeType="1" noTextEdit="1"/>
              </p:cNvSpPr>
              <p:nvPr/>
            </p:nvSpPr>
            <p:spPr>
              <a:xfrm>
                <a:off x="0" y="4575536"/>
                <a:ext cx="12192000" cy="1077218"/>
              </a:xfrm>
              <a:prstGeom prst="rect">
                <a:avLst/>
              </a:prstGeom>
              <a:blipFill>
                <a:blip r:embed="rId2"/>
                <a:stretch>
                  <a:fillRect t="-7059" b="-18824"/>
                </a:stretch>
              </a:blipFill>
            </p:spPr>
            <p:txBody>
              <a:bodyPr/>
              <a:lstStyle/>
              <a:p>
                <a:r>
                  <a:rPr lang="en-US">
                    <a:noFill/>
                  </a:rPr>
                  <a:t> </a:t>
                </a:r>
              </a:p>
            </p:txBody>
          </p:sp>
        </mc:Fallback>
      </mc:AlternateContent>
    </p:spTree>
    <p:extLst>
      <p:ext uri="{BB962C8B-B14F-4D97-AF65-F5344CB8AC3E}">
        <p14:creationId xmlns:p14="http://schemas.microsoft.com/office/powerpoint/2010/main" val="2086845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V. Identity</a:t>
            </a:r>
          </a:p>
        </p:txBody>
      </p:sp>
      <p:sp>
        <p:nvSpPr>
          <p:cNvPr id="7" name="Rectangle 6">
            <a:extLst>
              <a:ext uri="{FF2B5EF4-FFF2-40B4-BE49-F238E27FC236}">
                <a16:creationId xmlns:a16="http://schemas.microsoft.com/office/drawing/2014/main" id="{F5493330-9F24-4241-B209-2BCD5EC12A53}"/>
              </a:ext>
            </a:extLst>
          </p:cNvPr>
          <p:cNvSpPr/>
          <p:nvPr/>
        </p:nvSpPr>
        <p:spPr>
          <a:xfrm>
            <a:off x="0" y="4575536"/>
            <a:ext cx="12192000" cy="2246769"/>
          </a:xfrm>
          <a:prstGeom prst="rect">
            <a:avLst/>
          </a:prstGeom>
        </p:spPr>
        <p:txBody>
          <a:bodyPr wrap="square">
            <a:spAutoFit/>
          </a:bodyPr>
          <a:lstStyle/>
          <a:p>
            <a:pPr algn="ctr"/>
            <a:r>
              <a:rPr lang="en-CA" sz="2800" dirty="0">
                <a:solidFill>
                  <a:prstClr val="black"/>
                </a:solidFill>
                <a:latin typeface="Segoe UI Light (Headings)"/>
              </a:rPr>
              <a:t>S = {…, -2,-1,0,1,2,…}</a:t>
            </a:r>
          </a:p>
          <a:p>
            <a:pPr algn="ctr"/>
            <a:r>
              <a:rPr lang="en-CA" sz="2800" dirty="0">
                <a:solidFill>
                  <a:prstClr val="black"/>
                </a:solidFill>
                <a:latin typeface="Segoe UI Light (Headings)"/>
              </a:rPr>
              <a:t>§ = + (addition), × (multiplication)</a:t>
            </a:r>
          </a:p>
          <a:p>
            <a:pPr algn="ctr"/>
            <a:endParaRPr lang="en-CA" sz="2800" dirty="0">
              <a:solidFill>
                <a:prstClr val="black"/>
              </a:solidFill>
              <a:latin typeface="Segoe UI Light (Headings)"/>
            </a:endParaRPr>
          </a:p>
          <a:p>
            <a:pPr algn="ctr"/>
            <a:r>
              <a:rPr lang="en-CA" sz="2800" dirty="0">
                <a:solidFill>
                  <a:prstClr val="black"/>
                </a:solidFill>
                <a:latin typeface="Segoe UI Light (Headings)"/>
              </a:rPr>
              <a:t>e</a:t>
            </a:r>
            <a:r>
              <a:rPr lang="en-CA" sz="2800" baseline="-25000" dirty="0">
                <a:solidFill>
                  <a:prstClr val="black"/>
                </a:solidFill>
                <a:latin typeface="Segoe UI Light (Headings)"/>
              </a:rPr>
              <a:t>+</a:t>
            </a:r>
            <a:r>
              <a:rPr lang="en-CA" sz="2800" dirty="0">
                <a:solidFill>
                  <a:prstClr val="black"/>
                </a:solidFill>
                <a:latin typeface="Segoe UI Light (Headings)"/>
              </a:rPr>
              <a:t>= 0 : x+0=0+x=x </a:t>
            </a:r>
            <a:endParaRPr lang="en-CA" sz="2800" baseline="-25000" dirty="0">
              <a:solidFill>
                <a:prstClr val="black"/>
              </a:solidFill>
              <a:latin typeface="Segoe UI Light (Headings)"/>
            </a:endParaRPr>
          </a:p>
          <a:p>
            <a:pPr algn="ctr"/>
            <a:r>
              <a:rPr lang="en-CA" sz="2800" dirty="0">
                <a:solidFill>
                  <a:prstClr val="black"/>
                </a:solidFill>
                <a:latin typeface="Segoe UI Light (Headings)"/>
              </a:rPr>
              <a:t>e</a:t>
            </a:r>
            <a:r>
              <a:rPr lang="en-CA" sz="2800" baseline="-25000" dirty="0">
                <a:solidFill>
                  <a:prstClr val="black"/>
                </a:solidFill>
                <a:latin typeface="Segoe UI Light (Headings)"/>
              </a:rPr>
              <a:t>×</a:t>
            </a:r>
            <a:r>
              <a:rPr lang="en-CA" sz="2800" dirty="0">
                <a:solidFill>
                  <a:prstClr val="black"/>
                </a:solidFill>
                <a:latin typeface="Segoe UI Light (Headings)"/>
              </a:rPr>
              <a:t>= 1 : x×1=1×x=x</a:t>
            </a:r>
          </a:p>
        </p:txBody>
      </p:sp>
    </p:spTree>
    <p:extLst>
      <p:ext uri="{BB962C8B-B14F-4D97-AF65-F5344CB8AC3E}">
        <p14:creationId xmlns:p14="http://schemas.microsoft.com/office/powerpoint/2010/main" val="1433777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V. Identity</a:t>
            </a:r>
          </a:p>
        </p:txBody>
      </p:sp>
      <p:sp>
        <p:nvSpPr>
          <p:cNvPr id="7" name="Rectangle 6">
            <a:extLst>
              <a:ext uri="{FF2B5EF4-FFF2-40B4-BE49-F238E27FC236}">
                <a16:creationId xmlns:a16="http://schemas.microsoft.com/office/drawing/2014/main" id="{F5493330-9F24-4241-B209-2BCD5EC12A53}"/>
              </a:ext>
            </a:extLst>
          </p:cNvPr>
          <p:cNvSpPr/>
          <p:nvPr/>
        </p:nvSpPr>
        <p:spPr>
          <a:xfrm>
            <a:off x="0" y="4575536"/>
            <a:ext cx="12192000" cy="2246769"/>
          </a:xfrm>
          <a:prstGeom prst="rect">
            <a:avLst/>
          </a:prstGeom>
        </p:spPr>
        <p:txBody>
          <a:bodyPr wrap="square">
            <a:spAutoFit/>
          </a:bodyPr>
          <a:lstStyle/>
          <a:p>
            <a:pPr algn="ctr"/>
            <a:r>
              <a:rPr lang="en-CA" sz="2800" dirty="0">
                <a:solidFill>
                  <a:prstClr val="black"/>
                </a:solidFill>
                <a:latin typeface="Segoe UI Light (Headings)"/>
              </a:rPr>
              <a:t>S = {…, -2,-1,0,1,2,…}</a:t>
            </a:r>
          </a:p>
          <a:p>
            <a:pPr algn="ctr"/>
            <a:r>
              <a:rPr lang="en-CA" sz="2800" dirty="0">
                <a:solidFill>
                  <a:prstClr val="black"/>
                </a:solidFill>
                <a:latin typeface="Segoe UI Light (Headings)"/>
              </a:rPr>
              <a:t>§ = - (subtraction)</a:t>
            </a:r>
          </a:p>
          <a:p>
            <a:pPr algn="ctr"/>
            <a:r>
              <a:rPr lang="en-CA" sz="2800" dirty="0">
                <a:solidFill>
                  <a:prstClr val="black"/>
                </a:solidFill>
                <a:latin typeface="Segoe UI Light (Headings)"/>
              </a:rPr>
              <a:t>e = 0</a:t>
            </a:r>
          </a:p>
          <a:p>
            <a:pPr algn="ctr"/>
            <a:r>
              <a:rPr lang="en-CA" sz="2800" dirty="0">
                <a:solidFill>
                  <a:prstClr val="black"/>
                </a:solidFill>
                <a:highlight>
                  <a:srgbClr val="FFFF00"/>
                </a:highlight>
                <a:latin typeface="Segoe UI Light (Headings)"/>
              </a:rPr>
              <a:t>x-0≠0-x≠x</a:t>
            </a:r>
          </a:p>
          <a:p>
            <a:pPr algn="ctr"/>
            <a:r>
              <a:rPr lang="en-CA" sz="2800" dirty="0">
                <a:solidFill>
                  <a:prstClr val="black"/>
                </a:solidFill>
                <a:highlight>
                  <a:srgbClr val="FFFF00"/>
                </a:highlight>
                <a:latin typeface="Segoe UI Light (Headings)"/>
              </a:rPr>
              <a:t>NO identity element for – (subtraction) in S</a:t>
            </a:r>
          </a:p>
        </p:txBody>
      </p:sp>
    </p:spTree>
    <p:extLst>
      <p:ext uri="{BB962C8B-B14F-4D97-AF65-F5344CB8AC3E}">
        <p14:creationId xmlns:p14="http://schemas.microsoft.com/office/powerpoint/2010/main" val="1229163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V. Identity</a:t>
            </a:r>
          </a:p>
        </p:txBody>
      </p:sp>
      <p:sp>
        <p:nvSpPr>
          <p:cNvPr id="6" name="Rectangle 5">
            <a:extLst>
              <a:ext uri="{FF2B5EF4-FFF2-40B4-BE49-F238E27FC236}">
                <a16:creationId xmlns:a16="http://schemas.microsoft.com/office/drawing/2014/main" id="{CFC0FDFA-71FF-4A52-92F1-2A8CD2889A1E}"/>
              </a:ext>
            </a:extLst>
          </p:cNvPr>
          <p:cNvSpPr/>
          <p:nvPr/>
        </p:nvSpPr>
        <p:spPr>
          <a:xfrm>
            <a:off x="0" y="4575536"/>
            <a:ext cx="12192000" cy="2308324"/>
          </a:xfrm>
          <a:prstGeom prst="rect">
            <a:avLst/>
          </a:prstGeom>
        </p:spPr>
        <p:txBody>
          <a:bodyPr wrap="square">
            <a:spAutoFit/>
          </a:bodyPr>
          <a:lstStyle/>
          <a:p>
            <a:pPr algn="ctr"/>
            <a:r>
              <a:rPr lang="en-CA" sz="3600" dirty="0">
                <a:solidFill>
                  <a:prstClr val="black"/>
                </a:solidFill>
                <a:latin typeface="Segoe UI Light (Headings)"/>
              </a:rPr>
              <a:t>S = {0,1}</a:t>
            </a:r>
          </a:p>
          <a:p>
            <a:pPr algn="ctr"/>
            <a:r>
              <a:rPr lang="en-CA" sz="3600" dirty="0">
                <a:solidFill>
                  <a:prstClr val="black"/>
                </a:solidFill>
                <a:latin typeface="Segoe UI Light (Headings)"/>
              </a:rPr>
              <a:t>§ = + (OR), × (AND)</a:t>
            </a:r>
          </a:p>
          <a:p>
            <a:pPr algn="ctr"/>
            <a:r>
              <a:rPr lang="en-CA" sz="3600" dirty="0">
                <a:solidFill>
                  <a:prstClr val="black"/>
                </a:solidFill>
                <a:latin typeface="Segoe UI Light (Headings)"/>
              </a:rPr>
              <a:t>e</a:t>
            </a:r>
            <a:r>
              <a:rPr lang="en-CA" sz="3600" baseline="-25000" dirty="0">
                <a:solidFill>
                  <a:prstClr val="black"/>
                </a:solidFill>
                <a:latin typeface="Segoe UI Light (Headings)"/>
              </a:rPr>
              <a:t>+</a:t>
            </a:r>
            <a:r>
              <a:rPr lang="en-CA" sz="3600" dirty="0">
                <a:solidFill>
                  <a:prstClr val="black"/>
                </a:solidFill>
                <a:latin typeface="Segoe UI Light (Headings)"/>
              </a:rPr>
              <a:t>= 0 : x+0=0+x=x </a:t>
            </a:r>
            <a:endParaRPr lang="en-CA" sz="3600" baseline="-25000" dirty="0">
              <a:solidFill>
                <a:prstClr val="black"/>
              </a:solidFill>
              <a:latin typeface="Segoe UI Light (Headings)"/>
            </a:endParaRPr>
          </a:p>
          <a:p>
            <a:pPr algn="ctr"/>
            <a:r>
              <a:rPr lang="en-CA" sz="3600" dirty="0">
                <a:solidFill>
                  <a:prstClr val="black"/>
                </a:solidFill>
                <a:latin typeface="Segoe UI Light (Headings)"/>
              </a:rPr>
              <a:t>e</a:t>
            </a:r>
            <a:r>
              <a:rPr lang="en-CA" sz="3600" baseline="-25000" dirty="0">
                <a:solidFill>
                  <a:prstClr val="black"/>
                </a:solidFill>
                <a:latin typeface="Segoe UI Light (Headings)"/>
              </a:rPr>
              <a:t>×</a:t>
            </a:r>
            <a:r>
              <a:rPr lang="en-CA" sz="3600" dirty="0">
                <a:solidFill>
                  <a:prstClr val="black"/>
                </a:solidFill>
                <a:latin typeface="Segoe UI Light (Headings)"/>
              </a:rPr>
              <a:t>= 1 : x×1=1×x=x</a:t>
            </a:r>
          </a:p>
        </p:txBody>
      </p:sp>
    </p:spTree>
    <p:extLst>
      <p:ext uri="{BB962C8B-B14F-4D97-AF65-F5344CB8AC3E}">
        <p14:creationId xmlns:p14="http://schemas.microsoft.com/office/powerpoint/2010/main" val="3783183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VI. inverse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F224D9-40AA-474F-B64F-EFB8519C9769}"/>
                  </a:ext>
                </a:extLst>
              </p:cNvPr>
              <p:cNvSpPr/>
              <p:nvPr/>
            </p:nvSpPr>
            <p:spPr>
              <a:xfrm>
                <a:off x="0" y="4575536"/>
                <a:ext cx="12192000" cy="2062103"/>
              </a:xfrm>
              <a:prstGeom prst="rect">
                <a:avLst/>
              </a:prstGeom>
            </p:spPr>
            <p:txBody>
              <a:bodyPr wrap="square">
                <a:spAutoFit/>
              </a:bodyPr>
              <a:lstStyle/>
              <a:p>
                <a:pPr algn="ctr"/>
                <a:r>
                  <a:rPr lang="en-CA" sz="3200" dirty="0">
                    <a:solidFill>
                      <a:prstClr val="black"/>
                    </a:solidFill>
                    <a:latin typeface="Segoe UI Light (Headings)"/>
                  </a:rPr>
                  <a:t>For </a:t>
                </a:r>
                <a:r>
                  <a:rPr lang="en-CA" sz="3200" dirty="0">
                    <a:solidFill>
                      <a:prstClr val="black"/>
                    </a:solidFill>
                    <a:highlight>
                      <a:srgbClr val="FFFF00"/>
                    </a:highlight>
                    <a:latin typeface="Segoe UI Light (Headings)"/>
                  </a:rPr>
                  <a:t>all</a:t>
                </a:r>
                <a:r>
                  <a:rPr lang="en-CA" sz="3200" dirty="0">
                    <a:solidFill>
                      <a:prstClr val="black"/>
                    </a:solidFill>
                    <a:latin typeface="Segoe UI Light (Headings)"/>
                  </a:rPr>
                  <a:t> x</a:t>
                </a:r>
                <a14:m>
                  <m:oMath xmlns:m="http://schemas.openxmlformats.org/officeDocument/2006/math">
                    <m:r>
                      <a:rPr lang="en-CA" sz="3200" i="1" dirty="0">
                        <a:solidFill>
                          <a:prstClr val="black"/>
                        </a:solidFill>
                        <a:latin typeface="Cambria Math" panose="02040503050406030204" pitchFamily="18" charset="0"/>
                        <a:ea typeface="Cambria Math" panose="02040503050406030204" pitchFamily="18" charset="0"/>
                      </a:rPr>
                      <m:t>∈</m:t>
                    </m:r>
                  </m:oMath>
                </a14:m>
                <a:r>
                  <a:rPr lang="en-CA" sz="3200" dirty="0">
                    <a:solidFill>
                      <a:prstClr val="black"/>
                    </a:solidFill>
                    <a:latin typeface="Segoe UI Light (Headings)"/>
                  </a:rPr>
                  <a:t>S, there should be y</a:t>
                </a:r>
                <a14:m>
                  <m:oMath xmlns:m="http://schemas.openxmlformats.org/officeDocument/2006/math">
                    <m:r>
                      <a:rPr lang="en-CA" sz="3200" i="1" dirty="0" smtClean="0">
                        <a:solidFill>
                          <a:prstClr val="black"/>
                        </a:solidFill>
                        <a:latin typeface="Cambria Math" panose="02040503050406030204" pitchFamily="18" charset="0"/>
                        <a:ea typeface="Cambria Math" panose="02040503050406030204" pitchFamily="18" charset="0"/>
                      </a:rPr>
                      <m:t>∈</m:t>
                    </m:r>
                  </m:oMath>
                </a14:m>
                <a:r>
                  <a:rPr lang="en-CA" sz="3200" dirty="0">
                    <a:solidFill>
                      <a:prstClr val="black"/>
                    </a:solidFill>
                    <a:latin typeface="Segoe UI Light (Headings)"/>
                  </a:rPr>
                  <a:t>S w.r.t binary operator § </a:t>
                </a:r>
                <a:r>
                  <a:rPr lang="en-CA" sz="3200" dirty="0" err="1">
                    <a:solidFill>
                      <a:prstClr val="black"/>
                    </a:solidFill>
                    <a:latin typeface="Segoe UI Light (Headings)"/>
                  </a:rPr>
                  <a:t>iff</a:t>
                </a:r>
                <a:r>
                  <a:rPr lang="en-CA" sz="3200" dirty="0">
                    <a:solidFill>
                      <a:prstClr val="black"/>
                    </a:solidFill>
                    <a:latin typeface="Segoe UI Light (Headings)"/>
                  </a:rPr>
                  <a:t>:</a:t>
                </a:r>
              </a:p>
              <a:p>
                <a:pPr algn="ctr"/>
                <a:r>
                  <a:rPr lang="en-CA" sz="3200" dirty="0">
                    <a:solidFill>
                      <a:prstClr val="black"/>
                    </a:solidFill>
                    <a:latin typeface="Segoe UI Light (Headings)"/>
                  </a:rPr>
                  <a:t>x § y= </a:t>
                </a:r>
                <a:r>
                  <a:rPr lang="en-CA" sz="3200" dirty="0">
                    <a:solidFill>
                      <a:prstClr val="black"/>
                    </a:solidFill>
                    <a:highlight>
                      <a:srgbClr val="FFFF00"/>
                    </a:highlight>
                    <a:latin typeface="Segoe UI Light (Headings)"/>
                  </a:rPr>
                  <a:t>e</a:t>
                </a:r>
                <a:r>
                  <a:rPr lang="en-CA" sz="3200" baseline="-25000" dirty="0">
                    <a:solidFill>
                      <a:prstClr val="black"/>
                    </a:solidFill>
                    <a:highlight>
                      <a:srgbClr val="FFFF00"/>
                    </a:highlight>
                    <a:latin typeface="Segoe UI Light (Headings)"/>
                  </a:rPr>
                  <a:t>§</a:t>
                </a:r>
                <a:r>
                  <a:rPr lang="en-CA" sz="3200" dirty="0">
                    <a:solidFill>
                      <a:prstClr val="black"/>
                    </a:solidFill>
                    <a:highlight>
                      <a:srgbClr val="FFFF00"/>
                    </a:highlight>
                    <a:latin typeface="Segoe UI Light (Headings)"/>
                  </a:rPr>
                  <a:t> </a:t>
                </a:r>
                <a:r>
                  <a:rPr lang="en-CA" sz="3200" dirty="0">
                    <a:solidFill>
                      <a:prstClr val="black"/>
                    </a:solidFill>
                    <a:latin typeface="Segoe UI Light (Headings)"/>
                  </a:rPr>
                  <a:t>= y § x </a:t>
                </a:r>
                <a:endParaRPr lang="en-CA" sz="3200" baseline="-25000" dirty="0">
                  <a:solidFill>
                    <a:prstClr val="black"/>
                  </a:solidFill>
                  <a:latin typeface="Segoe UI Light (Headings)"/>
                </a:endParaRPr>
              </a:p>
              <a:p>
                <a:pPr algn="ctr"/>
                <a:endParaRPr lang="en-CA" sz="3200" dirty="0">
                  <a:solidFill>
                    <a:prstClr val="black"/>
                  </a:solidFill>
                  <a:latin typeface="Segoe UI Light (Headings)"/>
                </a:endParaRPr>
              </a:p>
              <a:p>
                <a:pPr algn="ctr"/>
                <a:r>
                  <a:rPr lang="en-CA" sz="3200" dirty="0">
                    <a:solidFill>
                      <a:prstClr val="black"/>
                    </a:solidFill>
                    <a:latin typeface="Segoe UI Light (Headings)"/>
                  </a:rPr>
                  <a:t>We denote y = x</a:t>
                </a:r>
                <a:r>
                  <a:rPr lang="en-CA" sz="3200" baseline="30000" dirty="0">
                    <a:solidFill>
                      <a:prstClr val="black"/>
                    </a:solidFill>
                    <a:latin typeface="Segoe UI Light (Headings)"/>
                  </a:rPr>
                  <a:t>-1</a:t>
                </a:r>
                <a:r>
                  <a:rPr lang="en-CA" sz="3200" dirty="0">
                    <a:solidFill>
                      <a:prstClr val="black"/>
                    </a:solidFill>
                    <a:latin typeface="Segoe UI Light (Headings)"/>
                  </a:rPr>
                  <a:t> and x = y</a:t>
                </a:r>
                <a:r>
                  <a:rPr lang="en-CA" sz="3200" baseline="30000" dirty="0">
                    <a:solidFill>
                      <a:prstClr val="black"/>
                    </a:solidFill>
                    <a:latin typeface="Segoe UI Light (Headings)"/>
                  </a:rPr>
                  <a:t>-1</a:t>
                </a:r>
              </a:p>
            </p:txBody>
          </p:sp>
        </mc:Choice>
        <mc:Fallback xmlns="">
          <p:sp>
            <p:nvSpPr>
              <p:cNvPr id="7" name="Rectangle 6">
                <a:extLst>
                  <a:ext uri="{FF2B5EF4-FFF2-40B4-BE49-F238E27FC236}">
                    <a16:creationId xmlns:a16="http://schemas.microsoft.com/office/drawing/2014/main" id="{28F224D9-40AA-474F-B64F-EFB8519C9769}"/>
                  </a:ext>
                </a:extLst>
              </p:cNvPr>
              <p:cNvSpPr>
                <a:spLocks noRot="1" noChangeAspect="1" noMove="1" noResize="1" noEditPoints="1" noAdjustHandles="1" noChangeArrowheads="1" noChangeShapeType="1" noTextEdit="1"/>
              </p:cNvSpPr>
              <p:nvPr/>
            </p:nvSpPr>
            <p:spPr>
              <a:xfrm>
                <a:off x="0" y="4575536"/>
                <a:ext cx="12192000" cy="2062103"/>
              </a:xfrm>
              <a:prstGeom prst="rect">
                <a:avLst/>
              </a:prstGeom>
              <a:blipFill>
                <a:blip r:embed="rId2"/>
                <a:stretch>
                  <a:fillRect t="-3681" b="-8589"/>
                </a:stretch>
              </a:blipFill>
            </p:spPr>
            <p:txBody>
              <a:bodyPr/>
              <a:lstStyle/>
              <a:p>
                <a:r>
                  <a:rPr lang="en-US">
                    <a:noFill/>
                  </a:rPr>
                  <a:t> </a:t>
                </a:r>
              </a:p>
            </p:txBody>
          </p:sp>
        </mc:Fallback>
      </mc:AlternateContent>
    </p:spTree>
    <p:extLst>
      <p:ext uri="{BB962C8B-B14F-4D97-AF65-F5344CB8AC3E}">
        <p14:creationId xmlns:p14="http://schemas.microsoft.com/office/powerpoint/2010/main" val="2121607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VI. inverse</a:t>
            </a:r>
          </a:p>
        </p:txBody>
      </p:sp>
      <p:sp>
        <p:nvSpPr>
          <p:cNvPr id="6" name="Rectangle 5">
            <a:extLst>
              <a:ext uri="{FF2B5EF4-FFF2-40B4-BE49-F238E27FC236}">
                <a16:creationId xmlns:a16="http://schemas.microsoft.com/office/drawing/2014/main" id="{577B85B9-8A97-44EF-8099-109BD926D2E9}"/>
              </a:ext>
            </a:extLst>
          </p:cNvPr>
          <p:cNvSpPr/>
          <p:nvPr/>
        </p:nvSpPr>
        <p:spPr>
          <a:xfrm>
            <a:off x="0" y="4575536"/>
            <a:ext cx="12192000" cy="2308324"/>
          </a:xfrm>
          <a:prstGeom prst="rect">
            <a:avLst/>
          </a:prstGeom>
        </p:spPr>
        <p:txBody>
          <a:bodyPr wrap="square">
            <a:spAutoFit/>
          </a:bodyPr>
          <a:lstStyle/>
          <a:p>
            <a:pPr algn="ctr"/>
            <a:r>
              <a:rPr lang="en-CA" sz="3600" dirty="0">
                <a:solidFill>
                  <a:prstClr val="black"/>
                </a:solidFill>
                <a:latin typeface="Segoe UI Light (Headings)"/>
              </a:rPr>
              <a:t>S = {…, -2,-1,0,1,2,…}</a:t>
            </a:r>
          </a:p>
          <a:p>
            <a:pPr algn="ctr"/>
            <a:r>
              <a:rPr lang="en-CA" sz="3600" dirty="0">
                <a:solidFill>
                  <a:prstClr val="black"/>
                </a:solidFill>
                <a:latin typeface="Segoe UI Light (Headings)"/>
              </a:rPr>
              <a:t>§ = + (addition)</a:t>
            </a:r>
          </a:p>
          <a:p>
            <a:pPr algn="ctr"/>
            <a:r>
              <a:rPr lang="en-CA" sz="3600" dirty="0">
                <a:solidFill>
                  <a:prstClr val="black"/>
                </a:solidFill>
                <a:latin typeface="Segoe UI Light (Headings)"/>
              </a:rPr>
              <a:t>x+(-x)=(-x)+x= e</a:t>
            </a:r>
            <a:r>
              <a:rPr lang="en-CA" sz="3600" baseline="-25000" dirty="0">
                <a:solidFill>
                  <a:prstClr val="black"/>
                </a:solidFill>
                <a:latin typeface="Segoe UI Light (Headings)"/>
              </a:rPr>
              <a:t>+</a:t>
            </a:r>
            <a:r>
              <a:rPr lang="en-CA" sz="3600" dirty="0">
                <a:solidFill>
                  <a:prstClr val="black"/>
                </a:solidFill>
                <a:latin typeface="Segoe UI Light (Headings)"/>
              </a:rPr>
              <a:t>= 0 </a:t>
            </a:r>
          </a:p>
          <a:p>
            <a:pPr algn="ctr"/>
            <a:r>
              <a:rPr lang="en-CA" sz="3600" dirty="0">
                <a:solidFill>
                  <a:prstClr val="black"/>
                </a:solidFill>
                <a:latin typeface="Segoe UI Light (Headings)"/>
                <a:sym typeface="Wingdings" panose="05000000000000000000" pitchFamily="2" charset="2"/>
              </a:rPr>
              <a:t>x</a:t>
            </a:r>
            <a:r>
              <a:rPr lang="en-CA" sz="3600" baseline="30000" dirty="0">
                <a:solidFill>
                  <a:prstClr val="black"/>
                </a:solidFill>
                <a:latin typeface="Segoe UI Light (Headings)"/>
                <a:sym typeface="Wingdings" panose="05000000000000000000" pitchFamily="2" charset="2"/>
              </a:rPr>
              <a:t>-1</a:t>
            </a:r>
            <a:r>
              <a:rPr lang="en-CA" sz="3600" dirty="0">
                <a:solidFill>
                  <a:prstClr val="black"/>
                </a:solidFill>
                <a:latin typeface="Segoe UI Light (Headings)"/>
                <a:sym typeface="Wingdings" panose="05000000000000000000" pitchFamily="2" charset="2"/>
              </a:rPr>
              <a:t>=-x</a:t>
            </a:r>
            <a:endParaRPr lang="en-CA" sz="3600" baseline="-25000" dirty="0">
              <a:solidFill>
                <a:prstClr val="black"/>
              </a:solidFill>
              <a:latin typeface="Segoe UI Light (Headings)"/>
            </a:endParaRPr>
          </a:p>
        </p:txBody>
      </p:sp>
    </p:spTree>
    <p:extLst>
      <p:ext uri="{BB962C8B-B14F-4D97-AF65-F5344CB8AC3E}">
        <p14:creationId xmlns:p14="http://schemas.microsoft.com/office/powerpoint/2010/main" val="191327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VI. inverse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77B85B9-8A97-44EF-8099-109BD926D2E9}"/>
                  </a:ext>
                </a:extLst>
              </p:cNvPr>
              <p:cNvSpPr/>
              <p:nvPr/>
            </p:nvSpPr>
            <p:spPr>
              <a:xfrm>
                <a:off x="0" y="4575536"/>
                <a:ext cx="12192000" cy="2308324"/>
              </a:xfrm>
              <a:prstGeom prst="rect">
                <a:avLst/>
              </a:prstGeom>
            </p:spPr>
            <p:txBody>
              <a:bodyPr wrap="square">
                <a:spAutoFit/>
              </a:bodyPr>
              <a:lstStyle/>
              <a:p>
                <a:pPr algn="ctr"/>
                <a:r>
                  <a:rPr lang="en-CA" sz="3600" dirty="0">
                    <a:solidFill>
                      <a:prstClr val="black"/>
                    </a:solidFill>
                    <a:latin typeface="Segoe UI Light (Headings)"/>
                  </a:rPr>
                  <a:t>S = {…, -2,-1,0,1,2,…}</a:t>
                </a:r>
              </a:p>
              <a:p>
                <a:pPr algn="ctr"/>
                <a:r>
                  <a:rPr lang="en-CA" sz="3600" dirty="0">
                    <a:solidFill>
                      <a:prstClr val="black"/>
                    </a:solidFill>
                    <a:latin typeface="Segoe UI Light (Headings)"/>
                  </a:rPr>
                  <a:t>§ = × (multiplication)</a:t>
                </a:r>
              </a:p>
              <a:p>
                <a:pPr algn="ctr"/>
                <a:r>
                  <a:rPr lang="en-CA" sz="3600" dirty="0">
                    <a:solidFill>
                      <a:prstClr val="black"/>
                    </a:solidFill>
                    <a:latin typeface="Segoe UI Light (Headings)"/>
                  </a:rPr>
                  <a:t>S does not have the inverse property for × since </a:t>
                </a:r>
              </a:p>
              <a:p>
                <a:pPr algn="ctr"/>
                <a:r>
                  <a:rPr lang="en-CA" sz="3600" dirty="0">
                    <a:solidFill>
                      <a:prstClr val="black"/>
                    </a:solidFill>
                    <a:latin typeface="Segoe UI Light (Headings)"/>
                  </a:rPr>
                  <a:t>2×½ = ½×2= e</a:t>
                </a:r>
                <a:r>
                  <a:rPr lang="en-CA" sz="3600" baseline="-25000" dirty="0">
                    <a:solidFill>
                      <a:prstClr val="black"/>
                    </a:solidFill>
                    <a:latin typeface="Segoe UI Light (Headings)"/>
                  </a:rPr>
                  <a:t>×</a:t>
                </a:r>
                <a:r>
                  <a:rPr lang="en-CA" sz="3600" dirty="0">
                    <a:solidFill>
                      <a:prstClr val="black"/>
                    </a:solidFill>
                    <a:latin typeface="Segoe UI Light (Headings)"/>
                  </a:rPr>
                  <a:t>= 1 but </a:t>
                </a:r>
                <a:r>
                  <a:rPr lang="en-CA" sz="3600" dirty="0">
                    <a:solidFill>
                      <a:prstClr val="black"/>
                    </a:solidFill>
                    <a:highlight>
                      <a:srgbClr val="FFFF00"/>
                    </a:highlight>
                    <a:latin typeface="Segoe UI Light (Headings)"/>
                  </a:rPr>
                  <a:t>½ </a:t>
                </a:r>
                <a14:m>
                  <m:oMath xmlns:m="http://schemas.openxmlformats.org/officeDocument/2006/math">
                    <m:r>
                      <a:rPr lang="en-CA" sz="3600" i="1" smtClean="0">
                        <a:solidFill>
                          <a:prstClr val="black"/>
                        </a:solidFill>
                        <a:highlight>
                          <a:srgbClr val="FFFF00"/>
                        </a:highlight>
                        <a:latin typeface="Cambria Math" panose="02040503050406030204" pitchFamily="18" charset="0"/>
                        <a:ea typeface="Cambria Math" panose="02040503050406030204" pitchFamily="18" charset="0"/>
                      </a:rPr>
                      <m:t>∉</m:t>
                    </m:r>
                  </m:oMath>
                </a14:m>
                <a:r>
                  <a:rPr lang="en-CA" sz="3600" dirty="0">
                    <a:solidFill>
                      <a:prstClr val="black"/>
                    </a:solidFill>
                    <a:highlight>
                      <a:srgbClr val="FFFF00"/>
                    </a:highlight>
                    <a:latin typeface="Segoe UI Light (Headings)"/>
                  </a:rPr>
                  <a:t> S</a:t>
                </a:r>
              </a:p>
            </p:txBody>
          </p:sp>
        </mc:Choice>
        <mc:Fallback xmlns="">
          <p:sp>
            <p:nvSpPr>
              <p:cNvPr id="6" name="Rectangle 5">
                <a:extLst>
                  <a:ext uri="{FF2B5EF4-FFF2-40B4-BE49-F238E27FC236}">
                    <a16:creationId xmlns:a16="http://schemas.microsoft.com/office/drawing/2014/main" id="{577B85B9-8A97-44EF-8099-109BD926D2E9}"/>
                  </a:ext>
                </a:extLst>
              </p:cNvPr>
              <p:cNvSpPr>
                <a:spLocks noRot="1" noChangeAspect="1" noMove="1" noResize="1" noEditPoints="1" noAdjustHandles="1" noChangeArrowheads="1" noChangeShapeType="1" noTextEdit="1"/>
              </p:cNvSpPr>
              <p:nvPr/>
            </p:nvSpPr>
            <p:spPr>
              <a:xfrm>
                <a:off x="0" y="4575536"/>
                <a:ext cx="12192000" cy="2308324"/>
              </a:xfrm>
              <a:prstGeom prst="rect">
                <a:avLst/>
              </a:prstGeom>
              <a:blipFill>
                <a:blip r:embed="rId2"/>
                <a:stretch>
                  <a:fillRect t="-4233" b="-9259"/>
                </a:stretch>
              </a:blipFill>
            </p:spPr>
            <p:txBody>
              <a:bodyPr/>
              <a:lstStyle/>
              <a:p>
                <a:r>
                  <a:rPr lang="en-US">
                    <a:noFill/>
                  </a:rPr>
                  <a:t> </a:t>
                </a:r>
              </a:p>
            </p:txBody>
          </p:sp>
        </mc:Fallback>
      </mc:AlternateContent>
    </p:spTree>
    <p:extLst>
      <p:ext uri="{BB962C8B-B14F-4D97-AF65-F5344CB8AC3E}">
        <p14:creationId xmlns:p14="http://schemas.microsoft.com/office/powerpoint/2010/main" val="751064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VI. inverse</a:t>
            </a:r>
          </a:p>
        </p:txBody>
      </p:sp>
      <p:sp>
        <p:nvSpPr>
          <p:cNvPr id="7" name="Rectangle 6">
            <a:extLst>
              <a:ext uri="{FF2B5EF4-FFF2-40B4-BE49-F238E27FC236}">
                <a16:creationId xmlns:a16="http://schemas.microsoft.com/office/drawing/2014/main" id="{ED89B860-495A-444A-9FFA-252D4521F67D}"/>
              </a:ext>
            </a:extLst>
          </p:cNvPr>
          <p:cNvSpPr/>
          <p:nvPr/>
        </p:nvSpPr>
        <p:spPr>
          <a:xfrm>
            <a:off x="0" y="4575536"/>
            <a:ext cx="12192000" cy="2308324"/>
          </a:xfrm>
          <a:prstGeom prst="rect">
            <a:avLst/>
          </a:prstGeom>
        </p:spPr>
        <p:txBody>
          <a:bodyPr wrap="square">
            <a:spAutoFit/>
          </a:bodyPr>
          <a:lstStyle/>
          <a:p>
            <a:pPr algn="ctr"/>
            <a:r>
              <a:rPr lang="en-CA" sz="3600" dirty="0">
                <a:solidFill>
                  <a:prstClr val="black"/>
                </a:solidFill>
                <a:latin typeface="Segoe UI Light (Headings)"/>
              </a:rPr>
              <a:t>S = {0,1}</a:t>
            </a:r>
          </a:p>
          <a:p>
            <a:pPr algn="ctr"/>
            <a:r>
              <a:rPr lang="en-CA" sz="3600" dirty="0">
                <a:solidFill>
                  <a:prstClr val="black"/>
                </a:solidFill>
                <a:latin typeface="Segoe UI Light (Headings)"/>
              </a:rPr>
              <a:t>§ = + (OR), × (AND)</a:t>
            </a:r>
          </a:p>
          <a:p>
            <a:pPr algn="ctr"/>
            <a:r>
              <a:rPr lang="en-CA" sz="3600" dirty="0">
                <a:solidFill>
                  <a:prstClr val="black"/>
                </a:solidFill>
                <a:highlight>
                  <a:srgbClr val="FFFF00"/>
                </a:highlight>
                <a:latin typeface="Segoe UI Light (Headings)"/>
              </a:rPr>
              <a:t>1+?=?+1 ≠ e</a:t>
            </a:r>
            <a:r>
              <a:rPr lang="en-CA" sz="3600" baseline="-25000" dirty="0">
                <a:solidFill>
                  <a:prstClr val="black"/>
                </a:solidFill>
                <a:highlight>
                  <a:srgbClr val="FFFF00"/>
                </a:highlight>
                <a:latin typeface="Segoe UI Light (Headings)"/>
              </a:rPr>
              <a:t>+</a:t>
            </a:r>
            <a:r>
              <a:rPr lang="en-CA" sz="3600" dirty="0">
                <a:solidFill>
                  <a:prstClr val="black"/>
                </a:solidFill>
                <a:highlight>
                  <a:srgbClr val="FFFF00"/>
                </a:highlight>
                <a:latin typeface="Segoe UI Light (Headings)"/>
              </a:rPr>
              <a:t>= 0 </a:t>
            </a:r>
            <a:endParaRPr lang="en-CA" sz="3600" baseline="-25000" dirty="0">
              <a:solidFill>
                <a:prstClr val="black"/>
              </a:solidFill>
              <a:highlight>
                <a:srgbClr val="FFFF00"/>
              </a:highlight>
              <a:latin typeface="Segoe UI Light (Headings)"/>
            </a:endParaRPr>
          </a:p>
          <a:p>
            <a:pPr algn="ctr"/>
            <a:r>
              <a:rPr lang="en-CA" sz="3600" dirty="0">
                <a:solidFill>
                  <a:prstClr val="black"/>
                </a:solidFill>
                <a:highlight>
                  <a:srgbClr val="FFFF00"/>
                </a:highlight>
                <a:latin typeface="Segoe UI Light (Headings)"/>
              </a:rPr>
              <a:t>0×?=?×0 ≠ e</a:t>
            </a:r>
            <a:r>
              <a:rPr lang="en-CA" sz="3600" baseline="-25000" dirty="0">
                <a:solidFill>
                  <a:prstClr val="black"/>
                </a:solidFill>
                <a:highlight>
                  <a:srgbClr val="FFFF00"/>
                </a:highlight>
                <a:latin typeface="Segoe UI Light (Headings)"/>
              </a:rPr>
              <a:t>×</a:t>
            </a:r>
            <a:r>
              <a:rPr lang="en-CA" sz="3600" dirty="0">
                <a:solidFill>
                  <a:prstClr val="black"/>
                </a:solidFill>
                <a:highlight>
                  <a:srgbClr val="FFFF00"/>
                </a:highlight>
                <a:latin typeface="Segoe UI Light (Headings)"/>
              </a:rPr>
              <a:t>= 1 </a:t>
            </a:r>
            <a:endParaRPr lang="en-CA" sz="3600" dirty="0">
              <a:solidFill>
                <a:prstClr val="black"/>
              </a:solidFill>
              <a:latin typeface="Segoe UI Light (Headings)"/>
            </a:endParaRPr>
          </a:p>
        </p:txBody>
      </p:sp>
    </p:spTree>
    <p:extLst>
      <p:ext uri="{BB962C8B-B14F-4D97-AF65-F5344CB8AC3E}">
        <p14:creationId xmlns:p14="http://schemas.microsoft.com/office/powerpoint/2010/main" val="376719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FBD726-387C-44BA-ABEA-E32B41603527}"/>
              </a:ext>
            </a:extLst>
          </p:cNvPr>
          <p:cNvSpPr/>
          <p:nvPr/>
        </p:nvSpPr>
        <p:spPr>
          <a:xfrm>
            <a:off x="0" y="1012954"/>
            <a:ext cx="12192000" cy="4555093"/>
          </a:xfrm>
          <a:prstGeom prst="rect">
            <a:avLst/>
          </a:prstGeom>
        </p:spPr>
        <p:txBody>
          <a:bodyPr wrap="square">
            <a:spAutoFit/>
          </a:bodyPr>
          <a:lstStyle/>
          <a:p>
            <a:pPr algn="ctr"/>
            <a:r>
              <a:rPr lang="en-CA" sz="6600" cap="all" dirty="0">
                <a:solidFill>
                  <a:prstClr val="black"/>
                </a:solidFill>
                <a:latin typeface="Segoe UI Light (Headings)"/>
              </a:rPr>
              <a:t>Minimization </a:t>
            </a:r>
          </a:p>
          <a:p>
            <a:pPr algn="ctr"/>
            <a:r>
              <a:rPr lang="en-US" sz="2800" dirty="0">
                <a:latin typeface="Segoe UI Light (Headings)"/>
              </a:rPr>
              <a:t>Number of Gates</a:t>
            </a:r>
          </a:p>
          <a:p>
            <a:pPr algn="ctr"/>
            <a:r>
              <a:rPr lang="en-US" sz="2800" dirty="0">
                <a:latin typeface="Segoe UI Light (Headings)"/>
              </a:rPr>
              <a:t>Number of Inputs (2-input vs 4-input)</a:t>
            </a:r>
          </a:p>
          <a:p>
            <a:pPr algn="ctr"/>
            <a:r>
              <a:rPr lang="en-US" sz="2800" dirty="0">
                <a:latin typeface="Segoe UI Light (Headings)"/>
              </a:rPr>
              <a:t>Number of Interconnections</a:t>
            </a:r>
          </a:p>
          <a:p>
            <a:pPr algn="ctr"/>
            <a:r>
              <a:rPr lang="en-US" sz="2800" dirty="0">
                <a:latin typeface="Segoe UI Light (Headings)"/>
              </a:rPr>
              <a:t>Propagation Time </a:t>
            </a:r>
          </a:p>
          <a:p>
            <a:pPr algn="ctr"/>
            <a:r>
              <a:rPr lang="en-US" sz="2800" dirty="0">
                <a:latin typeface="Segoe UI Light (Headings)"/>
              </a:rPr>
              <a:t>Cost of Gates</a:t>
            </a:r>
          </a:p>
          <a:p>
            <a:pPr algn="ctr"/>
            <a:r>
              <a:rPr lang="en-US" sz="2800" dirty="0">
                <a:latin typeface="Segoe UI Light (Headings)"/>
              </a:rPr>
              <a:t>Circuit Area</a:t>
            </a:r>
          </a:p>
          <a:p>
            <a:pPr algn="ctr"/>
            <a:r>
              <a:rPr lang="en-US" sz="2800" dirty="0">
                <a:latin typeface="Segoe UI Light (Headings)"/>
              </a:rPr>
              <a:t>. . . </a:t>
            </a:r>
          </a:p>
          <a:p>
            <a:pPr algn="ctr"/>
            <a:r>
              <a:rPr lang="en-CA" sz="2800" dirty="0">
                <a:latin typeface="Segoe UI Light (Headings)"/>
              </a:rPr>
              <a:t>A circuit may not satisfy all due to conflicting </a:t>
            </a:r>
            <a:r>
              <a:rPr lang="en-US" sz="2800" dirty="0">
                <a:latin typeface="Segoe UI Light (Headings)"/>
              </a:rPr>
              <a:t>constraints!</a:t>
            </a:r>
          </a:p>
        </p:txBody>
      </p:sp>
      <p:cxnSp>
        <p:nvCxnSpPr>
          <p:cNvPr id="3" name="Straight Connector 2">
            <a:extLst>
              <a:ext uri="{FF2B5EF4-FFF2-40B4-BE49-F238E27FC236}">
                <a16:creationId xmlns:a16="http://schemas.microsoft.com/office/drawing/2014/main" id="{D399FF67-22BE-43C1-AE90-28D40FD9EC8C}"/>
              </a:ext>
            </a:extLst>
          </p:cNvPr>
          <p:cNvCxnSpPr>
            <a:cxnSpLocks/>
          </p:cNvCxnSpPr>
          <p:nvPr/>
        </p:nvCxnSpPr>
        <p:spPr>
          <a:xfrm>
            <a:off x="1134706" y="6467772"/>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4" name="Straight Connector 3">
            <a:extLst>
              <a:ext uri="{FF2B5EF4-FFF2-40B4-BE49-F238E27FC236}">
                <a16:creationId xmlns:a16="http://schemas.microsoft.com/office/drawing/2014/main" id="{FE576CF9-9B81-4F90-B3DD-55E92A1E131F}"/>
              </a:ext>
            </a:extLst>
          </p:cNvPr>
          <p:cNvCxnSpPr>
            <a:cxnSpLocks/>
          </p:cNvCxnSpPr>
          <p:nvPr/>
        </p:nvCxnSpPr>
        <p:spPr>
          <a:xfrm>
            <a:off x="1232361" y="509471"/>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1128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VII. Complement</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F224D9-40AA-474F-B64F-EFB8519C9769}"/>
                  </a:ext>
                </a:extLst>
              </p:cNvPr>
              <p:cNvSpPr/>
              <p:nvPr/>
            </p:nvSpPr>
            <p:spPr>
              <a:xfrm>
                <a:off x="0" y="4575536"/>
                <a:ext cx="12192000" cy="2062103"/>
              </a:xfrm>
              <a:prstGeom prst="rect">
                <a:avLst/>
              </a:prstGeom>
            </p:spPr>
            <p:txBody>
              <a:bodyPr wrap="square">
                <a:spAutoFit/>
              </a:bodyPr>
              <a:lstStyle/>
              <a:p>
                <a:pPr algn="ctr"/>
                <a:r>
                  <a:rPr lang="en-CA" sz="3200" dirty="0">
                    <a:solidFill>
                      <a:prstClr val="black"/>
                    </a:solidFill>
                    <a:latin typeface="Segoe UI Light (Headings)"/>
                  </a:rPr>
                  <a:t>For </a:t>
                </a:r>
                <a:r>
                  <a:rPr lang="en-CA" sz="3200" dirty="0">
                    <a:solidFill>
                      <a:prstClr val="black"/>
                    </a:solidFill>
                    <a:highlight>
                      <a:srgbClr val="FFFF00"/>
                    </a:highlight>
                    <a:latin typeface="Segoe UI Light (Headings)"/>
                  </a:rPr>
                  <a:t>all</a:t>
                </a:r>
                <a:r>
                  <a:rPr lang="en-CA" sz="3200" dirty="0">
                    <a:solidFill>
                      <a:prstClr val="black"/>
                    </a:solidFill>
                    <a:latin typeface="Segoe UI Light (Headings)"/>
                  </a:rPr>
                  <a:t> x</a:t>
                </a:r>
                <a14:m>
                  <m:oMath xmlns:m="http://schemas.openxmlformats.org/officeDocument/2006/math">
                    <m:r>
                      <a:rPr lang="en-CA" sz="3200" i="1" dirty="0">
                        <a:solidFill>
                          <a:prstClr val="black"/>
                        </a:solidFill>
                        <a:latin typeface="Cambria Math" panose="02040503050406030204" pitchFamily="18" charset="0"/>
                        <a:ea typeface="Cambria Math" panose="02040503050406030204" pitchFamily="18" charset="0"/>
                      </a:rPr>
                      <m:t>∈</m:t>
                    </m:r>
                  </m:oMath>
                </a14:m>
                <a:r>
                  <a:rPr lang="en-CA" sz="3200" dirty="0">
                    <a:solidFill>
                      <a:prstClr val="black"/>
                    </a:solidFill>
                    <a:latin typeface="Segoe UI Light (Headings)"/>
                  </a:rPr>
                  <a:t>S, there should be y</a:t>
                </a:r>
                <a14:m>
                  <m:oMath xmlns:m="http://schemas.openxmlformats.org/officeDocument/2006/math">
                    <m:r>
                      <a:rPr lang="en-CA" sz="3200" i="1" dirty="0" smtClean="0">
                        <a:solidFill>
                          <a:prstClr val="black"/>
                        </a:solidFill>
                        <a:latin typeface="Cambria Math" panose="02040503050406030204" pitchFamily="18" charset="0"/>
                        <a:ea typeface="Cambria Math" panose="02040503050406030204" pitchFamily="18" charset="0"/>
                      </a:rPr>
                      <m:t>∈</m:t>
                    </m:r>
                  </m:oMath>
                </a14:m>
                <a:r>
                  <a:rPr lang="en-CA" sz="3200" dirty="0">
                    <a:solidFill>
                      <a:prstClr val="black"/>
                    </a:solidFill>
                    <a:latin typeface="Segoe UI Light (Headings)"/>
                  </a:rPr>
                  <a:t>S w.r.t binary operators § and † </a:t>
                </a:r>
                <a:r>
                  <a:rPr lang="en-CA" sz="3200" dirty="0" err="1">
                    <a:solidFill>
                      <a:prstClr val="black"/>
                    </a:solidFill>
                    <a:latin typeface="Segoe UI Light (Headings)"/>
                  </a:rPr>
                  <a:t>iff</a:t>
                </a:r>
                <a:r>
                  <a:rPr lang="en-CA" sz="3200" dirty="0">
                    <a:solidFill>
                      <a:prstClr val="black"/>
                    </a:solidFill>
                    <a:latin typeface="Segoe UI Light (Headings)"/>
                  </a:rPr>
                  <a:t>:</a:t>
                </a:r>
              </a:p>
              <a:p>
                <a:pPr algn="ctr"/>
                <a:r>
                  <a:rPr lang="en-CA" sz="3200" dirty="0">
                    <a:solidFill>
                      <a:prstClr val="black"/>
                    </a:solidFill>
                    <a:latin typeface="Segoe UI Light (Headings)"/>
                  </a:rPr>
                  <a:t>x § y= </a:t>
                </a:r>
                <a:r>
                  <a:rPr lang="en-CA" sz="3200" dirty="0">
                    <a:solidFill>
                      <a:prstClr val="black"/>
                    </a:solidFill>
                    <a:highlight>
                      <a:srgbClr val="FFFF00"/>
                    </a:highlight>
                    <a:latin typeface="Segoe UI Light (Headings)"/>
                  </a:rPr>
                  <a:t>e</a:t>
                </a:r>
                <a:r>
                  <a:rPr lang="en-CA" sz="3200" baseline="-25000" dirty="0">
                    <a:solidFill>
                      <a:prstClr val="black"/>
                    </a:solidFill>
                    <a:highlight>
                      <a:srgbClr val="FFFF00"/>
                    </a:highlight>
                    <a:latin typeface="Segoe UI Light (Headings)"/>
                  </a:rPr>
                  <a:t>†</a:t>
                </a:r>
                <a:r>
                  <a:rPr lang="en-CA" sz="3200" dirty="0">
                    <a:solidFill>
                      <a:prstClr val="black"/>
                    </a:solidFill>
                    <a:highlight>
                      <a:srgbClr val="FFFF00"/>
                    </a:highlight>
                    <a:latin typeface="Segoe UI Light (Headings)"/>
                  </a:rPr>
                  <a:t> </a:t>
                </a:r>
                <a:r>
                  <a:rPr lang="en-CA" sz="3200" dirty="0">
                    <a:solidFill>
                      <a:prstClr val="black"/>
                    </a:solidFill>
                    <a:latin typeface="Segoe UI Light (Headings)"/>
                  </a:rPr>
                  <a:t>= y § x </a:t>
                </a:r>
              </a:p>
              <a:p>
                <a:pPr algn="ctr"/>
                <a:r>
                  <a:rPr lang="en-CA" sz="3200" dirty="0">
                    <a:solidFill>
                      <a:prstClr val="black"/>
                    </a:solidFill>
                    <a:latin typeface="Segoe UI Light (Headings)"/>
                  </a:rPr>
                  <a:t>x † y= </a:t>
                </a:r>
                <a:r>
                  <a:rPr lang="en-CA" sz="3200" dirty="0">
                    <a:solidFill>
                      <a:prstClr val="black"/>
                    </a:solidFill>
                    <a:highlight>
                      <a:srgbClr val="FFFF00"/>
                    </a:highlight>
                    <a:latin typeface="Segoe UI Light (Headings)"/>
                  </a:rPr>
                  <a:t>e</a:t>
                </a:r>
                <a:r>
                  <a:rPr lang="en-CA" sz="3200" baseline="-25000" dirty="0">
                    <a:solidFill>
                      <a:prstClr val="black"/>
                    </a:solidFill>
                    <a:highlight>
                      <a:srgbClr val="FFFF00"/>
                    </a:highlight>
                    <a:latin typeface="Segoe UI Light (Headings)"/>
                  </a:rPr>
                  <a:t>§</a:t>
                </a:r>
                <a:r>
                  <a:rPr lang="en-CA" sz="3200" dirty="0">
                    <a:solidFill>
                      <a:prstClr val="black"/>
                    </a:solidFill>
                    <a:highlight>
                      <a:srgbClr val="FFFF00"/>
                    </a:highlight>
                    <a:latin typeface="Segoe UI Light (Headings)"/>
                  </a:rPr>
                  <a:t> </a:t>
                </a:r>
                <a:r>
                  <a:rPr lang="en-CA" sz="3200" dirty="0">
                    <a:solidFill>
                      <a:prstClr val="black"/>
                    </a:solidFill>
                    <a:latin typeface="Segoe UI Light (Headings)"/>
                  </a:rPr>
                  <a:t>= y † x </a:t>
                </a:r>
              </a:p>
              <a:p>
                <a:pPr algn="ctr"/>
                <a:r>
                  <a:rPr lang="en-CA" sz="3200" dirty="0">
                    <a:solidFill>
                      <a:prstClr val="black"/>
                    </a:solidFill>
                    <a:latin typeface="Segoe UI Light (Headings)"/>
                  </a:rPr>
                  <a:t>We denote y = x</a:t>
                </a:r>
                <a:r>
                  <a:rPr lang="en-CA" sz="3200" baseline="30000" dirty="0">
                    <a:solidFill>
                      <a:prstClr val="black"/>
                    </a:solidFill>
                    <a:latin typeface="Segoe UI Light (Headings)"/>
                  </a:rPr>
                  <a:t>’</a:t>
                </a:r>
                <a:r>
                  <a:rPr lang="en-CA" sz="3200" dirty="0">
                    <a:solidFill>
                      <a:prstClr val="black"/>
                    </a:solidFill>
                    <a:latin typeface="Segoe UI Light (Headings)"/>
                  </a:rPr>
                  <a:t> and x = y</a:t>
                </a:r>
                <a:r>
                  <a:rPr lang="en-CA" sz="3200" baseline="30000" dirty="0">
                    <a:solidFill>
                      <a:prstClr val="black"/>
                    </a:solidFill>
                    <a:latin typeface="Segoe UI Light (Headings)"/>
                  </a:rPr>
                  <a:t>’</a:t>
                </a:r>
              </a:p>
            </p:txBody>
          </p:sp>
        </mc:Choice>
        <mc:Fallback xmlns="">
          <p:sp>
            <p:nvSpPr>
              <p:cNvPr id="7" name="Rectangle 6">
                <a:extLst>
                  <a:ext uri="{FF2B5EF4-FFF2-40B4-BE49-F238E27FC236}">
                    <a16:creationId xmlns:a16="http://schemas.microsoft.com/office/drawing/2014/main" id="{28F224D9-40AA-474F-B64F-EFB8519C9769}"/>
                  </a:ext>
                </a:extLst>
              </p:cNvPr>
              <p:cNvSpPr>
                <a:spLocks noRot="1" noChangeAspect="1" noMove="1" noResize="1" noEditPoints="1" noAdjustHandles="1" noChangeArrowheads="1" noChangeShapeType="1" noTextEdit="1"/>
              </p:cNvSpPr>
              <p:nvPr/>
            </p:nvSpPr>
            <p:spPr>
              <a:xfrm>
                <a:off x="0" y="4575536"/>
                <a:ext cx="12192000" cy="2062103"/>
              </a:xfrm>
              <a:prstGeom prst="rect">
                <a:avLst/>
              </a:prstGeom>
              <a:blipFill>
                <a:blip r:embed="rId2"/>
                <a:stretch>
                  <a:fillRect t="-3681" b="-8589"/>
                </a:stretch>
              </a:blipFill>
            </p:spPr>
            <p:txBody>
              <a:bodyPr/>
              <a:lstStyle/>
              <a:p>
                <a:r>
                  <a:rPr lang="en-US">
                    <a:noFill/>
                  </a:rPr>
                  <a:t> </a:t>
                </a:r>
              </a:p>
            </p:txBody>
          </p:sp>
        </mc:Fallback>
      </mc:AlternateContent>
    </p:spTree>
    <p:extLst>
      <p:ext uri="{BB962C8B-B14F-4D97-AF65-F5344CB8AC3E}">
        <p14:creationId xmlns:p14="http://schemas.microsoft.com/office/powerpoint/2010/main" val="2435547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VII. Complement (NOT)</a:t>
            </a:r>
          </a:p>
        </p:txBody>
      </p:sp>
      <p:sp>
        <p:nvSpPr>
          <p:cNvPr id="7" name="Rectangle 6">
            <a:extLst>
              <a:ext uri="{FF2B5EF4-FFF2-40B4-BE49-F238E27FC236}">
                <a16:creationId xmlns:a16="http://schemas.microsoft.com/office/drawing/2014/main" id="{ED89B860-495A-444A-9FFA-252D4521F67D}"/>
              </a:ext>
            </a:extLst>
          </p:cNvPr>
          <p:cNvSpPr/>
          <p:nvPr/>
        </p:nvSpPr>
        <p:spPr>
          <a:xfrm>
            <a:off x="0" y="4575536"/>
            <a:ext cx="12192000" cy="2246769"/>
          </a:xfrm>
          <a:prstGeom prst="rect">
            <a:avLst/>
          </a:prstGeom>
        </p:spPr>
        <p:txBody>
          <a:bodyPr wrap="square">
            <a:spAutoFit/>
          </a:bodyPr>
          <a:lstStyle/>
          <a:p>
            <a:pPr algn="ctr"/>
            <a:r>
              <a:rPr lang="en-CA" sz="2800" dirty="0">
                <a:solidFill>
                  <a:prstClr val="black"/>
                </a:solidFill>
                <a:latin typeface="Segoe UI Light (Headings)"/>
              </a:rPr>
              <a:t>S = {0,1}</a:t>
            </a:r>
          </a:p>
          <a:p>
            <a:pPr algn="ctr"/>
            <a:r>
              <a:rPr lang="en-CA" sz="2800" dirty="0">
                <a:solidFill>
                  <a:prstClr val="black"/>
                </a:solidFill>
                <a:latin typeface="Segoe UI Light (Headings)"/>
              </a:rPr>
              <a:t>§ = + (OR), × (AND)</a:t>
            </a:r>
          </a:p>
          <a:p>
            <a:pPr algn="ctr"/>
            <a:r>
              <a:rPr lang="en-CA" sz="2800" dirty="0">
                <a:solidFill>
                  <a:prstClr val="black"/>
                </a:solidFill>
                <a:highlight>
                  <a:srgbClr val="FFFF00"/>
                </a:highlight>
                <a:latin typeface="Segoe UI Light (Headings)"/>
              </a:rPr>
              <a:t>1+0=0+1 = e</a:t>
            </a:r>
            <a:r>
              <a:rPr lang="en-CA" sz="2800" baseline="-25000" dirty="0">
                <a:solidFill>
                  <a:prstClr val="black"/>
                </a:solidFill>
                <a:highlight>
                  <a:srgbClr val="FFFF00"/>
                </a:highlight>
                <a:latin typeface="Segoe UI Light (Headings)"/>
              </a:rPr>
              <a:t>×</a:t>
            </a:r>
            <a:r>
              <a:rPr lang="en-CA" sz="2800" dirty="0">
                <a:solidFill>
                  <a:prstClr val="black"/>
                </a:solidFill>
                <a:highlight>
                  <a:srgbClr val="FFFF00"/>
                </a:highlight>
                <a:latin typeface="Segoe UI Light (Headings)"/>
              </a:rPr>
              <a:t>= 1 </a:t>
            </a:r>
            <a:endParaRPr lang="en-CA" sz="2800" baseline="-25000" dirty="0">
              <a:solidFill>
                <a:prstClr val="black"/>
              </a:solidFill>
              <a:highlight>
                <a:srgbClr val="FFFF00"/>
              </a:highlight>
              <a:latin typeface="Segoe UI Light (Headings)"/>
            </a:endParaRPr>
          </a:p>
          <a:p>
            <a:pPr algn="ctr"/>
            <a:r>
              <a:rPr lang="en-CA" sz="2800" dirty="0">
                <a:solidFill>
                  <a:prstClr val="black"/>
                </a:solidFill>
                <a:highlight>
                  <a:srgbClr val="FFFF00"/>
                </a:highlight>
                <a:latin typeface="Segoe UI Light (Headings)"/>
              </a:rPr>
              <a:t>0×1=1×0 = e</a:t>
            </a:r>
            <a:r>
              <a:rPr lang="en-CA" sz="2800" baseline="-25000" dirty="0">
                <a:solidFill>
                  <a:prstClr val="black"/>
                </a:solidFill>
                <a:highlight>
                  <a:srgbClr val="FFFF00"/>
                </a:highlight>
                <a:latin typeface="Segoe UI Light (Headings)"/>
              </a:rPr>
              <a:t>+</a:t>
            </a:r>
            <a:r>
              <a:rPr lang="en-CA" sz="2800" dirty="0">
                <a:solidFill>
                  <a:prstClr val="black"/>
                </a:solidFill>
                <a:highlight>
                  <a:srgbClr val="FFFF00"/>
                </a:highlight>
                <a:latin typeface="Segoe UI Light (Headings)"/>
              </a:rPr>
              <a:t>= 0</a:t>
            </a:r>
          </a:p>
          <a:p>
            <a:pPr algn="ctr"/>
            <a:r>
              <a:rPr lang="en-CA" sz="2800" dirty="0">
                <a:solidFill>
                  <a:prstClr val="black"/>
                </a:solidFill>
                <a:latin typeface="Segoe UI Light (Headings)"/>
              </a:rPr>
              <a:t>0’ = 1, 1’ = 0</a:t>
            </a:r>
          </a:p>
        </p:txBody>
      </p:sp>
    </p:spTree>
    <p:extLst>
      <p:ext uri="{BB962C8B-B14F-4D97-AF65-F5344CB8AC3E}">
        <p14:creationId xmlns:p14="http://schemas.microsoft.com/office/powerpoint/2010/main" val="2957606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C6E0EF9-C600-4FE1-906F-92B67F7E9BD1}"/>
              </a:ext>
            </a:extLst>
          </p:cNvPr>
          <p:cNvCxnSpPr>
            <a:cxnSpLocks/>
          </p:cNvCxnSpPr>
          <p:nvPr/>
        </p:nvCxnSpPr>
        <p:spPr>
          <a:xfrm>
            <a:off x="1241905" y="66571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F9E521AD-F89B-4717-A53E-F255AE7B2B2E}"/>
              </a:ext>
            </a:extLst>
          </p:cNvPr>
          <p:cNvCxnSpPr>
            <a:cxnSpLocks/>
          </p:cNvCxnSpPr>
          <p:nvPr/>
        </p:nvCxnSpPr>
        <p:spPr>
          <a:xfrm>
            <a:off x="1241905" y="523704"/>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1CB47A02-09AD-4871-A1D4-52F981DEE70C}"/>
              </a:ext>
            </a:extLst>
          </p:cNvPr>
          <p:cNvSpPr/>
          <p:nvPr/>
        </p:nvSpPr>
        <p:spPr>
          <a:xfrm>
            <a:off x="1" y="653051"/>
            <a:ext cx="12191999" cy="3754874"/>
          </a:xfrm>
          <a:prstGeom prst="rect">
            <a:avLst/>
          </a:prstGeom>
        </p:spPr>
        <p:txBody>
          <a:bodyPr wrap="square">
            <a:spAutoFit/>
          </a:bodyPr>
          <a:lstStyle/>
          <a:p>
            <a:pPr lvl="0" algn="ctr" defTabSz="457200">
              <a:defRPr/>
            </a:pPr>
            <a:r>
              <a:rPr lang="en-CA" sz="6600" cap="all" dirty="0">
                <a:solidFill>
                  <a:prstClr val="black"/>
                </a:solidFill>
                <a:latin typeface="Segoe UI Light (Headings)"/>
              </a:rPr>
              <a:t>Boolean algebra</a:t>
            </a:r>
          </a:p>
          <a:p>
            <a:pPr marL="571500" lvl="0" indent="-571500" defTabSz="457200">
              <a:buFont typeface="Arial" panose="020B0604020202020204" pitchFamily="34" charset="0"/>
              <a:buChar char="•"/>
              <a:defRPr/>
            </a:pPr>
            <a:r>
              <a:rPr lang="en-CA" sz="3600" dirty="0">
                <a:solidFill>
                  <a:prstClr val="black"/>
                </a:solidFill>
                <a:latin typeface="Segoe UI Light (Headings)"/>
              </a:rPr>
              <a:t>A set S with </a:t>
            </a:r>
            <a:r>
              <a:rPr lang="en-CA" sz="3600" dirty="0">
                <a:solidFill>
                  <a:prstClr val="black"/>
                </a:solidFill>
                <a:highlight>
                  <a:srgbClr val="FFFF00"/>
                </a:highlight>
                <a:latin typeface="Segoe UI Light (Headings)"/>
              </a:rPr>
              <a:t>at least two </a:t>
            </a:r>
            <a:r>
              <a:rPr lang="en-CA" sz="3600" dirty="0">
                <a:solidFill>
                  <a:prstClr val="black"/>
                </a:solidFill>
                <a:latin typeface="Segoe UI Light (Headings)"/>
              </a:rPr>
              <a:t>elements x, y and x ≠ y.</a:t>
            </a:r>
          </a:p>
          <a:p>
            <a:pPr marL="571500" lvl="0" indent="-571500" defTabSz="457200">
              <a:buFont typeface="Arial" panose="020B0604020202020204" pitchFamily="34" charset="0"/>
              <a:buChar char="•"/>
              <a:defRPr/>
            </a:pPr>
            <a:r>
              <a:rPr lang="en-CA" sz="3600" dirty="0">
                <a:solidFill>
                  <a:prstClr val="black"/>
                </a:solidFill>
                <a:latin typeface="Segoe UI Light (Headings)"/>
              </a:rPr>
              <a:t>Two binary operators § and † </a:t>
            </a:r>
          </a:p>
          <a:p>
            <a:pPr marL="571500" lvl="0" indent="-571500" defTabSz="457200">
              <a:buFont typeface="Arial" panose="020B0604020202020204" pitchFamily="34" charset="0"/>
              <a:buChar char="•"/>
              <a:defRPr/>
            </a:pPr>
            <a:endParaRPr lang="en-CA" sz="3600" dirty="0">
              <a:solidFill>
                <a:prstClr val="black"/>
              </a:solidFill>
              <a:latin typeface="Segoe UI Light (Headings)"/>
            </a:endParaRPr>
          </a:p>
          <a:p>
            <a:pPr marL="571500" lvl="0" indent="-571500" defTabSz="457200">
              <a:buFont typeface="Arial" panose="020B0604020202020204" pitchFamily="34" charset="0"/>
              <a:buChar char="•"/>
              <a:defRPr/>
            </a:pPr>
            <a:r>
              <a:rPr lang="en-CA" sz="3200" dirty="0">
                <a:solidFill>
                  <a:prstClr val="black"/>
                </a:solidFill>
                <a:latin typeface="Segoe UI Light (Headings)"/>
              </a:rPr>
              <a:t>S is closed, commutative, distributive, and complement w.r.t § , † </a:t>
            </a:r>
          </a:p>
          <a:p>
            <a:pPr marL="571500" lvl="0" indent="-571500" defTabSz="457200">
              <a:buFont typeface="Arial" panose="020B0604020202020204" pitchFamily="34" charset="0"/>
              <a:buChar char="•"/>
              <a:defRPr/>
            </a:pPr>
            <a:r>
              <a:rPr lang="en-CA" sz="3200" dirty="0">
                <a:solidFill>
                  <a:prstClr val="black"/>
                </a:solidFill>
                <a:latin typeface="Segoe UI Light (Headings)"/>
              </a:rPr>
              <a:t>e</a:t>
            </a:r>
            <a:r>
              <a:rPr lang="en-CA" sz="3200" baseline="-25000" dirty="0">
                <a:solidFill>
                  <a:prstClr val="black"/>
                </a:solidFill>
                <a:latin typeface="Segoe UI Light (Headings)"/>
              </a:rPr>
              <a:t>§</a:t>
            </a:r>
            <a:r>
              <a:rPr lang="en-CA" sz="3200" dirty="0">
                <a:solidFill>
                  <a:prstClr val="black"/>
                </a:solidFill>
                <a:latin typeface="Segoe UI Light (Headings)"/>
              </a:rPr>
              <a:t> and e</a:t>
            </a:r>
            <a:r>
              <a:rPr lang="en-CA" sz="3200" baseline="-25000" dirty="0">
                <a:solidFill>
                  <a:prstClr val="black"/>
                </a:solidFill>
                <a:latin typeface="Segoe UI Light (Headings)"/>
              </a:rPr>
              <a:t>†</a:t>
            </a:r>
            <a:r>
              <a:rPr lang="en-CA" sz="3200" dirty="0">
                <a:solidFill>
                  <a:prstClr val="black"/>
                </a:solidFill>
                <a:latin typeface="Segoe UI Light (Headings)"/>
              </a:rPr>
              <a:t> exist</a:t>
            </a:r>
          </a:p>
        </p:txBody>
      </p:sp>
    </p:spTree>
    <p:extLst>
      <p:ext uri="{BB962C8B-B14F-4D97-AF65-F5344CB8AC3E}">
        <p14:creationId xmlns:p14="http://schemas.microsoft.com/office/powerpoint/2010/main" val="4117752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F05E85-8081-481F-A2A5-28C20F71C262}"/>
              </a:ext>
            </a:extLst>
          </p:cNvPr>
          <p:cNvSpPr/>
          <p:nvPr/>
        </p:nvSpPr>
        <p:spPr>
          <a:xfrm>
            <a:off x="0" y="428178"/>
            <a:ext cx="7073900" cy="5909310"/>
          </a:xfrm>
          <a:prstGeom prst="rect">
            <a:avLst/>
          </a:prstGeom>
        </p:spPr>
        <p:txBody>
          <a:bodyPr wrap="square">
            <a:spAutoFit/>
          </a:bodyPr>
          <a:lstStyle/>
          <a:p>
            <a:pPr algn="ctr"/>
            <a:r>
              <a:rPr lang="en-US" sz="4800" dirty="0">
                <a:solidFill>
                  <a:prstClr val="black"/>
                </a:solidFill>
                <a:latin typeface="Segoe UI Light (Headings)"/>
              </a:rPr>
              <a:t>Claude Elwood Shannon</a:t>
            </a:r>
          </a:p>
          <a:p>
            <a:pPr algn="ctr"/>
            <a:r>
              <a:rPr lang="en-CA" sz="3200" dirty="0">
                <a:solidFill>
                  <a:prstClr val="black"/>
                </a:solidFill>
                <a:latin typeface="Segoe UI Light (Headings)"/>
              </a:rPr>
              <a:t> Mathematician</a:t>
            </a:r>
          </a:p>
          <a:p>
            <a:pPr algn="ctr"/>
            <a:r>
              <a:rPr lang="en-CA" sz="3200" dirty="0">
                <a:solidFill>
                  <a:prstClr val="black"/>
                </a:solidFill>
                <a:latin typeface="Segoe UI Light (Headings)"/>
              </a:rPr>
              <a:t>Electrical Engineer</a:t>
            </a:r>
          </a:p>
          <a:p>
            <a:pPr algn="ctr"/>
            <a:r>
              <a:rPr lang="en-CA" sz="3200" dirty="0">
                <a:solidFill>
                  <a:prstClr val="black"/>
                </a:solidFill>
                <a:latin typeface="Segoe UI Light (Headings)"/>
              </a:rPr>
              <a:t>Cryptographer </a:t>
            </a:r>
            <a:endParaRPr lang="en-CA" sz="4800" dirty="0">
              <a:solidFill>
                <a:prstClr val="black"/>
              </a:solidFill>
              <a:latin typeface="Segoe UI Light (Headings)"/>
            </a:endParaRPr>
          </a:p>
          <a:p>
            <a:pPr algn="ctr"/>
            <a:endParaRPr lang="en-CA" sz="3600" dirty="0">
              <a:solidFill>
                <a:prstClr val="black"/>
              </a:solidFill>
              <a:latin typeface="Segoe UI Light (Headings)"/>
            </a:endParaRPr>
          </a:p>
          <a:p>
            <a:pPr algn="ctr"/>
            <a:r>
              <a:rPr lang="en-CA" sz="3600" dirty="0">
                <a:solidFill>
                  <a:prstClr val="black"/>
                </a:solidFill>
                <a:latin typeface="Segoe UI Light (Headings)"/>
              </a:rPr>
              <a:t>M.Sc. Thesis (1937)</a:t>
            </a:r>
          </a:p>
          <a:p>
            <a:pPr algn="ctr"/>
            <a:r>
              <a:rPr lang="en-CA" sz="2400" dirty="0">
                <a:solidFill>
                  <a:prstClr val="black"/>
                </a:solidFill>
                <a:latin typeface="Segoe UI Light (Headings)"/>
              </a:rPr>
              <a:t>A Symbolic Analysis of Relay and Switching Circuits</a:t>
            </a:r>
          </a:p>
          <a:p>
            <a:pPr algn="ctr"/>
            <a:endParaRPr lang="en-CA" sz="4800" dirty="0">
              <a:solidFill>
                <a:prstClr val="black"/>
              </a:solidFill>
              <a:latin typeface="Segoe UI Light (Headings)"/>
            </a:endParaRPr>
          </a:p>
          <a:p>
            <a:pPr algn="ctr"/>
            <a:r>
              <a:rPr lang="en-CA" sz="5400" dirty="0">
                <a:solidFill>
                  <a:prstClr val="black"/>
                </a:solidFill>
                <a:latin typeface="Segoe UI Light (Headings)"/>
              </a:rPr>
              <a:t>Switching Algebra!</a:t>
            </a:r>
          </a:p>
          <a:p>
            <a:pPr algn="ctr"/>
            <a:r>
              <a:rPr lang="en-CA" sz="3600" dirty="0">
                <a:solidFill>
                  <a:prstClr val="black"/>
                </a:solidFill>
                <a:latin typeface="Segoe UI Light (Headings)"/>
              </a:rPr>
              <a:t>2-valued Boolean algebra</a:t>
            </a:r>
          </a:p>
        </p:txBody>
      </p:sp>
      <p:pic>
        <p:nvPicPr>
          <p:cNvPr id="6146" name="Picture 2">
            <a:extLst>
              <a:ext uri="{FF2B5EF4-FFF2-40B4-BE49-F238E27FC236}">
                <a16:creationId xmlns:a16="http://schemas.microsoft.com/office/drawing/2014/main" id="{A72C6CED-6D01-4888-B732-9A496593A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9948" y="-1"/>
            <a:ext cx="4862052" cy="6851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5742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C6E0EF9-C600-4FE1-906F-92B67F7E9BD1}"/>
              </a:ext>
            </a:extLst>
          </p:cNvPr>
          <p:cNvCxnSpPr>
            <a:cxnSpLocks/>
          </p:cNvCxnSpPr>
          <p:nvPr/>
        </p:nvCxnSpPr>
        <p:spPr>
          <a:xfrm>
            <a:off x="1241905" y="66571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F9E521AD-F89B-4717-A53E-F255AE7B2B2E}"/>
              </a:ext>
            </a:extLst>
          </p:cNvPr>
          <p:cNvCxnSpPr>
            <a:cxnSpLocks/>
          </p:cNvCxnSpPr>
          <p:nvPr/>
        </p:nvCxnSpPr>
        <p:spPr>
          <a:xfrm>
            <a:off x="1241905" y="523704"/>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1CB47A02-09AD-4871-A1D4-52F981DEE70C}"/>
              </a:ext>
            </a:extLst>
          </p:cNvPr>
          <p:cNvSpPr/>
          <p:nvPr/>
        </p:nvSpPr>
        <p:spPr>
          <a:xfrm>
            <a:off x="1" y="653051"/>
            <a:ext cx="12191999" cy="3754874"/>
          </a:xfrm>
          <a:prstGeom prst="rect">
            <a:avLst/>
          </a:prstGeom>
        </p:spPr>
        <p:txBody>
          <a:bodyPr wrap="square">
            <a:spAutoFit/>
          </a:bodyPr>
          <a:lstStyle/>
          <a:p>
            <a:pPr lvl="0" algn="ctr" defTabSz="457200">
              <a:defRPr/>
            </a:pPr>
            <a:r>
              <a:rPr lang="en-CA" sz="6600" cap="all" dirty="0">
                <a:solidFill>
                  <a:prstClr val="black"/>
                </a:solidFill>
                <a:latin typeface="Segoe UI Light (Headings)"/>
              </a:rPr>
              <a:t>Switching algebra</a:t>
            </a:r>
          </a:p>
          <a:p>
            <a:pPr marL="571500" lvl="0" indent="-571500" defTabSz="457200">
              <a:buFont typeface="Arial" panose="020B0604020202020204" pitchFamily="34" charset="0"/>
              <a:buChar char="•"/>
              <a:defRPr/>
            </a:pPr>
            <a:r>
              <a:rPr lang="en-CA" sz="3600" dirty="0">
                <a:solidFill>
                  <a:prstClr val="black"/>
                </a:solidFill>
                <a:latin typeface="Segoe UI Light (Headings)"/>
              </a:rPr>
              <a:t>S={0,1}</a:t>
            </a:r>
          </a:p>
          <a:p>
            <a:pPr marL="571500" lvl="0" indent="-571500" defTabSz="457200">
              <a:buFont typeface="Arial" panose="020B0604020202020204" pitchFamily="34" charset="0"/>
              <a:buChar char="•"/>
              <a:defRPr/>
            </a:pPr>
            <a:r>
              <a:rPr lang="en-CA" sz="3600" dirty="0">
                <a:solidFill>
                  <a:prstClr val="black"/>
                </a:solidFill>
                <a:latin typeface="Segoe UI Light (Headings)"/>
              </a:rPr>
              <a:t>§ = × (AND),  † = + (OR) </a:t>
            </a:r>
          </a:p>
          <a:p>
            <a:pPr marL="571500" lvl="0" indent="-571500" defTabSz="457200">
              <a:buFont typeface="Arial" panose="020B0604020202020204" pitchFamily="34" charset="0"/>
              <a:buChar char="•"/>
              <a:defRPr/>
            </a:pPr>
            <a:endParaRPr lang="en-CA" sz="3600" dirty="0">
              <a:solidFill>
                <a:prstClr val="black"/>
              </a:solidFill>
              <a:latin typeface="Segoe UI Light (Headings)"/>
            </a:endParaRPr>
          </a:p>
          <a:p>
            <a:pPr marL="571500" lvl="0" indent="-571500" defTabSz="457200">
              <a:buFont typeface="Arial" panose="020B0604020202020204" pitchFamily="34" charset="0"/>
              <a:buChar char="•"/>
              <a:defRPr/>
            </a:pPr>
            <a:r>
              <a:rPr lang="en-CA" sz="3200" dirty="0">
                <a:solidFill>
                  <a:prstClr val="black"/>
                </a:solidFill>
                <a:latin typeface="Segoe UI Light (Headings)"/>
              </a:rPr>
              <a:t>S is closed, commutative, distributive, complement w.r.t × , + </a:t>
            </a:r>
          </a:p>
          <a:p>
            <a:pPr marL="571500" lvl="0" indent="-571500" defTabSz="457200">
              <a:buFont typeface="Arial" panose="020B0604020202020204" pitchFamily="34" charset="0"/>
              <a:buChar char="•"/>
              <a:defRPr/>
            </a:pPr>
            <a:r>
              <a:rPr lang="en-CA" sz="3200" dirty="0">
                <a:solidFill>
                  <a:prstClr val="black"/>
                </a:solidFill>
                <a:latin typeface="Segoe UI Light (Headings)"/>
              </a:rPr>
              <a:t>e</a:t>
            </a:r>
            <a:r>
              <a:rPr lang="en-CA" sz="3200" baseline="-25000" dirty="0">
                <a:solidFill>
                  <a:prstClr val="black"/>
                </a:solidFill>
                <a:latin typeface="Segoe UI Light (Headings)"/>
              </a:rPr>
              <a:t>×</a:t>
            </a:r>
            <a:r>
              <a:rPr lang="en-CA" sz="3200" dirty="0">
                <a:solidFill>
                  <a:prstClr val="black"/>
                </a:solidFill>
                <a:latin typeface="Segoe UI Light (Headings)"/>
              </a:rPr>
              <a:t> = 1 and e</a:t>
            </a:r>
            <a:r>
              <a:rPr lang="en-CA" sz="3200" baseline="-25000" dirty="0">
                <a:solidFill>
                  <a:prstClr val="black"/>
                </a:solidFill>
                <a:latin typeface="Segoe UI Light (Headings)"/>
              </a:rPr>
              <a:t>+</a:t>
            </a:r>
            <a:r>
              <a:rPr lang="en-CA" sz="3200" dirty="0">
                <a:solidFill>
                  <a:prstClr val="black"/>
                </a:solidFill>
                <a:latin typeface="Segoe UI Light (Headings)"/>
              </a:rPr>
              <a:t> = 0</a:t>
            </a:r>
          </a:p>
        </p:txBody>
      </p:sp>
      <p:sp>
        <p:nvSpPr>
          <p:cNvPr id="6" name="Rectangle 5">
            <a:extLst>
              <a:ext uri="{FF2B5EF4-FFF2-40B4-BE49-F238E27FC236}">
                <a16:creationId xmlns:a16="http://schemas.microsoft.com/office/drawing/2014/main" id="{33A0B792-742E-3B4C-85B7-D621FDE49C1D}"/>
              </a:ext>
            </a:extLst>
          </p:cNvPr>
          <p:cNvSpPr/>
          <p:nvPr/>
        </p:nvSpPr>
        <p:spPr>
          <a:xfrm>
            <a:off x="5463695" y="4537049"/>
            <a:ext cx="5486400" cy="1569660"/>
          </a:xfrm>
          <a:prstGeom prst="rect">
            <a:avLst/>
          </a:prstGeom>
        </p:spPr>
        <p:txBody>
          <a:bodyPr wrap="square">
            <a:spAutoFit/>
          </a:bodyPr>
          <a:lstStyle/>
          <a:p>
            <a:pPr lvl="0" algn="ctr" defTabSz="457200">
              <a:defRPr/>
            </a:pPr>
            <a:r>
              <a:rPr lang="en-CA" sz="3200" dirty="0">
                <a:solidFill>
                  <a:prstClr val="black"/>
                </a:solidFill>
                <a:latin typeface="Segoe UI Light (Headings)"/>
              </a:rPr>
              <a:t>0 × 1 = e</a:t>
            </a:r>
            <a:r>
              <a:rPr lang="en-CA" sz="3200" baseline="-25000" dirty="0">
                <a:solidFill>
                  <a:prstClr val="black"/>
                </a:solidFill>
                <a:latin typeface="Segoe UI Light (Headings)"/>
              </a:rPr>
              <a:t>+</a:t>
            </a:r>
            <a:r>
              <a:rPr lang="en-CA" sz="3200" dirty="0">
                <a:solidFill>
                  <a:prstClr val="black"/>
                </a:solidFill>
                <a:latin typeface="Segoe UI Light (Headings)"/>
              </a:rPr>
              <a:t> = 0</a:t>
            </a:r>
          </a:p>
          <a:p>
            <a:pPr lvl="0" algn="ctr" defTabSz="457200">
              <a:defRPr/>
            </a:pPr>
            <a:r>
              <a:rPr lang="en-CA" sz="3200" dirty="0">
                <a:solidFill>
                  <a:prstClr val="black"/>
                </a:solidFill>
                <a:latin typeface="Segoe UI Light (Headings)"/>
              </a:rPr>
              <a:t>0 + 1 = e</a:t>
            </a:r>
            <a:r>
              <a:rPr lang="en-CA" sz="3200" baseline="-25000" dirty="0">
                <a:solidFill>
                  <a:prstClr val="black"/>
                </a:solidFill>
                <a:latin typeface="Segoe UI Light (Headings)"/>
              </a:rPr>
              <a:t>×</a:t>
            </a:r>
            <a:r>
              <a:rPr lang="en-CA" sz="3200" dirty="0">
                <a:solidFill>
                  <a:prstClr val="black"/>
                </a:solidFill>
                <a:latin typeface="Segoe UI Light (Headings)"/>
              </a:rPr>
              <a:t> = 1</a:t>
            </a:r>
          </a:p>
          <a:p>
            <a:pPr lvl="0" algn="ctr" defTabSz="457200">
              <a:defRPr/>
            </a:pPr>
            <a:r>
              <a:rPr lang="en-CA" sz="3200" dirty="0">
                <a:solidFill>
                  <a:prstClr val="black"/>
                </a:solidFill>
                <a:latin typeface="Segoe UI Light (Headings)"/>
              </a:rPr>
              <a:t>0’ = 1; 1’ = 0</a:t>
            </a:r>
          </a:p>
        </p:txBody>
      </p:sp>
      <p:cxnSp>
        <p:nvCxnSpPr>
          <p:cNvPr id="8" name="Straight Arrow Connector 7">
            <a:extLst>
              <a:ext uri="{FF2B5EF4-FFF2-40B4-BE49-F238E27FC236}">
                <a16:creationId xmlns:a16="http://schemas.microsoft.com/office/drawing/2014/main" id="{979C8DAE-BD1A-0F48-9920-EE95F61206ED}"/>
              </a:ext>
            </a:extLst>
          </p:cNvPr>
          <p:cNvCxnSpPr>
            <a:cxnSpLocks/>
            <a:endCxn id="6" idx="0"/>
          </p:cNvCxnSpPr>
          <p:nvPr/>
        </p:nvCxnSpPr>
        <p:spPr>
          <a:xfrm>
            <a:off x="8206895" y="3860800"/>
            <a:ext cx="0" cy="67624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341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C6E0EF9-C600-4FE1-906F-92B67F7E9BD1}"/>
              </a:ext>
            </a:extLst>
          </p:cNvPr>
          <p:cNvCxnSpPr>
            <a:cxnSpLocks/>
          </p:cNvCxnSpPr>
          <p:nvPr/>
        </p:nvCxnSpPr>
        <p:spPr>
          <a:xfrm>
            <a:off x="1241905" y="468921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F9E521AD-F89B-4717-A53E-F255AE7B2B2E}"/>
              </a:ext>
            </a:extLst>
          </p:cNvPr>
          <p:cNvCxnSpPr>
            <a:cxnSpLocks/>
          </p:cNvCxnSpPr>
          <p:nvPr/>
        </p:nvCxnSpPr>
        <p:spPr>
          <a:xfrm>
            <a:off x="1241905" y="168846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1CB47A02-09AD-4871-A1D4-52F981DEE70C}"/>
              </a:ext>
            </a:extLst>
          </p:cNvPr>
          <p:cNvSpPr/>
          <p:nvPr/>
        </p:nvSpPr>
        <p:spPr>
          <a:xfrm>
            <a:off x="1" y="1721352"/>
            <a:ext cx="12191999" cy="2954655"/>
          </a:xfrm>
          <a:prstGeom prst="rect">
            <a:avLst/>
          </a:prstGeom>
        </p:spPr>
        <p:txBody>
          <a:bodyPr wrap="square">
            <a:spAutoFit/>
          </a:bodyPr>
          <a:lstStyle/>
          <a:p>
            <a:pPr lvl="0" algn="ctr" defTabSz="457200">
              <a:defRPr/>
            </a:pPr>
            <a:r>
              <a:rPr lang="en-CA" sz="6600" cap="all" dirty="0">
                <a:solidFill>
                  <a:prstClr val="black"/>
                </a:solidFill>
                <a:latin typeface="Segoe UI Light (Headings)"/>
              </a:rPr>
              <a:t>Switching algebra</a:t>
            </a:r>
            <a:endParaRPr lang="en-CA" sz="6000" cap="all" dirty="0">
              <a:solidFill>
                <a:prstClr val="black"/>
              </a:solidFill>
              <a:latin typeface="Segoe UI Light (Headings)"/>
            </a:endParaRPr>
          </a:p>
          <a:p>
            <a:pPr lvl="0" algn="ctr" defTabSz="457200">
              <a:defRPr/>
            </a:pPr>
            <a:r>
              <a:rPr lang="en-CA" sz="6000" cap="all" dirty="0">
                <a:solidFill>
                  <a:prstClr val="black"/>
                </a:solidFill>
                <a:latin typeface="Segoe UI Light (Headings)"/>
              </a:rPr>
              <a:t>Is-A</a:t>
            </a:r>
          </a:p>
          <a:p>
            <a:pPr lvl="0" algn="ctr" defTabSz="457200">
              <a:defRPr/>
            </a:pPr>
            <a:r>
              <a:rPr lang="en-CA" sz="6000" cap="all" dirty="0">
                <a:solidFill>
                  <a:prstClr val="black"/>
                </a:solidFill>
                <a:latin typeface="Segoe UI Light (Headings)"/>
              </a:rPr>
              <a:t>Boolean algebra</a:t>
            </a:r>
          </a:p>
        </p:txBody>
      </p:sp>
      <p:sp>
        <p:nvSpPr>
          <p:cNvPr id="5" name="Rectangle 4">
            <a:extLst>
              <a:ext uri="{FF2B5EF4-FFF2-40B4-BE49-F238E27FC236}">
                <a16:creationId xmlns:a16="http://schemas.microsoft.com/office/drawing/2014/main" id="{B13F9FE9-F852-493F-9EF1-DF3036DCE4BD}"/>
              </a:ext>
            </a:extLst>
          </p:cNvPr>
          <p:cNvSpPr/>
          <p:nvPr/>
        </p:nvSpPr>
        <p:spPr>
          <a:xfrm>
            <a:off x="1241904" y="4824681"/>
            <a:ext cx="9708189" cy="1015663"/>
          </a:xfrm>
          <a:prstGeom prst="rect">
            <a:avLst/>
          </a:prstGeom>
        </p:spPr>
        <p:txBody>
          <a:bodyPr wrap="square">
            <a:spAutoFit/>
          </a:bodyPr>
          <a:lstStyle/>
          <a:p>
            <a:pPr lvl="0" algn="ctr" defTabSz="457200">
              <a:defRPr/>
            </a:pPr>
            <a:r>
              <a:rPr lang="en-CA" sz="4000" dirty="0">
                <a:solidFill>
                  <a:prstClr val="black"/>
                </a:solidFill>
                <a:latin typeface="Segoe UI Light (Headings)"/>
              </a:rPr>
              <a:t>It satisfies all conditions of Boolean algebra!</a:t>
            </a:r>
          </a:p>
          <a:p>
            <a:pPr lvl="0" algn="ctr" defTabSz="457200">
              <a:defRPr/>
            </a:pPr>
            <a:r>
              <a:rPr lang="en-CA" sz="2000" dirty="0">
                <a:solidFill>
                  <a:prstClr val="black"/>
                </a:solidFill>
                <a:latin typeface="Segoe UI Light (Headings)"/>
              </a:rPr>
              <a:t>Prove </a:t>
            </a:r>
            <a:r>
              <a:rPr lang="en-CA" sz="2000" dirty="0">
                <a:solidFill>
                  <a:prstClr val="black"/>
                </a:solidFill>
                <a:latin typeface="Segoe UI Light (Headings)"/>
                <a:sym typeface="Wingdings" panose="05000000000000000000" pitchFamily="2" charset="2"/>
              </a:rPr>
              <a:t></a:t>
            </a:r>
            <a:r>
              <a:rPr lang="en-CA" sz="2000" dirty="0">
                <a:solidFill>
                  <a:prstClr val="black"/>
                </a:solidFill>
                <a:latin typeface="Segoe UI Light (Headings)"/>
              </a:rPr>
              <a:t> Book: 2.3 axiomatic definition of Boolean algebra</a:t>
            </a:r>
          </a:p>
        </p:txBody>
      </p:sp>
    </p:spTree>
    <p:extLst>
      <p:ext uri="{BB962C8B-B14F-4D97-AF65-F5344CB8AC3E}">
        <p14:creationId xmlns:p14="http://schemas.microsoft.com/office/powerpoint/2010/main" val="17226649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C6E0EF9-C600-4FE1-906F-92B67F7E9BD1}"/>
              </a:ext>
            </a:extLst>
          </p:cNvPr>
          <p:cNvCxnSpPr>
            <a:cxnSpLocks/>
          </p:cNvCxnSpPr>
          <p:nvPr/>
        </p:nvCxnSpPr>
        <p:spPr>
          <a:xfrm>
            <a:off x="1241904" y="4500449"/>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F9E521AD-F89B-4717-A53E-F255AE7B2B2E}"/>
              </a:ext>
            </a:extLst>
          </p:cNvPr>
          <p:cNvCxnSpPr>
            <a:cxnSpLocks/>
          </p:cNvCxnSpPr>
          <p:nvPr/>
        </p:nvCxnSpPr>
        <p:spPr>
          <a:xfrm>
            <a:off x="1241904" y="2353846"/>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1CB47A02-09AD-4871-A1D4-52F981DEE70C}"/>
              </a:ext>
            </a:extLst>
          </p:cNvPr>
          <p:cNvSpPr/>
          <p:nvPr/>
        </p:nvSpPr>
        <p:spPr>
          <a:xfrm>
            <a:off x="0" y="2735433"/>
            <a:ext cx="12191999" cy="1446550"/>
          </a:xfrm>
          <a:prstGeom prst="rect">
            <a:avLst/>
          </a:prstGeom>
        </p:spPr>
        <p:txBody>
          <a:bodyPr wrap="square">
            <a:spAutoFit/>
          </a:bodyPr>
          <a:lstStyle/>
          <a:p>
            <a:pPr algn="ctr" defTabSz="457200">
              <a:defRPr/>
            </a:pPr>
            <a:r>
              <a:rPr lang="en-CA" sz="4400" dirty="0">
                <a:solidFill>
                  <a:prstClr val="black"/>
                </a:solidFill>
                <a:latin typeface="Segoe UI Light (Headings)"/>
              </a:rPr>
              <a:t>Another sample of algebra in CS:</a:t>
            </a:r>
          </a:p>
          <a:p>
            <a:pPr lvl="0" algn="ctr" defTabSz="457200">
              <a:defRPr/>
            </a:pPr>
            <a:r>
              <a:rPr lang="en-CA" sz="4400" dirty="0">
                <a:solidFill>
                  <a:prstClr val="black"/>
                </a:solidFill>
                <a:latin typeface="Segoe UI Light (Headings)"/>
              </a:rPr>
              <a:t>Relational Algebra (SQL)</a:t>
            </a:r>
          </a:p>
        </p:txBody>
      </p:sp>
      <p:sp>
        <p:nvSpPr>
          <p:cNvPr id="5" name="Rectangle 4">
            <a:extLst>
              <a:ext uri="{FF2B5EF4-FFF2-40B4-BE49-F238E27FC236}">
                <a16:creationId xmlns:a16="http://schemas.microsoft.com/office/drawing/2014/main" id="{E5F47FCF-44C5-4C4D-9D0A-96D45E3ED369}"/>
              </a:ext>
            </a:extLst>
          </p:cNvPr>
          <p:cNvSpPr/>
          <p:nvPr/>
        </p:nvSpPr>
        <p:spPr>
          <a:xfrm>
            <a:off x="0" y="4824681"/>
            <a:ext cx="12191999" cy="1077218"/>
          </a:xfrm>
          <a:prstGeom prst="rect">
            <a:avLst/>
          </a:prstGeom>
        </p:spPr>
        <p:txBody>
          <a:bodyPr wrap="square">
            <a:spAutoFit/>
          </a:bodyPr>
          <a:lstStyle/>
          <a:p>
            <a:pPr lvl="0" algn="ctr" defTabSz="457200">
              <a:defRPr/>
            </a:pPr>
            <a:r>
              <a:rPr lang="en-CA" sz="3200" dirty="0">
                <a:solidFill>
                  <a:prstClr val="black"/>
                </a:solidFill>
                <a:latin typeface="Segoe UI Light (Headings)"/>
              </a:rPr>
              <a:t>Is relational algebra a Boolean algebra? Check this when you take </a:t>
            </a:r>
          </a:p>
          <a:p>
            <a:pPr lvl="0" algn="ctr" defTabSz="457200">
              <a:defRPr/>
            </a:pPr>
            <a:r>
              <a:rPr lang="en-CA" sz="3200">
                <a:solidFill>
                  <a:prstClr val="black"/>
                </a:solidFill>
                <a:latin typeface="Segoe UI Light (Headings)"/>
              </a:rPr>
              <a:t>COMP-3150</a:t>
            </a:r>
            <a:r>
              <a:rPr lang="en-CA" sz="3200" dirty="0">
                <a:solidFill>
                  <a:prstClr val="black"/>
                </a:solidFill>
                <a:latin typeface="Segoe UI Light (Headings)"/>
              </a:rPr>
              <a:t>:</a:t>
            </a:r>
            <a:r>
              <a:rPr lang="en-CA" sz="3200">
                <a:solidFill>
                  <a:prstClr val="black"/>
                </a:solidFill>
                <a:latin typeface="Segoe UI Light (Headings)"/>
              </a:rPr>
              <a:t> </a:t>
            </a:r>
            <a:r>
              <a:rPr lang="en-CA" sz="3200" dirty="0">
                <a:solidFill>
                  <a:prstClr val="black"/>
                </a:solidFill>
                <a:latin typeface="Segoe UI Light (Headings)"/>
              </a:rPr>
              <a:t>Database Management Systems!</a:t>
            </a:r>
          </a:p>
        </p:txBody>
      </p:sp>
    </p:spTree>
    <p:extLst>
      <p:ext uri="{BB962C8B-B14F-4D97-AF65-F5344CB8AC3E}">
        <p14:creationId xmlns:p14="http://schemas.microsoft.com/office/powerpoint/2010/main" val="1692625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015663"/>
          </a:xfrm>
          <a:prstGeom prst="rect">
            <a:avLst/>
          </a:prstGeom>
        </p:spPr>
        <p:txBody>
          <a:bodyPr wrap="square">
            <a:spAutoFit/>
          </a:bodyPr>
          <a:lstStyle/>
          <a:p>
            <a:pPr lvl="0" algn="ctr" defTabSz="457200">
              <a:defRPr/>
            </a:pPr>
            <a:r>
              <a:rPr lang="en-CA" sz="6000" cap="all" dirty="0">
                <a:solidFill>
                  <a:prstClr val="black"/>
                </a:solidFill>
                <a:latin typeface="Segoe UI Light (Headings)"/>
              </a:rPr>
              <a:t>Basic Theorems</a:t>
            </a:r>
          </a:p>
        </p:txBody>
      </p:sp>
      <p:sp>
        <p:nvSpPr>
          <p:cNvPr id="5" name="Rectangle 4">
            <a:extLst>
              <a:ext uri="{FF2B5EF4-FFF2-40B4-BE49-F238E27FC236}">
                <a16:creationId xmlns:a16="http://schemas.microsoft.com/office/drawing/2014/main" id="{E0A2BC1C-AE3E-4635-BDED-9A2B1B3C4DF7}"/>
              </a:ext>
            </a:extLst>
          </p:cNvPr>
          <p:cNvSpPr/>
          <p:nvPr/>
        </p:nvSpPr>
        <p:spPr>
          <a:xfrm>
            <a:off x="6313715" y="3527938"/>
            <a:ext cx="3338285" cy="461665"/>
          </a:xfrm>
          <a:prstGeom prst="rect">
            <a:avLst/>
          </a:prstGeom>
        </p:spPr>
        <p:txBody>
          <a:bodyPr wrap="square">
            <a:spAutoFit/>
          </a:bodyPr>
          <a:lstStyle/>
          <a:p>
            <a:pPr lvl="0" defTabSz="457200">
              <a:defRPr/>
            </a:pPr>
            <a:r>
              <a:rPr lang="en-CA" sz="2400" dirty="0">
                <a:solidFill>
                  <a:prstClr val="black"/>
                </a:solidFill>
                <a:latin typeface="Segoe UI Light (Headings)"/>
              </a:rPr>
              <a:t>prove by truth table</a:t>
            </a:r>
            <a:endParaRPr lang="en-CA" sz="2400" baseline="-25000" dirty="0">
              <a:solidFill>
                <a:prstClr val="black"/>
              </a:solidFill>
              <a:latin typeface="Segoe UI Light (Headings)"/>
            </a:endParaRPr>
          </a:p>
        </p:txBody>
      </p:sp>
      <p:sp>
        <p:nvSpPr>
          <p:cNvPr id="6" name="Rectangle 5">
            <a:extLst>
              <a:ext uri="{FF2B5EF4-FFF2-40B4-BE49-F238E27FC236}">
                <a16:creationId xmlns:a16="http://schemas.microsoft.com/office/drawing/2014/main" id="{5B243577-439C-466A-ABE3-026F455E1CDD}"/>
              </a:ext>
            </a:extLst>
          </p:cNvPr>
          <p:cNvSpPr/>
          <p:nvPr/>
        </p:nvSpPr>
        <p:spPr>
          <a:xfrm>
            <a:off x="0" y="4523563"/>
            <a:ext cx="12192000" cy="2246769"/>
          </a:xfrm>
          <a:prstGeom prst="rect">
            <a:avLst/>
          </a:prstGeom>
        </p:spPr>
        <p:txBody>
          <a:bodyPr wrap="square">
            <a:spAutoFit/>
          </a:bodyPr>
          <a:lstStyle/>
          <a:p>
            <a:pPr lvl="0" defTabSz="457200">
              <a:defRPr/>
            </a:pPr>
            <a:r>
              <a:rPr lang="en-CA" sz="2800" dirty="0">
                <a:solidFill>
                  <a:prstClr val="black"/>
                </a:solidFill>
                <a:latin typeface="Segoe UI Light (Headings)"/>
              </a:rPr>
              <a:t>For equality proof, F</a:t>
            </a:r>
            <a:r>
              <a:rPr lang="en-CA" sz="2800" baseline="-25000" dirty="0">
                <a:solidFill>
                  <a:prstClr val="black"/>
                </a:solidFill>
                <a:latin typeface="Segoe UI Light (Headings)"/>
              </a:rPr>
              <a:t>1</a:t>
            </a:r>
            <a:r>
              <a:rPr lang="en-CA" sz="2800" dirty="0">
                <a:solidFill>
                  <a:prstClr val="black"/>
                </a:solidFill>
                <a:latin typeface="Segoe UI Light (Headings)"/>
              </a:rPr>
              <a:t>=F</a:t>
            </a:r>
            <a:r>
              <a:rPr lang="en-CA" sz="2800" baseline="-25000" dirty="0">
                <a:solidFill>
                  <a:prstClr val="black"/>
                </a:solidFill>
                <a:latin typeface="Segoe UI Light (Headings)"/>
              </a:rPr>
              <a:t>2</a:t>
            </a:r>
            <a:r>
              <a:rPr lang="en-CA" sz="2800" dirty="0">
                <a:solidFill>
                  <a:prstClr val="black"/>
                </a:solidFill>
                <a:latin typeface="Segoe UI Light (Headings)"/>
              </a:rPr>
              <a:t>, for </a:t>
            </a:r>
            <a:r>
              <a:rPr lang="en-CA" sz="2800" dirty="0">
                <a:solidFill>
                  <a:prstClr val="black"/>
                </a:solidFill>
                <a:highlight>
                  <a:srgbClr val="FFFF00"/>
                </a:highlight>
                <a:latin typeface="Segoe UI Light (Headings)"/>
              </a:rPr>
              <a:t>all possibility </a:t>
            </a:r>
            <a:r>
              <a:rPr lang="en-CA" sz="2800" dirty="0">
                <a:solidFill>
                  <a:prstClr val="black"/>
                </a:solidFill>
                <a:latin typeface="Segoe UI Light (Headings)"/>
              </a:rPr>
              <a:t>in the input variables (</a:t>
            </a:r>
            <a:r>
              <a:rPr lang="en-CA" sz="2800" dirty="0">
                <a:solidFill>
                  <a:prstClr val="black"/>
                </a:solidFill>
                <a:highlight>
                  <a:srgbClr val="FFFF00"/>
                </a:highlight>
                <a:latin typeface="Segoe UI Light (Headings)"/>
              </a:rPr>
              <a:t>all rows</a:t>
            </a:r>
            <a:r>
              <a:rPr lang="en-CA" sz="2800" dirty="0">
                <a:solidFill>
                  <a:prstClr val="black"/>
                </a:solidFill>
                <a:latin typeface="Segoe UI Light (Headings)"/>
              </a:rPr>
              <a:t>), both side of equation must have equal value for same input variables.</a:t>
            </a:r>
          </a:p>
          <a:p>
            <a:pPr lvl="0" defTabSz="457200">
              <a:defRPr/>
            </a:pPr>
            <a:endParaRPr lang="en-CA" sz="2800" dirty="0">
              <a:solidFill>
                <a:prstClr val="black"/>
              </a:solidFill>
              <a:latin typeface="Segoe UI Light (Headings)"/>
            </a:endParaRPr>
          </a:p>
          <a:p>
            <a:pPr lvl="0" defTabSz="457200">
              <a:defRPr/>
            </a:pPr>
            <a:r>
              <a:rPr lang="en-CA" sz="2800" dirty="0">
                <a:solidFill>
                  <a:prstClr val="black"/>
                </a:solidFill>
                <a:latin typeface="Segoe UI Light (Headings)"/>
              </a:rPr>
              <a:t>For inequality proof, F</a:t>
            </a:r>
            <a:r>
              <a:rPr lang="en-CA" sz="2800" baseline="-25000" dirty="0">
                <a:solidFill>
                  <a:prstClr val="black"/>
                </a:solidFill>
                <a:latin typeface="Segoe UI Light (Headings)"/>
              </a:rPr>
              <a:t>1</a:t>
            </a:r>
            <a:r>
              <a:rPr lang="en-CA" sz="2800" dirty="0">
                <a:solidFill>
                  <a:prstClr val="black"/>
                </a:solidFill>
                <a:latin typeface="Segoe UI Light (Headings)"/>
              </a:rPr>
              <a:t>≠F</a:t>
            </a:r>
            <a:r>
              <a:rPr lang="en-CA" sz="2800" baseline="-25000" dirty="0">
                <a:solidFill>
                  <a:prstClr val="black"/>
                </a:solidFill>
                <a:latin typeface="Segoe UI Light (Headings)"/>
              </a:rPr>
              <a:t>2</a:t>
            </a:r>
            <a:r>
              <a:rPr lang="en-CA" sz="2800" dirty="0">
                <a:solidFill>
                  <a:prstClr val="black"/>
                </a:solidFill>
                <a:latin typeface="Segoe UI Light (Headings)"/>
              </a:rPr>
              <a:t>, find </a:t>
            </a:r>
            <a:r>
              <a:rPr lang="en-CA" sz="2800" dirty="0">
                <a:solidFill>
                  <a:prstClr val="black"/>
                </a:solidFill>
                <a:highlight>
                  <a:srgbClr val="FFFF00"/>
                </a:highlight>
                <a:latin typeface="Segoe UI Light (Headings)"/>
              </a:rPr>
              <a:t>at least one possibility (a row) </a:t>
            </a:r>
            <a:r>
              <a:rPr lang="en-CA" sz="2800" dirty="0">
                <a:solidFill>
                  <a:prstClr val="black"/>
                </a:solidFill>
                <a:latin typeface="Segoe UI Light (Headings)"/>
              </a:rPr>
              <a:t>that have different values.</a:t>
            </a:r>
          </a:p>
        </p:txBody>
      </p:sp>
    </p:spTree>
    <p:extLst>
      <p:ext uri="{BB962C8B-B14F-4D97-AF65-F5344CB8AC3E}">
        <p14:creationId xmlns:p14="http://schemas.microsoft.com/office/powerpoint/2010/main" val="1092005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015663"/>
          </a:xfrm>
          <a:prstGeom prst="rect">
            <a:avLst/>
          </a:prstGeom>
        </p:spPr>
        <p:txBody>
          <a:bodyPr wrap="square">
            <a:spAutoFit/>
          </a:bodyPr>
          <a:lstStyle/>
          <a:p>
            <a:pPr lvl="0" algn="ctr" defTabSz="457200">
              <a:defRPr/>
            </a:pPr>
            <a:r>
              <a:rPr lang="en-CA" sz="6000" cap="all" dirty="0">
                <a:solidFill>
                  <a:prstClr val="black"/>
                </a:solidFill>
                <a:latin typeface="Segoe UI Light (Headings)"/>
              </a:rPr>
              <a:t>Basic Theorems</a:t>
            </a:r>
          </a:p>
        </p:txBody>
      </p:sp>
      <p:sp>
        <p:nvSpPr>
          <p:cNvPr id="5" name="Rectangle 4">
            <a:extLst>
              <a:ext uri="{FF2B5EF4-FFF2-40B4-BE49-F238E27FC236}">
                <a16:creationId xmlns:a16="http://schemas.microsoft.com/office/drawing/2014/main" id="{E0A2BC1C-AE3E-4635-BDED-9A2B1B3C4DF7}"/>
              </a:ext>
            </a:extLst>
          </p:cNvPr>
          <p:cNvSpPr/>
          <p:nvPr/>
        </p:nvSpPr>
        <p:spPr>
          <a:xfrm>
            <a:off x="6386286" y="3527938"/>
            <a:ext cx="3338285" cy="461665"/>
          </a:xfrm>
          <a:prstGeom prst="rect">
            <a:avLst/>
          </a:prstGeom>
        </p:spPr>
        <p:txBody>
          <a:bodyPr wrap="square">
            <a:spAutoFit/>
          </a:bodyPr>
          <a:lstStyle/>
          <a:p>
            <a:pPr lvl="0" defTabSz="457200">
              <a:defRPr/>
            </a:pPr>
            <a:r>
              <a:rPr lang="en-CA" sz="2400" dirty="0">
                <a:solidFill>
                  <a:prstClr val="black"/>
                </a:solidFill>
                <a:latin typeface="Segoe UI Light (Headings)"/>
              </a:rPr>
              <a:t>Prove by postulates</a:t>
            </a:r>
            <a:endParaRPr lang="en-CA" sz="2400" baseline="-25000" dirty="0">
              <a:solidFill>
                <a:prstClr val="black"/>
              </a:solidFill>
              <a:latin typeface="Segoe UI Light (Headings)"/>
            </a:endParaRPr>
          </a:p>
        </p:txBody>
      </p:sp>
    </p:spTree>
    <p:extLst>
      <p:ext uri="{BB962C8B-B14F-4D97-AF65-F5344CB8AC3E}">
        <p14:creationId xmlns:p14="http://schemas.microsoft.com/office/powerpoint/2010/main" val="233426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Minimization</a:t>
            </a:r>
          </a:p>
        </p:txBody>
      </p:sp>
      <p:sp>
        <p:nvSpPr>
          <p:cNvPr id="5" name="Rectangle 4">
            <a:extLst>
              <a:ext uri="{FF2B5EF4-FFF2-40B4-BE49-F238E27FC236}">
                <a16:creationId xmlns:a16="http://schemas.microsoft.com/office/drawing/2014/main" id="{224AFAD6-7676-4DD5-9643-E4853DE4850A}"/>
              </a:ext>
            </a:extLst>
          </p:cNvPr>
          <p:cNvSpPr/>
          <p:nvPr/>
        </p:nvSpPr>
        <p:spPr>
          <a:xfrm>
            <a:off x="-21820" y="4700566"/>
            <a:ext cx="12213820" cy="954107"/>
          </a:xfrm>
          <a:prstGeom prst="rect">
            <a:avLst/>
          </a:prstGeom>
        </p:spPr>
        <p:txBody>
          <a:bodyPr wrap="square">
            <a:spAutoFit/>
          </a:bodyPr>
          <a:lstStyle/>
          <a:p>
            <a:pPr algn="ctr"/>
            <a:r>
              <a:rPr lang="en-CA" sz="2800" dirty="0" err="1">
                <a:latin typeface="Segoe UI Light (Headings)"/>
              </a:rPr>
              <a:t>SoP</a:t>
            </a:r>
            <a:r>
              <a:rPr lang="en-CA" sz="2800" dirty="0">
                <a:latin typeface="Segoe UI Light (Headings)"/>
              </a:rPr>
              <a:t> (ANDs-OR) </a:t>
            </a:r>
            <a:r>
              <a:rPr lang="en-CA" sz="2800" dirty="0">
                <a:latin typeface="Segoe UI Light (Headings)"/>
                <a:sym typeface="Wingdings" pitchFamily="2" charset="2"/>
              </a:rPr>
              <a:t> Simplify  </a:t>
            </a:r>
            <a:r>
              <a:rPr lang="en-CA" sz="2800" dirty="0">
                <a:latin typeface="Segoe UI Light (Headings)"/>
              </a:rPr>
              <a:t>NAND</a:t>
            </a:r>
          </a:p>
          <a:p>
            <a:pPr algn="ctr"/>
            <a:r>
              <a:rPr lang="en-CA" sz="2800" dirty="0" err="1">
                <a:latin typeface="Segoe UI Light (Headings)"/>
              </a:rPr>
              <a:t>PoS</a:t>
            </a:r>
            <a:r>
              <a:rPr lang="en-CA" sz="2800" dirty="0">
                <a:latin typeface="Segoe UI Light (Headings)"/>
              </a:rPr>
              <a:t> (ORs-AND) </a:t>
            </a:r>
            <a:r>
              <a:rPr lang="en-CA" sz="2800" dirty="0">
                <a:latin typeface="Segoe UI Light (Headings)"/>
                <a:sym typeface="Wingdings" pitchFamily="2" charset="2"/>
              </a:rPr>
              <a:t> Simplify</a:t>
            </a:r>
            <a:r>
              <a:rPr lang="en-CA" sz="2800" dirty="0">
                <a:latin typeface="Segoe UI Light (Headings)"/>
              </a:rPr>
              <a:t> </a:t>
            </a:r>
            <a:r>
              <a:rPr lang="en-CA" sz="2800" dirty="0">
                <a:latin typeface="Segoe UI Light (Headings)"/>
                <a:sym typeface="Wingdings" pitchFamily="2" charset="2"/>
              </a:rPr>
              <a:t> NOR </a:t>
            </a:r>
            <a:r>
              <a:rPr lang="en-CA" sz="2800" dirty="0">
                <a:solidFill>
                  <a:schemeClr val="bg1"/>
                </a:solidFill>
                <a:latin typeface="Segoe UI Light (Headings)"/>
                <a:sym typeface="Wingdings" pitchFamily="2" charset="2"/>
              </a:rPr>
              <a:t>d</a:t>
            </a:r>
            <a:r>
              <a:rPr lang="en-CA" sz="2800" dirty="0">
                <a:latin typeface="Segoe UI Light (Headings)"/>
              </a:rPr>
              <a:t> </a:t>
            </a:r>
            <a:endParaRPr lang="en-CA" sz="2800" dirty="0">
              <a:highlight>
                <a:srgbClr val="FFFF00"/>
              </a:highlight>
              <a:latin typeface="Segoe UI Light (Headings)"/>
            </a:endParaRPr>
          </a:p>
        </p:txBody>
      </p:sp>
      <p:sp>
        <p:nvSpPr>
          <p:cNvPr id="6" name="Rectangle 5">
            <a:extLst>
              <a:ext uri="{FF2B5EF4-FFF2-40B4-BE49-F238E27FC236}">
                <a16:creationId xmlns:a16="http://schemas.microsoft.com/office/drawing/2014/main" id="{21A7A403-B428-D145-95AC-79F75D66F7EF}"/>
              </a:ext>
            </a:extLst>
          </p:cNvPr>
          <p:cNvSpPr/>
          <p:nvPr/>
        </p:nvSpPr>
        <p:spPr>
          <a:xfrm>
            <a:off x="5565227" y="3589494"/>
            <a:ext cx="3657599" cy="523220"/>
          </a:xfrm>
          <a:prstGeom prst="rect">
            <a:avLst/>
          </a:prstGeom>
        </p:spPr>
        <p:txBody>
          <a:bodyPr wrap="square">
            <a:spAutoFit/>
          </a:bodyPr>
          <a:lstStyle/>
          <a:p>
            <a:pPr algn="ctr"/>
            <a:r>
              <a:rPr lang="en-CA" sz="2800" dirty="0">
                <a:latin typeface="Segoe UI Light (Headings)"/>
              </a:rPr>
              <a:t>aka. Simplification</a:t>
            </a:r>
          </a:p>
        </p:txBody>
      </p:sp>
    </p:spTree>
    <p:extLst>
      <p:ext uri="{BB962C8B-B14F-4D97-AF65-F5344CB8AC3E}">
        <p14:creationId xmlns:p14="http://schemas.microsoft.com/office/powerpoint/2010/main" val="4207696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9544" y="2018675"/>
            <a:ext cx="12191999" cy="1846659"/>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Minimization</a:t>
            </a:r>
          </a:p>
          <a:p>
            <a:pPr marL="1028700" marR="0" lvl="0" indent="-1028700" algn="ctr" defTabSz="457200" rtl="0" eaLnBrk="1" fontAlgn="auto" latinLnBrk="0" hangingPunct="1">
              <a:lnSpc>
                <a:spcPct val="100000"/>
              </a:lnSpc>
              <a:spcBef>
                <a:spcPts val="0"/>
              </a:spcBef>
              <a:spcAft>
                <a:spcPts val="0"/>
              </a:spcAft>
              <a:buClrTx/>
              <a:buSzTx/>
              <a:buFontTx/>
              <a:buAutoNum type="romanUcParenR"/>
              <a:tabLst/>
              <a:defRPr/>
            </a:pPr>
            <a:r>
              <a:rPr lang="en-CA" sz="4800" dirty="0">
                <a:solidFill>
                  <a:prstClr val="black"/>
                </a:solidFill>
                <a:latin typeface="Segoe UI Light (Headings)"/>
              </a:rPr>
              <a:t>Boolean Algebra (algebraically) </a:t>
            </a:r>
          </a:p>
        </p:txBody>
      </p:sp>
    </p:spTree>
    <p:extLst>
      <p:ext uri="{BB962C8B-B14F-4D97-AF65-F5344CB8AC3E}">
        <p14:creationId xmlns:p14="http://schemas.microsoft.com/office/powerpoint/2010/main" val="5125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9544" y="2018675"/>
            <a:ext cx="12191999" cy="1846659"/>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Minimization</a:t>
            </a:r>
          </a:p>
          <a:p>
            <a:pPr lvl="0" algn="ctr" defTabSz="457200">
              <a:defRPr/>
            </a:pPr>
            <a:r>
              <a:rPr kumimoji="0" lang="en-CA" sz="4800" b="0" i="0" u="none" strike="noStrike" kern="1200" spc="0" normalizeH="0" baseline="0" noProof="0" dirty="0">
                <a:ln>
                  <a:noFill/>
                </a:ln>
                <a:solidFill>
                  <a:prstClr val="black"/>
                </a:solidFill>
                <a:effectLst/>
                <a:uLnTx/>
                <a:uFillTx/>
                <a:latin typeface="Segoe UI Light (Headings)"/>
                <a:ea typeface="+mn-ea"/>
                <a:cs typeface="+mn-cs"/>
              </a:rPr>
              <a:t>II) </a:t>
            </a:r>
            <a:r>
              <a:rPr lang="en-CA" sz="4800" dirty="0">
                <a:solidFill>
                  <a:prstClr val="black"/>
                </a:solidFill>
                <a:latin typeface="Segoe UI Light (Headings)"/>
              </a:rPr>
              <a:t>Map (Karnaugh map, K-map)</a:t>
            </a:r>
            <a:endParaRPr kumimoji="0" lang="en-CA" sz="4800" b="0" i="0" u="none" strike="noStrike" kern="1200" spc="0" normalizeH="0" baseline="0" noProof="0" dirty="0">
              <a:ln>
                <a:noFill/>
              </a:ln>
              <a:solidFill>
                <a:prstClr val="black"/>
              </a:solidFill>
              <a:effectLst/>
              <a:uLnTx/>
              <a:uFillTx/>
              <a:latin typeface="Segoe UI Light (Headings)"/>
              <a:ea typeface="+mn-ea"/>
              <a:cs typeface="+mn-cs"/>
            </a:endParaRPr>
          </a:p>
        </p:txBody>
      </p:sp>
    </p:spTree>
    <p:extLst>
      <p:ext uri="{BB962C8B-B14F-4D97-AF65-F5344CB8AC3E}">
        <p14:creationId xmlns:p14="http://schemas.microsoft.com/office/powerpoint/2010/main" val="219243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algebra</a:t>
            </a:r>
          </a:p>
        </p:txBody>
      </p:sp>
      <p:sp>
        <p:nvSpPr>
          <p:cNvPr id="5" name="Rectangle 4">
            <a:extLst>
              <a:ext uri="{FF2B5EF4-FFF2-40B4-BE49-F238E27FC236}">
                <a16:creationId xmlns:a16="http://schemas.microsoft.com/office/drawing/2014/main" id="{AFD22B39-0001-4D1A-AC3A-A3EA2CEF9F4D}"/>
              </a:ext>
            </a:extLst>
          </p:cNvPr>
          <p:cNvSpPr/>
          <p:nvPr/>
        </p:nvSpPr>
        <p:spPr>
          <a:xfrm>
            <a:off x="0" y="4697734"/>
            <a:ext cx="12191999" cy="1938992"/>
          </a:xfrm>
          <a:prstGeom prst="rect">
            <a:avLst/>
          </a:prstGeom>
        </p:spPr>
        <p:txBody>
          <a:bodyPr wrap="square">
            <a:spAutoFit/>
          </a:bodyPr>
          <a:lstStyle/>
          <a:p>
            <a:pPr algn="ctr"/>
            <a:r>
              <a:rPr lang="en-CA" sz="4000" dirty="0">
                <a:solidFill>
                  <a:prstClr val="black"/>
                </a:solidFill>
                <a:latin typeface="Segoe UI Light (Headings)"/>
              </a:rPr>
              <a:t>A set of elements</a:t>
            </a:r>
          </a:p>
          <a:p>
            <a:pPr algn="ctr"/>
            <a:r>
              <a:rPr lang="en-CA" sz="4000" dirty="0">
                <a:solidFill>
                  <a:prstClr val="black"/>
                </a:solidFill>
                <a:latin typeface="Segoe UI Light (Headings)"/>
              </a:rPr>
              <a:t>A set of operators </a:t>
            </a:r>
          </a:p>
          <a:p>
            <a:pPr algn="ctr"/>
            <a:r>
              <a:rPr lang="en-CA" sz="4000" dirty="0">
                <a:solidFill>
                  <a:prstClr val="black"/>
                </a:solidFill>
                <a:latin typeface="Segoe UI Light (Headings)"/>
              </a:rPr>
              <a:t>A set of axioms | postulates | assumptions | definitions</a:t>
            </a:r>
            <a:endParaRPr lang="en-US" sz="4800" dirty="0">
              <a:solidFill>
                <a:prstClr val="black"/>
              </a:solidFill>
              <a:latin typeface="Segoe UI Light (Headings)"/>
            </a:endParaRPr>
          </a:p>
        </p:txBody>
      </p:sp>
    </p:spTree>
    <p:extLst>
      <p:ext uri="{BB962C8B-B14F-4D97-AF65-F5344CB8AC3E}">
        <p14:creationId xmlns:p14="http://schemas.microsoft.com/office/powerpoint/2010/main" val="1672932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algebra</a:t>
            </a:r>
          </a:p>
        </p:txBody>
      </p:sp>
      <p:sp>
        <p:nvSpPr>
          <p:cNvPr id="5" name="Rectangle 4">
            <a:extLst>
              <a:ext uri="{FF2B5EF4-FFF2-40B4-BE49-F238E27FC236}">
                <a16:creationId xmlns:a16="http://schemas.microsoft.com/office/drawing/2014/main" id="{AFD22B39-0001-4D1A-AC3A-A3EA2CEF9F4D}"/>
              </a:ext>
            </a:extLst>
          </p:cNvPr>
          <p:cNvSpPr/>
          <p:nvPr/>
        </p:nvSpPr>
        <p:spPr>
          <a:xfrm>
            <a:off x="1232361" y="4523563"/>
            <a:ext cx="9708190" cy="2185214"/>
          </a:xfrm>
          <a:prstGeom prst="rect">
            <a:avLst/>
          </a:prstGeom>
        </p:spPr>
        <p:txBody>
          <a:bodyPr wrap="square">
            <a:spAutoFit/>
          </a:bodyPr>
          <a:lstStyle/>
          <a:p>
            <a:pPr algn="ctr"/>
            <a:r>
              <a:rPr lang="en-CA" sz="4000" dirty="0">
                <a:solidFill>
                  <a:prstClr val="black"/>
                </a:solidFill>
                <a:latin typeface="Segoe UI Light (Headings)"/>
              </a:rPr>
              <a:t>A set of elements: e.g., </a:t>
            </a:r>
          </a:p>
          <a:p>
            <a:pPr algn="ctr"/>
            <a:r>
              <a:rPr lang="en-CA" sz="2400" dirty="0">
                <a:solidFill>
                  <a:prstClr val="black"/>
                </a:solidFill>
                <a:latin typeface="Segoe UI Light (Headings)"/>
              </a:rPr>
              <a:t>{0,1}</a:t>
            </a:r>
          </a:p>
          <a:p>
            <a:pPr algn="ctr"/>
            <a:r>
              <a:rPr lang="en-CA" sz="2400" dirty="0">
                <a:solidFill>
                  <a:prstClr val="black"/>
                </a:solidFill>
                <a:latin typeface="Segoe UI Light (Headings)"/>
              </a:rPr>
              <a:t>{-1,0,1}</a:t>
            </a:r>
          </a:p>
          <a:p>
            <a:pPr algn="ctr"/>
            <a:r>
              <a:rPr lang="en-CA" sz="2400" dirty="0">
                <a:solidFill>
                  <a:prstClr val="black"/>
                </a:solidFill>
                <a:latin typeface="Segoe UI Light (Headings)"/>
              </a:rPr>
              <a:t>{1,2,3,4,…}</a:t>
            </a:r>
          </a:p>
          <a:p>
            <a:pPr algn="ctr"/>
            <a:r>
              <a:rPr lang="en-CA" sz="2400" dirty="0">
                <a:solidFill>
                  <a:prstClr val="black"/>
                </a:solidFill>
                <a:latin typeface="Segoe UI Light (Headings)"/>
              </a:rPr>
              <a:t>{…, -2,-1,0,1,2,…}</a:t>
            </a:r>
          </a:p>
        </p:txBody>
      </p:sp>
    </p:spTree>
    <p:extLst>
      <p:ext uri="{BB962C8B-B14F-4D97-AF65-F5344CB8AC3E}">
        <p14:creationId xmlns:p14="http://schemas.microsoft.com/office/powerpoint/2010/main" val="408977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1953</Words>
  <Application>Microsoft Macintosh PowerPoint</Application>
  <PresentationFormat>Widescreen</PresentationFormat>
  <Paragraphs>254</Paragraphs>
  <Slides>48</Slides>
  <Notes>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Cambria Math</vt:lpstr>
      <vt:lpstr>Segoe UI Light</vt:lpstr>
      <vt:lpstr>Segoe UI Light (Headings)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School of Computer Science; Faculty of Science; University of Windsor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06  Gate-Level Minimization Winter 2021 COMP2650 Computer Architecture I Digital Design</dc:title>
  <dc:subject>Computer Science</dc:subject>
  <dc:creator>Hossein Fani;hfani@uwindsor.ca</dc:creator>
  <cp:keywords>COMP2650;Winter2021;Gate-Level Minimization</cp:keywords>
  <dc:description>Hossein Fani;hfani@uwindsor.ca</dc:description>
  <cp:lastModifiedBy>Hossein Fani</cp:lastModifiedBy>
  <cp:revision>171</cp:revision>
  <dcterms:created xsi:type="dcterms:W3CDTF">2020-10-26T01:42:50Z</dcterms:created>
  <dcterms:modified xsi:type="dcterms:W3CDTF">2021-02-11T19:15:58Z</dcterms:modified>
  <cp:category/>
</cp:coreProperties>
</file>