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2"/>
  </p:notesMasterIdLst>
  <p:sldIdLst>
    <p:sldId id="408" r:id="rId2"/>
    <p:sldId id="409" r:id="rId3"/>
    <p:sldId id="871" r:id="rId4"/>
    <p:sldId id="878" r:id="rId5"/>
    <p:sldId id="874" r:id="rId6"/>
    <p:sldId id="875" r:id="rId7"/>
    <p:sldId id="1084" r:id="rId8"/>
    <p:sldId id="980" r:id="rId9"/>
    <p:sldId id="877" r:id="rId10"/>
    <p:sldId id="1080" r:id="rId11"/>
    <p:sldId id="985" r:id="rId12"/>
    <p:sldId id="1001" r:id="rId13"/>
    <p:sldId id="981" r:id="rId14"/>
    <p:sldId id="1021" r:id="rId15"/>
    <p:sldId id="986" r:id="rId16"/>
    <p:sldId id="987" r:id="rId17"/>
    <p:sldId id="988" r:id="rId18"/>
    <p:sldId id="989" r:id="rId19"/>
    <p:sldId id="990" r:id="rId20"/>
    <p:sldId id="991" r:id="rId21"/>
    <p:sldId id="992" r:id="rId22"/>
    <p:sldId id="993" r:id="rId23"/>
    <p:sldId id="995" r:id="rId24"/>
    <p:sldId id="996" r:id="rId25"/>
    <p:sldId id="994" r:id="rId26"/>
    <p:sldId id="997" r:id="rId27"/>
    <p:sldId id="998" r:id="rId28"/>
    <p:sldId id="999" r:id="rId29"/>
    <p:sldId id="1002" r:id="rId30"/>
    <p:sldId id="1022" r:id="rId31"/>
    <p:sldId id="1000" r:id="rId32"/>
    <p:sldId id="1085" r:id="rId33"/>
    <p:sldId id="1086" r:id="rId34"/>
    <p:sldId id="1015" r:id="rId35"/>
    <p:sldId id="1003" r:id="rId36"/>
    <p:sldId id="1011" r:id="rId37"/>
    <p:sldId id="1012" r:id="rId38"/>
    <p:sldId id="1013" r:id="rId39"/>
    <p:sldId id="1014" r:id="rId40"/>
    <p:sldId id="1004" r:id="rId41"/>
    <p:sldId id="1005" r:id="rId42"/>
    <p:sldId id="1016" r:id="rId43"/>
    <p:sldId id="1006" r:id="rId44"/>
    <p:sldId id="1087" r:id="rId45"/>
    <p:sldId id="1007" r:id="rId46"/>
    <p:sldId id="1008" r:id="rId47"/>
    <p:sldId id="1009" r:id="rId48"/>
    <p:sldId id="1010" r:id="rId49"/>
    <p:sldId id="1018" r:id="rId50"/>
    <p:sldId id="1019" r:id="rId51"/>
    <p:sldId id="1088" r:id="rId52"/>
    <p:sldId id="1020" r:id="rId53"/>
    <p:sldId id="1017" r:id="rId54"/>
    <p:sldId id="1026" r:id="rId55"/>
    <p:sldId id="1023" r:id="rId56"/>
    <p:sldId id="1024" r:id="rId57"/>
    <p:sldId id="1025" r:id="rId58"/>
    <p:sldId id="1027" r:id="rId59"/>
    <p:sldId id="1028" r:id="rId60"/>
    <p:sldId id="1029" r:id="rId61"/>
    <p:sldId id="1030" r:id="rId62"/>
    <p:sldId id="1031" r:id="rId63"/>
    <p:sldId id="1032" r:id="rId64"/>
    <p:sldId id="1034" r:id="rId65"/>
    <p:sldId id="1035" r:id="rId66"/>
    <p:sldId id="1089" r:id="rId67"/>
    <p:sldId id="1033" r:id="rId68"/>
    <p:sldId id="1037" r:id="rId69"/>
    <p:sldId id="1036" r:id="rId70"/>
    <p:sldId id="1090" r:id="rId71"/>
    <p:sldId id="1039" r:id="rId72"/>
    <p:sldId id="1065" r:id="rId73"/>
    <p:sldId id="1066" r:id="rId74"/>
    <p:sldId id="1067" r:id="rId75"/>
    <p:sldId id="1068" r:id="rId76"/>
    <p:sldId id="1069" r:id="rId77"/>
    <p:sldId id="1070" r:id="rId78"/>
    <p:sldId id="1071" r:id="rId79"/>
    <p:sldId id="1072" r:id="rId80"/>
    <p:sldId id="1073" r:id="rId81"/>
    <p:sldId id="1074" r:id="rId82"/>
    <p:sldId id="1079" r:id="rId83"/>
    <p:sldId id="1091" r:id="rId84"/>
    <p:sldId id="1075" r:id="rId85"/>
    <p:sldId id="1076" r:id="rId86"/>
    <p:sldId id="1077" r:id="rId87"/>
    <p:sldId id="1078" r:id="rId88"/>
    <p:sldId id="1040" r:id="rId89"/>
    <p:sldId id="1045" r:id="rId90"/>
    <p:sldId id="1041" r:id="rId91"/>
    <p:sldId id="1042" r:id="rId92"/>
    <p:sldId id="1043" r:id="rId93"/>
    <p:sldId id="1057" r:id="rId94"/>
    <p:sldId id="1044" r:id="rId95"/>
    <p:sldId id="256" r:id="rId96"/>
    <p:sldId id="1046" r:id="rId97"/>
    <p:sldId id="1047" r:id="rId98"/>
    <p:sldId id="1053" r:id="rId99"/>
    <p:sldId id="1092" r:id="rId100"/>
    <p:sldId id="1050" r:id="rId101"/>
    <p:sldId id="1048" r:id="rId102"/>
    <p:sldId id="1051" r:id="rId103"/>
    <p:sldId id="1058" r:id="rId104"/>
    <p:sldId id="1060" r:id="rId105"/>
    <p:sldId id="1093" r:id="rId106"/>
    <p:sldId id="1061" r:id="rId107"/>
    <p:sldId id="1059" r:id="rId108"/>
    <p:sldId id="1062" r:id="rId109"/>
    <p:sldId id="1063" r:id="rId110"/>
    <p:sldId id="1064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88" autoAdjust="0"/>
  </p:normalViewPr>
  <p:slideViewPr>
    <p:cSldViewPr snapToGrid="0">
      <p:cViewPr varScale="1">
        <p:scale>
          <a:sx n="84" d="100"/>
          <a:sy n="84" d="100"/>
        </p:scale>
        <p:origin x="15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0D24A-9A1A-4C93-8732-042F00A28786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1E013-BAFC-48C7-BF3F-BAEA07105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97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https://www.pinterest.ca/pin/231302130841121655/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F140E-A5D5-43D4-9115-07966A935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1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86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22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an X inside a square in the map indicates that we don’t care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 the value of 0 or 1 is assigned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particular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minterm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21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6214-6768-42FE-9D72-F0F5A540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E385D-C991-44F4-91B5-6186EDDC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C6CD-CB41-4ADE-B357-5534C61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7137-343E-4538-80CF-2641E6B4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1CA29-5D1C-4CF6-B42A-39587825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6019-69BB-4EB0-B908-FECC94E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57C9-E3E7-42ED-8006-B2FC6A94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AE492-FF1C-4AA5-A68D-98FD8F3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FBFB-6226-4AA3-BE96-B06C106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E52B-BD8F-4F6B-87A4-09693E25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5B0C3-E325-4A03-9413-95418F515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BE231-9FE0-4675-8A28-8F579682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F991-2591-4A6F-A94F-7D4025A7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524F-2153-40BD-ADDA-A9D4E4A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23CD-8BA3-4223-9F8E-B6F96F9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2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3481-CD72-4DAB-B95B-985C8FFD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1292-F9E7-4BED-A0D3-32DEE746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B8A1-7045-4227-801C-8AE5CD3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1AE2-740F-4CF8-B94D-70CC25E7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4C4F-434F-4C44-A7B5-9B79ABC5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1C8-D61C-4750-9B70-0EDAA39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DA790-6FC1-44B2-AA47-53447D4B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8727-7AAD-4A4B-B6CE-2F87CEF8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F53E-9E77-41FD-97E8-45EAF8BE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2CE0-7AA2-40CA-B4A0-03FFD0DB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E5D4-E118-449B-AAAC-62B2328D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A895-F17C-429D-A097-41719820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FF807-E45D-403E-A0F5-5067BF6E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29194-D1E7-46CF-B26B-F40443E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846D-4A98-4B5E-B36C-5ABF7411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486C1-2DF0-4325-9977-4439B5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1A-0DC0-4BEE-A6F5-56ED484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CDAB-87FD-4112-BDD2-8FB08CF9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EE234-DAE2-4BBB-A1EB-5AE1EBC8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7BC07-945D-4D12-8EE7-ADD9E4B16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70396-B4E5-447C-8781-A30274D2D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5743-6B12-4ABA-B8D7-E4CD126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52158-7AEF-42AD-B233-2E9E4CEC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818B2-9BF8-433A-A915-0B3375AF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9874-8370-4947-9EC0-5F79F34D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A2D09-5845-41F4-BC6C-D8734BE2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85D3-3C23-43C4-BBA8-6AD7ED2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DFF5-E666-4E94-BBF0-2C71D862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ED30E-A3D4-4ED7-A5E5-5158AA6E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5B859-D3EB-478C-B1CC-A20ABCAC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355AD-6DFB-4C71-B4A6-86CCABF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DD5D-AD46-4751-B2A1-D97196DF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979B-B9C2-4B1D-9530-5E885F67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4F97C-D639-4CBA-AF22-C798F3BE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0092-0AF1-4BCF-B2E4-8156116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6886-0C97-454B-A9A4-03B1B88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FE90-E2E5-41CD-9A67-9CF6032D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8A0E-C788-4F49-92FC-582C56C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AD239-DCAA-47AB-8479-D1F21B20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4A81D-830D-4C0F-AD1D-021F459D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D781-7B30-4E1F-B897-E5DA3F0E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A5B5-5FA5-4D54-AA03-3832C958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1901-6B66-49E4-A48F-F599DFC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452F6-A6DE-496E-80CD-43688E2C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744A4-945D-4F30-8F2C-1384BFFC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5B45-F75E-4FC4-A017-60AAD3931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EE95-DB9B-4AD7-99CA-205C927E36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CB4E-9C73-41C7-8932-06936C955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B06C-A599-4D64-8A1C-FFB19B083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A3456-1B9B-4D5E-8B3B-F9CD9A0395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1" b="29452"/>
          <a:stretch/>
        </p:blipFill>
        <p:spPr>
          <a:xfrm>
            <a:off x="0" y="733425"/>
            <a:ext cx="12188825" cy="50292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D6D8299-3B5C-4C64-A8EF-7AA9BC7BC7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1" b="75653"/>
          <a:stretch/>
        </p:blipFill>
        <p:spPr>
          <a:xfrm>
            <a:off x="3550" y="0"/>
            <a:ext cx="11690703" cy="80509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967DFE5-90C7-4338-AD5F-45D207C6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36" r="50014" b="29452"/>
          <a:stretch/>
        </p:blipFill>
        <p:spPr>
          <a:xfrm>
            <a:off x="3550" y="5762625"/>
            <a:ext cx="6092450" cy="38508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9A63357-2034-415A-A889-530606487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36" b="29452"/>
          <a:stretch/>
        </p:blipFill>
        <p:spPr>
          <a:xfrm>
            <a:off x="3550" y="6147707"/>
            <a:ext cx="12188450" cy="385082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61C7946-CC2E-4EA8-8CD0-60DA09C28C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36" b="29452"/>
          <a:stretch/>
        </p:blipFill>
        <p:spPr>
          <a:xfrm>
            <a:off x="3550" y="6496050"/>
            <a:ext cx="12188450" cy="385082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8ECF7BD9-2396-4E0A-BB35-1D45A6D484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1" r="49381" b="75653"/>
          <a:stretch/>
        </p:blipFill>
        <p:spPr>
          <a:xfrm>
            <a:off x="248230" y="0"/>
            <a:ext cx="5917678" cy="80509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1D822854-D96F-44E8-8E65-D7E104BA11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5" t="66336" b="31011"/>
          <a:stretch/>
        </p:blipFill>
        <p:spPr>
          <a:xfrm>
            <a:off x="6087612" y="5765600"/>
            <a:ext cx="6104389" cy="242493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9C5FB938-96C4-4736-8C41-DE2C2081A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5" t="66336" b="31011"/>
          <a:stretch/>
        </p:blipFill>
        <p:spPr>
          <a:xfrm>
            <a:off x="6087610" y="5989723"/>
            <a:ext cx="6104390" cy="242493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87AAF391-A4B0-4954-A49F-8694ED87F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5" t="66336" b="31011"/>
          <a:stretch/>
        </p:blipFill>
        <p:spPr>
          <a:xfrm>
            <a:off x="6087612" y="6235189"/>
            <a:ext cx="4130181" cy="242493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94877C10-68D8-42FF-BE35-E5AFA91A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8" t="15541" b="75653"/>
          <a:stretch/>
        </p:blipFill>
        <p:spPr>
          <a:xfrm>
            <a:off x="8649050" y="796"/>
            <a:ext cx="3541362" cy="8050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AF1A38-4EDE-4831-8ABB-B8646D5C6D9A}"/>
              </a:ext>
            </a:extLst>
          </p:cNvPr>
          <p:cNvSpPr/>
          <p:nvPr/>
        </p:nvSpPr>
        <p:spPr>
          <a:xfrm>
            <a:off x="826613" y="1263790"/>
            <a:ext cx="51748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kern="0" spc="-150" dirty="0">
                <a:solidFill>
                  <a:schemeClr val="bg1"/>
                </a:solidFill>
                <a:latin typeface="Segoe UI Light (Headings)"/>
                <a:ea typeface="+mj-ea"/>
                <a:cs typeface="Arial" panose="020B0604020202020204" pitchFamily="34" charset="0"/>
              </a:rPr>
              <a:t>W2021: A Digital Odyssey</a:t>
            </a:r>
          </a:p>
        </p:txBody>
      </p:sp>
    </p:spTree>
    <p:extLst>
      <p:ext uri="{BB962C8B-B14F-4D97-AF65-F5344CB8AC3E}">
        <p14:creationId xmlns:p14="http://schemas.microsoft.com/office/powerpoint/2010/main" val="26702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1-Variable KARNAUGH MAP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41525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944225" y="4395953"/>
            <a:ext cx="430355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F(Z,Y,X) = </a:t>
            </a:r>
            <a:r>
              <a:rPr lang="el-GR" sz="3200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M(0,4,5,6,7)</a:t>
            </a:r>
          </a:p>
          <a:p>
            <a:pPr lvl="0">
              <a:defRPr/>
            </a:pPr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FX.(Y,X)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(Z + Y’X’)’</a:t>
            </a:r>
          </a:p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F(X,Y,X)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Z’ (Y+X)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00814"/>
              </p:ext>
            </p:extLst>
          </p:nvPr>
        </p:nvGraphicFramePr>
        <p:xfrm>
          <a:off x="4150725" y="22477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000" b="0" baseline="0" dirty="0">
                        <a:solidFill>
                          <a:srgbClr val="C00000"/>
                        </a:solidFill>
                        <a:latin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40217"/>
              </p:ext>
            </p:extLst>
          </p:nvPr>
        </p:nvGraphicFramePr>
        <p:xfrm>
          <a:off x="4900753" y="3040277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39277438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75082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67734071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72090267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8414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15980"/>
                  </a:ext>
                </a:extLst>
              </a:tr>
            </a:tbl>
          </a:graphicData>
        </a:graphic>
      </p:graphicFrame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183FCDD6-D7E2-4DB5-9F07-9DCEF108B893}"/>
              </a:ext>
            </a:extLst>
          </p:cNvPr>
          <p:cNvSpPr/>
          <p:nvPr/>
        </p:nvSpPr>
        <p:spPr>
          <a:xfrm>
            <a:off x="4950398" y="3691999"/>
            <a:ext cx="2882038" cy="473601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183FCDD6-D7E2-4DB5-9F07-9DCEF108B893}"/>
              </a:ext>
            </a:extLst>
          </p:cNvPr>
          <p:cNvSpPr/>
          <p:nvPr/>
        </p:nvSpPr>
        <p:spPr>
          <a:xfrm>
            <a:off x="4950398" y="3066238"/>
            <a:ext cx="609893" cy="1099362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005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674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F=if positive(2’s comp.) then 1 </a:t>
                      </a:r>
                      <a:r>
                        <a:rPr lang="en-US" sz="3200" b="0" baseline="0" dirty="0">
                          <a:solidFill>
                            <a:srgbClr val="FFC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if negative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lang="en-US" sz="4000" b="0" baseline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4937F3-D870-45EB-9C7F-E452E3511912}"/>
              </a:ext>
            </a:extLst>
          </p:cNvPr>
          <p:cNvSpPr/>
          <p:nvPr/>
        </p:nvSpPr>
        <p:spPr>
          <a:xfrm>
            <a:off x="8435340" y="1188720"/>
            <a:ext cx="2359003" cy="2125980"/>
          </a:xfrm>
          <a:custGeom>
            <a:avLst/>
            <a:gdLst>
              <a:gd name="connsiteX0" fmla="*/ 1531620 w 2359003"/>
              <a:gd name="connsiteY0" fmla="*/ 2125980 h 2125980"/>
              <a:gd name="connsiteX1" fmla="*/ 2354580 w 2359003"/>
              <a:gd name="connsiteY1" fmla="*/ 925830 h 2125980"/>
              <a:gd name="connsiteX2" fmla="*/ 1211580 w 2359003"/>
              <a:gd name="connsiteY2" fmla="*/ 1463040 h 2125980"/>
              <a:gd name="connsiteX3" fmla="*/ 1177290 w 2359003"/>
              <a:gd name="connsiteY3" fmla="*/ 331470 h 2125980"/>
              <a:gd name="connsiteX4" fmla="*/ 0 w 2359003"/>
              <a:gd name="connsiteY4" fmla="*/ 0 h 212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9003" h="2125980">
                <a:moveTo>
                  <a:pt x="1531620" y="2125980"/>
                </a:moveTo>
                <a:cubicBezTo>
                  <a:pt x="1969770" y="1581150"/>
                  <a:pt x="2407920" y="1036320"/>
                  <a:pt x="2354580" y="925830"/>
                </a:cubicBezTo>
                <a:cubicBezTo>
                  <a:pt x="2301240" y="815340"/>
                  <a:pt x="1407795" y="1562100"/>
                  <a:pt x="1211580" y="1463040"/>
                </a:cubicBezTo>
                <a:cubicBezTo>
                  <a:pt x="1015365" y="1363980"/>
                  <a:pt x="1379220" y="575310"/>
                  <a:pt x="1177290" y="331470"/>
                </a:cubicBezTo>
                <a:cubicBezTo>
                  <a:pt x="975360" y="87630"/>
                  <a:pt x="487680" y="4381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397F7-9F3A-43B1-A95F-3280BCA9B220}"/>
              </a:ext>
            </a:extLst>
          </p:cNvPr>
          <p:cNvSpPr/>
          <p:nvPr/>
        </p:nvSpPr>
        <p:spPr>
          <a:xfrm>
            <a:off x="9269730" y="3326130"/>
            <a:ext cx="2766060" cy="17602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math, 0 is not positive neither negative!</a:t>
            </a:r>
          </a:p>
        </p:txBody>
      </p:sp>
    </p:spTree>
    <p:extLst>
      <p:ext uri="{BB962C8B-B14F-4D97-AF65-F5344CB8AC3E}">
        <p14:creationId xmlns:p14="http://schemas.microsoft.com/office/powerpoint/2010/main" val="30809072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981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F=if positive(2’s comp.) then 1 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if negative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kern="1200" cap="none" dirty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░</a:t>
                      </a:r>
                      <a:endParaRPr lang="en-US" sz="4000" kern="1200" cap="none" baseline="-250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lang="en-US" sz="4000" b="0" baseline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2846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29052"/>
              </p:ext>
            </p:extLst>
          </p:nvPr>
        </p:nvGraphicFramePr>
        <p:xfrm>
          <a:off x="4150725" y="22477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srgbClr val="C00000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░</a:t>
                      </a:r>
                      <a:endParaRPr lang="en-US" sz="2000" kern="1200" cap="none" baseline="-25000" dirty="0">
                        <a:solidFill>
                          <a:srgbClr val="C00000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21737"/>
              </p:ext>
            </p:extLst>
          </p:nvPr>
        </p:nvGraphicFramePr>
        <p:xfrm>
          <a:off x="4900753" y="3040277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39277438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75082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67734071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72090267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8414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159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59928" y="4475963"/>
            <a:ext cx="523008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>
                <a:latin typeface="Segoe UI Light (Headings)"/>
              </a:rPr>
              <a:t>F (</a:t>
            </a:r>
            <a:r>
              <a:rPr lang="en-US" sz="3200" dirty="0">
                <a:latin typeface="Segoe UI Light (Headings)"/>
              </a:rPr>
              <a:t>Z,Y,X</a:t>
            </a:r>
            <a:r>
              <a:rPr lang="pl-PL" sz="3200" dirty="0">
                <a:latin typeface="Segoe UI Light (Headings)"/>
              </a:rPr>
              <a:t>) = ∑</a:t>
            </a:r>
            <a:r>
              <a:rPr lang="en-US" sz="3200" dirty="0">
                <a:latin typeface="Segoe UI Light (Headings)"/>
              </a:rPr>
              <a:t>m</a:t>
            </a:r>
            <a:r>
              <a:rPr lang="pl-PL" sz="3200" dirty="0">
                <a:latin typeface="Segoe UI Light (Headings)"/>
              </a:rPr>
              <a:t>(</a:t>
            </a:r>
            <a:r>
              <a:rPr lang="en-US" sz="3200" dirty="0">
                <a:latin typeface="Segoe UI Light (Headings)"/>
              </a:rPr>
              <a:t>1</a:t>
            </a:r>
            <a:r>
              <a:rPr lang="pl-PL" sz="3200" dirty="0">
                <a:latin typeface="Segoe UI Light (Headings)"/>
              </a:rPr>
              <a:t>, </a:t>
            </a:r>
            <a:r>
              <a:rPr lang="en-US" sz="3200" dirty="0">
                <a:latin typeface="Segoe UI Light (Headings)"/>
              </a:rPr>
              <a:t>2</a:t>
            </a:r>
            <a:r>
              <a:rPr lang="pl-PL" sz="3200" dirty="0">
                <a:latin typeface="Segoe UI Light (Headings)"/>
              </a:rPr>
              <a:t>, </a:t>
            </a:r>
            <a:r>
              <a:rPr lang="en-US" sz="3200" dirty="0">
                <a:latin typeface="Segoe UI Light (Headings)"/>
              </a:rPr>
              <a:t>3</a:t>
            </a:r>
            <a:r>
              <a:rPr lang="pl-PL" sz="3200" dirty="0">
                <a:latin typeface="Segoe UI Light (Headings)"/>
              </a:rPr>
              <a:t>)</a:t>
            </a:r>
            <a:r>
              <a:rPr lang="en-US" sz="3200" dirty="0">
                <a:latin typeface="Segoe UI Light (Headings)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Segoe UI Light (Headings)"/>
              </a:rPr>
              <a:t>+ </a:t>
            </a:r>
            <a:r>
              <a:rPr lang="pl-PL" sz="3200" dirty="0">
                <a:solidFill>
                  <a:srgbClr val="C00000"/>
                </a:solidFill>
                <a:latin typeface="Segoe UI Light (Headings)"/>
              </a:rPr>
              <a:t>∑</a:t>
            </a:r>
            <a:r>
              <a:rPr lang="en-US" sz="3200" dirty="0">
                <a:solidFill>
                  <a:srgbClr val="C00000"/>
                </a:solidFill>
                <a:latin typeface="Segoe UI Light (Headings)"/>
              </a:rPr>
              <a:t>d(0)</a:t>
            </a:r>
          </a:p>
          <a:p>
            <a:r>
              <a:rPr lang="pl-PL" sz="32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W,Z,Y</a:t>
            </a:r>
            <a:r>
              <a:rPr lang="pl-PL" sz="32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pl-PL" sz="3200" dirty="0">
                <a:latin typeface="Segoe UI Light (Headings)"/>
              </a:rPr>
              <a:t>=</a:t>
            </a:r>
            <a:r>
              <a:rPr lang="en-US" sz="3200" dirty="0">
                <a:latin typeface="Segoe UI Light (Headings)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Z’X + Z’Y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11635" y="3074416"/>
            <a:ext cx="1284127" cy="52495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5732908" y="3074415"/>
            <a:ext cx="1284127" cy="52495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307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49508"/>
              </p:ext>
            </p:extLst>
          </p:nvPr>
        </p:nvGraphicFramePr>
        <p:xfrm>
          <a:off x="4150725" y="22477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srgbClr val="C00000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srgbClr val="C00000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32822"/>
              </p:ext>
            </p:extLst>
          </p:nvPr>
        </p:nvGraphicFramePr>
        <p:xfrm>
          <a:off x="4900753" y="3040277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39277438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75082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67734071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72090267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8414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159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47844" y="4442566"/>
            <a:ext cx="53374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>
                <a:latin typeface="Segoe UI Light (Headings)"/>
              </a:rPr>
              <a:t>F (</a:t>
            </a:r>
            <a:r>
              <a:rPr lang="en-US" sz="3200" dirty="0">
                <a:latin typeface="Segoe UI Light (Headings)"/>
              </a:rPr>
              <a:t>Z,Y,X</a:t>
            </a:r>
            <a:r>
              <a:rPr lang="pl-PL" sz="3200" dirty="0">
                <a:latin typeface="Segoe UI Light (Headings)"/>
              </a:rPr>
              <a:t>) = ∑</a:t>
            </a:r>
            <a:r>
              <a:rPr lang="en-US" sz="3200" dirty="0">
                <a:latin typeface="Segoe UI Light (Headings)"/>
              </a:rPr>
              <a:t>m</a:t>
            </a:r>
            <a:r>
              <a:rPr lang="pl-PL" sz="3200" dirty="0">
                <a:latin typeface="Segoe UI Light (Headings)"/>
              </a:rPr>
              <a:t>(</a:t>
            </a:r>
            <a:r>
              <a:rPr lang="en-US" sz="3200" dirty="0">
                <a:latin typeface="Segoe UI Light (Headings)"/>
              </a:rPr>
              <a:t>1</a:t>
            </a:r>
            <a:r>
              <a:rPr lang="pl-PL" sz="3200" dirty="0">
                <a:latin typeface="Segoe UI Light (Headings)"/>
              </a:rPr>
              <a:t>, </a:t>
            </a:r>
            <a:r>
              <a:rPr lang="en-US" sz="3200" dirty="0">
                <a:latin typeface="Segoe UI Light (Headings)"/>
              </a:rPr>
              <a:t>2</a:t>
            </a:r>
            <a:r>
              <a:rPr lang="pl-PL" sz="3200" dirty="0">
                <a:latin typeface="Segoe UI Light (Headings)"/>
              </a:rPr>
              <a:t>, </a:t>
            </a:r>
            <a:r>
              <a:rPr lang="en-US" sz="3200" dirty="0">
                <a:latin typeface="Segoe UI Light (Headings)"/>
              </a:rPr>
              <a:t>3</a:t>
            </a:r>
            <a:r>
              <a:rPr lang="pl-PL" sz="3200" dirty="0">
                <a:latin typeface="Segoe UI Light (Headings)"/>
              </a:rPr>
              <a:t>)</a:t>
            </a:r>
            <a:r>
              <a:rPr lang="en-US" sz="3200" dirty="0">
                <a:latin typeface="Segoe UI Light (Headings)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Segoe UI Light (Headings)"/>
              </a:rPr>
              <a:t>+ </a:t>
            </a:r>
            <a:r>
              <a:rPr lang="pl-PL" sz="3200" dirty="0">
                <a:solidFill>
                  <a:srgbClr val="C00000"/>
                </a:solidFill>
                <a:latin typeface="Segoe UI Light (Headings)"/>
              </a:rPr>
              <a:t>∑</a:t>
            </a:r>
            <a:r>
              <a:rPr lang="en-US" sz="3200" dirty="0">
                <a:solidFill>
                  <a:srgbClr val="C00000"/>
                </a:solidFill>
                <a:latin typeface="Segoe UI Light (Headings)"/>
              </a:rPr>
              <a:t>m(0)</a:t>
            </a:r>
          </a:p>
          <a:p>
            <a:r>
              <a:rPr lang="pl-PL" sz="32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W,Z,Y</a:t>
            </a:r>
            <a:r>
              <a:rPr lang="pl-PL" sz="32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pl-PL" sz="3200" dirty="0">
                <a:latin typeface="Segoe UI Light (Headings)"/>
              </a:rPr>
              <a:t>=</a:t>
            </a:r>
            <a:r>
              <a:rPr lang="en-US" sz="3200" dirty="0">
                <a:latin typeface="Segoe UI Light (Headings)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Z’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06109" y="3074416"/>
            <a:ext cx="2789653" cy="52495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427119" y="5981449"/>
            <a:ext cx="99789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In this case, the don’t care condition help to more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42172046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MAX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TERMS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5883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660957" y="4407383"/>
            <a:ext cx="54609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F(Z,Y,X) = </a:t>
            </a:r>
            <a:r>
              <a:rPr lang="el-GR" sz="3200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M(4,5,6,7)</a:t>
            </a:r>
            <a:r>
              <a:rPr lang="en-US" sz="3200" dirty="0">
                <a:solidFill>
                  <a:srgbClr val="C00000"/>
                </a:solidFill>
                <a:latin typeface="Segoe UI Light (Headings)"/>
              </a:rPr>
              <a:t> + </a:t>
            </a:r>
            <a:r>
              <a:rPr lang="pl-PL" sz="3200" dirty="0">
                <a:solidFill>
                  <a:srgbClr val="C00000"/>
                </a:solidFill>
                <a:latin typeface="Segoe UI Light (Headings)"/>
              </a:rPr>
              <a:t>∑</a:t>
            </a:r>
            <a:r>
              <a:rPr lang="en-US" sz="3200" dirty="0">
                <a:solidFill>
                  <a:srgbClr val="C00000"/>
                </a:solidFill>
                <a:latin typeface="Segoe UI Light (Headings)"/>
              </a:rPr>
              <a:t>D(0)</a:t>
            </a:r>
            <a:endParaRPr lang="en-US" sz="3200" dirty="0">
              <a:solidFill>
                <a:prstClr val="black"/>
              </a:solidFill>
              <a:latin typeface="Segoe UI Light (Headings)"/>
            </a:endParaRPr>
          </a:p>
          <a:p>
            <a:pPr lvl="0">
              <a:defRPr/>
            </a:pPr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FX.(Y,X)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(Z)’</a:t>
            </a:r>
          </a:p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FX.(Y,X)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Z’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75306"/>
              </p:ext>
            </p:extLst>
          </p:nvPr>
        </p:nvGraphicFramePr>
        <p:xfrm>
          <a:off x="4150725" y="22477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srgbClr val="C00000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░</a:t>
                      </a:r>
                      <a:endParaRPr lang="en-US" sz="2000" kern="1200" cap="none" baseline="-25000" dirty="0">
                        <a:solidFill>
                          <a:srgbClr val="C00000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92098"/>
              </p:ext>
            </p:extLst>
          </p:nvPr>
        </p:nvGraphicFramePr>
        <p:xfrm>
          <a:off x="4900753" y="3040277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39277438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75082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67734071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72090267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8414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15980"/>
                  </a:ext>
                </a:extLst>
              </a:tr>
            </a:tbl>
          </a:graphicData>
        </a:graphic>
      </p:graphicFrame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183FCDD6-D7E2-4DB5-9F07-9DCEF108B893}"/>
              </a:ext>
            </a:extLst>
          </p:cNvPr>
          <p:cNvSpPr/>
          <p:nvPr/>
        </p:nvSpPr>
        <p:spPr>
          <a:xfrm>
            <a:off x="4950398" y="3691999"/>
            <a:ext cx="2882038" cy="473601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816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502586" y="4339221"/>
            <a:ext cx="58280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F(Z,Y,X) = </a:t>
            </a:r>
            <a:r>
              <a:rPr lang="el-GR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Π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M(0,4,5,6,7)</a:t>
            </a:r>
            <a:r>
              <a:rPr lang="en-US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∑</a:t>
            </a:r>
            <a:r>
              <a:rPr lang="en-US" sz="32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M(0)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FX.(Y,X)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 (Z + Y’X’)’</a:t>
            </a:r>
          </a:p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F(X,Y,X)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 Z’ (Y+X)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02543"/>
              </p:ext>
            </p:extLst>
          </p:nvPr>
        </p:nvGraphicFramePr>
        <p:xfrm>
          <a:off x="4150725" y="22477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000" b="0" baseline="0" dirty="0">
                        <a:solidFill>
                          <a:srgbClr val="C00000"/>
                        </a:solidFill>
                        <a:latin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90998"/>
              </p:ext>
            </p:extLst>
          </p:nvPr>
        </p:nvGraphicFramePr>
        <p:xfrm>
          <a:off x="4900753" y="3040277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39277438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75082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67734071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72090267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8414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15980"/>
                  </a:ext>
                </a:extLst>
              </a:tr>
            </a:tbl>
          </a:graphicData>
        </a:graphic>
      </p:graphicFrame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183FCDD6-D7E2-4DB5-9F07-9DCEF108B893}"/>
              </a:ext>
            </a:extLst>
          </p:cNvPr>
          <p:cNvSpPr/>
          <p:nvPr/>
        </p:nvSpPr>
        <p:spPr>
          <a:xfrm>
            <a:off x="4950398" y="3691999"/>
            <a:ext cx="2882038" cy="473601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183FCDD6-D7E2-4DB5-9F07-9DCEF108B893}"/>
              </a:ext>
            </a:extLst>
          </p:cNvPr>
          <p:cNvSpPr/>
          <p:nvPr/>
        </p:nvSpPr>
        <p:spPr>
          <a:xfrm>
            <a:off x="4950398" y="3112654"/>
            <a:ext cx="609893" cy="1052945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4350" y="6015739"/>
            <a:ext cx="11247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this case, the don’t care condition does NOT help to more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1163654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Don’t Care Conditions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564" y="4575536"/>
            <a:ext cx="116008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Functions that have unspecified outputs for some input combinations are called </a:t>
            </a:r>
            <a:r>
              <a:rPr lang="en-US" sz="2800" i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incompletely specified functions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algn="just"/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Don’t-care conditions can be used on a map to provide further simplification of the Boolean expression.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852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Don’t Care Conditions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1820" y="4575536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distinguish the don’t-care condition from 1’s and 0’s, an </a:t>
            </a:r>
            <a:r>
              <a:rPr lang="en-US" sz="2800" dirty="0">
                <a:solidFill>
                  <a:srgbClr val="C00000"/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Segoe UI Light" panose="020B0502040204020203" pitchFamily="34" charset="0"/>
              </a:rPr>
              <a:t>X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is used. </a:t>
            </a:r>
          </a:p>
        </p:txBody>
      </p:sp>
    </p:spTree>
    <p:extLst>
      <p:ext uri="{BB962C8B-B14F-4D97-AF65-F5344CB8AC3E}">
        <p14:creationId xmlns:p14="http://schemas.microsoft.com/office/powerpoint/2010/main" val="286649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E26436A-71F9-044D-8296-234328790525}"/>
              </a:ext>
            </a:extLst>
          </p:cNvPr>
          <p:cNvGraphicFramePr>
            <a:graphicFrameLocks noGrp="1"/>
          </p:cNvGraphicFramePr>
          <p:nvPr/>
        </p:nvGraphicFramePr>
        <p:xfrm>
          <a:off x="2387968" y="2834640"/>
          <a:ext cx="250613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F8AD3C-AAA4-4BD3-BCC7-8CAB9C48FC66}"/>
              </a:ext>
            </a:extLst>
          </p:cNvPr>
          <p:cNvGraphicFramePr>
            <a:graphicFrameLocks noGrp="1"/>
          </p:cNvGraphicFramePr>
          <p:nvPr/>
        </p:nvGraphicFramePr>
        <p:xfrm>
          <a:off x="7829126" y="2720099"/>
          <a:ext cx="1600305" cy="1417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9214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88965"/>
              </p:ext>
            </p:extLst>
          </p:nvPr>
        </p:nvGraphicFramePr>
        <p:xfrm>
          <a:off x="4150725" y="22477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srgbClr val="C00000"/>
                          </a:solidFill>
                          <a:latin typeface="STXingkai" panose="020B0503020204020204" pitchFamily="2" charset="-122"/>
                          <a:ea typeface="STXingkai" panose="020B0503020204020204" pitchFamily="2" charset="-122"/>
                          <a:cs typeface="+mn-cs"/>
                        </a:rPr>
                        <a:t>X</a:t>
                      </a:r>
                      <a:endParaRPr lang="en-US" sz="2000" kern="1200" cap="none" baseline="-25000" dirty="0">
                        <a:solidFill>
                          <a:srgbClr val="C00000"/>
                        </a:solidFill>
                        <a:latin typeface="STXingkai" panose="020B0503020204020204" pitchFamily="2" charset="-122"/>
                        <a:ea typeface="STXingkai" panose="020B0503020204020204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41842"/>
              </p:ext>
            </p:extLst>
          </p:nvPr>
        </p:nvGraphicFramePr>
        <p:xfrm>
          <a:off x="4900753" y="3040277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39277438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75082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67734071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72090267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8414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159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567795" y="4407383"/>
            <a:ext cx="55731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>
                <a:latin typeface="Segoe UI Light (Headings)"/>
              </a:rPr>
              <a:t>F (</a:t>
            </a:r>
            <a:r>
              <a:rPr lang="en-US" sz="3200" dirty="0">
                <a:latin typeface="Segoe UI Light (Headings)"/>
              </a:rPr>
              <a:t>Z,Y,X</a:t>
            </a:r>
            <a:r>
              <a:rPr lang="pl-PL" sz="3200" dirty="0">
                <a:latin typeface="Segoe UI Light (Headings)"/>
              </a:rPr>
              <a:t>) = ∑</a:t>
            </a:r>
            <a:r>
              <a:rPr lang="en-US" sz="3200" dirty="0">
                <a:latin typeface="Segoe UI Light (Headings)"/>
              </a:rPr>
              <a:t>m</a:t>
            </a:r>
            <a:r>
              <a:rPr lang="pl-PL" sz="3200" dirty="0">
                <a:latin typeface="Segoe UI Light (Headings)"/>
              </a:rPr>
              <a:t>(</a:t>
            </a:r>
            <a:r>
              <a:rPr lang="en-US" sz="3200" dirty="0">
                <a:latin typeface="Segoe UI Light (Headings)"/>
              </a:rPr>
              <a:t>1</a:t>
            </a:r>
            <a:r>
              <a:rPr lang="pl-PL" sz="3200" dirty="0">
                <a:latin typeface="Segoe UI Light (Headings)"/>
              </a:rPr>
              <a:t>, </a:t>
            </a:r>
            <a:r>
              <a:rPr lang="en-US" sz="3200" dirty="0">
                <a:latin typeface="Segoe UI Light (Headings)"/>
              </a:rPr>
              <a:t>2</a:t>
            </a:r>
            <a:r>
              <a:rPr lang="pl-PL" sz="3200" dirty="0">
                <a:latin typeface="Segoe UI Light (Headings)"/>
              </a:rPr>
              <a:t>, </a:t>
            </a:r>
            <a:r>
              <a:rPr lang="en-US" sz="3200" dirty="0">
                <a:latin typeface="Segoe UI Light (Headings)"/>
              </a:rPr>
              <a:t>3</a:t>
            </a:r>
            <a:r>
              <a:rPr lang="pl-PL" sz="3200" dirty="0">
                <a:latin typeface="Segoe UI Light (Headings)"/>
              </a:rPr>
              <a:t>)</a:t>
            </a:r>
            <a:r>
              <a:rPr lang="en-US" sz="3200" dirty="0">
                <a:latin typeface="Segoe UI Light (Headings)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Segoe UI Light (Headings)"/>
              </a:rPr>
              <a:t>+ </a:t>
            </a:r>
            <a:r>
              <a:rPr lang="pl-PL" sz="3200" dirty="0">
                <a:solidFill>
                  <a:srgbClr val="C00000"/>
                </a:solidFill>
                <a:latin typeface="Segoe UI Light (Headings)"/>
              </a:rPr>
              <a:t>∑</a:t>
            </a:r>
            <a:r>
              <a:rPr lang="en-US" sz="3200" dirty="0">
                <a:solidFill>
                  <a:srgbClr val="C00000"/>
                </a:solidFill>
                <a:latin typeface="Segoe UI Light (Headings)"/>
              </a:rPr>
              <a:t>d(0)</a:t>
            </a:r>
          </a:p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 (Z,Y,X) = </a:t>
            </a:r>
            <a:r>
              <a:rPr lang="el-GR" sz="3200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M(4,5,6,7)</a:t>
            </a:r>
            <a:r>
              <a:rPr lang="en-US" sz="3200" dirty="0">
                <a:solidFill>
                  <a:srgbClr val="C00000"/>
                </a:solidFill>
                <a:latin typeface="Segoe UI Light (Headings)"/>
              </a:rPr>
              <a:t> + </a:t>
            </a:r>
            <a:r>
              <a:rPr lang="pl-PL" sz="3200" dirty="0">
                <a:solidFill>
                  <a:srgbClr val="C00000"/>
                </a:solidFill>
                <a:latin typeface="Segoe UI Light (Headings)"/>
              </a:rPr>
              <a:t>∑</a:t>
            </a:r>
            <a:r>
              <a:rPr lang="en-US" sz="3200" dirty="0">
                <a:solidFill>
                  <a:srgbClr val="C00000"/>
                </a:solidFill>
                <a:latin typeface="Segoe UI Light (Headings)"/>
              </a:rPr>
              <a:t>D(0)</a:t>
            </a:r>
            <a:endParaRPr lang="en-US" sz="3200" dirty="0">
              <a:solidFill>
                <a:prstClr val="black"/>
              </a:solidFill>
              <a:latin typeface="Segoe UI Light (Headings)"/>
            </a:endParaRPr>
          </a:p>
          <a:p>
            <a:endParaRPr lang="en-US" sz="3200" dirty="0">
              <a:solidFill>
                <a:srgbClr val="C00000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3635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2-Variable KARNAUGH MAP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00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751473" y="2464676"/>
          <a:ext cx="375920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7501135" y="2469931"/>
          <a:ext cx="2372465" cy="2043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1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751473" y="2464676"/>
          <a:ext cx="375920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7501135" y="2469931"/>
          <a:ext cx="2372465" cy="2043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F4A5DA-4F0B-44D4-B534-AC4ED8DF9617}"/>
              </a:ext>
            </a:extLst>
          </p:cNvPr>
          <p:cNvCxnSpPr>
            <a:cxnSpLocks/>
          </p:cNvCxnSpPr>
          <p:nvPr/>
        </p:nvCxnSpPr>
        <p:spPr>
          <a:xfrm>
            <a:off x="8597347" y="3359426"/>
            <a:ext cx="805070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BF7EBA-75AE-472B-93EF-AABBE850AA4B}"/>
              </a:ext>
            </a:extLst>
          </p:cNvPr>
          <p:cNvCxnSpPr>
            <a:cxnSpLocks/>
          </p:cNvCxnSpPr>
          <p:nvPr/>
        </p:nvCxnSpPr>
        <p:spPr>
          <a:xfrm>
            <a:off x="8597347" y="4445876"/>
            <a:ext cx="805070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F19244-218E-436F-874B-93684D584B7A}"/>
              </a:ext>
            </a:extLst>
          </p:cNvPr>
          <p:cNvCxnSpPr>
            <a:cxnSpLocks/>
          </p:cNvCxnSpPr>
          <p:nvPr/>
        </p:nvCxnSpPr>
        <p:spPr>
          <a:xfrm flipH="1">
            <a:off x="8816010" y="3776870"/>
            <a:ext cx="377686" cy="308113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2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6624"/>
              </p:ext>
            </p:extLst>
          </p:nvPr>
        </p:nvGraphicFramePr>
        <p:xfrm>
          <a:off x="1751473" y="2464675"/>
          <a:ext cx="37592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= Y’X’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26676"/>
              </p:ext>
            </p:extLst>
          </p:nvPr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Y’X’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68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81446"/>
              </p:ext>
            </p:extLst>
          </p:nvPr>
        </p:nvGraphicFramePr>
        <p:xfrm>
          <a:off x="1751473" y="2464676"/>
          <a:ext cx="37592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kumimoji="0" lang="en-US" sz="32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 = Y’X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3484464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95270"/>
              </p:ext>
            </p:extLst>
          </p:nvPr>
        </p:nvGraphicFramePr>
        <p:xfrm>
          <a:off x="7501135" y="2469931"/>
          <a:ext cx="2372465" cy="2668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625321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Y’X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59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19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86124"/>
              </p:ext>
            </p:extLst>
          </p:nvPr>
        </p:nvGraphicFramePr>
        <p:xfrm>
          <a:off x="1751473" y="2464676"/>
          <a:ext cx="37592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= YX’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78077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12251"/>
              </p:ext>
            </p:extLst>
          </p:nvPr>
        </p:nvGraphicFramePr>
        <p:xfrm>
          <a:off x="7501135" y="2469931"/>
          <a:ext cx="2372465" cy="2668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62532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YX’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10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91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64436"/>
              </p:ext>
            </p:extLst>
          </p:nvPr>
        </p:nvGraphicFramePr>
        <p:xfrm>
          <a:off x="1751473" y="2464676"/>
          <a:ext cx="37592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= YX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923036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88577"/>
              </p:ext>
            </p:extLst>
          </p:nvPr>
        </p:nvGraphicFramePr>
        <p:xfrm>
          <a:off x="7501135" y="2469931"/>
          <a:ext cx="2372465" cy="2668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65279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62532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6253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625321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YX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06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508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9409"/>
              </p:ext>
            </p:extLst>
          </p:nvPr>
        </p:nvGraphicFramePr>
        <p:xfrm>
          <a:off x="1751473" y="2464675"/>
          <a:ext cx="37592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Y’X’ + Y’X</a:t>
                      </a:r>
                      <a:endParaRPr lang="en-US" sz="32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Y’(X’ + X)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42026"/>
              </p:ext>
            </p:extLst>
          </p:nvPr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Y’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10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2BD8D66-0796-4845-8684-457FAF34079B}"/>
              </a:ext>
            </a:extLst>
          </p:cNvPr>
          <p:cNvSpPr txBox="1"/>
          <p:nvPr/>
        </p:nvSpPr>
        <p:spPr>
          <a:xfrm>
            <a:off x="0" y="2501029"/>
            <a:ext cx="23246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Segoe UI Light (Headings)"/>
              </a:rPr>
              <a:t>Number Systems |</a:t>
            </a:r>
            <a:endParaRPr lang="en-US" sz="2200" dirty="0">
              <a:solidFill>
                <a:schemeClr val="bg2"/>
              </a:solidFill>
              <a:latin typeface="Segoe U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5BD3EC-15BD-4AD7-AF32-FB8B29A4422E}"/>
              </a:ext>
            </a:extLst>
          </p:cNvPr>
          <p:cNvSpPr txBox="1"/>
          <p:nvPr/>
        </p:nvSpPr>
        <p:spPr>
          <a:xfrm>
            <a:off x="0" y="2907982"/>
            <a:ext cx="39132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Light (Headings)"/>
              </a:rPr>
              <a:t>Number Systems</a:t>
            </a:r>
            <a:r>
              <a:rPr lang="en-US" sz="2200" dirty="0">
                <a:latin typeface="Segoe UI Light (Headings)"/>
              </a:rPr>
              <a:t> | Logic Gates |</a:t>
            </a:r>
            <a:endParaRPr lang="en-US" sz="2200" dirty="0">
              <a:solidFill>
                <a:schemeClr val="bg2"/>
              </a:solidFill>
              <a:latin typeface="Segoe UI Light (Headings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7A53C6-E7AB-4260-B2BD-10FBAC0CA28E}"/>
              </a:ext>
            </a:extLst>
          </p:cNvPr>
          <p:cNvSpPr txBox="1"/>
          <p:nvPr/>
        </p:nvSpPr>
        <p:spPr>
          <a:xfrm>
            <a:off x="0" y="3314935"/>
            <a:ext cx="6558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Segoe UI Light (Headings)"/>
              </a:rPr>
              <a:t>Number Systems | Logic Gates </a:t>
            </a:r>
            <a:r>
              <a:rPr lang="en-US" sz="2200" dirty="0">
                <a:highlight>
                  <a:srgbClr val="FFFF00"/>
                </a:highlight>
                <a:latin typeface="Segoe UI Light (Headings)"/>
              </a:rPr>
              <a:t>|</a:t>
            </a:r>
            <a:r>
              <a:rPr lang="en-US" sz="2200" dirty="0">
                <a:solidFill>
                  <a:schemeClr val="bg1"/>
                </a:solidFill>
                <a:highlight>
                  <a:srgbClr val="FFFF00"/>
                </a:highlight>
                <a:latin typeface="Segoe UI Light (Headings)"/>
              </a:rPr>
              <a:t> </a:t>
            </a:r>
            <a:r>
              <a:rPr lang="en-US" sz="2200" dirty="0">
                <a:highlight>
                  <a:srgbClr val="FFFF00"/>
                </a:highlight>
                <a:latin typeface="Segoe UI Light (Headings)"/>
              </a:rPr>
              <a:t>Combinational Logic |</a:t>
            </a:r>
            <a:endParaRPr lang="en-US" sz="2200" dirty="0">
              <a:solidFill>
                <a:schemeClr val="bg2"/>
              </a:solidFill>
              <a:highlight>
                <a:srgbClr val="FFFF00"/>
              </a:highlight>
              <a:latin typeface="Segoe UI Light (Headings)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319C14-F3A6-48CF-ABD7-8F83AC3E1235}"/>
              </a:ext>
            </a:extLst>
          </p:cNvPr>
          <p:cNvSpPr txBox="1"/>
          <p:nvPr/>
        </p:nvSpPr>
        <p:spPr>
          <a:xfrm>
            <a:off x="0" y="3721888"/>
            <a:ext cx="79095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Light (Headings)"/>
              </a:rPr>
              <a:t>Number Systems | Logic Gates | Combinational Logic </a:t>
            </a:r>
            <a:r>
              <a:rPr lang="en-US" sz="2200" dirty="0">
                <a:latin typeface="Segoe UI Light (Headings)"/>
              </a:rPr>
              <a:t>| Flip-Flops |</a:t>
            </a:r>
            <a:endParaRPr lang="en-US" sz="2200" dirty="0">
              <a:solidFill>
                <a:schemeClr val="bg2"/>
              </a:solidFill>
              <a:latin typeface="Segoe UI Light (Headings)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9E3BF1-3EB6-42C8-9576-75CDF28A439E}"/>
              </a:ext>
            </a:extLst>
          </p:cNvPr>
          <p:cNvSpPr txBox="1"/>
          <p:nvPr/>
        </p:nvSpPr>
        <p:spPr>
          <a:xfrm>
            <a:off x="0" y="4128841"/>
            <a:ext cx="9980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Light (Headings)"/>
              </a:rPr>
              <a:t>Number Systems | Logic Gates | Combinational Logic | Flip-Flops </a:t>
            </a:r>
            <a:r>
              <a:rPr lang="en-US" sz="2200" dirty="0">
                <a:latin typeface="Segoe UI Light (Headings)"/>
              </a:rPr>
              <a:t>| Sequential Logic |</a:t>
            </a:r>
            <a:endParaRPr lang="en-US" sz="2200" dirty="0">
              <a:solidFill>
                <a:schemeClr val="bg2"/>
              </a:solidFill>
              <a:latin typeface="Segoe UI Light (Headings)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054370-E456-47C5-BCFD-72AE2E4764CD}"/>
              </a:ext>
            </a:extLst>
          </p:cNvPr>
          <p:cNvSpPr txBox="1"/>
          <p:nvPr/>
        </p:nvSpPr>
        <p:spPr>
          <a:xfrm>
            <a:off x="0" y="4534778"/>
            <a:ext cx="12272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Light (Headings)"/>
              </a:rPr>
              <a:t>Number Systems | Logic Gates | Combinational Logic | Flip-Flops|  Sequential Logic </a:t>
            </a:r>
            <a:r>
              <a:rPr lang="en-US" sz="2200" dirty="0">
                <a:latin typeface="Segoe UI Light (Headings)"/>
              </a:rPr>
              <a:t>| Computer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8A168-3C35-4930-8569-FDC7EB83E187}"/>
              </a:ext>
            </a:extLst>
          </p:cNvPr>
          <p:cNvSpPr txBox="1"/>
          <p:nvPr/>
        </p:nvSpPr>
        <p:spPr>
          <a:xfrm>
            <a:off x="2190816" y="255746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(12)</a:t>
            </a:r>
            <a:r>
              <a:rPr lang="en-US" baseline="-25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(1100)</a:t>
            </a:r>
            <a:r>
              <a:rPr lang="en-US" baseline="-250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2</a:t>
            </a:r>
            <a:endParaRPr lang="en-US" baseline="-2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B543728C-3643-4E16-A053-C546ED5BC0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48" y="2993091"/>
            <a:ext cx="461665" cy="27699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819EC7-B623-4D52-A49C-8A90DDD2C8A4}"/>
              </a:ext>
            </a:extLst>
          </p:cNvPr>
          <p:cNvGrpSpPr/>
          <p:nvPr/>
        </p:nvGrpSpPr>
        <p:grpSpPr>
          <a:xfrm>
            <a:off x="6558206" y="3222485"/>
            <a:ext cx="916187" cy="571606"/>
            <a:chOff x="6678303" y="3176435"/>
            <a:chExt cx="916187" cy="571606"/>
          </a:xfrm>
        </p:grpSpPr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A791361E-A728-4DF7-B0EE-E0A1D126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303" y="3176435"/>
              <a:ext cx="461665" cy="276999"/>
            </a:xfrm>
            <a:prstGeom prst="rect">
              <a:avLst/>
            </a:prstGeom>
          </p:spPr>
        </p:pic>
        <p:pic>
          <p:nvPicPr>
            <p:cNvPr id="12" name="Picture 1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6BC7E61-0C60-4D30-A470-75C2869F8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303" y="3471042"/>
              <a:ext cx="461665" cy="276999"/>
            </a:xfrm>
            <a:prstGeom prst="rect">
              <a:avLst/>
            </a:prstGeom>
          </p:spPr>
        </p:pic>
        <p:pic>
          <p:nvPicPr>
            <p:cNvPr id="14" name="Picture 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B53477A-EEE7-4EEA-A329-DDD3EF70A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825" y="3296088"/>
              <a:ext cx="461665" cy="333339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D1E3885-8170-4ACE-A7A6-15000255C0CA}"/>
                </a:ext>
              </a:extLst>
            </p:cNvPr>
            <p:cNvCxnSpPr>
              <a:cxnSpLocks/>
            </p:cNvCxnSpPr>
            <p:nvPr/>
          </p:nvCxnSpPr>
          <p:spPr>
            <a:xfrm>
              <a:off x="7135206" y="3307791"/>
              <a:ext cx="0" cy="800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C49A54-5A08-45B2-872A-B8336BFC389E}"/>
                </a:ext>
              </a:extLst>
            </p:cNvPr>
            <p:cNvCxnSpPr>
              <a:cxnSpLocks/>
            </p:cNvCxnSpPr>
            <p:nvPr/>
          </p:nvCxnSpPr>
          <p:spPr>
            <a:xfrm>
              <a:off x="7136188" y="3535140"/>
              <a:ext cx="0" cy="800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6D42E7CD-39CA-49B2-BB3C-AEFD7A294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3209" y="4006148"/>
            <a:ext cx="1117584" cy="565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0A435-4583-4D94-A8C8-2C9A2A31E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953" y="3616889"/>
            <a:ext cx="672895" cy="5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2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47688"/>
              </p:ext>
            </p:extLst>
          </p:nvPr>
        </p:nvGraphicFramePr>
        <p:xfrm>
          <a:off x="1751473" y="2464675"/>
          <a:ext cx="37592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YX’ + YX</a:t>
                      </a:r>
                      <a:endParaRPr lang="en-US" sz="32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Y(X’ + X)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98284"/>
              </p:ext>
            </p:extLst>
          </p:nvPr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47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25701"/>
              </p:ext>
            </p:extLst>
          </p:nvPr>
        </p:nvGraphicFramePr>
        <p:xfrm>
          <a:off x="1751473" y="2464675"/>
          <a:ext cx="37592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 + YX</a:t>
                      </a:r>
                      <a:endParaRPr lang="en-US" sz="32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X(Y’ + Y)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06209"/>
              </p:ext>
            </p:extLst>
          </p:nvPr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253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58106"/>
              </p:ext>
            </p:extLst>
          </p:nvPr>
        </p:nvGraphicFramePr>
        <p:xfrm>
          <a:off x="1751473" y="2464675"/>
          <a:ext cx="37592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Y’X’ + YX’</a:t>
                      </a:r>
                      <a:endParaRPr lang="en-US" sz="32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X’(Y’ + Y)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X’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11394"/>
              </p:ext>
            </p:extLst>
          </p:nvPr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X’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323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0356"/>
              </p:ext>
            </p:extLst>
          </p:nvPr>
        </p:nvGraphicFramePr>
        <p:xfrm>
          <a:off x="1751473" y="2464675"/>
          <a:ext cx="375920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Y’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X’ + 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Y’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+ YX’</a:t>
                      </a:r>
                      <a:endParaRPr lang="en-US" sz="28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Y’(X’ + X) + YX’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 + YX’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C7671DA-02C4-5545-A1F6-2EB03AF711E2}"/>
              </a:ext>
            </a:extLst>
          </p:cNvPr>
          <p:cNvSpPr/>
          <p:nvPr/>
        </p:nvSpPr>
        <p:spPr>
          <a:xfrm>
            <a:off x="7544927" y="4601249"/>
            <a:ext cx="289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F(Y,X) = Y’ + YX’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25EE53-F60D-124C-A625-2CEFA6AEF8A8}"/>
              </a:ext>
            </a:extLst>
          </p:cNvPr>
          <p:cNvSpPr/>
          <p:nvPr/>
        </p:nvSpPr>
        <p:spPr>
          <a:xfrm>
            <a:off x="8359794" y="3330640"/>
            <a:ext cx="1399061" cy="472965"/>
          </a:xfrm>
          <a:prstGeom prst="roundRect">
            <a:avLst/>
          </a:prstGeom>
          <a:solidFill>
            <a:srgbClr val="92D050">
              <a:alpha val="38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A6916C-1F15-5048-B60B-FD7C68887967}"/>
              </a:ext>
            </a:extLst>
          </p:cNvPr>
          <p:cNvSpPr/>
          <p:nvPr/>
        </p:nvSpPr>
        <p:spPr>
          <a:xfrm>
            <a:off x="8359793" y="3931244"/>
            <a:ext cx="642317" cy="47296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58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5928"/>
              </p:ext>
            </p:extLst>
          </p:nvPr>
        </p:nvGraphicFramePr>
        <p:xfrm>
          <a:off x="1751473" y="2464675"/>
          <a:ext cx="375920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X’ 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 Y’X + Y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X’</a:t>
                      </a:r>
                      <a:endParaRPr lang="en-US" sz="2800" kern="1200" cap="none" baseline="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X’(Y’ + Y) + Y’X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X’ + Y’X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C7671DA-02C4-5545-A1F6-2EB03AF711E2}"/>
              </a:ext>
            </a:extLst>
          </p:cNvPr>
          <p:cNvSpPr/>
          <p:nvPr/>
        </p:nvSpPr>
        <p:spPr>
          <a:xfrm>
            <a:off x="7544927" y="4601249"/>
            <a:ext cx="289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F(Y,X) = X’ + Y’X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25EE53-F60D-124C-A625-2CEFA6AEF8A8}"/>
              </a:ext>
            </a:extLst>
          </p:cNvPr>
          <p:cNvSpPr/>
          <p:nvPr/>
        </p:nvSpPr>
        <p:spPr>
          <a:xfrm>
            <a:off x="9175531" y="3330640"/>
            <a:ext cx="583324" cy="472965"/>
          </a:xfrm>
          <a:prstGeom prst="roundRect">
            <a:avLst/>
          </a:prstGeom>
          <a:solidFill>
            <a:srgbClr val="92D050">
              <a:alpha val="31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A6916C-1F15-5048-B60B-FD7C68887967}"/>
              </a:ext>
            </a:extLst>
          </p:cNvPr>
          <p:cNvSpPr/>
          <p:nvPr/>
        </p:nvSpPr>
        <p:spPr>
          <a:xfrm>
            <a:off x="8359793" y="3330640"/>
            <a:ext cx="642317" cy="1073569"/>
          </a:xfrm>
          <a:prstGeom prst="roundRect">
            <a:avLst/>
          </a:prstGeom>
          <a:solidFill>
            <a:srgbClr val="92D050">
              <a:alpha val="37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45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58106"/>
              </p:ext>
            </p:extLst>
          </p:nvPr>
        </p:nvGraphicFramePr>
        <p:xfrm>
          <a:off x="1751473" y="2464675"/>
          <a:ext cx="375920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Y’X’ + Y’X + YX’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Y’X’ +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Y’X’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Y’X + YX’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Y’(X’ + X) +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Y’X’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YX’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 +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Y’X’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YX’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 +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X’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Y’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 + X’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C7671DA-02C4-5545-A1F6-2EB03AF711E2}"/>
              </a:ext>
            </a:extLst>
          </p:cNvPr>
          <p:cNvSpPr/>
          <p:nvPr/>
        </p:nvSpPr>
        <p:spPr>
          <a:xfrm>
            <a:off x="7544927" y="4601249"/>
            <a:ext cx="289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F(Y,X) = Y’ + X’</a:t>
            </a:r>
            <a:endParaRPr lang="en-US" sz="2800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25EE53-F60D-124C-A625-2CEFA6AEF8A8}"/>
              </a:ext>
            </a:extLst>
          </p:cNvPr>
          <p:cNvSpPr/>
          <p:nvPr/>
        </p:nvSpPr>
        <p:spPr>
          <a:xfrm>
            <a:off x="8359794" y="3330640"/>
            <a:ext cx="1399061" cy="472965"/>
          </a:xfrm>
          <a:prstGeom prst="roundRect">
            <a:avLst/>
          </a:prstGeom>
          <a:solidFill>
            <a:srgbClr val="92D050">
              <a:alpha val="28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A6916C-1F15-5048-B60B-FD7C68887967}"/>
              </a:ext>
            </a:extLst>
          </p:cNvPr>
          <p:cNvSpPr/>
          <p:nvPr/>
        </p:nvSpPr>
        <p:spPr>
          <a:xfrm>
            <a:off x="8359793" y="3330640"/>
            <a:ext cx="642317" cy="1073569"/>
          </a:xfrm>
          <a:prstGeom prst="roundRect">
            <a:avLst/>
          </a:prstGeom>
          <a:solidFill>
            <a:srgbClr val="92D050">
              <a:alpha val="3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35005"/>
              </p:ext>
            </p:extLst>
          </p:nvPr>
        </p:nvGraphicFramePr>
        <p:xfrm>
          <a:off x="1751473" y="2464675"/>
          <a:ext cx="3759201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 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Y’X’ + Y’X + YX’ + 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Y’(X’ + X) + Y(X’ + X)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 + 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C7671DA-02C4-5545-A1F6-2EB03AF711E2}"/>
              </a:ext>
            </a:extLst>
          </p:cNvPr>
          <p:cNvSpPr/>
          <p:nvPr/>
        </p:nvSpPr>
        <p:spPr>
          <a:xfrm>
            <a:off x="7544926" y="4601249"/>
            <a:ext cx="34964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F(Y,X) = m</a:t>
            </a:r>
            <a:r>
              <a:rPr lang="en-US" sz="2400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24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2400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+m</a:t>
            </a:r>
            <a:r>
              <a:rPr lang="en-US" sz="2400" baseline="-25000" dirty="0">
                <a:solidFill>
                  <a:prstClr val="black"/>
                </a:solidFill>
                <a:latin typeface="Segoe UI Light (Headings)"/>
              </a:rPr>
              <a:t>3</a:t>
            </a:r>
            <a:endParaRPr lang="en-US" sz="2400" dirty="0">
              <a:solidFill>
                <a:prstClr val="black"/>
              </a:solidFill>
              <a:latin typeface="Segoe UI Light (Headings)"/>
            </a:endParaRP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1</a:t>
            </a:r>
            <a:endParaRPr lang="en-US" sz="2400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25EE53-F60D-124C-A625-2CEFA6AEF8A8}"/>
              </a:ext>
            </a:extLst>
          </p:cNvPr>
          <p:cNvSpPr/>
          <p:nvPr/>
        </p:nvSpPr>
        <p:spPr>
          <a:xfrm>
            <a:off x="8359794" y="3330640"/>
            <a:ext cx="1399061" cy="1073569"/>
          </a:xfrm>
          <a:prstGeom prst="roundRect">
            <a:avLst/>
          </a:prstGeom>
          <a:solidFill>
            <a:srgbClr val="92D050">
              <a:alpha val="28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43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98096"/>
              </p:ext>
            </p:extLst>
          </p:nvPr>
        </p:nvGraphicFramePr>
        <p:xfrm>
          <a:off x="1751473" y="2464675"/>
          <a:ext cx="3759201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 + YX’</a:t>
                      </a:r>
                      <a:endParaRPr lang="en-US" sz="32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1120"/>
              </p:ext>
            </p:extLst>
          </p:nvPr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F69B46-F4AC-4B9B-86C3-715B6AF994F5}"/>
              </a:ext>
            </a:extLst>
          </p:cNvPr>
          <p:cNvSpPr txBox="1"/>
          <p:nvPr/>
        </p:nvSpPr>
        <p:spPr>
          <a:xfrm>
            <a:off x="7501135" y="4558568"/>
            <a:ext cx="33802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sz="2800" kern="1200" cap="none" baseline="0" dirty="0">
                <a:solidFill>
                  <a:prstClr val="black"/>
                </a:solidFill>
                <a:latin typeface="Segoe UI Light (Headings)"/>
                <a:ea typeface="+mn-ea"/>
                <a:cs typeface="+mn-cs"/>
              </a:rPr>
              <a:t>F(Y,X) = m</a:t>
            </a:r>
            <a:r>
              <a:rPr lang="en-US" sz="2800" kern="1200" cap="none" baseline="-25000" dirty="0">
                <a:solidFill>
                  <a:prstClr val="black"/>
                </a:solidFill>
                <a:latin typeface="Segoe UI Light (Headings)"/>
                <a:ea typeface="+mn-ea"/>
                <a:cs typeface="+mn-cs"/>
              </a:rPr>
              <a:t>1</a:t>
            </a:r>
            <a:r>
              <a:rPr lang="en-US" sz="2800" kern="1200" cap="none" baseline="0" dirty="0">
                <a:solidFill>
                  <a:prstClr val="black"/>
                </a:solidFill>
                <a:latin typeface="Segoe UI Light (Headings)"/>
                <a:ea typeface="+mn-ea"/>
                <a:cs typeface="+mn-cs"/>
              </a:rPr>
              <a:t> + m</a:t>
            </a:r>
            <a:r>
              <a:rPr lang="en-US" sz="2800" kern="1200" cap="none" baseline="-25000" dirty="0">
                <a:solidFill>
                  <a:prstClr val="black"/>
                </a:solidFill>
                <a:latin typeface="Segoe UI Light (Headings)"/>
                <a:ea typeface="+mn-ea"/>
                <a:cs typeface="+mn-cs"/>
              </a:rPr>
              <a:t>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1200" cap="none" baseline="0" dirty="0">
                <a:solidFill>
                  <a:schemeClr val="bg1"/>
                </a:solidFill>
                <a:latin typeface="Segoe UI Light (Headings)"/>
                <a:ea typeface="+mn-ea"/>
                <a:cs typeface="+mn-cs"/>
              </a:rPr>
              <a:t>F(Y,X) </a:t>
            </a:r>
            <a:r>
              <a:rPr lang="en-US" sz="2800" kern="1200" cap="none" baseline="0" dirty="0">
                <a:solidFill>
                  <a:prstClr val="black"/>
                </a:solidFill>
                <a:latin typeface="Segoe UI Light (Headings)"/>
                <a:ea typeface="+mn-ea"/>
                <a:cs typeface="+mn-cs"/>
              </a:rPr>
              <a:t>= Y’X + YX’</a:t>
            </a:r>
            <a:endParaRPr lang="en-US" sz="2800" kern="1200" cap="none" baseline="0" dirty="0">
              <a:solidFill>
                <a:schemeClr val="bg1"/>
              </a:solidFill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390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129654"/>
              </p:ext>
            </p:extLst>
          </p:nvPr>
        </p:nvGraphicFramePr>
        <p:xfrm>
          <a:off x="1751473" y="2464675"/>
          <a:ext cx="3759201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=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 + m</a:t>
                      </a:r>
                      <a:r>
                        <a:rPr lang="en-US" sz="3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F(Y,X) </a:t>
                      </a:r>
                      <a:r>
                        <a:rPr lang="en-US" sz="32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 Y’X’ + YX</a:t>
                      </a:r>
                      <a:endParaRPr lang="en-US" sz="32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20254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50476"/>
              </p:ext>
            </p:extLst>
          </p:nvPr>
        </p:nvGraphicFramePr>
        <p:xfrm>
          <a:off x="7501135" y="2469931"/>
          <a:ext cx="2372465" cy="2580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40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1B7816-205A-4789-A34E-8768A0F11B32}"/>
              </a:ext>
            </a:extLst>
          </p:cNvPr>
          <p:cNvSpPr txBox="1"/>
          <p:nvPr/>
        </p:nvSpPr>
        <p:spPr>
          <a:xfrm>
            <a:off x="7501135" y="4558568"/>
            <a:ext cx="28195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sz="2800" kern="1200" cap="none" baseline="0" dirty="0">
                <a:solidFill>
                  <a:prstClr val="black"/>
                </a:solidFill>
                <a:latin typeface="Segoe UI Light (Headings)"/>
                <a:ea typeface="+mn-ea"/>
                <a:cs typeface="+mn-cs"/>
              </a:rPr>
              <a:t>F(Y,X) = m</a:t>
            </a:r>
            <a:r>
              <a:rPr lang="en-US" sz="2800" kern="1200" cap="none" baseline="-25000" dirty="0">
                <a:solidFill>
                  <a:prstClr val="black"/>
                </a:solidFill>
                <a:latin typeface="Segoe UI Light (Headings)"/>
                <a:ea typeface="+mn-ea"/>
                <a:cs typeface="+mn-cs"/>
              </a:rPr>
              <a:t>0</a:t>
            </a:r>
            <a:r>
              <a:rPr lang="en-US" sz="2800" kern="1200" cap="none" baseline="0" dirty="0">
                <a:solidFill>
                  <a:prstClr val="black"/>
                </a:solidFill>
                <a:latin typeface="Segoe UI Light (Headings)"/>
                <a:ea typeface="+mn-ea"/>
                <a:cs typeface="+mn-cs"/>
              </a:rPr>
              <a:t> + m</a:t>
            </a:r>
            <a:r>
              <a:rPr lang="en-US" sz="2800" kern="1200" cap="none" baseline="-25000" dirty="0">
                <a:solidFill>
                  <a:prstClr val="black"/>
                </a:solidFill>
                <a:latin typeface="Segoe UI Light (Headings)"/>
                <a:ea typeface="+mn-ea"/>
                <a:cs typeface="+mn-cs"/>
              </a:rPr>
              <a:t>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1200" cap="none" baseline="0" dirty="0">
                <a:solidFill>
                  <a:schemeClr val="bg1"/>
                </a:solidFill>
                <a:latin typeface="Segoe UI Light (Headings)"/>
                <a:ea typeface="+mn-ea"/>
                <a:cs typeface="+mn-cs"/>
              </a:rPr>
              <a:t>F(Y,X) </a:t>
            </a:r>
            <a:r>
              <a:rPr lang="en-US" sz="2800" kern="1200" cap="none" baseline="0" dirty="0">
                <a:solidFill>
                  <a:prstClr val="black"/>
                </a:solidFill>
                <a:latin typeface="Segoe UI Light (Headings)"/>
                <a:ea typeface="+mn-ea"/>
                <a:cs typeface="+mn-cs"/>
              </a:rPr>
              <a:t>= Y’X’ + YX</a:t>
            </a:r>
            <a:endParaRPr lang="en-US" sz="2800" kern="1200" cap="none" baseline="0" dirty="0">
              <a:solidFill>
                <a:schemeClr val="bg1"/>
              </a:solidFill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26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3-Variable KARNAUGH MAP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75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Minimization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7A403-B428-D145-95AC-79F75D66F7EF}"/>
              </a:ext>
            </a:extLst>
          </p:cNvPr>
          <p:cNvSpPr/>
          <p:nvPr/>
        </p:nvSpPr>
        <p:spPr>
          <a:xfrm>
            <a:off x="5565227" y="3589494"/>
            <a:ext cx="3657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latin typeface="Segoe UI Light (Headings)"/>
              </a:rPr>
              <a:t>aka.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425094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6556917" y="1037371"/>
          <a:ext cx="2372465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2D271-5159-42D4-A737-E0D405F88FB5}"/>
              </a:ext>
            </a:extLst>
          </p:cNvPr>
          <p:cNvGraphicFramePr>
            <a:graphicFrameLocks noGrp="1"/>
          </p:cNvGraphicFramePr>
          <p:nvPr/>
        </p:nvGraphicFramePr>
        <p:xfrm>
          <a:off x="9157982" y="1037371"/>
          <a:ext cx="2372465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7157536" y="4272504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15690B75-1B95-4989-8573-A8E100E4D03D}"/>
              </a:ext>
            </a:extLst>
          </p:cNvPr>
          <p:cNvSpPr/>
          <p:nvPr/>
        </p:nvSpPr>
        <p:spPr>
          <a:xfrm>
            <a:off x="8806070" y="3458377"/>
            <a:ext cx="484632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6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2B2A62-4068-0741-9AF6-A90D71662C54}"/>
              </a:ext>
            </a:extLst>
          </p:cNvPr>
          <p:cNvGraphicFramePr>
            <a:graphicFrameLocks noGrp="1"/>
          </p:cNvGraphicFramePr>
          <p:nvPr/>
        </p:nvGraphicFramePr>
        <p:xfrm>
          <a:off x="6556917" y="1037371"/>
          <a:ext cx="2372465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2D271-5159-42D4-A737-E0D405F88FB5}"/>
              </a:ext>
            </a:extLst>
          </p:cNvPr>
          <p:cNvGraphicFramePr>
            <a:graphicFrameLocks noGrp="1"/>
          </p:cNvGraphicFramePr>
          <p:nvPr/>
        </p:nvGraphicFramePr>
        <p:xfrm>
          <a:off x="9157982" y="1037371"/>
          <a:ext cx="2372465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9162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80868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7157536" y="4272504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15690B75-1B95-4989-8573-A8E100E4D03D}"/>
              </a:ext>
            </a:extLst>
          </p:cNvPr>
          <p:cNvSpPr/>
          <p:nvPr/>
        </p:nvSpPr>
        <p:spPr>
          <a:xfrm>
            <a:off x="8806070" y="3458377"/>
            <a:ext cx="484632" cy="377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6F4DAC-7FBD-4BC8-A5DC-6C659F233C01}"/>
              </a:ext>
            </a:extLst>
          </p:cNvPr>
          <p:cNvCxnSpPr>
            <a:cxnSpLocks/>
          </p:cNvCxnSpPr>
          <p:nvPr/>
        </p:nvCxnSpPr>
        <p:spPr>
          <a:xfrm>
            <a:off x="8346749" y="5178370"/>
            <a:ext cx="805070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4B0C7-730A-4A6A-95D8-2EAD024F163E}"/>
              </a:ext>
            </a:extLst>
          </p:cNvPr>
          <p:cNvCxnSpPr>
            <a:cxnSpLocks/>
          </p:cNvCxnSpPr>
          <p:nvPr/>
        </p:nvCxnSpPr>
        <p:spPr>
          <a:xfrm>
            <a:off x="8346749" y="6155490"/>
            <a:ext cx="805070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6DEE46-C367-4166-898D-1DA9AEE26CEE}"/>
              </a:ext>
            </a:extLst>
          </p:cNvPr>
          <p:cNvCxnSpPr>
            <a:cxnSpLocks/>
          </p:cNvCxnSpPr>
          <p:nvPr/>
        </p:nvCxnSpPr>
        <p:spPr>
          <a:xfrm flipH="1">
            <a:off x="8346749" y="5178370"/>
            <a:ext cx="1423418" cy="88450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D3F0A3-40B1-4899-ACE1-CF2B408F9B9E}"/>
              </a:ext>
            </a:extLst>
          </p:cNvPr>
          <p:cNvCxnSpPr>
            <a:cxnSpLocks/>
          </p:cNvCxnSpPr>
          <p:nvPr/>
        </p:nvCxnSpPr>
        <p:spPr>
          <a:xfrm flipH="1">
            <a:off x="9770165" y="5178370"/>
            <a:ext cx="924339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7F36A-4E93-47D5-9F5C-7EC17ED463A0}"/>
              </a:ext>
            </a:extLst>
          </p:cNvPr>
          <p:cNvCxnSpPr>
            <a:cxnSpLocks/>
          </p:cNvCxnSpPr>
          <p:nvPr/>
        </p:nvCxnSpPr>
        <p:spPr>
          <a:xfrm flipH="1">
            <a:off x="9770165" y="6155490"/>
            <a:ext cx="924339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FE82CFA-57B5-4BFD-A6AE-CB2F9B1BB4AB}"/>
              </a:ext>
            </a:extLst>
          </p:cNvPr>
          <p:cNvSpPr/>
          <p:nvPr/>
        </p:nvSpPr>
        <p:spPr>
          <a:xfrm>
            <a:off x="9183757" y="4601822"/>
            <a:ext cx="2231255" cy="566526"/>
          </a:xfrm>
          <a:custGeom>
            <a:avLst/>
            <a:gdLst>
              <a:gd name="connsiteX0" fmla="*/ 0 w 2231255"/>
              <a:gd name="connsiteY0" fmla="*/ 717945 h 717945"/>
              <a:gd name="connsiteX1" fmla="*/ 735495 w 2231255"/>
              <a:gd name="connsiteY1" fmla="*/ 22206 h 717945"/>
              <a:gd name="connsiteX2" fmla="*/ 2196547 w 2231255"/>
              <a:gd name="connsiteY2" fmla="*/ 220988 h 717945"/>
              <a:gd name="connsiteX3" fmla="*/ 1630017 w 2231255"/>
              <a:gd name="connsiteY3" fmla="*/ 708006 h 7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255" h="717945">
                <a:moveTo>
                  <a:pt x="0" y="717945"/>
                </a:moveTo>
                <a:cubicBezTo>
                  <a:pt x="184702" y="411488"/>
                  <a:pt x="369404" y="105032"/>
                  <a:pt x="735495" y="22206"/>
                </a:cubicBezTo>
                <a:cubicBezTo>
                  <a:pt x="1101586" y="-60620"/>
                  <a:pt x="2047460" y="106688"/>
                  <a:pt x="2196547" y="220988"/>
                </a:cubicBezTo>
                <a:cubicBezTo>
                  <a:pt x="2345634" y="335288"/>
                  <a:pt x="1987825" y="521647"/>
                  <a:pt x="1630017" y="708006"/>
                </a:cubicBezTo>
              </a:path>
            </a:pathLst>
          </a:custGeom>
          <a:noFill/>
          <a:ln w="28575">
            <a:solidFill>
              <a:srgbClr val="0432FF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B47602C-030B-4818-BFEF-387FD8EDF668}"/>
              </a:ext>
            </a:extLst>
          </p:cNvPr>
          <p:cNvSpPr/>
          <p:nvPr/>
        </p:nvSpPr>
        <p:spPr>
          <a:xfrm flipV="1">
            <a:off x="9183756" y="6206126"/>
            <a:ext cx="2231255" cy="487380"/>
          </a:xfrm>
          <a:custGeom>
            <a:avLst/>
            <a:gdLst>
              <a:gd name="connsiteX0" fmla="*/ 0 w 2231255"/>
              <a:gd name="connsiteY0" fmla="*/ 717945 h 717945"/>
              <a:gd name="connsiteX1" fmla="*/ 735495 w 2231255"/>
              <a:gd name="connsiteY1" fmla="*/ 22206 h 717945"/>
              <a:gd name="connsiteX2" fmla="*/ 2196547 w 2231255"/>
              <a:gd name="connsiteY2" fmla="*/ 220988 h 717945"/>
              <a:gd name="connsiteX3" fmla="*/ 1630017 w 2231255"/>
              <a:gd name="connsiteY3" fmla="*/ 708006 h 7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255" h="717945">
                <a:moveTo>
                  <a:pt x="0" y="717945"/>
                </a:moveTo>
                <a:cubicBezTo>
                  <a:pt x="184702" y="411488"/>
                  <a:pt x="369404" y="105032"/>
                  <a:pt x="735495" y="22206"/>
                </a:cubicBezTo>
                <a:cubicBezTo>
                  <a:pt x="1101586" y="-60620"/>
                  <a:pt x="2047460" y="106688"/>
                  <a:pt x="2196547" y="220988"/>
                </a:cubicBezTo>
                <a:cubicBezTo>
                  <a:pt x="2345634" y="335288"/>
                  <a:pt x="1987825" y="521647"/>
                  <a:pt x="1630017" y="708006"/>
                </a:cubicBezTo>
              </a:path>
            </a:pathLst>
          </a:custGeom>
          <a:noFill/>
          <a:ln w="28575">
            <a:solidFill>
              <a:srgbClr val="0432FF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8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53B50079-DD6E-4395-9321-BDC2D6E5B0E6}"/>
              </a:ext>
            </a:extLst>
          </p:cNvPr>
          <p:cNvSpPr/>
          <p:nvPr/>
        </p:nvSpPr>
        <p:spPr>
          <a:xfrm rot="10800000">
            <a:off x="11001828" y="4215931"/>
            <a:ext cx="197806" cy="589086"/>
          </a:xfrm>
          <a:prstGeom prst="leftBrace">
            <a:avLst>
              <a:gd name="adj1" fmla="val 73497"/>
              <a:gd name="adj2" fmla="val 549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5AC27-0A8A-4752-9E56-B3CB3836F22F}"/>
              </a:ext>
            </a:extLst>
          </p:cNvPr>
          <p:cNvSpPr/>
          <p:nvPr/>
        </p:nvSpPr>
        <p:spPr>
          <a:xfrm>
            <a:off x="11199636" y="4274614"/>
            <a:ext cx="332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Z</a:t>
            </a:r>
            <a:endParaRPr lang="en-US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97930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97F4CA5B-22DD-9E42-97B3-10E6D94A6CA7}"/>
              </a:ext>
            </a:extLst>
          </p:cNvPr>
          <p:cNvSpPr/>
          <p:nvPr/>
        </p:nvSpPr>
        <p:spPr>
          <a:xfrm rot="10800000">
            <a:off x="11001826" y="3626845"/>
            <a:ext cx="197806" cy="589086"/>
          </a:xfrm>
          <a:prstGeom prst="leftBrace">
            <a:avLst>
              <a:gd name="adj1" fmla="val 73497"/>
              <a:gd name="adj2" fmla="val 549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3CA1F7-970C-B542-8896-BA558942DC6C}"/>
              </a:ext>
            </a:extLst>
          </p:cNvPr>
          <p:cNvSpPr/>
          <p:nvPr/>
        </p:nvSpPr>
        <p:spPr>
          <a:xfrm>
            <a:off x="11199634" y="3685528"/>
            <a:ext cx="542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Z’</a:t>
            </a:r>
          </a:p>
        </p:txBody>
      </p:sp>
    </p:spTree>
    <p:extLst>
      <p:ext uri="{BB962C8B-B14F-4D97-AF65-F5344CB8AC3E}">
        <p14:creationId xmlns:p14="http://schemas.microsoft.com/office/powerpoint/2010/main" val="1955226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53B50079-DD6E-4395-9321-BDC2D6E5B0E6}"/>
              </a:ext>
            </a:extLst>
          </p:cNvPr>
          <p:cNvSpPr/>
          <p:nvPr/>
        </p:nvSpPr>
        <p:spPr>
          <a:xfrm rot="16200000">
            <a:off x="9809208" y="4296206"/>
            <a:ext cx="326202" cy="1517471"/>
          </a:xfrm>
          <a:prstGeom prst="leftBrace">
            <a:avLst>
              <a:gd name="adj1" fmla="val 734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5AC27-0A8A-4752-9E56-B3CB3836F22F}"/>
              </a:ext>
            </a:extLst>
          </p:cNvPr>
          <p:cNvSpPr/>
          <p:nvPr/>
        </p:nvSpPr>
        <p:spPr>
          <a:xfrm>
            <a:off x="9806264" y="5218043"/>
            <a:ext cx="332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2787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E127874A-7EE5-4B99-A852-0CBAB258EF8F}"/>
              </a:ext>
            </a:extLst>
          </p:cNvPr>
          <p:cNvSpPr/>
          <p:nvPr/>
        </p:nvSpPr>
        <p:spPr>
          <a:xfrm rot="16200000">
            <a:off x="8291736" y="4296206"/>
            <a:ext cx="326202" cy="1517471"/>
          </a:xfrm>
          <a:prstGeom prst="leftBrace">
            <a:avLst>
              <a:gd name="adj1" fmla="val 734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1579E8-D8D5-49EF-A43B-72FA056FD057}"/>
              </a:ext>
            </a:extLst>
          </p:cNvPr>
          <p:cNvSpPr/>
          <p:nvPr/>
        </p:nvSpPr>
        <p:spPr>
          <a:xfrm>
            <a:off x="8288792" y="5218043"/>
            <a:ext cx="547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Y'</a:t>
            </a:r>
          </a:p>
        </p:txBody>
      </p:sp>
    </p:spTree>
    <p:extLst>
      <p:ext uri="{BB962C8B-B14F-4D97-AF65-F5344CB8AC3E}">
        <p14:creationId xmlns:p14="http://schemas.microsoft.com/office/powerpoint/2010/main" val="372148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53B50079-DD6E-4395-9321-BDC2D6E5B0E6}"/>
              </a:ext>
            </a:extLst>
          </p:cNvPr>
          <p:cNvSpPr/>
          <p:nvPr/>
        </p:nvSpPr>
        <p:spPr>
          <a:xfrm rot="16200000">
            <a:off x="9043896" y="4304645"/>
            <a:ext cx="326202" cy="1517471"/>
          </a:xfrm>
          <a:prstGeom prst="leftBrace">
            <a:avLst>
              <a:gd name="adj1" fmla="val 734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5AC27-0A8A-4752-9E56-B3CB3836F22F}"/>
              </a:ext>
            </a:extLst>
          </p:cNvPr>
          <p:cNvSpPr/>
          <p:nvPr/>
        </p:nvSpPr>
        <p:spPr>
          <a:xfrm>
            <a:off x="9040952" y="5226482"/>
            <a:ext cx="332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19698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125AC27-0A8A-4752-9E56-B3CB3836F22F}"/>
              </a:ext>
            </a:extLst>
          </p:cNvPr>
          <p:cNvSpPr/>
          <p:nvPr/>
        </p:nvSpPr>
        <p:spPr>
          <a:xfrm>
            <a:off x="9050890" y="5037639"/>
            <a:ext cx="9160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 ?</a:t>
            </a:r>
          </a:p>
        </p:txBody>
      </p:sp>
    </p:spTree>
    <p:extLst>
      <p:ext uri="{BB962C8B-B14F-4D97-AF65-F5344CB8AC3E}">
        <p14:creationId xmlns:p14="http://schemas.microsoft.com/office/powerpoint/2010/main" val="424963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D0CE228-C4D3-428C-A313-B1615E35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48" y="4888707"/>
            <a:ext cx="5512490" cy="17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69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US" sz="20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2" y="2820451"/>
          <a:ext cx="4162606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444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3036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682995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697708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697708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697708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  <a:gridCol w="331932">
                  <a:extLst>
                    <a:ext uri="{9D8B030D-6E8A-4147-A177-3AD203B41FA5}">
                      <a16:colId xmlns:a16="http://schemas.microsoft.com/office/drawing/2014/main" val="191135541"/>
                    </a:ext>
                  </a:extLst>
                </a:gridCol>
                <a:gridCol w="367748">
                  <a:extLst>
                    <a:ext uri="{9D8B030D-6E8A-4147-A177-3AD203B41FA5}">
                      <a16:colId xmlns:a16="http://schemas.microsoft.com/office/drawing/2014/main" val="1719621848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125AC27-0A8A-4752-9E56-B3CB3836F22F}"/>
              </a:ext>
            </a:extLst>
          </p:cNvPr>
          <p:cNvSpPr/>
          <p:nvPr/>
        </p:nvSpPr>
        <p:spPr>
          <a:xfrm>
            <a:off x="7629594" y="5156102"/>
            <a:ext cx="749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EE280-BA89-4C5F-B2E8-30306FA5EB65}"/>
              </a:ext>
            </a:extLst>
          </p:cNvPr>
          <p:cNvSpPr/>
          <p:nvPr/>
        </p:nvSpPr>
        <p:spPr>
          <a:xfrm>
            <a:off x="10204941" y="5165226"/>
            <a:ext cx="749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X’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15193-C1D5-413A-BAF6-42B0EF88D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42851" b="-6282"/>
          <a:stretch/>
        </p:blipFill>
        <p:spPr>
          <a:xfrm>
            <a:off x="7595131" y="4816012"/>
            <a:ext cx="749092" cy="369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35844-669E-4951-8FE9-EF970CF37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4000" contrast="100000"/>
                    </a14:imgEffect>
                  </a14:imgLayer>
                </a14:imgProps>
              </a:ext>
            </a:extLst>
          </a:blip>
          <a:srcRect l="42851" b="-6282"/>
          <a:stretch/>
        </p:blipFill>
        <p:spPr>
          <a:xfrm flipH="1">
            <a:off x="9714266" y="4795894"/>
            <a:ext cx="74909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FBD726-387C-44BA-ABEA-E32B41603527}"/>
              </a:ext>
            </a:extLst>
          </p:cNvPr>
          <p:cNvSpPr/>
          <p:nvPr/>
        </p:nvSpPr>
        <p:spPr>
          <a:xfrm>
            <a:off x="0" y="1012954"/>
            <a:ext cx="12192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Minimization </a:t>
            </a:r>
          </a:p>
          <a:p>
            <a:pPr algn="ctr"/>
            <a:r>
              <a:rPr lang="en-US" sz="2800" dirty="0">
                <a:latin typeface="Segoe UI Light (Headings)"/>
              </a:rPr>
              <a:t>Number of Gates</a:t>
            </a:r>
          </a:p>
          <a:p>
            <a:pPr algn="ctr"/>
            <a:r>
              <a:rPr lang="en-US" sz="2800" dirty="0">
                <a:latin typeface="Segoe UI Light (Headings)"/>
              </a:rPr>
              <a:t>Number of Inputs (2-input vs 4-input)</a:t>
            </a:r>
          </a:p>
          <a:p>
            <a:pPr algn="ctr"/>
            <a:r>
              <a:rPr lang="en-US" sz="2800" dirty="0">
                <a:latin typeface="Segoe UI Light (Headings)"/>
              </a:rPr>
              <a:t>Number of Interconnections</a:t>
            </a:r>
          </a:p>
          <a:p>
            <a:pPr algn="ctr"/>
            <a:r>
              <a:rPr lang="en-US" sz="2800" dirty="0">
                <a:latin typeface="Segoe UI Light (Headings)"/>
              </a:rPr>
              <a:t>Propagation Time </a:t>
            </a:r>
          </a:p>
          <a:p>
            <a:pPr algn="ctr"/>
            <a:r>
              <a:rPr lang="en-US" sz="2800" dirty="0">
                <a:latin typeface="Segoe UI Light (Headings)"/>
              </a:rPr>
              <a:t>Cost of Gates</a:t>
            </a:r>
          </a:p>
          <a:p>
            <a:pPr algn="ctr"/>
            <a:r>
              <a:rPr lang="en-US" sz="2800" dirty="0">
                <a:latin typeface="Segoe UI Light (Headings)"/>
              </a:rPr>
              <a:t>Circuit Area</a:t>
            </a:r>
          </a:p>
          <a:p>
            <a:pPr algn="ctr"/>
            <a:r>
              <a:rPr lang="en-US" sz="2800" dirty="0">
                <a:latin typeface="Segoe UI Light (Headings)"/>
              </a:rPr>
              <a:t>. . . </a:t>
            </a:r>
          </a:p>
          <a:p>
            <a:pPr algn="ctr"/>
            <a:r>
              <a:rPr lang="en-CA" sz="2800" dirty="0">
                <a:latin typeface="Segoe UI Light (Headings)"/>
              </a:rPr>
              <a:t>A circuit may not satisfy all due to conflicting </a:t>
            </a:r>
            <a:r>
              <a:rPr lang="en-US" sz="2800" dirty="0">
                <a:latin typeface="Segoe UI Light (Headings)"/>
              </a:rPr>
              <a:t>constraints!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99FF67-22BE-43C1-AE90-28D40FD9EC8C}"/>
              </a:ext>
            </a:extLst>
          </p:cNvPr>
          <p:cNvCxnSpPr>
            <a:cxnSpLocks/>
          </p:cNvCxnSpPr>
          <p:nvPr/>
        </p:nvCxnSpPr>
        <p:spPr>
          <a:xfrm>
            <a:off x="1134706" y="6467772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576CF9-9B81-4F90-B3DD-55E92A1E131F}"/>
              </a:ext>
            </a:extLst>
          </p:cNvPr>
          <p:cNvCxnSpPr>
            <a:cxnSpLocks/>
          </p:cNvCxnSpPr>
          <p:nvPr/>
        </p:nvCxnSpPr>
        <p:spPr>
          <a:xfrm>
            <a:off x="1232361" y="509471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128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98398"/>
              </p:ext>
            </p:extLst>
          </p:nvPr>
        </p:nvGraphicFramePr>
        <p:xfrm>
          <a:off x="1472029" y="106953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58919"/>
              </p:ext>
            </p:extLst>
          </p:nvPr>
        </p:nvGraphicFramePr>
        <p:xfrm>
          <a:off x="6937913" y="186033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925830" y="4818574"/>
            <a:ext cx="74409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F(Z,Y,X) = ∑ m(0,1,2,3,6,7)</a:t>
            </a: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Z’Y’X’+Z’Y’X+Z’YX’+Z’YX+ZYX’+ZYX</a:t>
            </a: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sz="2400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00594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140558" y="4852711"/>
            <a:ext cx="6037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F(Z,Y,X) = ∑ m(0,1,2,3,6,7)</a:t>
            </a: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Z’Y’X’+Z’Y’X+Z’YX’+Z’YX+ZYX’+ZYX</a:t>
            </a: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sz="2400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017CB-D704-4D20-B85C-88D1D6EC068B}"/>
              </a:ext>
            </a:extLst>
          </p:cNvPr>
          <p:cNvSpPr/>
          <p:nvPr/>
        </p:nvSpPr>
        <p:spPr>
          <a:xfrm>
            <a:off x="6805201" y="4054166"/>
            <a:ext cx="461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F(Z,Y,X) = ∑ m(0,1,2,3,6,7)</a:t>
            </a:r>
          </a:p>
          <a:p>
            <a:pPr lvl="0">
              <a:defRPr/>
            </a:pPr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FX(Y,X) 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Z’ + 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2EB2801-F81D-4949-BCC1-6109AFBFC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23349"/>
              </p:ext>
            </p:extLst>
          </p:nvPr>
        </p:nvGraphicFramePr>
        <p:xfrm>
          <a:off x="1472029" y="106953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82DD5B6F-EA4E-42A6-8167-3F432B22E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87002"/>
              </p:ext>
            </p:extLst>
          </p:nvPr>
        </p:nvGraphicFramePr>
        <p:xfrm>
          <a:off x="6937913" y="186033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3EEBF0-4FD4-45C9-8233-36A96555D449}"/>
              </a:ext>
            </a:extLst>
          </p:cNvPr>
          <p:cNvSpPr/>
          <p:nvPr/>
        </p:nvSpPr>
        <p:spPr>
          <a:xfrm>
            <a:off x="7820986" y="2723679"/>
            <a:ext cx="2743200" cy="467139"/>
          </a:xfrm>
          <a:prstGeom prst="roundRect">
            <a:avLst/>
          </a:prstGeom>
          <a:solidFill>
            <a:srgbClr val="92D050">
              <a:alpha val="28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AB3A82B3-533E-40FF-A75E-2BDBBE03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74705"/>
              </p:ext>
            </p:extLst>
          </p:nvPr>
        </p:nvGraphicFramePr>
        <p:xfrm>
          <a:off x="1472029" y="106953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22A49813-F0E7-4088-9150-E7E226A36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18705"/>
              </p:ext>
            </p:extLst>
          </p:nvPr>
        </p:nvGraphicFramePr>
        <p:xfrm>
          <a:off x="6937913" y="186033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49B28689-F800-4505-B7C2-3CAAC82E1480}"/>
              </a:ext>
            </a:extLst>
          </p:cNvPr>
          <p:cNvSpPr/>
          <p:nvPr/>
        </p:nvSpPr>
        <p:spPr>
          <a:xfrm>
            <a:off x="7820986" y="2723679"/>
            <a:ext cx="2743200" cy="467139"/>
          </a:xfrm>
          <a:prstGeom prst="roundRect">
            <a:avLst/>
          </a:prstGeom>
          <a:solidFill>
            <a:srgbClr val="92D050">
              <a:alpha val="28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3EEBF0-4FD4-45C9-8233-36A96555D449}"/>
              </a:ext>
            </a:extLst>
          </p:cNvPr>
          <p:cNvSpPr/>
          <p:nvPr/>
        </p:nvSpPr>
        <p:spPr>
          <a:xfrm>
            <a:off x="9347420" y="3329055"/>
            <a:ext cx="1232453" cy="447262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070DBD-0BD8-4A56-BA87-C42FE316C964}"/>
              </a:ext>
            </a:extLst>
          </p:cNvPr>
          <p:cNvSpPr/>
          <p:nvPr/>
        </p:nvSpPr>
        <p:spPr>
          <a:xfrm>
            <a:off x="1140558" y="4852711"/>
            <a:ext cx="6037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F(Z,Y,X) = ∑ m(0,1,2,3,6,7)</a:t>
            </a: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Z’Y’X’+Z’Y’X+Z’YX’+Z’YX+ZYX’+ZYX</a:t>
            </a: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sz="2400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5626E-1271-4097-9E3B-310F45E51146}"/>
              </a:ext>
            </a:extLst>
          </p:cNvPr>
          <p:cNvSpPr/>
          <p:nvPr/>
        </p:nvSpPr>
        <p:spPr>
          <a:xfrm>
            <a:off x="6805201" y="4054166"/>
            <a:ext cx="461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F(Z,Y,X) = ∑ m(0,1,2,3,6,7)</a:t>
            </a:r>
          </a:p>
          <a:p>
            <a:pPr lvl="0">
              <a:defRPr/>
            </a:pPr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F(Y,X)   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Z’ + ZY</a:t>
            </a:r>
          </a:p>
        </p:txBody>
      </p:sp>
    </p:spTree>
    <p:extLst>
      <p:ext uri="{BB962C8B-B14F-4D97-AF65-F5344CB8AC3E}">
        <p14:creationId xmlns:p14="http://schemas.microsoft.com/office/powerpoint/2010/main" val="2884153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723583F-08AE-4D9A-9DFD-B3BD4E10A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57560"/>
              </p:ext>
            </p:extLst>
          </p:nvPr>
        </p:nvGraphicFramePr>
        <p:xfrm>
          <a:off x="1472029" y="106953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1332F26D-301A-49CC-9B53-CFC7E9A61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3401"/>
              </p:ext>
            </p:extLst>
          </p:nvPr>
        </p:nvGraphicFramePr>
        <p:xfrm>
          <a:off x="6937913" y="186033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7738383F-8021-4A62-AB56-47367588D5D5}"/>
              </a:ext>
            </a:extLst>
          </p:cNvPr>
          <p:cNvSpPr/>
          <p:nvPr/>
        </p:nvSpPr>
        <p:spPr>
          <a:xfrm>
            <a:off x="7820986" y="2723679"/>
            <a:ext cx="2743200" cy="467139"/>
          </a:xfrm>
          <a:prstGeom prst="roundRect">
            <a:avLst/>
          </a:prstGeom>
          <a:solidFill>
            <a:srgbClr val="92D050">
              <a:alpha val="28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3EEBF0-4FD4-45C9-8233-36A96555D449}"/>
              </a:ext>
            </a:extLst>
          </p:cNvPr>
          <p:cNvSpPr/>
          <p:nvPr/>
        </p:nvSpPr>
        <p:spPr>
          <a:xfrm>
            <a:off x="9316034" y="2735109"/>
            <a:ext cx="1232453" cy="1013792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AF1723-03F8-4A7C-A1E0-390DA5EAE89A}"/>
              </a:ext>
            </a:extLst>
          </p:cNvPr>
          <p:cNvSpPr/>
          <p:nvPr/>
        </p:nvSpPr>
        <p:spPr>
          <a:xfrm>
            <a:off x="1140558" y="4852711"/>
            <a:ext cx="6037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F(Z,Y,X) = ∑ m(0,1,2,3,6,7)</a:t>
            </a: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Z’Y’X’+Z’Y’X+Z’YX’+Z’YX+ZYX’+ZYX</a:t>
            </a: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sz="2400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EA98B9-5792-4A48-8B86-E8225E52F5F6}"/>
              </a:ext>
            </a:extLst>
          </p:cNvPr>
          <p:cNvSpPr/>
          <p:nvPr/>
        </p:nvSpPr>
        <p:spPr>
          <a:xfrm>
            <a:off x="6805201" y="4054166"/>
            <a:ext cx="461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F(Z,Y,X) = ∑ m(0,1,2,3,6,7)</a:t>
            </a:r>
          </a:p>
          <a:p>
            <a:pPr lvl="0">
              <a:defRPr/>
            </a:pPr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F(Y,X)   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Z’ + Y</a:t>
            </a:r>
          </a:p>
        </p:txBody>
      </p:sp>
    </p:spTree>
    <p:extLst>
      <p:ext uri="{BB962C8B-B14F-4D97-AF65-F5344CB8AC3E}">
        <p14:creationId xmlns:p14="http://schemas.microsoft.com/office/powerpoint/2010/main" val="748476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MAX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TERMS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972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4614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F(Z,Y,X) = </a:t>
            </a:r>
            <a:r>
              <a:rPr lang="el-GR" sz="2400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(Z’+Y+X) (Z’+Y+X’)</a:t>
            </a: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sz="2400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017CB-D704-4D20-B85C-88D1D6EC068B}"/>
              </a:ext>
            </a:extLst>
          </p:cNvPr>
          <p:cNvSpPr/>
          <p:nvPr/>
        </p:nvSpPr>
        <p:spPr>
          <a:xfrm>
            <a:off x="7102381" y="5001644"/>
            <a:ext cx="461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F(Z,Y,X) = </a:t>
            </a:r>
            <a:r>
              <a:rPr lang="el-GR" sz="3200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pPr lvl="0">
              <a:defRPr/>
            </a:pPr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F(Y,X)   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3EEBF0-4FD4-45C9-8233-36A96555D449}"/>
              </a:ext>
            </a:extLst>
          </p:cNvPr>
          <p:cNvSpPr/>
          <p:nvPr/>
        </p:nvSpPr>
        <p:spPr>
          <a:xfrm>
            <a:off x="7841973" y="4293704"/>
            <a:ext cx="1232453" cy="415814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72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4614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F(Z,Y,X) = </a:t>
            </a:r>
            <a:r>
              <a:rPr lang="el-GR" sz="2400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(Z’+Y+X) (Z’+Y+X’)</a:t>
            </a: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sz="2400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017CB-D704-4D20-B85C-88D1D6EC068B}"/>
              </a:ext>
            </a:extLst>
          </p:cNvPr>
          <p:cNvSpPr/>
          <p:nvPr/>
        </p:nvSpPr>
        <p:spPr>
          <a:xfrm>
            <a:off x="7102381" y="5001644"/>
            <a:ext cx="461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F’(Z,Y,X) = </a:t>
            </a:r>
            <a:r>
              <a:rPr lang="el-GR" sz="3200" dirty="0">
                <a:solidFill>
                  <a:prstClr val="black"/>
                </a:solidFill>
                <a:latin typeface="Segoe UI Light (Headings)"/>
              </a:rPr>
              <a:t>∑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F’(Y,X)   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= ZY’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3EEBF0-4FD4-45C9-8233-36A96555D449}"/>
              </a:ext>
            </a:extLst>
          </p:cNvPr>
          <p:cNvSpPr/>
          <p:nvPr/>
        </p:nvSpPr>
        <p:spPr>
          <a:xfrm>
            <a:off x="7841973" y="4299488"/>
            <a:ext cx="1232453" cy="415814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9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4614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F(Z,Y,X) = </a:t>
            </a:r>
            <a:r>
              <a:rPr lang="el-GR" sz="2400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(Z’+Y+X) (Z’+Y+X’)</a:t>
            </a:r>
          </a:p>
          <a:p>
            <a:pPr lvl="0">
              <a:defRPr/>
            </a:pP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sz="2400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017CB-D704-4D20-B85C-88D1D6EC068B}"/>
              </a:ext>
            </a:extLst>
          </p:cNvPr>
          <p:cNvSpPr/>
          <p:nvPr/>
        </p:nvSpPr>
        <p:spPr>
          <a:xfrm>
            <a:off x="7102381" y="5001644"/>
            <a:ext cx="46147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F(Z,Y,X) = </a:t>
            </a:r>
            <a:r>
              <a:rPr lang="el-GR" sz="2800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pPr lvl="0">
              <a:defRPr/>
            </a:pPr>
            <a:r>
              <a:rPr lang="en-US" sz="28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= (F’)’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= (ZY’)’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= Z’+Y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3EEBF0-4FD4-45C9-8233-36A96555D449}"/>
              </a:ext>
            </a:extLst>
          </p:cNvPr>
          <p:cNvSpPr/>
          <p:nvPr/>
        </p:nvSpPr>
        <p:spPr>
          <a:xfrm>
            <a:off x="7841973" y="4293704"/>
            <a:ext cx="1232453" cy="415814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35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8" y="50463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95089"/>
              </p:ext>
            </p:extLst>
          </p:nvPr>
        </p:nvGraphicFramePr>
        <p:xfrm>
          <a:off x="6926842" y="188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8" y="4209289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F(Z,Y,X) = ∑ m(0,1,2,3,6,7)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Z’Y’X’+Z’Y’X+Z’YX’+Z’YX+ZYX’+ZYX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017CB-D704-4D20-B85C-88D1D6EC068B}"/>
              </a:ext>
            </a:extLst>
          </p:cNvPr>
          <p:cNvSpPr/>
          <p:nvPr/>
        </p:nvSpPr>
        <p:spPr>
          <a:xfrm>
            <a:off x="6965109" y="2032726"/>
            <a:ext cx="4614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F(Z,Y,X) = ∑ m(0,1,2,3,6,7)</a:t>
            </a:r>
          </a:p>
          <a:p>
            <a:pPr lvl="0">
              <a:defRPr/>
            </a:pP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= Z’ + Y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3274242E-8895-42EF-A1AC-6BF523B46EAB}"/>
              </a:ext>
            </a:extLst>
          </p:cNvPr>
          <p:cNvSpPr/>
          <p:nvPr/>
        </p:nvSpPr>
        <p:spPr>
          <a:xfrm>
            <a:off x="7799596" y="885863"/>
            <a:ext cx="2773016" cy="447261"/>
          </a:xfrm>
          <a:prstGeom prst="roundRect">
            <a:avLst/>
          </a:prstGeom>
          <a:solidFill>
            <a:srgbClr val="92D050">
              <a:alpha val="22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3EEBF0-4FD4-45C9-8233-36A96555D449}"/>
              </a:ext>
            </a:extLst>
          </p:cNvPr>
          <p:cNvSpPr/>
          <p:nvPr/>
        </p:nvSpPr>
        <p:spPr>
          <a:xfrm>
            <a:off x="9340159" y="885863"/>
            <a:ext cx="1232453" cy="1013792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B3BD06B-ADCF-4264-A4CE-EC47138C9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29915"/>
              </p:ext>
            </p:extLst>
          </p:nvPr>
        </p:nvGraphicFramePr>
        <p:xfrm>
          <a:off x="6926842" y="3148053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21FFEA-2619-4212-A3E8-499C5E3106C5}"/>
              </a:ext>
            </a:extLst>
          </p:cNvPr>
          <p:cNvSpPr/>
          <p:nvPr/>
        </p:nvSpPr>
        <p:spPr>
          <a:xfrm>
            <a:off x="7032784" y="5161883"/>
            <a:ext cx="46147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F(Z,Y,X) = </a:t>
            </a:r>
            <a:r>
              <a:rPr lang="el-GR" sz="2000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pPr lvl="0">
              <a:defRPr/>
            </a:pP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= (F’)’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= (ZY’)’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= Z’+Y</a:t>
            </a: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7D713CD9-0783-4875-8294-A95A0740C1E4}"/>
              </a:ext>
            </a:extLst>
          </p:cNvPr>
          <p:cNvSpPr/>
          <p:nvPr/>
        </p:nvSpPr>
        <p:spPr>
          <a:xfrm>
            <a:off x="7819472" y="4621306"/>
            <a:ext cx="1232453" cy="415814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F7F86-45C9-4721-926F-C24BCEC2D659}"/>
              </a:ext>
            </a:extLst>
          </p:cNvPr>
          <p:cNvSpPr/>
          <p:nvPr/>
        </p:nvSpPr>
        <p:spPr>
          <a:xfrm>
            <a:off x="1481250" y="5271114"/>
            <a:ext cx="4614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F(Z,Y,X) = </a:t>
            </a:r>
            <a:r>
              <a:rPr lang="el-GR" sz="2000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 M(4,5)</a:t>
            </a:r>
          </a:p>
          <a:p>
            <a:pPr lvl="0">
              <a:defRPr/>
            </a:pP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= (Z’+Y+X) (Z’+Y+X’)</a:t>
            </a:r>
          </a:p>
          <a:p>
            <a:pPr lvl="0">
              <a:defRPr/>
            </a:pP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sz="2000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42035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F(Z,Y,X) = ∑ m(0,2,4, 6)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Z’Y’X’+Z’YX’+ZY’X’+ZYX’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89876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9545" y="2505670"/>
            <a:ext cx="1219199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Minimization</a:t>
            </a:r>
          </a:p>
          <a:p>
            <a:pPr marL="1028700" marR="0" lvl="0" indent="-10287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UcParenR"/>
              <a:tabLst/>
              <a:defRPr/>
            </a:pP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Boolean Algebra (algebraically)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FB6CC-573A-40A0-8ED5-DB6798F7D010}"/>
              </a:ext>
            </a:extLst>
          </p:cNvPr>
          <p:cNvSpPr/>
          <p:nvPr/>
        </p:nvSpPr>
        <p:spPr>
          <a:xfrm>
            <a:off x="19089" y="4839323"/>
            <a:ext cx="121824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 defTabSz="457200">
              <a:buFont typeface="Courier New" panose="02070309020205020404" pitchFamily="49" charset="0"/>
              <a:buChar char="o"/>
              <a:defRPr/>
            </a:pP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Needs to be smart. It is hard due to guesswork (which rules to apply?)</a:t>
            </a:r>
          </a:p>
          <a:p>
            <a:pPr marL="1257300" lvl="2" indent="-342900" defTabSz="457200">
              <a:buFont typeface="Courier New" panose="02070309020205020404" pitchFamily="49" charset="0"/>
              <a:buChar char="o"/>
              <a:defRPr/>
            </a:pP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If the number of variables (ABCDEF…) and/or number of </a:t>
            </a:r>
            <a:r>
              <a:rPr lang="en-CA" sz="2400" dirty="0" err="1">
                <a:solidFill>
                  <a:prstClr val="black"/>
                </a:solidFill>
                <a:latin typeface="Segoe UI Light (Headings)"/>
              </a:rPr>
              <a:t>minterms</a:t>
            </a: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 (MAXTERMS) grows</a:t>
            </a:r>
          </a:p>
          <a:p>
            <a:pPr marL="1257300" lvl="2" indent="-342900" defTabSz="457200">
              <a:buFont typeface="Courier New" panose="02070309020205020404" pitchFamily="49" charset="0"/>
              <a:buChar char="o"/>
              <a:defRPr/>
            </a:pPr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No Algorithm</a:t>
            </a:r>
          </a:p>
          <a:p>
            <a:pPr marL="1257300" lvl="2" indent="-342900" defTabSz="457200">
              <a:buFont typeface="Courier New" panose="02070309020205020404" pitchFamily="49" charset="0"/>
              <a:buChar char="o"/>
              <a:defRPr/>
            </a:pPr>
            <a:r>
              <a:rPr lang="en-CA" sz="24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Is the result minimal?!</a:t>
            </a:r>
          </a:p>
        </p:txBody>
      </p:sp>
    </p:spTree>
    <p:extLst>
      <p:ext uri="{BB962C8B-B14F-4D97-AF65-F5344CB8AC3E}">
        <p14:creationId xmlns:p14="http://schemas.microsoft.com/office/powerpoint/2010/main" val="1971137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4614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F(Z,Y,X) = ∑ m(0,2,4, 6)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Z’Y’X’+Z’YX’+ZY’X’+ZYX’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8221E68-4102-499A-B585-B56903B6490E}"/>
              </a:ext>
            </a:extLst>
          </p:cNvPr>
          <p:cNvSpPr/>
          <p:nvPr/>
        </p:nvSpPr>
        <p:spPr>
          <a:xfrm>
            <a:off x="7364895" y="3685788"/>
            <a:ext cx="1033669" cy="1069534"/>
          </a:xfrm>
          <a:prstGeom prst="arc">
            <a:avLst>
              <a:gd name="adj1" fmla="val 15988710"/>
              <a:gd name="adj2" fmla="val 5400000"/>
            </a:avLst>
          </a:prstGeom>
          <a:solidFill>
            <a:srgbClr val="92D050">
              <a:alpha val="50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7F39DE1-A71A-4F64-892E-ECAECAA3063B}"/>
              </a:ext>
            </a:extLst>
          </p:cNvPr>
          <p:cNvSpPr/>
          <p:nvPr/>
        </p:nvSpPr>
        <p:spPr>
          <a:xfrm rot="10800000">
            <a:off x="10021956" y="3675849"/>
            <a:ext cx="1033669" cy="1069534"/>
          </a:xfrm>
          <a:prstGeom prst="arc">
            <a:avLst>
              <a:gd name="adj1" fmla="val 15988710"/>
              <a:gd name="adj2" fmla="val 5400000"/>
            </a:avLst>
          </a:prstGeom>
          <a:solidFill>
            <a:srgbClr val="92D050">
              <a:alpha val="50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2E1CC-03AA-47E0-B56B-C028E695E55D}"/>
              </a:ext>
            </a:extLst>
          </p:cNvPr>
          <p:cNvSpPr/>
          <p:nvPr/>
        </p:nvSpPr>
        <p:spPr>
          <a:xfrm>
            <a:off x="7364895" y="4972309"/>
            <a:ext cx="46147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F(Z,Y,X) = ∑ m(0,2,4, 6)</a:t>
            </a:r>
          </a:p>
          <a:p>
            <a:pPr lvl="0">
              <a:defRPr/>
            </a:pPr>
            <a:r>
              <a:rPr lang="en-US" sz="28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= X’</a:t>
            </a:r>
            <a:endParaRPr lang="en-US" sz="2800" baseline="-25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99131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MAX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TERMS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831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65E366-5008-DA41-B2A3-BA5816B95A14}"/>
              </a:ext>
            </a:extLst>
          </p:cNvPr>
          <p:cNvGraphicFramePr>
            <a:graphicFrameLocks noGrp="1"/>
          </p:cNvGraphicFramePr>
          <p:nvPr/>
        </p:nvGraphicFramePr>
        <p:xfrm>
          <a:off x="1483459" y="2029654"/>
          <a:ext cx="3759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78610758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098561018"/>
                    </a:ext>
                  </a:extLst>
                </a:gridCol>
              </a:tblGrid>
              <a:tr h="39536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57291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2265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87460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64567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8492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99042"/>
                  </a:ext>
                </a:extLst>
              </a:tr>
              <a:tr h="39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9064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/>
        </p:nvGraphicFramePr>
        <p:xfrm>
          <a:off x="6949343" y="2820451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A2E99C0-BA3B-4FA4-8F94-B9F02027E506}"/>
              </a:ext>
            </a:extLst>
          </p:cNvPr>
          <p:cNvSpPr/>
          <p:nvPr/>
        </p:nvSpPr>
        <p:spPr>
          <a:xfrm>
            <a:off x="1483459" y="5734309"/>
            <a:ext cx="5192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 (Headings)"/>
              </a:rPr>
              <a:t>F(Z,Y,X) = </a:t>
            </a:r>
            <a:r>
              <a:rPr lang="el-GR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 M(1,3,5,7)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(Z+Y+X’)(Z+Y’+X’)(Z’+Y+X’)(Z’+Y’+X’)</a:t>
            </a:r>
          </a:p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= ?</a:t>
            </a:r>
            <a:endParaRPr lang="en-US" baseline="-25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2E1CC-03AA-47E0-B56B-C028E695E55D}"/>
              </a:ext>
            </a:extLst>
          </p:cNvPr>
          <p:cNvSpPr/>
          <p:nvPr/>
        </p:nvSpPr>
        <p:spPr>
          <a:xfrm>
            <a:off x="7364895" y="4972309"/>
            <a:ext cx="46147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F(Z,Y,X) = </a:t>
            </a:r>
            <a:r>
              <a:rPr lang="el-GR" sz="2800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 M(1,3,5,7)</a:t>
            </a:r>
          </a:p>
          <a:p>
            <a:pPr lvl="0">
              <a:defRPr/>
            </a:pPr>
            <a:r>
              <a:rPr lang="en-US" sz="28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= (X)’</a:t>
            </a: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latin typeface="Segoe UI Light (Headings)"/>
              </a:rPr>
              <a:t>F(Y,X) </a:t>
            </a:r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= X’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183FCDD6-D7E2-4DB5-9F07-9DCEF108B893}"/>
              </a:ext>
            </a:extLst>
          </p:cNvPr>
          <p:cNvSpPr/>
          <p:nvPr/>
        </p:nvSpPr>
        <p:spPr>
          <a:xfrm>
            <a:off x="8587408" y="3707296"/>
            <a:ext cx="1232453" cy="1013792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24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4-Variable KARNAUGH MAP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43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4070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4E4E7D-B828-4321-A2D0-947AA558D0A2}"/>
              </a:ext>
            </a:extLst>
          </p:cNvPr>
          <p:cNvCxnSpPr>
            <a:cxnSpLocks/>
          </p:cNvCxnSpPr>
          <p:nvPr/>
        </p:nvCxnSpPr>
        <p:spPr>
          <a:xfrm>
            <a:off x="5384888" y="2822796"/>
            <a:ext cx="805070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FBFCB2-9B19-41C2-B8C0-25627A5F7AFF}"/>
              </a:ext>
            </a:extLst>
          </p:cNvPr>
          <p:cNvCxnSpPr>
            <a:cxnSpLocks/>
          </p:cNvCxnSpPr>
          <p:nvPr/>
        </p:nvCxnSpPr>
        <p:spPr>
          <a:xfrm>
            <a:off x="5384888" y="3799916"/>
            <a:ext cx="805070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5FEBBC-3C38-46B9-AD0D-E0E4C667F2E9}"/>
              </a:ext>
            </a:extLst>
          </p:cNvPr>
          <p:cNvCxnSpPr>
            <a:cxnSpLocks/>
          </p:cNvCxnSpPr>
          <p:nvPr/>
        </p:nvCxnSpPr>
        <p:spPr>
          <a:xfrm flipH="1">
            <a:off x="5384888" y="2863409"/>
            <a:ext cx="1423417" cy="885872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BD1F0A-E0E6-4598-AAC9-82395E3DF983}"/>
              </a:ext>
            </a:extLst>
          </p:cNvPr>
          <p:cNvCxnSpPr>
            <a:cxnSpLocks/>
          </p:cNvCxnSpPr>
          <p:nvPr/>
        </p:nvCxnSpPr>
        <p:spPr>
          <a:xfrm flipH="1">
            <a:off x="6808304" y="2822796"/>
            <a:ext cx="924339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07ECC4-F340-4D06-B50B-DFC347E29F6E}"/>
              </a:ext>
            </a:extLst>
          </p:cNvPr>
          <p:cNvCxnSpPr>
            <a:cxnSpLocks/>
          </p:cNvCxnSpPr>
          <p:nvPr/>
        </p:nvCxnSpPr>
        <p:spPr>
          <a:xfrm flipH="1">
            <a:off x="6808304" y="3799916"/>
            <a:ext cx="924339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15EE5D-5036-421C-B54F-453B94A64175}"/>
              </a:ext>
            </a:extLst>
          </p:cNvPr>
          <p:cNvSpPr/>
          <p:nvPr/>
        </p:nvSpPr>
        <p:spPr>
          <a:xfrm>
            <a:off x="6221896" y="2246248"/>
            <a:ext cx="2231255" cy="566526"/>
          </a:xfrm>
          <a:custGeom>
            <a:avLst/>
            <a:gdLst>
              <a:gd name="connsiteX0" fmla="*/ 0 w 2231255"/>
              <a:gd name="connsiteY0" fmla="*/ 717945 h 717945"/>
              <a:gd name="connsiteX1" fmla="*/ 735495 w 2231255"/>
              <a:gd name="connsiteY1" fmla="*/ 22206 h 717945"/>
              <a:gd name="connsiteX2" fmla="*/ 2196547 w 2231255"/>
              <a:gd name="connsiteY2" fmla="*/ 220988 h 717945"/>
              <a:gd name="connsiteX3" fmla="*/ 1630017 w 2231255"/>
              <a:gd name="connsiteY3" fmla="*/ 708006 h 7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255" h="717945">
                <a:moveTo>
                  <a:pt x="0" y="717945"/>
                </a:moveTo>
                <a:cubicBezTo>
                  <a:pt x="184702" y="411488"/>
                  <a:pt x="369404" y="105032"/>
                  <a:pt x="735495" y="22206"/>
                </a:cubicBezTo>
                <a:cubicBezTo>
                  <a:pt x="1101586" y="-60620"/>
                  <a:pt x="2047460" y="106688"/>
                  <a:pt x="2196547" y="220988"/>
                </a:cubicBezTo>
                <a:cubicBezTo>
                  <a:pt x="2345634" y="335288"/>
                  <a:pt x="1987825" y="521647"/>
                  <a:pt x="1630017" y="708006"/>
                </a:cubicBezTo>
              </a:path>
            </a:pathLst>
          </a:custGeom>
          <a:noFill/>
          <a:ln w="28575">
            <a:solidFill>
              <a:srgbClr val="0432FF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947A51-264C-44C4-9E06-CA88DBC8FA28}"/>
              </a:ext>
            </a:extLst>
          </p:cNvPr>
          <p:cNvSpPr/>
          <p:nvPr/>
        </p:nvSpPr>
        <p:spPr>
          <a:xfrm flipV="1">
            <a:off x="6221895" y="3850552"/>
            <a:ext cx="2231255" cy="487380"/>
          </a:xfrm>
          <a:custGeom>
            <a:avLst/>
            <a:gdLst>
              <a:gd name="connsiteX0" fmla="*/ 0 w 2231255"/>
              <a:gd name="connsiteY0" fmla="*/ 717945 h 717945"/>
              <a:gd name="connsiteX1" fmla="*/ 735495 w 2231255"/>
              <a:gd name="connsiteY1" fmla="*/ 22206 h 717945"/>
              <a:gd name="connsiteX2" fmla="*/ 2196547 w 2231255"/>
              <a:gd name="connsiteY2" fmla="*/ 220988 h 717945"/>
              <a:gd name="connsiteX3" fmla="*/ 1630017 w 2231255"/>
              <a:gd name="connsiteY3" fmla="*/ 708006 h 7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255" h="717945">
                <a:moveTo>
                  <a:pt x="0" y="717945"/>
                </a:moveTo>
                <a:cubicBezTo>
                  <a:pt x="184702" y="411488"/>
                  <a:pt x="369404" y="105032"/>
                  <a:pt x="735495" y="22206"/>
                </a:cubicBezTo>
                <a:cubicBezTo>
                  <a:pt x="1101586" y="-60620"/>
                  <a:pt x="2047460" y="106688"/>
                  <a:pt x="2196547" y="220988"/>
                </a:cubicBezTo>
                <a:cubicBezTo>
                  <a:pt x="2345634" y="335288"/>
                  <a:pt x="1987825" y="521647"/>
                  <a:pt x="1630017" y="708006"/>
                </a:cubicBezTo>
              </a:path>
            </a:pathLst>
          </a:custGeom>
          <a:noFill/>
          <a:ln w="28575">
            <a:solidFill>
              <a:srgbClr val="0432FF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5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FBFCB2-9B19-41C2-B8C0-25627A5F7AFF}"/>
              </a:ext>
            </a:extLst>
          </p:cNvPr>
          <p:cNvCxnSpPr>
            <a:cxnSpLocks/>
          </p:cNvCxnSpPr>
          <p:nvPr/>
        </p:nvCxnSpPr>
        <p:spPr>
          <a:xfrm>
            <a:off x="5477656" y="4038455"/>
            <a:ext cx="80507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BD1F0A-E0E6-4598-AAC9-82395E3DF983}"/>
              </a:ext>
            </a:extLst>
          </p:cNvPr>
          <p:cNvCxnSpPr>
            <a:cxnSpLocks/>
          </p:cNvCxnSpPr>
          <p:nvPr/>
        </p:nvCxnSpPr>
        <p:spPr>
          <a:xfrm flipH="1">
            <a:off x="6942305" y="4038455"/>
            <a:ext cx="924339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15EE5D-5036-421C-B54F-453B94A64175}"/>
              </a:ext>
            </a:extLst>
          </p:cNvPr>
          <p:cNvSpPr/>
          <p:nvPr/>
        </p:nvSpPr>
        <p:spPr>
          <a:xfrm>
            <a:off x="6297457" y="3429000"/>
            <a:ext cx="2231255" cy="566526"/>
          </a:xfrm>
          <a:custGeom>
            <a:avLst/>
            <a:gdLst>
              <a:gd name="connsiteX0" fmla="*/ 0 w 2231255"/>
              <a:gd name="connsiteY0" fmla="*/ 717945 h 717945"/>
              <a:gd name="connsiteX1" fmla="*/ 735495 w 2231255"/>
              <a:gd name="connsiteY1" fmla="*/ 22206 h 717945"/>
              <a:gd name="connsiteX2" fmla="*/ 2196547 w 2231255"/>
              <a:gd name="connsiteY2" fmla="*/ 220988 h 717945"/>
              <a:gd name="connsiteX3" fmla="*/ 1630017 w 2231255"/>
              <a:gd name="connsiteY3" fmla="*/ 708006 h 7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255" h="717945">
                <a:moveTo>
                  <a:pt x="0" y="717945"/>
                </a:moveTo>
                <a:cubicBezTo>
                  <a:pt x="184702" y="411488"/>
                  <a:pt x="369404" y="105032"/>
                  <a:pt x="735495" y="22206"/>
                </a:cubicBezTo>
                <a:cubicBezTo>
                  <a:pt x="1101586" y="-60620"/>
                  <a:pt x="2047460" y="106688"/>
                  <a:pt x="2196547" y="220988"/>
                </a:cubicBezTo>
                <a:cubicBezTo>
                  <a:pt x="2345634" y="335288"/>
                  <a:pt x="1987825" y="521647"/>
                  <a:pt x="1630017" y="708006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8E750E-389B-4411-AD9C-6FE5E1789A5C}"/>
              </a:ext>
            </a:extLst>
          </p:cNvPr>
          <p:cNvCxnSpPr>
            <a:cxnSpLocks/>
          </p:cNvCxnSpPr>
          <p:nvPr/>
        </p:nvCxnSpPr>
        <p:spPr>
          <a:xfrm flipH="1">
            <a:off x="5476462" y="3712263"/>
            <a:ext cx="1465843" cy="1217546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1DD4D3-E0C7-431C-AF68-D02EAF6CE21D}"/>
              </a:ext>
            </a:extLst>
          </p:cNvPr>
          <p:cNvCxnSpPr>
            <a:cxnSpLocks/>
          </p:cNvCxnSpPr>
          <p:nvPr/>
        </p:nvCxnSpPr>
        <p:spPr>
          <a:xfrm>
            <a:off x="5518889" y="4980444"/>
            <a:ext cx="80507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2B12EC-1A34-4344-A693-72E4B33ED6BB}"/>
              </a:ext>
            </a:extLst>
          </p:cNvPr>
          <p:cNvCxnSpPr>
            <a:cxnSpLocks/>
          </p:cNvCxnSpPr>
          <p:nvPr/>
        </p:nvCxnSpPr>
        <p:spPr>
          <a:xfrm flipH="1">
            <a:off x="6942305" y="4980444"/>
            <a:ext cx="924339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B37504-8094-4DF4-B310-7EDA8506900B}"/>
              </a:ext>
            </a:extLst>
          </p:cNvPr>
          <p:cNvSpPr/>
          <p:nvPr/>
        </p:nvSpPr>
        <p:spPr>
          <a:xfrm flipV="1">
            <a:off x="6355896" y="5031080"/>
            <a:ext cx="2231255" cy="487380"/>
          </a:xfrm>
          <a:custGeom>
            <a:avLst/>
            <a:gdLst>
              <a:gd name="connsiteX0" fmla="*/ 0 w 2231255"/>
              <a:gd name="connsiteY0" fmla="*/ 717945 h 717945"/>
              <a:gd name="connsiteX1" fmla="*/ 735495 w 2231255"/>
              <a:gd name="connsiteY1" fmla="*/ 22206 h 717945"/>
              <a:gd name="connsiteX2" fmla="*/ 2196547 w 2231255"/>
              <a:gd name="connsiteY2" fmla="*/ 220988 h 717945"/>
              <a:gd name="connsiteX3" fmla="*/ 1630017 w 2231255"/>
              <a:gd name="connsiteY3" fmla="*/ 708006 h 7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255" h="717945">
                <a:moveTo>
                  <a:pt x="0" y="717945"/>
                </a:moveTo>
                <a:cubicBezTo>
                  <a:pt x="184702" y="411488"/>
                  <a:pt x="369404" y="105032"/>
                  <a:pt x="735495" y="22206"/>
                </a:cubicBezTo>
                <a:cubicBezTo>
                  <a:pt x="1101586" y="-60620"/>
                  <a:pt x="2047460" y="106688"/>
                  <a:pt x="2196547" y="220988"/>
                </a:cubicBezTo>
                <a:cubicBezTo>
                  <a:pt x="2345634" y="335288"/>
                  <a:pt x="1987825" y="521647"/>
                  <a:pt x="1630017" y="708006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E55AD9-A738-4171-90D3-9EC90DB676A3}"/>
              </a:ext>
            </a:extLst>
          </p:cNvPr>
          <p:cNvCxnSpPr>
            <a:cxnSpLocks/>
          </p:cNvCxnSpPr>
          <p:nvPr/>
        </p:nvCxnSpPr>
        <p:spPr>
          <a:xfrm flipH="1" flipV="1">
            <a:off x="5595731" y="4124740"/>
            <a:ext cx="1304146" cy="855704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12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34087"/>
              </p:ext>
            </p:extLst>
          </p:nvPr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083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983501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083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97595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136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752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>
                <a:latin typeface="Segoe UI Light (Headings)"/>
              </a:rPr>
              <a:t>Y’ + 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5327373" y="2753139"/>
            <a:ext cx="1232453" cy="2246244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518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83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2136338"/>
            <a:ext cx="1219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Minimization</a:t>
            </a:r>
          </a:p>
          <a:p>
            <a:pPr lvl="0" algn="ctr" defTabSz="457200">
              <a:defRPr/>
            </a:pPr>
            <a:r>
              <a:rPr kumimoji="0" lang="en-CA" sz="48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II) </a:t>
            </a: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Map (Karnaugh map, K-map)</a:t>
            </a:r>
          </a:p>
          <a:p>
            <a:pPr lvl="0" algn="ctr" defTabSz="457200">
              <a:defRPr/>
            </a:pPr>
            <a:endParaRPr kumimoji="0" lang="en-CA" sz="48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6B689-4989-485D-8E79-2D5D4CFE42A4}"/>
              </a:ext>
            </a:extLst>
          </p:cNvPr>
          <p:cNvSpPr/>
          <p:nvPr/>
        </p:nvSpPr>
        <p:spPr>
          <a:xfrm>
            <a:off x="5806625" y="3837783"/>
            <a:ext cx="435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aka. Graphical Manipulation</a:t>
            </a:r>
          </a:p>
        </p:txBody>
      </p:sp>
    </p:spTree>
    <p:extLst>
      <p:ext uri="{BB962C8B-B14F-4D97-AF65-F5344CB8AC3E}">
        <p14:creationId xmlns:p14="http://schemas.microsoft.com/office/powerpoint/2010/main" val="3054082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752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>
                <a:latin typeface="Segoe UI Light (Headings)"/>
              </a:rPr>
              <a:t>Y’ + 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5327373" y="2753139"/>
            <a:ext cx="1232453" cy="2246244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11CD43-7E8B-47A3-A3B6-72E5DA8CC250}"/>
              </a:ext>
            </a:extLst>
          </p:cNvPr>
          <p:cNvSpPr/>
          <p:nvPr/>
        </p:nvSpPr>
        <p:spPr>
          <a:xfrm>
            <a:off x="7527234" y="2753139"/>
            <a:ext cx="612913" cy="1699591"/>
          </a:xfrm>
          <a:prstGeom prst="roundRect">
            <a:avLst>
              <a:gd name="adj" fmla="val 9804"/>
            </a:avLst>
          </a:prstGeom>
          <a:solidFill>
            <a:srgbClr val="FFFF00">
              <a:alpha val="3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43DEB8-10B1-4361-872B-591CAA315A91}"/>
              </a:ext>
            </a:extLst>
          </p:cNvPr>
          <p:cNvSpPr/>
          <p:nvPr/>
        </p:nvSpPr>
        <p:spPr>
          <a:xfrm>
            <a:off x="8140147" y="2598299"/>
            <a:ext cx="4118435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 (Headings)"/>
              </a:rPr>
              <a:t>Warning! </a:t>
            </a:r>
          </a:p>
          <a:p>
            <a:r>
              <a:rPr lang="en-US" dirty="0">
                <a:highlight>
                  <a:srgbClr val="FFFF00"/>
                </a:highlight>
                <a:latin typeface="Segoe UI Light (Headings)"/>
              </a:rPr>
              <a:t>W={0,1}, the value of W matters in m</a:t>
            </a:r>
            <a:r>
              <a:rPr lang="en-US" baseline="-25000" dirty="0">
                <a:highlight>
                  <a:srgbClr val="FFFF00"/>
                </a:highlight>
                <a:latin typeface="Segoe UI Light (Headings)"/>
              </a:rPr>
              <a:t>10</a:t>
            </a:r>
          </a:p>
          <a:p>
            <a:r>
              <a:rPr lang="en-US" dirty="0">
                <a:latin typeface="Segoe UI Light (Headings)"/>
              </a:rPr>
              <a:t>Z={0,1}</a:t>
            </a:r>
          </a:p>
          <a:p>
            <a:r>
              <a:rPr lang="en-US" dirty="0">
                <a:latin typeface="Segoe UI Light (Headings)"/>
              </a:rPr>
              <a:t>Y={1}</a:t>
            </a:r>
          </a:p>
          <a:p>
            <a:r>
              <a:rPr lang="en-US" dirty="0">
                <a:latin typeface="Segoe UI Light (Headings)"/>
              </a:rPr>
              <a:t>X={0}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518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1677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752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>
                <a:latin typeface="Segoe UI Light (Headings)"/>
              </a:rPr>
              <a:t>Y’ + W’YX’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5327373" y="2753139"/>
            <a:ext cx="1232453" cy="2246244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11CD43-7E8B-47A3-A3B6-72E5DA8CC250}"/>
              </a:ext>
            </a:extLst>
          </p:cNvPr>
          <p:cNvSpPr/>
          <p:nvPr/>
        </p:nvSpPr>
        <p:spPr>
          <a:xfrm>
            <a:off x="7527234" y="2753139"/>
            <a:ext cx="612913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518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772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752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>
                <a:latin typeface="Segoe UI Light (Headings)"/>
              </a:rPr>
              <a:t>Y’ + W’YX’ + WZYX’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5327373" y="2753139"/>
            <a:ext cx="1232453" cy="2246244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11CD43-7E8B-47A3-A3B6-72E5DA8CC250}"/>
              </a:ext>
            </a:extLst>
          </p:cNvPr>
          <p:cNvSpPr/>
          <p:nvPr/>
        </p:nvSpPr>
        <p:spPr>
          <a:xfrm>
            <a:off x="7537173" y="3975652"/>
            <a:ext cx="612913" cy="432352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B8C59C37-CE1A-42E9-9AC1-2928F4F43373}"/>
              </a:ext>
            </a:extLst>
          </p:cNvPr>
          <p:cNvSpPr/>
          <p:nvPr/>
        </p:nvSpPr>
        <p:spPr>
          <a:xfrm>
            <a:off x="7527234" y="2753139"/>
            <a:ext cx="612913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518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6670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752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>
                <a:latin typeface="Segoe UI Light (Headings)"/>
              </a:rPr>
              <a:t>Y’ + W’YX’ + ZYX’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5327373" y="2753139"/>
            <a:ext cx="1232453" cy="2246244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11CD43-7E8B-47A3-A3B6-72E5DA8CC250}"/>
              </a:ext>
            </a:extLst>
          </p:cNvPr>
          <p:cNvSpPr/>
          <p:nvPr/>
        </p:nvSpPr>
        <p:spPr>
          <a:xfrm>
            <a:off x="7537173" y="3344517"/>
            <a:ext cx="612913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B8C59C37-CE1A-42E9-9AC1-2928F4F43373}"/>
              </a:ext>
            </a:extLst>
          </p:cNvPr>
          <p:cNvSpPr/>
          <p:nvPr/>
        </p:nvSpPr>
        <p:spPr>
          <a:xfrm>
            <a:off x="7527234" y="2753139"/>
            <a:ext cx="612913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47086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1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752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>
                <a:latin typeface="Segoe UI Light (Headings)"/>
              </a:rPr>
              <a:t>Y’ + </a:t>
            </a:r>
            <a:r>
              <a:rPr lang="en-US" sz="2000" dirty="0">
                <a:highlight>
                  <a:srgbClr val="FFFF00"/>
                </a:highlight>
                <a:latin typeface="Segoe UI Light (Headings)"/>
              </a:rPr>
              <a:t>W’X’</a:t>
            </a:r>
            <a:r>
              <a:rPr lang="en-US" sz="2000" dirty="0">
                <a:latin typeface="Segoe UI Light (Headings)"/>
              </a:rPr>
              <a:t> + WYX’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5327373" y="2753139"/>
            <a:ext cx="1232453" cy="2246244"/>
          </a:xfrm>
          <a:prstGeom prst="roundRect">
            <a:avLst>
              <a:gd name="adj" fmla="val 9804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11CD43-7E8B-47A3-A3B6-72E5DA8CC250}"/>
              </a:ext>
            </a:extLst>
          </p:cNvPr>
          <p:cNvSpPr/>
          <p:nvPr/>
        </p:nvSpPr>
        <p:spPr>
          <a:xfrm>
            <a:off x="7537173" y="3344517"/>
            <a:ext cx="523462" cy="1063487"/>
          </a:xfrm>
          <a:prstGeom prst="roundRect">
            <a:avLst>
              <a:gd name="adj" fmla="val 9804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B8C59C37-CE1A-42E9-9AC1-2928F4F43373}"/>
              </a:ext>
            </a:extLst>
          </p:cNvPr>
          <p:cNvSpPr/>
          <p:nvPr/>
        </p:nvSpPr>
        <p:spPr>
          <a:xfrm>
            <a:off x="7527234" y="2753139"/>
            <a:ext cx="1785731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93423868-D439-447D-9145-710025B19595}"/>
              </a:ext>
            </a:extLst>
          </p:cNvPr>
          <p:cNvSpPr/>
          <p:nvPr/>
        </p:nvSpPr>
        <p:spPr>
          <a:xfrm>
            <a:off x="3339548" y="2753139"/>
            <a:ext cx="2442575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8CD503-E855-46F2-936E-53C2EFDDC742}"/>
              </a:ext>
            </a:extLst>
          </p:cNvPr>
          <p:cNvSpPr/>
          <p:nvPr/>
        </p:nvSpPr>
        <p:spPr>
          <a:xfrm>
            <a:off x="8420098" y="2514599"/>
            <a:ext cx="1638301" cy="2226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7F988-ECD2-4576-9F63-3899D0EC54CB}"/>
              </a:ext>
            </a:extLst>
          </p:cNvPr>
          <p:cNvSpPr/>
          <p:nvPr/>
        </p:nvSpPr>
        <p:spPr>
          <a:xfrm>
            <a:off x="2099392" y="2607364"/>
            <a:ext cx="1638301" cy="2226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518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8220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752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>
                <a:latin typeface="Segoe UI Light (Headings)"/>
              </a:rPr>
              <a:t>Y’ + W’X’ + </a:t>
            </a:r>
            <a:r>
              <a:rPr lang="en-US" sz="2000" dirty="0">
                <a:highlight>
                  <a:srgbClr val="FFFF00"/>
                </a:highlight>
                <a:latin typeface="Segoe UI Light (Headings)"/>
              </a:rPr>
              <a:t>ZX’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5327373" y="2753139"/>
            <a:ext cx="1232453" cy="2246244"/>
          </a:xfrm>
          <a:prstGeom prst="roundRect">
            <a:avLst>
              <a:gd name="adj" fmla="val 9804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11CD43-7E8B-47A3-A3B6-72E5DA8CC250}"/>
              </a:ext>
            </a:extLst>
          </p:cNvPr>
          <p:cNvSpPr/>
          <p:nvPr/>
        </p:nvSpPr>
        <p:spPr>
          <a:xfrm>
            <a:off x="7537173" y="3344517"/>
            <a:ext cx="1490870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22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B8C59C37-CE1A-42E9-9AC1-2928F4F43373}"/>
              </a:ext>
            </a:extLst>
          </p:cNvPr>
          <p:cNvSpPr/>
          <p:nvPr/>
        </p:nvSpPr>
        <p:spPr>
          <a:xfrm>
            <a:off x="7527234" y="2753139"/>
            <a:ext cx="533401" cy="1063487"/>
          </a:xfrm>
          <a:prstGeom prst="roundRect">
            <a:avLst>
              <a:gd name="adj" fmla="val 9804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93423868-D439-447D-9145-710025B19595}"/>
              </a:ext>
            </a:extLst>
          </p:cNvPr>
          <p:cNvSpPr/>
          <p:nvPr/>
        </p:nvSpPr>
        <p:spPr>
          <a:xfrm>
            <a:off x="3341957" y="3362187"/>
            <a:ext cx="2442575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8CD503-E855-46F2-936E-53C2EFDDC742}"/>
              </a:ext>
            </a:extLst>
          </p:cNvPr>
          <p:cNvSpPr/>
          <p:nvPr/>
        </p:nvSpPr>
        <p:spPr>
          <a:xfrm>
            <a:off x="8420098" y="2514599"/>
            <a:ext cx="1638301" cy="2226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7F988-ECD2-4576-9F63-3899D0EC54CB}"/>
              </a:ext>
            </a:extLst>
          </p:cNvPr>
          <p:cNvSpPr/>
          <p:nvPr/>
        </p:nvSpPr>
        <p:spPr>
          <a:xfrm>
            <a:off x="2099392" y="2607364"/>
            <a:ext cx="1638301" cy="2226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blackboard&#10;&#10;Description automatically generated">
            <a:extLst>
              <a:ext uri="{FF2B5EF4-FFF2-40B4-BE49-F238E27FC236}">
                <a16:creationId xmlns:a16="http://schemas.microsoft.com/office/drawing/2014/main" id="{D6816151-1A2B-4D49-8FBD-79F8542094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818" y="4425674"/>
            <a:ext cx="2362973" cy="177223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518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6801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MAX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TERMS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4908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35512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∏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</a:t>
            </a:r>
            <a:r>
              <a:rPr lang="en-US" sz="2000" dirty="0">
                <a:latin typeface="Segoe UI Light (Headings)"/>
              </a:rPr>
              <a:t>3</a:t>
            </a:r>
            <a:r>
              <a:rPr lang="pl-PL" sz="2000" dirty="0">
                <a:latin typeface="Segoe UI Light (Headings)"/>
              </a:rPr>
              <a:t>,</a:t>
            </a:r>
            <a:r>
              <a:rPr lang="en-US" sz="2000" dirty="0">
                <a:latin typeface="Segoe UI Light (Headings)"/>
              </a:rPr>
              <a:t> 7</a:t>
            </a:r>
            <a:r>
              <a:rPr lang="pl-PL" sz="2000" dirty="0">
                <a:latin typeface="Segoe UI Light (Headings)"/>
              </a:rPr>
              <a:t>, </a:t>
            </a:r>
            <a:r>
              <a:rPr lang="en-US" sz="2000" dirty="0">
                <a:latin typeface="Segoe UI Light (Headings)"/>
              </a:rPr>
              <a:t>10</a:t>
            </a:r>
            <a:r>
              <a:rPr lang="pl-PL" sz="2000" dirty="0">
                <a:latin typeface="Segoe UI Light (Headings)"/>
              </a:rPr>
              <a:t>, </a:t>
            </a:r>
            <a:r>
              <a:rPr lang="en-US" sz="2000" dirty="0">
                <a:latin typeface="Segoe UI Light (Headings)"/>
              </a:rPr>
              <a:t>11</a:t>
            </a:r>
            <a:r>
              <a:rPr lang="pl-PL" sz="2000" dirty="0">
                <a:latin typeface="Segoe UI Light (Headings)"/>
              </a:rPr>
              <a:t>, </a:t>
            </a:r>
            <a:r>
              <a:rPr lang="en-US" sz="2000" dirty="0">
                <a:latin typeface="Segoe UI Light (Headings)"/>
              </a:rPr>
              <a:t>1</a:t>
            </a:r>
            <a:r>
              <a:rPr lang="pl-PL" sz="2000" dirty="0">
                <a:latin typeface="Segoe UI Light (Headings)"/>
              </a:rPr>
              <a:t>5)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>
                <a:latin typeface="Segoe UI Light (Headings)"/>
              </a:rPr>
              <a:t>(YX)’(WZ’Y)’</a:t>
            </a: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>
                <a:latin typeface="Segoe UI Light (Headings)"/>
              </a:rPr>
              <a:t>(Y’+X’)(W’+Z+Y’)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6818847" y="2773017"/>
            <a:ext cx="496353" cy="2246244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11CD43-7E8B-47A3-A3B6-72E5DA8CC250}"/>
              </a:ext>
            </a:extLst>
          </p:cNvPr>
          <p:cNvSpPr/>
          <p:nvPr/>
        </p:nvSpPr>
        <p:spPr>
          <a:xfrm rot="5400000">
            <a:off x="7203036" y="4170999"/>
            <a:ext cx="464073" cy="1232451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blackboard&#10;&#10;Description automatically generated">
            <a:extLst>
              <a:ext uri="{FF2B5EF4-FFF2-40B4-BE49-F238E27FC236}">
                <a16:creationId xmlns:a16="http://schemas.microsoft.com/office/drawing/2014/main" id="{FE15C819-FE43-4773-9185-F559A7B0881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034" y="4505411"/>
            <a:ext cx="2362973" cy="177223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518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5117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60940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 to Play!</a:t>
            </a:r>
          </a:p>
          <a:p>
            <a:pPr lvl="0" algn="ctr" defTabSz="457200">
              <a:defRPr/>
            </a:pPr>
            <a:r>
              <a:rPr lang="en-CA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https://en.wikipedia.org/wiki/Karnaugh_map#/media/File:Torus_from_rectangle.gif</a:t>
            </a:r>
          </a:p>
        </p:txBody>
      </p:sp>
    </p:spTree>
    <p:extLst>
      <p:ext uri="{BB962C8B-B14F-4D97-AF65-F5344CB8AC3E}">
        <p14:creationId xmlns:p14="http://schemas.microsoft.com/office/powerpoint/2010/main" val="39631429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025415-CCA3-4701-B7FF-DCEB6707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4" y="1315284"/>
            <a:ext cx="6260390" cy="455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A507AB-699E-4C2E-9C4F-34759D8A89D6}"/>
              </a:ext>
            </a:extLst>
          </p:cNvPr>
          <p:cNvGraphicFramePr>
            <a:graphicFrameLocks noGrp="1"/>
          </p:cNvGraphicFramePr>
          <p:nvPr/>
        </p:nvGraphicFramePr>
        <p:xfrm>
          <a:off x="7036242" y="1600109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5" name="Arc 4">
            <a:extLst>
              <a:ext uri="{FF2B5EF4-FFF2-40B4-BE49-F238E27FC236}">
                <a16:creationId xmlns:a16="http://schemas.microsoft.com/office/drawing/2014/main" id="{7A54D7C7-76C0-4ABC-9B05-32D6BD5B9665}"/>
              </a:ext>
            </a:extLst>
          </p:cNvPr>
          <p:cNvSpPr/>
          <p:nvPr/>
        </p:nvSpPr>
        <p:spPr>
          <a:xfrm rot="2753625">
            <a:off x="8162186" y="2485252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9DEB856-FA3C-4644-A6A4-BC4DFF030926}"/>
              </a:ext>
            </a:extLst>
          </p:cNvPr>
          <p:cNvSpPr/>
          <p:nvPr/>
        </p:nvSpPr>
        <p:spPr>
          <a:xfrm rot="18922492">
            <a:off x="8163926" y="4436634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A1B0EB4B-97BA-47B5-9155-D2DB26446B59}"/>
              </a:ext>
            </a:extLst>
          </p:cNvPr>
          <p:cNvSpPr/>
          <p:nvPr/>
        </p:nvSpPr>
        <p:spPr>
          <a:xfrm rot="8354876">
            <a:off x="10662224" y="2477227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DFBF665-AAA2-4A6A-9ECA-367538ABB912}"/>
              </a:ext>
            </a:extLst>
          </p:cNvPr>
          <p:cNvSpPr/>
          <p:nvPr/>
        </p:nvSpPr>
        <p:spPr>
          <a:xfrm rot="13371859">
            <a:off x="10660304" y="4433985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6B07B-F045-45C5-AA64-612EA9B8979E}"/>
              </a:ext>
            </a:extLst>
          </p:cNvPr>
          <p:cNvSpPr/>
          <p:nvPr/>
        </p:nvSpPr>
        <p:spPr>
          <a:xfrm>
            <a:off x="6901603" y="5126373"/>
            <a:ext cx="48674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>
                <a:latin typeface="Segoe UI Light (Headings)"/>
              </a:rPr>
              <a:t>F (</a:t>
            </a:r>
            <a:r>
              <a:rPr lang="en-US" sz="3200" dirty="0">
                <a:latin typeface="Segoe UI Light (Headings)"/>
              </a:rPr>
              <a:t>W,Z,Y,X</a:t>
            </a:r>
            <a:r>
              <a:rPr lang="pl-PL" sz="3200" dirty="0">
                <a:latin typeface="Segoe UI Light (Headings)"/>
              </a:rPr>
              <a:t>) = ∑</a:t>
            </a:r>
            <a:r>
              <a:rPr lang="en-US" sz="3200" dirty="0">
                <a:latin typeface="Segoe UI Light (Headings)"/>
              </a:rPr>
              <a:t>m</a:t>
            </a:r>
            <a:r>
              <a:rPr lang="pl-PL" sz="3200" dirty="0">
                <a:latin typeface="Segoe UI Light (Headings)"/>
              </a:rPr>
              <a:t>(0, </a:t>
            </a:r>
            <a:r>
              <a:rPr lang="en-US" sz="3200" dirty="0">
                <a:latin typeface="Segoe UI Light (Headings)"/>
              </a:rPr>
              <a:t>2</a:t>
            </a:r>
            <a:r>
              <a:rPr lang="pl-PL" sz="3200" dirty="0">
                <a:latin typeface="Segoe UI Light (Headings)"/>
              </a:rPr>
              <a:t>, </a:t>
            </a:r>
            <a:r>
              <a:rPr lang="en-US" sz="3200" dirty="0">
                <a:latin typeface="Segoe UI Light (Headings)"/>
              </a:rPr>
              <a:t>8</a:t>
            </a:r>
            <a:r>
              <a:rPr lang="pl-PL" sz="3200" dirty="0">
                <a:latin typeface="Segoe UI Light (Headings)"/>
              </a:rPr>
              <a:t>, </a:t>
            </a:r>
            <a:r>
              <a:rPr lang="en-US" sz="3200" dirty="0">
                <a:latin typeface="Segoe UI Light (Headings)"/>
              </a:rPr>
              <a:t>10</a:t>
            </a:r>
            <a:r>
              <a:rPr lang="pl-PL" sz="3200" dirty="0">
                <a:latin typeface="Segoe UI Light (Headings)"/>
              </a:rPr>
              <a:t>)</a:t>
            </a:r>
            <a:endParaRPr lang="en-US" sz="3200" dirty="0">
              <a:latin typeface="Segoe UI Light (Headings)"/>
            </a:endParaRPr>
          </a:p>
          <a:p>
            <a:r>
              <a:rPr lang="pl-PL" sz="32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32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3200" dirty="0">
                <a:latin typeface="Segoe UI Light (Headings)"/>
              </a:rPr>
              <a:t>=</a:t>
            </a:r>
            <a:r>
              <a:rPr lang="en-US" sz="3200" dirty="0">
                <a:latin typeface="Segoe UI Light (Headings)"/>
              </a:rPr>
              <a:t> Z’X’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20519"/>
              </p:ext>
            </p:extLst>
          </p:nvPr>
        </p:nvGraphicFramePr>
        <p:xfrm>
          <a:off x="8234429" y="2529475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856685" y="592261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02122"/>
                </a:solidFill>
                <a:latin typeface="Arial" panose="020B0604020202020204" pitchFamily="34" charset="0"/>
              </a:rPr>
              <a:t>torus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893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2136338"/>
            <a:ext cx="1219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Minimization</a:t>
            </a:r>
          </a:p>
          <a:p>
            <a:pPr lvl="0" algn="ctr" defTabSz="457200">
              <a:defRPr/>
            </a:pPr>
            <a:r>
              <a:rPr kumimoji="0" lang="en-CA" sz="48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II) </a:t>
            </a:r>
            <a:r>
              <a:rPr lang="en-CA" sz="4800" dirty="0">
                <a:solidFill>
                  <a:prstClr val="black"/>
                </a:solidFill>
                <a:latin typeface="Segoe UI Light (Headings)"/>
              </a:rPr>
              <a:t>Map (Karnaugh map, K-map)</a:t>
            </a:r>
          </a:p>
          <a:p>
            <a:pPr lvl="0" algn="ctr" defTabSz="457200">
              <a:defRPr/>
            </a:pPr>
            <a:endParaRPr kumimoji="0" lang="en-CA" sz="48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6B689-4989-485D-8E79-2D5D4CFE42A4}"/>
              </a:ext>
            </a:extLst>
          </p:cNvPr>
          <p:cNvSpPr/>
          <p:nvPr/>
        </p:nvSpPr>
        <p:spPr>
          <a:xfrm>
            <a:off x="5806625" y="3837783"/>
            <a:ext cx="435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defRPr/>
            </a:pP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aka. Graphical Manipulation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C6C3E-018F-4631-9BF5-4750B4F4255D}"/>
              </a:ext>
            </a:extLst>
          </p:cNvPr>
          <p:cNvSpPr/>
          <p:nvPr/>
        </p:nvSpPr>
        <p:spPr>
          <a:xfrm>
            <a:off x="0" y="4839323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CA" sz="2800" dirty="0">
                <a:solidFill>
                  <a:prstClr val="black"/>
                </a:solidFill>
                <a:latin typeface="Segoe UI Light (Headings)"/>
              </a:rPr>
              <a:t>Algorithm; Straightforward, up to six variables</a:t>
            </a:r>
          </a:p>
          <a:p>
            <a:pPr algn="ctr" defTabSz="457200">
              <a:defRPr/>
            </a:pPr>
            <a:r>
              <a:rPr lang="en-CA" sz="54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Result is always minimal</a:t>
            </a:r>
          </a:p>
        </p:txBody>
      </p:sp>
    </p:spTree>
    <p:extLst>
      <p:ext uri="{BB962C8B-B14F-4D97-AF65-F5344CB8AC3E}">
        <p14:creationId xmlns:p14="http://schemas.microsoft.com/office/powerpoint/2010/main" val="37490311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MAX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TERMS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2103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025415-CCA3-4701-B7FF-DCEB6707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4" y="1315284"/>
            <a:ext cx="6260390" cy="455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A507AB-699E-4C2E-9C4F-34759D8A89D6}"/>
              </a:ext>
            </a:extLst>
          </p:cNvPr>
          <p:cNvGraphicFramePr>
            <a:graphicFrameLocks noGrp="1"/>
          </p:cNvGraphicFramePr>
          <p:nvPr/>
        </p:nvGraphicFramePr>
        <p:xfrm>
          <a:off x="7036242" y="1600109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5" name="Arc 4">
            <a:extLst>
              <a:ext uri="{FF2B5EF4-FFF2-40B4-BE49-F238E27FC236}">
                <a16:creationId xmlns:a16="http://schemas.microsoft.com/office/drawing/2014/main" id="{7A54D7C7-76C0-4ABC-9B05-32D6BD5B9665}"/>
              </a:ext>
            </a:extLst>
          </p:cNvPr>
          <p:cNvSpPr/>
          <p:nvPr/>
        </p:nvSpPr>
        <p:spPr>
          <a:xfrm rot="2753625">
            <a:off x="8162186" y="2485252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9DEB856-FA3C-4644-A6A4-BC4DFF030926}"/>
              </a:ext>
            </a:extLst>
          </p:cNvPr>
          <p:cNvSpPr/>
          <p:nvPr/>
        </p:nvSpPr>
        <p:spPr>
          <a:xfrm rot="18922492">
            <a:off x="8163926" y="4436634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A1B0EB4B-97BA-47B5-9155-D2DB26446B59}"/>
              </a:ext>
            </a:extLst>
          </p:cNvPr>
          <p:cNvSpPr/>
          <p:nvPr/>
        </p:nvSpPr>
        <p:spPr>
          <a:xfrm rot="8354876">
            <a:off x="10662224" y="2477227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DFBF665-AAA2-4A6A-9ECA-367538ABB912}"/>
              </a:ext>
            </a:extLst>
          </p:cNvPr>
          <p:cNvSpPr/>
          <p:nvPr/>
        </p:nvSpPr>
        <p:spPr>
          <a:xfrm rot="13371859">
            <a:off x="10660304" y="4433985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6B07B-F045-45C5-AA64-612EA9B8979E}"/>
              </a:ext>
            </a:extLst>
          </p:cNvPr>
          <p:cNvSpPr/>
          <p:nvPr/>
        </p:nvSpPr>
        <p:spPr>
          <a:xfrm>
            <a:off x="7036242" y="5024083"/>
            <a:ext cx="406104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>
                <a:latin typeface="Segoe UI Light (Headings)"/>
              </a:rPr>
              <a:t>F (</a:t>
            </a:r>
            <a:r>
              <a:rPr lang="en-US" sz="2400" dirty="0">
                <a:latin typeface="Segoe UI Light (Headings)"/>
              </a:rPr>
              <a:t>W,Z,Y,X</a:t>
            </a:r>
            <a:r>
              <a:rPr lang="pl-PL" sz="2400" dirty="0">
                <a:latin typeface="Segoe UI Light (Headings)"/>
              </a:rPr>
              <a:t>) = ∑</a:t>
            </a:r>
            <a:r>
              <a:rPr lang="en-US" sz="2400" dirty="0">
                <a:latin typeface="Segoe UI Light (Headings)"/>
              </a:rPr>
              <a:t>m</a:t>
            </a:r>
            <a:r>
              <a:rPr lang="pl-PL" sz="2400" dirty="0">
                <a:latin typeface="Segoe UI Light (Headings)"/>
              </a:rPr>
              <a:t>(0, </a:t>
            </a:r>
            <a:r>
              <a:rPr lang="en-US" sz="2400" dirty="0">
                <a:latin typeface="Segoe UI Light (Headings)"/>
              </a:rPr>
              <a:t>2</a:t>
            </a:r>
            <a:r>
              <a:rPr lang="pl-PL" sz="2400" dirty="0">
                <a:latin typeface="Segoe UI Light (Headings)"/>
              </a:rPr>
              <a:t>, </a:t>
            </a:r>
            <a:r>
              <a:rPr lang="en-US" sz="2400" dirty="0">
                <a:latin typeface="Segoe UI Light (Headings)"/>
              </a:rPr>
              <a:t>8</a:t>
            </a:r>
            <a:r>
              <a:rPr lang="pl-PL" sz="2400" dirty="0">
                <a:latin typeface="Segoe UI Light (Headings)"/>
              </a:rPr>
              <a:t>, </a:t>
            </a:r>
            <a:r>
              <a:rPr lang="en-US" sz="2400" dirty="0">
                <a:latin typeface="Segoe UI Light (Headings)"/>
              </a:rPr>
              <a:t>10</a:t>
            </a:r>
            <a:r>
              <a:rPr lang="pl-PL" sz="2400" dirty="0">
                <a:latin typeface="Segoe UI Light (Headings)"/>
              </a:rPr>
              <a:t>)</a:t>
            </a:r>
            <a:endParaRPr lang="en-US" sz="2400" dirty="0">
              <a:latin typeface="Segoe UI Light (Headings)"/>
            </a:endParaRPr>
          </a:p>
          <a:p>
            <a:r>
              <a:rPr lang="pl-PL" sz="24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4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400" dirty="0">
                <a:latin typeface="Segoe UI Light (Headings)"/>
              </a:rPr>
              <a:t>=</a:t>
            </a:r>
            <a:r>
              <a:rPr lang="en-US" sz="2400" dirty="0">
                <a:latin typeface="Segoe UI Light (Headings)"/>
              </a:rPr>
              <a:t> Z’X’</a:t>
            </a:r>
          </a:p>
          <a:p>
            <a:r>
              <a:rPr lang="pl-PL" sz="24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4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400" dirty="0">
                <a:latin typeface="Segoe UI Light (Headings)"/>
              </a:rPr>
              <a:t>=</a:t>
            </a:r>
            <a:r>
              <a:rPr lang="en-US" sz="2400" dirty="0">
                <a:latin typeface="Segoe UI Light (Headings)"/>
              </a:rPr>
              <a:t> </a:t>
            </a:r>
            <a:r>
              <a:rPr lang="pl-PL" sz="2400" dirty="0">
                <a:latin typeface="Segoe UI Light (Headings)"/>
              </a:rPr>
              <a:t>∏</a:t>
            </a:r>
            <a:r>
              <a:rPr lang="en-US" sz="2400" dirty="0">
                <a:latin typeface="Segoe UI Light (Headings)"/>
              </a:rPr>
              <a:t>M(1,3-7,9,11-15)</a:t>
            </a:r>
          </a:p>
          <a:p>
            <a:r>
              <a:rPr lang="pl-PL" sz="24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4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400" dirty="0">
                <a:latin typeface="Segoe UI Light (Headings)"/>
              </a:rPr>
              <a:t>=</a:t>
            </a:r>
            <a:r>
              <a:rPr lang="en-US" sz="2400" dirty="0">
                <a:latin typeface="Segoe UI Light (Headings)"/>
              </a:rPr>
              <a:t> (X)’(Z)’</a:t>
            </a:r>
          </a:p>
          <a:p>
            <a:r>
              <a:rPr lang="pl-PL" sz="24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4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4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400" dirty="0">
                <a:latin typeface="Segoe UI Light (Headings)"/>
              </a:rPr>
              <a:t>=</a:t>
            </a:r>
            <a:r>
              <a:rPr lang="en-US" sz="2400" dirty="0">
                <a:latin typeface="Segoe UI Light (Headings)"/>
              </a:rPr>
              <a:t> X’Z’</a:t>
            </a: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CE1249BD-3179-4FDE-8B60-61CE3B3404F0}"/>
              </a:ext>
            </a:extLst>
          </p:cNvPr>
          <p:cNvSpPr/>
          <p:nvPr/>
        </p:nvSpPr>
        <p:spPr>
          <a:xfrm>
            <a:off x="9130126" y="2558260"/>
            <a:ext cx="1248675" cy="2282097"/>
          </a:xfrm>
          <a:prstGeom prst="roundRect">
            <a:avLst>
              <a:gd name="adj" fmla="val 9804"/>
            </a:avLst>
          </a:prstGeom>
          <a:solidFill>
            <a:srgbClr val="FFC000">
              <a:alpha val="22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2B6C71F3-B04E-4A61-AACD-884AEFE9DDC5}"/>
              </a:ext>
            </a:extLst>
          </p:cNvPr>
          <p:cNvSpPr/>
          <p:nvPr/>
        </p:nvSpPr>
        <p:spPr>
          <a:xfrm rot="5400000">
            <a:off x="9236041" y="2306828"/>
            <a:ext cx="1066441" cy="2860665"/>
          </a:xfrm>
          <a:prstGeom prst="roundRect">
            <a:avLst>
              <a:gd name="adj" fmla="val 9804"/>
            </a:avLst>
          </a:prstGeom>
          <a:solidFill>
            <a:srgbClr val="FFC000">
              <a:alpha val="22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48296"/>
              </p:ext>
            </p:extLst>
          </p:nvPr>
        </p:nvGraphicFramePr>
        <p:xfrm>
          <a:off x="8234429" y="2527814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56685" y="592261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02122"/>
                </a:solidFill>
                <a:latin typeface="Arial" panose="020B0604020202020204" pitchFamily="34" charset="0"/>
              </a:rPr>
              <a:t>torus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8906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112975" y="1970980"/>
                <a:ext cx="9966050" cy="2325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</a:t>
                </a:r>
                <a:r>
                  <a:rPr kumimoji="0" lang="en-CA" sz="4800" b="0" i="0" u="none" strike="noStrike" kern="1200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iven</a:t>
                </a:r>
                <a:r>
                  <a:rPr kumimoji="0" lang="en-CA" sz="4800" b="0" i="0" u="none" strike="noStrike" kern="1200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two unsigned numbers x and y,</a:t>
                </a:r>
                <a:r>
                  <a:rPr kumimoji="0" lang="en-CA" sz="4800" b="0" i="0" u="none" strike="noStrike" kern="1200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design a logic circuit to see</a:t>
                </a:r>
              </a:p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48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CA" sz="48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CA" sz="4800" b="0" i="1" u="none" strike="noStrike" kern="1200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</m:e>
                        <m:sup>
                          <m:r>
                            <a:rPr kumimoji="0" lang="en-US" sz="4800" b="0" i="1" u="none" strike="noStrike" kern="1200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  <m:r>
                        <a:rPr kumimoji="0" lang="en-CA" sz="48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CA" sz="48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0" lang="en-CA" sz="4800" b="0" i="0" u="none" strike="noStrike" kern="1200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5" y="1970980"/>
                <a:ext cx="9966050" cy="2325060"/>
              </a:xfrm>
              <a:prstGeom prst="rect">
                <a:avLst/>
              </a:prstGeom>
              <a:blipFill>
                <a:blip r:embed="rId2"/>
                <a:stretch>
                  <a:fillRect l="-2815" t="-6021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3684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108312"/>
                  </p:ext>
                </p:extLst>
              </p:nvPr>
            </p:nvGraphicFramePr>
            <p:xfrm>
              <a:off x="1" y="0"/>
              <a:ext cx="12191999" cy="6858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499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594360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904101150"/>
                        </a:ext>
                      </a:extLst>
                    </a:gridCol>
                    <a:gridCol w="560070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5327561">
                      <a:extLst>
                        <a:ext uri="{9D8B030D-6E8A-4147-A177-3AD203B41FA5}">
                          <a16:colId xmlns:a16="http://schemas.microsoft.com/office/drawing/2014/main" val="2838467327"/>
                        </a:ext>
                      </a:extLst>
                    </a:gridCol>
                    <a:gridCol w="4498429">
                      <a:extLst>
                        <a:ext uri="{9D8B030D-6E8A-4147-A177-3AD203B41FA5}">
                          <a16:colId xmlns:a16="http://schemas.microsoft.com/office/drawing/2014/main" val="3035806854"/>
                        </a:ext>
                      </a:extLst>
                    </a:gridCol>
                  </a:tblGrid>
                  <a:tr h="403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F(Y2,Y1,X2,X1)=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𝚺</m:t>
                              </m:r>
                            </m:oMath>
                          </a14:m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 m(0,1,2,3,5,6,7,10,11,15)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F(Y2,Y1,X2,X1)=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𝚷</m:t>
                              </m:r>
                            </m:oMath>
                          </a14:m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 M(4,8,9,12,13,14)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942001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61734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1620571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2957374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30543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361098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67072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692465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108312"/>
                  </p:ext>
                </p:extLst>
              </p:nvPr>
            </p:nvGraphicFramePr>
            <p:xfrm>
              <a:off x="1" y="0"/>
              <a:ext cx="12191999" cy="6858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499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594360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904101150"/>
                        </a:ext>
                      </a:extLst>
                    </a:gridCol>
                    <a:gridCol w="560070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5327561">
                      <a:extLst>
                        <a:ext uri="{9D8B030D-6E8A-4147-A177-3AD203B41FA5}">
                          <a16:colId xmlns:a16="http://schemas.microsoft.com/office/drawing/2014/main" val="2838467327"/>
                        </a:ext>
                      </a:extLst>
                    </a:gridCol>
                    <a:gridCol w="4498429">
                      <a:extLst>
                        <a:ext uri="{9D8B030D-6E8A-4147-A177-3AD203B41FA5}">
                          <a16:colId xmlns:a16="http://schemas.microsoft.com/office/drawing/2014/main" val="3035806854"/>
                        </a:ext>
                      </a:extLst>
                    </a:gridCol>
                  </a:tblGrid>
                  <a:tr h="403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4622" t="-6061" r="-85011" b="-163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71274" t="-6061" r="-678" b="-163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942001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61734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1620571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2957374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30543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361098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67072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692465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09015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83F7AE-1F7A-C94C-9D99-D1D394F3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4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Y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Y</a:t>
                      </a:r>
                      <a:r>
                        <a:rPr lang="en-US" sz="1800" baseline="-25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2022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pl-PL" sz="2000" dirty="0">
                <a:latin typeface="Segoe UI Light (Headings)"/>
              </a:rPr>
              <a:t>)=𝚺 m(0,1,2,3,5,6,7,10,11,15)</a:t>
            </a:r>
            <a:endParaRPr lang="en-US" sz="2000" dirty="0">
              <a:latin typeface="Segoe UI Light (Headings)"/>
            </a:endParaRPr>
          </a:p>
          <a:p>
            <a:r>
              <a:rPr lang="en-US" sz="2000" dirty="0">
                <a:latin typeface="Segoe UI Light (Headings)"/>
              </a:rPr>
              <a:t>F(Y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)=𝚷 M(4,8,9,12,13,14)</a:t>
            </a:r>
          </a:p>
          <a:p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037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202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pl-PL" sz="2000" dirty="0">
                <a:latin typeface="Segoe UI Light (Headings)"/>
              </a:rPr>
              <a:t>)=𝚺 m(0,1,2,3,5,6,7,10,11,15)</a:t>
            </a:r>
            <a:endParaRPr lang="en-US" sz="2000" dirty="0">
              <a:latin typeface="Segoe UI Light (Headings)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F(Y2,Y1,X2,X1)</a:t>
            </a:r>
            <a:r>
              <a:rPr lang="en-US" sz="2000" dirty="0">
                <a:latin typeface="Segoe UI Light (Headings)"/>
              </a:rPr>
              <a:t>=Y’</a:t>
            </a:r>
            <a:r>
              <a:rPr lang="en-US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Y’</a:t>
            </a:r>
            <a:r>
              <a:rPr lang="en-US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233957" y="2788920"/>
            <a:ext cx="2922271" cy="45720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0780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0098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pl-PL" sz="2000" dirty="0">
                <a:latin typeface="Segoe UI Light (Headings)"/>
              </a:rPr>
              <a:t>)=𝚺 m(0,1,2,3,5,6,7,10,11,15)</a:t>
            </a:r>
            <a:endParaRPr lang="en-US" sz="2000" dirty="0">
              <a:latin typeface="Segoe UI Light (Headings)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F(Y2,Y1,X2,X1)</a:t>
            </a:r>
            <a:r>
              <a:rPr lang="en-US" sz="2000" dirty="0">
                <a:latin typeface="Segoe UI Light (Headings)"/>
              </a:rPr>
              <a:t>=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Y’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1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233957" y="2788920"/>
            <a:ext cx="2922271" cy="457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6777145" y="2788920"/>
            <a:ext cx="595206" cy="220599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5052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0098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pl-PL" sz="2000" dirty="0">
                <a:latin typeface="Segoe UI Light (Headings)"/>
              </a:rPr>
              <a:t>)=𝚺 m(0,1,2,3,5,6,7,10,11,15)</a:t>
            </a:r>
            <a:endParaRPr lang="en-US" sz="2000" dirty="0">
              <a:latin typeface="Segoe UI Light (Headings)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F(Y2,Y1,X2,X1)</a:t>
            </a:r>
            <a:r>
              <a:rPr lang="en-US" sz="2000" dirty="0">
                <a:latin typeface="Segoe UI Light (Headings)"/>
              </a:rPr>
              <a:t>=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Y’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1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233957" y="2788920"/>
            <a:ext cx="2922271" cy="457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6777145" y="2788920"/>
            <a:ext cx="595206" cy="220599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993267" y="2788920"/>
            <a:ext cx="1379083" cy="102870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6405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4158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pl-PL" sz="2000" dirty="0">
                <a:latin typeface="Segoe UI Light (Headings)"/>
              </a:rPr>
              <a:t>)=𝚺 m(0,1,2,3,5,6,7,10,11,15)</a:t>
            </a:r>
            <a:endParaRPr lang="en-US" sz="2000" dirty="0">
              <a:latin typeface="Segoe UI Light (Headings)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F(Y2,Y1,X2,X1)</a:t>
            </a:r>
            <a:r>
              <a:rPr lang="en-US" sz="2000" dirty="0">
                <a:latin typeface="Segoe UI Light (Headings)"/>
              </a:rPr>
              <a:t>=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Y’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2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233957" y="2788920"/>
            <a:ext cx="2922271" cy="457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6777145" y="2788920"/>
            <a:ext cx="595206" cy="220599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993267" y="2788920"/>
            <a:ext cx="1379083" cy="10287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6777145" y="2788920"/>
            <a:ext cx="1379083" cy="102870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6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2D1AB5-8695-AF4A-A335-DE989CAB6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886" y="0"/>
            <a:ext cx="6212114" cy="684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47A76D-8621-7740-AAFF-653A69B8343A}"/>
              </a:ext>
            </a:extLst>
          </p:cNvPr>
          <p:cNvSpPr/>
          <p:nvPr/>
        </p:nvSpPr>
        <p:spPr>
          <a:xfrm>
            <a:off x="5947" y="0"/>
            <a:ext cx="6261008" cy="550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Maurice Karnaugh </a:t>
            </a:r>
          </a:p>
          <a:p>
            <a:pPr algn="ctr"/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Physicist</a:t>
            </a:r>
          </a:p>
          <a:p>
            <a:pPr algn="ctr"/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Mathematician</a:t>
            </a:r>
          </a:p>
          <a:p>
            <a:pPr algn="ctr"/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Inventor</a:t>
            </a:r>
          </a:p>
          <a:p>
            <a:pPr algn="ctr"/>
            <a:endParaRPr lang="en-CA" sz="4400" dirty="0">
              <a:solidFill>
                <a:prstClr val="black"/>
              </a:solidFill>
              <a:latin typeface="Segoe UI Light (Headings)"/>
            </a:endParaRPr>
          </a:p>
          <a:p>
            <a:pPr algn="ctr"/>
            <a:endParaRPr lang="en-CA" sz="4400" dirty="0">
              <a:solidFill>
                <a:prstClr val="black"/>
              </a:solidFill>
              <a:latin typeface="Segoe UI Light (Headings)"/>
            </a:endParaRPr>
          </a:p>
          <a:p>
            <a:pPr algn="ctr"/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Bell Labs (1954)</a:t>
            </a:r>
          </a:p>
          <a:p>
            <a:pPr algn="ctr"/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"The Map Method for Synthesis of </a:t>
            </a:r>
          </a:p>
          <a:p>
            <a:pPr algn="ctr"/>
            <a:r>
              <a:rPr lang="en-CA" sz="2400" dirty="0">
                <a:solidFill>
                  <a:prstClr val="black"/>
                </a:solidFill>
                <a:latin typeface="Segoe UI Light (Headings)"/>
              </a:rPr>
              <a:t>Combinational Logic Circuits”</a:t>
            </a:r>
          </a:p>
        </p:txBody>
      </p:sp>
    </p:spTree>
    <p:extLst>
      <p:ext uri="{BB962C8B-B14F-4D97-AF65-F5344CB8AC3E}">
        <p14:creationId xmlns:p14="http://schemas.microsoft.com/office/powerpoint/2010/main" val="31184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62912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pl-PL" sz="2000" dirty="0">
                <a:latin typeface="Segoe UI Light (Headings)"/>
              </a:rPr>
              <a:t>)=𝚺 m(0,1,2,3,5,6,7,10,11,15)</a:t>
            </a:r>
            <a:endParaRPr lang="en-US" sz="2000" dirty="0">
              <a:latin typeface="Segoe UI Light (Headings)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F(Y2,Y1,X2,X1)</a:t>
            </a:r>
            <a:r>
              <a:rPr lang="en-US" sz="2000" dirty="0">
                <a:latin typeface="Segoe UI Light (Headings)"/>
              </a:rPr>
              <a:t>=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Y’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 + Y’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2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233957" y="2788920"/>
            <a:ext cx="2922271" cy="457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6777145" y="2788920"/>
            <a:ext cx="595206" cy="220599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993267" y="2788920"/>
            <a:ext cx="1379083" cy="10287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6777145" y="2788920"/>
            <a:ext cx="1379083" cy="10287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c 9"/>
          <p:cNvSpPr/>
          <p:nvPr/>
        </p:nvSpPr>
        <p:spPr>
          <a:xfrm rot="16200000">
            <a:off x="6900901" y="4432478"/>
            <a:ext cx="1131570" cy="1342034"/>
          </a:xfrm>
          <a:prstGeom prst="arc">
            <a:avLst>
              <a:gd name="adj1" fmla="val 16085757"/>
              <a:gd name="adj2" fmla="val 5383162"/>
            </a:avLst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/>
          <p:cNvSpPr/>
          <p:nvPr/>
        </p:nvSpPr>
        <p:spPr>
          <a:xfrm rot="5400000">
            <a:off x="6894858" y="2009318"/>
            <a:ext cx="1131570" cy="1342034"/>
          </a:xfrm>
          <a:prstGeom prst="arc">
            <a:avLst>
              <a:gd name="adj1" fmla="val 16085757"/>
              <a:gd name="adj2" fmla="val 5383162"/>
            </a:avLst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3591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4214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 (Headings)"/>
              </a:rPr>
              <a:t>F(Y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)=𝚷 M(4,8,9,12,13,14)</a:t>
            </a:r>
          </a:p>
          <a:p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73989" y="2878020"/>
            <a:ext cx="20608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of Variable: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X1 → X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X2 → Y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Y1 → Z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Y2 → W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01387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4214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 (Headings)"/>
              </a:rPr>
              <a:t>F(Y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)=𝚷 M(4,8,9,12,13,14)</a:t>
            </a:r>
          </a:p>
          <a:p>
            <a:r>
              <a:rPr lang="en-US" sz="2000" dirty="0">
                <a:latin typeface="Segoe UI Light (Headings)"/>
              </a:rPr>
              <a:t>     F(W,Z,Y,X)=()’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73989" y="2878020"/>
            <a:ext cx="20608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of Variable: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X1 → X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X2 → Y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Y1 → Z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Y2 → W</a:t>
            </a:r>
            <a:endParaRPr lang="en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16589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MAX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TERMS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9827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4214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 (Headings)"/>
              </a:rPr>
              <a:t>F(Y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)=𝚷 M(4,8,9,12,13,14)</a:t>
            </a:r>
          </a:p>
          <a:p>
            <a:r>
              <a:rPr lang="en-US" sz="2000" dirty="0">
                <a:latin typeface="Segoe UI Light (Headings)"/>
              </a:rPr>
              <a:t>     F(W,Z,Y,X)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>
                <a:latin typeface="Segoe UI Light (Headings)"/>
              </a:rPr>
              <a:t>=(WY’ + )’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03520" y="3966210"/>
            <a:ext cx="1245870" cy="982980"/>
          </a:xfrm>
          <a:prstGeom prst="roundRect">
            <a:avLst/>
          </a:prstGeom>
          <a:solidFill>
            <a:schemeClr val="accent2">
              <a:alpha val="3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8835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4214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 (Headings)"/>
              </a:rPr>
              <a:t>F(Y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)=𝚷 M(4,8,9,12,13,14)</a:t>
            </a:r>
          </a:p>
          <a:p>
            <a:r>
              <a:rPr lang="en-US" sz="2000" dirty="0">
                <a:latin typeface="Segoe UI Light (Headings)"/>
              </a:rPr>
              <a:t>    F(W,Z,Y,X)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>
                <a:latin typeface="Segoe UI Light (Headings)"/>
              </a:rPr>
              <a:t>=(WY’ + ZY’X’ + )’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03520" y="3966210"/>
            <a:ext cx="1245870" cy="9829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303520" y="3386616"/>
            <a:ext cx="560070" cy="982980"/>
          </a:xfrm>
          <a:prstGeom prst="roundRect">
            <a:avLst/>
          </a:prstGeom>
          <a:solidFill>
            <a:schemeClr val="accent2">
              <a:alpha val="3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5195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44385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 (Headings)"/>
              </a:rPr>
              <a:t>F(Y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)=𝚷 M(4,8,9,12,13,14)</a:t>
            </a:r>
          </a:p>
          <a:p>
            <a:r>
              <a:rPr lang="en-US" sz="2000" dirty="0">
                <a:latin typeface="Segoe UI Light (Headings)"/>
              </a:rPr>
              <a:t>    F(W,Z,Y,X)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>
                <a:latin typeface="Segoe UI Light (Headings)"/>
              </a:rPr>
              <a:t>=(WY’ + ZY’X’ + WZX’)’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03520" y="3966210"/>
            <a:ext cx="1245870" cy="9829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303520" y="3432336"/>
            <a:ext cx="560070" cy="9829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7546628" y="3966210"/>
            <a:ext cx="1328602" cy="445770"/>
          </a:xfrm>
          <a:prstGeom prst="roundRect">
            <a:avLst/>
          </a:prstGeom>
          <a:solidFill>
            <a:schemeClr val="accent2">
              <a:alpha val="3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3316769" y="3966210"/>
            <a:ext cx="2538113" cy="445770"/>
          </a:xfrm>
          <a:prstGeom prst="roundRect">
            <a:avLst/>
          </a:prstGeom>
          <a:solidFill>
            <a:schemeClr val="accent2">
              <a:alpha val="3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859569" y="380227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8427909" y="373189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9666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Segoe UI Light (Headings)"/>
                        </a:rPr>
                        <a:t>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28875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 (Headings)"/>
              </a:rPr>
              <a:t>F(Y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)=𝚷 M(4,8,9,12,13,14)</a:t>
            </a:r>
          </a:p>
          <a:p>
            <a:r>
              <a:rPr lang="en-US" sz="2000" dirty="0">
                <a:latin typeface="Segoe UI Light (Headings)"/>
              </a:rPr>
              <a:t>     F(W,Z,Y,X)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>
                <a:latin typeface="Segoe UI Light (Headings)"/>
              </a:rPr>
              <a:t>=(WY’ + ZY’X’ + WZX’)’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F(Y2,Y1,X2,X1)</a:t>
            </a:r>
            <a:r>
              <a:rPr lang="en-US" sz="2000" dirty="0">
                <a:latin typeface="Segoe UI Light (Headings)"/>
              </a:rPr>
              <a:t>=(WY’)’ (ZY’X’)’ (WZX’)’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F(Y2,Y1,X2,X1)</a:t>
            </a:r>
            <a:r>
              <a:rPr lang="en-US" sz="2000" dirty="0">
                <a:latin typeface="Segoe UI Light (Headings)"/>
              </a:rPr>
              <a:t>=(W’+Y) (Z’+Y+X)’ (W’+Z’+X)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03520" y="3966210"/>
            <a:ext cx="1245870" cy="9829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303520" y="3432336"/>
            <a:ext cx="560070" cy="9829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7546628" y="3966210"/>
            <a:ext cx="1328602" cy="44577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3316769" y="3966210"/>
            <a:ext cx="2538113" cy="44577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859569" y="380227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8427909" y="373189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8513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5-Variable KARNAUGH MAP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800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DC30A95-9D14-4A8A-93BC-C42037B60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4" b="14925"/>
          <a:stretch/>
        </p:blipFill>
        <p:spPr bwMode="auto">
          <a:xfrm>
            <a:off x="4273162" y="1093967"/>
            <a:ext cx="3845601" cy="494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06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KARNAUGH MAP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7FC7A-7740-2B4F-8704-354E3E774A6A}"/>
              </a:ext>
            </a:extLst>
          </p:cNvPr>
          <p:cNvSpPr txBox="1"/>
          <p:nvPr/>
        </p:nvSpPr>
        <p:spPr>
          <a:xfrm>
            <a:off x="5675085" y="3589494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/ˈkɑːrnɔː/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26655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DC30A95-9D14-4A8A-93BC-C42037B60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53" b="14290"/>
          <a:stretch/>
        </p:blipFill>
        <p:spPr bwMode="auto">
          <a:xfrm>
            <a:off x="4553527" y="798404"/>
            <a:ext cx="3631317" cy="498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493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n-Variable </a:t>
            </a:r>
            <a:r>
              <a:rPr lang="en-CA" sz="6600" strike="sngStrike" dirty="0">
                <a:solidFill>
                  <a:prstClr val="black"/>
                </a:solidFill>
                <a:latin typeface="Segoe UI Light (Headings)"/>
              </a:rPr>
              <a:t>KARNAUGH MAP</a:t>
            </a:r>
            <a:endParaRPr kumimoji="0" lang="en-CA" sz="6600" b="0" i="0" u="none" strike="sng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8853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255457"/>
            <a:ext cx="121919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n-Variable</a:t>
            </a:r>
          </a:p>
          <a:p>
            <a:pPr lvl="0" algn="ctr" defTabSz="457200">
              <a:defRPr/>
            </a:pP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Quine–</a:t>
            </a:r>
            <a:r>
              <a:rPr lang="en-CA" sz="6000" dirty="0" err="1">
                <a:solidFill>
                  <a:prstClr val="black"/>
                </a:solidFill>
                <a:latin typeface="Segoe UI Light (Headings)"/>
              </a:rPr>
              <a:t>McCluskey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 Algorithm</a:t>
            </a:r>
            <a:endParaRPr kumimoji="0" lang="en-CA" sz="6600" b="0" i="0" u="none" strike="sng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796F5-72F0-4F6A-84C8-E622891C0D15}"/>
              </a:ext>
            </a:extLst>
          </p:cNvPr>
          <p:cNvSpPr/>
          <p:nvPr/>
        </p:nvSpPr>
        <p:spPr>
          <a:xfrm>
            <a:off x="3878959" y="4154231"/>
            <a:ext cx="7265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 (Headings)"/>
              </a:rPr>
              <a:t>https://en.wikipedia.org/wiki/Quine%E2%80%93McCluskey_algorithm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31B24-3CD2-49B2-BA1D-A68BCADD39E9}"/>
              </a:ext>
            </a:extLst>
          </p:cNvPr>
          <p:cNvSpPr/>
          <p:nvPr/>
        </p:nvSpPr>
        <p:spPr>
          <a:xfrm>
            <a:off x="3878959" y="5128091"/>
            <a:ext cx="4414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 Light (Headings)"/>
              </a:rPr>
              <a:t>1878 ← 1937 ← 1952 ← 1956</a:t>
            </a:r>
          </a:p>
        </p:txBody>
      </p:sp>
    </p:spTree>
    <p:extLst>
      <p:ext uri="{BB962C8B-B14F-4D97-AF65-F5344CB8AC3E}">
        <p14:creationId xmlns:p14="http://schemas.microsoft.com/office/powerpoint/2010/main" val="2511843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255457"/>
            <a:ext cx="121919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Demo</a:t>
            </a:r>
          </a:p>
          <a:p>
            <a:pPr lvl="0" algn="ctr" defTabSz="457200">
              <a:defRPr/>
            </a:pP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Quine–</a:t>
            </a:r>
            <a:r>
              <a:rPr lang="en-CA" sz="6000" dirty="0" err="1">
                <a:solidFill>
                  <a:prstClr val="black"/>
                </a:solidFill>
                <a:latin typeface="Segoe UI Light (Headings)"/>
              </a:rPr>
              <a:t>McCluskey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 Algorithm</a:t>
            </a:r>
            <a:endParaRPr kumimoji="0" lang="en-CA" sz="6600" b="0" i="0" u="none" strike="sng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96228" y="4102116"/>
            <a:ext cx="7462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https://www.mathematik.uni-marburg.de/~thormae/lectures/ti1/code/qmc/</a:t>
            </a:r>
          </a:p>
        </p:txBody>
      </p:sp>
    </p:spTree>
    <p:extLst>
      <p:ext uri="{BB962C8B-B14F-4D97-AF65-F5344CB8AC3E}">
        <p14:creationId xmlns:p14="http://schemas.microsoft.com/office/powerpoint/2010/main" val="12697826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Don’t Care Conditions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575536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In practice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in some applications the function is not specified for certain combinations of the variables. 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763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364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F=if input is positive(2’s comp.) then 1 else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lang="en-US" sz="4000" b="0" baseline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?</a:t>
                      </a:r>
                      <a:endParaRPr lang="en-US" sz="4000" b="0" baseline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5637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9592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F=if input is positive(2’s comp.) then 1 else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lang="en-US" sz="4000" b="0" baseline="0" dirty="0">
                        <a:solidFill>
                          <a:srgbClr val="C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lang="en-US" sz="4000" b="0" baseline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38C5493-1BAB-4256-9CCD-6C6CBB5B0F4B}"/>
              </a:ext>
            </a:extLst>
          </p:cNvPr>
          <p:cNvSpPr/>
          <p:nvPr/>
        </p:nvSpPr>
        <p:spPr>
          <a:xfrm>
            <a:off x="8435340" y="1188720"/>
            <a:ext cx="2359003" cy="2125980"/>
          </a:xfrm>
          <a:custGeom>
            <a:avLst/>
            <a:gdLst>
              <a:gd name="connsiteX0" fmla="*/ 1531620 w 2359003"/>
              <a:gd name="connsiteY0" fmla="*/ 2125980 h 2125980"/>
              <a:gd name="connsiteX1" fmla="*/ 2354580 w 2359003"/>
              <a:gd name="connsiteY1" fmla="*/ 925830 h 2125980"/>
              <a:gd name="connsiteX2" fmla="*/ 1211580 w 2359003"/>
              <a:gd name="connsiteY2" fmla="*/ 1463040 h 2125980"/>
              <a:gd name="connsiteX3" fmla="*/ 1177290 w 2359003"/>
              <a:gd name="connsiteY3" fmla="*/ 331470 h 2125980"/>
              <a:gd name="connsiteX4" fmla="*/ 0 w 2359003"/>
              <a:gd name="connsiteY4" fmla="*/ 0 h 212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9003" h="2125980">
                <a:moveTo>
                  <a:pt x="1531620" y="2125980"/>
                </a:moveTo>
                <a:cubicBezTo>
                  <a:pt x="1969770" y="1581150"/>
                  <a:pt x="2407920" y="1036320"/>
                  <a:pt x="2354580" y="925830"/>
                </a:cubicBezTo>
                <a:cubicBezTo>
                  <a:pt x="2301240" y="815340"/>
                  <a:pt x="1407795" y="1562100"/>
                  <a:pt x="1211580" y="1463040"/>
                </a:cubicBezTo>
                <a:cubicBezTo>
                  <a:pt x="1015365" y="1363980"/>
                  <a:pt x="1379220" y="575310"/>
                  <a:pt x="1177290" y="331470"/>
                </a:cubicBezTo>
                <a:cubicBezTo>
                  <a:pt x="975360" y="87630"/>
                  <a:pt x="487680" y="4381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C4D1BB-D8FA-4BC3-AA30-B90A585DA083}"/>
              </a:ext>
            </a:extLst>
          </p:cNvPr>
          <p:cNvSpPr/>
          <p:nvPr/>
        </p:nvSpPr>
        <p:spPr>
          <a:xfrm>
            <a:off x="9269730" y="3326130"/>
            <a:ext cx="2766060" cy="17602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math, 0 is not positive neither negative!</a:t>
            </a:r>
          </a:p>
        </p:txBody>
      </p:sp>
    </p:spTree>
    <p:extLst>
      <p:ext uri="{BB962C8B-B14F-4D97-AF65-F5344CB8AC3E}">
        <p14:creationId xmlns:p14="http://schemas.microsoft.com/office/powerpoint/2010/main" val="28105444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835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F=∑m(1,2,3)=∏M(0,4,5,6,7)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lang="en-US" sz="4000" b="0" baseline="0" dirty="0">
                        <a:solidFill>
                          <a:srgbClr val="C0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lang="en-US" sz="4000" b="0" baseline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860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56426"/>
              </p:ext>
            </p:extLst>
          </p:nvPr>
        </p:nvGraphicFramePr>
        <p:xfrm>
          <a:off x="4150725" y="22477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srgbClr val="C00000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srgbClr val="C00000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80916"/>
              </p:ext>
            </p:extLst>
          </p:nvPr>
        </p:nvGraphicFramePr>
        <p:xfrm>
          <a:off x="4900753" y="3040277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39277438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75082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67734071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72090267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8414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159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972650" y="4464533"/>
            <a:ext cx="488787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dirty="0">
                <a:latin typeface="Segoe UI Light (Headings)"/>
              </a:rPr>
              <a:t>F (</a:t>
            </a:r>
            <a:r>
              <a:rPr lang="en-US" sz="3200" dirty="0">
                <a:latin typeface="Segoe UI Light (Headings)"/>
              </a:rPr>
              <a:t>Z,Y,X</a:t>
            </a:r>
            <a:r>
              <a:rPr lang="pl-PL" sz="3200" dirty="0">
                <a:latin typeface="Segoe UI Light (Headings)"/>
              </a:rPr>
              <a:t>) = ∑</a:t>
            </a:r>
            <a:r>
              <a:rPr lang="en-US" sz="3200" dirty="0">
                <a:latin typeface="Segoe UI Light (Headings)"/>
              </a:rPr>
              <a:t>m</a:t>
            </a:r>
            <a:r>
              <a:rPr lang="pl-PL" sz="3200" dirty="0">
                <a:latin typeface="Segoe UI Light (Headings)"/>
              </a:rPr>
              <a:t>(</a:t>
            </a:r>
            <a:r>
              <a:rPr lang="en-US" sz="3200" dirty="0">
                <a:latin typeface="Segoe UI Light (Headings)"/>
              </a:rPr>
              <a:t>1</a:t>
            </a:r>
            <a:r>
              <a:rPr lang="pl-PL" sz="3200" dirty="0">
                <a:latin typeface="Segoe UI Light (Headings)"/>
              </a:rPr>
              <a:t>, </a:t>
            </a:r>
            <a:r>
              <a:rPr lang="en-US" sz="3200" dirty="0">
                <a:latin typeface="Segoe UI Light (Headings)"/>
              </a:rPr>
              <a:t>2</a:t>
            </a:r>
            <a:r>
              <a:rPr lang="pl-PL" sz="3200" dirty="0">
                <a:latin typeface="Segoe UI Light (Headings)"/>
              </a:rPr>
              <a:t>, </a:t>
            </a:r>
            <a:r>
              <a:rPr lang="en-US" sz="3200" dirty="0">
                <a:latin typeface="Segoe UI Light (Headings)"/>
              </a:rPr>
              <a:t>3</a:t>
            </a:r>
            <a:r>
              <a:rPr lang="pl-PL" sz="3200" dirty="0">
                <a:latin typeface="Segoe UI Light (Headings)"/>
              </a:rPr>
              <a:t>)</a:t>
            </a:r>
            <a:endParaRPr lang="en-US" sz="3200" dirty="0">
              <a:latin typeface="Segoe UI Light (Headings)"/>
            </a:endParaRPr>
          </a:p>
          <a:p>
            <a:r>
              <a:rPr lang="pl-PL" sz="32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3200" dirty="0">
                <a:solidFill>
                  <a:schemeClr val="bg1"/>
                </a:solidFill>
                <a:latin typeface="Segoe UI Light (Headings)"/>
              </a:rPr>
              <a:t>W,Z,Y</a:t>
            </a:r>
            <a:r>
              <a:rPr lang="pl-PL" sz="32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pl-PL" sz="3200" dirty="0">
                <a:latin typeface="Segoe UI Light (Headings)"/>
              </a:rPr>
              <a:t>=</a:t>
            </a:r>
            <a:r>
              <a:rPr lang="en-US" sz="3200" dirty="0">
                <a:latin typeface="Segoe UI Light (Headings)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Z’X + Z’Y</a:t>
            </a:r>
          </a:p>
          <a:p>
            <a:endParaRPr lang="en-US" sz="3200" dirty="0">
              <a:solidFill>
                <a:prstClr val="black"/>
              </a:solidFill>
              <a:latin typeface="Segoe UI Light (Headings)"/>
            </a:endParaRPr>
          </a:p>
          <a:p>
            <a:r>
              <a:rPr lang="en-US" sz="3200" dirty="0">
                <a:solidFill>
                  <a:prstClr val="black"/>
                </a:solidFill>
                <a:latin typeface="Segoe UI Light (Headings)"/>
              </a:rPr>
              <a:t>Boolean algebra </a:t>
            </a:r>
            <a:r>
              <a:rPr lang="en-US" sz="3200" dirty="0">
                <a:solidFill>
                  <a:prstClr val="black"/>
                </a:solidFill>
                <a:latin typeface="Segoe UI Light (Headings)"/>
                <a:sym typeface="Wingdings" panose="05000000000000000000" pitchFamily="2" charset="2"/>
              </a:rPr>
              <a:t> Z’(X+Y)</a:t>
            </a:r>
            <a:endParaRPr lang="en-US" sz="32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11635" y="3074416"/>
            <a:ext cx="1284127" cy="52495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5732908" y="3074415"/>
            <a:ext cx="1284127" cy="52495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5250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MAX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TERMS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89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6565</Words>
  <Application>Microsoft Office PowerPoint</Application>
  <PresentationFormat>Widescreen</PresentationFormat>
  <Paragraphs>3387</Paragraphs>
  <Slides>110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21" baseType="lpstr">
      <vt:lpstr>STXingkai</vt:lpstr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Segoe UI Light (Headings)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Computer Science; Faculty of Science; University of Windsor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 Level Minimization III K-Map COMP2650 Computer Architecture I Digital Design Winter 2021</dc:title>
  <dc:subject>Computer Science</dc:subject>
  <dc:creator>Hossein Fani;hfani@uwindsor.ca</dc:creator>
  <cp:keywords>Gate Level Minimization;K-Map;COMP2650;Computer Architecture I; Digital Design; Winter 2021</cp:keywords>
  <dc:description>Hossein Fani;hfani@uwindsor.ca</dc:description>
  <cp:lastModifiedBy>Hossein Fani</cp:lastModifiedBy>
  <cp:revision>90</cp:revision>
  <dcterms:created xsi:type="dcterms:W3CDTF">2020-10-28T13:59:12Z</dcterms:created>
  <dcterms:modified xsi:type="dcterms:W3CDTF">2021-02-25T17:14:59Z</dcterms:modified>
</cp:coreProperties>
</file>