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321" r:id="rId2"/>
    <p:sldId id="412" r:id="rId3"/>
    <p:sldId id="413" r:id="rId4"/>
    <p:sldId id="554" r:id="rId5"/>
    <p:sldId id="555" r:id="rId6"/>
    <p:sldId id="407" r:id="rId7"/>
    <p:sldId id="409" r:id="rId8"/>
    <p:sldId id="560" r:id="rId9"/>
    <p:sldId id="561" r:id="rId10"/>
    <p:sldId id="633" r:id="rId11"/>
    <p:sldId id="634" r:id="rId12"/>
    <p:sldId id="563" r:id="rId13"/>
    <p:sldId id="414" r:id="rId14"/>
    <p:sldId id="556" r:id="rId15"/>
    <p:sldId id="557" r:id="rId16"/>
    <p:sldId id="405" r:id="rId17"/>
    <p:sldId id="567" r:id="rId18"/>
    <p:sldId id="568" r:id="rId19"/>
    <p:sldId id="570" r:id="rId20"/>
    <p:sldId id="569" r:id="rId21"/>
    <p:sldId id="571" r:id="rId22"/>
    <p:sldId id="572" r:id="rId23"/>
    <p:sldId id="429" r:id="rId24"/>
    <p:sldId id="574" r:id="rId25"/>
    <p:sldId id="575" r:id="rId26"/>
    <p:sldId id="573" r:id="rId27"/>
    <p:sldId id="576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585" r:id="rId36"/>
    <p:sldId id="417" r:id="rId37"/>
    <p:sldId id="587" r:id="rId38"/>
    <p:sldId id="453" r:id="rId39"/>
    <p:sldId id="586" r:id="rId40"/>
    <p:sldId id="648" r:id="rId41"/>
    <p:sldId id="649" r:id="rId42"/>
    <p:sldId id="650" r:id="rId43"/>
    <p:sldId id="588" r:id="rId44"/>
    <p:sldId id="589" r:id="rId45"/>
    <p:sldId id="590" r:id="rId46"/>
    <p:sldId id="591" r:id="rId47"/>
    <p:sldId id="565" r:id="rId48"/>
    <p:sldId id="457" r:id="rId49"/>
    <p:sldId id="462" r:id="rId50"/>
    <p:sldId id="593" r:id="rId51"/>
    <p:sldId id="465" r:id="rId52"/>
    <p:sldId id="594" r:id="rId53"/>
    <p:sldId id="592" r:id="rId54"/>
    <p:sldId id="602" r:id="rId55"/>
    <p:sldId id="603" r:id="rId56"/>
    <p:sldId id="604" r:id="rId57"/>
    <p:sldId id="595" r:id="rId58"/>
    <p:sldId id="490" r:id="rId59"/>
    <p:sldId id="596" r:id="rId60"/>
    <p:sldId id="599" r:id="rId61"/>
    <p:sldId id="601" r:id="rId62"/>
    <p:sldId id="600" r:id="rId63"/>
    <p:sldId id="607" r:id="rId64"/>
    <p:sldId id="611" r:id="rId65"/>
    <p:sldId id="613" r:id="rId66"/>
    <p:sldId id="612" r:id="rId67"/>
    <p:sldId id="614" r:id="rId68"/>
    <p:sldId id="615" r:id="rId69"/>
    <p:sldId id="616" r:id="rId70"/>
    <p:sldId id="494" r:id="rId71"/>
    <p:sldId id="617" r:id="rId72"/>
    <p:sldId id="619" r:id="rId73"/>
    <p:sldId id="620" r:id="rId74"/>
    <p:sldId id="621" r:id="rId75"/>
    <p:sldId id="622" r:id="rId76"/>
    <p:sldId id="623" r:id="rId77"/>
    <p:sldId id="624" r:id="rId78"/>
    <p:sldId id="533" r:id="rId79"/>
    <p:sldId id="625" r:id="rId80"/>
    <p:sldId id="469" r:id="rId81"/>
    <p:sldId id="635" r:id="rId82"/>
    <p:sldId id="627" r:id="rId83"/>
    <p:sldId id="630" r:id="rId84"/>
    <p:sldId id="640" r:id="rId85"/>
    <p:sldId id="641" r:id="rId86"/>
    <p:sldId id="629" r:id="rId87"/>
    <p:sldId id="632" r:id="rId88"/>
    <p:sldId id="626" r:id="rId89"/>
    <p:sldId id="636" r:id="rId90"/>
    <p:sldId id="637" r:id="rId91"/>
    <p:sldId id="638" r:id="rId92"/>
    <p:sldId id="536" r:id="rId93"/>
    <p:sldId id="651" r:id="rId94"/>
    <p:sldId id="642" r:id="rId95"/>
    <p:sldId id="605" r:id="rId96"/>
    <p:sldId id="643" r:id="rId97"/>
    <p:sldId id="644" r:id="rId98"/>
    <p:sldId id="645" r:id="rId99"/>
    <p:sldId id="646" r:id="rId100"/>
    <p:sldId id="647" r:id="rId101"/>
    <p:sldId id="652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0FF"/>
    <a:srgbClr val="D2DEEF"/>
    <a:srgbClr val="EAEFF7"/>
    <a:srgbClr val="96A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4690"/>
  </p:normalViewPr>
  <p:slideViewPr>
    <p:cSldViewPr snapToGrid="0">
      <p:cViewPr varScale="1">
        <p:scale>
          <a:sx n="108" d="100"/>
          <a:sy n="108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71618-3BEE-4F17-A8EC-46E503329DC9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170C-949E-4BA0-ABC6-F70C655CE4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9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01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71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25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6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5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2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13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12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88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EA22-4F48-44E1-AF74-1B78334C14D7}" type="datetimeFigureOut">
              <a:rPr lang="en-CA" smtClean="0"/>
              <a:t>2021-04-02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09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2132" y="4584817"/>
            <a:ext cx="6021084" cy="2076333"/>
          </a:xfrm>
        </p:spPr>
        <p:txBody>
          <a:bodyPr anchor="t">
            <a:noAutofit/>
          </a:bodyPr>
          <a:lstStyle/>
          <a:p>
            <a:b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Sequential Logic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03A9E38C-835A-F943-87C9-5A3BA00F56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0" t="23841" b="67749"/>
          <a:stretch/>
        </p:blipFill>
        <p:spPr>
          <a:xfrm>
            <a:off x="9962263" y="6464300"/>
            <a:ext cx="2229737" cy="393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6D729C-6447-44CA-8A46-8136584B9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026FF33-76E5-AE4A-932F-18078AC14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" y="206297"/>
            <a:ext cx="8650412" cy="6445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8428F-7FE8-8A45-BEEE-5FEC4463E4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898"/>
          <a:stretch/>
        </p:blipFill>
        <p:spPr>
          <a:xfrm>
            <a:off x="9105837" y="4030648"/>
            <a:ext cx="2857500" cy="2827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8EFEA0-55A6-2949-BA7F-8E9A65D69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37" y="161924"/>
            <a:ext cx="28575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64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3" y="1634137"/>
            <a:ext cx="792000" cy="460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40296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⊙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40296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3" t="-110465" r="-104" b="-229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3" t="-312941" r="-104" b="-3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C213BC-6245-6549-A505-779ED40CED9D}"/>
              </a:ext>
            </a:extLst>
          </p:cNvPr>
          <p:cNvCxnSpPr>
            <a:cxnSpLocks/>
          </p:cNvCxnSpPr>
          <p:nvPr/>
        </p:nvCxnSpPr>
        <p:spPr>
          <a:xfrm>
            <a:off x="606450" y="1362261"/>
            <a:ext cx="4081536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25BCC69-3877-F94A-84BD-E98D4FBF8F07}"/>
              </a:ext>
            </a:extLst>
          </p:cNvPr>
          <p:cNvSpPr/>
          <p:nvPr/>
        </p:nvSpPr>
        <p:spPr>
          <a:xfrm>
            <a:off x="216695" y="977539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EFEED2-BC0B-704B-BBD9-7063E6049232}"/>
              </a:ext>
            </a:extLst>
          </p:cNvPr>
          <p:cNvSpPr/>
          <p:nvPr/>
        </p:nvSpPr>
        <p:spPr>
          <a:xfrm>
            <a:off x="11318523" y="3088538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4C97BB-4798-F04E-A90E-EAD2A98A8EB4}"/>
              </a:ext>
            </a:extLst>
          </p:cNvPr>
          <p:cNvGrpSpPr/>
          <p:nvPr/>
        </p:nvGrpSpPr>
        <p:grpSpPr>
          <a:xfrm>
            <a:off x="2658362" y="1707873"/>
            <a:ext cx="1915739" cy="1329693"/>
            <a:chOff x="3923394" y="2331017"/>
            <a:chExt cx="1225889" cy="8714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7A93E-DC18-F04C-A530-64CD90390ED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EF90EB8-E699-844D-9BD6-F36CE2A82E0E}"/>
                </a:ext>
              </a:extLst>
            </p:cNvPr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53664FB-9CCC-1F4A-9577-9FE7BF765A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535978"/>
                <a:ext cx="3386951" cy="1730041"/>
                <a:chOff x="2764839" y="1164321"/>
                <a:chExt cx="7454502" cy="3807732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FFF33BC-2479-754D-813F-C16960BE1B09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6E661D7-1572-A845-9500-ABF1A4BB6BF3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AAA393-9C08-5F4B-84B5-90CCE3A5A25A}"/>
                    </a:ext>
                  </a:extLst>
                </p:cNvPr>
                <p:cNvCxnSpPr/>
                <p:nvPr/>
              </p:nvCxnSpPr>
              <p:spPr>
                <a:xfrm flipV="1">
                  <a:off x="7201684" y="1164321"/>
                  <a:ext cx="2104943" cy="1187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161BEE2-8833-FF4B-B748-26CBB8C1D366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741F9E3-7807-254A-8E5E-4C090A11CEF5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714DDF4-21F2-A845-B319-0281C80B1665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837515F7-7F34-094E-9F25-2B38D8C9E198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AFA8545-6D66-5048-A5AE-93BD21CC8CDD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6D2E36C-C1EC-374A-8ECC-E72F2768679A}"/>
                    </a:ext>
                  </a:extLst>
                </p:cNvPr>
                <p:cNvCxnSpPr/>
                <p:nvPr/>
              </p:nvCxnSpPr>
              <p:spPr>
                <a:xfrm flipV="1">
                  <a:off x="2764839" y="1561765"/>
                  <a:ext cx="164782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Picture 10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9A85A08-9F4A-E64B-B806-7A49B7172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9" name="Picture 10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B15A2D7-7C88-9F41-B205-BBAF3617C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37FFDB-0305-5A4C-B600-76BEDE2AF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6F20EDE-8E78-4544-A2B1-A256047C3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4349E7A-F1C5-114F-8792-6052FFD2A1AD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7500F36-937C-944E-8D83-D9764558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D3496399-31A5-4C49-997C-8BB04844F9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28A2CB-755B-0549-BC20-0DAD2928073E}"/>
              </a:ext>
            </a:extLst>
          </p:cNvPr>
          <p:cNvGrpSpPr/>
          <p:nvPr/>
        </p:nvGrpSpPr>
        <p:grpSpPr>
          <a:xfrm>
            <a:off x="5361121" y="1707873"/>
            <a:ext cx="1915742" cy="1329693"/>
            <a:chOff x="3923394" y="2331017"/>
            <a:chExt cx="1225891" cy="87140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FD9904A-4A02-BE4B-8832-A403F8A1547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F6D907C-A1F2-A749-9E8D-C35B1245972F}"/>
                </a:ext>
              </a:extLst>
            </p:cNvPr>
            <p:cNvGrpSpPr/>
            <p:nvPr/>
          </p:nvGrpSpPr>
          <p:grpSpPr>
            <a:xfrm>
              <a:off x="3952640" y="2331017"/>
              <a:ext cx="1196645" cy="871402"/>
              <a:chOff x="4480238" y="95249"/>
              <a:chExt cx="3311971" cy="2943225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08CAFEB-6CFC-B349-B976-78C0381046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0238" y="491669"/>
                <a:ext cx="3311971" cy="1774350"/>
                <a:chOff x="2929864" y="1066799"/>
                <a:chExt cx="7289477" cy="3905254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47F8F9A-3007-8245-BA94-7C30A8263FBB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963B85D-E0D2-4447-A7C2-B4A7C7168CB7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B0A6725-5DEE-FB49-89FB-A5C601AC4020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43064AD-D595-CD41-AE2F-EAA27E8E7281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57DAA3-3F89-934E-AB96-27160803E253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31D4185-A93B-CD4A-ADA1-EAFCDF56A6E7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3F2E8AC-6D60-6643-AFB7-F1BAC096BD81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9C52BEC-19C3-A742-A6C5-961062C34EB0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BB0559B-8713-2A4A-9A5C-88935E240F31}"/>
                    </a:ext>
                  </a:extLst>
                </p:cNvPr>
                <p:cNvCxnSpPr/>
                <p:nvPr/>
              </p:nvCxnSpPr>
              <p:spPr>
                <a:xfrm flipV="1">
                  <a:off x="2929864" y="1066799"/>
                  <a:ext cx="140329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Picture 1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483B79-0226-5F47-B0D4-AB071914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34" name="Picture 1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43443152-2DDF-AD41-978A-3A62CA4B6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5727FB-EE31-F049-B8D8-5007EFCD4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36A664A-9E46-554B-8958-A1D4E3D56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273E5A6-1E54-A94E-BD74-5978901C7CE2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CBCC782-B139-E944-99DA-AD041F8A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Triangle 107">
              <a:extLst>
                <a:ext uri="{FF2B5EF4-FFF2-40B4-BE49-F238E27FC236}">
                  <a16:creationId xmlns:a16="http://schemas.microsoft.com/office/drawing/2014/main" id="{DD64B264-1A76-7943-8FF9-9DBFDD3A71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4E6C5E-E9F6-EA47-8BB2-58B2490B297A}"/>
              </a:ext>
            </a:extLst>
          </p:cNvPr>
          <p:cNvGrpSpPr/>
          <p:nvPr/>
        </p:nvGrpSpPr>
        <p:grpSpPr>
          <a:xfrm>
            <a:off x="8306605" y="1707873"/>
            <a:ext cx="1915742" cy="1329693"/>
            <a:chOff x="3923394" y="2331017"/>
            <a:chExt cx="1225891" cy="871402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9FDBE65-5E04-A741-B845-C647438853C8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77BA9A-4701-9D4F-925B-FFB5B26647F6}"/>
                </a:ext>
              </a:extLst>
            </p:cNvPr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2B455B4-5395-0049-AC63-169CFEC8D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D59D228-9C03-2B4E-BA4B-B6F3810BFB1C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EA75A7E-30B0-3F4F-8C67-5F3725CF4331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30CA817-A04F-E744-82F3-1FBB59C3E752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DDCA465-A25A-8B4F-9056-5E8253B94D35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rgbClr val="00B050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A7D5C3D-B2CE-9149-AF70-304BD8D3BC09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69CE6AD-0F41-1E4B-84B1-D24FD5FC98AD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925281E-E295-8044-94F9-E01DC1A29D55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8D91233-236F-5A48-A92A-4B59EB5AFD7B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83C8C92-D226-5946-B615-FD1D55879898}"/>
                    </a:ext>
                  </a:extLst>
                </p:cNvPr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E6B9303-8651-FC4E-8CFE-96C06D93C9E4}"/>
                    </a:ext>
                  </a:extLst>
                </p:cNvPr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3" name="Picture 15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E1BDD4-0890-4B48-A0E0-93FCA10E3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54" name="Picture 15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A97AC53-08D7-5547-A3A1-D65761E4A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D655706-E93A-6E4D-8CDE-2D72AF06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84B74BA-B0E0-7C4A-B6A4-5418FDF11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355C39-E84D-2A4A-97CA-E947EE1B3F38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A30F9A3-9849-1A48-97BE-D3217A05E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Triangle 107">
              <a:extLst>
                <a:ext uri="{FF2B5EF4-FFF2-40B4-BE49-F238E27FC236}">
                  <a16:creationId xmlns:a16="http://schemas.microsoft.com/office/drawing/2014/main" id="{1E54DEA2-CF0F-D740-8458-B8C38EF7EE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9272CEE-6EEC-A943-B81F-FCBE55336452}"/>
              </a:ext>
            </a:extLst>
          </p:cNvPr>
          <p:cNvCxnSpPr/>
          <p:nvPr/>
        </p:nvCxnSpPr>
        <p:spPr>
          <a:xfrm flipV="1">
            <a:off x="2076609" y="3374148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CD0308-C836-B241-9357-C99179A56097}"/>
              </a:ext>
            </a:extLst>
          </p:cNvPr>
          <p:cNvCxnSpPr/>
          <p:nvPr/>
        </p:nvCxnSpPr>
        <p:spPr>
          <a:xfrm flipH="1" flipV="1">
            <a:off x="8322270" y="2749597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CBDF778-D4B2-CF4E-B5B9-62E1F2E983B9}"/>
              </a:ext>
            </a:extLst>
          </p:cNvPr>
          <p:cNvCxnSpPr/>
          <p:nvPr/>
        </p:nvCxnSpPr>
        <p:spPr>
          <a:xfrm flipH="1" flipV="1">
            <a:off x="5374991" y="2743634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61B3F1-1F73-644D-A61E-E2695A9CD8B3}"/>
              </a:ext>
            </a:extLst>
          </p:cNvPr>
          <p:cNvCxnSpPr/>
          <p:nvPr/>
        </p:nvCxnSpPr>
        <p:spPr>
          <a:xfrm flipH="1" flipV="1">
            <a:off x="2658362" y="2743635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6FB45BF-119D-FD41-B565-2C31202651E3}"/>
              </a:ext>
            </a:extLst>
          </p:cNvPr>
          <p:cNvSpPr/>
          <p:nvPr/>
        </p:nvSpPr>
        <p:spPr>
          <a:xfrm>
            <a:off x="1924519" y="2934669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52DCFB0-6C91-F149-B85B-C21C97AF4009}"/>
              </a:ext>
            </a:extLst>
          </p:cNvPr>
          <p:cNvSpPr/>
          <p:nvPr/>
        </p:nvSpPr>
        <p:spPr>
          <a:xfrm>
            <a:off x="8543232" y="1745576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6705F8B-C034-3745-9CC8-D047E8AEAF3D}"/>
              </a:ext>
            </a:extLst>
          </p:cNvPr>
          <p:cNvSpPr/>
          <p:nvPr/>
        </p:nvSpPr>
        <p:spPr>
          <a:xfrm>
            <a:off x="8530060" y="206398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570F18-27B8-4C48-8CED-D9CDFD3BF21D}"/>
              </a:ext>
            </a:extLst>
          </p:cNvPr>
          <p:cNvSpPr/>
          <p:nvPr/>
        </p:nvSpPr>
        <p:spPr>
          <a:xfrm>
            <a:off x="5592331" y="1703164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6F436F-7624-6F4B-B180-37614C214A45}"/>
              </a:ext>
            </a:extLst>
          </p:cNvPr>
          <p:cNvSpPr/>
          <p:nvPr/>
        </p:nvSpPr>
        <p:spPr>
          <a:xfrm>
            <a:off x="2856760" y="168619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9E4EE74-828E-944A-A24A-C174087A8B14}"/>
              </a:ext>
            </a:extLst>
          </p:cNvPr>
          <p:cNvSpPr/>
          <p:nvPr/>
        </p:nvSpPr>
        <p:spPr>
          <a:xfrm>
            <a:off x="7985149" y="1490355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76F555-7BB6-8548-89C8-0A274C9E5E48}"/>
              </a:ext>
            </a:extLst>
          </p:cNvPr>
          <p:cNvSpPr/>
          <p:nvPr/>
        </p:nvSpPr>
        <p:spPr>
          <a:xfrm>
            <a:off x="7977659" y="1914668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C1BE9D3-8935-9744-BE61-1CE292F06CCE}"/>
              </a:ext>
            </a:extLst>
          </p:cNvPr>
          <p:cNvCxnSpPr>
            <a:cxnSpLocks/>
          </p:cNvCxnSpPr>
          <p:nvPr/>
        </p:nvCxnSpPr>
        <p:spPr>
          <a:xfrm>
            <a:off x="1132854" y="759108"/>
            <a:ext cx="5805673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A60BFEB-3073-254B-8459-AB4120F7F491}"/>
              </a:ext>
            </a:extLst>
          </p:cNvPr>
          <p:cNvCxnSpPr>
            <a:cxnSpLocks/>
          </p:cNvCxnSpPr>
          <p:nvPr/>
        </p:nvCxnSpPr>
        <p:spPr>
          <a:xfrm>
            <a:off x="1257300" y="1002348"/>
            <a:ext cx="8639151" cy="297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4824789" y="1699406"/>
            <a:ext cx="729702" cy="382434"/>
            <a:chOff x="4215575" y="1142683"/>
            <a:chExt cx="4362368" cy="2286318"/>
          </a:xfrm>
        </p:grpSpPr>
        <p:pic>
          <p:nvPicPr>
            <p:cNvPr id="183" name="Picture 1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6ED10F1-F3E1-864A-BB8D-915F6885579C}"/>
              </a:ext>
            </a:extLst>
          </p:cNvPr>
          <p:cNvCxnSpPr>
            <a:cxnSpLocks/>
          </p:cNvCxnSpPr>
          <p:nvPr/>
        </p:nvCxnSpPr>
        <p:spPr>
          <a:xfrm flipV="1">
            <a:off x="4783941" y="991058"/>
            <a:ext cx="0" cy="90000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F196425-3CDB-7D40-8127-38E43C13C2DA}"/>
              </a:ext>
            </a:extLst>
          </p:cNvPr>
          <p:cNvCxnSpPr>
            <a:cxnSpLocks/>
          </p:cNvCxnSpPr>
          <p:nvPr/>
        </p:nvCxnSpPr>
        <p:spPr>
          <a:xfrm flipV="1">
            <a:off x="4853954" y="743308"/>
            <a:ext cx="0" cy="106139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2BD2E0E-F341-AA47-8404-F4DEBC1C3434}"/>
              </a:ext>
            </a:extLst>
          </p:cNvPr>
          <p:cNvCxnSpPr>
            <a:cxnSpLocks/>
          </p:cNvCxnSpPr>
          <p:nvPr/>
        </p:nvCxnSpPr>
        <p:spPr>
          <a:xfrm flipV="1">
            <a:off x="4673161" y="1361692"/>
            <a:ext cx="0" cy="6540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C55F03-0B63-2542-9AF4-1552778928E7}"/>
              </a:ext>
            </a:extLst>
          </p:cNvPr>
          <p:cNvCxnSpPr/>
          <p:nvPr/>
        </p:nvCxnSpPr>
        <p:spPr>
          <a:xfrm flipV="1">
            <a:off x="4660169" y="1993301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CDBA9A2-91FE-4548-A5F4-835A8807E738}"/>
              </a:ext>
            </a:extLst>
          </p:cNvPr>
          <p:cNvCxnSpPr/>
          <p:nvPr/>
        </p:nvCxnSpPr>
        <p:spPr>
          <a:xfrm flipV="1">
            <a:off x="4770234" y="1883227"/>
            <a:ext cx="216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751BE6-8E9A-2446-9C82-297343258989}"/>
              </a:ext>
            </a:extLst>
          </p:cNvPr>
          <p:cNvCxnSpPr>
            <a:cxnSpLocks/>
          </p:cNvCxnSpPr>
          <p:nvPr/>
        </p:nvCxnSpPr>
        <p:spPr>
          <a:xfrm flipV="1">
            <a:off x="9896451" y="990079"/>
            <a:ext cx="0" cy="98268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F218766-28F2-3841-AAC5-792C6ECA7267}"/>
              </a:ext>
            </a:extLst>
          </p:cNvPr>
          <p:cNvCxnSpPr>
            <a:cxnSpLocks/>
          </p:cNvCxnSpPr>
          <p:nvPr/>
        </p:nvCxnSpPr>
        <p:spPr>
          <a:xfrm flipV="1">
            <a:off x="6938527" y="743308"/>
            <a:ext cx="0" cy="1216921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C079671-9852-7549-9245-54AC619B2205}"/>
              </a:ext>
            </a:extLst>
          </p:cNvPr>
          <p:cNvCxnSpPr>
            <a:cxnSpLocks/>
          </p:cNvCxnSpPr>
          <p:nvPr/>
        </p:nvCxnSpPr>
        <p:spPr>
          <a:xfrm flipH="1">
            <a:off x="10209647" y="2687803"/>
            <a:ext cx="12700" cy="131536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86F9CD1-9F77-0941-A422-19BA4ED94FDC}"/>
              </a:ext>
            </a:extLst>
          </p:cNvPr>
          <p:cNvCxnSpPr>
            <a:cxnSpLocks/>
          </p:cNvCxnSpPr>
          <p:nvPr/>
        </p:nvCxnSpPr>
        <p:spPr>
          <a:xfrm>
            <a:off x="1378614" y="3730220"/>
            <a:ext cx="56417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A9FDFF1-7369-C241-AE83-8CFD7F58015E}"/>
              </a:ext>
            </a:extLst>
          </p:cNvPr>
          <p:cNvCxnSpPr>
            <a:cxnSpLocks/>
          </p:cNvCxnSpPr>
          <p:nvPr/>
        </p:nvCxnSpPr>
        <p:spPr>
          <a:xfrm>
            <a:off x="1257300" y="3965792"/>
            <a:ext cx="8965047" cy="373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7C1651-B55F-4C49-AAB7-9FCF7005DDF7}"/>
              </a:ext>
            </a:extLst>
          </p:cNvPr>
          <p:cNvCxnSpPr>
            <a:cxnSpLocks/>
          </p:cNvCxnSpPr>
          <p:nvPr/>
        </p:nvCxnSpPr>
        <p:spPr>
          <a:xfrm>
            <a:off x="7046982" y="2672201"/>
            <a:ext cx="754" cy="108341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206" descr="A picture containing shape&#10;&#10;Description automatically generated">
            <a:extLst>
              <a:ext uri="{FF2B5EF4-FFF2-40B4-BE49-F238E27FC236}">
                <a16:creationId xmlns:a16="http://schemas.microsoft.com/office/drawing/2014/main" id="{C656A1DE-1EE0-7849-99B8-F5CF04F3D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14" y="2156774"/>
            <a:ext cx="792000" cy="460547"/>
          </a:xfrm>
          <a:prstGeom prst="rect">
            <a:avLst/>
          </a:prstGeom>
        </p:spPr>
      </p:pic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C9AAF6C-F6E7-9D43-868C-4D774079D190}"/>
              </a:ext>
            </a:extLst>
          </p:cNvPr>
          <p:cNvCxnSpPr>
            <a:cxnSpLocks/>
          </p:cNvCxnSpPr>
          <p:nvPr/>
        </p:nvCxnSpPr>
        <p:spPr>
          <a:xfrm flipV="1">
            <a:off x="1257300" y="977539"/>
            <a:ext cx="0" cy="8359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B4544B7-0F49-234C-8F81-FD4CA1ECD12B}"/>
              </a:ext>
            </a:extLst>
          </p:cNvPr>
          <p:cNvCxnSpPr>
            <a:cxnSpLocks/>
          </p:cNvCxnSpPr>
          <p:nvPr/>
        </p:nvCxnSpPr>
        <p:spPr>
          <a:xfrm flipV="1">
            <a:off x="1132854" y="743289"/>
            <a:ext cx="0" cy="12500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BE1EE2C-A28D-C546-866B-85041CCBFA3F}"/>
              </a:ext>
            </a:extLst>
          </p:cNvPr>
          <p:cNvCxnSpPr>
            <a:cxnSpLocks/>
          </p:cNvCxnSpPr>
          <p:nvPr/>
        </p:nvCxnSpPr>
        <p:spPr>
          <a:xfrm flipV="1">
            <a:off x="1390875" y="1360697"/>
            <a:ext cx="0" cy="39757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2FEAF87-90CF-C148-AFDC-8DEECAACDFB2}"/>
              </a:ext>
            </a:extLst>
          </p:cNvPr>
          <p:cNvCxnSpPr/>
          <p:nvPr/>
        </p:nvCxnSpPr>
        <p:spPr>
          <a:xfrm flipV="1">
            <a:off x="1255283" y="18171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6504E97-B087-BA4E-B0B8-16D701DC0414}"/>
              </a:ext>
            </a:extLst>
          </p:cNvPr>
          <p:cNvCxnSpPr/>
          <p:nvPr/>
        </p:nvCxnSpPr>
        <p:spPr>
          <a:xfrm flipV="1">
            <a:off x="1132854" y="1971528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5FBCF97-C58A-CD42-982C-18BD18183A62}"/>
              </a:ext>
            </a:extLst>
          </p:cNvPr>
          <p:cNvCxnSpPr>
            <a:cxnSpLocks/>
          </p:cNvCxnSpPr>
          <p:nvPr/>
        </p:nvCxnSpPr>
        <p:spPr>
          <a:xfrm flipV="1">
            <a:off x="804861" y="1368296"/>
            <a:ext cx="0" cy="926519"/>
          </a:xfrm>
          <a:prstGeom prst="line">
            <a:avLst/>
          </a:prstGeom>
          <a:ln w="5080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170CD27-3193-4748-B3D6-4AEE3F8DBB55}"/>
              </a:ext>
            </a:extLst>
          </p:cNvPr>
          <p:cNvCxnSpPr>
            <a:cxnSpLocks/>
          </p:cNvCxnSpPr>
          <p:nvPr/>
        </p:nvCxnSpPr>
        <p:spPr>
          <a:xfrm flipV="1">
            <a:off x="1390875" y="2480208"/>
            <a:ext cx="0" cy="12500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315E030-CC15-5743-8688-78A7A7C4187B}"/>
              </a:ext>
            </a:extLst>
          </p:cNvPr>
          <p:cNvCxnSpPr>
            <a:cxnSpLocks/>
          </p:cNvCxnSpPr>
          <p:nvPr/>
        </p:nvCxnSpPr>
        <p:spPr>
          <a:xfrm flipV="1">
            <a:off x="1280683" y="2366902"/>
            <a:ext cx="8046" cy="159889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8415A79-BD2E-2D44-B7ED-68972FDDF52C}"/>
              </a:ext>
            </a:extLst>
          </p:cNvPr>
          <p:cNvCxnSpPr/>
          <p:nvPr/>
        </p:nvCxnSpPr>
        <p:spPr>
          <a:xfrm flipV="1">
            <a:off x="1280683" y="23759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7E4E0DE-1DCD-F24E-8D82-928DBA4396CD}"/>
              </a:ext>
            </a:extLst>
          </p:cNvPr>
          <p:cNvCxnSpPr>
            <a:cxnSpLocks/>
          </p:cNvCxnSpPr>
          <p:nvPr/>
        </p:nvCxnSpPr>
        <p:spPr>
          <a:xfrm>
            <a:off x="804861" y="2252602"/>
            <a:ext cx="727822" cy="1353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Picture 228" descr="A picture containing shape&#10;&#10;Description automatically generated">
            <a:extLst>
              <a:ext uri="{FF2B5EF4-FFF2-40B4-BE49-F238E27FC236}">
                <a16:creationId xmlns:a16="http://schemas.microsoft.com/office/drawing/2014/main" id="{356667F3-1294-964D-9914-A31A9EC05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4" y="1743018"/>
            <a:ext cx="633942" cy="501701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DDE9661-CBC6-344E-A322-0DA6410B1DC5}"/>
              </a:ext>
            </a:extLst>
          </p:cNvPr>
          <p:cNvCxnSpPr>
            <a:cxnSpLocks/>
            <a:stCxn id="207" idx="3"/>
          </p:cNvCxnSpPr>
          <p:nvPr/>
        </p:nvCxnSpPr>
        <p:spPr>
          <a:xfrm flipH="1" flipV="1">
            <a:off x="2139236" y="2094686"/>
            <a:ext cx="0" cy="29236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A5F867C9-CD86-3846-B474-01A4ACD95075}"/>
              </a:ext>
            </a:extLst>
          </p:cNvPr>
          <p:cNvSpPr>
            <a:spLocks noChangeAspect="1"/>
          </p:cNvSpPr>
          <p:nvPr/>
        </p:nvSpPr>
        <p:spPr>
          <a:xfrm>
            <a:off x="1374627" y="2197432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804861" y="2266134"/>
            <a:ext cx="0" cy="1954174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A9FDFF1-7369-C241-AE83-8CFD7F58015E}"/>
              </a:ext>
            </a:extLst>
          </p:cNvPr>
          <p:cNvCxnSpPr>
            <a:cxnSpLocks/>
          </p:cNvCxnSpPr>
          <p:nvPr/>
        </p:nvCxnSpPr>
        <p:spPr>
          <a:xfrm flipV="1">
            <a:off x="788976" y="4216019"/>
            <a:ext cx="9755399" cy="8219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10506743" y="3282042"/>
            <a:ext cx="729702" cy="382434"/>
            <a:chOff x="4215575" y="1142683"/>
            <a:chExt cx="4362368" cy="2286318"/>
          </a:xfrm>
          <a:solidFill>
            <a:srgbClr val="92D050"/>
          </a:solidFill>
        </p:grpSpPr>
        <p:pic>
          <p:nvPicPr>
            <p:cNvPr id="192" name="Picture 19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  <a:grpFill/>
          </p:spPr>
        </p:pic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Oval 193">
            <a:extLst>
              <a:ext uri="{FF2B5EF4-FFF2-40B4-BE49-F238E27FC236}">
                <a16:creationId xmlns:a16="http://schemas.microsoft.com/office/drawing/2014/main" id="{A5F867C9-CD86-3846-B474-01A4ACD95075}"/>
              </a:ext>
            </a:extLst>
          </p:cNvPr>
          <p:cNvSpPr>
            <a:spLocks noChangeAspect="1"/>
          </p:cNvSpPr>
          <p:nvPr/>
        </p:nvSpPr>
        <p:spPr>
          <a:xfrm>
            <a:off x="11110007" y="3401259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10222347" y="3396334"/>
            <a:ext cx="341122" cy="0"/>
          </a:xfrm>
          <a:prstGeom prst="line">
            <a:avLst/>
          </a:prstGeom>
          <a:ln w="50800">
            <a:solidFill>
              <a:srgbClr val="00B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DCA465-A25A-8B4F-9056-5E8253B94D35}"/>
              </a:ext>
            </a:extLst>
          </p:cNvPr>
          <p:cNvCxnSpPr/>
          <p:nvPr/>
        </p:nvCxnSpPr>
        <p:spPr>
          <a:xfrm flipV="1">
            <a:off x="10528467" y="3555753"/>
            <a:ext cx="0" cy="664555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DDCA465-A25A-8B4F-9056-5E8253B94D35}"/>
              </a:ext>
            </a:extLst>
          </p:cNvPr>
          <p:cNvCxnSpPr/>
          <p:nvPr/>
        </p:nvCxnSpPr>
        <p:spPr>
          <a:xfrm flipV="1">
            <a:off x="10222347" y="2672201"/>
            <a:ext cx="0" cy="664555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5964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Asynchronization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Practice Timing Diagram </a:t>
            </a: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7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026FF33-76E5-AE4A-932F-18078AC14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" y="206297"/>
            <a:ext cx="8650412" cy="6445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8428F-7FE8-8A45-BEEE-5FEC4463E4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898"/>
          <a:stretch/>
        </p:blipFill>
        <p:spPr>
          <a:xfrm>
            <a:off x="9105837" y="4030648"/>
            <a:ext cx="2857500" cy="2827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8EFEA0-55A6-2949-BA7F-8E9A65D69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37" y="161924"/>
            <a:ext cx="2857500" cy="32670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1A9F6A-F8D5-CF4C-885E-4F529B17A8C7}"/>
              </a:ext>
            </a:extLst>
          </p:cNvPr>
          <p:cNvCxnSpPr>
            <a:cxnSpLocks/>
          </p:cNvCxnSpPr>
          <p:nvPr/>
        </p:nvCxnSpPr>
        <p:spPr>
          <a:xfrm flipH="1">
            <a:off x="1465943" y="1132114"/>
            <a:ext cx="377371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F0774C-D4B5-5344-8456-44A11144E6CE}"/>
              </a:ext>
            </a:extLst>
          </p:cNvPr>
          <p:cNvCxnSpPr>
            <a:cxnSpLocks/>
          </p:cNvCxnSpPr>
          <p:nvPr/>
        </p:nvCxnSpPr>
        <p:spPr>
          <a:xfrm flipV="1">
            <a:off x="1465943" y="1132114"/>
            <a:ext cx="0" cy="67438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775261-FB34-B944-96EF-465F8999B251}"/>
              </a:ext>
            </a:extLst>
          </p:cNvPr>
          <p:cNvCxnSpPr>
            <a:cxnSpLocks/>
          </p:cNvCxnSpPr>
          <p:nvPr/>
        </p:nvCxnSpPr>
        <p:spPr>
          <a:xfrm flipV="1">
            <a:off x="5239657" y="1132114"/>
            <a:ext cx="0" cy="51826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DF403B-ED5C-8F4F-8F63-19E476D6B81C}"/>
              </a:ext>
            </a:extLst>
          </p:cNvPr>
          <p:cNvCxnSpPr>
            <a:cxnSpLocks/>
          </p:cNvCxnSpPr>
          <p:nvPr/>
        </p:nvCxnSpPr>
        <p:spPr>
          <a:xfrm>
            <a:off x="5239657" y="1650380"/>
            <a:ext cx="380558" cy="0"/>
          </a:xfrm>
          <a:prstGeom prst="line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A837C9-2E65-2247-BCB8-0612C3172FB7}"/>
              </a:ext>
            </a:extLst>
          </p:cNvPr>
          <p:cNvCxnSpPr>
            <a:cxnSpLocks/>
          </p:cNvCxnSpPr>
          <p:nvPr/>
        </p:nvCxnSpPr>
        <p:spPr>
          <a:xfrm>
            <a:off x="4968313" y="1914290"/>
            <a:ext cx="651902" cy="0"/>
          </a:xfrm>
          <a:prstGeom prst="line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6DD179-7051-BC4D-87E0-6C4E447F623A}"/>
              </a:ext>
            </a:extLst>
          </p:cNvPr>
          <p:cNvCxnSpPr>
            <a:cxnSpLocks/>
          </p:cNvCxnSpPr>
          <p:nvPr/>
        </p:nvCxnSpPr>
        <p:spPr>
          <a:xfrm>
            <a:off x="4968313" y="4631471"/>
            <a:ext cx="651902" cy="0"/>
          </a:xfrm>
          <a:prstGeom prst="line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4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844" y="2029691"/>
            <a:ext cx="2743200" cy="2743200"/>
            <a:chOff x="5532450" y="2057400"/>
            <a:chExt cx="2743200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2839044" y="3401291"/>
            <a:ext cx="449101" cy="6927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02242" y="2029691"/>
            <a:ext cx="2743200" cy="2743200"/>
            <a:chOff x="5532450" y="2057400"/>
            <a:chExt cx="2743200" cy="2743200"/>
          </a:xfrm>
          <a:solidFill>
            <a:schemeClr val="accent6">
              <a:lumMod val="75000"/>
            </a:schemeClr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31991" y="2305615"/>
              <a:ext cx="1571263" cy="224676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5473046" y="3398982"/>
            <a:ext cx="1605236" cy="861874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067459" y="1980276"/>
            <a:ext cx="2194560" cy="219456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2899" y="3208675"/>
              <a:ext cx="2082303" cy="50013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Mealy Model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7078282" y="4260856"/>
            <a:ext cx="2194560" cy="2194560"/>
            <a:chOff x="5532450" y="2057400"/>
            <a:chExt cx="2743200" cy="2743200"/>
          </a:xfrm>
          <a:solidFill>
            <a:schemeClr val="accent4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17936" y="3220221"/>
              <a:ext cx="2172230" cy="50013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Moore Model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5473046" y="4261678"/>
            <a:ext cx="1426518" cy="888011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18" y="4660746"/>
            <a:ext cx="1665842" cy="142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(Moore model in output)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by an example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FF or feedback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 (e.g., 2 JK, 1 RS, …)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a)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Columns: for each FF, two columns: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current state,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next state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b) Rows: for each state combination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total: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 for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 columns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based on: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current state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inputs to the FFs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Form State Transition Diagram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(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Analyze paths and states in state transition diagram</a:t>
            </a:r>
          </a:p>
          <a:p>
            <a:pPr marL="742950" lvl="0" indent="-742950" algn="ctr" defTabSz="457200">
              <a:buAutoNum type="arabicPeriod"/>
              <a:defRPr/>
            </a:pP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2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8042" y="1755249"/>
            <a:ext cx="12192000" cy="3602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-8042" y="5423236"/>
            <a:ext cx="12192000" cy="4063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-1" y="2189017"/>
            <a:ext cx="12192000" cy="3602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8041" y="4322619"/>
            <a:ext cx="12192000" cy="4063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Input + Moore Model Output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FF or feedback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 (e.g., 2 JK, 1 RS, …)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a)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Columns: for each FF, two columns: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current state,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next state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b) Rows: for each state combination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total: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 for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 columns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based on: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current state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inputs to the FFs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Form State Transition Diagram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(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Analyze paths and states in state transition diagram</a:t>
            </a:r>
          </a:p>
          <a:p>
            <a:pPr marL="742950" lvl="0" indent="-742950" algn="ctr" defTabSz="457200">
              <a:buAutoNum type="arabicPeriod"/>
              <a:defRPr/>
            </a:pP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19862">
            <a:off x="4996874" y="1733967"/>
            <a:ext cx="461818" cy="472369"/>
          </a:xfrm>
          <a:prstGeom prst="plus">
            <a:avLst>
              <a:gd name="adj" fmla="val 43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ross 9"/>
          <p:cNvSpPr/>
          <p:nvPr/>
        </p:nvSpPr>
        <p:spPr>
          <a:xfrm rot="19019862">
            <a:off x="2867892" y="3939770"/>
            <a:ext cx="461818" cy="472369"/>
          </a:xfrm>
          <a:prstGeom prst="plus">
            <a:avLst>
              <a:gd name="adj" fmla="val 43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51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845084" y="2560807"/>
            <a:ext cx="3226294" cy="2059814"/>
            <a:chOff x="3923394" y="2331017"/>
            <a:chExt cx="1550225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548069" cy="871402"/>
              <a:chOff x="4405258" y="95249"/>
              <a:chExt cx="4284615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4284615" cy="1796047"/>
                <a:chOff x="2764839" y="1066799"/>
                <a:chExt cx="9430213" cy="3953009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458074" y="1545108"/>
                  <a:ext cx="4736978" cy="7946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458074" y="4972056"/>
                  <a:ext cx="3648555" cy="4775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767743" y="2560807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84353"/>
                <a:chOff x="2764839" y="1066799"/>
                <a:chExt cx="7454502" cy="3927271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458075" y="4972056"/>
                  <a:ext cx="1743480" cy="220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1308339" y="5142019"/>
            <a:ext cx="6468640" cy="524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7788605" y="417453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3863555" y="4165295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308339" y="468035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2959887" y="1879993"/>
            <a:ext cx="7161519" cy="3806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0121406" y="1851174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959887" y="1905635"/>
            <a:ext cx="0" cy="73835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458686" y="1230086"/>
            <a:ext cx="5421740" cy="715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87" y="2519242"/>
            <a:ext cx="1097159" cy="637997"/>
          </a:xfrm>
          <a:prstGeom prst="rect">
            <a:avLst/>
          </a:prstGeom>
        </p:spPr>
      </p:pic>
      <p:pic>
        <p:nvPicPr>
          <p:cNvPr id="104" name="Picture 103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26" y="2532209"/>
            <a:ext cx="1097159" cy="637997"/>
          </a:xfrm>
          <a:prstGeom prst="rect">
            <a:avLst/>
          </a:prstGeom>
        </p:spPr>
      </p:pic>
      <p:cxnSp>
        <p:nvCxnSpPr>
          <p:cNvPr id="107" name="Straight Connector 106"/>
          <p:cNvCxnSpPr/>
          <p:nvPr/>
        </p:nvCxnSpPr>
        <p:spPr>
          <a:xfrm flipV="1">
            <a:off x="6699521" y="3325323"/>
            <a:ext cx="1115504" cy="7739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491893" y="2989988"/>
            <a:ext cx="674888" cy="1140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491893" y="1230086"/>
            <a:ext cx="11914" cy="180769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6873917" y="1237245"/>
            <a:ext cx="3257" cy="145558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40595" y="852524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pic>
        <p:nvPicPr>
          <p:cNvPr id="127" name="Picture 126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406" y="5585627"/>
            <a:ext cx="1097159" cy="637997"/>
          </a:xfrm>
          <a:prstGeom prst="rect">
            <a:avLst/>
          </a:prstGeom>
        </p:spPr>
      </p:pic>
      <p:cxnSp>
        <p:nvCxnSpPr>
          <p:cNvPr id="128" name="Straight Connector 127"/>
          <p:cNvCxnSpPr/>
          <p:nvPr/>
        </p:nvCxnSpPr>
        <p:spPr>
          <a:xfrm>
            <a:off x="10121598" y="2950995"/>
            <a:ext cx="0" cy="280923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262190" y="3006730"/>
            <a:ext cx="0" cy="306254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262190" y="6049893"/>
            <a:ext cx="4056850" cy="193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1216042" y="5585627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2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FF or feedback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5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 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9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845084" y="2560807"/>
            <a:ext cx="3226294" cy="2059814"/>
            <a:chOff x="3923394" y="2331017"/>
            <a:chExt cx="1550225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548069" cy="871402"/>
              <a:chOff x="4405258" y="95249"/>
              <a:chExt cx="4284615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4284615" cy="1796047"/>
                <a:chOff x="2764839" y="1066799"/>
                <a:chExt cx="9430213" cy="3953009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458074" y="1545108"/>
                  <a:ext cx="4736978" cy="7946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458074" y="4972056"/>
                  <a:ext cx="3648555" cy="4775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767743" y="2560807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84353"/>
                <a:chOff x="2764839" y="1066799"/>
                <a:chExt cx="7454502" cy="3927271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458075" y="4972056"/>
                  <a:ext cx="1743480" cy="220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1308339" y="5142019"/>
            <a:ext cx="6468640" cy="524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7788605" y="417453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3863555" y="4165295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308339" y="468035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2959887" y="1879993"/>
            <a:ext cx="7161519" cy="3806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0121406" y="1851174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959887" y="1905635"/>
            <a:ext cx="0" cy="73835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458686" y="1230086"/>
            <a:ext cx="5421740" cy="715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87" y="2519242"/>
            <a:ext cx="1097159" cy="637997"/>
          </a:xfrm>
          <a:prstGeom prst="rect">
            <a:avLst/>
          </a:prstGeom>
        </p:spPr>
      </p:pic>
      <p:pic>
        <p:nvPicPr>
          <p:cNvPr id="104" name="Picture 103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26" y="2532209"/>
            <a:ext cx="1097159" cy="637997"/>
          </a:xfrm>
          <a:prstGeom prst="rect">
            <a:avLst/>
          </a:prstGeom>
        </p:spPr>
      </p:pic>
      <p:cxnSp>
        <p:nvCxnSpPr>
          <p:cNvPr id="107" name="Straight Connector 106"/>
          <p:cNvCxnSpPr/>
          <p:nvPr/>
        </p:nvCxnSpPr>
        <p:spPr>
          <a:xfrm flipV="1">
            <a:off x="6699521" y="3325323"/>
            <a:ext cx="1115504" cy="7739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491893" y="2989988"/>
            <a:ext cx="674888" cy="1140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491893" y="1230086"/>
            <a:ext cx="11914" cy="180769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6873917" y="1237245"/>
            <a:ext cx="3257" cy="145558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40595" y="852524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pic>
        <p:nvPicPr>
          <p:cNvPr id="127" name="Picture 126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406" y="5585627"/>
            <a:ext cx="1097159" cy="637997"/>
          </a:xfrm>
          <a:prstGeom prst="rect">
            <a:avLst/>
          </a:prstGeom>
        </p:spPr>
      </p:pic>
      <p:cxnSp>
        <p:nvCxnSpPr>
          <p:cNvPr id="128" name="Straight Connector 127"/>
          <p:cNvCxnSpPr/>
          <p:nvPr/>
        </p:nvCxnSpPr>
        <p:spPr>
          <a:xfrm>
            <a:off x="10121598" y="2950995"/>
            <a:ext cx="0" cy="280923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262190" y="3006730"/>
            <a:ext cx="0" cy="306254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262190" y="6049893"/>
            <a:ext cx="4056850" cy="193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1216042" y="5585627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87106" y="3070123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2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JK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9709" y="166724"/>
            <a:ext cx="10735829" cy="5502544"/>
            <a:chOff x="929709" y="166724"/>
            <a:chExt cx="10735829" cy="5502544"/>
          </a:xfrm>
        </p:grpSpPr>
        <p:grpSp>
          <p:nvGrpSpPr>
            <p:cNvPr id="27" name="Group 26"/>
            <p:cNvGrpSpPr/>
            <p:nvPr/>
          </p:nvGrpSpPr>
          <p:grpSpPr>
            <a:xfrm>
              <a:off x="3834198" y="1875007"/>
              <a:ext cx="3226294" cy="2059814"/>
              <a:chOff x="3923394" y="2331017"/>
              <a:chExt cx="1550225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/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756857" y="1875007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/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cxnSp>
          <p:nvCxnSpPr>
            <p:cNvPr id="93" name="Straight Connector 92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297453" y="399455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104" name="Picture 10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107" name="Straight Connector 106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929709" y="166724"/>
              <a:ext cx="51809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2000" dirty="0">
                <a:solidFill>
                  <a:srgbClr val="FF0000"/>
                </a:solidFill>
              </a:endParaRPr>
            </a:p>
          </p:txBody>
        </p:sp>
        <p:pic>
          <p:nvPicPr>
            <p:cNvPr id="127" name="Picture 12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8" name="Straight Connector 127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1205156" y="4899827"/>
              <a:ext cx="46038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2000" dirty="0">
                <a:solidFill>
                  <a:srgbClr val="2240FF"/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929709" y="5810551"/>
            <a:ext cx="10772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#FFs + #Inputs = 2+1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= 8 combinations</a:t>
            </a:r>
          </a:p>
        </p:txBody>
      </p:sp>
    </p:spTree>
    <p:extLst>
      <p:ext uri="{BB962C8B-B14F-4D97-AF65-F5344CB8AC3E}">
        <p14:creationId xmlns:p14="http://schemas.microsoft.com/office/powerpoint/2010/main" val="256951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JK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8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a) Columns: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FF, two columns: one for current state, one for next state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input, one column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output, one column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b) Rows:  See item 2</a:t>
            </a:r>
          </a:p>
          <a:p>
            <a:pPr lvl="1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5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06427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2" name="Group 91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3" name="Group 152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5" name="Picture 15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Oval 156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60" name="Oval 15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1" name="Rectangle 150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2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30" name="Group 129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2" name="Picture 131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9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115" name="Picture 1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116" name="Straight Connector 115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1" name="Picture 12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2" name="Straight Connector 121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>
                <a:solidFill>
                  <a:srgbClr val="224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660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75803"/>
              </p:ext>
            </p:extLst>
          </p:nvPr>
        </p:nvGraphicFramePr>
        <p:xfrm>
          <a:off x="0" y="2890645"/>
          <a:ext cx="1219199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4421288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386326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 when X=0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 when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X=1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08707" y="4677505"/>
            <a:ext cx="5192768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 State Table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207" name="Group 206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252" name="Straight Connector 2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3" name="Group 252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256" name="Group 2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264" name="Straight Connector 263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57" name="Picture 2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258" name="Picture 2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259" name="Oval 2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260" name="Oval 2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263" name="Oval 262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254" name="Rectangle 253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2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233" name="Group 232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242" name="Straight Connector 241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4" name="Picture 2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235" name="Picture 23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236" name="Oval 235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237" name="Oval 236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241" name="Oval 240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231" name="Rectangle 230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232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209" name="Straight Connector 208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213" name="Straight Connector 212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7" name="Picture 2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218" name="Picture 21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219" name="Straight Connector 218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224" name="Picture 22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225" name="Straight Connector 224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>
                <a:solidFill>
                  <a:srgbClr val="2240FF"/>
                </a:solidFill>
              </a:endParaRPr>
            </a:p>
          </p:txBody>
        </p:sp>
      </p:grpSp>
      <p:sp>
        <p:nvSpPr>
          <p:cNvPr id="71" name="Freeform 1">
            <a:extLst>
              <a:ext uri="{FF2B5EF4-FFF2-40B4-BE49-F238E27FC236}">
                <a16:creationId xmlns:a16="http://schemas.microsoft.com/office/drawing/2014/main" id="{B3D3960D-A5A8-43AF-936C-202A8BA04FE7}"/>
              </a:ext>
            </a:extLst>
          </p:cNvPr>
          <p:cNvSpPr/>
          <p:nvPr/>
        </p:nvSpPr>
        <p:spPr>
          <a:xfrm>
            <a:off x="8360229" y="1500743"/>
            <a:ext cx="3458000" cy="1928257"/>
          </a:xfrm>
          <a:custGeom>
            <a:avLst/>
            <a:gdLst>
              <a:gd name="connsiteX0" fmla="*/ 0 w 3458000"/>
              <a:gd name="connsiteY0" fmla="*/ 676400 h 1928257"/>
              <a:gd name="connsiteX1" fmla="*/ 1382485 w 3458000"/>
              <a:gd name="connsiteY1" fmla="*/ 1486 h 1928257"/>
              <a:gd name="connsiteX2" fmla="*/ 2590800 w 3458000"/>
              <a:gd name="connsiteY2" fmla="*/ 839686 h 1928257"/>
              <a:gd name="connsiteX3" fmla="*/ 3396342 w 3458000"/>
              <a:gd name="connsiteY3" fmla="*/ 654628 h 1928257"/>
              <a:gd name="connsiteX4" fmla="*/ 3341914 w 3458000"/>
              <a:gd name="connsiteY4" fmla="*/ 1928257 h 1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8000" h="1928257">
                <a:moveTo>
                  <a:pt x="0" y="676400"/>
                </a:moveTo>
                <a:cubicBezTo>
                  <a:pt x="475342" y="325336"/>
                  <a:pt x="950685" y="-25728"/>
                  <a:pt x="1382485" y="1486"/>
                </a:cubicBezTo>
                <a:cubicBezTo>
                  <a:pt x="1814285" y="28700"/>
                  <a:pt x="2255157" y="730829"/>
                  <a:pt x="2590800" y="839686"/>
                </a:cubicBezTo>
                <a:cubicBezTo>
                  <a:pt x="2926443" y="948543"/>
                  <a:pt x="3271156" y="473200"/>
                  <a:pt x="3396342" y="654628"/>
                </a:cubicBezTo>
                <a:cubicBezTo>
                  <a:pt x="3521528" y="836056"/>
                  <a:pt x="3431721" y="1382156"/>
                  <a:pt x="3341914" y="1928257"/>
                </a:cubicBezTo>
              </a:path>
            </a:pathLst>
          </a:custGeom>
          <a:noFill/>
          <a:ln w="25400">
            <a:solidFill>
              <a:srgbClr val="224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99E1AB6-EA7D-49C0-8AB4-FD3917F15363}"/>
              </a:ext>
            </a:extLst>
          </p:cNvPr>
          <p:cNvSpPr/>
          <p:nvPr/>
        </p:nvSpPr>
        <p:spPr>
          <a:xfrm>
            <a:off x="9745496" y="3715222"/>
            <a:ext cx="24465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Moore model: </a:t>
            </a:r>
          </a:p>
          <a:p>
            <a:pPr lvl="0" algn="ctr" defTabSz="457200">
              <a:defRPr/>
            </a:pPr>
            <a:r>
              <a:rPr lang="en-US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not depend on X</a:t>
            </a:r>
          </a:p>
        </p:txBody>
      </p:sp>
    </p:spTree>
    <p:extLst>
      <p:ext uri="{BB962C8B-B14F-4D97-AF65-F5344CB8AC3E}">
        <p14:creationId xmlns:p14="http://schemas.microsoft.com/office/powerpoint/2010/main" val="188235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JK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8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a) Columns: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FF, two columns: one for current state, one for next state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input, one column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output, one column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b) Rows:  See item 2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 for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 next state columns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 the output value</a:t>
            </a:r>
          </a:p>
          <a:p>
            <a:pPr lvl="1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4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45615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8360229" y="1500743"/>
            <a:ext cx="3458000" cy="1928257"/>
          </a:xfrm>
          <a:custGeom>
            <a:avLst/>
            <a:gdLst>
              <a:gd name="connsiteX0" fmla="*/ 0 w 3458000"/>
              <a:gd name="connsiteY0" fmla="*/ 676400 h 1928257"/>
              <a:gd name="connsiteX1" fmla="*/ 1382485 w 3458000"/>
              <a:gd name="connsiteY1" fmla="*/ 1486 h 1928257"/>
              <a:gd name="connsiteX2" fmla="*/ 2590800 w 3458000"/>
              <a:gd name="connsiteY2" fmla="*/ 839686 h 1928257"/>
              <a:gd name="connsiteX3" fmla="*/ 3396342 w 3458000"/>
              <a:gd name="connsiteY3" fmla="*/ 654628 h 1928257"/>
              <a:gd name="connsiteX4" fmla="*/ 3341914 w 3458000"/>
              <a:gd name="connsiteY4" fmla="*/ 1928257 h 1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8000" h="1928257">
                <a:moveTo>
                  <a:pt x="0" y="676400"/>
                </a:moveTo>
                <a:cubicBezTo>
                  <a:pt x="475342" y="325336"/>
                  <a:pt x="950685" y="-25728"/>
                  <a:pt x="1382485" y="1486"/>
                </a:cubicBezTo>
                <a:cubicBezTo>
                  <a:pt x="1814285" y="28700"/>
                  <a:pt x="2255157" y="730829"/>
                  <a:pt x="2590800" y="839686"/>
                </a:cubicBezTo>
                <a:cubicBezTo>
                  <a:pt x="2926443" y="948543"/>
                  <a:pt x="3271156" y="473200"/>
                  <a:pt x="3396342" y="654628"/>
                </a:cubicBezTo>
                <a:cubicBezTo>
                  <a:pt x="3521528" y="836056"/>
                  <a:pt x="3431721" y="1382156"/>
                  <a:pt x="3341914" y="1928257"/>
                </a:cubicBezTo>
              </a:path>
            </a:pathLst>
          </a:custGeom>
          <a:noFill/>
          <a:ln w="25400">
            <a:solidFill>
              <a:srgbClr val="224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1" name="Group 70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72" name="Group 71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88" name="Group 187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9" name="Picture 188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90" name="Picture 18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91" name="Oval 19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2" name="Oval 19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95" name="Oval 194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87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05" name="Group 104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6" name="Picture 10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10" name="Picture 10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11" name="Oval 11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73" name="Oval 172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0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89" name="Picture 8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90" name="Straight Connector 89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rgbClr val="2240F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rgbClr val="2240F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rgbClr val="2240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>
                <a:solidFill>
                  <a:srgbClr val="224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46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60057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8360229" y="1500743"/>
            <a:ext cx="3458000" cy="1928257"/>
          </a:xfrm>
          <a:custGeom>
            <a:avLst/>
            <a:gdLst>
              <a:gd name="connsiteX0" fmla="*/ 0 w 3458000"/>
              <a:gd name="connsiteY0" fmla="*/ 676400 h 1928257"/>
              <a:gd name="connsiteX1" fmla="*/ 1382485 w 3458000"/>
              <a:gd name="connsiteY1" fmla="*/ 1486 h 1928257"/>
              <a:gd name="connsiteX2" fmla="*/ 2590800 w 3458000"/>
              <a:gd name="connsiteY2" fmla="*/ 839686 h 1928257"/>
              <a:gd name="connsiteX3" fmla="*/ 3396342 w 3458000"/>
              <a:gd name="connsiteY3" fmla="*/ 654628 h 1928257"/>
              <a:gd name="connsiteX4" fmla="*/ 3341914 w 3458000"/>
              <a:gd name="connsiteY4" fmla="*/ 1928257 h 1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8000" h="1928257">
                <a:moveTo>
                  <a:pt x="0" y="676400"/>
                </a:moveTo>
                <a:cubicBezTo>
                  <a:pt x="475342" y="325336"/>
                  <a:pt x="950685" y="-25728"/>
                  <a:pt x="1382485" y="1486"/>
                </a:cubicBezTo>
                <a:cubicBezTo>
                  <a:pt x="1814285" y="28700"/>
                  <a:pt x="2255157" y="730829"/>
                  <a:pt x="2590800" y="839686"/>
                </a:cubicBezTo>
                <a:cubicBezTo>
                  <a:pt x="2926443" y="948543"/>
                  <a:pt x="3271156" y="473200"/>
                  <a:pt x="3396342" y="654628"/>
                </a:cubicBezTo>
                <a:cubicBezTo>
                  <a:pt x="3521528" y="836056"/>
                  <a:pt x="3431721" y="1382156"/>
                  <a:pt x="3341914" y="1928257"/>
                </a:cubicBezTo>
              </a:path>
            </a:pathLst>
          </a:custGeom>
          <a:noFill/>
          <a:ln w="25400">
            <a:solidFill>
              <a:srgbClr val="224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1" name="Group 70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72" name="Group 71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88" name="Group 187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9" name="Picture 188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90" name="Picture 18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91" name="Oval 19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2" name="Oval 19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95" name="Oval 194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87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05" name="Group 104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6" name="Picture 10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10" name="Picture 10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11" name="Oval 11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73" name="Oval 172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0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89" name="Picture 8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90" name="Straight Connector 89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rgbClr val="2240F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rgbClr val="2240F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rgbClr val="2240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>
                <a:solidFill>
                  <a:srgbClr val="2240FF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08D41238-FB35-7A4A-896D-4FCA23D03AE3}"/>
              </a:ext>
            </a:extLst>
          </p:cNvPr>
          <p:cNvSpPr/>
          <p:nvPr/>
        </p:nvSpPr>
        <p:spPr>
          <a:xfrm>
            <a:off x="6226982" y="4505165"/>
            <a:ext cx="3937949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Moore Model</a:t>
            </a:r>
          </a:p>
          <a:p>
            <a:pPr lvl="0" algn="ctr" defTabSz="457200">
              <a:defRPr/>
            </a:pPr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depends on current state</a:t>
            </a:r>
          </a:p>
          <a:p>
            <a:pPr lvl="0" algn="ctr" defTabSz="457200">
              <a:defRPr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not involved!</a:t>
            </a:r>
          </a:p>
        </p:txBody>
      </p:sp>
    </p:spTree>
    <p:extLst>
      <p:ext uri="{BB962C8B-B14F-4D97-AF65-F5344CB8AC3E}">
        <p14:creationId xmlns:p14="http://schemas.microsoft.com/office/powerpoint/2010/main" val="235786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07927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1" name="Group 70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72" name="Group 71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88" name="Group 187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9" name="Picture 188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90" name="Picture 18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91" name="Oval 19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2" name="Oval 19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95" name="Oval 194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87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05" name="Group 104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6" name="Picture 10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10" name="Picture 10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11" name="Oval 11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73" name="Oval 172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0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84" name="Straight Connector 83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89" name="Picture 8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90" name="Straight Connector 89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2761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58821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=XB=00=0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=B’=0’=1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 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18069531-A5E8-6942-A879-FFCD28C2A27E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406A538-ADEE-F94D-991E-4CEA1AE89816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47B2D10-0BFE-0142-BB31-B161266ADB9C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5422B16-29CB-444A-A4B4-B902EBA00BB2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79095C8-CBF8-D048-84B2-9D8BF46A4D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3F2653FC-4EF4-2741-88AA-1758E78D1F55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8B3B1F1E-06B5-D847-BA9F-32F6F487C98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D7A5DA09-EDA4-1E48-A998-16564C8938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392D8E37-2FC6-9045-9579-7BE201D9D881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2F544C8D-48A8-974C-BDC6-6345A061A6B6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C3289FD4-94CD-0B49-AB3A-EF1BD5BF90A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9D65F748-F0B9-0F40-ACFA-C506B50FAB5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164EC080-E103-DF4C-B092-DCA40D1F2EA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ED34E3B5-0D55-6D45-A0E8-A1791EF1B5C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6BA881B1-D407-4B49-9E07-122125029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51F27B9B-F19A-F94C-9455-E41F5783E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FBE3CB2E-F6CD-2142-8C92-37FA894C17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316F97D3-F97E-AE45-AA9A-B67828F2B0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9801FDAA-0B2D-8843-B980-BFFBFC4FB409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D435BDC-86BD-2E44-8A13-48BEC6439E66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98A3C2C7-5DAE-FF47-B41A-5CFBBEF870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6633D9F-B2A9-7B43-B1D2-80D471C2649B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6B6E2AB-3699-CA4A-A388-5C61CF867D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7F617CC-0A8F-9F48-B0FE-BBA7D42A9F75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7CD24B4-1004-FF41-B6F2-F334CB99B2B6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0585202E-AB0B-FD4D-A4F6-8BE7B5BE90B6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91136FD9-2F15-7A4B-BD81-921E110575F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1F1D7B2-1269-FB46-B0AB-727629F777FE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34C611CB-5251-A74B-9F77-4D593EBF0A0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963DB6F4-272F-5447-9BBC-4CBC9767138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A2256A03-EF01-FE4D-B615-A90AA9D0B6A4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578E3437-F12C-9C48-B4A5-074A5C4E5F25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7EAA6EF6-CC94-F549-8888-2CD834B39CE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6DB6AA79-0E3B-4440-8DAB-779625EF6FC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B63432FA-DA50-5D40-8A67-3CA8CBAAB99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A996D3BD-11CE-A847-B962-055CEDB19EB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631C3E29-ED86-2745-965F-EAD6FECB0B3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63FC7971-CC73-6149-88ED-3667675CE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BEA1F620-7BF2-5046-B03C-47364290A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FEFBB6C-4D31-784A-BAC1-C5E6E740C8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A7E592F3-03B2-684A-9525-D261D84F3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99DD675-F574-B54D-995F-EFE3653F3F55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5F2DE81-5BB3-2146-9CCD-B44F04F3E48A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8EBA4E5C-7E22-A342-AF5D-D1C1BF3F051B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B1486A7-0B61-124C-A0E8-0126EB40A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F9786F4-7A82-0E49-851F-32A8D1A816A9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0DFC0E79-89FD-1A46-B7C1-7A48446DEB7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E0FAFAD-02AD-0741-BF95-05C16B1BEA50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FC65A3F-4148-5D41-9222-F4697A2BC702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BFCAA14-509F-1E4A-9DE0-4FC263243F0F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F323FB0-2C85-BF4D-803D-D7FA7F87674F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A760F2-A163-B94B-B272-C39F80E4A4D3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EC0FB91-E945-3E46-87AB-573E6AE429E5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47F1C2E-1193-C949-89BF-3DDD920C2A29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71E7D3C-2D46-DE48-8491-289CE5E1A8B9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665E8A6-32FC-644A-8A51-90B4D651C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A1DFAC-C922-2147-A8DE-67D8626DF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C130317-D453-0F40-9118-A1E78976CB47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C88BBD9-EE38-AC4B-88D5-21D43BB76024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3D32EF-B16C-0940-9912-4D8644A30870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1796BEF-92F9-4646-91CD-D5FE5243F47B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21E0844-806A-E34A-BFAE-8B58A3E624A0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329C647-E6B1-894A-994F-B2F561D51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D4DBAD6-13BA-E940-9B50-63CB750690C9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185FDCD-C24D-6D48-912E-86E9D61C2851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55395A1-1267-CF41-B9FD-9BCFAE8DF23F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D842F9B-7B35-5A45-AAD0-3C491936FD57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342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68591" y="2749489"/>
              <a:ext cx="1970412" cy="120032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03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24440"/>
              </p:ext>
            </p:extLst>
          </p:nvPr>
        </p:nvGraphicFramePr>
        <p:xfrm>
          <a:off x="0" y="2890645"/>
          <a:ext cx="1219468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=XA=00=0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F1357FB3-72E8-E543-B660-D9E32B2488E6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1364CE1-FDD3-EB48-BCCC-08A83580D084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E62BEB3-A654-4C41-AA5A-EE0A2CCB9207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463F1A7-51C4-FE49-A10F-1BA72E9465DA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7A1CDE2A-3A8B-5345-9FB0-2F7257271E1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1B865F5E-81A4-1A49-8B3B-D39EC52303B6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CC37ACB3-817B-5540-A08D-EE03FBD3B6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DE7DE09B-8986-B644-9FA0-552566BD96D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B396E569-85B6-3842-81E5-48F6DE243354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3FF3EA92-AD3E-8240-A386-046161EC05B9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A78CE9AF-21CA-3946-99C2-E70F9B2782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25ED3439-1A89-7540-968D-BB706BD64F9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2E66BBFB-860B-614A-AAC5-A8CBEBB48F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346E38C5-638E-C349-81CC-0855FF7D9A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2A25B055-AA33-EA41-B860-BD404F688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B0D8C570-47E1-AB49-8A35-F485990214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95D7B6A7-12B3-1B4A-AECC-679B18930B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64894F25-8106-BC49-B253-AE836FB71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951C984-5BDC-4541-9DC3-6338C9048367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DD37FF18-DF18-FF4B-B200-25B9A8667C96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D11A796-72F3-CB4C-8913-15E4DAE1D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3C1B162C-2276-B743-BDF9-86E2D3890EA1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47B7B459-A586-4A46-8B29-3BE5E2730B0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7C6F619-DD29-3843-AD64-88F51BC6628E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83D6B7D-400C-1048-8FA8-8B67FA0A0E56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49E1E4D9-0B82-6C4A-93CE-F74A8C7C7D58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60411AC9-277E-6B48-A0DA-EAD579A3AEE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45EE550E-4234-9D4B-9D00-CE94AD677007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8E780E29-9D3F-C444-9AF2-8702CE098D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9854F1CD-E68E-A24A-BFAC-97FB4C8F893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6D3BBC7D-CE4E-BC4D-AA38-A614DECA8524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B2E4BAF2-374E-2C48-8433-F501B04AF237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C1D8F6ED-22D4-C746-9723-A4697D2D28F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996D1B3E-C91F-B942-A5B4-82A7FB83B9C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1818D053-1899-CA4C-A927-68FDE5D6D1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9C4D909A-CEAC-DC47-8902-B085266085A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68F18D6C-D364-8441-AC5D-E6024997C5D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7D624FF4-2D1D-DE47-B216-F0DF1937B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52D357A6-4DDF-4C47-B064-3A16D2E901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D60066A3-486B-E84D-B77E-96EBF9E3EF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36D8F6D8-8D02-264D-8F99-A6FF9138E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BAC8F03-4F61-A743-A80D-24E5BD228BEA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84CC7BC-77E4-FB49-B799-C05E8486163B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608B3BEE-D080-144F-B149-703CAE12087D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4D8C5B6-199A-3243-BF54-CE798DE0D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3081BEC-07B1-0E45-BAB6-59311BBBF843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BA9C77F5-63FE-F647-960F-74F12EC2E02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090CA2-4A1A-B747-93EE-BAF5D3F78C56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7EDE7C-D9C9-C04B-97D8-06541D584BF3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8F854AE-84CF-4048-9F9E-598AF08754EE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6D7D0EA-0EC2-764C-A943-C1EC55028BA9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A46C674-ED7A-EB40-B595-413BBA7C013E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8FAC2FF-2C62-A747-9C85-8613E034358C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EDE5DCC-C16C-9E46-AF7C-BC496C976D4B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E95DFDC-B016-4846-859D-42CBED0B206D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D65035E-BB97-954E-B1F8-EAB1BB6A9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432711B-9CDC-1941-B068-6B998386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509F0-418C-E54C-B263-810471BF52D0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F17F1CB-A1FD-F741-898D-BCE4CC67BA5E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386C44D-732F-3542-A17E-0743B10E84CE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6E140BE-7085-6D4C-9BC7-E92A00EC9DAD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C475A53-140F-1745-A9DC-7EE18AEFA73A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76BBEED-10AF-9743-80C8-DF0E6FDB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67B7F0B-A5A6-0040-A4C6-F4034AB2D9A7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C6451CA-DEAD-9F46-9A1C-734D7833744E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0AF9F9B-6CD6-7A40-B5D5-B06A990E178F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B83E386-5432-284F-A065-7F890CE38708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064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2071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279AA941-E0BD-334D-9C46-1180C58D6FD6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73E7AB5-D47A-D547-BC19-F58DD43AF19B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C4955A1-B10A-F840-8F48-AF548DAA0DF5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E103D581-9E06-FB47-9235-F9513558B440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4897218E-0E87-134E-8B9D-DD4C256F932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91282200-E1E2-9C45-B219-74E071760D99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5572457F-B297-5646-B4B5-67E3E197458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886CDDD9-7D9A-9646-833D-29AB3830931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0502A8F8-DBEC-7542-9FA1-C31CDA66D389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8E9AE46A-DF7F-BB46-911A-3BA88B7BC95C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5F3CC26D-95AE-C54A-B155-773997999F4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6A5695D-BBA9-DA44-A0CB-3DA1851A53B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B49EB786-7829-2B4D-B38D-E2006DA997B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8D06788C-064F-C248-8B17-8181D42E9A7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E9A25DFD-9580-CD47-8372-B6D334159F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1AB91968-1DAB-E245-8D5C-5ED5A5E89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6BA9C38E-D6EE-D14A-87F8-3D9240785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6C17BF74-E76A-8747-B8B6-605F750D9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2FE64B2D-00A6-8843-B5C0-3F792BC7D700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B2C4B82-FFA3-2E42-942C-C1861611F8BB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7D96A38C-5858-AA40-B834-A095E72BA1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C490DA9-4E66-E842-80E0-A41790DC66AE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ABFD2636-DFFE-8E42-A9F5-C1991320B2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61307B6-4C1D-E24E-85DE-75D940B26B7F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C898E4F-62F9-6C4A-8CCC-D98B65EBD834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6B760E9D-37DA-A64F-AEE8-44DD7C04C289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3C9487FC-E7E2-FC4E-8F5E-4CBBC742FCE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8208552-4CF1-F444-8D59-5625BC45B4D2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AA537980-9008-0145-BC76-92109CAC7A3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CD75792E-9E45-394C-ACF3-D299D2A2A28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C52A4A0-9B66-2A4F-9AAD-97DEA74CFD29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B7662EC6-3140-5841-85A8-94C8E2210E1B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1055938-DA84-C848-8FE1-D99F4D65EAF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D0CD8617-F2E5-004F-8586-C28F8AAD8AB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56B78BF-5E79-FC46-BB4D-9B55016861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91A9D03B-BF1F-D04C-B2E3-B6E6CD93D9E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67CB540A-458A-E74B-A839-51AE7A4F642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7A194670-4CD3-6A44-975F-C570717F84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0C2F65D4-5C5B-994D-9887-292DA12418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EB2601E7-A0D3-484A-99B9-A7687DDBC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97A4EDA2-A78A-4846-BD21-01031C1F9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ABD5AD5-6413-CB42-954F-82BB3B6D25DC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297B45E-4C46-8542-B863-E33EE2DFC026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A96E815-66A1-2D42-ABF1-D9E39B4D3E08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2CEDCD9D-4C1D-7B4F-AA21-207E86F20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8F4CE70-0874-5C47-8050-87BDF980FFA8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58A1C942-2236-8D46-BD27-194A2C97B3F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4B7C15B-76CB-B746-9992-267749C10203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73D37C6-2822-2346-8692-38622C01E472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E38359E-538C-0145-AC43-86C2249EA75E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CFFC624-3200-1841-8105-FCBD84B0E623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7631255-8C1A-BF4E-991B-33A8E96C91D9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E1F7AFC-809D-DB4C-981C-695C9CC7361B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C3445A2-A5E3-474B-9CD3-CAABA8EEAA9C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CD0AD48-10B1-DB44-9131-1572E79EFD58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E13CFF8-4965-EA42-B927-B53984A99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2F930CD-BDB1-4F49-AAEC-893BCE65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28F5F2A-4ED5-2541-ABA1-5DC6CE8D5EA6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4A0C9CC-5041-0549-BD95-F10A064F50D3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0421F7F-62BB-C547-A254-94F727C2C549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B367295-2A74-C146-B45E-BF9131C13244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0EC366-7C28-2C45-92D0-D8A48AAAC19A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117B20A-AA88-D241-A0D5-F812E0CD8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EDD3244-22F8-6D42-AF68-2008710D9253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40FDE68-ACBA-0D4C-A9A7-469B78B67265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1A0AF97-4192-0348-983F-FC0D3ECB5F8B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24DB79C-CAD0-CE4E-8BF5-DA80DA2A52B8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731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76762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3383C835-615D-8044-870F-674C479D8DCA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1F33EF3-7E21-B441-89DD-10BFF2BFBE64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E8D6DD9-7066-B54D-ABF0-8AA0C75B7C81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3815024-3DF8-CD41-9E43-B6B200FCD9F7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846A795A-141D-CB4C-A3F7-F30DEAD4F1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40ED8794-117D-7445-A7C5-D4380D7F6B2F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C01EEDB7-5658-1549-9D12-CD43027FD84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C6F1A08E-0D0B-3C4A-811E-4FAEB743D4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BFC05D11-135E-0A43-957B-B418386B55F9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8922348F-BB90-B849-9333-3761DB11985F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B52AFBF9-B14B-0147-BE18-02BE1775AE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8CE377F6-50DA-0A4C-9917-DB062289E94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E3820FB8-DA03-4543-B973-61827BE5E6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FA7A7386-CE74-4049-8008-F34917F70BD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9C756BC8-EE55-C048-9FB8-0E31DF40A6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2677EA51-D9BF-3342-AF2A-2D90C41607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8B72A866-9092-B543-9BA2-B7F4F34F7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FAFA81F-0128-0C48-B315-6CC94B5A5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332A19D-DB0E-5D45-9E04-0D8F2085C5CF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EBBEAF79-526A-2443-B35E-8AB6DA9FE69A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67FE4902-A217-1A44-BC56-A1A008151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3C917C81-54F7-5F46-BFB4-8B930F894DFD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93CD2D90-42D8-7942-AA36-257F50CF3F5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3DD6CED-7799-4A48-9334-33E3DA9B10AE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06637E0-15CB-CF44-BC11-F9873D3319CF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E9E4977-AA52-A44F-B13A-1B64513470C3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E0A49CB8-99E7-244F-AE1F-BB811075BF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77963ABC-BD92-394D-9221-13DC72E29231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926D6AA7-C887-2340-BC7A-3E714F2B1B0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6C8F19B0-28D1-E940-9425-129E43828A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66E0AEDE-178F-3848-BE22-B10F1B5B1E8F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FD25FD8A-242B-2A41-9E9E-7DCF78670AD9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E0E1AF15-20BF-7744-B98C-5AE84341B7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D69DA404-E0CB-7840-8CDB-41B4931BAD9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CDD4D963-4CE1-9644-B1AB-AD76746237D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6415CBAB-7FE4-334C-A2FD-25A9D6003A1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E80953DC-DB01-8F4F-BDDA-69AF3FFCBAB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2D0AB5B7-13E0-254F-8B80-D2700E08D4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8BFA5BB0-801D-E143-9ABB-483C3A2438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8348F15F-F6A9-764A-A4FC-3AC1EDEE9A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691DB707-A994-BB4B-8464-87C4D90BFF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5A00E6D-625A-1C4E-8301-9E7C1C45774E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579DB01-4DF3-B94B-A439-AFEDDA876B39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E84785E-1EE6-9F42-B5BC-1B1DD6B15EA9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D0E04F89-F83B-3A49-A422-1CF64E018C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28EDCF9-7C8B-1B40-A2E1-E63BBF058ED0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97F11DA1-EEF1-D94A-A328-3D2AAC9D8C3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1845EC-2DE6-3845-A55E-E454A04538F8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115C232-07E4-F543-9F8C-FEF777F1B1A7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0EB655-F5C1-4640-A58C-127D1F323EEB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3997DB8-6562-1747-8D84-2C00950F3772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46194-C34A-2743-BC68-88E70D00FDDE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06D21F-BF18-234D-A45C-B21912943472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EB82194-3892-D244-996D-E81B7A53A880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D620C99-F68C-964E-A863-2F9B228FDC7B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5B2A8B1-8458-7A41-8854-8257E7F3B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17836-0286-444A-A06B-FACB8516C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217AF9E-01E6-1E43-9972-01A0048E277B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28C6FCA-2E68-1249-9E12-1FE32BB66D25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7711406-83BE-F344-9520-ADB498E07D77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51B8044-68F0-8148-A143-14457C91C02C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9369B1A-D568-EB4E-B6BE-B4B9BE3DD6E4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D28B97A-00BC-9B4A-851E-4520FA548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D15AEA8-67A3-3040-9C75-E7A8314CFEAB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0896FAD-70B8-C94D-96E6-BAD82D03C39B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F96FB85-5C00-7940-AA9C-D0238B3BDC6B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67B2289-6186-F140-B07D-6CEBE3C5D3D7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745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35650"/>
              </p:ext>
            </p:extLst>
          </p:nvPr>
        </p:nvGraphicFramePr>
        <p:xfrm>
          <a:off x="0" y="2890645"/>
          <a:ext cx="1219468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B=0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TB=XA=11=1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---------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Comp.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B9019BD8-911D-D540-96E9-21410BD2AEDE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FDD927C-2D5E-7644-A5F8-FD910433294D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0BCBFD6-A903-1540-820D-D4EB07984F43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E9755C91-C6C3-DF46-A54D-D16814473258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8A86204-E10A-E045-9317-556362C3C9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8C9A92F7-871A-FF42-86E3-0BF579A63563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856B1A05-50FE-2B42-B1BF-0FAB3FFAD86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0CB0F93F-6340-8C4C-B46A-90EEEB3C24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7EB621EA-CFF7-0647-9FEC-7A795DF80BD9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2C0AEBFD-5058-724D-89A2-C2A0967DA911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B59F3DE8-DB59-4D41-890E-CC954E7F830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7E8C6B67-9176-9247-A779-A899ADD9A3F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2F63D113-7F34-FA48-A773-7A4F94739A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50CDBFB-72B6-984D-8019-40D63B3B02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5D38F835-0189-3F4A-97CD-0E457A139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F4225C04-C0FA-DF47-8881-5F6B194BD7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BC6F85F6-7A52-0D4B-B289-FB214A28A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DBA8DC2B-EF90-0A40-8543-4D9D72A97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08910B5-24FD-B54D-9641-28687AB5FA77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BFE3C6D3-CDCA-A740-B42E-2D6ACB40C12F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E252BDA2-9315-A14F-B29A-896038718D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01957E5-522B-8447-9A36-05BADC254CE4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9F6C967B-5E2C-F14D-9C55-9BFBDBB73F4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B9CEC1D-1974-BB42-A63D-3CD77F01E7B4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1ED74B5-FD43-0744-8775-B864D86B1237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8C3E02DA-FA6D-7541-8BB9-0BF37F9792AD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BAC41B44-CF79-1E4E-937C-F9C0F65203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BC62C409-F55A-2E4C-8A36-02A316BE1D60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6E6CEA48-8A2B-2A4E-A36F-5D5C98C8F89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B3F565D6-2D82-D341-9930-48C48CC716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2330E049-AB2D-6D47-996E-A530BD0D83C0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2CDE9286-94B8-9C42-B01F-D2C2026A017D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CFCFE078-3EAD-9443-B6B9-E90E9F3BA17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51B6C201-A3C4-2340-AE3E-E3BF7333401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1B51D5D2-8794-E446-9849-C3C8784897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62ECF9D1-E771-064E-9B52-90C2EFDD13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CC553C5D-1663-DD41-9145-12E10028328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9127B46-EA07-4E4A-8A90-6C9496E981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6217AC37-8F4F-574D-942C-F990610AB7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4F13246A-1C85-AC4D-B080-92AA031199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2B54A954-DCE6-E442-9044-008E82A1B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3F3F3BF0-6B56-9C42-AE77-F09191318E6C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1F0C232-FA5E-B246-9FDA-D0A1A5556525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1D58DCD9-4AF4-7F42-944E-630310DAB271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49EC0E49-CD91-0C41-AB25-4591320F56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B8D883F-F003-3A47-B33F-D148C7EC5DED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FB1926C7-7C51-0B4D-8946-182C42ED7E5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7A7593-1D49-5446-8B17-1C26600D6CF3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B4FA83D-9C7E-A240-A686-CB653F424EDD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7C7952A-6110-EA4D-9508-B7B61D16D4E1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30C38F9-4645-874E-8D9D-B47BF0CA8AE0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3C6154A-B909-4744-8272-3B41BE9287C7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77CDE6-4925-5741-8F2A-9E476DF278F1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CAFB596-60DF-4749-9444-EE08CC6E85C1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B9839F7-BB72-AA42-A1B0-F31870CE00EE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F4D0DE9-2977-7443-A3EE-711F428A0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6330CD4-7EC6-5C43-9BC7-6A48D203C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33D41F6-589F-E14F-BAC7-3E5807F5C595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0FEF65B-E5F6-A54A-BB17-09CC61053C3C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477123A-B6E3-1646-9D3F-1966FCFB97A9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7EC780C-1800-C04D-B4E6-F5A7D0484283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97C6583-7B02-C743-A5E8-43338660F095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9C98298-22AD-264F-8C72-402BCEF8A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6CC14B8-7AAB-8C41-9D0D-4584E21436CB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BE28FB0-D7AE-9E4E-807A-D25A7FB9314C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6C03E74-61D0-F844-A7CA-53F21AE45C10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CEC1B-1E26-4347-BC6B-50014AECA859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7819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5168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181740A8-9D98-4043-8E6D-B0CE9141E0DE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3AA5EAF-5AC5-F446-BD22-C82C77D22846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8712966-E318-6F49-92C1-7A22EB6C8BB5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1743560C-45EB-A24D-8192-658551917D9F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14AFA31E-A581-744C-8208-05361725F2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09808D05-9D4E-A248-B95F-7663F7F96059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8BE23E71-DEB3-3D49-8C8C-A7234F7AF2A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0324753A-B049-2649-9117-76EFD707118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A25122BD-DFE0-C84F-967D-00C2DD18CA7A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EA53B224-CAC2-644C-BAD1-8C87DB5D1C8F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6E15CCE4-1C52-CE4B-8177-ADA793AFA66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3F4AF5DD-0318-B147-B4BC-44FFBF9B859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98142440-FC1C-3E44-9ADD-9E73763661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301E05C9-2A6A-7B48-987C-4365C014EEE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1EEB6F53-9759-EC4D-96DB-8EE584DE8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89E539B1-B341-8C44-9140-6A36FA2F5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2D5AD9E-563A-7344-9425-67F9450A45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E36E89BE-E174-C246-B4B4-C7A9FAC391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9F0D2FD-59EA-0049-80FF-A2779AE3AA03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00B2DCC9-C105-1A45-8666-B3A4BD91184C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0F758D0B-3427-4849-9032-1D2A7C9D1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71C47F6-FF41-7B4B-93D7-879A9DC4F652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494ED693-6179-C64F-90AB-348D2D4D44C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1E5D0F2-1E6E-4F41-A8E1-78C384D2223F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B67E6B5-9BCF-C546-B09D-72C74FC3C073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6F36FDFE-C391-2F4B-A80B-78F77E5BF693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E6828051-FA98-C94F-B5FA-C380DA830B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B57AEE44-ACB3-5C41-AFC7-EA0CB948CF0C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2BB8AECE-8394-4D4C-9210-87668458804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A7D8B92E-CA19-9846-AF6F-93F8196BC54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9DF3C9B-905D-BD47-AC70-D815CD2EFC51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EC301DA5-1BAA-3947-AA0E-73E6C8C6678E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2FF3683-C4DB-5B49-B339-E912156170D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224C9758-E71A-2040-889E-73E11382E00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D4195FA-FFB0-0142-BC05-C60D26972F7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7C1A727B-CB22-4E43-8034-BBBDF95540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0732D564-5B2C-3948-ADAC-4BC1A648B2F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99F31B17-6204-5C45-B138-3E533A8A3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722AFD0C-FBE8-594E-9FC3-269F2CC6E9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BD130216-C110-8E4F-AF09-C9375D2F6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6182C2B4-18C1-3F41-911D-1D2606B3FA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30262B8F-8773-4948-9E7D-76C58F378E42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AF8F976-439B-934B-9A86-1446A87D7B5F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FF85DB9-8327-9542-A84E-AD9B75866A31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DC4BA228-F848-DE4B-B8E1-D7563279DB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72FC12E-BF9C-A949-AC2C-4692D4037D7C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78DFE02-9A39-3349-9559-6C5AA2EBDF7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A9D4F6-53F4-B84E-8C6E-3C0D4D482CD6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1D7A333-E48B-084C-8462-8B9289E5C657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039E6B0-1914-8B4D-BA2A-65BBD3469B36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FFC5A7F-B956-D04A-87D5-CC2F5A2D6E6B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4BB312-1EA9-424B-AD9D-C950986C5916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D199EEA-E6F5-3A43-86F6-42F39FC1B3F6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14FF59-374B-D241-A944-794D2C458AE9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CA16EE9-D88D-D24F-A231-3F450F8AE94E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6525D06-1746-CC46-8852-4EE157ECE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49F1CC6-587B-1E43-8534-10353871C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5D3F734-02D4-B14A-B114-F63696A89EAE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0396C41-58E8-9C45-ADDB-EB409EBD7CE2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5BB3062-03C4-0E47-8573-95F6186E9075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E4F3B70-7AD4-F543-986A-A6B485FD568C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F582276-3C35-3E46-8EFB-C7A3A8E86D64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6769830-4547-874D-82B4-8F9013A7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B151DD-8624-814D-9A01-37A89702589D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315A4A9-AE44-F64E-B942-63666D642FCC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EEA83F6-B892-5149-910F-67D74ABEDD2F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55CAC40-E0C0-2D42-AE09-AD9124E362A1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0740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66600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41904" y="2455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45560"/>
            <a:ext cx="1219199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JK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8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a) Columns: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FF, two columns: one for current state, one for next state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input, one column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output, one column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b) Rows:  See item 2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 for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 next state columns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 the output value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Form state (transition) diagram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a) nodes for states, directed edges for transitions between states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b) labels for edges by the value of </a:t>
            </a:r>
            <a:r>
              <a:rPr lang="en-US" sz="2400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c) labels for nodes by the value of </a:t>
            </a:r>
            <a:r>
              <a:rPr lang="en-US" sz="2400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28919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667429" y="741203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00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667429" y="2315785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01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667429" y="5460291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667429" y="3885709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398949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3155433" y="2734381"/>
            <a:ext cx="251199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532255" y="74120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 flipV="1">
            <a:off x="6398949" y="1325979"/>
            <a:ext cx="1178824" cy="137102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7667293" y="202339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398949" y="4017723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7532255" y="3858399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444467" y="56814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7577773" y="552210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 flipH="1">
            <a:off x="4477656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015309" y="63303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4507988" y="2664842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4052693" y="2850508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flipH="1">
            <a:off x="4507988" y="4428327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4052693" y="461399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41256" y="471743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162693" y="1472723"/>
            <a:ext cx="389595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Labels on edges based on value of 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28719-A40E-7441-A53A-55F8B5F2475A}"/>
              </a:ext>
            </a:extLst>
          </p:cNvPr>
          <p:cNvSpPr>
            <a:spLocks noChangeAspect="1"/>
          </p:cNvSpPr>
          <p:nvPr/>
        </p:nvSpPr>
        <p:spPr>
          <a:xfrm>
            <a:off x="10096565" y="543388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BA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6E2C51-C55F-E644-BD7C-A3A21E821C5F}"/>
              </a:ext>
            </a:extLst>
          </p:cNvPr>
          <p:cNvSpPr/>
          <p:nvPr/>
        </p:nvSpPr>
        <p:spPr>
          <a:xfrm>
            <a:off x="10401365" y="2747756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6DC154A-1AAC-D543-82D0-194991D7A522}"/>
              </a:ext>
            </a:extLst>
          </p:cNvPr>
          <p:cNvSpPr/>
          <p:nvPr/>
        </p:nvSpPr>
        <p:spPr>
          <a:xfrm>
            <a:off x="9674925" y="3393443"/>
            <a:ext cx="1879600" cy="757343"/>
          </a:xfrm>
          <a:prstGeom prst="arc">
            <a:avLst>
              <a:gd name="adj1" fmla="val 11764412"/>
              <a:gd name="adj2" fmla="val 20715390"/>
            </a:avLst>
          </a:prstGeom>
          <a:ln w="508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04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667429" y="741203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0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667429" y="2315785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0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667429" y="5460291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1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667429" y="3885709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0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398949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3155433" y="2734381"/>
            <a:ext cx="251199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532255" y="74120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 flipV="1">
            <a:off x="6398949" y="1325979"/>
            <a:ext cx="1178824" cy="137102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7577773" y="1963919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398949" y="4017723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7532255" y="3858399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444467" y="56814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7577773" y="552210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 flipH="1">
            <a:off x="4477656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015309" y="63303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4507988" y="2664842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4052693" y="2850508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flipH="1">
            <a:off x="4507988" y="4428327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4052693" y="461399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41256" y="471743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11" y="1425310"/>
            <a:ext cx="3930721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Labels on nodes based on value of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US" sz="3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5FF869-0103-E146-9F58-7BD6E41424EC}"/>
              </a:ext>
            </a:extLst>
          </p:cNvPr>
          <p:cNvSpPr>
            <a:spLocks noChangeAspect="1"/>
          </p:cNvSpPr>
          <p:nvPr/>
        </p:nvSpPr>
        <p:spPr>
          <a:xfrm>
            <a:off x="388366" y="2499344"/>
            <a:ext cx="972000" cy="9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BA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/</a:t>
            </a:r>
            <a:r>
              <a:rPr lang="en-US" sz="3200" dirty="0">
                <a:solidFill>
                  <a:srgbClr val="2240FF"/>
                </a:solidFill>
              </a:rPr>
              <a:t>F</a:t>
            </a:r>
            <a:endParaRPr lang="en-CA" sz="3200" dirty="0">
              <a:solidFill>
                <a:srgbClr val="22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5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6) (</a:t>
            </a:r>
            <a:r>
              <a:rPr lang="en-US" sz="4000" i="1" dirty="0"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) Path on State Transitions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71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D5B6F4-582A-4DE8-8CA4-E86A2A0728FB}"/>
              </a:ext>
            </a:extLst>
          </p:cNvPr>
          <p:cNvGrpSpPr/>
          <p:nvPr/>
        </p:nvGrpSpPr>
        <p:grpSpPr>
          <a:xfrm>
            <a:off x="2641256" y="586675"/>
            <a:ext cx="5721693" cy="5605136"/>
            <a:chOff x="2641256" y="586675"/>
            <a:chExt cx="5721693" cy="5605136"/>
          </a:xfrm>
        </p:grpSpPr>
        <p:sp>
          <p:nvSpPr>
            <p:cNvPr id="2" name="Rectangle 1"/>
            <p:cNvSpPr/>
            <p:nvPr/>
          </p:nvSpPr>
          <p:spPr>
            <a:xfrm>
              <a:off x="4052692" y="586675"/>
              <a:ext cx="4310257" cy="1058097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5667429" y="741203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00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/</a:t>
              </a:r>
              <a:r>
                <a:rPr lang="en-US" sz="2000" dirty="0">
                  <a:solidFill>
                    <a:srgbClr val="2240FF"/>
                  </a:solidFill>
                </a:rPr>
                <a:t>0</a:t>
              </a:r>
              <a:endParaRPr lang="en-CA" sz="2000" dirty="0">
                <a:solidFill>
                  <a:srgbClr val="2240FF"/>
                </a:solidFill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5667429" y="2315785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/</a:t>
              </a:r>
              <a:r>
                <a:rPr lang="en-US" sz="2000" dirty="0">
                  <a:solidFill>
                    <a:srgbClr val="2240FF"/>
                  </a:solidFill>
                </a:rPr>
                <a:t>0</a:t>
              </a:r>
              <a:endParaRPr lang="en-CA" sz="2000" dirty="0">
                <a:solidFill>
                  <a:srgbClr val="2240FF"/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667429" y="5460291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/</a:t>
              </a:r>
              <a:r>
                <a:rPr lang="en-US" sz="2000" dirty="0">
                  <a:solidFill>
                    <a:srgbClr val="2240FF"/>
                  </a:solidFill>
                </a:rPr>
                <a:t>1</a:t>
              </a:r>
              <a:endParaRPr lang="en-CA" sz="2000" dirty="0">
                <a:solidFill>
                  <a:srgbClr val="2240FF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667429" y="3885709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/</a:t>
              </a:r>
              <a:r>
                <a:rPr lang="en-US" sz="2000" dirty="0">
                  <a:solidFill>
                    <a:srgbClr val="2240FF"/>
                  </a:solidFill>
                </a:rPr>
                <a:t>0</a:t>
              </a:r>
              <a:endParaRPr lang="en-CA" sz="2000" dirty="0">
                <a:solidFill>
                  <a:srgbClr val="2240FF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6398949" y="900527"/>
              <a:ext cx="1133306" cy="31727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reeform 39"/>
            <p:cNvSpPr/>
            <p:nvPr/>
          </p:nvSpPr>
          <p:spPr>
            <a:xfrm flipH="1" flipV="1">
              <a:off x="3155433" y="2734381"/>
              <a:ext cx="2511996" cy="3286295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32255" y="741203"/>
              <a:ext cx="4058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 flipV="1">
              <a:off x="6398949" y="1349821"/>
              <a:ext cx="1178824" cy="1347182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564481" y="2035371"/>
              <a:ext cx="4058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6398949" y="4017723"/>
              <a:ext cx="1133306" cy="31727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532255" y="3858399"/>
              <a:ext cx="4058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6444467" y="5681427"/>
              <a:ext cx="1133306" cy="31727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77773" y="5522103"/>
              <a:ext cx="4058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 flipH="1">
              <a:off x="4477656" y="900527"/>
              <a:ext cx="1133306" cy="31727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15309" y="633031"/>
              <a:ext cx="4058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 flipH="1">
              <a:off x="4507988" y="2664842"/>
              <a:ext cx="1133306" cy="1220867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52693" y="2850508"/>
              <a:ext cx="4058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4507988" y="4428327"/>
              <a:ext cx="1133306" cy="1220867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052693" y="4613993"/>
              <a:ext cx="4058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41256" y="4717436"/>
              <a:ext cx="4058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85948" y="741203"/>
            <a:ext cx="3930721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Life lock!</a:t>
            </a:r>
            <a:endParaRPr lang="en-US" sz="3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0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5334" y="2749489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75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8230" y="2899259"/>
              <a:ext cx="1771639" cy="156966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301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917176"/>
            <a:ext cx="9708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Synchronization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29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181740A8-9D98-4043-8E6D-B0CE9141E0DE}"/>
              </a:ext>
            </a:extLst>
          </p:cNvPr>
          <p:cNvGrpSpPr/>
          <p:nvPr/>
        </p:nvGrpSpPr>
        <p:grpSpPr>
          <a:xfrm>
            <a:off x="1228725" y="300697"/>
            <a:ext cx="5831782" cy="2538812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3AA5EAF-5AC5-F446-BD22-C82C77D22846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8712966-E318-6F49-92C1-7A22EB6C8BB5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1743560C-45EB-A24D-8192-658551917D9F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14AFA31E-A581-744C-8208-05361725F2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09808D05-9D4E-A248-B95F-7663F7F96059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8BE23E71-DEB3-3D49-8C8C-A7234F7AF2A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0324753A-B049-2649-9117-76EFD707118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A25122BD-DFE0-C84F-967D-00C2DD18CA7A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EA53B224-CAC2-644C-BAD1-8C87DB5D1C8F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6E15CCE4-1C52-CE4B-8177-ADA793AFA66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3F4AF5DD-0318-B147-B4BC-44FFBF9B859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98142440-FC1C-3E44-9ADD-9E73763661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301E05C9-2A6A-7B48-987C-4365C014EEE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1EEB6F53-9759-EC4D-96DB-8EE584DE8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89E539B1-B341-8C44-9140-6A36FA2F5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2D5AD9E-563A-7344-9425-67F9450A45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E36E89BE-E174-C246-B4B4-C7A9FAC391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9F0D2FD-59EA-0049-80FF-A2779AE3AA03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00B2DCC9-C105-1A45-8666-B3A4BD91184C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0F758D0B-3427-4849-9032-1D2A7C9D1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71C47F6-FF41-7B4B-93D7-879A9DC4F652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494ED693-6179-C64F-90AB-348D2D4D44C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1E5D0F2-1E6E-4F41-A8E1-78C384D2223F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B67E6B5-9BCF-C546-B09D-72C74FC3C073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6F36FDFE-C391-2F4B-A80B-78F77E5BF693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E6828051-FA98-C94F-B5FA-C380DA830B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B57AEE44-ACB3-5C41-AFC7-EA0CB948CF0C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2BB8AECE-8394-4D4C-9210-87668458804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A7D8B92E-CA19-9846-AF6F-93F8196BC54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9DF3C9B-905D-BD47-AC70-D815CD2EFC51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EC301DA5-1BAA-3947-AA0E-73E6C8C6678E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2FF3683-C4DB-5B49-B339-E912156170D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224C9758-E71A-2040-889E-73E11382E00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D4195FA-FFB0-0142-BC05-C60D26972F7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7C1A727B-CB22-4E43-8034-BBBDF95540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0732D564-5B2C-3948-ADAC-4BC1A648B2F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99F31B17-6204-5C45-B138-3E533A8A3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722AFD0C-FBE8-594E-9FC3-269F2CC6E9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BD130216-C110-8E4F-AF09-C9375D2F6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6182C2B4-18C1-3F41-911D-1D2606B3FA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30262B8F-8773-4948-9E7D-76C58F378E42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AF8F976-439B-934B-9A86-1446A87D7B5F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FF85DB9-8327-9542-A84E-AD9B75866A31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DC4BA228-F848-DE4B-B8E1-D7563279DB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72FC12E-BF9C-A949-AC2C-4692D4037D7C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78DFE02-9A39-3349-9559-6C5AA2EBDF7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A9D4F6-53F4-B84E-8C6E-3C0D4D482CD6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1D7A333-E48B-084C-8462-8B9289E5C657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039E6B0-1914-8B4D-BA2A-65BBD3469B36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FFC5A7F-B956-D04A-87D5-CC2F5A2D6E6B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4BB312-1EA9-424B-AD9D-C950986C5916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D199EEA-E6F5-3A43-86F6-42F39FC1B3F6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14FF59-374B-D241-A944-794D2C458AE9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CA16EE9-D88D-D24F-A231-3F450F8AE94E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6525D06-1746-CC46-8852-4EE157ECE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49F1CC6-587B-1E43-8534-10353871C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5D3F734-02D4-B14A-B114-F63696A89EAE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0396C41-58E8-9C45-ADDB-EB409EBD7CE2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5BB3062-03C4-0E47-8573-95F6186E9075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E4F3B70-7AD4-F543-986A-A6B485FD568C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F582276-3C35-3E46-8EFB-C7A3A8E86D64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6769830-4547-874D-82B4-8F9013A7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B151DD-8624-814D-9A01-37A89702589D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315A4A9-AE44-F64E-B942-63666D642FCC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EEA83F6-B892-5149-910F-67D74ABEDD2F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55CAC40-E0C0-2D42-AE09-AD9124E362A1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C4F9F15D-CD51-4B34-AB27-F38374CF5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85837"/>
              </p:ext>
            </p:extLst>
          </p:nvPr>
        </p:nvGraphicFramePr>
        <p:xfrm>
          <a:off x="942975" y="3060777"/>
          <a:ext cx="10002295" cy="33546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02295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670939">
                <a:tc>
                  <a:txBody>
                    <a:bodyPr/>
                    <a:lstStyle/>
                    <a:p>
                      <a:r>
                        <a:rPr lang="en-US" sz="3600" kern="1200" noProof="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Clk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670939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  <a:tr h="670939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897954"/>
                  </a:ext>
                </a:extLst>
              </a:tr>
              <a:tr h="670939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19666"/>
                  </a:ext>
                </a:extLst>
              </a:tr>
              <a:tr h="670939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711551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798DA18-53F2-4096-8CAF-ED7927FC39B7}"/>
              </a:ext>
            </a:extLst>
          </p:cNvPr>
          <p:cNvCxnSpPr>
            <a:cxnSpLocks/>
          </p:cNvCxnSpPr>
          <p:nvPr/>
        </p:nvCxnSpPr>
        <p:spPr>
          <a:xfrm>
            <a:off x="1588207" y="640808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07C7CF-AFB5-4CFF-B173-E460108417C6}"/>
              </a:ext>
            </a:extLst>
          </p:cNvPr>
          <p:cNvCxnSpPr>
            <a:cxnSpLocks/>
          </p:cNvCxnSpPr>
          <p:nvPr/>
        </p:nvCxnSpPr>
        <p:spPr>
          <a:xfrm flipV="1">
            <a:off x="1740609" y="2806621"/>
            <a:ext cx="1" cy="377515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CF9F56B-9934-4C7B-B068-009B154B27A0}"/>
              </a:ext>
            </a:extLst>
          </p:cNvPr>
          <p:cNvSpPr txBox="1"/>
          <p:nvPr/>
        </p:nvSpPr>
        <p:spPr>
          <a:xfrm>
            <a:off x="10945274" y="7030097"/>
            <a:ext cx="1289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76" name="Elbow Connector 17">
            <a:extLst>
              <a:ext uri="{FF2B5EF4-FFF2-40B4-BE49-F238E27FC236}">
                <a16:creationId xmlns:a16="http://schemas.microsoft.com/office/drawing/2014/main" id="{59064F24-5B63-4729-8BAF-2C2059B7DC5B}"/>
              </a:ext>
            </a:extLst>
          </p:cNvPr>
          <p:cNvCxnSpPr>
            <a:cxnSpLocks/>
          </p:cNvCxnSpPr>
          <p:nvPr/>
        </p:nvCxnSpPr>
        <p:spPr>
          <a:xfrm>
            <a:off x="1757951" y="3923473"/>
            <a:ext cx="940783" cy="49006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20">
            <a:extLst>
              <a:ext uri="{FF2B5EF4-FFF2-40B4-BE49-F238E27FC236}">
                <a16:creationId xmlns:a16="http://schemas.microsoft.com/office/drawing/2014/main" id="{8B2494CF-3EC1-481F-B9F0-C74959DCB70E}"/>
              </a:ext>
            </a:extLst>
          </p:cNvPr>
          <p:cNvCxnSpPr>
            <a:cxnSpLocks/>
          </p:cNvCxnSpPr>
          <p:nvPr/>
        </p:nvCxnSpPr>
        <p:spPr>
          <a:xfrm>
            <a:off x="2862301" y="3955822"/>
            <a:ext cx="1555260" cy="454846"/>
          </a:xfrm>
          <a:prstGeom prst="bentConnector3">
            <a:avLst>
              <a:gd name="adj1" fmla="val 597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21">
            <a:extLst>
              <a:ext uri="{FF2B5EF4-FFF2-40B4-BE49-F238E27FC236}">
                <a16:creationId xmlns:a16="http://schemas.microsoft.com/office/drawing/2014/main" id="{CFDC55C4-0496-4814-BCBB-BB3F88ED52D9}"/>
              </a:ext>
            </a:extLst>
          </p:cNvPr>
          <p:cNvCxnSpPr>
            <a:cxnSpLocks/>
          </p:cNvCxnSpPr>
          <p:nvPr/>
        </p:nvCxnSpPr>
        <p:spPr>
          <a:xfrm flipV="1">
            <a:off x="2354364" y="3955609"/>
            <a:ext cx="1162673" cy="457924"/>
          </a:xfrm>
          <a:prstGeom prst="bentConnector3">
            <a:avLst>
              <a:gd name="adj1" fmla="val 31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24">
            <a:extLst>
              <a:ext uri="{FF2B5EF4-FFF2-40B4-BE49-F238E27FC236}">
                <a16:creationId xmlns:a16="http://schemas.microsoft.com/office/drawing/2014/main" id="{9A99D464-A682-4956-927C-8553EC4C852A}"/>
              </a:ext>
            </a:extLst>
          </p:cNvPr>
          <p:cNvCxnSpPr>
            <a:cxnSpLocks/>
          </p:cNvCxnSpPr>
          <p:nvPr/>
        </p:nvCxnSpPr>
        <p:spPr>
          <a:xfrm flipV="1">
            <a:off x="1737544" y="5614796"/>
            <a:ext cx="299340" cy="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25">
            <a:extLst>
              <a:ext uri="{FF2B5EF4-FFF2-40B4-BE49-F238E27FC236}">
                <a16:creationId xmlns:a16="http://schemas.microsoft.com/office/drawing/2014/main" id="{FAD155D5-EFE4-4795-844F-EFCBC7F21831}"/>
              </a:ext>
            </a:extLst>
          </p:cNvPr>
          <p:cNvCxnSpPr>
            <a:cxnSpLocks/>
          </p:cNvCxnSpPr>
          <p:nvPr/>
        </p:nvCxnSpPr>
        <p:spPr>
          <a:xfrm flipV="1">
            <a:off x="4187783" y="3925588"/>
            <a:ext cx="796050" cy="47736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27">
            <a:extLst>
              <a:ext uri="{FF2B5EF4-FFF2-40B4-BE49-F238E27FC236}">
                <a16:creationId xmlns:a16="http://schemas.microsoft.com/office/drawing/2014/main" id="{493F76E2-D7CE-445A-9EE2-21B05A1C4F9F}"/>
              </a:ext>
            </a:extLst>
          </p:cNvPr>
          <p:cNvCxnSpPr>
            <a:cxnSpLocks/>
          </p:cNvCxnSpPr>
          <p:nvPr/>
        </p:nvCxnSpPr>
        <p:spPr>
          <a:xfrm>
            <a:off x="4897661" y="3935709"/>
            <a:ext cx="538550" cy="46134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28">
            <a:extLst>
              <a:ext uri="{FF2B5EF4-FFF2-40B4-BE49-F238E27FC236}">
                <a16:creationId xmlns:a16="http://schemas.microsoft.com/office/drawing/2014/main" id="{CDFAA624-D29B-4558-A5BE-44C568D307FC}"/>
              </a:ext>
            </a:extLst>
          </p:cNvPr>
          <p:cNvCxnSpPr>
            <a:cxnSpLocks/>
          </p:cNvCxnSpPr>
          <p:nvPr/>
        </p:nvCxnSpPr>
        <p:spPr>
          <a:xfrm flipV="1">
            <a:off x="5393594" y="3931298"/>
            <a:ext cx="503172" cy="46094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29">
            <a:extLst>
              <a:ext uri="{FF2B5EF4-FFF2-40B4-BE49-F238E27FC236}">
                <a16:creationId xmlns:a16="http://schemas.microsoft.com/office/drawing/2014/main" id="{7A4CAE33-B15A-4889-93A1-5D78EE63144E}"/>
              </a:ext>
            </a:extLst>
          </p:cNvPr>
          <p:cNvCxnSpPr>
            <a:cxnSpLocks/>
          </p:cNvCxnSpPr>
          <p:nvPr/>
        </p:nvCxnSpPr>
        <p:spPr>
          <a:xfrm>
            <a:off x="9727119" y="3935709"/>
            <a:ext cx="1218155" cy="47867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30">
            <a:extLst>
              <a:ext uri="{FF2B5EF4-FFF2-40B4-BE49-F238E27FC236}">
                <a16:creationId xmlns:a16="http://schemas.microsoft.com/office/drawing/2014/main" id="{38D82A1E-AEE5-4B31-9C96-39EF29884492}"/>
              </a:ext>
            </a:extLst>
          </p:cNvPr>
          <p:cNvCxnSpPr>
            <a:cxnSpLocks/>
          </p:cNvCxnSpPr>
          <p:nvPr/>
        </p:nvCxnSpPr>
        <p:spPr>
          <a:xfrm>
            <a:off x="5845972" y="3955609"/>
            <a:ext cx="3881147" cy="6573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AEF7E37-E9C7-4B1F-8FAC-3F85B9C95754}"/>
              </a:ext>
            </a:extLst>
          </p:cNvPr>
          <p:cNvSpPr txBox="1"/>
          <p:nvPr/>
        </p:nvSpPr>
        <p:spPr>
          <a:xfrm>
            <a:off x="948336" y="2419757"/>
            <a:ext cx="102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BA497E5-4EAA-41AB-A4A5-0D3B954A0D48}"/>
              </a:ext>
            </a:extLst>
          </p:cNvPr>
          <p:cNvCxnSpPr>
            <a:cxnSpLocks/>
          </p:cNvCxnSpPr>
          <p:nvPr/>
        </p:nvCxnSpPr>
        <p:spPr>
          <a:xfrm flipH="1">
            <a:off x="2353489" y="3060777"/>
            <a:ext cx="0" cy="32918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B8C23A3-4AA8-45F9-8D4E-7F712E1BABA3}"/>
              </a:ext>
            </a:extLst>
          </p:cNvPr>
          <p:cNvCxnSpPr>
            <a:cxnSpLocks/>
          </p:cNvCxnSpPr>
          <p:nvPr/>
        </p:nvCxnSpPr>
        <p:spPr>
          <a:xfrm flipH="1">
            <a:off x="3562737" y="3086940"/>
            <a:ext cx="0" cy="32918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B377133-D19A-4214-B167-76F9ABB1B5F5}"/>
              </a:ext>
            </a:extLst>
          </p:cNvPr>
          <p:cNvCxnSpPr>
            <a:cxnSpLocks/>
          </p:cNvCxnSpPr>
          <p:nvPr/>
        </p:nvCxnSpPr>
        <p:spPr>
          <a:xfrm flipH="1">
            <a:off x="4755159" y="3086940"/>
            <a:ext cx="0" cy="32918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D715470-CCE7-45D0-95DF-7DB4F1DF7638}"/>
              </a:ext>
            </a:extLst>
          </p:cNvPr>
          <p:cNvCxnSpPr>
            <a:cxnSpLocks/>
          </p:cNvCxnSpPr>
          <p:nvPr/>
        </p:nvCxnSpPr>
        <p:spPr>
          <a:xfrm flipH="1">
            <a:off x="7120013" y="3060777"/>
            <a:ext cx="0" cy="32918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3D24F6B-413D-45C5-8C84-254EC96D23E4}"/>
              </a:ext>
            </a:extLst>
          </p:cNvPr>
          <p:cNvCxnSpPr>
            <a:cxnSpLocks/>
          </p:cNvCxnSpPr>
          <p:nvPr/>
        </p:nvCxnSpPr>
        <p:spPr>
          <a:xfrm flipH="1">
            <a:off x="5937795" y="3086940"/>
            <a:ext cx="0" cy="32918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E721A8C-ACCA-485D-8765-3021A3ABCF69}"/>
              </a:ext>
            </a:extLst>
          </p:cNvPr>
          <p:cNvCxnSpPr>
            <a:cxnSpLocks/>
          </p:cNvCxnSpPr>
          <p:nvPr/>
        </p:nvCxnSpPr>
        <p:spPr>
          <a:xfrm flipH="1">
            <a:off x="8302231" y="3086940"/>
            <a:ext cx="0" cy="32918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6098B3D-89CC-42A4-8C4C-82E968B84A24}"/>
              </a:ext>
            </a:extLst>
          </p:cNvPr>
          <p:cNvCxnSpPr>
            <a:cxnSpLocks/>
          </p:cNvCxnSpPr>
          <p:nvPr/>
        </p:nvCxnSpPr>
        <p:spPr>
          <a:xfrm flipH="1">
            <a:off x="9475387" y="3086940"/>
            <a:ext cx="0" cy="32918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A6F754B-3D73-4371-B261-832432D2AC9E}"/>
              </a:ext>
            </a:extLst>
          </p:cNvPr>
          <p:cNvCxnSpPr>
            <a:cxnSpLocks/>
          </p:cNvCxnSpPr>
          <p:nvPr/>
        </p:nvCxnSpPr>
        <p:spPr>
          <a:xfrm flipH="1">
            <a:off x="10689155" y="3086940"/>
            <a:ext cx="0" cy="32918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59">
            <a:extLst>
              <a:ext uri="{FF2B5EF4-FFF2-40B4-BE49-F238E27FC236}">
                <a16:creationId xmlns:a16="http://schemas.microsoft.com/office/drawing/2014/main" id="{BA229433-4B1F-4765-883F-36DC9A129BE0}"/>
              </a:ext>
            </a:extLst>
          </p:cNvPr>
          <p:cNvCxnSpPr>
            <a:cxnSpLocks/>
          </p:cNvCxnSpPr>
          <p:nvPr/>
        </p:nvCxnSpPr>
        <p:spPr>
          <a:xfrm flipV="1">
            <a:off x="1740609" y="3269655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61">
            <a:extLst>
              <a:ext uri="{FF2B5EF4-FFF2-40B4-BE49-F238E27FC236}">
                <a16:creationId xmlns:a16="http://schemas.microsoft.com/office/drawing/2014/main" id="{3E5AAD9C-153B-4052-9BE6-C88410ED3604}"/>
              </a:ext>
            </a:extLst>
          </p:cNvPr>
          <p:cNvCxnSpPr>
            <a:cxnSpLocks/>
          </p:cNvCxnSpPr>
          <p:nvPr/>
        </p:nvCxnSpPr>
        <p:spPr>
          <a:xfrm>
            <a:off x="2391141" y="3265918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62">
            <a:extLst>
              <a:ext uri="{FF2B5EF4-FFF2-40B4-BE49-F238E27FC236}">
                <a16:creationId xmlns:a16="http://schemas.microsoft.com/office/drawing/2014/main" id="{BE71FBF8-7EE8-472E-B014-2FF1EB917376}"/>
              </a:ext>
            </a:extLst>
          </p:cNvPr>
          <p:cNvCxnSpPr>
            <a:cxnSpLocks/>
          </p:cNvCxnSpPr>
          <p:nvPr/>
        </p:nvCxnSpPr>
        <p:spPr>
          <a:xfrm flipV="1">
            <a:off x="2966475" y="3265918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63">
            <a:extLst>
              <a:ext uri="{FF2B5EF4-FFF2-40B4-BE49-F238E27FC236}">
                <a16:creationId xmlns:a16="http://schemas.microsoft.com/office/drawing/2014/main" id="{37CDD04F-F976-4A93-80F5-E64467E5E969}"/>
              </a:ext>
            </a:extLst>
          </p:cNvPr>
          <p:cNvCxnSpPr>
            <a:cxnSpLocks/>
          </p:cNvCxnSpPr>
          <p:nvPr/>
        </p:nvCxnSpPr>
        <p:spPr>
          <a:xfrm>
            <a:off x="3573359" y="3265918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64">
            <a:extLst>
              <a:ext uri="{FF2B5EF4-FFF2-40B4-BE49-F238E27FC236}">
                <a16:creationId xmlns:a16="http://schemas.microsoft.com/office/drawing/2014/main" id="{B78AEE69-8D76-4BD3-AE60-A96BBE896396}"/>
              </a:ext>
            </a:extLst>
          </p:cNvPr>
          <p:cNvCxnSpPr>
            <a:cxnSpLocks/>
          </p:cNvCxnSpPr>
          <p:nvPr/>
        </p:nvCxnSpPr>
        <p:spPr>
          <a:xfrm flipV="1">
            <a:off x="4148693" y="3265918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65">
            <a:extLst>
              <a:ext uri="{FF2B5EF4-FFF2-40B4-BE49-F238E27FC236}">
                <a16:creationId xmlns:a16="http://schemas.microsoft.com/office/drawing/2014/main" id="{53E67337-43E9-4BC6-B6AE-D7F7EC97C51B}"/>
              </a:ext>
            </a:extLst>
          </p:cNvPr>
          <p:cNvCxnSpPr>
            <a:cxnSpLocks/>
          </p:cNvCxnSpPr>
          <p:nvPr/>
        </p:nvCxnSpPr>
        <p:spPr>
          <a:xfrm>
            <a:off x="4755577" y="3269655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66">
            <a:extLst>
              <a:ext uri="{FF2B5EF4-FFF2-40B4-BE49-F238E27FC236}">
                <a16:creationId xmlns:a16="http://schemas.microsoft.com/office/drawing/2014/main" id="{14FD92A4-43D3-4E66-A959-5DBCF773C1A4}"/>
              </a:ext>
            </a:extLst>
          </p:cNvPr>
          <p:cNvCxnSpPr>
            <a:cxnSpLocks/>
          </p:cNvCxnSpPr>
          <p:nvPr/>
        </p:nvCxnSpPr>
        <p:spPr>
          <a:xfrm flipV="1">
            <a:off x="5330911" y="3269655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67">
            <a:extLst>
              <a:ext uri="{FF2B5EF4-FFF2-40B4-BE49-F238E27FC236}">
                <a16:creationId xmlns:a16="http://schemas.microsoft.com/office/drawing/2014/main" id="{203B1776-CBCC-4B6B-9BFB-65FE7C7FD0B6}"/>
              </a:ext>
            </a:extLst>
          </p:cNvPr>
          <p:cNvCxnSpPr>
            <a:cxnSpLocks/>
          </p:cNvCxnSpPr>
          <p:nvPr/>
        </p:nvCxnSpPr>
        <p:spPr>
          <a:xfrm>
            <a:off x="5937795" y="3269655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68">
            <a:extLst>
              <a:ext uri="{FF2B5EF4-FFF2-40B4-BE49-F238E27FC236}">
                <a16:creationId xmlns:a16="http://schemas.microsoft.com/office/drawing/2014/main" id="{BB0375AB-D66E-42D6-BF5E-57A1EBA54545}"/>
              </a:ext>
            </a:extLst>
          </p:cNvPr>
          <p:cNvCxnSpPr>
            <a:cxnSpLocks/>
          </p:cNvCxnSpPr>
          <p:nvPr/>
        </p:nvCxnSpPr>
        <p:spPr>
          <a:xfrm flipV="1">
            <a:off x="6513129" y="3269655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69">
            <a:extLst>
              <a:ext uri="{FF2B5EF4-FFF2-40B4-BE49-F238E27FC236}">
                <a16:creationId xmlns:a16="http://schemas.microsoft.com/office/drawing/2014/main" id="{697C6A14-6468-4014-B6F7-1F92289108B0}"/>
              </a:ext>
            </a:extLst>
          </p:cNvPr>
          <p:cNvCxnSpPr>
            <a:cxnSpLocks/>
          </p:cNvCxnSpPr>
          <p:nvPr/>
        </p:nvCxnSpPr>
        <p:spPr>
          <a:xfrm>
            <a:off x="7120013" y="3258429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70">
            <a:extLst>
              <a:ext uri="{FF2B5EF4-FFF2-40B4-BE49-F238E27FC236}">
                <a16:creationId xmlns:a16="http://schemas.microsoft.com/office/drawing/2014/main" id="{73099D45-C69C-4CBD-B5F6-84F744C8CEDC}"/>
              </a:ext>
            </a:extLst>
          </p:cNvPr>
          <p:cNvCxnSpPr>
            <a:cxnSpLocks/>
          </p:cNvCxnSpPr>
          <p:nvPr/>
        </p:nvCxnSpPr>
        <p:spPr>
          <a:xfrm flipV="1">
            <a:off x="7695347" y="3258429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71">
            <a:extLst>
              <a:ext uri="{FF2B5EF4-FFF2-40B4-BE49-F238E27FC236}">
                <a16:creationId xmlns:a16="http://schemas.microsoft.com/office/drawing/2014/main" id="{E7DDA521-3111-48B3-ABF6-D669D4CB3F76}"/>
              </a:ext>
            </a:extLst>
          </p:cNvPr>
          <p:cNvCxnSpPr>
            <a:cxnSpLocks/>
          </p:cNvCxnSpPr>
          <p:nvPr/>
        </p:nvCxnSpPr>
        <p:spPr>
          <a:xfrm>
            <a:off x="8302231" y="3258429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72">
            <a:extLst>
              <a:ext uri="{FF2B5EF4-FFF2-40B4-BE49-F238E27FC236}">
                <a16:creationId xmlns:a16="http://schemas.microsoft.com/office/drawing/2014/main" id="{FBF53E5E-F467-4951-85E9-A2DACE0351D5}"/>
              </a:ext>
            </a:extLst>
          </p:cNvPr>
          <p:cNvCxnSpPr>
            <a:cxnSpLocks/>
          </p:cNvCxnSpPr>
          <p:nvPr/>
        </p:nvCxnSpPr>
        <p:spPr>
          <a:xfrm flipV="1">
            <a:off x="8877565" y="3258429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73">
            <a:extLst>
              <a:ext uri="{FF2B5EF4-FFF2-40B4-BE49-F238E27FC236}">
                <a16:creationId xmlns:a16="http://schemas.microsoft.com/office/drawing/2014/main" id="{389D48DB-C0AC-4831-B843-48CE18A03148}"/>
              </a:ext>
            </a:extLst>
          </p:cNvPr>
          <p:cNvCxnSpPr>
            <a:cxnSpLocks/>
          </p:cNvCxnSpPr>
          <p:nvPr/>
        </p:nvCxnSpPr>
        <p:spPr>
          <a:xfrm>
            <a:off x="9475387" y="3258429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74">
            <a:extLst>
              <a:ext uri="{FF2B5EF4-FFF2-40B4-BE49-F238E27FC236}">
                <a16:creationId xmlns:a16="http://schemas.microsoft.com/office/drawing/2014/main" id="{FD30C511-E94D-44D5-B602-03AA570C53C3}"/>
              </a:ext>
            </a:extLst>
          </p:cNvPr>
          <p:cNvCxnSpPr>
            <a:cxnSpLocks/>
          </p:cNvCxnSpPr>
          <p:nvPr/>
        </p:nvCxnSpPr>
        <p:spPr>
          <a:xfrm flipV="1">
            <a:off x="10050721" y="3258429"/>
            <a:ext cx="1213768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82E6A2D-F9DE-4433-9E26-8FA93CAD0BE4}"/>
              </a:ext>
            </a:extLst>
          </p:cNvPr>
          <p:cNvGrpSpPr/>
          <p:nvPr/>
        </p:nvGrpSpPr>
        <p:grpSpPr>
          <a:xfrm>
            <a:off x="7584556" y="291673"/>
            <a:ext cx="2721562" cy="2451460"/>
            <a:chOff x="2477314" y="586675"/>
            <a:chExt cx="5885637" cy="605105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DBBA4251-8447-4F57-97E0-0DA3463DCBCB}"/>
                </a:ext>
              </a:extLst>
            </p:cNvPr>
            <p:cNvSpPr/>
            <p:nvPr/>
          </p:nvSpPr>
          <p:spPr>
            <a:xfrm>
              <a:off x="2477314" y="586675"/>
              <a:ext cx="5885637" cy="6051050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9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A7FBE6A-ADE1-498B-B842-AE789B697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7429" y="741203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00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/</a:t>
              </a:r>
              <a:r>
                <a:rPr lang="en-US" sz="1000" dirty="0">
                  <a:solidFill>
                    <a:srgbClr val="2240FF"/>
                  </a:solidFill>
                </a:rPr>
                <a:t>0</a:t>
              </a:r>
              <a:endParaRPr lang="en-CA" sz="1000" dirty="0">
                <a:solidFill>
                  <a:srgbClr val="2240FF"/>
                </a:solidFill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74EFCD9-5202-405F-88E0-05521ABA1A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7429" y="2315785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/</a:t>
              </a:r>
              <a:r>
                <a:rPr lang="en-US" sz="1000" dirty="0">
                  <a:solidFill>
                    <a:srgbClr val="2240FF"/>
                  </a:solidFill>
                </a:rPr>
                <a:t>0</a:t>
              </a:r>
              <a:endParaRPr lang="en-CA" sz="1000" dirty="0">
                <a:solidFill>
                  <a:srgbClr val="2240FF"/>
                </a:solidFill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5251FCD-F1A5-40DA-931A-15EE5122B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7429" y="5460291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/</a:t>
              </a:r>
              <a:r>
                <a:rPr lang="en-US" sz="1000" dirty="0">
                  <a:solidFill>
                    <a:srgbClr val="2240FF"/>
                  </a:solidFill>
                </a:rPr>
                <a:t>1</a:t>
              </a:r>
              <a:endParaRPr lang="en-CA" sz="1000" dirty="0">
                <a:solidFill>
                  <a:srgbClr val="2240FF"/>
                </a:solidFill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8A414715-7728-418D-9F9F-600EF8867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7429" y="3885709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/</a:t>
              </a:r>
              <a:r>
                <a:rPr lang="en-US" sz="1000" dirty="0">
                  <a:solidFill>
                    <a:srgbClr val="2240FF"/>
                  </a:solidFill>
                </a:rPr>
                <a:t>0</a:t>
              </a:r>
              <a:endParaRPr lang="en-CA" sz="1000" dirty="0">
                <a:solidFill>
                  <a:srgbClr val="2240FF"/>
                </a:solidFill>
              </a:endParaRPr>
            </a:p>
          </p:txBody>
        </p:sp>
        <p:sp>
          <p:nvSpPr>
            <p:cNvPr id="249" name="Freeform 38">
              <a:extLst>
                <a:ext uri="{FF2B5EF4-FFF2-40B4-BE49-F238E27FC236}">
                  <a16:creationId xmlns:a16="http://schemas.microsoft.com/office/drawing/2014/main" id="{2AC9ED0B-A161-438E-A79F-F1D4AB355779}"/>
                </a:ext>
              </a:extLst>
            </p:cNvPr>
            <p:cNvSpPr/>
            <p:nvPr/>
          </p:nvSpPr>
          <p:spPr>
            <a:xfrm>
              <a:off x="6398949" y="900527"/>
              <a:ext cx="1133306" cy="31727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900"/>
            </a:p>
          </p:txBody>
        </p:sp>
        <p:sp>
          <p:nvSpPr>
            <p:cNvPr id="250" name="Freeform 39">
              <a:extLst>
                <a:ext uri="{FF2B5EF4-FFF2-40B4-BE49-F238E27FC236}">
                  <a16:creationId xmlns:a16="http://schemas.microsoft.com/office/drawing/2014/main" id="{21E0E893-F23E-4A4C-B08A-048E206B00A2}"/>
                </a:ext>
              </a:extLst>
            </p:cNvPr>
            <p:cNvSpPr/>
            <p:nvPr/>
          </p:nvSpPr>
          <p:spPr>
            <a:xfrm flipH="1" flipV="1">
              <a:off x="3155433" y="2734381"/>
              <a:ext cx="2511996" cy="3286295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9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8FE1F73-8A0E-4986-AF07-CDBBC3088BD7}"/>
                </a:ext>
              </a:extLst>
            </p:cNvPr>
            <p:cNvSpPr/>
            <p:nvPr/>
          </p:nvSpPr>
          <p:spPr>
            <a:xfrm>
              <a:off x="7532255" y="741203"/>
              <a:ext cx="579623" cy="6837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en-CA" sz="700" dirty="0">
                <a:solidFill>
                  <a:srgbClr val="FF0000"/>
                </a:solidFill>
              </a:endParaRPr>
            </a:p>
          </p:txBody>
        </p:sp>
        <p:sp>
          <p:nvSpPr>
            <p:cNvPr id="252" name="Freeform 41">
              <a:extLst>
                <a:ext uri="{FF2B5EF4-FFF2-40B4-BE49-F238E27FC236}">
                  <a16:creationId xmlns:a16="http://schemas.microsoft.com/office/drawing/2014/main" id="{EE0CCF2F-3FA2-498E-974A-9584F755CDCA}"/>
                </a:ext>
              </a:extLst>
            </p:cNvPr>
            <p:cNvSpPr/>
            <p:nvPr/>
          </p:nvSpPr>
          <p:spPr>
            <a:xfrm flipV="1">
              <a:off x="6398949" y="1424933"/>
              <a:ext cx="1178824" cy="127206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9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95264FB-D08E-4B59-A7FA-1E8BC82E8EB0}"/>
                </a:ext>
              </a:extLst>
            </p:cNvPr>
            <p:cNvSpPr/>
            <p:nvPr/>
          </p:nvSpPr>
          <p:spPr>
            <a:xfrm>
              <a:off x="7501008" y="1943026"/>
              <a:ext cx="579623" cy="6837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en-CA" sz="700" dirty="0">
                <a:solidFill>
                  <a:srgbClr val="FF0000"/>
                </a:solidFill>
              </a:endParaRPr>
            </a:p>
          </p:txBody>
        </p:sp>
        <p:sp>
          <p:nvSpPr>
            <p:cNvPr id="254" name="Freeform 43">
              <a:extLst>
                <a:ext uri="{FF2B5EF4-FFF2-40B4-BE49-F238E27FC236}">
                  <a16:creationId xmlns:a16="http://schemas.microsoft.com/office/drawing/2014/main" id="{7AA4641D-69EF-4783-A599-FAC33F7A566F}"/>
                </a:ext>
              </a:extLst>
            </p:cNvPr>
            <p:cNvSpPr/>
            <p:nvPr/>
          </p:nvSpPr>
          <p:spPr>
            <a:xfrm>
              <a:off x="6398949" y="4017723"/>
              <a:ext cx="1133306" cy="31727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90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ECDF5B-6BAA-462C-94AF-5148A58B9755}"/>
                </a:ext>
              </a:extLst>
            </p:cNvPr>
            <p:cNvSpPr/>
            <p:nvPr/>
          </p:nvSpPr>
          <p:spPr>
            <a:xfrm>
              <a:off x="7532255" y="3858400"/>
              <a:ext cx="579623" cy="6837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en-CA" sz="700" dirty="0">
                <a:solidFill>
                  <a:srgbClr val="FF0000"/>
                </a:solidFill>
              </a:endParaRPr>
            </a:p>
          </p:txBody>
        </p:sp>
        <p:sp>
          <p:nvSpPr>
            <p:cNvPr id="256" name="Freeform 45">
              <a:extLst>
                <a:ext uri="{FF2B5EF4-FFF2-40B4-BE49-F238E27FC236}">
                  <a16:creationId xmlns:a16="http://schemas.microsoft.com/office/drawing/2014/main" id="{187FF331-FB1C-4D67-A15D-F1861AD2519F}"/>
                </a:ext>
              </a:extLst>
            </p:cNvPr>
            <p:cNvSpPr/>
            <p:nvPr/>
          </p:nvSpPr>
          <p:spPr>
            <a:xfrm>
              <a:off x="6444467" y="5681427"/>
              <a:ext cx="1133306" cy="31727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90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9E6A19B-5841-4B98-BC8A-70620497D525}"/>
                </a:ext>
              </a:extLst>
            </p:cNvPr>
            <p:cNvSpPr/>
            <p:nvPr/>
          </p:nvSpPr>
          <p:spPr>
            <a:xfrm>
              <a:off x="7577773" y="5522102"/>
              <a:ext cx="579623" cy="6837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en-CA" sz="700" dirty="0">
                <a:solidFill>
                  <a:srgbClr val="FF0000"/>
                </a:solidFill>
              </a:endParaRPr>
            </a:p>
          </p:txBody>
        </p:sp>
        <p:sp>
          <p:nvSpPr>
            <p:cNvPr id="258" name="Freeform 47">
              <a:extLst>
                <a:ext uri="{FF2B5EF4-FFF2-40B4-BE49-F238E27FC236}">
                  <a16:creationId xmlns:a16="http://schemas.microsoft.com/office/drawing/2014/main" id="{46429406-CBE1-4CD1-A689-E7C44A304397}"/>
                </a:ext>
              </a:extLst>
            </p:cNvPr>
            <p:cNvSpPr/>
            <p:nvPr/>
          </p:nvSpPr>
          <p:spPr>
            <a:xfrm flipH="1">
              <a:off x="4477656" y="900527"/>
              <a:ext cx="1133306" cy="31727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90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2B99622-62F9-4A7D-A31C-66B975FEFD92}"/>
                </a:ext>
              </a:extLst>
            </p:cNvPr>
            <p:cNvSpPr/>
            <p:nvPr/>
          </p:nvSpPr>
          <p:spPr>
            <a:xfrm>
              <a:off x="4015309" y="633031"/>
              <a:ext cx="579623" cy="6837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700" dirty="0">
                <a:solidFill>
                  <a:srgbClr val="FF0000"/>
                </a:solidFill>
              </a:endParaRPr>
            </a:p>
          </p:txBody>
        </p:sp>
        <p:sp>
          <p:nvSpPr>
            <p:cNvPr id="260" name="Freeform 49">
              <a:extLst>
                <a:ext uri="{FF2B5EF4-FFF2-40B4-BE49-F238E27FC236}">
                  <a16:creationId xmlns:a16="http://schemas.microsoft.com/office/drawing/2014/main" id="{7B071679-573F-4AFD-A370-C336ABB2E7AE}"/>
                </a:ext>
              </a:extLst>
            </p:cNvPr>
            <p:cNvSpPr/>
            <p:nvPr/>
          </p:nvSpPr>
          <p:spPr>
            <a:xfrm flipH="1">
              <a:off x="4507988" y="2664842"/>
              <a:ext cx="1133306" cy="1220867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90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1F30AAF-BCB9-48E0-AFD6-4F8DE6F0B11C}"/>
                </a:ext>
              </a:extLst>
            </p:cNvPr>
            <p:cNvSpPr/>
            <p:nvPr/>
          </p:nvSpPr>
          <p:spPr>
            <a:xfrm>
              <a:off x="4052693" y="2850508"/>
              <a:ext cx="579623" cy="6837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700" dirty="0">
                <a:solidFill>
                  <a:srgbClr val="FF0000"/>
                </a:solidFill>
              </a:endParaRPr>
            </a:p>
          </p:txBody>
        </p:sp>
        <p:sp>
          <p:nvSpPr>
            <p:cNvPr id="262" name="Freeform 51">
              <a:extLst>
                <a:ext uri="{FF2B5EF4-FFF2-40B4-BE49-F238E27FC236}">
                  <a16:creationId xmlns:a16="http://schemas.microsoft.com/office/drawing/2014/main" id="{1DEDB611-F00F-4647-8D81-48D4071754E8}"/>
                </a:ext>
              </a:extLst>
            </p:cNvPr>
            <p:cNvSpPr/>
            <p:nvPr/>
          </p:nvSpPr>
          <p:spPr>
            <a:xfrm flipH="1">
              <a:off x="4507988" y="4428327"/>
              <a:ext cx="1133306" cy="1220867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9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670FCDB-0F1E-404F-B53B-9BB7EE23A510}"/>
                </a:ext>
              </a:extLst>
            </p:cNvPr>
            <p:cNvSpPr/>
            <p:nvPr/>
          </p:nvSpPr>
          <p:spPr>
            <a:xfrm>
              <a:off x="4052693" y="4613993"/>
              <a:ext cx="579623" cy="6837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700" dirty="0">
                <a:solidFill>
                  <a:srgbClr val="FF0000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AFFB334-D946-43E5-8B99-1363EDBDC49C}"/>
                </a:ext>
              </a:extLst>
            </p:cNvPr>
            <p:cNvSpPr/>
            <p:nvPr/>
          </p:nvSpPr>
          <p:spPr>
            <a:xfrm>
              <a:off x="2641256" y="4717436"/>
              <a:ext cx="579623" cy="6837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7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95FD35A9-22EA-4B74-B888-BBFA8F0217D5}"/>
              </a:ext>
            </a:extLst>
          </p:cNvPr>
          <p:cNvSpPr txBox="1"/>
          <p:nvPr/>
        </p:nvSpPr>
        <p:spPr>
          <a:xfrm>
            <a:off x="8988902" y="48699"/>
            <a:ext cx="486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BA</a:t>
            </a:r>
            <a:endParaRPr lang="en-US" dirty="0"/>
          </a:p>
        </p:txBody>
      </p:sp>
      <p:cxnSp>
        <p:nvCxnSpPr>
          <p:cNvPr id="275" name="Elbow Connector 24">
            <a:extLst>
              <a:ext uri="{FF2B5EF4-FFF2-40B4-BE49-F238E27FC236}">
                <a16:creationId xmlns:a16="http://schemas.microsoft.com/office/drawing/2014/main" id="{59B1BEDF-B73F-4091-A0C5-F0A40C76BE30}"/>
              </a:ext>
            </a:extLst>
          </p:cNvPr>
          <p:cNvCxnSpPr>
            <a:cxnSpLocks/>
          </p:cNvCxnSpPr>
          <p:nvPr/>
        </p:nvCxnSpPr>
        <p:spPr>
          <a:xfrm flipV="1">
            <a:off x="1746188" y="4617946"/>
            <a:ext cx="299340" cy="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75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917176"/>
            <a:ext cx="9708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synchronized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17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9709" y="166724"/>
            <a:ext cx="10735829" cy="5502544"/>
            <a:chOff x="929709" y="166724"/>
            <a:chExt cx="10735829" cy="5502544"/>
          </a:xfrm>
        </p:grpSpPr>
        <p:grpSp>
          <p:nvGrpSpPr>
            <p:cNvPr id="27" name="Group 26"/>
            <p:cNvGrpSpPr/>
            <p:nvPr/>
          </p:nvGrpSpPr>
          <p:grpSpPr>
            <a:xfrm>
              <a:off x="3834198" y="1875007"/>
              <a:ext cx="3226294" cy="2059814"/>
              <a:chOff x="3923394" y="2331017"/>
              <a:chExt cx="1550225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/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756857" y="1875007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/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cxnSp>
          <p:nvCxnSpPr>
            <p:cNvPr id="93" name="Straight Connector 92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297453" y="399455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104" name="Picture 10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107" name="Straight Connector 106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929709" y="166724"/>
              <a:ext cx="51809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2000" dirty="0">
                <a:solidFill>
                  <a:srgbClr val="FF0000"/>
                </a:solidFill>
              </a:endParaRPr>
            </a:p>
          </p:txBody>
        </p:sp>
        <p:pic>
          <p:nvPicPr>
            <p:cNvPr id="127" name="Picture 12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8" name="Straight Connector 127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1205156" y="4899827"/>
              <a:ext cx="46038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2000" dirty="0">
                <a:solidFill>
                  <a:srgbClr val="2240FF"/>
                </a:solidFill>
              </a:endParaRPr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2074796" y="544286"/>
            <a:ext cx="0" cy="4674539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100956" y="5204839"/>
            <a:ext cx="8207198" cy="13986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087551" y="5550027"/>
            <a:ext cx="2999539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Mealy Model</a:t>
            </a:r>
          </a:p>
          <a:p>
            <a:pPr lvl="0" algn="ctr" defTabSz="457200">
              <a:defRPr/>
            </a:pP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depends on 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80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9709" y="166724"/>
            <a:ext cx="10735829" cy="5502544"/>
            <a:chOff x="929709" y="166724"/>
            <a:chExt cx="10735829" cy="5502544"/>
          </a:xfrm>
        </p:grpSpPr>
        <p:grpSp>
          <p:nvGrpSpPr>
            <p:cNvPr id="27" name="Group 26"/>
            <p:cNvGrpSpPr/>
            <p:nvPr/>
          </p:nvGrpSpPr>
          <p:grpSpPr>
            <a:xfrm>
              <a:off x="3834198" y="1875007"/>
              <a:ext cx="3226294" cy="2059814"/>
              <a:chOff x="3923394" y="2331017"/>
              <a:chExt cx="1550225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/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756857" y="1875007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/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cxnSp>
          <p:nvCxnSpPr>
            <p:cNvPr id="93" name="Straight Connector 92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297453" y="399455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104" name="Picture 10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107" name="Straight Connector 106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929709" y="166724"/>
              <a:ext cx="51809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2000" dirty="0">
                <a:solidFill>
                  <a:srgbClr val="FF0000"/>
                </a:solidFill>
              </a:endParaRPr>
            </a:p>
          </p:txBody>
        </p:sp>
        <p:pic>
          <p:nvPicPr>
            <p:cNvPr id="127" name="Picture 12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8" name="Straight Connector 127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1205156" y="4899827"/>
              <a:ext cx="46038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2000" dirty="0">
                <a:solidFill>
                  <a:srgbClr val="2240FF"/>
                </a:solidFill>
              </a:endParaRPr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2074796" y="544286"/>
            <a:ext cx="0" cy="4674539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100956" y="5204839"/>
            <a:ext cx="8207198" cy="13986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81286" y="5552453"/>
            <a:ext cx="11111568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Mealy Model</a:t>
            </a:r>
          </a:p>
          <a:p>
            <a:pPr lvl="0" algn="ctr" defTabSz="457200">
              <a:defRPr/>
            </a:pP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depends on 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so,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can change out of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Clk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synchronization!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34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17451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1" name="Group 70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72" name="Group 71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88" name="Group 187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9" name="Picture 188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90" name="Picture 18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91" name="Oval 19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2" name="Oval 19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95" name="Oval 194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87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05" name="Group 104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6" name="Picture 10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10" name="Picture 10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11" name="Oval 11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73" name="Oval 172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0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84" name="Straight Connector 83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89" name="Picture 8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90" name="Straight Connector 89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16500" y="128618"/>
            <a:ext cx="4743391" cy="2313395"/>
            <a:chOff x="2074796" y="544286"/>
            <a:chExt cx="8233358" cy="4674539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074796" y="544286"/>
              <a:ext cx="0" cy="4674539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100956" y="5204839"/>
              <a:ext cx="8207198" cy="13986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Freeform 91"/>
          <p:cNvSpPr/>
          <p:nvPr/>
        </p:nvSpPr>
        <p:spPr>
          <a:xfrm>
            <a:off x="8360229" y="1500743"/>
            <a:ext cx="2898321" cy="1890157"/>
          </a:xfrm>
          <a:custGeom>
            <a:avLst/>
            <a:gdLst>
              <a:gd name="connsiteX0" fmla="*/ 0 w 3458000"/>
              <a:gd name="connsiteY0" fmla="*/ 676400 h 1928257"/>
              <a:gd name="connsiteX1" fmla="*/ 1382485 w 3458000"/>
              <a:gd name="connsiteY1" fmla="*/ 1486 h 1928257"/>
              <a:gd name="connsiteX2" fmla="*/ 2590800 w 3458000"/>
              <a:gd name="connsiteY2" fmla="*/ 839686 h 1928257"/>
              <a:gd name="connsiteX3" fmla="*/ 3396342 w 3458000"/>
              <a:gd name="connsiteY3" fmla="*/ 654628 h 1928257"/>
              <a:gd name="connsiteX4" fmla="*/ 3341914 w 3458000"/>
              <a:gd name="connsiteY4" fmla="*/ 1928257 h 1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8000" h="1928257">
                <a:moveTo>
                  <a:pt x="0" y="676400"/>
                </a:moveTo>
                <a:cubicBezTo>
                  <a:pt x="475342" y="325336"/>
                  <a:pt x="950685" y="-25728"/>
                  <a:pt x="1382485" y="1486"/>
                </a:cubicBezTo>
                <a:cubicBezTo>
                  <a:pt x="1814285" y="28700"/>
                  <a:pt x="2255157" y="730829"/>
                  <a:pt x="2590800" y="839686"/>
                </a:cubicBezTo>
                <a:cubicBezTo>
                  <a:pt x="2926443" y="948543"/>
                  <a:pt x="3271156" y="473200"/>
                  <a:pt x="3396342" y="654628"/>
                </a:cubicBezTo>
                <a:cubicBezTo>
                  <a:pt x="3521528" y="836056"/>
                  <a:pt x="3431721" y="1382156"/>
                  <a:pt x="3341914" y="1928257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049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667429" y="741203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00</a:t>
            </a:r>
            <a:endParaRPr lang="en-CA" sz="3200" dirty="0">
              <a:solidFill>
                <a:srgbClr val="2240FF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667429" y="2315785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667429" y="5460291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667429" y="3885709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Freeform 4"/>
          <p:cNvSpPr/>
          <p:nvPr/>
        </p:nvSpPr>
        <p:spPr>
          <a:xfrm>
            <a:off x="6398949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3155433" y="2734381"/>
            <a:ext cx="251199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532255" y="741203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 flipV="1">
            <a:off x="6425083" y="1349821"/>
            <a:ext cx="1152689" cy="1347182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398949" y="4017723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>
            <a:off x="6444467" y="56814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 31"/>
          <p:cNvSpPr/>
          <p:nvPr/>
        </p:nvSpPr>
        <p:spPr>
          <a:xfrm flipH="1">
            <a:off x="4477656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reeform 33"/>
          <p:cNvSpPr/>
          <p:nvPr/>
        </p:nvSpPr>
        <p:spPr>
          <a:xfrm flipH="1">
            <a:off x="4507988" y="2664842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Freeform 35"/>
          <p:cNvSpPr/>
          <p:nvPr/>
        </p:nvSpPr>
        <p:spPr>
          <a:xfrm flipH="1">
            <a:off x="4507988" y="4428327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122170" y="917061"/>
            <a:ext cx="382536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Labels go on edges</a:t>
            </a:r>
          </a:p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20593" y="633031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43179" y="2664842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7374" y="4511275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41903" y="4658391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77772" y="2047904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54798" y="3788117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19366" y="5436975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C39B92-AE00-284C-9E74-C21CD792662C}"/>
              </a:ext>
            </a:extLst>
          </p:cNvPr>
          <p:cNvSpPr/>
          <p:nvPr/>
        </p:nvSpPr>
        <p:spPr>
          <a:xfrm>
            <a:off x="1056643" y="2095830"/>
            <a:ext cx="814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AA397C0-FA7D-4649-8FBC-608B0BC06B5C}"/>
              </a:ext>
            </a:extLst>
          </p:cNvPr>
          <p:cNvSpPr/>
          <p:nvPr/>
        </p:nvSpPr>
        <p:spPr>
          <a:xfrm>
            <a:off x="462303" y="2630991"/>
            <a:ext cx="1879600" cy="757343"/>
          </a:xfrm>
          <a:prstGeom prst="arc">
            <a:avLst>
              <a:gd name="adj1" fmla="val 11764412"/>
              <a:gd name="adj2" fmla="val 20715390"/>
            </a:avLst>
          </a:prstGeom>
          <a:ln w="508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2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5334" y="2749489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75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31991" y="2305615"/>
              <a:ext cx="1571263" cy="224676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6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by an example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89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33400" y="2018675"/>
            <a:ext cx="112394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 Up-Down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Switch to count up from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to i+1 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Switch to count down from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to i-1</a:t>
            </a:r>
          </a:p>
          <a:p>
            <a:pPr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Turn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the light if the current number is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36036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5334" y="2749489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75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31991" y="2305615"/>
              <a:ext cx="1571263" cy="224676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696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88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018675"/>
            <a:ext cx="97081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Counter up/down</a:t>
            </a:r>
          </a:p>
          <a:p>
            <a:pPr lvl="0" algn="ctr" defTabSz="457200">
              <a:defRPr/>
            </a:pP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1  2  3  …  N-1  N</a:t>
            </a:r>
          </a:p>
          <a:p>
            <a:pPr algn="ctr" defTabSz="457200">
              <a:defRPr/>
            </a:pP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N-1  …  3  2  1  0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13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95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018675"/>
            <a:ext cx="12191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Counter up/down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N=7</a:t>
            </a:r>
          </a:p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000001010011100101110111</a:t>
            </a:r>
          </a:p>
          <a:p>
            <a:pPr algn="ctr" defTabSz="457200">
              <a:defRPr/>
            </a:pP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000001010011100101110111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124" y="5424041"/>
            <a:ext cx="10953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For each intermediate state, we need 3 bits  3 flip-flops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21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</p:txBody>
      </p:sp>
    </p:spTree>
    <p:extLst>
      <p:ext uri="{BB962C8B-B14F-4D97-AF65-F5344CB8AC3E}">
        <p14:creationId xmlns:p14="http://schemas.microsoft.com/office/powerpoint/2010/main" val="16639431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018675"/>
            <a:ext cx="12191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Counter up/down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N=7</a:t>
            </a:r>
          </a:p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000001010011100101110111</a:t>
            </a:r>
          </a:p>
          <a:p>
            <a:pPr algn="ctr" defTabSz="457200">
              <a:defRPr/>
            </a:pP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000001010011100101110111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450" y="4795897"/>
            <a:ext cx="116395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We need to switch between up and down  1 binary variable</a:t>
            </a:r>
          </a:p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X=0 Count Up</a:t>
            </a:r>
          </a:p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X=1 Count Down</a:t>
            </a:r>
          </a:p>
          <a:p>
            <a:pPr lvl="0" defTabSz="457200">
              <a:defRPr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79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018675"/>
            <a:ext cx="12191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Counter up/down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N=7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X=0: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000001010011100101110111</a:t>
            </a: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X=1: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111110101100011010001000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099" y="4929247"/>
            <a:ext cx="11391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We need to turn on the light when the number is even </a:t>
            </a:r>
          </a:p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1 binary variable  F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75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marL="457200" lvl="0" indent="-457200" defTabSz="457200">
              <a:buAutoNum type="arabicPeriod"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69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6531956" y="210289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6498705" y="2986591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6509788" y="3910226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509788" y="479392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6539344" y="5718723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 rot="10800000">
            <a:off x="3242136" y="295564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78357" y="5380892"/>
            <a:ext cx="260607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Count Up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X=0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6102" y="29556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6445" y="121554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60999" y="21275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41342" y="304753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60999" y="394697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41342" y="486695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5896" y="57789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88447" y="444649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41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378357" y="5380892"/>
            <a:ext cx="260607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Count Down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X=1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8036" y="42226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38379" y="134224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02933" y="225425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83276" y="317423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02933" y="407367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83276" y="49936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47830" y="590566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093947" y="15835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 flipH="1" flipV="1">
            <a:off x="4582160" y="155270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reeform 40"/>
          <p:cNvSpPr/>
          <p:nvPr/>
        </p:nvSpPr>
        <p:spPr>
          <a:xfrm flipH="1" flipV="1">
            <a:off x="4593243" y="107890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reeform 41"/>
          <p:cNvSpPr/>
          <p:nvPr/>
        </p:nvSpPr>
        <p:spPr>
          <a:xfrm flipH="1" flipV="1">
            <a:off x="4593243" y="1962601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reeform 42"/>
          <p:cNvSpPr/>
          <p:nvPr/>
        </p:nvSpPr>
        <p:spPr>
          <a:xfrm flipH="1" flipV="1">
            <a:off x="4559992" y="2846297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reeform 43"/>
          <p:cNvSpPr/>
          <p:nvPr/>
        </p:nvSpPr>
        <p:spPr>
          <a:xfrm flipH="1" flipV="1">
            <a:off x="4571075" y="376993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reeform 44"/>
          <p:cNvSpPr/>
          <p:nvPr/>
        </p:nvSpPr>
        <p:spPr>
          <a:xfrm flipH="1" flipV="1">
            <a:off x="4571075" y="4653628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 45"/>
          <p:cNvSpPr/>
          <p:nvPr/>
        </p:nvSpPr>
        <p:spPr>
          <a:xfrm flipH="1" flipV="1">
            <a:off x="4600631" y="557842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reeform 46"/>
          <p:cNvSpPr/>
          <p:nvPr/>
        </p:nvSpPr>
        <p:spPr>
          <a:xfrm rot="10800000" flipH="1" flipV="1">
            <a:off x="6539344" y="155270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1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9889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vs.</a:t>
            </a:r>
          </a:p>
          <a:p>
            <a:pPr lvl="0" algn="ctr" defTabSz="457200">
              <a:defRPr/>
            </a:pP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706183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6531956" y="210289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6498705" y="2986591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6509788" y="3910226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509788" y="479392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6539344" y="5718723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 rot="10800000">
            <a:off x="3242136" y="295564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flipH="1" flipV="1">
            <a:off x="4582160" y="155270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 flipH="1" flipV="1">
            <a:off x="4593243" y="107890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 23"/>
          <p:cNvSpPr/>
          <p:nvPr/>
        </p:nvSpPr>
        <p:spPr>
          <a:xfrm flipH="1" flipV="1">
            <a:off x="4593243" y="1962601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H="1" flipV="1">
            <a:off x="4559992" y="2846297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571075" y="376993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reeform 26"/>
          <p:cNvSpPr/>
          <p:nvPr/>
        </p:nvSpPr>
        <p:spPr>
          <a:xfrm flipH="1" flipV="1">
            <a:off x="4571075" y="4653628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reeform 30"/>
          <p:cNvSpPr/>
          <p:nvPr/>
        </p:nvSpPr>
        <p:spPr>
          <a:xfrm flipH="1" flipV="1">
            <a:off x="4600631" y="557842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 31"/>
          <p:cNvSpPr/>
          <p:nvPr/>
        </p:nvSpPr>
        <p:spPr>
          <a:xfrm rot="10800000" flipH="1" flipV="1">
            <a:off x="6539344" y="155270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58036" y="42226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38379" y="134224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02933" y="225425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3276" y="317423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02933" y="407367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83276" y="49936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47830" y="590566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93947" y="15835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16102" y="29556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6445" y="121554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60999" y="21275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41342" y="304753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60999" y="394697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41342" y="486695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5896" y="57789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8447" y="444649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74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/1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</a:p>
          <a:p>
            <a:pPr algn="ctr"/>
            <a:r>
              <a:rPr lang="en-US" dirty="0"/>
              <a:t>/0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</a:p>
          <a:p>
            <a:pPr algn="ctr"/>
            <a:r>
              <a:rPr lang="en-US" dirty="0"/>
              <a:t>/1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</a:p>
          <a:p>
            <a:pPr algn="ctr"/>
            <a:r>
              <a:rPr lang="en-US" dirty="0"/>
              <a:t>/0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</a:p>
          <a:p>
            <a:pPr algn="ctr"/>
            <a:r>
              <a:rPr lang="en-US" dirty="0"/>
              <a:t>/1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</a:p>
          <a:p>
            <a:pPr algn="ctr"/>
            <a:r>
              <a:rPr lang="en-US" dirty="0"/>
              <a:t>/0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</a:p>
          <a:p>
            <a:pPr algn="ctr"/>
            <a:r>
              <a:rPr lang="en-US" dirty="0"/>
              <a:t>/1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</a:p>
          <a:p>
            <a:pPr algn="ctr"/>
            <a:r>
              <a:rPr lang="en-US" dirty="0"/>
              <a:t>/0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6531956" y="210289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6498705" y="2986591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6509788" y="3910226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509788" y="479392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6539344" y="5718723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 rot="10800000">
            <a:off x="3242136" y="295564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286" y="541222"/>
            <a:ext cx="4954760" cy="329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F=1 : </a:t>
            </a:r>
            <a:r>
              <a:rPr lang="en-US" sz="3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F=0 : else</a:t>
            </a:r>
          </a:p>
          <a:p>
            <a:endParaRPr lang="en-U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Moore model</a:t>
            </a:r>
            <a:endParaRPr lang="en-CA" sz="36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 flipH="1" flipV="1">
            <a:off x="4582160" y="155270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 flipH="1" flipV="1">
            <a:off x="4593243" y="107890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 23"/>
          <p:cNvSpPr/>
          <p:nvPr/>
        </p:nvSpPr>
        <p:spPr>
          <a:xfrm flipH="1" flipV="1">
            <a:off x="4593243" y="1962601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H="1" flipV="1">
            <a:off x="4559992" y="2846297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571075" y="376993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reeform 26"/>
          <p:cNvSpPr/>
          <p:nvPr/>
        </p:nvSpPr>
        <p:spPr>
          <a:xfrm flipH="1" flipV="1">
            <a:off x="4571075" y="4653628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reeform 30"/>
          <p:cNvSpPr/>
          <p:nvPr/>
        </p:nvSpPr>
        <p:spPr>
          <a:xfrm flipH="1" flipV="1">
            <a:off x="4600631" y="557842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 31"/>
          <p:cNvSpPr/>
          <p:nvPr/>
        </p:nvSpPr>
        <p:spPr>
          <a:xfrm rot="10800000" flipH="1" flipV="1">
            <a:off x="6539344" y="155270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58036" y="42226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38379" y="134224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02933" y="225425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3276" y="317423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02933" y="407367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83276" y="49936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47830" y="590566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93947" y="15835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16102" y="29556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6445" y="121554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60999" y="21275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41342" y="304753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60999" y="394697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41342" y="486695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5896" y="57789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8447" y="444649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72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Form the state table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Fill the state table</a:t>
            </a: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1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61200"/>
              </p:ext>
            </p:extLst>
          </p:nvPr>
        </p:nvGraphicFramePr>
        <p:xfrm>
          <a:off x="0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241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241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8CB0EBA-7BA8-E34B-AB34-DEC5C5C44B48}"/>
              </a:ext>
            </a:extLst>
          </p:cNvPr>
          <p:cNvSpPr/>
          <p:nvPr/>
        </p:nvSpPr>
        <p:spPr>
          <a:xfrm>
            <a:off x="10446293" y="1826713"/>
            <a:ext cx="1453607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Count Up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X=0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B193C-573F-584F-A02A-75808F34D446}"/>
              </a:ext>
            </a:extLst>
          </p:cNvPr>
          <p:cNvSpPr/>
          <p:nvPr/>
        </p:nvSpPr>
        <p:spPr>
          <a:xfrm>
            <a:off x="10446293" y="4663342"/>
            <a:ext cx="165274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Count Down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X=1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732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5465"/>
              </p:ext>
            </p:extLst>
          </p:nvPr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89356" y="735978"/>
            <a:ext cx="4357840" cy="584770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depends only on current state of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CBA</a:t>
            </a:r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37C1A-672D-8547-9C47-5E7868FF4D05}"/>
              </a:ext>
            </a:extLst>
          </p:cNvPr>
          <p:cNvSpPr/>
          <p:nvPr/>
        </p:nvSpPr>
        <p:spPr>
          <a:xfrm>
            <a:off x="-2688" y="735980"/>
            <a:ext cx="1602888" cy="58477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07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23992"/>
              </p:ext>
            </p:extLst>
          </p:nvPr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95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Form the state table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Fill the state table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What type of storage (flip-flop)?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</a:t>
            </a: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8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466706" y="2300998"/>
            <a:ext cx="112394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 Up/Down</a:t>
            </a:r>
          </a:p>
          <a:p>
            <a:pPr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Let’s pick mix FFs: 1×T-FF, 1×D-FF, 1×JK-FF</a:t>
            </a:r>
          </a:p>
        </p:txBody>
      </p:sp>
    </p:spTree>
    <p:extLst>
      <p:ext uri="{BB962C8B-B14F-4D97-AF65-F5344CB8AC3E}">
        <p14:creationId xmlns:p14="http://schemas.microsoft.com/office/powerpoint/2010/main" val="23480332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/>
          <p:nvPr/>
        </p:nvCxnSpPr>
        <p:spPr>
          <a:xfrm>
            <a:off x="734786" y="2481165"/>
            <a:ext cx="713014" cy="71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16695" y="2096443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520842" y="4110350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0807828" y="4528122"/>
            <a:ext cx="713014" cy="71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658362" y="2666357"/>
            <a:ext cx="1915739" cy="1329693"/>
            <a:chOff x="3923394" y="2331017"/>
            <a:chExt cx="1225889" cy="871402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2" name="Picture 8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83" name="Picture 8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361121" y="2666357"/>
            <a:ext cx="1915742" cy="1329693"/>
            <a:chOff x="3923394" y="2331017"/>
            <a:chExt cx="1225891" cy="871402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03" name="Group 102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4" name="Picture 10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5" name="Picture 10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306605" y="2666357"/>
            <a:ext cx="1915742" cy="1329693"/>
            <a:chOff x="3923394" y="2331017"/>
            <a:chExt cx="1225891" cy="871402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24" name="Group 123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5" name="Picture 12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26" name="Picture 1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 flipV="1">
            <a:off x="2076609" y="43326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8322270" y="37080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5374991" y="37021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2658362" y="37021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24519" y="3893153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47" name="Rectangle 146"/>
          <p:cNvSpPr/>
          <p:nvPr/>
        </p:nvSpPr>
        <p:spPr>
          <a:xfrm>
            <a:off x="8543232" y="2704060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48" name="Rectangle 147"/>
          <p:cNvSpPr/>
          <p:nvPr/>
        </p:nvSpPr>
        <p:spPr>
          <a:xfrm>
            <a:off x="8530060" y="302246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49" name="Rectangle 148"/>
          <p:cNvSpPr/>
          <p:nvPr/>
        </p:nvSpPr>
        <p:spPr>
          <a:xfrm>
            <a:off x="5592331" y="266164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51" name="Rectangle 150"/>
          <p:cNvSpPr/>
          <p:nvPr/>
        </p:nvSpPr>
        <p:spPr>
          <a:xfrm>
            <a:off x="2856760" y="2644683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23997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Form the state table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Fill the state table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What type of storage (flip-flop)?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7.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equations for each FF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8. Minimization of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equations</a:t>
            </a:r>
          </a:p>
        </p:txBody>
      </p:sp>
    </p:spTree>
    <p:extLst>
      <p:ext uri="{BB962C8B-B14F-4D97-AF65-F5344CB8AC3E}">
        <p14:creationId xmlns:p14="http://schemas.microsoft.com/office/powerpoint/2010/main" val="47580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578622"/>
            <a:ext cx="9708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Given a sequential circuit, show the behavior</a:t>
            </a:r>
          </a:p>
          <a:p>
            <a:pPr lvl="0" algn="ctr" defTabSz="457200"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vs.</a:t>
            </a:r>
          </a:p>
          <a:p>
            <a:pPr lvl="0" algn="ctr" defTabSz="457200">
              <a:defRPr/>
            </a:pPr>
            <a:r>
              <a:rPr lang="en-US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Given a behavior, build the sequential circuit</a:t>
            </a:r>
          </a:p>
        </p:txBody>
      </p:sp>
    </p:spTree>
    <p:extLst>
      <p:ext uri="{BB962C8B-B14F-4D97-AF65-F5344CB8AC3E}">
        <p14:creationId xmlns:p14="http://schemas.microsoft.com/office/powerpoint/2010/main" val="23663096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30199"/>
              </p:ext>
            </p:extLst>
          </p:nvPr>
        </p:nvGraphicFramePr>
        <p:xfrm>
          <a:off x="2124319" y="2616297"/>
          <a:ext cx="81279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81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4450727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4591050" y="4555587"/>
            <a:ext cx="1566718" cy="11002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52900" y="4555587"/>
            <a:ext cx="2004868" cy="11002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10150" y="4555587"/>
            <a:ext cx="1147618" cy="11002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03395" y="5655848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Flip-Flops</a:t>
            </a:r>
            <a:endParaRPr lang="en-CA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53844" y="4602212"/>
            <a:ext cx="742403" cy="124613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24319" y="5886680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863191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2905"/>
              </p:ext>
            </p:extLst>
          </p:nvPr>
        </p:nvGraphicFramePr>
        <p:xfrm>
          <a:off x="2124319" y="2616297"/>
          <a:ext cx="81279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81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4450727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602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91373"/>
              </p:ext>
            </p:extLst>
          </p:nvPr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08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2239908356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966560168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2047491554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for</a:t>
                      </a:r>
                      <a:r>
                        <a:rPr lang="en-US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18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18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02450" y="343633"/>
            <a:ext cx="2065050" cy="626560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90279" y="10433"/>
            <a:ext cx="1028700" cy="657324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4095750" y="949693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4095750" y="1336834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>
            <a:off x="4095750" y="1737173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c 8"/>
          <p:cNvSpPr/>
          <p:nvPr/>
        </p:nvSpPr>
        <p:spPr>
          <a:xfrm>
            <a:off x="4095750" y="2108120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c 9"/>
          <p:cNvSpPr/>
          <p:nvPr/>
        </p:nvSpPr>
        <p:spPr>
          <a:xfrm>
            <a:off x="4095750" y="2419061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>
            <a:off x="4095750" y="2781300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c 11"/>
          <p:cNvSpPr/>
          <p:nvPr/>
        </p:nvSpPr>
        <p:spPr>
          <a:xfrm>
            <a:off x="4095750" y="3184236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c 12"/>
          <p:cNvSpPr/>
          <p:nvPr/>
        </p:nvSpPr>
        <p:spPr>
          <a:xfrm>
            <a:off x="4095750" y="584857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>
            <a:off x="4095750" y="3951717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c 14"/>
          <p:cNvSpPr/>
          <p:nvPr/>
        </p:nvSpPr>
        <p:spPr>
          <a:xfrm>
            <a:off x="4095750" y="4338858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/>
          <p:cNvSpPr/>
          <p:nvPr/>
        </p:nvSpPr>
        <p:spPr>
          <a:xfrm>
            <a:off x="4095750" y="4739197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/>
          <p:cNvSpPr/>
          <p:nvPr/>
        </p:nvSpPr>
        <p:spPr>
          <a:xfrm>
            <a:off x="4095750" y="5110144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c 17"/>
          <p:cNvSpPr/>
          <p:nvPr/>
        </p:nvSpPr>
        <p:spPr>
          <a:xfrm>
            <a:off x="4095750" y="5421085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c 18"/>
          <p:cNvSpPr/>
          <p:nvPr/>
        </p:nvSpPr>
        <p:spPr>
          <a:xfrm>
            <a:off x="4095750" y="5783324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c 19"/>
          <p:cNvSpPr/>
          <p:nvPr/>
        </p:nvSpPr>
        <p:spPr>
          <a:xfrm>
            <a:off x="4095750" y="6186260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c 20"/>
          <p:cNvSpPr/>
          <p:nvPr/>
        </p:nvSpPr>
        <p:spPr>
          <a:xfrm>
            <a:off x="4095750" y="3586881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145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14037"/>
              </p:ext>
            </p:extLst>
          </p:nvPr>
        </p:nvGraphicFramePr>
        <p:xfrm>
          <a:off x="0" y="2616297"/>
          <a:ext cx="1219200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8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859522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=∑(0,2,4,6,8,10,12,14)+d(1,3,5,7,9,11,13,15)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=∑(1,3,5,7,9,11,13,15)+d(0,2,4,6,8,10,12,14)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1176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97489"/>
              </p:ext>
            </p:extLst>
          </p:nvPr>
        </p:nvGraphicFramePr>
        <p:xfrm>
          <a:off x="-2688" y="0"/>
          <a:ext cx="1219469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69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239908356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966560168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for</a:t>
                      </a:r>
                      <a:r>
                        <a:rPr lang="en-US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8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983112" y="38936"/>
            <a:ext cx="1055738" cy="650748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43926" y="19050"/>
            <a:ext cx="1249312" cy="65533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3250660" y="987793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250660" y="1298734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>
            <a:off x="3250660" y="1699073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c 8"/>
          <p:cNvSpPr/>
          <p:nvPr/>
        </p:nvSpPr>
        <p:spPr>
          <a:xfrm>
            <a:off x="3250660" y="207002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c 9"/>
          <p:cNvSpPr/>
          <p:nvPr/>
        </p:nvSpPr>
        <p:spPr>
          <a:xfrm>
            <a:off x="3250660" y="2380961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>
            <a:off x="3250660" y="274320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c 11"/>
          <p:cNvSpPr/>
          <p:nvPr/>
        </p:nvSpPr>
        <p:spPr>
          <a:xfrm>
            <a:off x="3250660" y="3146136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c 12"/>
          <p:cNvSpPr/>
          <p:nvPr/>
        </p:nvSpPr>
        <p:spPr>
          <a:xfrm>
            <a:off x="3250660" y="62295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>
            <a:off x="3250660" y="391361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c 14"/>
          <p:cNvSpPr/>
          <p:nvPr/>
        </p:nvSpPr>
        <p:spPr>
          <a:xfrm>
            <a:off x="3250660" y="4300758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/>
          <p:cNvSpPr/>
          <p:nvPr/>
        </p:nvSpPr>
        <p:spPr>
          <a:xfrm>
            <a:off x="3250660" y="470109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/>
          <p:cNvSpPr/>
          <p:nvPr/>
        </p:nvSpPr>
        <p:spPr>
          <a:xfrm>
            <a:off x="3250660" y="5072044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c 17"/>
          <p:cNvSpPr/>
          <p:nvPr/>
        </p:nvSpPr>
        <p:spPr>
          <a:xfrm>
            <a:off x="3250660" y="5382985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c 18"/>
          <p:cNvSpPr/>
          <p:nvPr/>
        </p:nvSpPr>
        <p:spPr>
          <a:xfrm>
            <a:off x="3250660" y="5745224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c 19"/>
          <p:cNvSpPr/>
          <p:nvPr/>
        </p:nvSpPr>
        <p:spPr>
          <a:xfrm>
            <a:off x="3250660" y="614816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c 20"/>
          <p:cNvSpPr/>
          <p:nvPr/>
        </p:nvSpPr>
        <p:spPr>
          <a:xfrm>
            <a:off x="3250660" y="3548781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7381876" y="19050"/>
            <a:ext cx="1162050" cy="657324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107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92906"/>
              </p:ext>
            </p:extLst>
          </p:nvPr>
        </p:nvGraphicFramePr>
        <p:xfrm>
          <a:off x="0" y="2616297"/>
          <a:ext cx="1219200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8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859522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=∑(0,2,4,6,8,10,12,14)+d(1,3,5,7,9,11,13,15)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=∑(1,3,5,7,9,11,13,15)+d(0,2,4,6,8,10,12,14)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∑(1,2,5,6,8,11,12,15) </a:t>
                      </a:r>
                      <a:r>
                        <a:rPr lang="en-US" sz="2800" i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“don’t care condition” happens in D-FF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306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96702"/>
              </p:ext>
            </p:extLst>
          </p:nvPr>
        </p:nvGraphicFramePr>
        <p:xfrm>
          <a:off x="-2688" y="0"/>
          <a:ext cx="1219469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69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239908356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966560168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for</a:t>
                      </a:r>
                      <a:r>
                        <a:rPr lang="en-US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543926" y="15159"/>
            <a:ext cx="1249312" cy="65533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2131691" y="921986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2131691" y="123292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>
            <a:off x="2131691" y="1633266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c 8"/>
          <p:cNvSpPr/>
          <p:nvPr/>
        </p:nvSpPr>
        <p:spPr>
          <a:xfrm>
            <a:off x="2131691" y="2004213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c 9"/>
          <p:cNvSpPr/>
          <p:nvPr/>
        </p:nvSpPr>
        <p:spPr>
          <a:xfrm>
            <a:off x="2131691" y="2315154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>
            <a:off x="2131691" y="2677393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c 11"/>
          <p:cNvSpPr/>
          <p:nvPr/>
        </p:nvSpPr>
        <p:spPr>
          <a:xfrm>
            <a:off x="2131691" y="3080329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c 12"/>
          <p:cNvSpPr/>
          <p:nvPr/>
        </p:nvSpPr>
        <p:spPr>
          <a:xfrm>
            <a:off x="2131691" y="55715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>
            <a:off x="2131691" y="384781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c 14"/>
          <p:cNvSpPr/>
          <p:nvPr/>
        </p:nvSpPr>
        <p:spPr>
          <a:xfrm>
            <a:off x="2131691" y="4234951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/>
          <p:cNvSpPr/>
          <p:nvPr/>
        </p:nvSpPr>
        <p:spPr>
          <a:xfrm>
            <a:off x="2131691" y="463529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/>
          <p:cNvSpPr/>
          <p:nvPr/>
        </p:nvSpPr>
        <p:spPr>
          <a:xfrm>
            <a:off x="2131691" y="500623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c 17"/>
          <p:cNvSpPr/>
          <p:nvPr/>
        </p:nvSpPr>
        <p:spPr>
          <a:xfrm>
            <a:off x="2131691" y="5317178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c 18"/>
          <p:cNvSpPr/>
          <p:nvPr/>
        </p:nvSpPr>
        <p:spPr>
          <a:xfrm>
            <a:off x="2131691" y="567941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c 19"/>
          <p:cNvSpPr/>
          <p:nvPr/>
        </p:nvSpPr>
        <p:spPr>
          <a:xfrm>
            <a:off x="2131691" y="6082353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c 20"/>
          <p:cNvSpPr/>
          <p:nvPr/>
        </p:nvSpPr>
        <p:spPr>
          <a:xfrm>
            <a:off x="2131691" y="3482974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6115050" y="361950"/>
            <a:ext cx="2428876" cy="623034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09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81777"/>
              </p:ext>
            </p:extLst>
          </p:nvPr>
        </p:nvGraphicFramePr>
        <p:xfrm>
          <a:off x="0" y="2616297"/>
          <a:ext cx="1219200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8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859522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=∑(0,2,4,6,8,10,12,14)+d(1,3,5,7,9,11,13,15)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=∑(1,3,5,7,9,11,13,15)+d(0,2,4,6,8,10,12,14)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∑(1,2,5,6,8,11,12,15) </a:t>
                      </a:r>
                      <a:r>
                        <a:rPr lang="en-US" sz="2800" i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“don’t care condition” happens in D-FF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∑(3,7,8,12) </a:t>
                      </a:r>
                      <a:r>
                        <a:rPr lang="en-US" sz="2800" i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“don’t care condition” happens in T-FF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465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Minimization for excitation equations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?-Variable K-Map </a:t>
            </a: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591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38178"/>
              </p:ext>
            </p:extLst>
          </p:nvPr>
        </p:nvGraphicFramePr>
        <p:xfrm>
          <a:off x="0" y="997047"/>
          <a:ext cx="1219200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8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859522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=∑(0,2,4,6,8,10,12,14)+d(1,3,5,7,9,11,13,15)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=∑(1,3,5,7,9,11,13,15)+d(0,2,4,6,8,10,12,14)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∑(1,2,5,6,8,11,12,15) </a:t>
                      </a:r>
                      <a:r>
                        <a:rPr lang="en-US" sz="2800" i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“don’t care condition” happens in D-FF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∑(3,7,8,12) </a:t>
                      </a:r>
                      <a:r>
                        <a:rPr lang="en-US" sz="2800" i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“don’t care condition” happens in T-FF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062404" y="4303455"/>
            <a:ext cx="100671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Minimization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4-Variable K-Map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, C, B, A) </a:t>
            </a: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8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844" y="2029691"/>
            <a:ext cx="2743200" cy="2743200"/>
            <a:chOff x="5532450" y="2057400"/>
            <a:chExt cx="2743200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2839044" y="3401291"/>
            <a:ext cx="449101" cy="6927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02242" y="2029691"/>
            <a:ext cx="2743200" cy="2743200"/>
            <a:chOff x="5532450" y="2057400"/>
            <a:chExt cx="2743200" cy="2743200"/>
          </a:xfrm>
          <a:solidFill>
            <a:schemeClr val="accent6">
              <a:lumMod val="75000"/>
            </a:schemeClr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31991" y="2305615"/>
              <a:ext cx="1571263" cy="224676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5473046" y="3408218"/>
            <a:ext cx="1426518" cy="852638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067459" y="1980276"/>
            <a:ext cx="2194560" cy="2194560"/>
            <a:chOff x="5532450" y="2057400"/>
            <a:chExt cx="2743200" cy="27432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2899" y="3208675"/>
              <a:ext cx="2082303" cy="50013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Mealy Model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7118966" y="4261678"/>
            <a:ext cx="2194560" cy="219456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17936" y="3220221"/>
              <a:ext cx="2172230" cy="50013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Moore Model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5473046" y="4261678"/>
            <a:ext cx="1426518" cy="888011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4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8182102" y="0"/>
            <a:ext cx="0" cy="6858000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24320" y="0"/>
            <a:ext cx="0" cy="6858000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531904B-6C3A-AB44-A73C-00FC9F6AF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28480"/>
              </p:ext>
            </p:extLst>
          </p:nvPr>
        </p:nvGraphicFramePr>
        <p:xfrm>
          <a:off x="8716333" y="180024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7E415A3-CE18-9940-92C0-A0730CB67A0C}"/>
              </a:ext>
            </a:extLst>
          </p:cNvPr>
          <p:cNvSpPr/>
          <p:nvPr/>
        </p:nvSpPr>
        <p:spPr>
          <a:xfrm>
            <a:off x="8716333" y="2716698"/>
            <a:ext cx="3275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sz="2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=∑(0,2,4,6,8,10,12,14)+</a:t>
            </a:r>
          </a:p>
          <a:p>
            <a:pPr lvl="0"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d(1,3,5,7,9,11,13,15) =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848377-EC40-8541-ADD5-92D7F78AA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73904"/>
              </p:ext>
            </p:extLst>
          </p:nvPr>
        </p:nvGraphicFramePr>
        <p:xfrm>
          <a:off x="9615602" y="923980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9C723B-B382-3342-AC92-91242F83F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51471"/>
              </p:ext>
            </p:extLst>
          </p:nvPr>
        </p:nvGraphicFramePr>
        <p:xfrm>
          <a:off x="8716332" y="3748050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7603BC-1C85-BF4C-82BC-34736B629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913"/>
              </p:ext>
            </p:extLst>
          </p:nvPr>
        </p:nvGraphicFramePr>
        <p:xfrm>
          <a:off x="9615601" y="4492006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5BCFB53-CAF9-024A-B557-4237EBE710D0}"/>
              </a:ext>
            </a:extLst>
          </p:cNvPr>
          <p:cNvSpPr/>
          <p:nvPr/>
        </p:nvSpPr>
        <p:spPr>
          <a:xfrm>
            <a:off x="8716332" y="6209625"/>
            <a:ext cx="3028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=∑(1,3,5,7,9,11,13,15)+</a:t>
            </a:r>
          </a:p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d(0,2,4,6,8,10,12,14) =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666245-C5C7-E241-A553-32CB094FC762}"/>
              </a:ext>
            </a:extLst>
          </p:cNvPr>
          <p:cNvSpPr/>
          <p:nvPr/>
        </p:nvSpPr>
        <p:spPr>
          <a:xfrm>
            <a:off x="9701563" y="1057793"/>
            <a:ext cx="1893972" cy="146925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6639AD-42C0-1744-BE1A-1D860BEBF2DE}"/>
              </a:ext>
            </a:extLst>
          </p:cNvPr>
          <p:cNvSpPr/>
          <p:nvPr/>
        </p:nvSpPr>
        <p:spPr>
          <a:xfrm>
            <a:off x="9701563" y="4616190"/>
            <a:ext cx="1893972" cy="146925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92828A60-652A-BC41-9908-DDFDAAD8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81874"/>
              </p:ext>
            </p:extLst>
          </p:nvPr>
        </p:nvGraphicFramePr>
        <p:xfrm>
          <a:off x="4657159" y="1485910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B5553B-0A9F-E74A-99F0-244C9DD13255}"/>
                  </a:ext>
                </a:extLst>
              </p:cNvPr>
              <p:cNvSpPr/>
              <p:nvPr/>
            </p:nvSpPr>
            <p:spPr>
              <a:xfrm>
                <a:off x="4369093" y="4029786"/>
                <a:ext cx="3849002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20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=∑(1,2,5,6,8,11,12,15)</a:t>
                </a:r>
              </a:p>
              <a:p>
                <a:pPr lvl="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= X’B’A + X’BA’ + XB’A’ + XBA</a:t>
                </a:r>
              </a:p>
              <a:p>
                <a:pPr lvl="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= X’(B’A+BA’) + X(B’A’+BA)</a:t>
                </a:r>
              </a:p>
              <a:p>
                <a:pPr lvl="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= X’(B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A)+X(B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A)</a:t>
                </a:r>
              </a:p>
              <a:p>
                <a:pPr lvl="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= X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B5553B-0A9F-E74A-99F0-244C9DD13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93" y="4029786"/>
                <a:ext cx="3849002" cy="1631216"/>
              </a:xfrm>
              <a:prstGeom prst="rect">
                <a:avLst/>
              </a:prstGeom>
              <a:blipFill>
                <a:blip r:embed="rId2"/>
                <a:stretch>
                  <a:fillRect l="-1974" t="-2326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B15C2CD-DC0A-4641-A204-DAD3B2668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847"/>
              </p:ext>
            </p:extLst>
          </p:nvPr>
        </p:nvGraphicFramePr>
        <p:xfrm>
          <a:off x="5556428" y="2229866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44CC557-E5B7-E043-98AF-60D854BE8002}"/>
              </a:ext>
            </a:extLst>
          </p:cNvPr>
          <p:cNvSpPr/>
          <p:nvPr/>
        </p:nvSpPr>
        <p:spPr>
          <a:xfrm>
            <a:off x="5633934" y="3088675"/>
            <a:ext cx="349771" cy="858810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508AC6C-1A39-4045-989D-FE82BDAEB2A4}"/>
              </a:ext>
            </a:extLst>
          </p:cNvPr>
          <p:cNvSpPr/>
          <p:nvPr/>
        </p:nvSpPr>
        <p:spPr>
          <a:xfrm>
            <a:off x="6152515" y="2229866"/>
            <a:ext cx="349771" cy="858810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B1CFBE-86EE-5C49-978C-5627A3B7309D}"/>
              </a:ext>
            </a:extLst>
          </p:cNvPr>
          <p:cNvSpPr/>
          <p:nvPr/>
        </p:nvSpPr>
        <p:spPr>
          <a:xfrm>
            <a:off x="7207621" y="2235447"/>
            <a:ext cx="349771" cy="858810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D664C2F-E07A-8149-A957-13B8B100992A}"/>
              </a:ext>
            </a:extLst>
          </p:cNvPr>
          <p:cNvSpPr/>
          <p:nvPr/>
        </p:nvSpPr>
        <p:spPr>
          <a:xfrm>
            <a:off x="6671096" y="3068914"/>
            <a:ext cx="349771" cy="858810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58C7A55E-8965-F842-9D42-90CFF6CD4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62601"/>
              </p:ext>
            </p:extLst>
          </p:nvPr>
        </p:nvGraphicFramePr>
        <p:xfrm>
          <a:off x="507973" y="1485910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C592B51-8EB6-F047-AF42-B1A2AF79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71225"/>
              </p:ext>
            </p:extLst>
          </p:nvPr>
        </p:nvGraphicFramePr>
        <p:xfrm>
          <a:off x="1407242" y="2229866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E58DA7D-F76B-3647-B369-BBE2BE574D80}"/>
              </a:ext>
            </a:extLst>
          </p:cNvPr>
          <p:cNvSpPr/>
          <p:nvPr/>
        </p:nvSpPr>
        <p:spPr>
          <a:xfrm>
            <a:off x="772288" y="4143154"/>
            <a:ext cx="2016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=∑(3,7,8,12)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= X’BA + XB’A’</a:t>
            </a:r>
          </a:p>
          <a:p>
            <a:endParaRPr lang="en-US" sz="20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C2A123-AE17-1046-91C2-E6674FF6FF8D}"/>
              </a:ext>
            </a:extLst>
          </p:cNvPr>
          <p:cNvSpPr/>
          <p:nvPr/>
        </p:nvSpPr>
        <p:spPr>
          <a:xfrm>
            <a:off x="1485448" y="3088675"/>
            <a:ext cx="349771" cy="858810"/>
          </a:xfrm>
          <a:prstGeom prst="roundRect">
            <a:avLst/>
          </a:prstGeom>
          <a:solidFill>
            <a:srgbClr val="2240FF">
              <a:alpha val="21000"/>
            </a:srgbClr>
          </a:solidFill>
          <a:ln>
            <a:solidFill>
              <a:srgbClr val="22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5A415DE-A203-E143-A1E9-913D7DB3246B}"/>
              </a:ext>
            </a:extLst>
          </p:cNvPr>
          <p:cNvSpPr/>
          <p:nvPr/>
        </p:nvSpPr>
        <p:spPr>
          <a:xfrm>
            <a:off x="2533415" y="2229866"/>
            <a:ext cx="349771" cy="858810"/>
          </a:xfrm>
          <a:prstGeom prst="roundRect">
            <a:avLst/>
          </a:prstGeom>
          <a:solidFill>
            <a:srgbClr val="2240FF">
              <a:alpha val="21000"/>
            </a:srgbClr>
          </a:solidFill>
          <a:ln>
            <a:solidFill>
              <a:srgbClr val="22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513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512625"/>
                  </p:ext>
                </p:extLst>
              </p:nvPr>
            </p:nvGraphicFramePr>
            <p:xfrm>
              <a:off x="0" y="2392680"/>
              <a:ext cx="12192000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2150108801"/>
                        </a:ext>
                      </a:extLst>
                    </a:gridCol>
                    <a:gridCol w="5859522">
                      <a:extLst>
                        <a:ext uri="{9D8B030D-6E8A-4147-A177-3AD203B41FA5}">
                          <a16:colId xmlns:a16="http://schemas.microsoft.com/office/drawing/2014/main" val="3231460375"/>
                        </a:ext>
                      </a:extLst>
                    </a:gridCol>
                    <a:gridCol w="5810250">
                      <a:extLst>
                        <a:ext uri="{9D8B030D-6E8A-4147-A177-3AD203B41FA5}">
                          <a16:colId xmlns:a16="http://schemas.microsoft.com/office/drawing/2014/main" val="175204240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Excitation Equations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3102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860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7962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 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2636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512625"/>
                  </p:ext>
                </p:extLst>
              </p:nvPr>
            </p:nvGraphicFramePr>
            <p:xfrm>
              <a:off x="0" y="2392680"/>
              <a:ext cx="12192000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2150108801"/>
                        </a:ext>
                      </a:extLst>
                    </a:gridCol>
                    <a:gridCol w="5859522">
                      <a:extLst>
                        <a:ext uri="{9D8B030D-6E8A-4147-A177-3AD203B41FA5}">
                          <a16:colId xmlns:a16="http://schemas.microsoft.com/office/drawing/2014/main" val="3231460375"/>
                        </a:ext>
                      </a:extLst>
                    </a:gridCol>
                    <a:gridCol w="5810250">
                      <a:extLst>
                        <a:ext uri="{9D8B030D-6E8A-4147-A177-3AD203B41FA5}">
                          <a16:colId xmlns:a16="http://schemas.microsoft.com/office/drawing/2014/main" val="1752042406"/>
                        </a:ext>
                      </a:extLst>
                    </a:gridCol>
                  </a:tblGrid>
                  <a:tr h="51816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Excitation Equations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31026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8605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0" t="-212195" r="-218" b="-1317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7962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 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2636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5097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Form the state table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Fill the state table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What type of storage (flip-flop)?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7.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equations for each FF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8. Minimization of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equations</a:t>
            </a: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9. Boolean function for the output</a:t>
            </a: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Minimization of output variable</a:t>
            </a:r>
          </a:p>
          <a:p>
            <a:pPr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921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64182"/>
              </p:ext>
            </p:extLst>
          </p:nvPr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7DBCEC0-DC8B-4D4B-BEC4-ED6797179D77}"/>
              </a:ext>
            </a:extLst>
          </p:cNvPr>
          <p:cNvSpPr/>
          <p:nvPr/>
        </p:nvSpPr>
        <p:spPr>
          <a:xfrm>
            <a:off x="0" y="736600"/>
            <a:ext cx="1498600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EFA8A-C871-8646-9119-3E24D0491243}"/>
              </a:ext>
            </a:extLst>
          </p:cNvPr>
          <p:cNvSpPr/>
          <p:nvPr/>
        </p:nvSpPr>
        <p:spPr>
          <a:xfrm>
            <a:off x="6094656" y="736600"/>
            <a:ext cx="4547944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68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7DBCEC0-DC8B-4D4B-BEC4-ED6797179D77}"/>
              </a:ext>
            </a:extLst>
          </p:cNvPr>
          <p:cNvSpPr/>
          <p:nvPr/>
        </p:nvSpPr>
        <p:spPr>
          <a:xfrm>
            <a:off x="0" y="736600"/>
            <a:ext cx="1498600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EFA8A-C871-8646-9119-3E24D0491243}"/>
              </a:ext>
            </a:extLst>
          </p:cNvPr>
          <p:cNvSpPr/>
          <p:nvPr/>
        </p:nvSpPr>
        <p:spPr>
          <a:xfrm>
            <a:off x="6094656" y="736600"/>
            <a:ext cx="4547944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= F(C,B,A) = ∑(0,2,4,6)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226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7DBCEC0-DC8B-4D4B-BEC4-ED6797179D77}"/>
              </a:ext>
            </a:extLst>
          </p:cNvPr>
          <p:cNvSpPr/>
          <p:nvPr/>
        </p:nvSpPr>
        <p:spPr>
          <a:xfrm>
            <a:off x="0" y="736600"/>
            <a:ext cx="1498600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EFA8A-C871-8646-9119-3E24D0491243}"/>
              </a:ext>
            </a:extLst>
          </p:cNvPr>
          <p:cNvSpPr/>
          <p:nvPr/>
        </p:nvSpPr>
        <p:spPr>
          <a:xfrm>
            <a:off x="6094656" y="736600"/>
            <a:ext cx="4547944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3200" strike="sngStrik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Incorrect but if we make a mistake that X is involved: </a:t>
            </a:r>
          </a:p>
          <a:p>
            <a:pPr defTabSz="457200">
              <a:defRPr/>
            </a:pPr>
            <a:r>
              <a:rPr lang="en-US" sz="3200" strike="sngStrik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= F(</a:t>
            </a:r>
            <a:r>
              <a:rPr lang="en-US" sz="3200" strike="sngStrike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strike="sngStrik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,C,B,A) = ∑(0,2,4,6,</a:t>
            </a:r>
            <a:r>
              <a:rPr lang="en-US" sz="3200" strike="sngStrike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8,10,12,14</a:t>
            </a:r>
            <a:r>
              <a:rPr lang="en-US" sz="3200" strike="sngStrik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172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Minimization for output Y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3-Variable K-Map </a:t>
            </a:r>
          </a:p>
          <a:p>
            <a:pPr lvl="0" algn="ctr" defTabSz="457200">
              <a:defRPr/>
            </a:pPr>
            <a:r>
              <a:rPr lang="en-US" sz="2400" strike="sngStrike" dirty="0">
                <a:latin typeface="Segoe UI" panose="020B0502040204020203" pitchFamily="34" charset="0"/>
                <a:cs typeface="Segoe UI" panose="020B0502040204020203" pitchFamily="34" charset="0"/>
              </a:rPr>
              <a:t>Incorrectly 4-Variable K-Map</a:t>
            </a:r>
            <a:endParaRPr lang="en-US" sz="4000" strike="sngStrik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953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96CB5F9-6551-D747-A53C-EF2CE1D5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68520"/>
              </p:ext>
            </p:extLst>
          </p:nvPr>
        </p:nvGraphicFramePr>
        <p:xfrm>
          <a:off x="8321099" y="3429000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9A8F3D-B6D9-D444-B869-C3F91CDD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20101"/>
              </p:ext>
            </p:extLst>
          </p:nvPr>
        </p:nvGraphicFramePr>
        <p:xfrm>
          <a:off x="9220368" y="4172956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9175E8C-AC7D-D144-A193-9A9E070AF6D7}"/>
              </a:ext>
            </a:extLst>
          </p:cNvPr>
          <p:cNvSpPr/>
          <p:nvPr/>
        </p:nvSpPr>
        <p:spPr>
          <a:xfrm>
            <a:off x="7688053" y="6208827"/>
            <a:ext cx="4256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 = F(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,C,B,A) = ∑(0,2,4,6,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8,10,12,14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defTabSz="457200"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= A’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8605F25-EDDE-264E-84D0-F9ED0E3AA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01283"/>
              </p:ext>
            </p:extLst>
          </p:nvPr>
        </p:nvGraphicFramePr>
        <p:xfrm>
          <a:off x="1292071" y="786916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7A4AE6-DF8D-144F-A907-D6F5D1F70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3213"/>
              </p:ext>
            </p:extLst>
          </p:nvPr>
        </p:nvGraphicFramePr>
        <p:xfrm>
          <a:off x="2042099" y="1579396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29326493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02342508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99293095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544643718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64288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1263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EBE3C95-9A6A-1242-B6A8-76D24867E6FD}"/>
              </a:ext>
            </a:extLst>
          </p:cNvPr>
          <p:cNvSpPr/>
          <p:nvPr/>
        </p:nvSpPr>
        <p:spPr>
          <a:xfrm>
            <a:off x="1220685" y="2896153"/>
            <a:ext cx="39244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 = F(C,B,A) = ∑(0,2,4,6)</a:t>
            </a:r>
          </a:p>
          <a:p>
            <a:pPr lvl="0" defTabSz="457200"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= A’</a:t>
            </a:r>
          </a:p>
          <a:p>
            <a:pPr lvl="0" defTabSz="457200"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ie 10">
            <a:extLst>
              <a:ext uri="{FF2B5EF4-FFF2-40B4-BE49-F238E27FC236}">
                <a16:creationId xmlns:a16="http://schemas.microsoft.com/office/drawing/2014/main" id="{09B88C2B-3901-D643-982D-CB96B2F0AC72}"/>
              </a:ext>
            </a:extLst>
          </p:cNvPr>
          <p:cNvSpPr/>
          <p:nvPr/>
        </p:nvSpPr>
        <p:spPr>
          <a:xfrm>
            <a:off x="4411578" y="1624862"/>
            <a:ext cx="1026696" cy="1066409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A223254A-0B81-EB47-92A2-6AF07F38538F}"/>
              </a:ext>
            </a:extLst>
          </p:cNvPr>
          <p:cNvSpPr/>
          <p:nvPr/>
        </p:nvSpPr>
        <p:spPr>
          <a:xfrm flipH="1">
            <a:off x="1693731" y="1642234"/>
            <a:ext cx="1026696" cy="1066409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CDA7300B-B8A2-AA44-A6EF-017C5AA9ADFC}"/>
              </a:ext>
            </a:extLst>
          </p:cNvPr>
          <p:cNvSpPr/>
          <p:nvPr/>
        </p:nvSpPr>
        <p:spPr>
          <a:xfrm>
            <a:off x="10798464" y="4176952"/>
            <a:ext cx="1024568" cy="1713623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F3BFB7BB-8656-9349-AD50-B193CAC0D627}"/>
              </a:ext>
            </a:extLst>
          </p:cNvPr>
          <p:cNvSpPr/>
          <p:nvPr/>
        </p:nvSpPr>
        <p:spPr>
          <a:xfrm flipH="1">
            <a:off x="8709148" y="4172956"/>
            <a:ext cx="1024568" cy="1713623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24D0BF-319E-A749-9E8D-F7337DBCAF49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4BF1A0-A9CA-9546-A432-71BD0639FB50}"/>
              </a:ext>
            </a:extLst>
          </p:cNvPr>
          <p:cNvCxnSpPr>
            <a:cxnSpLocks/>
          </p:cNvCxnSpPr>
          <p:nvPr/>
        </p:nvCxnSpPr>
        <p:spPr>
          <a:xfrm>
            <a:off x="6283916" y="3293084"/>
            <a:ext cx="625642" cy="988064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03C89-818F-2F43-AAC6-97425FEAD3CD}"/>
              </a:ext>
            </a:extLst>
          </p:cNvPr>
          <p:cNvSpPr/>
          <p:nvPr/>
        </p:nvSpPr>
        <p:spPr>
          <a:xfrm>
            <a:off x="4379494" y="4547751"/>
            <a:ext cx="33947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 if we consider the input, because Y does not depend on X in the state table, it will disappear in simplification! </a:t>
            </a:r>
          </a:p>
        </p:txBody>
      </p:sp>
    </p:spTree>
    <p:extLst>
      <p:ext uri="{BB962C8B-B14F-4D97-AF65-F5344CB8AC3E}">
        <p14:creationId xmlns:p14="http://schemas.microsoft.com/office/powerpoint/2010/main" val="20677600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Form the state table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Fill the state table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What type of storage (flip-flop)?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7.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equations for each FF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8. Minimization of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equations</a:t>
            </a: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9. Boolean function for the output</a:t>
            </a: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Minimization of output variable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11. Draw/Sketch Logic Circuit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12. (Optional) Test</a:t>
            </a:r>
          </a:p>
          <a:p>
            <a:pPr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258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416300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416300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3" t="-110465" r="-104" b="-229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C213BC-6245-6549-A505-779ED40CED9D}"/>
              </a:ext>
            </a:extLst>
          </p:cNvPr>
          <p:cNvCxnSpPr>
            <a:cxnSpLocks/>
          </p:cNvCxnSpPr>
          <p:nvPr/>
        </p:nvCxnSpPr>
        <p:spPr>
          <a:xfrm>
            <a:off x="606450" y="1362261"/>
            <a:ext cx="772164" cy="603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25BCC69-3877-F94A-84BD-E98D4FBF8F07}"/>
              </a:ext>
            </a:extLst>
          </p:cNvPr>
          <p:cNvSpPr/>
          <p:nvPr/>
        </p:nvSpPr>
        <p:spPr>
          <a:xfrm>
            <a:off x="216695" y="977539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EFEED2-BC0B-704B-BBD9-7063E6049232}"/>
              </a:ext>
            </a:extLst>
          </p:cNvPr>
          <p:cNvSpPr/>
          <p:nvPr/>
        </p:nvSpPr>
        <p:spPr>
          <a:xfrm>
            <a:off x="11520842" y="3151866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11087100" y="3557655"/>
            <a:ext cx="421042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4C97BB-4798-F04E-A90E-EAD2A98A8EB4}"/>
              </a:ext>
            </a:extLst>
          </p:cNvPr>
          <p:cNvGrpSpPr/>
          <p:nvPr/>
        </p:nvGrpSpPr>
        <p:grpSpPr>
          <a:xfrm>
            <a:off x="2658362" y="1707873"/>
            <a:ext cx="1915739" cy="1329693"/>
            <a:chOff x="3923394" y="2331017"/>
            <a:chExt cx="1225889" cy="8714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7A93E-DC18-F04C-A530-64CD90390ED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EF90EB8-E699-844D-9BD6-F36CE2A82E0E}"/>
                </a:ext>
              </a:extLst>
            </p:cNvPr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53664FB-9CCC-1F4A-9577-9FE7BF765A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535978"/>
                <a:ext cx="3386951" cy="1730041"/>
                <a:chOff x="2764839" y="1164321"/>
                <a:chExt cx="7454502" cy="3807732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FFF33BC-2479-754D-813F-C16960BE1B09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6E661D7-1572-A845-9500-ABF1A4BB6BF3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AAA393-9C08-5F4B-84B5-90CCE3A5A25A}"/>
                    </a:ext>
                  </a:extLst>
                </p:cNvPr>
                <p:cNvCxnSpPr/>
                <p:nvPr/>
              </p:nvCxnSpPr>
              <p:spPr>
                <a:xfrm flipV="1">
                  <a:off x="7201684" y="1164321"/>
                  <a:ext cx="2104943" cy="1187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161BEE2-8833-FF4B-B748-26CBB8C1D366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741F9E3-7807-254A-8E5E-4C090A11CEF5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714DDF4-21F2-A845-B319-0281C80B1665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837515F7-7F34-094E-9F25-2B38D8C9E198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AFA8545-6D66-5048-A5AE-93BD21CC8CDD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6D2E36C-C1EC-374A-8ECC-E72F2768679A}"/>
                    </a:ext>
                  </a:extLst>
                </p:cNvPr>
                <p:cNvCxnSpPr/>
                <p:nvPr/>
              </p:nvCxnSpPr>
              <p:spPr>
                <a:xfrm flipV="1">
                  <a:off x="2764839" y="1561765"/>
                  <a:ext cx="164782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Picture 10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9A85A08-9F4A-E64B-B806-7A49B7172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9" name="Picture 10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B15A2D7-7C88-9F41-B205-BBAF3617C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37FFDB-0305-5A4C-B600-76BEDE2AF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6F20EDE-8E78-4544-A2B1-A256047C3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4349E7A-F1C5-114F-8792-6052FFD2A1AD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7500F36-937C-944E-8D83-D9764558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D3496399-31A5-4C49-997C-8BB04844F9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28A2CB-755B-0549-BC20-0DAD2928073E}"/>
              </a:ext>
            </a:extLst>
          </p:cNvPr>
          <p:cNvGrpSpPr/>
          <p:nvPr/>
        </p:nvGrpSpPr>
        <p:grpSpPr>
          <a:xfrm>
            <a:off x="5361121" y="1707873"/>
            <a:ext cx="1915742" cy="1329693"/>
            <a:chOff x="3923394" y="2331017"/>
            <a:chExt cx="1225891" cy="87140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FD9904A-4A02-BE4B-8832-A403F8A1547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F6D907C-A1F2-A749-9E8D-C35B1245972F}"/>
                </a:ext>
              </a:extLst>
            </p:cNvPr>
            <p:cNvGrpSpPr/>
            <p:nvPr/>
          </p:nvGrpSpPr>
          <p:grpSpPr>
            <a:xfrm>
              <a:off x="3952640" y="2331017"/>
              <a:ext cx="1196645" cy="871402"/>
              <a:chOff x="4480238" y="95249"/>
              <a:chExt cx="3311971" cy="2943225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08CAFEB-6CFC-B349-B976-78C0381046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0238" y="491669"/>
                <a:ext cx="3311971" cy="1774350"/>
                <a:chOff x="2929864" y="1066799"/>
                <a:chExt cx="7289477" cy="3905254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47F8F9A-3007-8245-BA94-7C30A8263FBB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963B85D-E0D2-4447-A7C2-B4A7C7168CB7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B0A6725-5DEE-FB49-89FB-A5C601AC4020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43064AD-D595-CD41-AE2F-EAA27E8E7281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57DAA3-3F89-934E-AB96-27160803E253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31D4185-A93B-CD4A-ADA1-EAFCDF56A6E7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3F2E8AC-6D60-6643-AFB7-F1BAC096BD81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9C52BEC-19C3-A742-A6C5-961062C34EB0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BB0559B-8713-2A4A-9A5C-88935E240F31}"/>
                    </a:ext>
                  </a:extLst>
                </p:cNvPr>
                <p:cNvCxnSpPr/>
                <p:nvPr/>
              </p:nvCxnSpPr>
              <p:spPr>
                <a:xfrm flipV="1">
                  <a:off x="2929864" y="1066799"/>
                  <a:ext cx="140329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Picture 1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483B79-0226-5F47-B0D4-AB071914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34" name="Picture 1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43443152-2DDF-AD41-978A-3A62CA4B6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5727FB-EE31-F049-B8D8-5007EFCD4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36A664A-9E46-554B-8958-A1D4E3D56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273E5A6-1E54-A94E-BD74-5978901C7CE2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CBCC782-B139-E944-99DA-AD041F8A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Triangle 107">
              <a:extLst>
                <a:ext uri="{FF2B5EF4-FFF2-40B4-BE49-F238E27FC236}">
                  <a16:creationId xmlns:a16="http://schemas.microsoft.com/office/drawing/2014/main" id="{DD64B264-1A76-7943-8FF9-9DBFDD3A71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4E6C5E-E9F6-EA47-8BB2-58B2490B297A}"/>
              </a:ext>
            </a:extLst>
          </p:cNvPr>
          <p:cNvGrpSpPr/>
          <p:nvPr/>
        </p:nvGrpSpPr>
        <p:grpSpPr>
          <a:xfrm>
            <a:off x="8306605" y="1707873"/>
            <a:ext cx="1915742" cy="1329693"/>
            <a:chOff x="3923394" y="2331017"/>
            <a:chExt cx="1225891" cy="871402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9FDBE65-5E04-A741-B845-C647438853C8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77BA9A-4701-9D4F-925B-FFB5B26647F6}"/>
                </a:ext>
              </a:extLst>
            </p:cNvPr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2B455B4-5395-0049-AC63-169CFEC8D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D59D228-9C03-2B4E-BA4B-B6F3810BFB1C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EA75A7E-30B0-3F4F-8C67-5F3725CF4331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30CA817-A04F-E744-82F3-1FBB59C3E752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DDCA465-A25A-8B4F-9056-5E8253B94D35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A7D5C3D-B2CE-9149-AF70-304BD8D3BC09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69CE6AD-0F41-1E4B-84B1-D24FD5FC98AD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925281E-E295-8044-94F9-E01DC1A29D55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8D91233-236F-5A48-A92A-4B59EB5AFD7B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83C8C92-D226-5946-B615-FD1D55879898}"/>
                    </a:ext>
                  </a:extLst>
                </p:cNvPr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E6B9303-8651-FC4E-8CFE-96C06D93C9E4}"/>
                    </a:ext>
                  </a:extLst>
                </p:cNvPr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3" name="Picture 15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E1BDD4-0890-4B48-A0E0-93FCA10E3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54" name="Picture 15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A97AC53-08D7-5547-A3A1-D65761E4A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D655706-E93A-6E4D-8CDE-2D72AF06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84B74BA-B0E0-7C4A-B6A4-5418FDF11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355C39-E84D-2A4A-97CA-E947EE1B3F38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A30F9A3-9849-1A48-97BE-D3217A05E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Triangle 107">
              <a:extLst>
                <a:ext uri="{FF2B5EF4-FFF2-40B4-BE49-F238E27FC236}">
                  <a16:creationId xmlns:a16="http://schemas.microsoft.com/office/drawing/2014/main" id="{1E54DEA2-CF0F-D740-8458-B8C38EF7EE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9272CEE-6EEC-A943-B81F-FCBE55336452}"/>
              </a:ext>
            </a:extLst>
          </p:cNvPr>
          <p:cNvCxnSpPr/>
          <p:nvPr/>
        </p:nvCxnSpPr>
        <p:spPr>
          <a:xfrm flipV="1">
            <a:off x="2076609" y="3374148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CD0308-C836-B241-9357-C99179A56097}"/>
              </a:ext>
            </a:extLst>
          </p:cNvPr>
          <p:cNvCxnSpPr/>
          <p:nvPr/>
        </p:nvCxnSpPr>
        <p:spPr>
          <a:xfrm flipH="1" flipV="1">
            <a:off x="8322270" y="2749597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CBDF778-D4B2-CF4E-B5B9-62E1F2E983B9}"/>
              </a:ext>
            </a:extLst>
          </p:cNvPr>
          <p:cNvCxnSpPr/>
          <p:nvPr/>
        </p:nvCxnSpPr>
        <p:spPr>
          <a:xfrm flipH="1" flipV="1">
            <a:off x="5374991" y="2743634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61B3F1-1F73-644D-A61E-E2695A9CD8B3}"/>
              </a:ext>
            </a:extLst>
          </p:cNvPr>
          <p:cNvCxnSpPr/>
          <p:nvPr/>
        </p:nvCxnSpPr>
        <p:spPr>
          <a:xfrm flipH="1" flipV="1">
            <a:off x="2658362" y="2743635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6FB45BF-119D-FD41-B565-2C31202651E3}"/>
              </a:ext>
            </a:extLst>
          </p:cNvPr>
          <p:cNvSpPr/>
          <p:nvPr/>
        </p:nvSpPr>
        <p:spPr>
          <a:xfrm>
            <a:off x="1924519" y="2934669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52DCFB0-6C91-F149-B85B-C21C97AF4009}"/>
              </a:ext>
            </a:extLst>
          </p:cNvPr>
          <p:cNvSpPr/>
          <p:nvPr/>
        </p:nvSpPr>
        <p:spPr>
          <a:xfrm>
            <a:off x="8543232" y="1745576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6705F8B-C034-3745-9CC8-D047E8AEAF3D}"/>
              </a:ext>
            </a:extLst>
          </p:cNvPr>
          <p:cNvSpPr/>
          <p:nvPr/>
        </p:nvSpPr>
        <p:spPr>
          <a:xfrm>
            <a:off x="8530060" y="206398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570F18-27B8-4C48-8CED-D9CDFD3BF21D}"/>
              </a:ext>
            </a:extLst>
          </p:cNvPr>
          <p:cNvSpPr/>
          <p:nvPr/>
        </p:nvSpPr>
        <p:spPr>
          <a:xfrm>
            <a:off x="5592331" y="1703164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6F436F-7624-6F4B-B180-37614C214A45}"/>
              </a:ext>
            </a:extLst>
          </p:cNvPr>
          <p:cNvSpPr/>
          <p:nvPr/>
        </p:nvSpPr>
        <p:spPr>
          <a:xfrm>
            <a:off x="2856760" y="168619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9E4EE74-828E-944A-A24A-C174087A8B14}"/>
              </a:ext>
            </a:extLst>
          </p:cNvPr>
          <p:cNvSpPr/>
          <p:nvPr/>
        </p:nvSpPr>
        <p:spPr>
          <a:xfrm>
            <a:off x="7985149" y="1490355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>
              <a:solidFill>
                <a:srgbClr val="00B05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76F555-7BB6-8548-89C8-0A274C9E5E48}"/>
              </a:ext>
            </a:extLst>
          </p:cNvPr>
          <p:cNvSpPr/>
          <p:nvPr/>
        </p:nvSpPr>
        <p:spPr>
          <a:xfrm>
            <a:off x="7977659" y="1914668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>
              <a:solidFill>
                <a:srgbClr val="00B050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4824789" y="1699406"/>
            <a:ext cx="729702" cy="382434"/>
            <a:chOff x="4215575" y="1142683"/>
            <a:chExt cx="4362368" cy="2286318"/>
          </a:xfrm>
        </p:grpSpPr>
        <p:pic>
          <p:nvPicPr>
            <p:cNvPr id="183" name="Picture 1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9" name="Picture 228" descr="A picture containing shape&#10;&#10;Description automatically generated">
            <a:extLst>
              <a:ext uri="{FF2B5EF4-FFF2-40B4-BE49-F238E27FC236}">
                <a16:creationId xmlns:a16="http://schemas.microsoft.com/office/drawing/2014/main" id="{356667F3-1294-964D-9914-A31A9EC056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4" y="1743018"/>
            <a:ext cx="633942" cy="5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3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355183"/>
            <a:ext cx="12192000" cy="3679371"/>
          </a:xfrm>
          <a:prstGeom prst="rect">
            <a:avLst/>
          </a:prstGeom>
          <a:solidFill>
            <a:srgbClr val="D2D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3355183"/>
          </a:xfrm>
          <a:prstGeom prst="rect">
            <a:avLst/>
          </a:prstGeom>
          <a:solidFill>
            <a:srgbClr val="EAE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4576006" y="-6698"/>
            <a:ext cx="79372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George H. Mealy 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(1927 – 2010)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Mathematician and Computer Scientist 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Invented Mealy Machine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Also a pioneer of modular programming</a:t>
            </a:r>
          </a:p>
          <a:p>
            <a:pPr algn="ctr"/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Outputs = Function(Current State, Inputs)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74" y="4030648"/>
            <a:ext cx="3314826" cy="2827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3267075"/>
          </a:xfrm>
          <a:prstGeom prst="rect">
            <a:avLst/>
          </a:prstGeom>
        </p:spPr>
      </p:pic>
      <p:pic>
        <p:nvPicPr>
          <p:cNvPr id="1026" name="Picture 2" descr="https://upload.wikimedia.org/wikipedia/commons/b/b4/Mealy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24" y="110915"/>
            <a:ext cx="2269748" cy="315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40751" y="3601381"/>
            <a:ext cx="69967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Edward Forrest Moore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(1925 – 2003) 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Mathematician and Computer Scientist 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Inventor of the Moore Machine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Also an early pioneer of </a:t>
            </a:r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artificial life</a:t>
            </a:r>
          </a:p>
          <a:p>
            <a:pPr algn="ctr"/>
            <a:endParaRPr lang="en-US" sz="28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Outputs = Function(Current State</a:t>
            </a:r>
            <a:r>
              <a:rPr lang="en-US" sz="2800" strike="sngStrike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Inputs</a:t>
            </a:r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5227" y="3766456"/>
            <a:ext cx="2292875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983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584672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584672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3" t="-110465" r="-104" b="-229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C213BC-6245-6549-A505-779ED40CED9D}"/>
              </a:ext>
            </a:extLst>
          </p:cNvPr>
          <p:cNvCxnSpPr>
            <a:cxnSpLocks/>
          </p:cNvCxnSpPr>
          <p:nvPr/>
        </p:nvCxnSpPr>
        <p:spPr>
          <a:xfrm>
            <a:off x="606450" y="1362261"/>
            <a:ext cx="4081536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25BCC69-3877-F94A-84BD-E98D4FBF8F07}"/>
              </a:ext>
            </a:extLst>
          </p:cNvPr>
          <p:cNvSpPr/>
          <p:nvPr/>
        </p:nvSpPr>
        <p:spPr>
          <a:xfrm>
            <a:off x="216695" y="977539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EFEED2-BC0B-704B-BBD9-7063E6049232}"/>
              </a:ext>
            </a:extLst>
          </p:cNvPr>
          <p:cNvSpPr/>
          <p:nvPr/>
        </p:nvSpPr>
        <p:spPr>
          <a:xfrm>
            <a:off x="11520842" y="3151866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11010900" y="3557655"/>
            <a:ext cx="497242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4C97BB-4798-F04E-A90E-EAD2A98A8EB4}"/>
              </a:ext>
            </a:extLst>
          </p:cNvPr>
          <p:cNvGrpSpPr/>
          <p:nvPr/>
        </p:nvGrpSpPr>
        <p:grpSpPr>
          <a:xfrm>
            <a:off x="2658362" y="1707873"/>
            <a:ext cx="1915739" cy="1329693"/>
            <a:chOff x="3923394" y="2331017"/>
            <a:chExt cx="1225889" cy="8714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7A93E-DC18-F04C-A530-64CD90390ED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EF90EB8-E699-844D-9BD6-F36CE2A82E0E}"/>
                </a:ext>
              </a:extLst>
            </p:cNvPr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53664FB-9CCC-1F4A-9577-9FE7BF765A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535978"/>
                <a:ext cx="3386951" cy="1730041"/>
                <a:chOff x="2764839" y="1164321"/>
                <a:chExt cx="7454502" cy="3807732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FFF33BC-2479-754D-813F-C16960BE1B09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6E661D7-1572-A845-9500-ABF1A4BB6BF3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AAA393-9C08-5F4B-84B5-90CCE3A5A25A}"/>
                    </a:ext>
                  </a:extLst>
                </p:cNvPr>
                <p:cNvCxnSpPr/>
                <p:nvPr/>
              </p:nvCxnSpPr>
              <p:spPr>
                <a:xfrm flipV="1">
                  <a:off x="7201684" y="1164321"/>
                  <a:ext cx="2104943" cy="1187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161BEE2-8833-FF4B-B748-26CBB8C1D366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741F9E3-7807-254A-8E5E-4C090A11CEF5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714DDF4-21F2-A845-B319-0281C80B1665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837515F7-7F34-094E-9F25-2B38D8C9E198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AFA8545-6D66-5048-A5AE-93BD21CC8CDD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6D2E36C-C1EC-374A-8ECC-E72F2768679A}"/>
                    </a:ext>
                  </a:extLst>
                </p:cNvPr>
                <p:cNvCxnSpPr/>
                <p:nvPr/>
              </p:nvCxnSpPr>
              <p:spPr>
                <a:xfrm flipV="1">
                  <a:off x="2764839" y="1561765"/>
                  <a:ext cx="164782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Picture 10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9A85A08-9F4A-E64B-B806-7A49B7172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9" name="Picture 10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B15A2D7-7C88-9F41-B205-BBAF3617C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37FFDB-0305-5A4C-B600-76BEDE2AF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6F20EDE-8E78-4544-A2B1-A256047C3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4349E7A-F1C5-114F-8792-6052FFD2A1AD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7500F36-937C-944E-8D83-D9764558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D3496399-31A5-4C49-997C-8BB04844F9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28A2CB-755B-0549-BC20-0DAD2928073E}"/>
              </a:ext>
            </a:extLst>
          </p:cNvPr>
          <p:cNvGrpSpPr/>
          <p:nvPr/>
        </p:nvGrpSpPr>
        <p:grpSpPr>
          <a:xfrm>
            <a:off x="5361121" y="1707873"/>
            <a:ext cx="1915742" cy="1329693"/>
            <a:chOff x="3923394" y="2331017"/>
            <a:chExt cx="1225891" cy="87140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FD9904A-4A02-BE4B-8832-A403F8A1547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F6D907C-A1F2-A749-9E8D-C35B1245972F}"/>
                </a:ext>
              </a:extLst>
            </p:cNvPr>
            <p:cNvGrpSpPr/>
            <p:nvPr/>
          </p:nvGrpSpPr>
          <p:grpSpPr>
            <a:xfrm>
              <a:off x="3952640" y="2331017"/>
              <a:ext cx="1196645" cy="871402"/>
              <a:chOff x="4480238" y="95249"/>
              <a:chExt cx="3311971" cy="2943225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08CAFEB-6CFC-B349-B976-78C0381046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0238" y="491669"/>
                <a:ext cx="3311971" cy="1774350"/>
                <a:chOff x="2929864" y="1066799"/>
                <a:chExt cx="7289477" cy="3905254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47F8F9A-3007-8245-BA94-7C30A8263FBB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963B85D-E0D2-4447-A7C2-B4A7C7168CB7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B0A6725-5DEE-FB49-89FB-A5C601AC4020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43064AD-D595-CD41-AE2F-EAA27E8E7281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57DAA3-3F89-934E-AB96-27160803E253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31D4185-A93B-CD4A-ADA1-EAFCDF56A6E7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3F2E8AC-6D60-6643-AFB7-F1BAC096BD81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9C52BEC-19C3-A742-A6C5-961062C34EB0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BB0559B-8713-2A4A-9A5C-88935E240F31}"/>
                    </a:ext>
                  </a:extLst>
                </p:cNvPr>
                <p:cNvCxnSpPr/>
                <p:nvPr/>
              </p:nvCxnSpPr>
              <p:spPr>
                <a:xfrm flipV="1">
                  <a:off x="2929864" y="1066799"/>
                  <a:ext cx="140329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Picture 1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483B79-0226-5F47-B0D4-AB071914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34" name="Picture 1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43443152-2DDF-AD41-978A-3A62CA4B6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5727FB-EE31-F049-B8D8-5007EFCD4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36A664A-9E46-554B-8958-A1D4E3D56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273E5A6-1E54-A94E-BD74-5978901C7CE2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CBCC782-B139-E944-99DA-AD041F8A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Triangle 107">
              <a:extLst>
                <a:ext uri="{FF2B5EF4-FFF2-40B4-BE49-F238E27FC236}">
                  <a16:creationId xmlns:a16="http://schemas.microsoft.com/office/drawing/2014/main" id="{DD64B264-1A76-7943-8FF9-9DBFDD3A71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4E6C5E-E9F6-EA47-8BB2-58B2490B297A}"/>
              </a:ext>
            </a:extLst>
          </p:cNvPr>
          <p:cNvGrpSpPr/>
          <p:nvPr/>
        </p:nvGrpSpPr>
        <p:grpSpPr>
          <a:xfrm>
            <a:off x="8306605" y="1707873"/>
            <a:ext cx="1915742" cy="1329693"/>
            <a:chOff x="3923394" y="2331017"/>
            <a:chExt cx="1225891" cy="871402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9FDBE65-5E04-A741-B845-C647438853C8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77BA9A-4701-9D4F-925B-FFB5B26647F6}"/>
                </a:ext>
              </a:extLst>
            </p:cNvPr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2B455B4-5395-0049-AC63-169CFEC8D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D59D228-9C03-2B4E-BA4B-B6F3810BFB1C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EA75A7E-30B0-3F4F-8C67-5F3725CF4331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30CA817-A04F-E744-82F3-1FBB59C3E752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DDCA465-A25A-8B4F-9056-5E8253B94D35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A7D5C3D-B2CE-9149-AF70-304BD8D3BC09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69CE6AD-0F41-1E4B-84B1-D24FD5FC98AD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925281E-E295-8044-94F9-E01DC1A29D55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8D91233-236F-5A48-A92A-4B59EB5AFD7B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83C8C92-D226-5946-B615-FD1D55879898}"/>
                    </a:ext>
                  </a:extLst>
                </p:cNvPr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E6B9303-8651-FC4E-8CFE-96C06D93C9E4}"/>
                    </a:ext>
                  </a:extLst>
                </p:cNvPr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3" name="Picture 15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E1BDD4-0890-4B48-A0E0-93FCA10E3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54" name="Picture 15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A97AC53-08D7-5547-A3A1-D65761E4A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D655706-E93A-6E4D-8CDE-2D72AF06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84B74BA-B0E0-7C4A-B6A4-5418FDF11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355C39-E84D-2A4A-97CA-E947EE1B3F38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A30F9A3-9849-1A48-97BE-D3217A05E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Triangle 107">
              <a:extLst>
                <a:ext uri="{FF2B5EF4-FFF2-40B4-BE49-F238E27FC236}">
                  <a16:creationId xmlns:a16="http://schemas.microsoft.com/office/drawing/2014/main" id="{1E54DEA2-CF0F-D740-8458-B8C38EF7EE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9272CEE-6EEC-A943-B81F-FCBE55336452}"/>
              </a:ext>
            </a:extLst>
          </p:cNvPr>
          <p:cNvCxnSpPr/>
          <p:nvPr/>
        </p:nvCxnSpPr>
        <p:spPr>
          <a:xfrm flipV="1">
            <a:off x="2076609" y="3374148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CD0308-C836-B241-9357-C99179A56097}"/>
              </a:ext>
            </a:extLst>
          </p:cNvPr>
          <p:cNvCxnSpPr/>
          <p:nvPr/>
        </p:nvCxnSpPr>
        <p:spPr>
          <a:xfrm flipH="1" flipV="1">
            <a:off x="8322270" y="2749597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CBDF778-D4B2-CF4E-B5B9-62E1F2E983B9}"/>
              </a:ext>
            </a:extLst>
          </p:cNvPr>
          <p:cNvCxnSpPr/>
          <p:nvPr/>
        </p:nvCxnSpPr>
        <p:spPr>
          <a:xfrm flipH="1" flipV="1">
            <a:off x="5374991" y="2743634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61B3F1-1F73-644D-A61E-E2695A9CD8B3}"/>
              </a:ext>
            </a:extLst>
          </p:cNvPr>
          <p:cNvCxnSpPr/>
          <p:nvPr/>
        </p:nvCxnSpPr>
        <p:spPr>
          <a:xfrm flipH="1" flipV="1">
            <a:off x="2658362" y="2743635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6FB45BF-119D-FD41-B565-2C31202651E3}"/>
              </a:ext>
            </a:extLst>
          </p:cNvPr>
          <p:cNvSpPr/>
          <p:nvPr/>
        </p:nvSpPr>
        <p:spPr>
          <a:xfrm>
            <a:off x="1924519" y="2934669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52DCFB0-6C91-F149-B85B-C21C97AF4009}"/>
              </a:ext>
            </a:extLst>
          </p:cNvPr>
          <p:cNvSpPr/>
          <p:nvPr/>
        </p:nvSpPr>
        <p:spPr>
          <a:xfrm>
            <a:off x="8543232" y="1745576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6705F8B-C034-3745-9CC8-D047E8AEAF3D}"/>
              </a:ext>
            </a:extLst>
          </p:cNvPr>
          <p:cNvSpPr/>
          <p:nvPr/>
        </p:nvSpPr>
        <p:spPr>
          <a:xfrm>
            <a:off x="8530060" y="206398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570F18-27B8-4C48-8CED-D9CDFD3BF21D}"/>
              </a:ext>
            </a:extLst>
          </p:cNvPr>
          <p:cNvSpPr/>
          <p:nvPr/>
        </p:nvSpPr>
        <p:spPr>
          <a:xfrm>
            <a:off x="5592331" y="1703164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6F436F-7624-6F4B-B180-37614C214A45}"/>
              </a:ext>
            </a:extLst>
          </p:cNvPr>
          <p:cNvSpPr/>
          <p:nvPr/>
        </p:nvSpPr>
        <p:spPr>
          <a:xfrm>
            <a:off x="2856760" y="168619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9E4EE74-828E-944A-A24A-C174087A8B14}"/>
              </a:ext>
            </a:extLst>
          </p:cNvPr>
          <p:cNvSpPr/>
          <p:nvPr/>
        </p:nvSpPr>
        <p:spPr>
          <a:xfrm>
            <a:off x="7985149" y="1490355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76F555-7BB6-8548-89C8-0A274C9E5E48}"/>
              </a:ext>
            </a:extLst>
          </p:cNvPr>
          <p:cNvSpPr/>
          <p:nvPr/>
        </p:nvSpPr>
        <p:spPr>
          <a:xfrm>
            <a:off x="7977659" y="1914668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C1BE9D3-8935-9744-BE61-1CE292F06CCE}"/>
              </a:ext>
            </a:extLst>
          </p:cNvPr>
          <p:cNvCxnSpPr>
            <a:cxnSpLocks/>
          </p:cNvCxnSpPr>
          <p:nvPr/>
        </p:nvCxnSpPr>
        <p:spPr>
          <a:xfrm>
            <a:off x="4862421" y="759108"/>
            <a:ext cx="2076106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A60BFEB-3073-254B-8459-AB4120F7F491}"/>
              </a:ext>
            </a:extLst>
          </p:cNvPr>
          <p:cNvCxnSpPr>
            <a:cxnSpLocks/>
          </p:cNvCxnSpPr>
          <p:nvPr/>
        </p:nvCxnSpPr>
        <p:spPr>
          <a:xfrm>
            <a:off x="4770234" y="977539"/>
            <a:ext cx="5126217" cy="54521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4824789" y="1699406"/>
            <a:ext cx="729702" cy="382434"/>
            <a:chOff x="4215575" y="1142683"/>
            <a:chExt cx="4362368" cy="2286318"/>
          </a:xfrm>
          <a:solidFill>
            <a:srgbClr val="92D050"/>
          </a:solidFill>
        </p:grpSpPr>
        <p:pic>
          <p:nvPicPr>
            <p:cNvPr id="183" name="Picture 1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  <a:grpFill/>
          </p:spPr>
        </p:pic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6ED10F1-F3E1-864A-BB8D-915F6885579C}"/>
              </a:ext>
            </a:extLst>
          </p:cNvPr>
          <p:cNvCxnSpPr>
            <a:cxnSpLocks/>
          </p:cNvCxnSpPr>
          <p:nvPr/>
        </p:nvCxnSpPr>
        <p:spPr>
          <a:xfrm flipV="1">
            <a:off x="4783941" y="991058"/>
            <a:ext cx="0" cy="90000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F196425-3CDB-7D40-8127-38E43C13C2DA}"/>
              </a:ext>
            </a:extLst>
          </p:cNvPr>
          <p:cNvCxnSpPr>
            <a:cxnSpLocks/>
          </p:cNvCxnSpPr>
          <p:nvPr/>
        </p:nvCxnSpPr>
        <p:spPr>
          <a:xfrm flipV="1">
            <a:off x="4853954" y="743308"/>
            <a:ext cx="0" cy="1061399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2BD2E0E-F341-AA47-8404-F4DEBC1C3434}"/>
              </a:ext>
            </a:extLst>
          </p:cNvPr>
          <p:cNvCxnSpPr>
            <a:cxnSpLocks/>
          </p:cNvCxnSpPr>
          <p:nvPr/>
        </p:nvCxnSpPr>
        <p:spPr>
          <a:xfrm flipV="1">
            <a:off x="4673161" y="1361692"/>
            <a:ext cx="0" cy="654088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C55F03-0B63-2542-9AF4-1552778928E7}"/>
              </a:ext>
            </a:extLst>
          </p:cNvPr>
          <p:cNvCxnSpPr/>
          <p:nvPr/>
        </p:nvCxnSpPr>
        <p:spPr>
          <a:xfrm flipV="1">
            <a:off x="4660169" y="1993301"/>
            <a:ext cx="324000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CDBA9A2-91FE-4548-A5F4-835A8807E738}"/>
              </a:ext>
            </a:extLst>
          </p:cNvPr>
          <p:cNvCxnSpPr/>
          <p:nvPr/>
        </p:nvCxnSpPr>
        <p:spPr>
          <a:xfrm flipV="1">
            <a:off x="4770234" y="1883227"/>
            <a:ext cx="216000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751BE6-8E9A-2446-9C82-297343258989}"/>
              </a:ext>
            </a:extLst>
          </p:cNvPr>
          <p:cNvCxnSpPr>
            <a:cxnSpLocks/>
          </p:cNvCxnSpPr>
          <p:nvPr/>
        </p:nvCxnSpPr>
        <p:spPr>
          <a:xfrm flipV="1">
            <a:off x="9896451" y="990079"/>
            <a:ext cx="0" cy="982689"/>
          </a:xfrm>
          <a:prstGeom prst="line">
            <a:avLst/>
          </a:prstGeom>
          <a:ln w="508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F218766-28F2-3841-AAC5-792C6ECA7267}"/>
              </a:ext>
            </a:extLst>
          </p:cNvPr>
          <p:cNvCxnSpPr>
            <a:cxnSpLocks/>
          </p:cNvCxnSpPr>
          <p:nvPr/>
        </p:nvCxnSpPr>
        <p:spPr>
          <a:xfrm flipV="1">
            <a:off x="6938527" y="743308"/>
            <a:ext cx="0" cy="1216921"/>
          </a:xfrm>
          <a:prstGeom prst="line">
            <a:avLst/>
          </a:prstGeom>
          <a:ln w="508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247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3" y="1634137"/>
            <a:ext cx="792000" cy="460547"/>
          </a:xfrm>
          <a:prstGeom prst="rect">
            <a:avLst/>
          </a:prstGeom>
          <a:solidFill>
            <a:srgbClr val="92D050"/>
          </a:solidFill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305213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305213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3" t="-110465" r="-104" b="-229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C213BC-6245-6549-A505-779ED40CED9D}"/>
              </a:ext>
            </a:extLst>
          </p:cNvPr>
          <p:cNvCxnSpPr>
            <a:cxnSpLocks/>
          </p:cNvCxnSpPr>
          <p:nvPr/>
        </p:nvCxnSpPr>
        <p:spPr>
          <a:xfrm>
            <a:off x="606450" y="1362261"/>
            <a:ext cx="4081536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25BCC69-3877-F94A-84BD-E98D4FBF8F07}"/>
              </a:ext>
            </a:extLst>
          </p:cNvPr>
          <p:cNvSpPr/>
          <p:nvPr/>
        </p:nvSpPr>
        <p:spPr>
          <a:xfrm>
            <a:off x="216695" y="977539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EFEED2-BC0B-704B-BBD9-7063E6049232}"/>
              </a:ext>
            </a:extLst>
          </p:cNvPr>
          <p:cNvSpPr/>
          <p:nvPr/>
        </p:nvSpPr>
        <p:spPr>
          <a:xfrm>
            <a:off x="11520842" y="3151866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10820400" y="3557655"/>
            <a:ext cx="687742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4C97BB-4798-F04E-A90E-EAD2A98A8EB4}"/>
              </a:ext>
            </a:extLst>
          </p:cNvPr>
          <p:cNvGrpSpPr/>
          <p:nvPr/>
        </p:nvGrpSpPr>
        <p:grpSpPr>
          <a:xfrm>
            <a:off x="2658362" y="1707873"/>
            <a:ext cx="1915739" cy="1329693"/>
            <a:chOff x="3923394" y="2331017"/>
            <a:chExt cx="1225889" cy="8714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7A93E-DC18-F04C-A530-64CD90390ED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EF90EB8-E699-844D-9BD6-F36CE2A82E0E}"/>
                </a:ext>
              </a:extLst>
            </p:cNvPr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53664FB-9CCC-1F4A-9577-9FE7BF765A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535978"/>
                <a:ext cx="3386951" cy="1730041"/>
                <a:chOff x="2764839" y="1164321"/>
                <a:chExt cx="7454502" cy="3807732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FFF33BC-2479-754D-813F-C16960BE1B09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6E661D7-1572-A845-9500-ABF1A4BB6BF3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AAA393-9C08-5F4B-84B5-90CCE3A5A25A}"/>
                    </a:ext>
                  </a:extLst>
                </p:cNvPr>
                <p:cNvCxnSpPr/>
                <p:nvPr/>
              </p:nvCxnSpPr>
              <p:spPr>
                <a:xfrm flipV="1">
                  <a:off x="7201684" y="1164321"/>
                  <a:ext cx="2104943" cy="1187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161BEE2-8833-FF4B-B748-26CBB8C1D366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741F9E3-7807-254A-8E5E-4C090A11CEF5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714DDF4-21F2-A845-B319-0281C80B1665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837515F7-7F34-094E-9F25-2B38D8C9E198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AFA8545-6D66-5048-A5AE-93BD21CC8CDD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6D2E36C-C1EC-374A-8ECC-E72F2768679A}"/>
                    </a:ext>
                  </a:extLst>
                </p:cNvPr>
                <p:cNvCxnSpPr/>
                <p:nvPr/>
              </p:nvCxnSpPr>
              <p:spPr>
                <a:xfrm flipV="1">
                  <a:off x="2764839" y="1561765"/>
                  <a:ext cx="164782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Picture 10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9A85A08-9F4A-E64B-B806-7A49B7172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9" name="Picture 10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B15A2D7-7C88-9F41-B205-BBAF3617C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37FFDB-0305-5A4C-B600-76BEDE2AF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6F20EDE-8E78-4544-A2B1-A256047C3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4349E7A-F1C5-114F-8792-6052FFD2A1AD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7500F36-937C-944E-8D83-D9764558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D3496399-31A5-4C49-997C-8BB04844F9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28A2CB-755B-0549-BC20-0DAD2928073E}"/>
              </a:ext>
            </a:extLst>
          </p:cNvPr>
          <p:cNvGrpSpPr/>
          <p:nvPr/>
        </p:nvGrpSpPr>
        <p:grpSpPr>
          <a:xfrm>
            <a:off x="5361121" y="1707873"/>
            <a:ext cx="1915742" cy="1329693"/>
            <a:chOff x="3923394" y="2331017"/>
            <a:chExt cx="1225891" cy="87140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FD9904A-4A02-BE4B-8832-A403F8A1547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F6D907C-A1F2-A749-9E8D-C35B1245972F}"/>
                </a:ext>
              </a:extLst>
            </p:cNvPr>
            <p:cNvGrpSpPr/>
            <p:nvPr/>
          </p:nvGrpSpPr>
          <p:grpSpPr>
            <a:xfrm>
              <a:off x="3952640" y="2331017"/>
              <a:ext cx="1196645" cy="871402"/>
              <a:chOff x="4480238" y="95249"/>
              <a:chExt cx="3311971" cy="2943225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08CAFEB-6CFC-B349-B976-78C0381046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0238" y="491669"/>
                <a:ext cx="3311971" cy="1774350"/>
                <a:chOff x="2929864" y="1066799"/>
                <a:chExt cx="7289477" cy="3905254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47F8F9A-3007-8245-BA94-7C30A8263FBB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963B85D-E0D2-4447-A7C2-B4A7C7168CB7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B0A6725-5DEE-FB49-89FB-A5C601AC4020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43064AD-D595-CD41-AE2F-EAA27E8E7281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57DAA3-3F89-934E-AB96-27160803E253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31D4185-A93B-CD4A-ADA1-EAFCDF56A6E7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3F2E8AC-6D60-6643-AFB7-F1BAC096BD81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9C52BEC-19C3-A742-A6C5-961062C34EB0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BB0559B-8713-2A4A-9A5C-88935E240F31}"/>
                    </a:ext>
                  </a:extLst>
                </p:cNvPr>
                <p:cNvCxnSpPr/>
                <p:nvPr/>
              </p:nvCxnSpPr>
              <p:spPr>
                <a:xfrm flipV="1">
                  <a:off x="2929864" y="1066799"/>
                  <a:ext cx="140329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Picture 1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483B79-0226-5F47-B0D4-AB071914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34" name="Picture 1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43443152-2DDF-AD41-978A-3A62CA4B6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5727FB-EE31-F049-B8D8-5007EFCD4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36A664A-9E46-554B-8958-A1D4E3D56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273E5A6-1E54-A94E-BD74-5978901C7CE2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CBCC782-B139-E944-99DA-AD041F8A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Triangle 107">
              <a:extLst>
                <a:ext uri="{FF2B5EF4-FFF2-40B4-BE49-F238E27FC236}">
                  <a16:creationId xmlns:a16="http://schemas.microsoft.com/office/drawing/2014/main" id="{DD64B264-1A76-7943-8FF9-9DBFDD3A71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4E6C5E-E9F6-EA47-8BB2-58B2490B297A}"/>
              </a:ext>
            </a:extLst>
          </p:cNvPr>
          <p:cNvGrpSpPr/>
          <p:nvPr/>
        </p:nvGrpSpPr>
        <p:grpSpPr>
          <a:xfrm>
            <a:off x="8306605" y="1707873"/>
            <a:ext cx="1915742" cy="1329693"/>
            <a:chOff x="3923394" y="2331017"/>
            <a:chExt cx="1225891" cy="871402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9FDBE65-5E04-A741-B845-C647438853C8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77BA9A-4701-9D4F-925B-FFB5B26647F6}"/>
                </a:ext>
              </a:extLst>
            </p:cNvPr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2B455B4-5395-0049-AC63-169CFEC8D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D59D228-9C03-2B4E-BA4B-B6F3810BFB1C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EA75A7E-30B0-3F4F-8C67-5F3725CF4331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30CA817-A04F-E744-82F3-1FBB59C3E752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DDCA465-A25A-8B4F-9056-5E8253B94D35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A7D5C3D-B2CE-9149-AF70-304BD8D3BC09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69CE6AD-0F41-1E4B-84B1-D24FD5FC98AD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925281E-E295-8044-94F9-E01DC1A29D55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8D91233-236F-5A48-A92A-4B59EB5AFD7B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83C8C92-D226-5946-B615-FD1D55879898}"/>
                    </a:ext>
                  </a:extLst>
                </p:cNvPr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E6B9303-8651-FC4E-8CFE-96C06D93C9E4}"/>
                    </a:ext>
                  </a:extLst>
                </p:cNvPr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3" name="Picture 15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E1BDD4-0890-4B48-A0E0-93FCA10E3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54" name="Picture 15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A97AC53-08D7-5547-A3A1-D65761E4A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D655706-E93A-6E4D-8CDE-2D72AF06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84B74BA-B0E0-7C4A-B6A4-5418FDF11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355C39-E84D-2A4A-97CA-E947EE1B3F38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A30F9A3-9849-1A48-97BE-D3217A05E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Triangle 107">
              <a:extLst>
                <a:ext uri="{FF2B5EF4-FFF2-40B4-BE49-F238E27FC236}">
                  <a16:creationId xmlns:a16="http://schemas.microsoft.com/office/drawing/2014/main" id="{1E54DEA2-CF0F-D740-8458-B8C38EF7EE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9272CEE-6EEC-A943-B81F-FCBE55336452}"/>
              </a:ext>
            </a:extLst>
          </p:cNvPr>
          <p:cNvCxnSpPr/>
          <p:nvPr/>
        </p:nvCxnSpPr>
        <p:spPr>
          <a:xfrm flipV="1">
            <a:off x="2076609" y="3374148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CD0308-C836-B241-9357-C99179A56097}"/>
              </a:ext>
            </a:extLst>
          </p:cNvPr>
          <p:cNvCxnSpPr/>
          <p:nvPr/>
        </p:nvCxnSpPr>
        <p:spPr>
          <a:xfrm flipH="1" flipV="1">
            <a:off x="8322270" y="2749597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CBDF778-D4B2-CF4E-B5B9-62E1F2E983B9}"/>
              </a:ext>
            </a:extLst>
          </p:cNvPr>
          <p:cNvCxnSpPr/>
          <p:nvPr/>
        </p:nvCxnSpPr>
        <p:spPr>
          <a:xfrm flipH="1" flipV="1">
            <a:off x="5374991" y="2743634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61B3F1-1F73-644D-A61E-E2695A9CD8B3}"/>
              </a:ext>
            </a:extLst>
          </p:cNvPr>
          <p:cNvCxnSpPr/>
          <p:nvPr/>
        </p:nvCxnSpPr>
        <p:spPr>
          <a:xfrm flipH="1" flipV="1">
            <a:off x="2658362" y="2743635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6FB45BF-119D-FD41-B565-2C31202651E3}"/>
              </a:ext>
            </a:extLst>
          </p:cNvPr>
          <p:cNvSpPr/>
          <p:nvPr/>
        </p:nvSpPr>
        <p:spPr>
          <a:xfrm>
            <a:off x="1924519" y="2934669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52DCFB0-6C91-F149-B85B-C21C97AF4009}"/>
              </a:ext>
            </a:extLst>
          </p:cNvPr>
          <p:cNvSpPr/>
          <p:nvPr/>
        </p:nvSpPr>
        <p:spPr>
          <a:xfrm>
            <a:off x="8543232" y="1745576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6705F8B-C034-3745-9CC8-D047E8AEAF3D}"/>
              </a:ext>
            </a:extLst>
          </p:cNvPr>
          <p:cNvSpPr/>
          <p:nvPr/>
        </p:nvSpPr>
        <p:spPr>
          <a:xfrm>
            <a:off x="8530060" y="206398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570F18-27B8-4C48-8CED-D9CDFD3BF21D}"/>
              </a:ext>
            </a:extLst>
          </p:cNvPr>
          <p:cNvSpPr/>
          <p:nvPr/>
        </p:nvSpPr>
        <p:spPr>
          <a:xfrm>
            <a:off x="5592331" y="1703164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6F436F-7624-6F4B-B180-37614C214A45}"/>
              </a:ext>
            </a:extLst>
          </p:cNvPr>
          <p:cNvSpPr/>
          <p:nvPr/>
        </p:nvSpPr>
        <p:spPr>
          <a:xfrm>
            <a:off x="2856760" y="168619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9E4EE74-828E-944A-A24A-C174087A8B14}"/>
              </a:ext>
            </a:extLst>
          </p:cNvPr>
          <p:cNvSpPr/>
          <p:nvPr/>
        </p:nvSpPr>
        <p:spPr>
          <a:xfrm>
            <a:off x="7985149" y="1490355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76F555-7BB6-8548-89C8-0A274C9E5E48}"/>
              </a:ext>
            </a:extLst>
          </p:cNvPr>
          <p:cNvSpPr/>
          <p:nvPr/>
        </p:nvSpPr>
        <p:spPr>
          <a:xfrm>
            <a:off x="7977659" y="1914668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C1BE9D3-8935-9744-BE61-1CE292F06CCE}"/>
              </a:ext>
            </a:extLst>
          </p:cNvPr>
          <p:cNvCxnSpPr>
            <a:cxnSpLocks/>
          </p:cNvCxnSpPr>
          <p:nvPr/>
        </p:nvCxnSpPr>
        <p:spPr>
          <a:xfrm>
            <a:off x="1132854" y="759108"/>
            <a:ext cx="5805673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A60BFEB-3073-254B-8459-AB4120F7F491}"/>
              </a:ext>
            </a:extLst>
          </p:cNvPr>
          <p:cNvCxnSpPr>
            <a:cxnSpLocks/>
          </p:cNvCxnSpPr>
          <p:nvPr/>
        </p:nvCxnSpPr>
        <p:spPr>
          <a:xfrm>
            <a:off x="1257300" y="1002348"/>
            <a:ext cx="8639151" cy="29712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4824789" y="1699406"/>
            <a:ext cx="729702" cy="382434"/>
            <a:chOff x="4215575" y="1142683"/>
            <a:chExt cx="4362368" cy="2286318"/>
          </a:xfrm>
        </p:grpSpPr>
        <p:pic>
          <p:nvPicPr>
            <p:cNvPr id="183" name="Picture 1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6ED10F1-F3E1-864A-BB8D-915F6885579C}"/>
              </a:ext>
            </a:extLst>
          </p:cNvPr>
          <p:cNvCxnSpPr>
            <a:cxnSpLocks/>
          </p:cNvCxnSpPr>
          <p:nvPr/>
        </p:nvCxnSpPr>
        <p:spPr>
          <a:xfrm flipV="1">
            <a:off x="4783941" y="991058"/>
            <a:ext cx="0" cy="90000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F196425-3CDB-7D40-8127-38E43C13C2DA}"/>
              </a:ext>
            </a:extLst>
          </p:cNvPr>
          <p:cNvCxnSpPr>
            <a:cxnSpLocks/>
          </p:cNvCxnSpPr>
          <p:nvPr/>
        </p:nvCxnSpPr>
        <p:spPr>
          <a:xfrm flipV="1">
            <a:off x="4853954" y="743308"/>
            <a:ext cx="0" cy="106139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2BD2E0E-F341-AA47-8404-F4DEBC1C3434}"/>
              </a:ext>
            </a:extLst>
          </p:cNvPr>
          <p:cNvCxnSpPr>
            <a:cxnSpLocks/>
          </p:cNvCxnSpPr>
          <p:nvPr/>
        </p:nvCxnSpPr>
        <p:spPr>
          <a:xfrm flipV="1">
            <a:off x="4673161" y="1361692"/>
            <a:ext cx="0" cy="6540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C55F03-0B63-2542-9AF4-1552778928E7}"/>
              </a:ext>
            </a:extLst>
          </p:cNvPr>
          <p:cNvCxnSpPr/>
          <p:nvPr/>
        </p:nvCxnSpPr>
        <p:spPr>
          <a:xfrm flipV="1">
            <a:off x="4660169" y="1993301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CDBA9A2-91FE-4548-A5F4-835A8807E738}"/>
              </a:ext>
            </a:extLst>
          </p:cNvPr>
          <p:cNvCxnSpPr/>
          <p:nvPr/>
        </p:nvCxnSpPr>
        <p:spPr>
          <a:xfrm flipV="1">
            <a:off x="4770234" y="1883227"/>
            <a:ext cx="216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751BE6-8E9A-2446-9C82-297343258989}"/>
              </a:ext>
            </a:extLst>
          </p:cNvPr>
          <p:cNvCxnSpPr>
            <a:cxnSpLocks/>
          </p:cNvCxnSpPr>
          <p:nvPr/>
        </p:nvCxnSpPr>
        <p:spPr>
          <a:xfrm flipV="1">
            <a:off x="9896451" y="990079"/>
            <a:ext cx="0" cy="98268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F218766-28F2-3841-AAC5-792C6ECA7267}"/>
              </a:ext>
            </a:extLst>
          </p:cNvPr>
          <p:cNvCxnSpPr>
            <a:cxnSpLocks/>
          </p:cNvCxnSpPr>
          <p:nvPr/>
        </p:nvCxnSpPr>
        <p:spPr>
          <a:xfrm flipV="1">
            <a:off x="6938527" y="743308"/>
            <a:ext cx="0" cy="1216921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C079671-9852-7549-9245-54AC619B2205}"/>
              </a:ext>
            </a:extLst>
          </p:cNvPr>
          <p:cNvCxnSpPr>
            <a:cxnSpLocks/>
          </p:cNvCxnSpPr>
          <p:nvPr/>
        </p:nvCxnSpPr>
        <p:spPr>
          <a:xfrm flipH="1">
            <a:off x="10209647" y="2687803"/>
            <a:ext cx="12700" cy="1315369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86F9CD1-9F77-0941-A422-19BA4ED94FDC}"/>
              </a:ext>
            </a:extLst>
          </p:cNvPr>
          <p:cNvCxnSpPr>
            <a:cxnSpLocks/>
          </p:cNvCxnSpPr>
          <p:nvPr/>
        </p:nvCxnSpPr>
        <p:spPr>
          <a:xfrm>
            <a:off x="1378614" y="3730220"/>
            <a:ext cx="5641740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A9FDFF1-7369-C241-AE83-8CFD7F58015E}"/>
              </a:ext>
            </a:extLst>
          </p:cNvPr>
          <p:cNvCxnSpPr>
            <a:cxnSpLocks/>
          </p:cNvCxnSpPr>
          <p:nvPr/>
        </p:nvCxnSpPr>
        <p:spPr>
          <a:xfrm>
            <a:off x="1257300" y="3965792"/>
            <a:ext cx="8965047" cy="3738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7C1651-B55F-4C49-AAB7-9FCF7005DDF7}"/>
              </a:ext>
            </a:extLst>
          </p:cNvPr>
          <p:cNvCxnSpPr>
            <a:cxnSpLocks/>
          </p:cNvCxnSpPr>
          <p:nvPr/>
        </p:nvCxnSpPr>
        <p:spPr>
          <a:xfrm>
            <a:off x="7046982" y="2672201"/>
            <a:ext cx="754" cy="1083419"/>
          </a:xfrm>
          <a:prstGeom prst="line">
            <a:avLst/>
          </a:prstGeom>
          <a:ln w="508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206" descr="A picture containing shape&#10;&#10;Description automatically generated">
            <a:extLst>
              <a:ext uri="{FF2B5EF4-FFF2-40B4-BE49-F238E27FC236}">
                <a16:creationId xmlns:a16="http://schemas.microsoft.com/office/drawing/2014/main" id="{C656A1DE-1EE0-7849-99B8-F5CF04F3D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14" y="2156774"/>
            <a:ext cx="792000" cy="46054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C9AAF6C-F6E7-9D43-868C-4D774079D190}"/>
              </a:ext>
            </a:extLst>
          </p:cNvPr>
          <p:cNvCxnSpPr>
            <a:cxnSpLocks/>
          </p:cNvCxnSpPr>
          <p:nvPr/>
        </p:nvCxnSpPr>
        <p:spPr>
          <a:xfrm flipV="1">
            <a:off x="1257300" y="977539"/>
            <a:ext cx="0" cy="835981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B4544B7-0F49-234C-8F81-FD4CA1ECD12B}"/>
              </a:ext>
            </a:extLst>
          </p:cNvPr>
          <p:cNvCxnSpPr>
            <a:cxnSpLocks/>
          </p:cNvCxnSpPr>
          <p:nvPr/>
        </p:nvCxnSpPr>
        <p:spPr>
          <a:xfrm flipV="1">
            <a:off x="1132854" y="743289"/>
            <a:ext cx="0" cy="1250012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BE1EE2C-A28D-C546-866B-85041CCBFA3F}"/>
              </a:ext>
            </a:extLst>
          </p:cNvPr>
          <p:cNvCxnSpPr>
            <a:cxnSpLocks/>
          </p:cNvCxnSpPr>
          <p:nvPr/>
        </p:nvCxnSpPr>
        <p:spPr>
          <a:xfrm flipV="1">
            <a:off x="1390875" y="1360697"/>
            <a:ext cx="0" cy="39757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2FEAF87-90CF-C148-AFDC-8DEECAACDFB2}"/>
              </a:ext>
            </a:extLst>
          </p:cNvPr>
          <p:cNvCxnSpPr/>
          <p:nvPr/>
        </p:nvCxnSpPr>
        <p:spPr>
          <a:xfrm flipV="1">
            <a:off x="1255283" y="18171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6504E97-B087-BA4E-B0B8-16D701DC0414}"/>
              </a:ext>
            </a:extLst>
          </p:cNvPr>
          <p:cNvCxnSpPr/>
          <p:nvPr/>
        </p:nvCxnSpPr>
        <p:spPr>
          <a:xfrm flipV="1">
            <a:off x="1132854" y="1971528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5FBCF97-C58A-CD42-982C-18BD18183A62}"/>
              </a:ext>
            </a:extLst>
          </p:cNvPr>
          <p:cNvCxnSpPr>
            <a:cxnSpLocks/>
          </p:cNvCxnSpPr>
          <p:nvPr/>
        </p:nvCxnSpPr>
        <p:spPr>
          <a:xfrm flipV="1">
            <a:off x="804861" y="1368296"/>
            <a:ext cx="0" cy="926519"/>
          </a:xfrm>
          <a:prstGeom prst="line">
            <a:avLst/>
          </a:prstGeom>
          <a:ln w="508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170CD27-3193-4748-B3D6-4AEE3F8DBB55}"/>
              </a:ext>
            </a:extLst>
          </p:cNvPr>
          <p:cNvCxnSpPr>
            <a:cxnSpLocks/>
          </p:cNvCxnSpPr>
          <p:nvPr/>
        </p:nvCxnSpPr>
        <p:spPr>
          <a:xfrm flipV="1">
            <a:off x="1390875" y="2480208"/>
            <a:ext cx="0" cy="1250012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315E030-CC15-5743-8688-78A7A7C4187B}"/>
              </a:ext>
            </a:extLst>
          </p:cNvPr>
          <p:cNvCxnSpPr>
            <a:cxnSpLocks/>
          </p:cNvCxnSpPr>
          <p:nvPr/>
        </p:nvCxnSpPr>
        <p:spPr>
          <a:xfrm flipV="1">
            <a:off x="1280683" y="2366902"/>
            <a:ext cx="8046" cy="159889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8415A79-BD2E-2D44-B7ED-68972FDDF52C}"/>
              </a:ext>
            </a:extLst>
          </p:cNvPr>
          <p:cNvCxnSpPr/>
          <p:nvPr/>
        </p:nvCxnSpPr>
        <p:spPr>
          <a:xfrm flipV="1">
            <a:off x="1280683" y="23759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7E4E0DE-1DCD-F24E-8D82-928DBA4396CD}"/>
              </a:ext>
            </a:extLst>
          </p:cNvPr>
          <p:cNvCxnSpPr>
            <a:cxnSpLocks/>
          </p:cNvCxnSpPr>
          <p:nvPr/>
        </p:nvCxnSpPr>
        <p:spPr>
          <a:xfrm>
            <a:off x="804861" y="2252602"/>
            <a:ext cx="727822" cy="13532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Picture 228" descr="A picture containing shape&#10;&#10;Description automatically generated">
            <a:extLst>
              <a:ext uri="{FF2B5EF4-FFF2-40B4-BE49-F238E27FC236}">
                <a16:creationId xmlns:a16="http://schemas.microsoft.com/office/drawing/2014/main" id="{356667F3-1294-964D-9914-A31A9EC05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4" y="1743018"/>
            <a:ext cx="633942" cy="501701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DDE9661-CBC6-344E-A322-0DA6410B1DC5}"/>
              </a:ext>
            </a:extLst>
          </p:cNvPr>
          <p:cNvCxnSpPr>
            <a:cxnSpLocks/>
            <a:stCxn id="207" idx="3"/>
          </p:cNvCxnSpPr>
          <p:nvPr/>
        </p:nvCxnSpPr>
        <p:spPr>
          <a:xfrm flipH="1" flipV="1">
            <a:off x="2139236" y="2094686"/>
            <a:ext cx="0" cy="29236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A5F867C9-CD86-3846-B474-01A4ACD95075}"/>
              </a:ext>
            </a:extLst>
          </p:cNvPr>
          <p:cNvSpPr>
            <a:spLocks noChangeAspect="1"/>
          </p:cNvSpPr>
          <p:nvPr/>
        </p:nvSpPr>
        <p:spPr>
          <a:xfrm>
            <a:off x="1374627" y="1892632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5651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3" y="1634137"/>
            <a:ext cx="792000" cy="460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039948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039948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3" t="-110465" r="-104" b="-229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C213BC-6245-6549-A505-779ED40CED9D}"/>
              </a:ext>
            </a:extLst>
          </p:cNvPr>
          <p:cNvCxnSpPr>
            <a:cxnSpLocks/>
          </p:cNvCxnSpPr>
          <p:nvPr/>
        </p:nvCxnSpPr>
        <p:spPr>
          <a:xfrm>
            <a:off x="606450" y="1362261"/>
            <a:ext cx="4081536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25BCC69-3877-F94A-84BD-E98D4FBF8F07}"/>
              </a:ext>
            </a:extLst>
          </p:cNvPr>
          <p:cNvSpPr/>
          <p:nvPr/>
        </p:nvSpPr>
        <p:spPr>
          <a:xfrm>
            <a:off x="216695" y="977539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EFEED2-BC0B-704B-BBD9-7063E6049232}"/>
              </a:ext>
            </a:extLst>
          </p:cNvPr>
          <p:cNvSpPr/>
          <p:nvPr/>
        </p:nvSpPr>
        <p:spPr>
          <a:xfrm>
            <a:off x="11520842" y="3151866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10209647" y="3557655"/>
            <a:ext cx="1298495" cy="0"/>
          </a:xfrm>
          <a:prstGeom prst="line">
            <a:avLst/>
          </a:prstGeom>
          <a:ln w="50800">
            <a:solidFill>
              <a:srgbClr val="00B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4C97BB-4798-F04E-A90E-EAD2A98A8EB4}"/>
              </a:ext>
            </a:extLst>
          </p:cNvPr>
          <p:cNvGrpSpPr/>
          <p:nvPr/>
        </p:nvGrpSpPr>
        <p:grpSpPr>
          <a:xfrm>
            <a:off x="2658362" y="1707873"/>
            <a:ext cx="1915739" cy="1329693"/>
            <a:chOff x="3923394" y="2331017"/>
            <a:chExt cx="1225889" cy="8714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7A93E-DC18-F04C-A530-64CD90390ED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EF90EB8-E699-844D-9BD6-F36CE2A82E0E}"/>
                </a:ext>
              </a:extLst>
            </p:cNvPr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53664FB-9CCC-1F4A-9577-9FE7BF765A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535978"/>
                <a:ext cx="3386951" cy="1730041"/>
                <a:chOff x="2764839" y="1164321"/>
                <a:chExt cx="7454502" cy="3807732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FFF33BC-2479-754D-813F-C16960BE1B09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6E661D7-1572-A845-9500-ABF1A4BB6BF3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AAA393-9C08-5F4B-84B5-90CCE3A5A25A}"/>
                    </a:ext>
                  </a:extLst>
                </p:cNvPr>
                <p:cNvCxnSpPr/>
                <p:nvPr/>
              </p:nvCxnSpPr>
              <p:spPr>
                <a:xfrm flipV="1">
                  <a:off x="7201684" y="1164321"/>
                  <a:ext cx="2104943" cy="1187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161BEE2-8833-FF4B-B748-26CBB8C1D366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741F9E3-7807-254A-8E5E-4C090A11CEF5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714DDF4-21F2-A845-B319-0281C80B1665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837515F7-7F34-094E-9F25-2B38D8C9E198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AFA8545-6D66-5048-A5AE-93BD21CC8CDD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6D2E36C-C1EC-374A-8ECC-E72F2768679A}"/>
                    </a:ext>
                  </a:extLst>
                </p:cNvPr>
                <p:cNvCxnSpPr/>
                <p:nvPr/>
              </p:nvCxnSpPr>
              <p:spPr>
                <a:xfrm flipV="1">
                  <a:off x="2764839" y="1561765"/>
                  <a:ext cx="164782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Picture 10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9A85A08-9F4A-E64B-B806-7A49B7172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9" name="Picture 10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B15A2D7-7C88-9F41-B205-BBAF3617C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37FFDB-0305-5A4C-B600-76BEDE2AF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6F20EDE-8E78-4544-A2B1-A256047C3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4349E7A-F1C5-114F-8792-6052FFD2A1AD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7500F36-937C-944E-8D83-D9764558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D3496399-31A5-4C49-997C-8BB04844F9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28A2CB-755B-0549-BC20-0DAD2928073E}"/>
              </a:ext>
            </a:extLst>
          </p:cNvPr>
          <p:cNvGrpSpPr/>
          <p:nvPr/>
        </p:nvGrpSpPr>
        <p:grpSpPr>
          <a:xfrm>
            <a:off x="5361121" y="1707873"/>
            <a:ext cx="1915742" cy="1329693"/>
            <a:chOff x="3923394" y="2331017"/>
            <a:chExt cx="1225891" cy="87140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FD9904A-4A02-BE4B-8832-A403F8A1547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F6D907C-A1F2-A749-9E8D-C35B1245972F}"/>
                </a:ext>
              </a:extLst>
            </p:cNvPr>
            <p:cNvGrpSpPr/>
            <p:nvPr/>
          </p:nvGrpSpPr>
          <p:grpSpPr>
            <a:xfrm>
              <a:off x="3952640" y="2331017"/>
              <a:ext cx="1196645" cy="871402"/>
              <a:chOff x="4480238" y="95249"/>
              <a:chExt cx="3311971" cy="2943225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08CAFEB-6CFC-B349-B976-78C0381046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0238" y="491669"/>
                <a:ext cx="3311971" cy="1774350"/>
                <a:chOff x="2929864" y="1066799"/>
                <a:chExt cx="7289477" cy="3905254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47F8F9A-3007-8245-BA94-7C30A8263FBB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963B85D-E0D2-4447-A7C2-B4A7C7168CB7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B0A6725-5DEE-FB49-89FB-A5C601AC4020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43064AD-D595-CD41-AE2F-EAA27E8E7281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57DAA3-3F89-934E-AB96-27160803E253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31D4185-A93B-CD4A-ADA1-EAFCDF56A6E7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3F2E8AC-6D60-6643-AFB7-F1BAC096BD81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9C52BEC-19C3-A742-A6C5-961062C34EB0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BB0559B-8713-2A4A-9A5C-88935E240F31}"/>
                    </a:ext>
                  </a:extLst>
                </p:cNvPr>
                <p:cNvCxnSpPr/>
                <p:nvPr/>
              </p:nvCxnSpPr>
              <p:spPr>
                <a:xfrm flipV="1">
                  <a:off x="2929864" y="1066799"/>
                  <a:ext cx="140329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Picture 1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483B79-0226-5F47-B0D4-AB071914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34" name="Picture 1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43443152-2DDF-AD41-978A-3A62CA4B6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5727FB-EE31-F049-B8D8-5007EFCD4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36A664A-9E46-554B-8958-A1D4E3D56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273E5A6-1E54-A94E-BD74-5978901C7CE2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CBCC782-B139-E944-99DA-AD041F8A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Triangle 107">
              <a:extLst>
                <a:ext uri="{FF2B5EF4-FFF2-40B4-BE49-F238E27FC236}">
                  <a16:creationId xmlns:a16="http://schemas.microsoft.com/office/drawing/2014/main" id="{DD64B264-1A76-7943-8FF9-9DBFDD3A71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4E6C5E-E9F6-EA47-8BB2-58B2490B297A}"/>
              </a:ext>
            </a:extLst>
          </p:cNvPr>
          <p:cNvGrpSpPr/>
          <p:nvPr/>
        </p:nvGrpSpPr>
        <p:grpSpPr>
          <a:xfrm>
            <a:off x="8306605" y="1707873"/>
            <a:ext cx="1915742" cy="1329693"/>
            <a:chOff x="3923394" y="2331017"/>
            <a:chExt cx="1225891" cy="871402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9FDBE65-5E04-A741-B845-C647438853C8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77BA9A-4701-9D4F-925B-FFB5B26647F6}"/>
                </a:ext>
              </a:extLst>
            </p:cNvPr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2B455B4-5395-0049-AC63-169CFEC8D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D59D228-9C03-2B4E-BA4B-B6F3810BFB1C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EA75A7E-30B0-3F4F-8C67-5F3725CF4331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30CA817-A04F-E744-82F3-1FBB59C3E752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DDCA465-A25A-8B4F-9056-5E8253B94D35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rgbClr val="00B050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A7D5C3D-B2CE-9149-AF70-304BD8D3BC09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69CE6AD-0F41-1E4B-84B1-D24FD5FC98AD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925281E-E295-8044-94F9-E01DC1A29D55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8D91233-236F-5A48-A92A-4B59EB5AFD7B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83C8C92-D226-5946-B615-FD1D55879898}"/>
                    </a:ext>
                  </a:extLst>
                </p:cNvPr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E6B9303-8651-FC4E-8CFE-96C06D93C9E4}"/>
                    </a:ext>
                  </a:extLst>
                </p:cNvPr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3" name="Picture 15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E1BDD4-0890-4B48-A0E0-93FCA10E3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54" name="Picture 15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A97AC53-08D7-5547-A3A1-D65761E4A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D655706-E93A-6E4D-8CDE-2D72AF06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84B74BA-B0E0-7C4A-B6A4-5418FDF11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355C39-E84D-2A4A-97CA-E947EE1B3F38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A30F9A3-9849-1A48-97BE-D3217A05E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Triangle 107">
              <a:extLst>
                <a:ext uri="{FF2B5EF4-FFF2-40B4-BE49-F238E27FC236}">
                  <a16:creationId xmlns:a16="http://schemas.microsoft.com/office/drawing/2014/main" id="{1E54DEA2-CF0F-D740-8458-B8C38EF7EE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9272CEE-6EEC-A943-B81F-FCBE55336452}"/>
              </a:ext>
            </a:extLst>
          </p:cNvPr>
          <p:cNvCxnSpPr/>
          <p:nvPr/>
        </p:nvCxnSpPr>
        <p:spPr>
          <a:xfrm flipV="1">
            <a:off x="2076609" y="3374148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CD0308-C836-B241-9357-C99179A56097}"/>
              </a:ext>
            </a:extLst>
          </p:cNvPr>
          <p:cNvCxnSpPr/>
          <p:nvPr/>
        </p:nvCxnSpPr>
        <p:spPr>
          <a:xfrm flipH="1" flipV="1">
            <a:off x="8322270" y="2749597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CBDF778-D4B2-CF4E-B5B9-62E1F2E983B9}"/>
              </a:ext>
            </a:extLst>
          </p:cNvPr>
          <p:cNvCxnSpPr/>
          <p:nvPr/>
        </p:nvCxnSpPr>
        <p:spPr>
          <a:xfrm flipH="1" flipV="1">
            <a:off x="5374991" y="2743634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61B3F1-1F73-644D-A61E-E2695A9CD8B3}"/>
              </a:ext>
            </a:extLst>
          </p:cNvPr>
          <p:cNvCxnSpPr/>
          <p:nvPr/>
        </p:nvCxnSpPr>
        <p:spPr>
          <a:xfrm flipH="1" flipV="1">
            <a:off x="2658362" y="2743635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6FB45BF-119D-FD41-B565-2C31202651E3}"/>
              </a:ext>
            </a:extLst>
          </p:cNvPr>
          <p:cNvSpPr/>
          <p:nvPr/>
        </p:nvSpPr>
        <p:spPr>
          <a:xfrm>
            <a:off x="1924519" y="2934669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52DCFB0-6C91-F149-B85B-C21C97AF4009}"/>
              </a:ext>
            </a:extLst>
          </p:cNvPr>
          <p:cNvSpPr/>
          <p:nvPr/>
        </p:nvSpPr>
        <p:spPr>
          <a:xfrm>
            <a:off x="8543232" y="1745576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6705F8B-C034-3745-9CC8-D047E8AEAF3D}"/>
              </a:ext>
            </a:extLst>
          </p:cNvPr>
          <p:cNvSpPr/>
          <p:nvPr/>
        </p:nvSpPr>
        <p:spPr>
          <a:xfrm>
            <a:off x="8530060" y="206398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570F18-27B8-4C48-8CED-D9CDFD3BF21D}"/>
              </a:ext>
            </a:extLst>
          </p:cNvPr>
          <p:cNvSpPr/>
          <p:nvPr/>
        </p:nvSpPr>
        <p:spPr>
          <a:xfrm>
            <a:off x="5592331" y="1703164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6F436F-7624-6F4B-B180-37614C214A45}"/>
              </a:ext>
            </a:extLst>
          </p:cNvPr>
          <p:cNvSpPr/>
          <p:nvPr/>
        </p:nvSpPr>
        <p:spPr>
          <a:xfrm>
            <a:off x="2856760" y="168619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9E4EE74-828E-944A-A24A-C174087A8B14}"/>
              </a:ext>
            </a:extLst>
          </p:cNvPr>
          <p:cNvSpPr/>
          <p:nvPr/>
        </p:nvSpPr>
        <p:spPr>
          <a:xfrm>
            <a:off x="7985149" y="1490355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76F555-7BB6-8548-89C8-0A274C9E5E48}"/>
              </a:ext>
            </a:extLst>
          </p:cNvPr>
          <p:cNvSpPr/>
          <p:nvPr/>
        </p:nvSpPr>
        <p:spPr>
          <a:xfrm>
            <a:off x="7977659" y="1914668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C1BE9D3-8935-9744-BE61-1CE292F06CCE}"/>
              </a:ext>
            </a:extLst>
          </p:cNvPr>
          <p:cNvCxnSpPr>
            <a:cxnSpLocks/>
          </p:cNvCxnSpPr>
          <p:nvPr/>
        </p:nvCxnSpPr>
        <p:spPr>
          <a:xfrm>
            <a:off x="1132854" y="759108"/>
            <a:ext cx="5805673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A60BFEB-3073-254B-8459-AB4120F7F491}"/>
              </a:ext>
            </a:extLst>
          </p:cNvPr>
          <p:cNvCxnSpPr>
            <a:cxnSpLocks/>
          </p:cNvCxnSpPr>
          <p:nvPr/>
        </p:nvCxnSpPr>
        <p:spPr>
          <a:xfrm>
            <a:off x="1257300" y="1002348"/>
            <a:ext cx="8639151" cy="297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4824789" y="1699406"/>
            <a:ext cx="729702" cy="382434"/>
            <a:chOff x="4215575" y="1142683"/>
            <a:chExt cx="4362368" cy="2286318"/>
          </a:xfrm>
        </p:grpSpPr>
        <p:pic>
          <p:nvPicPr>
            <p:cNvPr id="183" name="Picture 1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6ED10F1-F3E1-864A-BB8D-915F6885579C}"/>
              </a:ext>
            </a:extLst>
          </p:cNvPr>
          <p:cNvCxnSpPr>
            <a:cxnSpLocks/>
          </p:cNvCxnSpPr>
          <p:nvPr/>
        </p:nvCxnSpPr>
        <p:spPr>
          <a:xfrm flipV="1">
            <a:off x="4783941" y="991058"/>
            <a:ext cx="0" cy="90000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F196425-3CDB-7D40-8127-38E43C13C2DA}"/>
              </a:ext>
            </a:extLst>
          </p:cNvPr>
          <p:cNvCxnSpPr>
            <a:cxnSpLocks/>
          </p:cNvCxnSpPr>
          <p:nvPr/>
        </p:nvCxnSpPr>
        <p:spPr>
          <a:xfrm flipV="1">
            <a:off x="4853954" y="743308"/>
            <a:ext cx="0" cy="106139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2BD2E0E-F341-AA47-8404-F4DEBC1C3434}"/>
              </a:ext>
            </a:extLst>
          </p:cNvPr>
          <p:cNvCxnSpPr>
            <a:cxnSpLocks/>
          </p:cNvCxnSpPr>
          <p:nvPr/>
        </p:nvCxnSpPr>
        <p:spPr>
          <a:xfrm flipV="1">
            <a:off x="4673161" y="1361692"/>
            <a:ext cx="0" cy="6540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C55F03-0B63-2542-9AF4-1552778928E7}"/>
              </a:ext>
            </a:extLst>
          </p:cNvPr>
          <p:cNvCxnSpPr/>
          <p:nvPr/>
        </p:nvCxnSpPr>
        <p:spPr>
          <a:xfrm flipV="1">
            <a:off x="4660169" y="1993301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CDBA9A2-91FE-4548-A5F4-835A8807E738}"/>
              </a:ext>
            </a:extLst>
          </p:cNvPr>
          <p:cNvCxnSpPr/>
          <p:nvPr/>
        </p:nvCxnSpPr>
        <p:spPr>
          <a:xfrm flipV="1">
            <a:off x="4770234" y="1883227"/>
            <a:ext cx="216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751BE6-8E9A-2446-9C82-297343258989}"/>
              </a:ext>
            </a:extLst>
          </p:cNvPr>
          <p:cNvCxnSpPr>
            <a:cxnSpLocks/>
          </p:cNvCxnSpPr>
          <p:nvPr/>
        </p:nvCxnSpPr>
        <p:spPr>
          <a:xfrm flipV="1">
            <a:off x="9896451" y="990079"/>
            <a:ext cx="0" cy="98268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F218766-28F2-3841-AAC5-792C6ECA7267}"/>
              </a:ext>
            </a:extLst>
          </p:cNvPr>
          <p:cNvCxnSpPr>
            <a:cxnSpLocks/>
          </p:cNvCxnSpPr>
          <p:nvPr/>
        </p:nvCxnSpPr>
        <p:spPr>
          <a:xfrm flipV="1">
            <a:off x="6938527" y="743308"/>
            <a:ext cx="0" cy="1216921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C079671-9852-7549-9245-54AC619B2205}"/>
              </a:ext>
            </a:extLst>
          </p:cNvPr>
          <p:cNvCxnSpPr>
            <a:cxnSpLocks/>
          </p:cNvCxnSpPr>
          <p:nvPr/>
        </p:nvCxnSpPr>
        <p:spPr>
          <a:xfrm flipH="1">
            <a:off x="10209647" y="2687803"/>
            <a:ext cx="12700" cy="1315369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86F9CD1-9F77-0941-A422-19BA4ED94FDC}"/>
              </a:ext>
            </a:extLst>
          </p:cNvPr>
          <p:cNvCxnSpPr>
            <a:cxnSpLocks/>
          </p:cNvCxnSpPr>
          <p:nvPr/>
        </p:nvCxnSpPr>
        <p:spPr>
          <a:xfrm>
            <a:off x="1378614" y="3730220"/>
            <a:ext cx="56417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A9FDFF1-7369-C241-AE83-8CFD7F58015E}"/>
              </a:ext>
            </a:extLst>
          </p:cNvPr>
          <p:cNvCxnSpPr>
            <a:cxnSpLocks/>
          </p:cNvCxnSpPr>
          <p:nvPr/>
        </p:nvCxnSpPr>
        <p:spPr>
          <a:xfrm>
            <a:off x="1257300" y="3965792"/>
            <a:ext cx="8965047" cy="373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7C1651-B55F-4C49-AAB7-9FCF7005DDF7}"/>
              </a:ext>
            </a:extLst>
          </p:cNvPr>
          <p:cNvCxnSpPr>
            <a:cxnSpLocks/>
          </p:cNvCxnSpPr>
          <p:nvPr/>
        </p:nvCxnSpPr>
        <p:spPr>
          <a:xfrm>
            <a:off x="7046982" y="2672201"/>
            <a:ext cx="754" cy="108341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206" descr="A picture containing shape&#10;&#10;Description automatically generated">
            <a:extLst>
              <a:ext uri="{FF2B5EF4-FFF2-40B4-BE49-F238E27FC236}">
                <a16:creationId xmlns:a16="http://schemas.microsoft.com/office/drawing/2014/main" id="{C656A1DE-1EE0-7849-99B8-F5CF04F3D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14" y="2156774"/>
            <a:ext cx="792000" cy="460547"/>
          </a:xfrm>
          <a:prstGeom prst="rect">
            <a:avLst/>
          </a:prstGeom>
        </p:spPr>
      </p:pic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C9AAF6C-F6E7-9D43-868C-4D774079D190}"/>
              </a:ext>
            </a:extLst>
          </p:cNvPr>
          <p:cNvCxnSpPr>
            <a:cxnSpLocks/>
          </p:cNvCxnSpPr>
          <p:nvPr/>
        </p:nvCxnSpPr>
        <p:spPr>
          <a:xfrm flipV="1">
            <a:off x="1257300" y="977539"/>
            <a:ext cx="0" cy="8359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B4544B7-0F49-234C-8F81-FD4CA1ECD12B}"/>
              </a:ext>
            </a:extLst>
          </p:cNvPr>
          <p:cNvCxnSpPr>
            <a:cxnSpLocks/>
          </p:cNvCxnSpPr>
          <p:nvPr/>
        </p:nvCxnSpPr>
        <p:spPr>
          <a:xfrm flipV="1">
            <a:off x="1132854" y="743289"/>
            <a:ext cx="0" cy="12500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BE1EE2C-A28D-C546-866B-85041CCBFA3F}"/>
              </a:ext>
            </a:extLst>
          </p:cNvPr>
          <p:cNvCxnSpPr>
            <a:cxnSpLocks/>
          </p:cNvCxnSpPr>
          <p:nvPr/>
        </p:nvCxnSpPr>
        <p:spPr>
          <a:xfrm flipV="1">
            <a:off x="1390875" y="1360697"/>
            <a:ext cx="0" cy="39757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2FEAF87-90CF-C148-AFDC-8DEECAACDFB2}"/>
              </a:ext>
            </a:extLst>
          </p:cNvPr>
          <p:cNvCxnSpPr/>
          <p:nvPr/>
        </p:nvCxnSpPr>
        <p:spPr>
          <a:xfrm flipV="1">
            <a:off x="1255283" y="18171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6504E97-B087-BA4E-B0B8-16D701DC0414}"/>
              </a:ext>
            </a:extLst>
          </p:cNvPr>
          <p:cNvCxnSpPr/>
          <p:nvPr/>
        </p:nvCxnSpPr>
        <p:spPr>
          <a:xfrm flipV="1">
            <a:off x="1132854" y="1971528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5FBCF97-C58A-CD42-982C-18BD18183A62}"/>
              </a:ext>
            </a:extLst>
          </p:cNvPr>
          <p:cNvCxnSpPr>
            <a:cxnSpLocks/>
          </p:cNvCxnSpPr>
          <p:nvPr/>
        </p:nvCxnSpPr>
        <p:spPr>
          <a:xfrm flipV="1">
            <a:off x="804861" y="1368296"/>
            <a:ext cx="0" cy="92651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170CD27-3193-4748-B3D6-4AEE3F8DBB55}"/>
              </a:ext>
            </a:extLst>
          </p:cNvPr>
          <p:cNvCxnSpPr>
            <a:cxnSpLocks/>
          </p:cNvCxnSpPr>
          <p:nvPr/>
        </p:nvCxnSpPr>
        <p:spPr>
          <a:xfrm flipV="1">
            <a:off x="1390875" y="2480208"/>
            <a:ext cx="0" cy="12500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315E030-CC15-5743-8688-78A7A7C4187B}"/>
              </a:ext>
            </a:extLst>
          </p:cNvPr>
          <p:cNvCxnSpPr>
            <a:cxnSpLocks/>
          </p:cNvCxnSpPr>
          <p:nvPr/>
        </p:nvCxnSpPr>
        <p:spPr>
          <a:xfrm flipV="1">
            <a:off x="1280683" y="2366902"/>
            <a:ext cx="8046" cy="159889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8415A79-BD2E-2D44-B7ED-68972FDDF52C}"/>
              </a:ext>
            </a:extLst>
          </p:cNvPr>
          <p:cNvCxnSpPr/>
          <p:nvPr/>
        </p:nvCxnSpPr>
        <p:spPr>
          <a:xfrm flipV="1">
            <a:off x="1280683" y="23759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7E4E0DE-1DCD-F24E-8D82-928DBA4396CD}"/>
              </a:ext>
            </a:extLst>
          </p:cNvPr>
          <p:cNvCxnSpPr>
            <a:cxnSpLocks/>
          </p:cNvCxnSpPr>
          <p:nvPr/>
        </p:nvCxnSpPr>
        <p:spPr>
          <a:xfrm>
            <a:off x="804861" y="2252602"/>
            <a:ext cx="727822" cy="1353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Picture 228" descr="A picture containing shape&#10;&#10;Description automatically generated">
            <a:extLst>
              <a:ext uri="{FF2B5EF4-FFF2-40B4-BE49-F238E27FC236}">
                <a16:creationId xmlns:a16="http://schemas.microsoft.com/office/drawing/2014/main" id="{356667F3-1294-964D-9914-A31A9EC05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4" y="1743018"/>
            <a:ext cx="633942" cy="501701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DDE9661-CBC6-344E-A322-0DA6410B1DC5}"/>
              </a:ext>
            </a:extLst>
          </p:cNvPr>
          <p:cNvCxnSpPr>
            <a:cxnSpLocks/>
            <a:stCxn id="207" idx="3"/>
          </p:cNvCxnSpPr>
          <p:nvPr/>
        </p:nvCxnSpPr>
        <p:spPr>
          <a:xfrm flipH="1" flipV="1">
            <a:off x="2139236" y="2094686"/>
            <a:ext cx="0" cy="29236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A5F867C9-CD86-3846-B474-01A4ACD95075}"/>
              </a:ext>
            </a:extLst>
          </p:cNvPr>
          <p:cNvSpPr>
            <a:spLocks noChangeAspect="1"/>
          </p:cNvSpPr>
          <p:nvPr/>
        </p:nvSpPr>
        <p:spPr>
          <a:xfrm>
            <a:off x="1338247" y="1898826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8164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Synchronization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Practice Timing Diagram </a:t>
            </a: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691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33400" y="2018675"/>
            <a:ext cx="112394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 Up-Down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Example Mealy Model</a:t>
            </a:r>
          </a:p>
          <a:p>
            <a:pPr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Counting up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</a:p>
          <a:p>
            <a:pPr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Counting up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odd</a:t>
            </a:r>
          </a:p>
          <a:p>
            <a:pPr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Counting down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odd</a:t>
            </a:r>
          </a:p>
          <a:p>
            <a:pPr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Counting down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4107820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33400" y="2018675"/>
            <a:ext cx="112394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 Up-Down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X=0: Count up from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to i+1</a:t>
            </a: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X=1: Count down from N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-1</a:t>
            </a:r>
          </a:p>
          <a:p>
            <a:pPr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 = 1 when counting up (X=0)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</a:p>
          <a:p>
            <a:pPr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 = 0 when counting up (X=0)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odd</a:t>
            </a:r>
          </a:p>
          <a:p>
            <a:pPr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 = 1 when counting down (X=1)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odd</a:t>
            </a:r>
          </a:p>
          <a:p>
            <a:pPr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 = 0 when counting down (X=1)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28991978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6531956" y="210289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6498705" y="2986591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6509788" y="3910226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509788" y="479392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6539344" y="5718723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 rot="10800000">
            <a:off x="3242136" y="295564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286" y="541222"/>
            <a:ext cx="3819867" cy="329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=1: (up AND even)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  <a:p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(down AND odd)</a:t>
            </a:r>
          </a:p>
          <a:p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 : else</a:t>
            </a:r>
          </a:p>
          <a:p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clearly depends on X</a:t>
            </a:r>
          </a:p>
          <a:p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 flipH="1" flipV="1">
            <a:off x="4582160" y="155270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 flipH="1" flipV="1">
            <a:off x="4593243" y="107890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 23"/>
          <p:cNvSpPr/>
          <p:nvPr/>
        </p:nvSpPr>
        <p:spPr>
          <a:xfrm flipH="1" flipV="1">
            <a:off x="4593243" y="1962601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H="1" flipV="1">
            <a:off x="4559992" y="2846297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571075" y="376993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reeform 26"/>
          <p:cNvSpPr/>
          <p:nvPr/>
        </p:nvSpPr>
        <p:spPr>
          <a:xfrm flipH="1" flipV="1">
            <a:off x="4571075" y="4653628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reeform 30"/>
          <p:cNvSpPr/>
          <p:nvPr/>
        </p:nvSpPr>
        <p:spPr>
          <a:xfrm flipH="1" flipV="1">
            <a:off x="4600631" y="557842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 31"/>
          <p:cNvSpPr/>
          <p:nvPr/>
        </p:nvSpPr>
        <p:spPr>
          <a:xfrm rot="10800000" flipH="1" flipV="1">
            <a:off x="6539344" y="155270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59760" y="450944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59759" y="1342527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16102" y="295564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6445" y="1215541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47621" y="2255106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9759" y="4093358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26269" y="5971001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16102" y="2039360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50584" y="3734772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98506" y="5698503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94765" y="3130032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76008" y="4951508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780184" y="2912235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741841" y="4752018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06454" y="4793922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046067" y="1896215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C39B92-AE00-284C-9E74-C21CD792662C}"/>
              </a:ext>
            </a:extLst>
          </p:cNvPr>
          <p:cNvSpPr/>
          <p:nvPr/>
        </p:nvSpPr>
        <p:spPr>
          <a:xfrm>
            <a:off x="10239403" y="4549797"/>
            <a:ext cx="814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F8ABB788-5A91-014B-A57C-FB97BD3D0785}"/>
              </a:ext>
            </a:extLst>
          </p:cNvPr>
          <p:cNvSpPr/>
          <p:nvPr/>
        </p:nvSpPr>
        <p:spPr>
          <a:xfrm>
            <a:off x="9645063" y="5084958"/>
            <a:ext cx="1879600" cy="757343"/>
          </a:xfrm>
          <a:prstGeom prst="arc">
            <a:avLst>
              <a:gd name="adj1" fmla="val 11764412"/>
              <a:gd name="adj2" fmla="val 20715390"/>
            </a:avLst>
          </a:prstGeom>
          <a:ln w="508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08712" y="4038093"/>
            <a:ext cx="2552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Mealy Model</a:t>
            </a:r>
          </a:p>
        </p:txBody>
      </p:sp>
    </p:spTree>
    <p:extLst>
      <p:ext uri="{BB962C8B-B14F-4D97-AF65-F5344CB8AC3E}">
        <p14:creationId xmlns:p14="http://schemas.microsoft.com/office/powerpoint/2010/main" val="10077471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97761"/>
              </p:ext>
            </p:extLst>
          </p:nvPr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54EFA8A-C871-8646-9119-3E24D0491243}"/>
              </a:ext>
            </a:extLst>
          </p:cNvPr>
          <p:cNvSpPr/>
          <p:nvPr/>
        </p:nvSpPr>
        <p:spPr>
          <a:xfrm>
            <a:off x="6094656" y="736600"/>
            <a:ext cx="4547944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F(</a:t>
            </a:r>
            <a:r>
              <a:rPr lang="en-US" sz="3200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,C,B,A) = ∑(</a:t>
            </a:r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0,2,4,6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9,11,13,15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725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Minimization for output F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4-Variable K-Map </a:t>
            </a: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158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96CB5F9-6551-D747-A53C-EF2CE1D5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7798"/>
              </p:ext>
            </p:extLst>
          </p:nvPr>
        </p:nvGraphicFramePr>
        <p:xfrm>
          <a:off x="4522822" y="1820008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9A8F3D-B6D9-D444-B869-C3F91CDD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8671"/>
              </p:ext>
            </p:extLst>
          </p:nvPr>
        </p:nvGraphicFramePr>
        <p:xfrm>
          <a:off x="5422091" y="2563964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175E8C-AC7D-D144-A193-9A9E070AF6D7}"/>
                  </a:ext>
                </a:extLst>
              </p:cNvPr>
              <p:cNvSpPr/>
              <p:nvPr/>
            </p:nvSpPr>
            <p:spPr>
              <a:xfrm>
                <a:off x="4339410" y="4675592"/>
                <a:ext cx="4256806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>
                  <a:defRPr/>
                </a:pPr>
                <a:r>
                  <a:rPr lang="en-US" sz="20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F(</a:t>
                </a:r>
                <a:r>
                  <a:rPr lang="en-US" sz="2000" u="sn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,C,B,A) = ∑(</a:t>
                </a:r>
                <a:r>
                  <a:rPr lang="en-US" sz="20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0,2,4,6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sz="2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9,11,13,15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defTabSz="45720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= X’A’ + XA</a:t>
                </a:r>
              </a:p>
              <a:p>
                <a:pPr defTabSz="45720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= X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175E8C-AC7D-D144-A193-9A9E070AF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10" y="4675592"/>
                <a:ext cx="4256806" cy="1015663"/>
              </a:xfrm>
              <a:prstGeom prst="rect">
                <a:avLst/>
              </a:prstGeom>
              <a:blipFill>
                <a:blip r:embed="rId2"/>
                <a:stretch>
                  <a:fillRect l="-1576" t="-2994" r="-573" b="-101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ie 12">
            <a:extLst>
              <a:ext uri="{FF2B5EF4-FFF2-40B4-BE49-F238E27FC236}">
                <a16:creationId xmlns:a16="http://schemas.microsoft.com/office/drawing/2014/main" id="{CDA7300B-B8A2-AA44-A6EF-017C5AA9ADFC}"/>
              </a:ext>
            </a:extLst>
          </p:cNvPr>
          <p:cNvSpPr/>
          <p:nvPr/>
        </p:nvSpPr>
        <p:spPr>
          <a:xfrm>
            <a:off x="7018193" y="2619890"/>
            <a:ext cx="861646" cy="783302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F3BFB7BB-8656-9349-AD50-B193CAC0D627}"/>
              </a:ext>
            </a:extLst>
          </p:cNvPr>
          <p:cNvSpPr/>
          <p:nvPr/>
        </p:nvSpPr>
        <p:spPr>
          <a:xfrm flipH="1">
            <a:off x="5055787" y="2619890"/>
            <a:ext cx="861436" cy="821074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>
            <a:extLst>
              <a:ext uri="{FF2B5EF4-FFF2-40B4-BE49-F238E27FC236}">
                <a16:creationId xmlns:a16="http://schemas.microsoft.com/office/drawing/2014/main" id="{CDA7300B-B8A2-AA44-A6EF-017C5AA9ADFC}"/>
              </a:ext>
            </a:extLst>
          </p:cNvPr>
          <p:cNvSpPr/>
          <p:nvPr/>
        </p:nvSpPr>
        <p:spPr>
          <a:xfrm>
            <a:off x="6019365" y="3440964"/>
            <a:ext cx="861646" cy="783302"/>
          </a:xfrm>
          <a:prstGeom prst="pie">
            <a:avLst>
              <a:gd name="adj1" fmla="val 5455442"/>
              <a:gd name="adj2" fmla="val 5308242"/>
            </a:avLst>
          </a:prstGeom>
          <a:solidFill>
            <a:schemeClr val="bg1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6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5961</Words>
  <Application>Microsoft Office PowerPoint</Application>
  <PresentationFormat>Widescreen</PresentationFormat>
  <Paragraphs>3215</Paragraphs>
  <Slides>101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0" baseType="lpstr">
      <vt:lpstr>Arial</vt:lpstr>
      <vt:lpstr>Bradley Hand ITC</vt:lpstr>
      <vt:lpstr>Calibri</vt:lpstr>
      <vt:lpstr>Calibri Light</vt:lpstr>
      <vt:lpstr>Cambria Math</vt:lpstr>
      <vt:lpstr>Courier New</vt:lpstr>
      <vt:lpstr>Segoe UI</vt:lpstr>
      <vt:lpstr>Segoe UI Light (Headings)</vt:lpstr>
      <vt:lpstr>Office Theme</vt:lpstr>
      <vt:lpstr> Sequential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 Computer Architecture I: Digital Design Winter 2021</dc:title>
  <dc:subject>Computer Science</dc:subject>
  <dc:creator>Hossein Fani;hfani@uwindsor.ca</dc:creator>
  <cp:keywords>Sequential Logic; Computer Architecture; Digital Design ;Winter2021</cp:keywords>
  <dc:description>Hossein Fani;hfani@uwindsor.ca</dc:description>
  <cp:lastModifiedBy>Hossein Fani</cp:lastModifiedBy>
  <cp:revision>555</cp:revision>
  <dcterms:created xsi:type="dcterms:W3CDTF">2020-11-22T22:30:43Z</dcterms:created>
  <dcterms:modified xsi:type="dcterms:W3CDTF">2021-04-02T18:30:17Z</dcterms:modified>
</cp:coreProperties>
</file>