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311"/>
    <a:srgbClr val="005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62FF47-91F1-4129-BD59-826100F986F1}" type="doc">
      <dgm:prSet loTypeId="urn:microsoft.com/office/officeart/2009/layout/CircleArrowProcess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CA"/>
        </a:p>
      </dgm:t>
    </dgm:pt>
    <dgm:pt modelId="{A29B27EC-5C1E-402D-8A15-B14A688F6222}">
      <dgm:prSet phldrT="[Text]"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Information Extraction from Notifications</a:t>
          </a:r>
        </a:p>
      </dgm:t>
    </dgm:pt>
    <dgm:pt modelId="{9160EE09-BB01-4956-AA88-B9F631345944}" type="parTrans" cxnId="{2B65D3F2-8213-447F-995E-A64DB0DB599B}">
      <dgm:prSet/>
      <dgm:spPr/>
      <dgm:t>
        <a:bodyPr/>
        <a:lstStyle/>
        <a:p>
          <a:endParaRPr lang="en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DE1BAC-6C37-4474-A9C5-DB40943E27CA}" type="sibTrans" cxnId="{2B65D3F2-8213-447F-995E-A64DB0DB599B}">
      <dgm:prSet/>
      <dgm:spPr/>
      <dgm:t>
        <a:bodyPr/>
        <a:lstStyle/>
        <a:p>
          <a:endParaRPr lang="en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E0EFF9-F7D3-4FD5-B49B-D1763B408582}">
      <dgm:prSet phldrT="[Text]"/>
      <dgm:spPr/>
      <dgm:t>
        <a:bodyPr/>
        <a:lstStyle/>
        <a:p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Transform to </a:t>
          </a:r>
          <a:r>
            <a:rPr lang="en-CA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Security Incident Ontology (SIO) </a:t>
          </a:r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Schema and Save to </a:t>
          </a:r>
          <a:r>
            <a:rPr lang="en-CA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Triplestore</a:t>
          </a:r>
          <a:endParaRPr lang="en-CA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C5DEDA-128E-4612-A06A-D71F7BBA3D73}" type="parTrans" cxnId="{42F29551-5C4C-43D2-9011-7C9E1106D6FF}">
      <dgm:prSet/>
      <dgm:spPr/>
      <dgm:t>
        <a:bodyPr/>
        <a:lstStyle/>
        <a:p>
          <a:endParaRPr lang="en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3D8D5C-AF3B-4974-A544-2521CB32B449}" type="sibTrans" cxnId="{42F29551-5C4C-43D2-9011-7C9E1106D6FF}">
      <dgm:prSet/>
      <dgm:spPr/>
      <dgm:t>
        <a:bodyPr/>
        <a:lstStyle/>
        <a:p>
          <a:endParaRPr lang="en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A53EC5-C58B-42D8-84A1-F82F4CA21F2D}">
      <dgm:prSet phldrT="[Text]"/>
      <dgm:spPr/>
      <dgm:t>
        <a:bodyPr/>
        <a:lstStyle/>
        <a:p>
          <a:r>
            <a:rPr lang="en-CA">
              <a:latin typeface="Times New Roman" panose="02020603050405020304" pitchFamily="18" charset="0"/>
              <a:cs typeface="Times New Roman" panose="02020603050405020304" pitchFamily="18" charset="0"/>
            </a:rPr>
            <a:t>Updating Data Mart</a:t>
          </a:r>
        </a:p>
      </dgm:t>
    </dgm:pt>
    <dgm:pt modelId="{C6197605-929E-4F09-B4C3-3BC69DD222FD}" type="parTrans" cxnId="{0BD49EDC-130D-403F-8735-AAA6ABA4B5C9}">
      <dgm:prSet/>
      <dgm:spPr/>
      <dgm:t>
        <a:bodyPr/>
        <a:lstStyle/>
        <a:p>
          <a:endParaRPr lang="en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692AB5-13D6-40C5-BE28-35E839794767}" type="sibTrans" cxnId="{0BD49EDC-130D-403F-8735-AAA6ABA4B5C9}">
      <dgm:prSet/>
      <dgm:spPr/>
      <dgm:t>
        <a:bodyPr/>
        <a:lstStyle/>
        <a:p>
          <a:endParaRPr lang="en-CA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648CEA-D141-4DA9-AF23-0FBD08B02B00}" type="pres">
      <dgm:prSet presAssocID="{2E62FF47-91F1-4129-BD59-826100F986F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CA"/>
        </a:p>
      </dgm:t>
    </dgm:pt>
    <dgm:pt modelId="{F6BA1C4A-3E69-4B6D-99DB-89262EA58654}" type="pres">
      <dgm:prSet presAssocID="{A29B27EC-5C1E-402D-8A15-B14A688F6222}" presName="Accent1" presStyleCnt="0"/>
      <dgm:spPr/>
    </dgm:pt>
    <dgm:pt modelId="{92CA00FE-45C1-4D2C-91CF-CCFC2649E2F9}" type="pres">
      <dgm:prSet presAssocID="{A29B27EC-5C1E-402D-8A15-B14A688F6222}" presName="Accent" presStyleLbl="node1" presStyleIdx="0" presStyleCnt="3"/>
      <dgm:spPr>
        <a:solidFill>
          <a:srgbClr val="FF0000"/>
        </a:solidFill>
      </dgm:spPr>
      <dgm:t>
        <a:bodyPr/>
        <a:lstStyle/>
        <a:p>
          <a:endParaRPr lang="en-CA"/>
        </a:p>
      </dgm:t>
    </dgm:pt>
    <dgm:pt modelId="{78313672-9136-466F-BEBA-82C20A4F7161}" type="pres">
      <dgm:prSet presAssocID="{A29B27EC-5C1E-402D-8A15-B14A688F622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23A5F1A-5D0A-4217-B028-C474E7D27FB1}" type="pres">
      <dgm:prSet presAssocID="{FFE0EFF9-F7D3-4FD5-B49B-D1763B408582}" presName="Accent2" presStyleCnt="0"/>
      <dgm:spPr/>
    </dgm:pt>
    <dgm:pt modelId="{9D6EA371-8BEC-4AE6-B2D9-290F50EA52BF}" type="pres">
      <dgm:prSet presAssocID="{FFE0EFF9-F7D3-4FD5-B49B-D1763B408582}" presName="Accent" presStyleLbl="node1" presStyleIdx="1" presStyleCnt="3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CA"/>
        </a:p>
      </dgm:t>
    </dgm:pt>
    <dgm:pt modelId="{2A07B276-8925-4570-A430-2195F45FA085}" type="pres">
      <dgm:prSet presAssocID="{FFE0EFF9-F7D3-4FD5-B49B-D1763B408582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924B6E6-BF87-46E7-9188-DBB7A7ADE1E2}" type="pres">
      <dgm:prSet presAssocID="{F8A53EC5-C58B-42D8-84A1-F82F4CA21F2D}" presName="Accent3" presStyleCnt="0"/>
      <dgm:spPr/>
    </dgm:pt>
    <dgm:pt modelId="{B0D99E85-5EB3-4DC2-8E7C-E4106AC5661F}" type="pres">
      <dgm:prSet presAssocID="{F8A53EC5-C58B-42D8-84A1-F82F4CA21F2D}" presName="Accent" presStyleLbl="node1" presStyleIdx="2" presStyleCnt="3"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CA"/>
        </a:p>
      </dgm:t>
    </dgm:pt>
    <dgm:pt modelId="{082FCE22-399B-4AA1-8A79-1A7E96872E73}" type="pres">
      <dgm:prSet presAssocID="{F8A53EC5-C58B-42D8-84A1-F82F4CA21F2D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2F29551-5C4C-43D2-9011-7C9E1106D6FF}" srcId="{2E62FF47-91F1-4129-BD59-826100F986F1}" destId="{FFE0EFF9-F7D3-4FD5-B49B-D1763B408582}" srcOrd="1" destOrd="0" parTransId="{59C5DEDA-128E-4612-A06A-D71F7BBA3D73}" sibTransId="{9B3D8D5C-AF3B-4974-A544-2521CB32B449}"/>
    <dgm:cxn modelId="{741C3649-1E0B-4C6C-AA1A-63EEDAAF8771}" type="presOf" srcId="{F8A53EC5-C58B-42D8-84A1-F82F4CA21F2D}" destId="{082FCE22-399B-4AA1-8A79-1A7E96872E73}" srcOrd="0" destOrd="0" presId="urn:microsoft.com/office/officeart/2009/layout/CircleArrowProcess"/>
    <dgm:cxn modelId="{2B65D3F2-8213-447F-995E-A64DB0DB599B}" srcId="{2E62FF47-91F1-4129-BD59-826100F986F1}" destId="{A29B27EC-5C1E-402D-8A15-B14A688F6222}" srcOrd="0" destOrd="0" parTransId="{9160EE09-BB01-4956-AA88-B9F631345944}" sibTransId="{62DE1BAC-6C37-4474-A9C5-DB40943E27CA}"/>
    <dgm:cxn modelId="{68FAC51B-FB03-4B35-B383-3B2ABD76F239}" type="presOf" srcId="{FFE0EFF9-F7D3-4FD5-B49B-D1763B408582}" destId="{2A07B276-8925-4570-A430-2195F45FA085}" srcOrd="0" destOrd="0" presId="urn:microsoft.com/office/officeart/2009/layout/CircleArrowProcess"/>
    <dgm:cxn modelId="{6A742C90-BA70-4510-B347-F162F43B7266}" type="presOf" srcId="{A29B27EC-5C1E-402D-8A15-B14A688F6222}" destId="{78313672-9136-466F-BEBA-82C20A4F7161}" srcOrd="0" destOrd="0" presId="urn:microsoft.com/office/officeart/2009/layout/CircleArrowProcess"/>
    <dgm:cxn modelId="{0D3485B4-2F2C-4C6A-9E80-59CCB3D1FF93}" type="presOf" srcId="{2E62FF47-91F1-4129-BD59-826100F986F1}" destId="{E4648CEA-D141-4DA9-AF23-0FBD08B02B00}" srcOrd="0" destOrd="0" presId="urn:microsoft.com/office/officeart/2009/layout/CircleArrowProcess"/>
    <dgm:cxn modelId="{0BD49EDC-130D-403F-8735-AAA6ABA4B5C9}" srcId="{2E62FF47-91F1-4129-BD59-826100F986F1}" destId="{F8A53EC5-C58B-42D8-84A1-F82F4CA21F2D}" srcOrd="2" destOrd="0" parTransId="{C6197605-929E-4F09-B4C3-3BC69DD222FD}" sibTransId="{5A692AB5-13D6-40C5-BE28-35E839794767}"/>
    <dgm:cxn modelId="{8AA6FCAF-31A7-44CD-9F3E-D35AFD6F1074}" type="presParOf" srcId="{E4648CEA-D141-4DA9-AF23-0FBD08B02B00}" destId="{F6BA1C4A-3E69-4B6D-99DB-89262EA58654}" srcOrd="0" destOrd="0" presId="urn:microsoft.com/office/officeart/2009/layout/CircleArrowProcess"/>
    <dgm:cxn modelId="{D88DD2D8-B88A-4151-AEBA-8E2BA7DBBD76}" type="presParOf" srcId="{F6BA1C4A-3E69-4B6D-99DB-89262EA58654}" destId="{92CA00FE-45C1-4D2C-91CF-CCFC2649E2F9}" srcOrd="0" destOrd="0" presId="urn:microsoft.com/office/officeart/2009/layout/CircleArrowProcess"/>
    <dgm:cxn modelId="{B840413E-A3DF-4CDB-8151-28C27F7FEF8C}" type="presParOf" srcId="{E4648CEA-D141-4DA9-AF23-0FBD08B02B00}" destId="{78313672-9136-466F-BEBA-82C20A4F7161}" srcOrd="1" destOrd="0" presId="urn:microsoft.com/office/officeart/2009/layout/CircleArrowProcess"/>
    <dgm:cxn modelId="{B5C5C2EE-2E10-47F4-A7C3-CD432318568E}" type="presParOf" srcId="{E4648CEA-D141-4DA9-AF23-0FBD08B02B00}" destId="{223A5F1A-5D0A-4217-B028-C474E7D27FB1}" srcOrd="2" destOrd="0" presId="urn:microsoft.com/office/officeart/2009/layout/CircleArrowProcess"/>
    <dgm:cxn modelId="{C779E543-B30A-4FD7-B25A-AEC7FE16AF5C}" type="presParOf" srcId="{223A5F1A-5D0A-4217-B028-C474E7D27FB1}" destId="{9D6EA371-8BEC-4AE6-B2D9-290F50EA52BF}" srcOrd="0" destOrd="0" presId="urn:microsoft.com/office/officeart/2009/layout/CircleArrowProcess"/>
    <dgm:cxn modelId="{4D19A989-3B6D-44D9-958E-B8FD81D8CC88}" type="presParOf" srcId="{E4648CEA-D141-4DA9-AF23-0FBD08B02B00}" destId="{2A07B276-8925-4570-A430-2195F45FA085}" srcOrd="3" destOrd="0" presId="urn:microsoft.com/office/officeart/2009/layout/CircleArrowProcess"/>
    <dgm:cxn modelId="{E1EBF9F4-C86D-4775-9439-1697E104DDFF}" type="presParOf" srcId="{E4648CEA-D141-4DA9-AF23-0FBD08B02B00}" destId="{A924B6E6-BF87-46E7-9188-DBB7A7ADE1E2}" srcOrd="4" destOrd="0" presId="urn:microsoft.com/office/officeart/2009/layout/CircleArrowProcess"/>
    <dgm:cxn modelId="{50C4E0E8-B201-45F2-A2C5-31F809B4A869}" type="presParOf" srcId="{A924B6E6-BF87-46E7-9188-DBB7A7ADE1E2}" destId="{B0D99E85-5EB3-4DC2-8E7C-E4106AC5661F}" srcOrd="0" destOrd="0" presId="urn:microsoft.com/office/officeart/2009/layout/CircleArrowProcess"/>
    <dgm:cxn modelId="{DE433982-0DBA-4279-A70D-165431A39683}" type="presParOf" srcId="{E4648CEA-D141-4DA9-AF23-0FBD08B02B00}" destId="{082FCE22-399B-4AA1-8A79-1A7E96872E73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A00FE-45C1-4D2C-91CF-CCFC2649E2F9}">
      <dsp:nvSpPr>
        <dsp:cNvPr id="0" name=""/>
        <dsp:cNvSpPr/>
      </dsp:nvSpPr>
      <dsp:spPr>
        <a:xfrm>
          <a:off x="1397866" y="449237"/>
          <a:ext cx="2419122" cy="241949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313672-9136-466F-BEBA-82C20A4F7161}">
      <dsp:nvSpPr>
        <dsp:cNvPr id="0" name=""/>
        <dsp:cNvSpPr/>
      </dsp:nvSpPr>
      <dsp:spPr>
        <a:xfrm>
          <a:off x="1932572" y="1322746"/>
          <a:ext cx="1344259" cy="671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Information Extraction from Notifications</a:t>
          </a:r>
        </a:p>
      </dsp:txBody>
      <dsp:txXfrm>
        <a:off x="1932572" y="1322746"/>
        <a:ext cx="1344259" cy="671969"/>
      </dsp:txXfrm>
    </dsp:sp>
    <dsp:sp modelId="{9D6EA371-8BEC-4AE6-B2D9-290F50EA52BF}">
      <dsp:nvSpPr>
        <dsp:cNvPr id="0" name=""/>
        <dsp:cNvSpPr/>
      </dsp:nvSpPr>
      <dsp:spPr>
        <a:xfrm>
          <a:off x="725963" y="1839414"/>
          <a:ext cx="2419122" cy="241949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07B276-8925-4570-A430-2195F45FA085}">
      <dsp:nvSpPr>
        <dsp:cNvPr id="0" name=""/>
        <dsp:cNvSpPr/>
      </dsp:nvSpPr>
      <dsp:spPr>
        <a:xfrm>
          <a:off x="1263395" y="2720965"/>
          <a:ext cx="1344259" cy="671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Transform to </a:t>
          </a:r>
          <a:r>
            <a:rPr lang="en-CA" sz="1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Security Incident Ontology (SIO) </a:t>
          </a:r>
          <a:r>
            <a:rPr lang="en-CA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Schema and Save to </a:t>
          </a:r>
          <a:r>
            <a:rPr lang="en-CA" sz="1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Triplestore</a:t>
          </a:r>
          <a:endParaRPr lang="en-CA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63395" y="2720965"/>
        <a:ext cx="1344259" cy="671969"/>
      </dsp:txXfrm>
    </dsp:sp>
    <dsp:sp modelId="{B0D99E85-5EB3-4DC2-8E7C-E4106AC5661F}">
      <dsp:nvSpPr>
        <dsp:cNvPr id="0" name=""/>
        <dsp:cNvSpPr/>
      </dsp:nvSpPr>
      <dsp:spPr>
        <a:xfrm>
          <a:off x="1570044" y="3395949"/>
          <a:ext cx="2078400" cy="207923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2FCE22-399B-4AA1-8A79-1A7E96872E73}">
      <dsp:nvSpPr>
        <dsp:cNvPr id="0" name=""/>
        <dsp:cNvSpPr/>
      </dsp:nvSpPr>
      <dsp:spPr>
        <a:xfrm>
          <a:off x="1935752" y="4121193"/>
          <a:ext cx="1344259" cy="671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Updating Data Mart</a:t>
          </a:r>
        </a:p>
      </dsp:txBody>
      <dsp:txXfrm>
        <a:off x="1935752" y="4121193"/>
        <a:ext cx="1344259" cy="671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4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7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6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1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3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5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1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39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6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3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oleObject" Target="../embeddings/oleObject1.bin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diagramData" Target="../diagrams/data1.xml"/><Relationship Id="rId11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microsoft.com/office/2007/relationships/diagramDrawing" Target="../diagrams/drawing1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952368" cy="6858000"/>
          </a:xfrm>
          <a:prstGeom prst="rect">
            <a:avLst/>
          </a:prstGeom>
          <a:solidFill>
            <a:srgbClr val="EEB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4066" y="2951205"/>
            <a:ext cx="7484076" cy="955591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latin typeface="Berlin Sans FB Demi" panose="020E0802020502020306" pitchFamily="34" charset="0"/>
              </a:rPr>
              <a:t>M</a:t>
            </a:r>
            <a:r>
              <a:rPr lang="en-US" sz="2400" dirty="0">
                <a:latin typeface="Berlin Sans FB Demi" panose="020E0802020502020306" pitchFamily="34" charset="0"/>
              </a:rPr>
              <a:t>achine </a:t>
            </a:r>
            <a:r>
              <a:rPr lang="en-US" sz="2400" dirty="0">
                <a:latin typeface="Berlin Sans FB Demi" panose="020E0802020502020306" pitchFamily="34" charset="0"/>
              </a:rPr>
              <a:t>R</a:t>
            </a:r>
            <a:r>
              <a:rPr lang="en-US" sz="2400" dirty="0" smtClean="0">
                <a:latin typeface="Berlin Sans FB Demi" panose="020E0802020502020306" pitchFamily="34" charset="0"/>
              </a:rPr>
              <a:t>eadable Security </a:t>
            </a:r>
            <a:r>
              <a:rPr lang="en-US" sz="2400" dirty="0">
                <a:latin typeface="Berlin Sans FB Demi" panose="020E0802020502020306" pitchFamily="34" charset="0"/>
              </a:rPr>
              <a:t>Incident </a:t>
            </a:r>
            <a:r>
              <a:rPr lang="en-US" sz="2400" dirty="0">
                <a:latin typeface="Berlin Sans FB Demi" panose="020E0802020502020306" pitchFamily="34" charset="0"/>
              </a:rPr>
              <a:t>Notification</a:t>
            </a:r>
            <a:r>
              <a:rPr lang="en-US" sz="2400" dirty="0" smtClean="0">
                <a:latin typeface="Berlin Sans FB Demi" panose="020E0802020502020306" pitchFamily="34" charset="0"/>
              </a:rPr>
              <a:t/>
            </a:r>
            <a:br>
              <a:rPr lang="en-US" sz="2400" dirty="0" smtClean="0">
                <a:latin typeface="Berlin Sans FB Demi" panose="020E0802020502020306" pitchFamily="34" charset="0"/>
              </a:rPr>
            </a:br>
            <a:endParaRPr lang="en-CA" sz="24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235" r="235" b="4046"/>
          <a:stretch/>
        </p:blipFill>
        <p:spPr>
          <a:xfrm>
            <a:off x="0" y="841285"/>
            <a:ext cx="9144000" cy="60167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1621" y="0"/>
            <a:ext cx="1952368" cy="841284"/>
          </a:xfrm>
          <a:prstGeom prst="rect">
            <a:avLst/>
          </a:prstGeom>
          <a:solidFill>
            <a:srgbClr val="EEB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8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841284"/>
          </a:xfrm>
          <a:prstGeom prst="rect">
            <a:avLst/>
          </a:prstGeom>
          <a:solidFill>
            <a:srgbClr val="005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472124" y="0"/>
            <a:ext cx="1952368" cy="841284"/>
          </a:xfrm>
          <a:prstGeom prst="rect">
            <a:avLst/>
          </a:prstGeom>
          <a:solidFill>
            <a:srgbClr val="EEB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0" y="902332"/>
            <a:ext cx="9144000" cy="3978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90"/>
              </a:lnSpc>
              <a:spcBef>
                <a:spcPts val="750"/>
              </a:spcBef>
              <a:spcAft>
                <a:spcPts val="750"/>
              </a:spcAft>
            </a:pPr>
            <a:r>
              <a:rPr lang="en-CA" b="1" kern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Assault with a Weapon (Ink Pen</a:t>
            </a:r>
            <a:r>
              <a:rPr lang="en-CA" b="1" kern="18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CA" dirty="0" smtClean="0">
              <a:solidFill>
                <a:srgbClr val="3D3C3C"/>
              </a:solidFill>
              <a:latin typeface="Helvetica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ts val="1690"/>
              </a:lnSpc>
              <a:spcBef>
                <a:spcPts val="750"/>
              </a:spcBef>
              <a:spcAft>
                <a:spcPts val="750"/>
              </a:spcAft>
            </a:pPr>
            <a:r>
              <a:rPr lang="en-CA" dirty="0" smtClean="0">
                <a:solidFill>
                  <a:srgbClr val="3D3C3C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Incident Details:</a:t>
            </a:r>
            <a:endParaRPr lang="en-CA" sz="16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690"/>
              </a:lnSpc>
              <a:spcBef>
                <a:spcPts val="750"/>
              </a:spcBef>
              <a:spcAft>
                <a:spcPts val="750"/>
              </a:spcAft>
            </a:pPr>
            <a:r>
              <a:rPr lang="en-CA" dirty="0" smtClean="0">
                <a:solidFill>
                  <a:srgbClr val="3D3C3C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</a:t>
            </a:r>
            <a:r>
              <a:rPr lang="en-CA" dirty="0" smtClean="0">
                <a:solidFill>
                  <a:srgbClr val="3D3C3C"/>
                </a:solidFill>
                <a:highlight>
                  <a:srgbClr val="00FFFF"/>
                </a:highlight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Monday November 03, 2014</a:t>
            </a:r>
            <a:r>
              <a:rPr lang="en-CA" dirty="0" smtClean="0">
                <a:solidFill>
                  <a:srgbClr val="3D3C3C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at </a:t>
            </a:r>
            <a:r>
              <a:rPr lang="en-CA" dirty="0" smtClean="0">
                <a:solidFill>
                  <a:srgbClr val="3D3C3C"/>
                </a:solidFill>
                <a:highlight>
                  <a:srgbClr val="FFFF00"/>
                </a:highlight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approximately</a:t>
            </a:r>
            <a:r>
              <a:rPr lang="en-CA" dirty="0" smtClean="0">
                <a:solidFill>
                  <a:srgbClr val="3D3C3C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solidFill>
                  <a:srgbClr val="3D3C3C"/>
                </a:solidFill>
                <a:highlight>
                  <a:srgbClr val="00FFFF"/>
                </a:highlight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11:45 AM</a:t>
            </a:r>
            <a:r>
              <a:rPr lang="en-CA" dirty="0" smtClean="0">
                <a:solidFill>
                  <a:srgbClr val="3D3C3C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Ryerson Security &amp; Emergency Services were made aware of the following incident:</a:t>
            </a:r>
            <a:endParaRPr lang="en-CA" sz="16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690"/>
              </a:lnSpc>
              <a:spcBef>
                <a:spcPts val="750"/>
              </a:spcBef>
              <a:spcAft>
                <a:spcPts val="750"/>
              </a:spcAft>
            </a:pPr>
            <a:r>
              <a:rPr lang="en-CA" dirty="0" smtClean="0">
                <a:solidFill>
                  <a:srgbClr val="3D3C3C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Approximately </a:t>
            </a:r>
            <a:r>
              <a:rPr lang="en-CA" dirty="0">
                <a:solidFill>
                  <a:srgbClr val="3D3C3C"/>
                </a:solidFill>
                <a:highlight>
                  <a:srgbClr val="FFFF00"/>
                </a:highlight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forty-five minutes earlier</a:t>
            </a:r>
            <a:r>
              <a:rPr lang="en-CA" dirty="0">
                <a:solidFill>
                  <a:srgbClr val="3D3C3C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the victim, a Ryerson community member, was approached by the subject on the </a:t>
            </a:r>
            <a:r>
              <a:rPr lang="en-CA" dirty="0">
                <a:solidFill>
                  <a:srgbClr val="3D3C3C"/>
                </a:solidFill>
                <a:highlight>
                  <a:srgbClr val="00FF00"/>
                </a:highlight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8</a:t>
            </a:r>
            <a:r>
              <a:rPr lang="en-CA" baseline="30000" dirty="0">
                <a:solidFill>
                  <a:srgbClr val="3D3C3C"/>
                </a:solidFill>
                <a:highlight>
                  <a:srgbClr val="00FF00"/>
                </a:highlight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 </a:t>
            </a:r>
            <a:r>
              <a:rPr lang="en-CA" dirty="0">
                <a:solidFill>
                  <a:srgbClr val="3D3C3C"/>
                </a:solidFill>
                <a:highlight>
                  <a:srgbClr val="00FF00"/>
                </a:highlight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floor of the Ted Rogers School of Management (TRS) building, on the north end of the east corridor, near to the escalators</a:t>
            </a:r>
            <a:r>
              <a:rPr lang="en-CA" dirty="0">
                <a:solidFill>
                  <a:srgbClr val="3D3C3C"/>
                </a:solidFill>
                <a:highlight>
                  <a:srgbClr val="00FFFF"/>
                </a:highlight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CA" dirty="0">
                <a:solidFill>
                  <a:srgbClr val="3D3C3C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The victim noticed </a:t>
            </a:r>
            <a:r>
              <a:rPr lang="en-CA" dirty="0" smtClean="0">
                <a:solidFill>
                  <a:srgbClr val="3D3C3C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... </a:t>
            </a:r>
            <a:r>
              <a:rPr lang="en-CA" dirty="0">
                <a:solidFill>
                  <a:srgbClr val="3D3C3C"/>
                </a:solidFill>
                <a:highlight>
                  <a:srgbClr val="00FFFF"/>
                </a:highlight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subject then raised and swung his arm downward towards the victim with a pen in his hand</a:t>
            </a:r>
            <a:r>
              <a:rPr lang="en-CA" dirty="0" smtClean="0">
                <a:solidFill>
                  <a:srgbClr val="3D3C3C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... </a:t>
            </a:r>
            <a:r>
              <a:rPr lang="en-CA" dirty="0">
                <a:solidFill>
                  <a:srgbClr val="3D3C3C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subject was last observed </a:t>
            </a:r>
            <a:r>
              <a:rPr lang="en-CA" dirty="0">
                <a:solidFill>
                  <a:srgbClr val="3D3C3C"/>
                </a:solidFill>
                <a:highlight>
                  <a:srgbClr val="00FF00"/>
                </a:highlight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exiting the Ted Rogers School of Management (TRS) building</a:t>
            </a:r>
            <a:r>
              <a:rPr lang="en-CA" dirty="0">
                <a:solidFill>
                  <a:srgbClr val="3D3C3C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at </a:t>
            </a:r>
            <a:r>
              <a:rPr lang="en-CA" dirty="0">
                <a:solidFill>
                  <a:srgbClr val="3D3C3C"/>
                </a:solidFill>
                <a:highlight>
                  <a:srgbClr val="FFFF00"/>
                </a:highlight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approximately</a:t>
            </a:r>
            <a:r>
              <a:rPr lang="en-CA" dirty="0">
                <a:solidFill>
                  <a:srgbClr val="3D3C3C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CA" dirty="0">
                <a:solidFill>
                  <a:srgbClr val="3D3C3C"/>
                </a:solidFill>
                <a:highlight>
                  <a:srgbClr val="00FFFF"/>
                </a:highlight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11:05 PM</a:t>
            </a:r>
            <a:r>
              <a:rPr lang="en-CA" dirty="0">
                <a:solidFill>
                  <a:srgbClr val="3D3C3C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CA" dirty="0">
                <a:solidFill>
                  <a:srgbClr val="3D3C3C"/>
                </a:solidFill>
                <a:highlight>
                  <a:srgbClr val="00FF00"/>
                </a:highlight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walking eastbound on the south sidewalk of Dundas Street east</a:t>
            </a:r>
            <a:r>
              <a:rPr lang="en-CA" dirty="0" smtClean="0">
                <a:solidFill>
                  <a:srgbClr val="3D3C3C"/>
                </a:solidFill>
                <a:highlight>
                  <a:srgbClr val="00FF00"/>
                </a:highlight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CA" dirty="0" smtClean="0">
                <a:solidFill>
                  <a:srgbClr val="3D3C3C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Ryerson </a:t>
            </a:r>
            <a:r>
              <a:rPr lang="en-CA" dirty="0">
                <a:solidFill>
                  <a:srgbClr val="3D3C3C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University Security &amp; Emergency Services conducted safety planning with the victim and a patrol of the area, but </a:t>
            </a:r>
            <a:r>
              <a:rPr lang="en-CA" dirty="0">
                <a:solidFill>
                  <a:srgbClr val="3D3C3C"/>
                </a:solidFill>
                <a:highlight>
                  <a:srgbClr val="C0C0C0"/>
                </a:highlight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did not locate a person</a:t>
            </a:r>
            <a:r>
              <a:rPr lang="en-CA" dirty="0">
                <a:solidFill>
                  <a:srgbClr val="3D3C3C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matching the subject’s description. The </a:t>
            </a:r>
            <a:r>
              <a:rPr lang="en-CA" dirty="0">
                <a:solidFill>
                  <a:srgbClr val="3D3C3C"/>
                </a:solidFill>
                <a:highlight>
                  <a:srgbClr val="C0C0C0"/>
                </a:highlight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victim reported no physical injuries, declined medical attention, and did not want Toronto Police Services involved at this time</a:t>
            </a:r>
            <a:r>
              <a:rPr lang="en-CA" dirty="0" smtClean="0">
                <a:solidFill>
                  <a:srgbClr val="3D3C3C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CA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ryerson.ca/content/dam/irm/images/security/Bulletins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91" y="4703804"/>
            <a:ext cx="1170209" cy="216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http://www.ryerson.ca/content/dam/irm/images/security/Bulletins/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4703804"/>
            <a:ext cx="942246" cy="217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040235" y="569761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0" y="4834341"/>
            <a:ext cx="5314950" cy="118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90"/>
              </a:lnSpc>
              <a:spcBef>
                <a:spcPts val="750"/>
              </a:spcBef>
              <a:spcAft>
                <a:spcPts val="750"/>
              </a:spcAft>
            </a:pPr>
            <a:r>
              <a:rPr lang="en-CA" sz="1600" dirty="0"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Suspect </a:t>
            </a:r>
            <a:r>
              <a:rPr lang="en-CA" sz="1600" dirty="0" smtClean="0"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information: Male</a:t>
            </a:r>
            <a:r>
              <a:rPr lang="en-CA" sz="1600" dirty="0"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Approximately 20-25 years of age, Light/fair complexion, Short black hair in a brush cut, Wearing blue jeans, a dark-green long-sleeved shirt, beige shoulder bag, black running shoes with white soles, and eye glasses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033192"/>
            <a:ext cx="9144000" cy="841284"/>
          </a:xfrm>
          <a:prstGeom prst="rect">
            <a:avLst/>
          </a:prstGeom>
          <a:solidFill>
            <a:srgbClr val="005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2472124" y="6033192"/>
            <a:ext cx="1952368" cy="841284"/>
          </a:xfrm>
          <a:prstGeom prst="rect">
            <a:avLst/>
          </a:prstGeom>
          <a:solidFill>
            <a:srgbClr val="EEB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37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802029"/>
              </p:ext>
            </p:extLst>
          </p:nvPr>
        </p:nvGraphicFramePr>
        <p:xfrm>
          <a:off x="643152" y="841284"/>
          <a:ext cx="2615771" cy="1917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" name="Bitmap Image" r:id="rId3" imgW="6039693" imgH="3715269" progId="Paint.Picture">
                  <p:embed/>
                </p:oleObj>
              </mc:Choice>
              <mc:Fallback>
                <p:oleObj name="Bitmap Image" r:id="rId3" imgW="6039693" imgH="3715269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152" y="841284"/>
                        <a:ext cx="2615771" cy="19179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7" name="Picture 3" descr="http://www.sinnexus.com/images/datamart_example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52" y="3733729"/>
            <a:ext cx="2615770" cy="235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748089031"/>
              </p:ext>
            </p:extLst>
          </p:nvPr>
        </p:nvGraphicFramePr>
        <p:xfrm>
          <a:off x="2446871" y="378940"/>
          <a:ext cx="4542953" cy="5924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7" name="Picture 16" descr="http://motools.sourceforge.net/event/event.pn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873" y="2460991"/>
            <a:ext cx="2901230" cy="25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841284"/>
          </a:xfrm>
          <a:prstGeom prst="rect">
            <a:avLst/>
          </a:prstGeom>
          <a:solidFill>
            <a:srgbClr val="005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3988143" y="0"/>
            <a:ext cx="1952368" cy="841284"/>
          </a:xfrm>
          <a:prstGeom prst="rect">
            <a:avLst/>
          </a:prstGeom>
          <a:solidFill>
            <a:srgbClr val="EEB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0" y="6016716"/>
            <a:ext cx="9144000" cy="841284"/>
          </a:xfrm>
          <a:prstGeom prst="rect">
            <a:avLst/>
          </a:prstGeom>
          <a:solidFill>
            <a:srgbClr val="005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/>
          <p:cNvSpPr/>
          <p:nvPr/>
        </p:nvSpPr>
        <p:spPr>
          <a:xfrm>
            <a:off x="3988143" y="6016716"/>
            <a:ext cx="1952368" cy="841284"/>
          </a:xfrm>
          <a:prstGeom prst="rect">
            <a:avLst/>
          </a:prstGeom>
          <a:solidFill>
            <a:srgbClr val="EEB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01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eyesover.com/img/design2/la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657" y="3696987"/>
            <a:ext cx="1697938" cy="227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5446241" y="0"/>
            <a:ext cx="1952368" cy="6858000"/>
          </a:xfrm>
          <a:prstGeom prst="rect">
            <a:avLst/>
          </a:prstGeom>
          <a:solidFill>
            <a:srgbClr val="EEB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54445" y="2582562"/>
            <a:ext cx="7891848" cy="222885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Machine Readable Security </a:t>
            </a:r>
            <a:r>
              <a:rPr lang="en-US" sz="2800" dirty="0" smtClean="0">
                <a:latin typeface="Berlin Sans FB Demi" panose="020E0802020502020306" pitchFamily="34" charset="0"/>
              </a:rPr>
              <a:t>Incident No 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tification</a:t>
            </a:r>
            <a:endParaRPr lang="en-US" sz="2800" dirty="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SIO: Security Incident 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Ontol</a:t>
            </a:r>
            <a:r>
              <a:rPr lang="en-US" sz="28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sz="2800" dirty="0" err="1" smtClean="0">
                <a:latin typeface="Berlin Sans FB Demi" panose="020E0802020502020306" pitchFamily="34" charset="0"/>
              </a:rPr>
              <a:t>ogy</a:t>
            </a:r>
            <a:endParaRPr lang="en-US" sz="2800" dirty="0" smtClean="0">
              <a:latin typeface="Berlin Sans FB Demi" panose="020E0802020502020306" pitchFamily="34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Security Incident Analysis</a:t>
            </a:r>
            <a:endParaRPr lang="en-CA" sz="2800" dirty="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1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91632" y="0"/>
            <a:ext cx="1952368" cy="6858000"/>
          </a:xfrm>
          <a:prstGeom prst="rect">
            <a:avLst/>
          </a:prstGeom>
          <a:solidFill>
            <a:srgbClr val="EEB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7191632" y="3244334"/>
            <a:ext cx="1680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HOSSEIN FANI</a:t>
            </a:r>
            <a:endParaRPr lang="en-US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279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Berlin Sans FB Demi</vt:lpstr>
      <vt:lpstr>Calibri</vt:lpstr>
      <vt:lpstr>Calibri Light</vt:lpstr>
      <vt:lpstr>Helvetica</vt:lpstr>
      <vt:lpstr>Times New Roman</vt:lpstr>
      <vt:lpstr>Office Theme</vt:lpstr>
      <vt:lpstr>Paintbrush Picture</vt:lpstr>
      <vt:lpstr>Machine Readable Security Incident Notification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Readable  Security Incident Notification</dc:title>
  <dc:creator>hosseinfani@gmail.com</dc:creator>
  <cp:lastModifiedBy>hosseinfani@gmail.com</cp:lastModifiedBy>
  <cp:revision>31</cp:revision>
  <dcterms:created xsi:type="dcterms:W3CDTF">2014-11-11T17:31:01Z</dcterms:created>
  <dcterms:modified xsi:type="dcterms:W3CDTF">2014-11-11T20:11:06Z</dcterms:modified>
</cp:coreProperties>
</file>