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1268" r:id="rId2"/>
    <p:sldId id="1269" r:id="rId3"/>
    <p:sldId id="1270" r:id="rId4"/>
    <p:sldId id="1271" r:id="rId5"/>
    <p:sldId id="1272" r:id="rId6"/>
    <p:sldId id="997" r:id="rId7"/>
    <p:sldId id="998" r:id="rId8"/>
    <p:sldId id="1274" r:id="rId9"/>
    <p:sldId id="1275" r:id="rId10"/>
    <p:sldId id="1276" r:id="rId11"/>
    <p:sldId id="1267" r:id="rId12"/>
    <p:sldId id="1277" r:id="rId13"/>
    <p:sldId id="1278" r:id="rId14"/>
    <p:sldId id="1273" r:id="rId15"/>
    <p:sldId id="1279" r:id="rId16"/>
    <p:sldId id="1280" r:id="rId17"/>
    <p:sldId id="1281" r:id="rId18"/>
    <p:sldId id="1283" r:id="rId19"/>
    <p:sldId id="1284" r:id="rId20"/>
    <p:sldId id="1285" r:id="rId21"/>
    <p:sldId id="1286" r:id="rId22"/>
    <p:sldId id="1287" r:id="rId23"/>
    <p:sldId id="1288" r:id="rId24"/>
    <p:sldId id="1289" r:id="rId25"/>
    <p:sldId id="1290" r:id="rId26"/>
    <p:sldId id="1291" r:id="rId27"/>
    <p:sldId id="1292" r:id="rId28"/>
    <p:sldId id="128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00FF"/>
    <a:srgbClr val="F5E1D8"/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5311" autoAdjust="0"/>
  </p:normalViewPr>
  <p:slideViewPr>
    <p:cSldViewPr snapToGrid="0">
      <p:cViewPr varScale="1">
        <p:scale>
          <a:sx n="97" d="100"/>
          <a:sy n="97" d="100"/>
        </p:scale>
        <p:origin x="10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A5DC73-424D-47BF-BC1D-B94E64FB3BEB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5C17FB-9662-46FF-801A-B2D8380EC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333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05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067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22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227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14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565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3860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944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2921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0363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30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298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96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54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059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30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94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057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71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74948-D56A-492D-A245-B404E3621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F2F4F8-9823-4779-A9E4-297541B8D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1CDB4-BEE2-4FC1-9708-123A62701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F58A-C1E1-4E76-9F94-6DCB4D692403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8A618-4294-4898-B6C6-DE5E56909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8B733-2AFA-4219-9D35-7C4F0E2A6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01DE-055E-4EAB-A92C-662F086E8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9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216DC-A289-4A83-8A21-798F176EE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765D41-C76A-4DFE-8B38-98310D2CB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A68FD-6127-4664-A327-9A7B092AB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F58A-C1E1-4E76-9F94-6DCB4D692403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90DA1-5787-49A8-AB0A-01BF6494A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0A0E3-8276-40BD-A29E-9467219C9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01DE-055E-4EAB-A92C-662F086E8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247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806ACB-F04C-4635-994E-1C4A405583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A13D3F-335A-4850-9EA3-BF65CE9C2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8BCA6-BB40-4FB1-8BC0-D53A5CF8D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F58A-C1E1-4E76-9F94-6DCB4D692403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94A2A-58C9-40CD-9873-E9C756D03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18186-D96A-41AF-AB83-8A6859881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01DE-055E-4EAB-A92C-662F086E8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46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3512B-873A-4522-93E0-F6F136174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C3694-82F6-41C6-A364-F11FF086F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07BFA-08F4-48EE-AD6C-ECEF8E221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F58A-C1E1-4E76-9F94-6DCB4D692403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63607-4692-4EBD-A1CC-0A5B07919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AD752-C5D0-4DEB-A4F2-6D12597EB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01DE-055E-4EAB-A92C-662F086E8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865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BD7EA-C87E-4314-9CF8-E4F03234E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2F6B3A-6766-4447-8E17-6C61680DF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B3808-BAA5-4C5D-B2FF-54E84CAEF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F58A-C1E1-4E76-9F94-6DCB4D692403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CEE1F-1F6A-423B-9C8D-42DF1BDEB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F9461-CFB3-46AD-A795-F1F859DB0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01DE-055E-4EAB-A92C-662F086E8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06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D21ED-9E74-4F30-B6FB-C365C07D1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2F4B8-229A-4884-B4E5-C0F35F9CE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E8B1DA-EC6A-4352-B7A3-319E71E38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B46E90-5063-4256-8026-1AA8B212A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F58A-C1E1-4E76-9F94-6DCB4D692403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3718F-3FE8-4FAE-94F9-9A85FA436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D3C89-4603-4985-BB05-8ABDC9591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01DE-055E-4EAB-A92C-662F086E8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866C6-FF49-4406-9B85-7EE8106A6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55F65-7AD4-4288-8FA9-89F323A54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E452AD-617D-48EC-AAAE-D16F25124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0534E5-CCD4-4563-9B75-9AAD970892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DDB04F-E31E-42B3-BE81-A9CFA70BAD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121493-FE0B-46B0-A427-E480B2D79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F58A-C1E1-4E76-9F94-6DCB4D692403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F15031-81BA-47D0-85EC-3F5A43DE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D54E23-BF3E-4BBE-8C68-31B5D6D8A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01DE-055E-4EAB-A92C-662F086E8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9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B859C-E565-4C3D-B1F5-F7C11235F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04C3FC-6143-4D0A-BC6D-29CF32464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F58A-C1E1-4E76-9F94-6DCB4D692403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BD72C4-36D7-45DC-89E3-0AE007CBF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38A2FC-712E-4820-84D1-FF6156D08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01DE-055E-4EAB-A92C-662F086E8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8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D0F396-E2C5-4A42-B7B3-C308D8931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F58A-C1E1-4E76-9F94-6DCB4D692403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8C0023-E823-470E-AE0C-CF3523254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6744A-7E6A-4F53-9C2C-0F79054AA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01DE-055E-4EAB-A92C-662F086E8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39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A0879-34C3-4076-8D12-C4235F8C7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6B56E-4715-49F9-8CA7-949DBBAC1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CD1D3-B644-427D-9496-161160390B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4FBF1-19BF-4563-93B5-D2D124912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F58A-C1E1-4E76-9F94-6DCB4D692403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21388-B187-4585-8BF7-B6C483038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18BB7-0EAA-4000-B090-6DFCCD766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01DE-055E-4EAB-A92C-662F086E8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96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BC33A-F8E5-495A-A0EE-41446D31C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030EBF-EE50-4A46-808D-F09833D916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7799BD-9CD8-4316-BA22-BD7B14462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348CB-7902-43BF-AD30-387F53047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F58A-C1E1-4E76-9F94-6DCB4D692403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92885-9F97-453C-BEB6-A2870EFEB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BE35BB-7E92-4CB8-B5F2-106B41F5D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01DE-055E-4EAB-A92C-662F086E8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66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395DA9-CA01-46B8-9995-8171BA47B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1CF7A0-453F-4064-8857-356AE38A2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42D43-4D0D-4797-824E-785A9769C4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3F58A-C1E1-4E76-9F94-6DCB4D692403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C75D5-F485-4234-BDC8-E2A26C0959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6D331-E4C9-4597-BABE-3D963DCAF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501DE-055E-4EAB-A92C-662F086E8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38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133A3E-ACEF-4E54-B6C6-669A8B4FE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1065"/>
            <a:ext cx="12192000" cy="40158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521FF0-B11E-48E6-A852-AB12CD821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8" y="5762625"/>
            <a:ext cx="618172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744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9373A0-76EB-FC48-8248-3D90C64EE94B}"/>
              </a:ext>
            </a:extLst>
          </p:cNvPr>
          <p:cNvCxnSpPr>
            <a:cxnSpLocks/>
          </p:cNvCxnSpPr>
          <p:nvPr/>
        </p:nvCxnSpPr>
        <p:spPr>
          <a:xfrm>
            <a:off x="1232361" y="910369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3C9677C-DBE6-4046-A9EB-A858BE5EB7DD}"/>
              </a:ext>
            </a:extLst>
          </p:cNvPr>
          <p:cNvSpPr txBox="1"/>
          <p:nvPr/>
        </p:nvSpPr>
        <p:spPr>
          <a:xfrm>
            <a:off x="0" y="14211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Distributed Memory Model of Paragraph Vectors (PV-DM)</a:t>
            </a:r>
          </a:p>
        </p:txBody>
      </p:sp>
      <p:pic>
        <p:nvPicPr>
          <p:cNvPr id="4" name="Graphic 3" descr="Contract outline">
            <a:extLst>
              <a:ext uri="{FF2B5EF4-FFF2-40B4-BE49-F238E27FC236}">
                <a16:creationId xmlns:a16="http://schemas.microsoft.com/office/drawing/2014/main" id="{9BA2A35B-EE34-4309-9FD8-41A9C3293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8616" y="4634153"/>
            <a:ext cx="2240869" cy="224086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87E85BE-21BB-4665-94B8-0D8FC344985B}"/>
              </a:ext>
            </a:extLst>
          </p:cNvPr>
          <p:cNvSpPr/>
          <p:nvPr/>
        </p:nvSpPr>
        <p:spPr>
          <a:xfrm>
            <a:off x="10513171" y="4905668"/>
            <a:ext cx="971764" cy="265471"/>
          </a:xfrm>
          <a:prstGeom prst="rect">
            <a:avLst/>
          </a:prstGeom>
          <a:solidFill>
            <a:srgbClr val="FFFF0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</a:t>
            </a:r>
            <a:r>
              <a:rPr lang="en-US" sz="1600" baseline="-25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r>
              <a:rPr lang="en-US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w</a:t>
            </a:r>
            <a:r>
              <a:rPr lang="en-US" sz="1600" baseline="-25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r>
              <a:rPr lang="en-US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,w</a:t>
            </a:r>
            <a:r>
              <a:rPr lang="en-US" sz="1600" baseline="-25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E18D36-8204-446A-8BC8-F71DE10ECBC5}"/>
              </a:ext>
            </a:extLst>
          </p:cNvPr>
          <p:cNvSpPr/>
          <p:nvPr/>
        </p:nvSpPr>
        <p:spPr>
          <a:xfrm>
            <a:off x="11381323" y="4905667"/>
            <a:ext cx="471949" cy="265471"/>
          </a:xfrm>
          <a:prstGeom prst="rect">
            <a:avLst/>
          </a:prstGeom>
          <a:solidFill>
            <a:srgbClr val="FF000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</a:t>
            </a:r>
            <a:r>
              <a:rPr lang="en-US" sz="1600" baseline="-25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CA42B75-AB9E-4798-9037-FA236F674C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209034"/>
              </p:ext>
            </p:extLst>
          </p:nvPr>
        </p:nvGraphicFramePr>
        <p:xfrm>
          <a:off x="331019" y="1505238"/>
          <a:ext cx="15534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16">
                  <a:extLst>
                    <a:ext uri="{9D8B030D-6E8A-4147-A177-3AD203B41FA5}">
                      <a16:colId xmlns:a16="http://schemas.microsoft.com/office/drawing/2014/main" val="1413924235"/>
                    </a:ext>
                  </a:extLst>
                </a:gridCol>
                <a:gridCol w="258916">
                  <a:extLst>
                    <a:ext uri="{9D8B030D-6E8A-4147-A177-3AD203B41FA5}">
                      <a16:colId xmlns:a16="http://schemas.microsoft.com/office/drawing/2014/main" val="90284169"/>
                    </a:ext>
                  </a:extLst>
                </a:gridCol>
                <a:gridCol w="258916">
                  <a:extLst>
                    <a:ext uri="{9D8B030D-6E8A-4147-A177-3AD203B41FA5}">
                      <a16:colId xmlns:a16="http://schemas.microsoft.com/office/drawing/2014/main" val="1658326409"/>
                    </a:ext>
                  </a:extLst>
                </a:gridCol>
                <a:gridCol w="258916">
                  <a:extLst>
                    <a:ext uri="{9D8B030D-6E8A-4147-A177-3AD203B41FA5}">
                      <a16:colId xmlns:a16="http://schemas.microsoft.com/office/drawing/2014/main" val="1327781438"/>
                    </a:ext>
                  </a:extLst>
                </a:gridCol>
                <a:gridCol w="258916">
                  <a:extLst>
                    <a:ext uri="{9D8B030D-6E8A-4147-A177-3AD203B41FA5}">
                      <a16:colId xmlns:a16="http://schemas.microsoft.com/office/drawing/2014/main" val="1717809194"/>
                    </a:ext>
                  </a:extLst>
                </a:gridCol>
                <a:gridCol w="258916">
                  <a:extLst>
                    <a:ext uri="{9D8B030D-6E8A-4147-A177-3AD203B41FA5}">
                      <a16:colId xmlns:a16="http://schemas.microsoft.com/office/drawing/2014/main" val="4137818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583331"/>
                  </a:ext>
                </a:extLst>
              </a:tr>
            </a:tbl>
          </a:graphicData>
        </a:graphic>
      </p:graphicFrame>
      <p:graphicFrame>
        <p:nvGraphicFramePr>
          <p:cNvPr id="22" name="Table 6">
            <a:extLst>
              <a:ext uri="{FF2B5EF4-FFF2-40B4-BE49-F238E27FC236}">
                <a16:creationId xmlns:a16="http://schemas.microsoft.com/office/drawing/2014/main" id="{43BF02E8-3C0B-4544-A1DD-A2A1DF3FA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520326"/>
              </p:ext>
            </p:extLst>
          </p:nvPr>
        </p:nvGraphicFramePr>
        <p:xfrm>
          <a:off x="1884515" y="1505238"/>
          <a:ext cx="1035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16">
                  <a:extLst>
                    <a:ext uri="{9D8B030D-6E8A-4147-A177-3AD203B41FA5}">
                      <a16:colId xmlns:a16="http://schemas.microsoft.com/office/drawing/2014/main" val="1413924235"/>
                    </a:ext>
                  </a:extLst>
                </a:gridCol>
                <a:gridCol w="258916">
                  <a:extLst>
                    <a:ext uri="{9D8B030D-6E8A-4147-A177-3AD203B41FA5}">
                      <a16:colId xmlns:a16="http://schemas.microsoft.com/office/drawing/2014/main" val="90284169"/>
                    </a:ext>
                  </a:extLst>
                </a:gridCol>
                <a:gridCol w="258916">
                  <a:extLst>
                    <a:ext uri="{9D8B030D-6E8A-4147-A177-3AD203B41FA5}">
                      <a16:colId xmlns:a16="http://schemas.microsoft.com/office/drawing/2014/main" val="1658326409"/>
                    </a:ext>
                  </a:extLst>
                </a:gridCol>
                <a:gridCol w="258916">
                  <a:extLst>
                    <a:ext uri="{9D8B030D-6E8A-4147-A177-3AD203B41FA5}">
                      <a16:colId xmlns:a16="http://schemas.microsoft.com/office/drawing/2014/main" val="1327781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583331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61D8394A-F6CF-4DA7-8190-B56D5D06DAAB}"/>
              </a:ext>
            </a:extLst>
          </p:cNvPr>
          <p:cNvSpPr txBox="1"/>
          <p:nvPr/>
        </p:nvSpPr>
        <p:spPr>
          <a:xfrm>
            <a:off x="10865531" y="4392073"/>
            <a:ext cx="10741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Doc</a:t>
            </a:r>
            <a:r>
              <a:rPr lang="en-US" sz="2400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en-US" sz="2400" baseline="-25000" dirty="0"/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0A1E1DE9-4554-40F7-B3B8-53D8CA960D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226305"/>
              </p:ext>
            </p:extLst>
          </p:nvPr>
        </p:nvGraphicFramePr>
        <p:xfrm>
          <a:off x="3117831" y="1505238"/>
          <a:ext cx="2457060" cy="222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1412">
                  <a:extLst>
                    <a:ext uri="{9D8B030D-6E8A-4147-A177-3AD203B41FA5}">
                      <a16:colId xmlns:a16="http://schemas.microsoft.com/office/drawing/2014/main" val="607645842"/>
                    </a:ext>
                  </a:extLst>
                </a:gridCol>
                <a:gridCol w="491412">
                  <a:extLst>
                    <a:ext uri="{9D8B030D-6E8A-4147-A177-3AD203B41FA5}">
                      <a16:colId xmlns:a16="http://schemas.microsoft.com/office/drawing/2014/main" val="292236352"/>
                    </a:ext>
                  </a:extLst>
                </a:gridCol>
                <a:gridCol w="491412">
                  <a:extLst>
                    <a:ext uri="{9D8B030D-6E8A-4147-A177-3AD203B41FA5}">
                      <a16:colId xmlns:a16="http://schemas.microsoft.com/office/drawing/2014/main" val="2912680967"/>
                    </a:ext>
                  </a:extLst>
                </a:gridCol>
                <a:gridCol w="491412">
                  <a:extLst>
                    <a:ext uri="{9D8B030D-6E8A-4147-A177-3AD203B41FA5}">
                      <a16:colId xmlns:a16="http://schemas.microsoft.com/office/drawing/2014/main" val="1001885262"/>
                    </a:ext>
                  </a:extLst>
                </a:gridCol>
                <a:gridCol w="491412">
                  <a:extLst>
                    <a:ext uri="{9D8B030D-6E8A-4147-A177-3AD203B41FA5}">
                      <a16:colId xmlns:a16="http://schemas.microsoft.com/office/drawing/2014/main" val="3697278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89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310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892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95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080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2780451"/>
                  </a:ext>
                </a:extLst>
              </a:tr>
            </a:tbl>
          </a:graphicData>
        </a:graphic>
      </p:graphicFrame>
      <p:graphicFrame>
        <p:nvGraphicFramePr>
          <p:cNvPr id="26" name="Table 13">
            <a:extLst>
              <a:ext uri="{FF2B5EF4-FFF2-40B4-BE49-F238E27FC236}">
                <a16:creationId xmlns:a16="http://schemas.microsoft.com/office/drawing/2014/main" id="{970AE7FE-1823-498A-99B9-746AF232F7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530004"/>
              </p:ext>
            </p:extLst>
          </p:nvPr>
        </p:nvGraphicFramePr>
        <p:xfrm>
          <a:off x="3117831" y="3730278"/>
          <a:ext cx="2457060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1412">
                  <a:extLst>
                    <a:ext uri="{9D8B030D-6E8A-4147-A177-3AD203B41FA5}">
                      <a16:colId xmlns:a16="http://schemas.microsoft.com/office/drawing/2014/main" val="607645842"/>
                    </a:ext>
                  </a:extLst>
                </a:gridCol>
                <a:gridCol w="491412">
                  <a:extLst>
                    <a:ext uri="{9D8B030D-6E8A-4147-A177-3AD203B41FA5}">
                      <a16:colId xmlns:a16="http://schemas.microsoft.com/office/drawing/2014/main" val="292236352"/>
                    </a:ext>
                  </a:extLst>
                </a:gridCol>
                <a:gridCol w="491412">
                  <a:extLst>
                    <a:ext uri="{9D8B030D-6E8A-4147-A177-3AD203B41FA5}">
                      <a16:colId xmlns:a16="http://schemas.microsoft.com/office/drawing/2014/main" val="2912680967"/>
                    </a:ext>
                  </a:extLst>
                </a:gridCol>
                <a:gridCol w="491412">
                  <a:extLst>
                    <a:ext uri="{9D8B030D-6E8A-4147-A177-3AD203B41FA5}">
                      <a16:colId xmlns:a16="http://schemas.microsoft.com/office/drawing/2014/main" val="1001885262"/>
                    </a:ext>
                  </a:extLst>
                </a:gridCol>
                <a:gridCol w="491412">
                  <a:extLst>
                    <a:ext uri="{9D8B030D-6E8A-4147-A177-3AD203B41FA5}">
                      <a16:colId xmlns:a16="http://schemas.microsoft.com/office/drawing/2014/main" val="3697278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89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310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892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95383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A18DF786-BA32-4591-BCBD-1E206A4CF60B}"/>
              </a:ext>
            </a:extLst>
          </p:cNvPr>
          <p:cNvSpPr txBox="1"/>
          <p:nvPr/>
        </p:nvSpPr>
        <p:spPr>
          <a:xfrm>
            <a:off x="1328173" y="1835151"/>
            <a:ext cx="556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1×V</a:t>
            </a:r>
            <a:endParaRPr lang="en-US" baseline="-25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0BC074-3D91-49CC-BA28-4E32DCBC4636}"/>
              </a:ext>
            </a:extLst>
          </p:cNvPr>
          <p:cNvSpPr txBox="1"/>
          <p:nvPr/>
        </p:nvSpPr>
        <p:spPr>
          <a:xfrm>
            <a:off x="2369574" y="1829069"/>
            <a:ext cx="627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1×D</a:t>
            </a:r>
            <a:endParaRPr lang="en-US" baseline="-25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1E8875F-560A-4D49-9893-B6F711D90C69}"/>
              </a:ext>
            </a:extLst>
          </p:cNvPr>
          <p:cNvSpPr txBox="1"/>
          <p:nvPr/>
        </p:nvSpPr>
        <p:spPr>
          <a:xfrm>
            <a:off x="5575896" y="3416309"/>
            <a:ext cx="765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V×h</a:t>
            </a:r>
            <a:endParaRPr lang="en-US" baseline="-25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1807BA-C704-4D6A-8CD9-083684246FA6}"/>
              </a:ext>
            </a:extLst>
          </p:cNvPr>
          <p:cNvSpPr txBox="1"/>
          <p:nvPr/>
        </p:nvSpPr>
        <p:spPr>
          <a:xfrm>
            <a:off x="5575896" y="4853738"/>
            <a:ext cx="765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D×h</a:t>
            </a:r>
            <a:endParaRPr lang="en-US" baseline="-25000" dirty="0"/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7CE9A6DB-C979-450D-898A-8DCFDF7F63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782129"/>
              </p:ext>
            </p:extLst>
          </p:nvPr>
        </p:nvGraphicFramePr>
        <p:xfrm>
          <a:off x="7039898" y="1485156"/>
          <a:ext cx="29300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002">
                  <a:extLst>
                    <a:ext uri="{9D8B030D-6E8A-4147-A177-3AD203B41FA5}">
                      <a16:colId xmlns:a16="http://schemas.microsoft.com/office/drawing/2014/main" val="2666715986"/>
                    </a:ext>
                  </a:extLst>
                </a:gridCol>
                <a:gridCol w="586002">
                  <a:extLst>
                    <a:ext uri="{9D8B030D-6E8A-4147-A177-3AD203B41FA5}">
                      <a16:colId xmlns:a16="http://schemas.microsoft.com/office/drawing/2014/main" val="1620427783"/>
                    </a:ext>
                  </a:extLst>
                </a:gridCol>
                <a:gridCol w="586002">
                  <a:extLst>
                    <a:ext uri="{9D8B030D-6E8A-4147-A177-3AD203B41FA5}">
                      <a16:colId xmlns:a16="http://schemas.microsoft.com/office/drawing/2014/main" val="3237013330"/>
                    </a:ext>
                  </a:extLst>
                </a:gridCol>
                <a:gridCol w="586002">
                  <a:extLst>
                    <a:ext uri="{9D8B030D-6E8A-4147-A177-3AD203B41FA5}">
                      <a16:colId xmlns:a16="http://schemas.microsoft.com/office/drawing/2014/main" val="280961879"/>
                    </a:ext>
                  </a:extLst>
                </a:gridCol>
                <a:gridCol w="586002">
                  <a:extLst>
                    <a:ext uri="{9D8B030D-6E8A-4147-A177-3AD203B41FA5}">
                      <a16:colId xmlns:a16="http://schemas.microsoft.com/office/drawing/2014/main" val="2912403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SUM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452417"/>
                  </a:ext>
                </a:extLst>
              </a:tr>
            </a:tbl>
          </a:graphicData>
        </a:graphic>
      </p:graphicFrame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0E661BC-5593-4DFF-B6C7-337B4A238149}"/>
              </a:ext>
            </a:extLst>
          </p:cNvPr>
          <p:cNvSpPr/>
          <p:nvPr/>
        </p:nvSpPr>
        <p:spPr>
          <a:xfrm>
            <a:off x="3824748" y="1868129"/>
            <a:ext cx="3923071" cy="323558"/>
          </a:xfrm>
          <a:custGeom>
            <a:avLst/>
            <a:gdLst>
              <a:gd name="connsiteX0" fmla="*/ 0 w 3923071"/>
              <a:gd name="connsiteY0" fmla="*/ 206477 h 323558"/>
              <a:gd name="connsiteX1" fmla="*/ 3234813 w 3923071"/>
              <a:gd name="connsiteY1" fmla="*/ 314632 h 323558"/>
              <a:gd name="connsiteX2" fmla="*/ 3923071 w 3923071"/>
              <a:gd name="connsiteY2" fmla="*/ 0 h 323558"/>
              <a:gd name="connsiteX0" fmla="*/ 0 w 3923071"/>
              <a:gd name="connsiteY0" fmla="*/ 206477 h 323558"/>
              <a:gd name="connsiteX1" fmla="*/ 3234813 w 3923071"/>
              <a:gd name="connsiteY1" fmla="*/ 314632 h 323558"/>
              <a:gd name="connsiteX2" fmla="*/ 3923071 w 3923071"/>
              <a:gd name="connsiteY2" fmla="*/ 0 h 323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23071" h="323558">
                <a:moveTo>
                  <a:pt x="0" y="206477"/>
                </a:moveTo>
                <a:cubicBezTo>
                  <a:pt x="1290484" y="277761"/>
                  <a:pt x="2580968" y="349045"/>
                  <a:pt x="3234813" y="314632"/>
                </a:cubicBezTo>
                <a:cubicBezTo>
                  <a:pt x="3888658" y="280219"/>
                  <a:pt x="3913239" y="116347"/>
                  <a:pt x="3923071" y="0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3377BC8-B89F-4F28-8065-30BD1A439453}"/>
              </a:ext>
            </a:extLst>
          </p:cNvPr>
          <p:cNvSpPr/>
          <p:nvPr/>
        </p:nvSpPr>
        <p:spPr>
          <a:xfrm>
            <a:off x="3997315" y="1882893"/>
            <a:ext cx="3854246" cy="1001984"/>
          </a:xfrm>
          <a:custGeom>
            <a:avLst/>
            <a:gdLst>
              <a:gd name="connsiteX0" fmla="*/ 0 w 3923071"/>
              <a:gd name="connsiteY0" fmla="*/ 206477 h 323558"/>
              <a:gd name="connsiteX1" fmla="*/ 3234813 w 3923071"/>
              <a:gd name="connsiteY1" fmla="*/ 314632 h 323558"/>
              <a:gd name="connsiteX2" fmla="*/ 3923071 w 3923071"/>
              <a:gd name="connsiteY2" fmla="*/ 0 h 323558"/>
              <a:gd name="connsiteX0" fmla="*/ 0 w 3854246"/>
              <a:gd name="connsiteY0" fmla="*/ 884903 h 1001984"/>
              <a:gd name="connsiteX1" fmla="*/ 3234813 w 3854246"/>
              <a:gd name="connsiteY1" fmla="*/ 993058 h 1001984"/>
              <a:gd name="connsiteX2" fmla="*/ 3854246 w 3854246"/>
              <a:gd name="connsiteY2" fmla="*/ 0 h 1001984"/>
              <a:gd name="connsiteX0" fmla="*/ 0 w 3854246"/>
              <a:gd name="connsiteY0" fmla="*/ 884903 h 1001984"/>
              <a:gd name="connsiteX1" fmla="*/ 3234813 w 3854246"/>
              <a:gd name="connsiteY1" fmla="*/ 993058 h 1001984"/>
              <a:gd name="connsiteX2" fmla="*/ 3854246 w 3854246"/>
              <a:gd name="connsiteY2" fmla="*/ 0 h 1001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54246" h="1001984">
                <a:moveTo>
                  <a:pt x="0" y="884903"/>
                </a:moveTo>
                <a:cubicBezTo>
                  <a:pt x="1290484" y="956187"/>
                  <a:pt x="2580968" y="1027471"/>
                  <a:pt x="3234813" y="993058"/>
                </a:cubicBezTo>
                <a:cubicBezTo>
                  <a:pt x="3888658" y="958645"/>
                  <a:pt x="3824749" y="126180"/>
                  <a:pt x="3854246" y="0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B8ACC9-93A9-4AE3-8566-8E948F4F153C}"/>
              </a:ext>
            </a:extLst>
          </p:cNvPr>
          <p:cNvSpPr/>
          <p:nvPr/>
        </p:nvSpPr>
        <p:spPr>
          <a:xfrm>
            <a:off x="3949211" y="1902785"/>
            <a:ext cx="4011804" cy="1875177"/>
          </a:xfrm>
          <a:custGeom>
            <a:avLst/>
            <a:gdLst>
              <a:gd name="connsiteX0" fmla="*/ 0 w 3923071"/>
              <a:gd name="connsiteY0" fmla="*/ 206477 h 323558"/>
              <a:gd name="connsiteX1" fmla="*/ 3234813 w 3923071"/>
              <a:gd name="connsiteY1" fmla="*/ 314632 h 323558"/>
              <a:gd name="connsiteX2" fmla="*/ 3923071 w 3923071"/>
              <a:gd name="connsiteY2" fmla="*/ 0 h 323558"/>
              <a:gd name="connsiteX0" fmla="*/ 0 w 3854246"/>
              <a:gd name="connsiteY0" fmla="*/ 884903 h 1001984"/>
              <a:gd name="connsiteX1" fmla="*/ 3234813 w 3854246"/>
              <a:gd name="connsiteY1" fmla="*/ 993058 h 1001984"/>
              <a:gd name="connsiteX2" fmla="*/ 3854246 w 3854246"/>
              <a:gd name="connsiteY2" fmla="*/ 0 h 1001984"/>
              <a:gd name="connsiteX0" fmla="*/ 0 w 4011562"/>
              <a:gd name="connsiteY0" fmla="*/ 1700980 h 1818061"/>
              <a:gd name="connsiteX1" fmla="*/ 3234813 w 4011562"/>
              <a:gd name="connsiteY1" fmla="*/ 1809135 h 1818061"/>
              <a:gd name="connsiteX2" fmla="*/ 4011562 w 4011562"/>
              <a:gd name="connsiteY2" fmla="*/ 0 h 1818061"/>
              <a:gd name="connsiteX0" fmla="*/ 0 w 4012055"/>
              <a:gd name="connsiteY0" fmla="*/ 1700980 h 1818061"/>
              <a:gd name="connsiteX1" fmla="*/ 3234813 w 4012055"/>
              <a:gd name="connsiteY1" fmla="*/ 1809135 h 1818061"/>
              <a:gd name="connsiteX2" fmla="*/ 4011562 w 4012055"/>
              <a:gd name="connsiteY2" fmla="*/ 0 h 1818061"/>
              <a:gd name="connsiteX0" fmla="*/ 0 w 4012055"/>
              <a:gd name="connsiteY0" fmla="*/ 1700980 h 1893691"/>
              <a:gd name="connsiteX1" fmla="*/ 2205783 w 4012055"/>
              <a:gd name="connsiteY1" fmla="*/ 1489344 h 1893691"/>
              <a:gd name="connsiteX2" fmla="*/ 3234813 w 4012055"/>
              <a:gd name="connsiteY2" fmla="*/ 1809135 h 1893691"/>
              <a:gd name="connsiteX3" fmla="*/ 4011562 w 4012055"/>
              <a:gd name="connsiteY3" fmla="*/ 0 h 1893691"/>
              <a:gd name="connsiteX0" fmla="*/ 0 w 4011804"/>
              <a:gd name="connsiteY0" fmla="*/ 1700980 h 1893691"/>
              <a:gd name="connsiteX1" fmla="*/ 2205783 w 4011804"/>
              <a:gd name="connsiteY1" fmla="*/ 1489344 h 1893691"/>
              <a:gd name="connsiteX2" fmla="*/ 3234813 w 4011804"/>
              <a:gd name="connsiteY2" fmla="*/ 1809135 h 1893691"/>
              <a:gd name="connsiteX3" fmla="*/ 4011562 w 4011804"/>
              <a:gd name="connsiteY3" fmla="*/ 0 h 1893691"/>
              <a:gd name="connsiteX0" fmla="*/ 0 w 4011804"/>
              <a:gd name="connsiteY0" fmla="*/ 1700980 h 1875177"/>
              <a:gd name="connsiteX1" fmla="*/ 2205783 w 4011804"/>
              <a:gd name="connsiteY1" fmla="*/ 1489344 h 1875177"/>
              <a:gd name="connsiteX2" fmla="*/ 3234813 w 4011804"/>
              <a:gd name="connsiteY2" fmla="*/ 1809135 h 1875177"/>
              <a:gd name="connsiteX3" fmla="*/ 4011562 w 4011804"/>
              <a:gd name="connsiteY3" fmla="*/ 0 h 1875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1804" h="1875177">
                <a:moveTo>
                  <a:pt x="0" y="1700980"/>
                </a:moveTo>
                <a:cubicBezTo>
                  <a:pt x="372546" y="1719785"/>
                  <a:pt x="1666648" y="1471318"/>
                  <a:pt x="2205783" y="1489344"/>
                </a:cubicBezTo>
                <a:cubicBezTo>
                  <a:pt x="2744918" y="1507370"/>
                  <a:pt x="2860108" y="2062275"/>
                  <a:pt x="3234813" y="1809135"/>
                </a:cubicBezTo>
                <a:cubicBezTo>
                  <a:pt x="3731342" y="1342103"/>
                  <a:pt x="4021394" y="116348"/>
                  <a:pt x="4011562" y="0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AFB0455-37B5-438A-880A-FC7F7FDFDAB0}"/>
              </a:ext>
            </a:extLst>
          </p:cNvPr>
          <p:cNvSpPr/>
          <p:nvPr/>
        </p:nvSpPr>
        <p:spPr>
          <a:xfrm>
            <a:off x="3922086" y="1902664"/>
            <a:ext cx="4149472" cy="2889777"/>
          </a:xfrm>
          <a:custGeom>
            <a:avLst/>
            <a:gdLst>
              <a:gd name="connsiteX0" fmla="*/ 0 w 3923071"/>
              <a:gd name="connsiteY0" fmla="*/ 206477 h 323558"/>
              <a:gd name="connsiteX1" fmla="*/ 3234813 w 3923071"/>
              <a:gd name="connsiteY1" fmla="*/ 314632 h 323558"/>
              <a:gd name="connsiteX2" fmla="*/ 3923071 w 3923071"/>
              <a:gd name="connsiteY2" fmla="*/ 0 h 323558"/>
              <a:gd name="connsiteX0" fmla="*/ 0 w 3854246"/>
              <a:gd name="connsiteY0" fmla="*/ 884903 h 1001984"/>
              <a:gd name="connsiteX1" fmla="*/ 3234813 w 3854246"/>
              <a:gd name="connsiteY1" fmla="*/ 993058 h 1001984"/>
              <a:gd name="connsiteX2" fmla="*/ 3854246 w 3854246"/>
              <a:gd name="connsiteY2" fmla="*/ 0 h 1001984"/>
              <a:gd name="connsiteX0" fmla="*/ 0 w 4011562"/>
              <a:gd name="connsiteY0" fmla="*/ 1700980 h 1818061"/>
              <a:gd name="connsiteX1" fmla="*/ 3234813 w 4011562"/>
              <a:gd name="connsiteY1" fmla="*/ 1809135 h 1818061"/>
              <a:gd name="connsiteX2" fmla="*/ 4011562 w 4011562"/>
              <a:gd name="connsiteY2" fmla="*/ 0 h 1818061"/>
              <a:gd name="connsiteX0" fmla="*/ 0 w 4012055"/>
              <a:gd name="connsiteY0" fmla="*/ 1700980 h 1818061"/>
              <a:gd name="connsiteX1" fmla="*/ 3234813 w 4012055"/>
              <a:gd name="connsiteY1" fmla="*/ 1809135 h 1818061"/>
              <a:gd name="connsiteX2" fmla="*/ 4011562 w 4012055"/>
              <a:gd name="connsiteY2" fmla="*/ 0 h 1818061"/>
              <a:gd name="connsiteX0" fmla="*/ 0 w 4149472"/>
              <a:gd name="connsiteY0" fmla="*/ 2772696 h 2889777"/>
              <a:gd name="connsiteX1" fmla="*/ 3234813 w 4149472"/>
              <a:gd name="connsiteY1" fmla="*/ 2880851 h 2889777"/>
              <a:gd name="connsiteX2" fmla="*/ 4149214 w 4149472"/>
              <a:gd name="connsiteY2" fmla="*/ 0 h 2889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49472" h="2889777">
                <a:moveTo>
                  <a:pt x="0" y="2772696"/>
                </a:moveTo>
                <a:cubicBezTo>
                  <a:pt x="1290484" y="2843980"/>
                  <a:pt x="2580968" y="2915264"/>
                  <a:pt x="3234813" y="2880851"/>
                </a:cubicBezTo>
                <a:cubicBezTo>
                  <a:pt x="3888658" y="2846438"/>
                  <a:pt x="4159046" y="116348"/>
                  <a:pt x="4149214" y="0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01E688EC-44C2-4A04-A7DA-D9AD4844CC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705" y="3482518"/>
            <a:ext cx="1948172" cy="2461019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AEE1793F-15F9-427B-A72B-92ECCF04610F}"/>
              </a:ext>
            </a:extLst>
          </p:cNvPr>
          <p:cNvSpPr/>
          <p:nvPr/>
        </p:nvSpPr>
        <p:spPr>
          <a:xfrm>
            <a:off x="167148" y="3175819"/>
            <a:ext cx="1331474" cy="3008671"/>
          </a:xfrm>
          <a:prstGeom prst="ellipse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C9E8408-CA49-479F-9B11-6A82791490D9}"/>
              </a:ext>
            </a:extLst>
          </p:cNvPr>
          <p:cNvSpPr/>
          <p:nvPr/>
        </p:nvSpPr>
        <p:spPr>
          <a:xfrm>
            <a:off x="2238404" y="3976519"/>
            <a:ext cx="471949" cy="265471"/>
          </a:xfrm>
          <a:prstGeom prst="rect">
            <a:avLst/>
          </a:prstGeom>
          <a:solidFill>
            <a:srgbClr val="FF000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</a:t>
            </a:r>
            <a:r>
              <a:rPr lang="en-US" sz="1600" baseline="-25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71438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092661" y="38865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261750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Paragraph Vector</a:t>
            </a:r>
            <a:endParaRPr lang="en-US" sz="4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21720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849E630-4303-49F0-BCCD-CB38B60C92A3}"/>
              </a:ext>
            </a:extLst>
          </p:cNvPr>
          <p:cNvSpPr txBox="1"/>
          <p:nvPr/>
        </p:nvSpPr>
        <p:spPr>
          <a:xfrm>
            <a:off x="0" y="4638734"/>
            <a:ext cx="1219199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Continuous </a:t>
            </a:r>
            <a:r>
              <a:rPr lang="en-US" sz="28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dense vector 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representations for </a:t>
            </a:r>
            <a:r>
              <a:rPr lang="en-US" sz="28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variable length 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of texts </a:t>
            </a:r>
          </a:p>
          <a:p>
            <a:pPr algn="ctr"/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ranging from sentences to paragraph to documents. </a:t>
            </a:r>
          </a:p>
        </p:txBody>
      </p:sp>
    </p:spTree>
    <p:extLst>
      <p:ext uri="{BB962C8B-B14F-4D97-AF65-F5344CB8AC3E}">
        <p14:creationId xmlns:p14="http://schemas.microsoft.com/office/powerpoint/2010/main" val="4156773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9373A0-76EB-FC48-8248-3D90C64EE94B}"/>
              </a:ext>
            </a:extLst>
          </p:cNvPr>
          <p:cNvCxnSpPr>
            <a:cxnSpLocks/>
          </p:cNvCxnSpPr>
          <p:nvPr/>
        </p:nvCxnSpPr>
        <p:spPr>
          <a:xfrm>
            <a:off x="1232361" y="910369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3C9677C-DBE6-4046-A9EB-A858BE5EB7DD}"/>
              </a:ext>
            </a:extLst>
          </p:cNvPr>
          <p:cNvSpPr txBox="1"/>
          <p:nvPr/>
        </p:nvSpPr>
        <p:spPr>
          <a:xfrm>
            <a:off x="0" y="14211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Distributed </a:t>
            </a:r>
            <a:r>
              <a:rPr lang="en-US" sz="36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BoW</a:t>
            </a: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of Paragraph Vectors (PV-DBOW)</a:t>
            </a:r>
          </a:p>
        </p:txBody>
      </p:sp>
      <p:graphicFrame>
        <p:nvGraphicFramePr>
          <p:cNvPr id="22" name="Table 6">
            <a:extLst>
              <a:ext uri="{FF2B5EF4-FFF2-40B4-BE49-F238E27FC236}">
                <a16:creationId xmlns:a16="http://schemas.microsoft.com/office/drawing/2014/main" id="{43BF02E8-3C0B-4544-A1DD-A2A1DF3FA14E}"/>
              </a:ext>
            </a:extLst>
          </p:cNvPr>
          <p:cNvGraphicFramePr>
            <a:graphicFrameLocks noGrp="1"/>
          </p:cNvGraphicFramePr>
          <p:nvPr/>
        </p:nvGraphicFramePr>
        <p:xfrm>
          <a:off x="1884515" y="1505238"/>
          <a:ext cx="1035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16">
                  <a:extLst>
                    <a:ext uri="{9D8B030D-6E8A-4147-A177-3AD203B41FA5}">
                      <a16:colId xmlns:a16="http://schemas.microsoft.com/office/drawing/2014/main" val="1413924235"/>
                    </a:ext>
                  </a:extLst>
                </a:gridCol>
                <a:gridCol w="258916">
                  <a:extLst>
                    <a:ext uri="{9D8B030D-6E8A-4147-A177-3AD203B41FA5}">
                      <a16:colId xmlns:a16="http://schemas.microsoft.com/office/drawing/2014/main" val="90284169"/>
                    </a:ext>
                  </a:extLst>
                </a:gridCol>
                <a:gridCol w="258916">
                  <a:extLst>
                    <a:ext uri="{9D8B030D-6E8A-4147-A177-3AD203B41FA5}">
                      <a16:colId xmlns:a16="http://schemas.microsoft.com/office/drawing/2014/main" val="1658326409"/>
                    </a:ext>
                  </a:extLst>
                </a:gridCol>
                <a:gridCol w="258916">
                  <a:extLst>
                    <a:ext uri="{9D8B030D-6E8A-4147-A177-3AD203B41FA5}">
                      <a16:colId xmlns:a16="http://schemas.microsoft.com/office/drawing/2014/main" val="1327781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583331"/>
                  </a:ext>
                </a:extLst>
              </a:tr>
            </a:tbl>
          </a:graphicData>
        </a:graphic>
      </p:graphicFrame>
      <p:graphicFrame>
        <p:nvGraphicFramePr>
          <p:cNvPr id="26" name="Table 13">
            <a:extLst>
              <a:ext uri="{FF2B5EF4-FFF2-40B4-BE49-F238E27FC236}">
                <a16:creationId xmlns:a16="http://schemas.microsoft.com/office/drawing/2014/main" id="{970AE7FE-1823-498A-99B9-746AF232F7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444182"/>
              </p:ext>
            </p:extLst>
          </p:nvPr>
        </p:nvGraphicFramePr>
        <p:xfrm>
          <a:off x="3089117" y="1505238"/>
          <a:ext cx="2457060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1412">
                  <a:extLst>
                    <a:ext uri="{9D8B030D-6E8A-4147-A177-3AD203B41FA5}">
                      <a16:colId xmlns:a16="http://schemas.microsoft.com/office/drawing/2014/main" val="607645842"/>
                    </a:ext>
                  </a:extLst>
                </a:gridCol>
                <a:gridCol w="491412">
                  <a:extLst>
                    <a:ext uri="{9D8B030D-6E8A-4147-A177-3AD203B41FA5}">
                      <a16:colId xmlns:a16="http://schemas.microsoft.com/office/drawing/2014/main" val="292236352"/>
                    </a:ext>
                  </a:extLst>
                </a:gridCol>
                <a:gridCol w="491412">
                  <a:extLst>
                    <a:ext uri="{9D8B030D-6E8A-4147-A177-3AD203B41FA5}">
                      <a16:colId xmlns:a16="http://schemas.microsoft.com/office/drawing/2014/main" val="2912680967"/>
                    </a:ext>
                  </a:extLst>
                </a:gridCol>
                <a:gridCol w="491412">
                  <a:extLst>
                    <a:ext uri="{9D8B030D-6E8A-4147-A177-3AD203B41FA5}">
                      <a16:colId xmlns:a16="http://schemas.microsoft.com/office/drawing/2014/main" val="1001885262"/>
                    </a:ext>
                  </a:extLst>
                </a:gridCol>
                <a:gridCol w="491412">
                  <a:extLst>
                    <a:ext uri="{9D8B030D-6E8A-4147-A177-3AD203B41FA5}">
                      <a16:colId xmlns:a16="http://schemas.microsoft.com/office/drawing/2014/main" val="3697278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89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310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892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95383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DA0BC074-3D91-49CC-BA28-4E32DCBC4636}"/>
              </a:ext>
            </a:extLst>
          </p:cNvPr>
          <p:cNvSpPr txBox="1"/>
          <p:nvPr/>
        </p:nvSpPr>
        <p:spPr>
          <a:xfrm>
            <a:off x="2369574" y="1829069"/>
            <a:ext cx="627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1×D</a:t>
            </a:r>
            <a:endParaRPr lang="en-US" baseline="-25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1807BA-C704-4D6A-8CD9-083684246FA6}"/>
              </a:ext>
            </a:extLst>
          </p:cNvPr>
          <p:cNvSpPr txBox="1"/>
          <p:nvPr/>
        </p:nvSpPr>
        <p:spPr>
          <a:xfrm>
            <a:off x="5547182" y="2628698"/>
            <a:ext cx="765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D×h</a:t>
            </a:r>
            <a:endParaRPr lang="en-US" baseline="-25000" dirty="0"/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7CE9A6DB-C979-450D-898A-8DCFDF7F63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70394"/>
              </p:ext>
            </p:extLst>
          </p:nvPr>
        </p:nvGraphicFramePr>
        <p:xfrm>
          <a:off x="5930137" y="1495962"/>
          <a:ext cx="29300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002">
                  <a:extLst>
                    <a:ext uri="{9D8B030D-6E8A-4147-A177-3AD203B41FA5}">
                      <a16:colId xmlns:a16="http://schemas.microsoft.com/office/drawing/2014/main" val="2666715986"/>
                    </a:ext>
                  </a:extLst>
                </a:gridCol>
                <a:gridCol w="586002">
                  <a:extLst>
                    <a:ext uri="{9D8B030D-6E8A-4147-A177-3AD203B41FA5}">
                      <a16:colId xmlns:a16="http://schemas.microsoft.com/office/drawing/2014/main" val="1620427783"/>
                    </a:ext>
                  </a:extLst>
                </a:gridCol>
                <a:gridCol w="586002">
                  <a:extLst>
                    <a:ext uri="{9D8B030D-6E8A-4147-A177-3AD203B41FA5}">
                      <a16:colId xmlns:a16="http://schemas.microsoft.com/office/drawing/2014/main" val="3237013330"/>
                    </a:ext>
                  </a:extLst>
                </a:gridCol>
                <a:gridCol w="586002">
                  <a:extLst>
                    <a:ext uri="{9D8B030D-6E8A-4147-A177-3AD203B41FA5}">
                      <a16:colId xmlns:a16="http://schemas.microsoft.com/office/drawing/2014/main" val="280961879"/>
                    </a:ext>
                  </a:extLst>
                </a:gridCol>
                <a:gridCol w="586002">
                  <a:extLst>
                    <a:ext uri="{9D8B030D-6E8A-4147-A177-3AD203B41FA5}">
                      <a16:colId xmlns:a16="http://schemas.microsoft.com/office/drawing/2014/main" val="2912403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452417"/>
                  </a:ext>
                </a:extLst>
              </a:tr>
            </a:tbl>
          </a:graphicData>
        </a:graphic>
      </p:graphicFrame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AFB0455-37B5-438A-880A-FC7F7FDFDAB0}"/>
              </a:ext>
            </a:extLst>
          </p:cNvPr>
          <p:cNvSpPr/>
          <p:nvPr/>
        </p:nvSpPr>
        <p:spPr>
          <a:xfrm>
            <a:off x="3843428" y="1902664"/>
            <a:ext cx="3039153" cy="2881237"/>
          </a:xfrm>
          <a:custGeom>
            <a:avLst/>
            <a:gdLst>
              <a:gd name="connsiteX0" fmla="*/ 0 w 3923071"/>
              <a:gd name="connsiteY0" fmla="*/ 206477 h 323558"/>
              <a:gd name="connsiteX1" fmla="*/ 3234813 w 3923071"/>
              <a:gd name="connsiteY1" fmla="*/ 314632 h 323558"/>
              <a:gd name="connsiteX2" fmla="*/ 3923071 w 3923071"/>
              <a:gd name="connsiteY2" fmla="*/ 0 h 323558"/>
              <a:gd name="connsiteX0" fmla="*/ 0 w 3854246"/>
              <a:gd name="connsiteY0" fmla="*/ 884903 h 1001984"/>
              <a:gd name="connsiteX1" fmla="*/ 3234813 w 3854246"/>
              <a:gd name="connsiteY1" fmla="*/ 993058 h 1001984"/>
              <a:gd name="connsiteX2" fmla="*/ 3854246 w 3854246"/>
              <a:gd name="connsiteY2" fmla="*/ 0 h 1001984"/>
              <a:gd name="connsiteX0" fmla="*/ 0 w 4011562"/>
              <a:gd name="connsiteY0" fmla="*/ 1700980 h 1818061"/>
              <a:gd name="connsiteX1" fmla="*/ 3234813 w 4011562"/>
              <a:gd name="connsiteY1" fmla="*/ 1809135 h 1818061"/>
              <a:gd name="connsiteX2" fmla="*/ 4011562 w 4011562"/>
              <a:gd name="connsiteY2" fmla="*/ 0 h 1818061"/>
              <a:gd name="connsiteX0" fmla="*/ 0 w 4012055"/>
              <a:gd name="connsiteY0" fmla="*/ 1700980 h 1818061"/>
              <a:gd name="connsiteX1" fmla="*/ 3234813 w 4012055"/>
              <a:gd name="connsiteY1" fmla="*/ 1809135 h 1818061"/>
              <a:gd name="connsiteX2" fmla="*/ 4011562 w 4012055"/>
              <a:gd name="connsiteY2" fmla="*/ 0 h 1818061"/>
              <a:gd name="connsiteX0" fmla="*/ 0 w 4149472"/>
              <a:gd name="connsiteY0" fmla="*/ 2772696 h 2889777"/>
              <a:gd name="connsiteX1" fmla="*/ 3234813 w 4149472"/>
              <a:gd name="connsiteY1" fmla="*/ 2880851 h 2889777"/>
              <a:gd name="connsiteX2" fmla="*/ 4149214 w 4149472"/>
              <a:gd name="connsiteY2" fmla="*/ 0 h 2889777"/>
              <a:gd name="connsiteX0" fmla="*/ 0 w 4228130"/>
              <a:gd name="connsiteY0" fmla="*/ 570270 h 2881237"/>
              <a:gd name="connsiteX1" fmla="*/ 3313471 w 4228130"/>
              <a:gd name="connsiteY1" fmla="*/ 2880851 h 2881237"/>
              <a:gd name="connsiteX2" fmla="*/ 4227872 w 4228130"/>
              <a:gd name="connsiteY2" fmla="*/ 0 h 2881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28130" h="2881237">
                <a:moveTo>
                  <a:pt x="0" y="570270"/>
                </a:moveTo>
                <a:cubicBezTo>
                  <a:pt x="1290484" y="641554"/>
                  <a:pt x="2659626" y="2915264"/>
                  <a:pt x="3313471" y="2880851"/>
                </a:cubicBezTo>
                <a:cubicBezTo>
                  <a:pt x="3967316" y="2846438"/>
                  <a:pt x="4237704" y="116348"/>
                  <a:pt x="4227872" y="0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01E688EC-44C2-4A04-A7DA-D9AD4844C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550" y="3876840"/>
            <a:ext cx="1948172" cy="2461019"/>
          </a:xfrm>
          <a:prstGeom prst="rect">
            <a:avLst/>
          </a:prstGeom>
        </p:spPr>
      </p:pic>
      <p:sp>
        <p:nvSpPr>
          <p:cNvPr id="2" name="Flowchart: Manual Operation 1">
            <a:extLst>
              <a:ext uri="{FF2B5EF4-FFF2-40B4-BE49-F238E27FC236}">
                <a16:creationId xmlns:a16="http://schemas.microsoft.com/office/drawing/2014/main" id="{09302117-56A9-4600-A8FC-5AFBD0D9F05C}"/>
              </a:ext>
            </a:extLst>
          </p:cNvPr>
          <p:cNvSpPr/>
          <p:nvPr/>
        </p:nvSpPr>
        <p:spPr>
          <a:xfrm rot="16200000">
            <a:off x="2634934" y="4105487"/>
            <a:ext cx="1369930" cy="77977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2728"/>
              <a:gd name="connsiteX1" fmla="*/ 10000 w 10000"/>
              <a:gd name="connsiteY1" fmla="*/ 0 h 12728"/>
              <a:gd name="connsiteX2" fmla="*/ 8000 w 10000"/>
              <a:gd name="connsiteY2" fmla="*/ 10000 h 12728"/>
              <a:gd name="connsiteX3" fmla="*/ 3350 w 10000"/>
              <a:gd name="connsiteY3" fmla="*/ 12728 h 12728"/>
              <a:gd name="connsiteX4" fmla="*/ 0 w 10000"/>
              <a:gd name="connsiteY4" fmla="*/ 0 h 12728"/>
              <a:gd name="connsiteX0" fmla="*/ 0 w 10000"/>
              <a:gd name="connsiteY0" fmla="*/ 0 h 12728"/>
              <a:gd name="connsiteX1" fmla="*/ 10000 w 10000"/>
              <a:gd name="connsiteY1" fmla="*/ 0 h 12728"/>
              <a:gd name="connsiteX2" fmla="*/ 7625 w 10000"/>
              <a:gd name="connsiteY2" fmla="*/ 12728 h 12728"/>
              <a:gd name="connsiteX3" fmla="*/ 3350 w 10000"/>
              <a:gd name="connsiteY3" fmla="*/ 12728 h 12728"/>
              <a:gd name="connsiteX4" fmla="*/ 0 w 10000"/>
              <a:gd name="connsiteY4" fmla="*/ 0 h 12728"/>
              <a:gd name="connsiteX0" fmla="*/ 0 w 10450"/>
              <a:gd name="connsiteY0" fmla="*/ 0 h 12728"/>
              <a:gd name="connsiteX1" fmla="*/ 10450 w 10450"/>
              <a:gd name="connsiteY1" fmla="*/ 0 h 12728"/>
              <a:gd name="connsiteX2" fmla="*/ 7625 w 10450"/>
              <a:gd name="connsiteY2" fmla="*/ 12728 h 12728"/>
              <a:gd name="connsiteX3" fmla="*/ 3350 w 10450"/>
              <a:gd name="connsiteY3" fmla="*/ 12728 h 12728"/>
              <a:gd name="connsiteX4" fmla="*/ 0 w 10450"/>
              <a:gd name="connsiteY4" fmla="*/ 0 h 12728"/>
              <a:gd name="connsiteX0" fmla="*/ 0 w 10450"/>
              <a:gd name="connsiteY0" fmla="*/ 0 h 12728"/>
              <a:gd name="connsiteX1" fmla="*/ 10450 w 10450"/>
              <a:gd name="connsiteY1" fmla="*/ 0 h 12728"/>
              <a:gd name="connsiteX2" fmla="*/ 7625 w 10450"/>
              <a:gd name="connsiteY2" fmla="*/ 12728 h 12728"/>
              <a:gd name="connsiteX3" fmla="*/ 875 w 10450"/>
              <a:gd name="connsiteY3" fmla="*/ 4062 h 12728"/>
              <a:gd name="connsiteX4" fmla="*/ 0 w 10450"/>
              <a:gd name="connsiteY4" fmla="*/ 0 h 12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50" h="12728">
                <a:moveTo>
                  <a:pt x="0" y="0"/>
                </a:moveTo>
                <a:lnTo>
                  <a:pt x="10450" y="0"/>
                </a:lnTo>
                <a:lnTo>
                  <a:pt x="7625" y="12728"/>
                </a:lnTo>
                <a:lnTo>
                  <a:pt x="875" y="406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EE1793F-15F9-427B-A72B-92ECCF04610F}"/>
              </a:ext>
            </a:extLst>
          </p:cNvPr>
          <p:cNvSpPr/>
          <p:nvPr/>
        </p:nvSpPr>
        <p:spPr>
          <a:xfrm rot="1445906">
            <a:off x="2707553" y="3962851"/>
            <a:ext cx="1272006" cy="2461019"/>
          </a:xfrm>
          <a:prstGeom prst="ellipse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386C4E-1EDC-47D9-9C2A-AA54E64ED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353341" y="3576413"/>
            <a:ext cx="3580939" cy="240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295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9373A0-76EB-FC48-8248-3D90C64EE94B}"/>
              </a:ext>
            </a:extLst>
          </p:cNvPr>
          <p:cNvCxnSpPr>
            <a:cxnSpLocks/>
          </p:cNvCxnSpPr>
          <p:nvPr/>
        </p:nvCxnSpPr>
        <p:spPr>
          <a:xfrm>
            <a:off x="1232361" y="910369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3C9677C-DBE6-4046-A9EB-A858BE5EB7DD}"/>
              </a:ext>
            </a:extLst>
          </p:cNvPr>
          <p:cNvSpPr txBox="1"/>
          <p:nvPr/>
        </p:nvSpPr>
        <p:spPr>
          <a:xfrm>
            <a:off x="0" y="14211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Distributed Memory Model of Paragraph Vectors (PV-DM)</a:t>
            </a:r>
          </a:p>
        </p:txBody>
      </p:sp>
      <p:pic>
        <p:nvPicPr>
          <p:cNvPr id="4" name="Graphic 3" descr="Contract outline">
            <a:extLst>
              <a:ext uri="{FF2B5EF4-FFF2-40B4-BE49-F238E27FC236}">
                <a16:creationId xmlns:a16="http://schemas.microsoft.com/office/drawing/2014/main" id="{9BA2A35B-EE34-4309-9FD8-41A9C3293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8616" y="4634153"/>
            <a:ext cx="2240869" cy="224086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87E85BE-21BB-4665-94B8-0D8FC344985B}"/>
              </a:ext>
            </a:extLst>
          </p:cNvPr>
          <p:cNvSpPr/>
          <p:nvPr/>
        </p:nvSpPr>
        <p:spPr>
          <a:xfrm>
            <a:off x="10513171" y="4905668"/>
            <a:ext cx="971764" cy="265471"/>
          </a:xfrm>
          <a:prstGeom prst="rect">
            <a:avLst/>
          </a:prstGeom>
          <a:solidFill>
            <a:srgbClr val="FFFF0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</a:t>
            </a:r>
            <a:r>
              <a:rPr lang="en-US" sz="1600" baseline="-25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r>
              <a:rPr lang="en-US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w</a:t>
            </a:r>
            <a:r>
              <a:rPr lang="en-US" sz="1600" baseline="-25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r>
              <a:rPr lang="en-US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,w</a:t>
            </a:r>
            <a:r>
              <a:rPr lang="en-US" sz="1600" baseline="-25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E18D36-8204-446A-8BC8-F71DE10ECBC5}"/>
              </a:ext>
            </a:extLst>
          </p:cNvPr>
          <p:cNvSpPr/>
          <p:nvPr/>
        </p:nvSpPr>
        <p:spPr>
          <a:xfrm>
            <a:off x="11381323" y="4905667"/>
            <a:ext cx="471949" cy="265471"/>
          </a:xfrm>
          <a:prstGeom prst="rect">
            <a:avLst/>
          </a:prstGeom>
          <a:solidFill>
            <a:srgbClr val="FF000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</a:t>
            </a:r>
            <a:r>
              <a:rPr lang="en-US" sz="1600" baseline="-25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CA42B75-AB9E-4798-9037-FA236F674C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52778"/>
              </p:ext>
            </p:extLst>
          </p:nvPr>
        </p:nvGraphicFramePr>
        <p:xfrm>
          <a:off x="311354" y="2178748"/>
          <a:ext cx="15534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16">
                  <a:extLst>
                    <a:ext uri="{9D8B030D-6E8A-4147-A177-3AD203B41FA5}">
                      <a16:colId xmlns:a16="http://schemas.microsoft.com/office/drawing/2014/main" val="1413924235"/>
                    </a:ext>
                  </a:extLst>
                </a:gridCol>
                <a:gridCol w="258916">
                  <a:extLst>
                    <a:ext uri="{9D8B030D-6E8A-4147-A177-3AD203B41FA5}">
                      <a16:colId xmlns:a16="http://schemas.microsoft.com/office/drawing/2014/main" val="90284169"/>
                    </a:ext>
                  </a:extLst>
                </a:gridCol>
                <a:gridCol w="258916">
                  <a:extLst>
                    <a:ext uri="{9D8B030D-6E8A-4147-A177-3AD203B41FA5}">
                      <a16:colId xmlns:a16="http://schemas.microsoft.com/office/drawing/2014/main" val="1658326409"/>
                    </a:ext>
                  </a:extLst>
                </a:gridCol>
                <a:gridCol w="258916">
                  <a:extLst>
                    <a:ext uri="{9D8B030D-6E8A-4147-A177-3AD203B41FA5}">
                      <a16:colId xmlns:a16="http://schemas.microsoft.com/office/drawing/2014/main" val="1327781438"/>
                    </a:ext>
                  </a:extLst>
                </a:gridCol>
                <a:gridCol w="258916">
                  <a:extLst>
                    <a:ext uri="{9D8B030D-6E8A-4147-A177-3AD203B41FA5}">
                      <a16:colId xmlns:a16="http://schemas.microsoft.com/office/drawing/2014/main" val="1717809194"/>
                    </a:ext>
                  </a:extLst>
                </a:gridCol>
                <a:gridCol w="258916">
                  <a:extLst>
                    <a:ext uri="{9D8B030D-6E8A-4147-A177-3AD203B41FA5}">
                      <a16:colId xmlns:a16="http://schemas.microsoft.com/office/drawing/2014/main" val="4137818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583331"/>
                  </a:ext>
                </a:extLst>
              </a:tr>
            </a:tbl>
          </a:graphicData>
        </a:graphic>
      </p:graphicFrame>
      <p:graphicFrame>
        <p:nvGraphicFramePr>
          <p:cNvPr id="22" name="Table 6">
            <a:extLst>
              <a:ext uri="{FF2B5EF4-FFF2-40B4-BE49-F238E27FC236}">
                <a16:creationId xmlns:a16="http://schemas.microsoft.com/office/drawing/2014/main" id="{43BF02E8-3C0B-4544-A1DD-A2A1DF3FA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833421"/>
              </p:ext>
            </p:extLst>
          </p:nvPr>
        </p:nvGraphicFramePr>
        <p:xfrm>
          <a:off x="1864850" y="2178748"/>
          <a:ext cx="1035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16">
                  <a:extLst>
                    <a:ext uri="{9D8B030D-6E8A-4147-A177-3AD203B41FA5}">
                      <a16:colId xmlns:a16="http://schemas.microsoft.com/office/drawing/2014/main" val="1413924235"/>
                    </a:ext>
                  </a:extLst>
                </a:gridCol>
                <a:gridCol w="258916">
                  <a:extLst>
                    <a:ext uri="{9D8B030D-6E8A-4147-A177-3AD203B41FA5}">
                      <a16:colId xmlns:a16="http://schemas.microsoft.com/office/drawing/2014/main" val="90284169"/>
                    </a:ext>
                  </a:extLst>
                </a:gridCol>
                <a:gridCol w="258916">
                  <a:extLst>
                    <a:ext uri="{9D8B030D-6E8A-4147-A177-3AD203B41FA5}">
                      <a16:colId xmlns:a16="http://schemas.microsoft.com/office/drawing/2014/main" val="1658326409"/>
                    </a:ext>
                  </a:extLst>
                </a:gridCol>
                <a:gridCol w="258916">
                  <a:extLst>
                    <a:ext uri="{9D8B030D-6E8A-4147-A177-3AD203B41FA5}">
                      <a16:colId xmlns:a16="http://schemas.microsoft.com/office/drawing/2014/main" val="1327781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583331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61D8394A-F6CF-4DA7-8190-B56D5D06DAAB}"/>
              </a:ext>
            </a:extLst>
          </p:cNvPr>
          <p:cNvSpPr txBox="1"/>
          <p:nvPr/>
        </p:nvSpPr>
        <p:spPr>
          <a:xfrm>
            <a:off x="10865531" y="4392073"/>
            <a:ext cx="10741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Doc</a:t>
            </a:r>
            <a:r>
              <a:rPr lang="en-US" sz="2400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en-US" sz="2400" baseline="-25000" dirty="0"/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0A1E1DE9-4554-40F7-B3B8-53D8CA960D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184401"/>
              </p:ext>
            </p:extLst>
          </p:nvPr>
        </p:nvGraphicFramePr>
        <p:xfrm>
          <a:off x="3098166" y="2178748"/>
          <a:ext cx="2457060" cy="222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1412">
                  <a:extLst>
                    <a:ext uri="{9D8B030D-6E8A-4147-A177-3AD203B41FA5}">
                      <a16:colId xmlns:a16="http://schemas.microsoft.com/office/drawing/2014/main" val="607645842"/>
                    </a:ext>
                  </a:extLst>
                </a:gridCol>
                <a:gridCol w="491412">
                  <a:extLst>
                    <a:ext uri="{9D8B030D-6E8A-4147-A177-3AD203B41FA5}">
                      <a16:colId xmlns:a16="http://schemas.microsoft.com/office/drawing/2014/main" val="292236352"/>
                    </a:ext>
                  </a:extLst>
                </a:gridCol>
                <a:gridCol w="491412">
                  <a:extLst>
                    <a:ext uri="{9D8B030D-6E8A-4147-A177-3AD203B41FA5}">
                      <a16:colId xmlns:a16="http://schemas.microsoft.com/office/drawing/2014/main" val="2912680967"/>
                    </a:ext>
                  </a:extLst>
                </a:gridCol>
                <a:gridCol w="491412">
                  <a:extLst>
                    <a:ext uri="{9D8B030D-6E8A-4147-A177-3AD203B41FA5}">
                      <a16:colId xmlns:a16="http://schemas.microsoft.com/office/drawing/2014/main" val="1001885262"/>
                    </a:ext>
                  </a:extLst>
                </a:gridCol>
                <a:gridCol w="491412">
                  <a:extLst>
                    <a:ext uri="{9D8B030D-6E8A-4147-A177-3AD203B41FA5}">
                      <a16:colId xmlns:a16="http://schemas.microsoft.com/office/drawing/2014/main" val="3697278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89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310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892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95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080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2780451"/>
                  </a:ext>
                </a:extLst>
              </a:tr>
            </a:tbl>
          </a:graphicData>
        </a:graphic>
      </p:graphicFrame>
      <p:graphicFrame>
        <p:nvGraphicFramePr>
          <p:cNvPr id="26" name="Table 13">
            <a:extLst>
              <a:ext uri="{FF2B5EF4-FFF2-40B4-BE49-F238E27FC236}">
                <a16:creationId xmlns:a16="http://schemas.microsoft.com/office/drawing/2014/main" id="{970AE7FE-1823-498A-99B9-746AF232F7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672587"/>
              </p:ext>
            </p:extLst>
          </p:nvPr>
        </p:nvGraphicFramePr>
        <p:xfrm>
          <a:off x="3098166" y="4403788"/>
          <a:ext cx="2457060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1412">
                  <a:extLst>
                    <a:ext uri="{9D8B030D-6E8A-4147-A177-3AD203B41FA5}">
                      <a16:colId xmlns:a16="http://schemas.microsoft.com/office/drawing/2014/main" val="607645842"/>
                    </a:ext>
                  </a:extLst>
                </a:gridCol>
                <a:gridCol w="491412">
                  <a:extLst>
                    <a:ext uri="{9D8B030D-6E8A-4147-A177-3AD203B41FA5}">
                      <a16:colId xmlns:a16="http://schemas.microsoft.com/office/drawing/2014/main" val="292236352"/>
                    </a:ext>
                  </a:extLst>
                </a:gridCol>
                <a:gridCol w="491412">
                  <a:extLst>
                    <a:ext uri="{9D8B030D-6E8A-4147-A177-3AD203B41FA5}">
                      <a16:colId xmlns:a16="http://schemas.microsoft.com/office/drawing/2014/main" val="2912680967"/>
                    </a:ext>
                  </a:extLst>
                </a:gridCol>
                <a:gridCol w="491412">
                  <a:extLst>
                    <a:ext uri="{9D8B030D-6E8A-4147-A177-3AD203B41FA5}">
                      <a16:colId xmlns:a16="http://schemas.microsoft.com/office/drawing/2014/main" val="1001885262"/>
                    </a:ext>
                  </a:extLst>
                </a:gridCol>
                <a:gridCol w="491412">
                  <a:extLst>
                    <a:ext uri="{9D8B030D-6E8A-4147-A177-3AD203B41FA5}">
                      <a16:colId xmlns:a16="http://schemas.microsoft.com/office/drawing/2014/main" val="3697278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89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310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892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95383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A18DF786-BA32-4591-BCBD-1E206A4CF60B}"/>
              </a:ext>
            </a:extLst>
          </p:cNvPr>
          <p:cNvSpPr txBox="1"/>
          <p:nvPr/>
        </p:nvSpPr>
        <p:spPr>
          <a:xfrm>
            <a:off x="1308508" y="2508661"/>
            <a:ext cx="556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1×V</a:t>
            </a:r>
            <a:endParaRPr lang="en-US" baseline="-25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0BC074-3D91-49CC-BA28-4E32DCBC4636}"/>
              </a:ext>
            </a:extLst>
          </p:cNvPr>
          <p:cNvSpPr txBox="1"/>
          <p:nvPr/>
        </p:nvSpPr>
        <p:spPr>
          <a:xfrm>
            <a:off x="2349909" y="2502579"/>
            <a:ext cx="627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1×D</a:t>
            </a:r>
            <a:endParaRPr lang="en-US" baseline="-25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1E8875F-560A-4D49-9893-B6F711D90C69}"/>
              </a:ext>
            </a:extLst>
          </p:cNvPr>
          <p:cNvSpPr txBox="1"/>
          <p:nvPr/>
        </p:nvSpPr>
        <p:spPr>
          <a:xfrm>
            <a:off x="5556231" y="4089819"/>
            <a:ext cx="765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V×h</a:t>
            </a:r>
            <a:endParaRPr lang="en-US" baseline="-25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1807BA-C704-4D6A-8CD9-083684246FA6}"/>
              </a:ext>
            </a:extLst>
          </p:cNvPr>
          <p:cNvSpPr txBox="1"/>
          <p:nvPr/>
        </p:nvSpPr>
        <p:spPr>
          <a:xfrm>
            <a:off x="5556231" y="5527248"/>
            <a:ext cx="765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D×h</a:t>
            </a:r>
            <a:endParaRPr lang="en-US" baseline="-25000" dirty="0"/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7CE9A6DB-C979-450D-898A-8DCFDF7F63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432503"/>
              </p:ext>
            </p:extLst>
          </p:nvPr>
        </p:nvGraphicFramePr>
        <p:xfrm>
          <a:off x="7020233" y="2158666"/>
          <a:ext cx="29300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002">
                  <a:extLst>
                    <a:ext uri="{9D8B030D-6E8A-4147-A177-3AD203B41FA5}">
                      <a16:colId xmlns:a16="http://schemas.microsoft.com/office/drawing/2014/main" val="2666715986"/>
                    </a:ext>
                  </a:extLst>
                </a:gridCol>
                <a:gridCol w="586002">
                  <a:extLst>
                    <a:ext uri="{9D8B030D-6E8A-4147-A177-3AD203B41FA5}">
                      <a16:colId xmlns:a16="http://schemas.microsoft.com/office/drawing/2014/main" val="1620427783"/>
                    </a:ext>
                  </a:extLst>
                </a:gridCol>
                <a:gridCol w="586002">
                  <a:extLst>
                    <a:ext uri="{9D8B030D-6E8A-4147-A177-3AD203B41FA5}">
                      <a16:colId xmlns:a16="http://schemas.microsoft.com/office/drawing/2014/main" val="3237013330"/>
                    </a:ext>
                  </a:extLst>
                </a:gridCol>
                <a:gridCol w="586002">
                  <a:extLst>
                    <a:ext uri="{9D8B030D-6E8A-4147-A177-3AD203B41FA5}">
                      <a16:colId xmlns:a16="http://schemas.microsoft.com/office/drawing/2014/main" val="280961879"/>
                    </a:ext>
                  </a:extLst>
                </a:gridCol>
                <a:gridCol w="586002">
                  <a:extLst>
                    <a:ext uri="{9D8B030D-6E8A-4147-A177-3AD203B41FA5}">
                      <a16:colId xmlns:a16="http://schemas.microsoft.com/office/drawing/2014/main" val="2912403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SUM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452417"/>
                  </a:ext>
                </a:extLst>
              </a:tr>
            </a:tbl>
          </a:graphicData>
        </a:graphic>
      </p:graphicFrame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0E661BC-5593-4DFF-B6C7-337B4A238149}"/>
              </a:ext>
            </a:extLst>
          </p:cNvPr>
          <p:cNvSpPr/>
          <p:nvPr/>
        </p:nvSpPr>
        <p:spPr>
          <a:xfrm>
            <a:off x="3805083" y="2541639"/>
            <a:ext cx="3923071" cy="323558"/>
          </a:xfrm>
          <a:custGeom>
            <a:avLst/>
            <a:gdLst>
              <a:gd name="connsiteX0" fmla="*/ 0 w 3923071"/>
              <a:gd name="connsiteY0" fmla="*/ 206477 h 323558"/>
              <a:gd name="connsiteX1" fmla="*/ 3234813 w 3923071"/>
              <a:gd name="connsiteY1" fmla="*/ 314632 h 323558"/>
              <a:gd name="connsiteX2" fmla="*/ 3923071 w 3923071"/>
              <a:gd name="connsiteY2" fmla="*/ 0 h 323558"/>
              <a:gd name="connsiteX0" fmla="*/ 0 w 3923071"/>
              <a:gd name="connsiteY0" fmla="*/ 206477 h 323558"/>
              <a:gd name="connsiteX1" fmla="*/ 3234813 w 3923071"/>
              <a:gd name="connsiteY1" fmla="*/ 314632 h 323558"/>
              <a:gd name="connsiteX2" fmla="*/ 3923071 w 3923071"/>
              <a:gd name="connsiteY2" fmla="*/ 0 h 323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23071" h="323558">
                <a:moveTo>
                  <a:pt x="0" y="206477"/>
                </a:moveTo>
                <a:cubicBezTo>
                  <a:pt x="1290484" y="277761"/>
                  <a:pt x="2580968" y="349045"/>
                  <a:pt x="3234813" y="314632"/>
                </a:cubicBezTo>
                <a:cubicBezTo>
                  <a:pt x="3888658" y="280219"/>
                  <a:pt x="3913239" y="116347"/>
                  <a:pt x="3923071" y="0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3377BC8-B89F-4F28-8065-30BD1A439453}"/>
              </a:ext>
            </a:extLst>
          </p:cNvPr>
          <p:cNvSpPr/>
          <p:nvPr/>
        </p:nvSpPr>
        <p:spPr>
          <a:xfrm>
            <a:off x="3977650" y="2556403"/>
            <a:ext cx="3854246" cy="1001984"/>
          </a:xfrm>
          <a:custGeom>
            <a:avLst/>
            <a:gdLst>
              <a:gd name="connsiteX0" fmla="*/ 0 w 3923071"/>
              <a:gd name="connsiteY0" fmla="*/ 206477 h 323558"/>
              <a:gd name="connsiteX1" fmla="*/ 3234813 w 3923071"/>
              <a:gd name="connsiteY1" fmla="*/ 314632 h 323558"/>
              <a:gd name="connsiteX2" fmla="*/ 3923071 w 3923071"/>
              <a:gd name="connsiteY2" fmla="*/ 0 h 323558"/>
              <a:gd name="connsiteX0" fmla="*/ 0 w 3854246"/>
              <a:gd name="connsiteY0" fmla="*/ 884903 h 1001984"/>
              <a:gd name="connsiteX1" fmla="*/ 3234813 w 3854246"/>
              <a:gd name="connsiteY1" fmla="*/ 993058 h 1001984"/>
              <a:gd name="connsiteX2" fmla="*/ 3854246 w 3854246"/>
              <a:gd name="connsiteY2" fmla="*/ 0 h 1001984"/>
              <a:gd name="connsiteX0" fmla="*/ 0 w 3854246"/>
              <a:gd name="connsiteY0" fmla="*/ 884903 h 1001984"/>
              <a:gd name="connsiteX1" fmla="*/ 3234813 w 3854246"/>
              <a:gd name="connsiteY1" fmla="*/ 993058 h 1001984"/>
              <a:gd name="connsiteX2" fmla="*/ 3854246 w 3854246"/>
              <a:gd name="connsiteY2" fmla="*/ 0 h 1001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54246" h="1001984">
                <a:moveTo>
                  <a:pt x="0" y="884903"/>
                </a:moveTo>
                <a:cubicBezTo>
                  <a:pt x="1290484" y="956187"/>
                  <a:pt x="2580968" y="1027471"/>
                  <a:pt x="3234813" y="993058"/>
                </a:cubicBezTo>
                <a:cubicBezTo>
                  <a:pt x="3888658" y="958645"/>
                  <a:pt x="3824749" y="126180"/>
                  <a:pt x="3854246" y="0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B8ACC9-93A9-4AE3-8566-8E948F4F153C}"/>
              </a:ext>
            </a:extLst>
          </p:cNvPr>
          <p:cNvSpPr/>
          <p:nvPr/>
        </p:nvSpPr>
        <p:spPr>
          <a:xfrm>
            <a:off x="3929546" y="2576295"/>
            <a:ext cx="4011804" cy="1875177"/>
          </a:xfrm>
          <a:custGeom>
            <a:avLst/>
            <a:gdLst>
              <a:gd name="connsiteX0" fmla="*/ 0 w 3923071"/>
              <a:gd name="connsiteY0" fmla="*/ 206477 h 323558"/>
              <a:gd name="connsiteX1" fmla="*/ 3234813 w 3923071"/>
              <a:gd name="connsiteY1" fmla="*/ 314632 h 323558"/>
              <a:gd name="connsiteX2" fmla="*/ 3923071 w 3923071"/>
              <a:gd name="connsiteY2" fmla="*/ 0 h 323558"/>
              <a:gd name="connsiteX0" fmla="*/ 0 w 3854246"/>
              <a:gd name="connsiteY0" fmla="*/ 884903 h 1001984"/>
              <a:gd name="connsiteX1" fmla="*/ 3234813 w 3854246"/>
              <a:gd name="connsiteY1" fmla="*/ 993058 h 1001984"/>
              <a:gd name="connsiteX2" fmla="*/ 3854246 w 3854246"/>
              <a:gd name="connsiteY2" fmla="*/ 0 h 1001984"/>
              <a:gd name="connsiteX0" fmla="*/ 0 w 4011562"/>
              <a:gd name="connsiteY0" fmla="*/ 1700980 h 1818061"/>
              <a:gd name="connsiteX1" fmla="*/ 3234813 w 4011562"/>
              <a:gd name="connsiteY1" fmla="*/ 1809135 h 1818061"/>
              <a:gd name="connsiteX2" fmla="*/ 4011562 w 4011562"/>
              <a:gd name="connsiteY2" fmla="*/ 0 h 1818061"/>
              <a:gd name="connsiteX0" fmla="*/ 0 w 4012055"/>
              <a:gd name="connsiteY0" fmla="*/ 1700980 h 1818061"/>
              <a:gd name="connsiteX1" fmla="*/ 3234813 w 4012055"/>
              <a:gd name="connsiteY1" fmla="*/ 1809135 h 1818061"/>
              <a:gd name="connsiteX2" fmla="*/ 4011562 w 4012055"/>
              <a:gd name="connsiteY2" fmla="*/ 0 h 1818061"/>
              <a:gd name="connsiteX0" fmla="*/ 0 w 4012055"/>
              <a:gd name="connsiteY0" fmla="*/ 1700980 h 1893691"/>
              <a:gd name="connsiteX1" fmla="*/ 2205783 w 4012055"/>
              <a:gd name="connsiteY1" fmla="*/ 1489344 h 1893691"/>
              <a:gd name="connsiteX2" fmla="*/ 3234813 w 4012055"/>
              <a:gd name="connsiteY2" fmla="*/ 1809135 h 1893691"/>
              <a:gd name="connsiteX3" fmla="*/ 4011562 w 4012055"/>
              <a:gd name="connsiteY3" fmla="*/ 0 h 1893691"/>
              <a:gd name="connsiteX0" fmla="*/ 0 w 4011804"/>
              <a:gd name="connsiteY0" fmla="*/ 1700980 h 1893691"/>
              <a:gd name="connsiteX1" fmla="*/ 2205783 w 4011804"/>
              <a:gd name="connsiteY1" fmla="*/ 1489344 h 1893691"/>
              <a:gd name="connsiteX2" fmla="*/ 3234813 w 4011804"/>
              <a:gd name="connsiteY2" fmla="*/ 1809135 h 1893691"/>
              <a:gd name="connsiteX3" fmla="*/ 4011562 w 4011804"/>
              <a:gd name="connsiteY3" fmla="*/ 0 h 1893691"/>
              <a:gd name="connsiteX0" fmla="*/ 0 w 4011804"/>
              <a:gd name="connsiteY0" fmla="*/ 1700980 h 1875177"/>
              <a:gd name="connsiteX1" fmla="*/ 2205783 w 4011804"/>
              <a:gd name="connsiteY1" fmla="*/ 1489344 h 1875177"/>
              <a:gd name="connsiteX2" fmla="*/ 3234813 w 4011804"/>
              <a:gd name="connsiteY2" fmla="*/ 1809135 h 1875177"/>
              <a:gd name="connsiteX3" fmla="*/ 4011562 w 4011804"/>
              <a:gd name="connsiteY3" fmla="*/ 0 h 1875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1804" h="1875177">
                <a:moveTo>
                  <a:pt x="0" y="1700980"/>
                </a:moveTo>
                <a:cubicBezTo>
                  <a:pt x="372546" y="1719785"/>
                  <a:pt x="1666648" y="1471318"/>
                  <a:pt x="2205783" y="1489344"/>
                </a:cubicBezTo>
                <a:cubicBezTo>
                  <a:pt x="2744918" y="1507370"/>
                  <a:pt x="2860108" y="2062275"/>
                  <a:pt x="3234813" y="1809135"/>
                </a:cubicBezTo>
                <a:cubicBezTo>
                  <a:pt x="3731342" y="1342103"/>
                  <a:pt x="4021394" y="116348"/>
                  <a:pt x="4011562" y="0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AFB0455-37B5-438A-880A-FC7F7FDFDAB0}"/>
              </a:ext>
            </a:extLst>
          </p:cNvPr>
          <p:cNvSpPr/>
          <p:nvPr/>
        </p:nvSpPr>
        <p:spPr>
          <a:xfrm>
            <a:off x="3902421" y="2576174"/>
            <a:ext cx="4149472" cy="2889777"/>
          </a:xfrm>
          <a:custGeom>
            <a:avLst/>
            <a:gdLst>
              <a:gd name="connsiteX0" fmla="*/ 0 w 3923071"/>
              <a:gd name="connsiteY0" fmla="*/ 206477 h 323558"/>
              <a:gd name="connsiteX1" fmla="*/ 3234813 w 3923071"/>
              <a:gd name="connsiteY1" fmla="*/ 314632 h 323558"/>
              <a:gd name="connsiteX2" fmla="*/ 3923071 w 3923071"/>
              <a:gd name="connsiteY2" fmla="*/ 0 h 323558"/>
              <a:gd name="connsiteX0" fmla="*/ 0 w 3854246"/>
              <a:gd name="connsiteY0" fmla="*/ 884903 h 1001984"/>
              <a:gd name="connsiteX1" fmla="*/ 3234813 w 3854246"/>
              <a:gd name="connsiteY1" fmla="*/ 993058 h 1001984"/>
              <a:gd name="connsiteX2" fmla="*/ 3854246 w 3854246"/>
              <a:gd name="connsiteY2" fmla="*/ 0 h 1001984"/>
              <a:gd name="connsiteX0" fmla="*/ 0 w 4011562"/>
              <a:gd name="connsiteY0" fmla="*/ 1700980 h 1818061"/>
              <a:gd name="connsiteX1" fmla="*/ 3234813 w 4011562"/>
              <a:gd name="connsiteY1" fmla="*/ 1809135 h 1818061"/>
              <a:gd name="connsiteX2" fmla="*/ 4011562 w 4011562"/>
              <a:gd name="connsiteY2" fmla="*/ 0 h 1818061"/>
              <a:gd name="connsiteX0" fmla="*/ 0 w 4012055"/>
              <a:gd name="connsiteY0" fmla="*/ 1700980 h 1818061"/>
              <a:gd name="connsiteX1" fmla="*/ 3234813 w 4012055"/>
              <a:gd name="connsiteY1" fmla="*/ 1809135 h 1818061"/>
              <a:gd name="connsiteX2" fmla="*/ 4011562 w 4012055"/>
              <a:gd name="connsiteY2" fmla="*/ 0 h 1818061"/>
              <a:gd name="connsiteX0" fmla="*/ 0 w 4149472"/>
              <a:gd name="connsiteY0" fmla="*/ 2772696 h 2889777"/>
              <a:gd name="connsiteX1" fmla="*/ 3234813 w 4149472"/>
              <a:gd name="connsiteY1" fmla="*/ 2880851 h 2889777"/>
              <a:gd name="connsiteX2" fmla="*/ 4149214 w 4149472"/>
              <a:gd name="connsiteY2" fmla="*/ 0 h 2889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49472" h="2889777">
                <a:moveTo>
                  <a:pt x="0" y="2772696"/>
                </a:moveTo>
                <a:cubicBezTo>
                  <a:pt x="1290484" y="2843980"/>
                  <a:pt x="2580968" y="2915264"/>
                  <a:pt x="3234813" y="2880851"/>
                </a:cubicBezTo>
                <a:cubicBezTo>
                  <a:pt x="3888658" y="2846438"/>
                  <a:pt x="4159046" y="116348"/>
                  <a:pt x="4149214" y="0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01E688EC-44C2-4A04-A7DA-D9AD4844CC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040" y="4156028"/>
            <a:ext cx="1948172" cy="2461019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AEE1793F-15F9-427B-A72B-92ECCF04610F}"/>
              </a:ext>
            </a:extLst>
          </p:cNvPr>
          <p:cNvSpPr/>
          <p:nvPr/>
        </p:nvSpPr>
        <p:spPr>
          <a:xfrm>
            <a:off x="147483" y="3849329"/>
            <a:ext cx="1331474" cy="3008671"/>
          </a:xfrm>
          <a:prstGeom prst="ellipse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C9E8408-CA49-479F-9B11-6A82791490D9}"/>
              </a:ext>
            </a:extLst>
          </p:cNvPr>
          <p:cNvSpPr/>
          <p:nvPr/>
        </p:nvSpPr>
        <p:spPr>
          <a:xfrm>
            <a:off x="2218739" y="4650029"/>
            <a:ext cx="471949" cy="265471"/>
          </a:xfrm>
          <a:prstGeom prst="rect">
            <a:avLst/>
          </a:prstGeom>
          <a:solidFill>
            <a:srgbClr val="FF000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</a:t>
            </a:r>
            <a:r>
              <a:rPr lang="en-US" sz="1600" baseline="-25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FDCE99-3FC8-49A0-8677-28A8D7618674}"/>
              </a:ext>
            </a:extLst>
          </p:cNvPr>
          <p:cNvSpPr txBox="1"/>
          <p:nvPr/>
        </p:nvSpPr>
        <p:spPr>
          <a:xfrm>
            <a:off x="-9544" y="107287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Pretrained Word Vectors for Unseen Documents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57503-CE89-4A61-AAF7-B7F2D586EF67}"/>
              </a:ext>
            </a:extLst>
          </p:cNvPr>
          <p:cNvSpPr/>
          <p:nvPr/>
        </p:nvSpPr>
        <p:spPr>
          <a:xfrm>
            <a:off x="2784142" y="1780500"/>
            <a:ext cx="2930010" cy="2775848"/>
          </a:xfrm>
          <a:prstGeom prst="ellipse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Freeze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14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379004-0BA2-40D1-8DAA-B43F54428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48" y="2152054"/>
            <a:ext cx="5074059" cy="46272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D0F7F7-ED2B-4611-AD8C-9EBACFBD09D1}"/>
              </a:ext>
            </a:extLst>
          </p:cNvPr>
          <p:cNvSpPr txBox="1"/>
          <p:nvPr/>
        </p:nvSpPr>
        <p:spPr>
          <a:xfrm>
            <a:off x="167148" y="1505723"/>
            <a:ext cx="69507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1" u="none" strike="noStrike" baseline="0" dirty="0">
                <a:latin typeface="Segoe UI Light" panose="020B0502040204020203" pitchFamily="34" charset="0"/>
                <a:cs typeface="Segoe UI Light" panose="020B0502040204020203" pitchFamily="34" charset="0"/>
              </a:rPr>
              <a:t>fine-grained: </a:t>
            </a:r>
            <a:r>
              <a:rPr lang="en-US" b="0" i="0" u="none" strike="noStrike" baseline="0" dirty="0">
                <a:latin typeface="Segoe UI Light" panose="020B0502040204020203" pitchFamily="34" charset="0"/>
                <a:cs typeface="Segoe UI Light" panose="020B0502040204020203" pitchFamily="34" charset="0"/>
              </a:rPr>
              <a:t>{Very Negative, Negative, Neutral, Positive, Very Positive}</a:t>
            </a:r>
          </a:p>
          <a:p>
            <a:pPr algn="l"/>
            <a:r>
              <a:rPr lang="en-US" b="0" i="1" u="none" strike="noStrike" baseline="0" dirty="0">
                <a:latin typeface="Segoe UI Light" panose="020B0502040204020203" pitchFamily="34" charset="0"/>
                <a:cs typeface="Segoe UI Light" panose="020B0502040204020203" pitchFamily="34" charset="0"/>
              </a:rPr>
              <a:t>coarse-grained: </a:t>
            </a:r>
            <a:r>
              <a:rPr lang="en-US" b="0" i="0" u="none" strike="noStrike" baseline="0" dirty="0">
                <a:latin typeface="Segoe UI Light" panose="020B0502040204020203" pitchFamily="34" charset="0"/>
                <a:cs typeface="Segoe UI Light" panose="020B0502040204020203" pitchFamily="34" charset="0"/>
              </a:rPr>
              <a:t>{Negative, Positive}.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E1F08F7-DFF6-4F43-86B0-24D8C55206F3}"/>
                  </a:ext>
                </a:extLst>
              </p:cNvPr>
              <p:cNvSpPr txBox="1"/>
              <p:nvPr/>
            </p:nvSpPr>
            <p:spPr>
              <a:xfrm>
                <a:off x="0" y="142116"/>
                <a:ext cx="12192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(PV-DM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 </m:t>
                    </m:r>
                  </m:oMath>
                </a14:m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   PV-DBOW), d=400, </a:t>
                </a:r>
                <a:r>
                  <a:rPr lang="en-US" sz="36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cw</a:t>
                </a: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=8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E1F08F7-DFF6-4F43-86B0-24D8C5520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2116"/>
                <a:ext cx="12192000" cy="646331"/>
              </a:xfrm>
              <a:prstGeom prst="rect">
                <a:avLst/>
              </a:prstGeom>
              <a:blipFill>
                <a:blip r:embed="rId3"/>
                <a:stretch>
                  <a:fillRect t="-14151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8B17611-2C2F-42C6-8603-242A3D6A9B3E}"/>
              </a:ext>
            </a:extLst>
          </p:cNvPr>
          <p:cNvCxnSpPr>
            <a:cxnSpLocks/>
          </p:cNvCxnSpPr>
          <p:nvPr/>
        </p:nvCxnSpPr>
        <p:spPr>
          <a:xfrm>
            <a:off x="1232361" y="910369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399BCC6B-03B1-446C-8EC0-2CBB4B12E8F5}"/>
              </a:ext>
            </a:extLst>
          </p:cNvPr>
          <p:cNvSpPr/>
          <p:nvPr/>
        </p:nvSpPr>
        <p:spPr>
          <a:xfrm>
            <a:off x="4129837" y="140057"/>
            <a:ext cx="530942" cy="349918"/>
          </a:xfrm>
          <a:prstGeom prst="arc">
            <a:avLst>
              <a:gd name="adj1" fmla="val 11209090"/>
              <a:gd name="adj2" fmla="val 2130182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2DDD257-F505-4C58-87E5-D90366C96F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7045" y="2294945"/>
            <a:ext cx="4817807" cy="456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264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Paragraph Vector</a:t>
            </a:r>
            <a:endParaRPr lang="en-US" sz="4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241904" y="707886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FB8E8B0-5928-4362-9837-E34CD60A46E2}"/>
              </a:ext>
            </a:extLst>
          </p:cNvPr>
          <p:cNvSpPr txBox="1"/>
          <p:nvPr/>
        </p:nvSpPr>
        <p:spPr>
          <a:xfrm>
            <a:off x="235973" y="1415772"/>
            <a:ext cx="11562736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800" b="0" i="0" u="none" strike="noStrike" baseline="0" dirty="0"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PV-DM</a:t>
            </a:r>
            <a:r>
              <a:rPr lang="en-US" sz="2800" b="0" i="0" u="none" strike="noStrike" baseline="0" dirty="0">
                <a:latin typeface="Segoe UI Light" panose="020B0502040204020203" pitchFamily="34" charset="0"/>
                <a:cs typeface="Segoe UI Light" panose="020B0502040204020203" pitchFamily="34" charset="0"/>
              </a:rPr>
              <a:t> is consistently better than </a:t>
            </a:r>
            <a:r>
              <a:rPr lang="en-US" sz="2800" b="0" i="0" u="none" strike="noStrike" baseline="0" dirty="0"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PV-DBOW</a:t>
            </a:r>
            <a:r>
              <a:rPr lang="en-US" sz="2800" b="0" i="0" u="none" strike="noStrike" baseline="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800" b="0" i="0" u="none" strike="noStrike" baseline="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combination of PV-DM and PV-DBOW often work consistently better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800" b="0" i="0" u="none" strike="noStrike" baseline="0" dirty="0">
                <a:latin typeface="Segoe UI Light" panose="020B0502040204020203" pitchFamily="34" charset="0"/>
                <a:cs typeface="Segoe UI Light" panose="020B0502040204020203" pitchFamily="34" charset="0"/>
              </a:rPr>
              <a:t>Using </a:t>
            </a:r>
            <a:r>
              <a:rPr lang="en-US" sz="2800" b="0" i="0" u="none" strike="noStrike" baseline="0" dirty="0"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concatenation</a:t>
            </a:r>
            <a:r>
              <a:rPr lang="en-US" sz="2800" b="0" i="0" u="none" strike="noStrike" baseline="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PV-DM is often better than </a:t>
            </a:r>
            <a:r>
              <a:rPr lang="en-US" sz="2800" b="0" i="0" u="none" strike="noStrike" baseline="0" dirty="0"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sum</a:t>
            </a:r>
            <a:r>
              <a:rPr lang="en-US" sz="2800" b="0" i="0" u="none" strike="noStrike" baseline="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800" b="0" i="0" u="none" strike="noStrike" baseline="0" dirty="0">
                <a:latin typeface="Segoe UI Light" panose="020B0502040204020203" pitchFamily="34" charset="0"/>
                <a:cs typeface="Segoe UI Light" panose="020B0502040204020203" pitchFamily="34" charset="0"/>
              </a:rPr>
              <a:t>A good guess of </a:t>
            </a:r>
            <a:r>
              <a:rPr lang="en-US" sz="2800" b="0" i="0" u="none" strike="noStrike" baseline="0" dirty="0"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window size </a:t>
            </a:r>
            <a:r>
              <a:rPr lang="en-US" sz="2800" b="0" i="0" u="none" strike="noStrike" baseline="0" dirty="0">
                <a:latin typeface="Segoe UI Light" panose="020B0502040204020203" pitchFamily="34" charset="0"/>
                <a:cs typeface="Segoe UI Light" panose="020B0502040204020203" pitchFamily="34" charset="0"/>
              </a:rPr>
              <a:t>in many applications is between 5 and 12. </a:t>
            </a:r>
          </a:p>
          <a:p>
            <a:pPr algn="l"/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687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092661" y="38865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267535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User Modeling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21720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4246564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092661" y="38865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267535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You are what you post</a:t>
            </a:r>
            <a:r>
              <a:rPr lang="en-US" sz="40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!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21720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C7EBCD5-6277-4F63-87B8-829C40984404}"/>
              </a:ext>
            </a:extLst>
          </p:cNvPr>
          <p:cNvSpPr txBox="1"/>
          <p:nvPr/>
        </p:nvSpPr>
        <p:spPr>
          <a:xfrm>
            <a:off x="0" y="4155113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Represent users by documents</a:t>
            </a:r>
          </a:p>
          <a:p>
            <a:pPr algn="ctr">
              <a:defRPr/>
            </a:pPr>
            <a:r>
              <a:rPr lang="en-US" sz="40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user = a document including all she said</a:t>
            </a:r>
          </a:p>
        </p:txBody>
      </p:sp>
    </p:spTree>
    <p:extLst>
      <p:ext uri="{BB962C8B-B14F-4D97-AF65-F5344CB8AC3E}">
        <p14:creationId xmlns:p14="http://schemas.microsoft.com/office/powerpoint/2010/main" val="2298013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3834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You are what you post</a:t>
            </a:r>
            <a:r>
              <a:rPr lang="en-US" sz="40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!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755186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5154391-40A4-4EF4-9B47-66B7A0A6CE58}"/>
              </a:ext>
            </a:extLst>
          </p:cNvPr>
          <p:cNvSpPr txBox="1"/>
          <p:nvPr/>
        </p:nvSpPr>
        <p:spPr>
          <a:xfrm>
            <a:off x="0" y="1076004"/>
            <a:ext cx="12192000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Modeling User Personality (Computational Social Science)</a:t>
            </a:r>
          </a:p>
          <a:p>
            <a:pPr marL="1028700" lvl="1" indent="-571500">
              <a:buFontTx/>
              <a:buChar char="-"/>
            </a:pP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Personality traits in psychology </a:t>
            </a:r>
          </a:p>
          <a:p>
            <a:pPr marL="1028700" lvl="1" indent="-571500">
              <a:buFontTx/>
              <a:buChar char="-"/>
            </a:pP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Big Five: extraversion, emotional stability, agreeableness, conscientiousness, and openness to experience</a:t>
            </a:r>
          </a:p>
          <a:p>
            <a:pPr marL="571500" indent="-571500">
              <a:buFontTx/>
              <a:buChar char="-"/>
            </a:pPr>
            <a:endParaRPr lang="en-US" sz="32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571500" indent="-571500">
              <a:buFontTx/>
              <a:buChar char="-"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Modeling User Health Profile (Computational Epidemiology)</a:t>
            </a:r>
          </a:p>
          <a:p>
            <a:pPr marL="1028700" lvl="1" indent="-571500">
              <a:buFontTx/>
              <a:buChar char="-"/>
            </a:pP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Privacy of the user, Ethical principles</a:t>
            </a:r>
          </a:p>
          <a:p>
            <a:pPr marL="571500" indent="-571500">
              <a:buFontTx/>
              <a:buChar char="-"/>
            </a:pPr>
            <a:endParaRPr lang="en-US" sz="32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571500" indent="-571500">
              <a:buFontTx/>
              <a:buChar char="-"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Modeling Gender and Ethnicity</a:t>
            </a:r>
          </a:p>
          <a:p>
            <a:pPr marL="1028700" lvl="1" indent="-571500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First names 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 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gender; Last names 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 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ethnicity</a:t>
            </a:r>
          </a:p>
          <a:p>
            <a:pPr marL="571500" indent="-571500">
              <a:buFontTx/>
              <a:buChar char="-"/>
            </a:pPr>
            <a:endParaRPr lang="en-US" sz="32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571500" indent="-571500">
              <a:buFontTx/>
              <a:buChar char="-"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Modeling User Location</a:t>
            </a:r>
          </a:p>
        </p:txBody>
      </p:sp>
    </p:spTree>
    <p:extLst>
      <p:ext uri="{BB962C8B-B14F-4D97-AF65-F5344CB8AC3E}">
        <p14:creationId xmlns:p14="http://schemas.microsoft.com/office/powerpoint/2010/main" val="694308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3834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You are what you post</a:t>
            </a:r>
            <a:r>
              <a:rPr lang="en-US" sz="40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! within time.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755186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9282EC0-F078-45B8-AE31-60C83B3FFD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358" b="61920"/>
          <a:stretch/>
        </p:blipFill>
        <p:spPr>
          <a:xfrm>
            <a:off x="2197356" y="917935"/>
            <a:ext cx="7797288" cy="18039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D7E388-1C4C-465A-837C-9E3F6FB402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479" y="3578955"/>
            <a:ext cx="2882491" cy="27269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8CD244-C454-47F3-808F-D6234146CC2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9642"/>
          <a:stretch/>
        </p:blipFill>
        <p:spPr>
          <a:xfrm>
            <a:off x="8839199" y="3148677"/>
            <a:ext cx="3352801" cy="18764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AA635F-9753-4505-897F-CDEC670FBBD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0738"/>
          <a:stretch/>
        </p:blipFill>
        <p:spPr>
          <a:xfrm>
            <a:off x="8839199" y="4943230"/>
            <a:ext cx="3279825" cy="187642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A560B457-03EC-4B79-B159-7AFC6E606F19}"/>
              </a:ext>
            </a:extLst>
          </p:cNvPr>
          <p:cNvGrpSpPr/>
          <p:nvPr/>
        </p:nvGrpSpPr>
        <p:grpSpPr>
          <a:xfrm>
            <a:off x="3196800" y="3756951"/>
            <a:ext cx="5569423" cy="2510395"/>
            <a:chOff x="3088970" y="3981966"/>
            <a:chExt cx="5569423" cy="251039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FD86364-EA0E-4A51-B012-68C8BF24D7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-1" b="59920"/>
            <a:stretch/>
          </p:blipFill>
          <p:spPr>
            <a:xfrm>
              <a:off x="3088970" y="3981966"/>
              <a:ext cx="5569423" cy="1701897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A93918C-7909-486B-9DDE-7ECD6E29AA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66708" t="41739" r="5045" b="32246"/>
            <a:stretch/>
          </p:blipFill>
          <p:spPr>
            <a:xfrm>
              <a:off x="4955458" y="5387769"/>
              <a:ext cx="1573162" cy="11045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36553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092661" y="38865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267535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Bag-of-Word as a Document Vector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21720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5D22856-CDA6-47BD-82A2-D79EC68D1EA7}"/>
              </a:ext>
            </a:extLst>
          </p:cNvPr>
          <p:cNvSpPr txBox="1"/>
          <p:nvPr/>
        </p:nvSpPr>
        <p:spPr>
          <a:xfrm>
            <a:off x="0" y="4265108"/>
            <a:ext cx="12192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BoW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and Bo-N-grams have little sense about the semantics of the words </a:t>
            </a:r>
          </a:p>
          <a:p>
            <a:pPr algn="l"/>
            <a:endParaRPr lang="en-US" sz="2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Distances between “powerful,” “strong” and “Paris” are equally distant </a:t>
            </a:r>
          </a:p>
          <a:p>
            <a:pPr algn="l"/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“powerful” should be closer to “strong” than “Paris.”</a:t>
            </a:r>
          </a:p>
        </p:txBody>
      </p:sp>
    </p:spTree>
    <p:extLst>
      <p:ext uri="{BB962C8B-B14F-4D97-AF65-F5344CB8AC3E}">
        <p14:creationId xmlns:p14="http://schemas.microsoft.com/office/powerpoint/2010/main" val="1908955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3834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You are what you post</a:t>
            </a:r>
            <a:r>
              <a:rPr lang="en-US" sz="40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! within time.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755186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83B2953-20BA-48F6-A4F2-562749026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9845" y="2411965"/>
            <a:ext cx="5642558" cy="26024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9D55029-772D-46FC-88B9-0A9F05A897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9641" y="1006277"/>
            <a:ext cx="9310921" cy="94049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CFED4C1-4265-4C59-85A5-67371708EC14}"/>
              </a:ext>
            </a:extLst>
          </p:cNvPr>
          <p:cNvSpPr/>
          <p:nvPr/>
        </p:nvSpPr>
        <p:spPr>
          <a:xfrm>
            <a:off x="3441290" y="1394887"/>
            <a:ext cx="2654710" cy="470249"/>
          </a:xfrm>
          <a:prstGeom prst="rect">
            <a:avLst/>
          </a:prstGeom>
          <a:solidFill>
            <a:srgbClr val="FFFF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A236AE-0B52-4240-AC6E-690986942CE7}"/>
              </a:ext>
            </a:extLst>
          </p:cNvPr>
          <p:cNvSpPr/>
          <p:nvPr/>
        </p:nvSpPr>
        <p:spPr>
          <a:xfrm>
            <a:off x="1269641" y="947468"/>
            <a:ext cx="4088940" cy="470249"/>
          </a:xfrm>
          <a:prstGeom prst="rect">
            <a:avLst/>
          </a:prstGeom>
          <a:solidFill>
            <a:srgbClr val="FFFF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C5DB8E-1F58-42DF-A2FD-18879AA5851F}"/>
              </a:ext>
            </a:extLst>
          </p:cNvPr>
          <p:cNvSpPr txBox="1"/>
          <p:nvPr/>
        </p:nvSpPr>
        <p:spPr>
          <a:xfrm>
            <a:off x="1" y="599605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All users are interested in z</a:t>
            </a:r>
            <a:r>
              <a:rPr lang="en-US" sz="3200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44</a:t>
            </a: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=‘War in Afghanistan’ </a:t>
            </a:r>
            <a:endParaRPr lang="en-US" sz="3200" i="1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269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3834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You are what you post</a:t>
            </a:r>
            <a:r>
              <a:rPr lang="en-US" sz="40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! within time.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755186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83B2953-20BA-48F6-A4F2-562749026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329" y="2465912"/>
            <a:ext cx="6061543" cy="279573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9D55029-772D-46FC-88B9-0A9F05A897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9641" y="1006277"/>
            <a:ext cx="9310921" cy="94049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CFED4C1-4265-4C59-85A5-67371708EC14}"/>
              </a:ext>
            </a:extLst>
          </p:cNvPr>
          <p:cNvSpPr/>
          <p:nvPr/>
        </p:nvSpPr>
        <p:spPr>
          <a:xfrm>
            <a:off x="3441290" y="1394887"/>
            <a:ext cx="2654710" cy="470249"/>
          </a:xfrm>
          <a:prstGeom prst="rect">
            <a:avLst/>
          </a:prstGeom>
          <a:solidFill>
            <a:srgbClr val="FFFF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A236AE-0B52-4240-AC6E-690986942CE7}"/>
              </a:ext>
            </a:extLst>
          </p:cNvPr>
          <p:cNvSpPr/>
          <p:nvPr/>
        </p:nvSpPr>
        <p:spPr>
          <a:xfrm>
            <a:off x="1269641" y="947468"/>
            <a:ext cx="4088940" cy="470249"/>
          </a:xfrm>
          <a:prstGeom prst="rect">
            <a:avLst/>
          </a:prstGeom>
          <a:solidFill>
            <a:srgbClr val="FFFF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C5DB8E-1F58-42DF-A2FD-18879AA5851F}"/>
              </a:ext>
            </a:extLst>
          </p:cNvPr>
          <p:cNvSpPr txBox="1"/>
          <p:nvPr/>
        </p:nvSpPr>
        <p:spPr>
          <a:xfrm>
            <a:off x="0" y="5780782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All users are interested in z</a:t>
            </a:r>
            <a:r>
              <a:rPr lang="en-US" sz="3200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44</a:t>
            </a: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=‘War in Afghanistan’</a:t>
            </a:r>
          </a:p>
          <a:p>
            <a:pPr algn="ctr">
              <a:defRPr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but </a:t>
            </a:r>
            <a:r>
              <a:rPr lang="en-US" sz="32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not aligned in time</a:t>
            </a:r>
            <a:r>
              <a:rPr lang="en-US" sz="32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!</a:t>
            </a: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sz="3200" i="1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7478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3834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You are what you post</a:t>
            </a:r>
            <a:r>
              <a:rPr lang="en-US" sz="40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! within time.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755186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19D55029-772D-46FC-88B9-0A9F05A89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641" y="1006277"/>
            <a:ext cx="9310921" cy="94049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CFED4C1-4265-4C59-85A5-67371708EC14}"/>
              </a:ext>
            </a:extLst>
          </p:cNvPr>
          <p:cNvSpPr/>
          <p:nvPr/>
        </p:nvSpPr>
        <p:spPr>
          <a:xfrm>
            <a:off x="3441290" y="1394887"/>
            <a:ext cx="2654710" cy="470249"/>
          </a:xfrm>
          <a:prstGeom prst="rect">
            <a:avLst/>
          </a:prstGeom>
          <a:solidFill>
            <a:srgbClr val="FFFF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A236AE-0B52-4240-AC6E-690986942CE7}"/>
              </a:ext>
            </a:extLst>
          </p:cNvPr>
          <p:cNvSpPr/>
          <p:nvPr/>
        </p:nvSpPr>
        <p:spPr>
          <a:xfrm>
            <a:off x="1269641" y="947468"/>
            <a:ext cx="4088940" cy="470249"/>
          </a:xfrm>
          <a:prstGeom prst="rect">
            <a:avLst/>
          </a:prstGeom>
          <a:solidFill>
            <a:srgbClr val="FFFF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C5DB8E-1F58-42DF-A2FD-18879AA5851F}"/>
              </a:ext>
            </a:extLst>
          </p:cNvPr>
          <p:cNvSpPr txBox="1"/>
          <p:nvPr/>
        </p:nvSpPr>
        <p:spPr>
          <a:xfrm>
            <a:off x="0" y="5780782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All users are interested in z</a:t>
            </a:r>
            <a:r>
              <a:rPr lang="en-US" sz="3200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44</a:t>
            </a: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=‘War in Afghanistan’</a:t>
            </a:r>
          </a:p>
          <a:p>
            <a:pPr algn="ctr">
              <a:defRPr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but </a:t>
            </a:r>
            <a:r>
              <a:rPr lang="en-US" sz="32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not aligned in time</a:t>
            </a:r>
            <a:r>
              <a:rPr lang="en-US" sz="32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!</a:t>
            </a: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sz="3200" i="1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EAAD5A-D579-4F6B-8E6B-CFD10CE2BA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661" y="2345252"/>
            <a:ext cx="9633840" cy="311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5744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3834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Diachronically Like-minded User Community Detection</a:t>
            </a:r>
            <a:endParaRPr lang="en-US" sz="4000" i="1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755186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4C5DB8E-1F58-42DF-A2FD-18879AA5851F}"/>
                  </a:ext>
                </a:extLst>
              </p:cNvPr>
              <p:cNvSpPr txBox="1"/>
              <p:nvPr/>
            </p:nvSpPr>
            <p:spPr>
              <a:xfrm>
                <a:off x="0" y="854821"/>
                <a:ext cx="12192000" cy="29238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Tx/>
                  <a:buChar char="-"/>
                  <a:defRPr/>
                </a:pP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User Clustering</a:t>
                </a:r>
              </a:p>
              <a:p>
                <a:pPr marL="914400" lvl="1" indent="-457200">
                  <a:buFontTx/>
                  <a:buChar char="-"/>
                  <a:defRPr/>
                </a:pPr>
                <a:r>
                  <a:rPr lang="en-US" sz="24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Timeseries (Image) Clustering</a:t>
                </a:r>
              </a:p>
              <a:p>
                <a:pPr lvl="1">
                  <a:defRPr/>
                </a:pPr>
                <a:endParaRPr lang="en-US" sz="32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lvl="1">
                  <a:defRPr/>
                </a:pP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User </a:t>
                </a:r>
                <a14:m>
                  <m:oMath xmlns:m="http://schemas.openxmlformats.org/officeDocument/2006/math">
                    <m:r>
                      <a:rPr lang="en-US" sz="320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⟷</m:t>
                    </m:r>
                  </m:oMath>
                </a14:m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Documents </a:t>
                </a:r>
                <a14:m>
                  <m:oMath xmlns:m="http://schemas.openxmlformats.org/officeDocument/2006/math">
                    <m:r>
                      <a:rPr lang="en-US" sz="320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⟶</m:t>
                    </m:r>
                  </m:oMath>
                </a14:m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User Vector </a:t>
                </a:r>
                <a14:m>
                  <m:oMath xmlns:m="http://schemas.openxmlformats.org/officeDocument/2006/math">
                    <m:r>
                      <a:rPr lang="en-US" sz="320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⟷</m:t>
                    </m:r>
                  </m:oMath>
                </a14:m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Document Vector</a:t>
                </a:r>
              </a:p>
              <a:p>
                <a:pPr marL="1371600" lvl="2" indent="-457200">
                  <a:buFontTx/>
                  <a:buChar char="-"/>
                  <a:defRPr/>
                </a:pPr>
                <a:endParaRPr lang="en-US" sz="32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1371600" lvl="2" indent="-457200">
                  <a:buFontTx/>
                  <a:buChar char="-"/>
                  <a:defRPr/>
                </a:pP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How to include time?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4C5DB8E-1F58-42DF-A2FD-18879AA58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54821"/>
                <a:ext cx="12192000" cy="2923877"/>
              </a:xfrm>
              <a:prstGeom prst="rect">
                <a:avLst/>
              </a:prstGeom>
              <a:blipFill>
                <a:blip r:embed="rId3"/>
                <a:stretch>
                  <a:fillRect l="-1500" t="-4583" b="-7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D2EAAD5A-D579-4F6B-8E6B-CFD10CE2BA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0054" y="5197116"/>
            <a:ext cx="5131946" cy="166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2919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3834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Diachronically Like-minded User Community Detection</a:t>
            </a:r>
            <a:endParaRPr lang="en-US" sz="4000" i="1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755186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2EAAD5A-D579-4F6B-8E6B-CFD10CE2B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054" y="5197116"/>
            <a:ext cx="5131946" cy="16608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77455F-1920-4969-96C8-F4F4211BA198}"/>
                  </a:ext>
                </a:extLst>
              </p:cNvPr>
              <p:cNvSpPr txBox="1"/>
              <p:nvPr/>
            </p:nvSpPr>
            <p:spPr>
              <a:xfrm>
                <a:off x="0" y="755186"/>
                <a:ext cx="12192000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Tx/>
                  <a:buChar char="-"/>
                  <a:defRPr/>
                </a:pP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User Clustering</a:t>
                </a:r>
              </a:p>
              <a:p>
                <a:pPr marL="914400" lvl="1" indent="-457200">
                  <a:buFontTx/>
                  <a:buChar char="-"/>
                  <a:defRPr/>
                </a:pPr>
                <a:r>
                  <a:rPr lang="en-US" sz="24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User Vector Representation</a:t>
                </a:r>
              </a:p>
              <a:p>
                <a:pPr lvl="1">
                  <a:defRPr/>
                </a:pPr>
                <a:endParaRPr lang="en-US" sz="32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lvl="1">
                  <a:defRPr/>
                </a:pP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User </a:t>
                </a:r>
                <a14:m>
                  <m:oMath xmlns:m="http://schemas.openxmlformats.org/officeDocument/2006/math">
                    <m:r>
                      <a:rPr lang="en-US" sz="320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⟷</m:t>
                    </m:r>
                  </m:oMath>
                </a14:m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Documents </a:t>
                </a:r>
                <a14:m>
                  <m:oMath xmlns:m="http://schemas.openxmlformats.org/officeDocument/2006/math">
                    <m:r>
                      <a:rPr lang="en-US" sz="320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⟶</m:t>
                    </m:r>
                  </m:oMath>
                </a14:m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User Vector </a:t>
                </a:r>
                <a14:m>
                  <m:oMath xmlns:m="http://schemas.openxmlformats.org/officeDocument/2006/math">
                    <m:r>
                      <a:rPr lang="en-US" sz="320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⟷</m:t>
                    </m:r>
                  </m:oMath>
                </a14:m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Document Vector</a:t>
                </a:r>
              </a:p>
              <a:p>
                <a:pPr marL="1371600" lvl="2" indent="-457200">
                  <a:buFontTx/>
                  <a:buChar char="-"/>
                  <a:defRPr/>
                </a:pPr>
                <a:endParaRPr lang="en-US" sz="32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1371600" lvl="2" indent="-457200">
                  <a:buFontTx/>
                  <a:buChar char="-"/>
                  <a:defRPr/>
                </a:pP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How to include time?</a:t>
                </a:r>
              </a:p>
              <a:p>
                <a:pPr lvl="1">
                  <a:defRPr/>
                </a:pPr>
                <a:endParaRPr lang="en-US" sz="32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lvl="1">
                  <a:defRPr/>
                </a:pP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User at time t </a:t>
                </a:r>
                <a14:m>
                  <m:oMath xmlns:m="http://schemas.openxmlformats.org/officeDocument/2006/math">
                    <m:r>
                      <a:rPr lang="en-US" sz="320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⟷</m:t>
                    </m:r>
                  </m:oMath>
                </a14:m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A document that has all she said at time t</a:t>
                </a:r>
              </a:p>
              <a:p>
                <a:pPr lvl="1">
                  <a:defRPr/>
                </a:pP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User = [Doc</a:t>
                </a:r>
                <a:r>
                  <a:rPr lang="en-US" sz="3200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0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, Doc</a:t>
                </a:r>
                <a:r>
                  <a:rPr lang="en-US" sz="3200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1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, …, </a:t>
                </a:r>
                <a:r>
                  <a:rPr lang="en-US" sz="32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Doc</a:t>
                </a:r>
                <a:r>
                  <a:rPr lang="en-US" sz="3200" baseline="-250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]</a:t>
                </a:r>
              </a:p>
              <a:p>
                <a:pPr lvl="1">
                  <a:defRPr/>
                </a:pPr>
                <a:endParaRPr lang="en-US" sz="32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77455F-1920-4969-96C8-F4F4211BA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55186"/>
                <a:ext cx="12192000" cy="4893647"/>
              </a:xfrm>
              <a:prstGeom prst="rect">
                <a:avLst/>
              </a:prstGeom>
              <a:blipFill>
                <a:blip r:embed="rId4"/>
                <a:stretch>
                  <a:fillRect l="-1500" t="-2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95841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3834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Diachronically Like-minded User Community Detection</a:t>
            </a:r>
            <a:endParaRPr lang="en-US" sz="4000" i="1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755186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AA2952-415E-457D-B041-98E598D4034E}"/>
              </a:ext>
            </a:extLst>
          </p:cNvPr>
          <p:cNvSpPr txBox="1"/>
          <p:nvPr/>
        </p:nvSpPr>
        <p:spPr>
          <a:xfrm>
            <a:off x="4218039" y="1584201"/>
            <a:ext cx="797396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User = [Doc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0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, Doc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1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, …,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Doc</a:t>
            </a:r>
            <a:r>
              <a:rPr kumimoji="0" lang="en-US" sz="32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]</a:t>
            </a:r>
          </a:p>
          <a:p>
            <a:pPr algn="ctr">
              <a:defRPr/>
            </a:pPr>
            <a:endParaRPr lang="en-US" sz="32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LDA</a:t>
            </a:r>
          </a:p>
          <a:p>
            <a:pPr algn="ctr">
              <a:defRPr/>
            </a:pPr>
            <a:endParaRPr lang="en-US" sz="32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User = [[z</a:t>
            </a:r>
            <a:r>
              <a:rPr kumimoji="0" lang="en-US" sz="32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(0)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1:K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], [z</a:t>
            </a:r>
            <a:r>
              <a:rPr kumimoji="0" lang="en-US" sz="32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(1)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1:K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], …, [z</a:t>
            </a:r>
            <a:r>
              <a:rPr kumimoji="0" lang="en-US" sz="32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(T)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1:K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]]</a:t>
            </a:r>
          </a:p>
          <a:p>
            <a:pPr algn="ctr">
              <a:defRPr/>
            </a:pPr>
            <a:endParaRPr lang="en-US" sz="32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B67D4A1-0FD6-47B2-B688-261EA33CA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425" y="2870906"/>
            <a:ext cx="3043493" cy="36895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EEDFCD3-67C7-43AA-95D9-F26134569B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4267"/>
          <a:stretch/>
        </p:blipFill>
        <p:spPr>
          <a:xfrm>
            <a:off x="728867" y="1022075"/>
            <a:ext cx="3043493" cy="9494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2405776-5286-4661-A93C-EEDA9FAAB6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058" t="25594" r="-1448" b="51810"/>
          <a:stretch/>
        </p:blipFill>
        <p:spPr>
          <a:xfrm>
            <a:off x="1077913" y="1308572"/>
            <a:ext cx="3119782" cy="8337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C613006-7591-4936-9604-20019C268D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870" t="48245" r="-636" b="29159"/>
          <a:stretch/>
        </p:blipFill>
        <p:spPr>
          <a:xfrm>
            <a:off x="1426959" y="1566290"/>
            <a:ext cx="3119782" cy="8337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Graphic 10" descr="Arrow Down with solid fill">
            <a:extLst>
              <a:ext uri="{FF2B5EF4-FFF2-40B4-BE49-F238E27FC236}">
                <a16:creationId xmlns:a16="http://schemas.microsoft.com/office/drawing/2014/main" id="{D272BDD2-241E-4121-8AB8-51F70C7DBF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47819" y="2142296"/>
            <a:ext cx="914400" cy="497538"/>
          </a:xfrm>
          <a:prstGeom prst="rect">
            <a:avLst/>
          </a:prstGeom>
        </p:spPr>
      </p:pic>
      <p:pic>
        <p:nvPicPr>
          <p:cNvPr id="19" name="Graphic 18" descr="Arrow Down with solid fill">
            <a:extLst>
              <a:ext uri="{FF2B5EF4-FFF2-40B4-BE49-F238E27FC236}">
                <a16:creationId xmlns:a16="http://schemas.microsoft.com/office/drawing/2014/main" id="{510A4A28-CE89-40DB-B91E-8CBD730F1A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47819" y="3105147"/>
            <a:ext cx="914400" cy="49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343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3834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Diachronically Like-minded User Community Detection</a:t>
            </a:r>
            <a:endParaRPr lang="en-US" sz="4000" i="1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755186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AA2952-415E-457D-B041-98E598D4034E}"/>
              </a:ext>
            </a:extLst>
          </p:cNvPr>
          <p:cNvSpPr txBox="1"/>
          <p:nvPr/>
        </p:nvSpPr>
        <p:spPr>
          <a:xfrm>
            <a:off x="4218039" y="1584201"/>
            <a:ext cx="7973961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User = [Doc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0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, Doc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1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, …,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Doc</a:t>
            </a:r>
            <a:r>
              <a:rPr kumimoji="0" lang="en-US" sz="32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]</a:t>
            </a:r>
          </a:p>
          <a:p>
            <a:pPr algn="ctr">
              <a:defRPr/>
            </a:pPr>
            <a:endParaRPr lang="en-US" sz="32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LDA</a:t>
            </a:r>
          </a:p>
          <a:p>
            <a:pPr algn="ctr">
              <a:defRPr/>
            </a:pPr>
            <a:endParaRPr lang="en-US" sz="32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User = [[z</a:t>
            </a:r>
            <a:r>
              <a:rPr kumimoji="0" lang="en-US" sz="32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(0)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1:K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], [z</a:t>
            </a:r>
            <a:r>
              <a:rPr kumimoji="0" lang="en-US" sz="32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(1)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1:K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], …, [z</a:t>
            </a:r>
            <a:r>
              <a:rPr kumimoji="0" lang="en-US" sz="32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(T)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1:K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]]</a:t>
            </a:r>
          </a:p>
          <a:p>
            <a:pPr algn="ctr">
              <a:defRPr/>
            </a:pPr>
            <a:endParaRPr lang="en-US" sz="32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Two users are similar if they share more cells!</a:t>
            </a:r>
          </a:p>
          <a:p>
            <a:pPr algn="ctr">
              <a:defRPr/>
            </a:pP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each cell = 1×1×1 cube ={</a:t>
            </a:r>
            <a:r>
              <a:rPr lang="en-US" sz="24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</a:t>
            </a:r>
            <a:r>
              <a:rPr lang="en-US" sz="2400" baseline="-250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}×{</a:t>
            </a:r>
            <a:r>
              <a:rPr lang="en-US" sz="24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z</a:t>
            </a:r>
            <a:r>
              <a:rPr lang="en-US" sz="2400" baseline="-250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}×{</a:t>
            </a:r>
            <a:r>
              <a:rPr lang="en-US" sz="24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</a:t>
            </a:r>
            <a:r>
              <a:rPr lang="en-US" sz="2400" baseline="-250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}</a:t>
            </a:r>
          </a:p>
          <a:p>
            <a:pPr algn="ctr"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Shared cell 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= </a:t>
            </a:r>
            <a:r>
              <a:rPr lang="en-US" sz="24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n×m×k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cube </a:t>
            </a:r>
          </a:p>
          <a:p>
            <a:pPr algn="ctr">
              <a:defRPr/>
            </a:pPr>
            <a:endParaRPr lang="en-US" sz="24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>
              <a:defRPr/>
            </a:pP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e.g., {u</a:t>
            </a:r>
            <a:r>
              <a:rPr lang="en-US" sz="2400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</a:t>
            </a:r>
            <a:r>
              <a:rPr lang="en-US" sz="2400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}×{z</a:t>
            </a:r>
            <a:r>
              <a:rPr lang="en-US" sz="2400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44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}×{t</a:t>
            </a:r>
            <a:r>
              <a:rPr lang="en-US" sz="2400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22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</a:t>
            </a:r>
            <a:r>
              <a:rPr lang="en-US" sz="2400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23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… t</a:t>
            </a:r>
            <a:r>
              <a:rPr lang="en-US" sz="2400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30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}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B67D4A1-0FD6-47B2-B688-261EA33CA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425" y="2870906"/>
            <a:ext cx="3043493" cy="36895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EEDFCD3-67C7-43AA-95D9-F26134569B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4267"/>
          <a:stretch/>
        </p:blipFill>
        <p:spPr>
          <a:xfrm>
            <a:off x="728867" y="1022075"/>
            <a:ext cx="3043493" cy="9494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2405776-5286-4661-A93C-EEDA9FAAB6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058" t="25594" r="-1448" b="51810"/>
          <a:stretch/>
        </p:blipFill>
        <p:spPr>
          <a:xfrm>
            <a:off x="1077913" y="1308572"/>
            <a:ext cx="3119782" cy="8337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C613006-7591-4936-9604-20019C268D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870" t="48245" r="-636" b="29159"/>
          <a:stretch/>
        </p:blipFill>
        <p:spPr>
          <a:xfrm>
            <a:off x="1426959" y="1566290"/>
            <a:ext cx="3119782" cy="8337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Graphic 10" descr="Arrow Down with solid fill">
            <a:extLst>
              <a:ext uri="{FF2B5EF4-FFF2-40B4-BE49-F238E27FC236}">
                <a16:creationId xmlns:a16="http://schemas.microsoft.com/office/drawing/2014/main" id="{D272BDD2-241E-4121-8AB8-51F70C7DBF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47819" y="2142296"/>
            <a:ext cx="914400" cy="497538"/>
          </a:xfrm>
          <a:prstGeom prst="rect">
            <a:avLst/>
          </a:prstGeom>
        </p:spPr>
      </p:pic>
      <p:pic>
        <p:nvPicPr>
          <p:cNvPr id="19" name="Graphic 18" descr="Arrow Down with solid fill">
            <a:extLst>
              <a:ext uri="{FF2B5EF4-FFF2-40B4-BE49-F238E27FC236}">
                <a16:creationId xmlns:a16="http://schemas.microsoft.com/office/drawing/2014/main" id="{510A4A28-CE89-40DB-B91E-8CBD730F1A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47819" y="3105147"/>
            <a:ext cx="914400" cy="49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6335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-2258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Diachronically Like-minded User Community Detection</a:t>
            </a:r>
            <a:endParaRPr lang="en-US" sz="4000" i="1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755186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6AA2952-415E-457D-B041-98E598D4034E}"/>
                  </a:ext>
                </a:extLst>
              </p:cNvPr>
              <p:cNvSpPr txBox="1"/>
              <p:nvPr/>
            </p:nvSpPr>
            <p:spPr>
              <a:xfrm>
                <a:off x="4193964" y="2400014"/>
                <a:ext cx="7973961" cy="35394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 algn="ctr">
                  <a:buClr>
                    <a:srgbClr val="B52144"/>
                  </a:buClr>
                </a:pPr>
                <a:r>
                  <a:rPr lang="en-US" sz="3200" dirty="0">
                    <a:solidFill>
                      <a:srgbClr val="0000FF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anose="05000000000000000000" pitchFamily="2" charset="2"/>
                  </a:rPr>
                  <a:t>Region of Like-mindedness 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anose="05000000000000000000" pitchFamily="2" charset="2"/>
                  </a:rPr>
                  <a:t>(</a:t>
                </a:r>
                <a:r>
                  <a:rPr lang="en-US" sz="32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anose="05000000000000000000" pitchFamily="2" charset="2"/>
                  </a:rPr>
                  <a:t>RoL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anose="05000000000000000000" pitchFamily="2" charset="2"/>
                  </a:rPr>
                  <a:t>) iff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SupPr>
                      <m:e>
                        <m:r>
                          <a:rPr lang="en-US" sz="3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𝑦</m:t>
                        </m:r>
                      </m:e>
                      <m:sub>
                        <m:r>
                          <a:rPr lang="en-US" sz="3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𝑡</m:t>
                        </m:r>
                      </m:sub>
                      <m:sup>
                        <m:r>
                          <a:rPr lang="en-US" sz="3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𝑢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r>
                          <a:rPr lang="en-US" sz="3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𝑧</m:t>
                        </m:r>
                      </m:e>
                    </m:d>
                    <m:r>
                      <a:rPr lang="en-US" sz="320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 ≈</m:t>
                    </m:r>
                    <m:sSubSup>
                      <m:sSubSupPr>
                        <m:ctrlP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SupPr>
                      <m:e>
                        <m:r>
                          <a:rPr lang="en-US" sz="3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𝑦</m:t>
                        </m:r>
                      </m:e>
                      <m:sub>
                        <m:r>
                          <a:rPr lang="en-US" sz="3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𝑡</m:t>
                        </m:r>
                      </m:sub>
                      <m:sup>
                        <m:r>
                          <a:rPr lang="en-US" sz="3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𝑣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r>
                          <a:rPr lang="en-US" sz="3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𝑧</m:t>
                        </m:r>
                      </m:e>
                    </m:d>
                  </m:oMath>
                </a14:m>
                <a:endParaRPr lang="en-US" sz="32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>
                  <a:defRPr/>
                </a:pPr>
                <a:endParaRPr lang="en-US" sz="32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rPr>
                  <a:t>Two users are similar if they share more cells!</a:t>
                </a:r>
              </a:p>
              <a:p>
                <a:pPr algn="ctr">
                  <a:defRPr/>
                </a:pPr>
                <a:r>
                  <a:rPr lang="en-US" sz="24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each cell = 1×1×1 cube ={</a:t>
                </a:r>
                <a:r>
                  <a:rPr lang="en-US" sz="24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u</a:t>
                </a:r>
                <a:r>
                  <a:rPr lang="en-US" sz="2400" baseline="-250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</a:t>
                </a:r>
                <a:r>
                  <a:rPr lang="en-US" sz="24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}×{</a:t>
                </a:r>
                <a:r>
                  <a:rPr lang="en-US" sz="24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z</a:t>
                </a:r>
                <a:r>
                  <a:rPr lang="en-US" sz="2400" baseline="-250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j</a:t>
                </a:r>
                <a:r>
                  <a:rPr lang="en-US" sz="24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}×{</a:t>
                </a:r>
                <a:r>
                  <a:rPr lang="en-US" sz="24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</a:t>
                </a:r>
                <a:r>
                  <a:rPr lang="en-US" sz="2400" baseline="-250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k</a:t>
                </a:r>
                <a:r>
                  <a:rPr lang="en-US" sz="24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}</a:t>
                </a:r>
              </a:p>
              <a:p>
                <a:pPr algn="ctr"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rPr>
                  <a:t>Shared cell </a:t>
                </a:r>
                <a:r>
                  <a:rPr lang="en-US" sz="24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= </a:t>
                </a:r>
                <a:r>
                  <a:rPr lang="en-US" sz="24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n×m×k</a:t>
                </a:r>
                <a:r>
                  <a:rPr lang="en-US" sz="24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cube </a:t>
                </a:r>
              </a:p>
              <a:p>
                <a:pPr algn="ctr">
                  <a:defRPr/>
                </a:pPr>
                <a:endParaRPr lang="en-US" sz="24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>
                  <a:defRPr/>
                </a:pPr>
                <a:r>
                  <a:rPr lang="en-US" sz="24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e.g., {</a:t>
                </a:r>
                <a:r>
                  <a:rPr lang="en-US" sz="2400" dirty="0">
                    <a:solidFill>
                      <a:srgbClr val="0000FF"/>
                    </a:solidFill>
                    <a:highlight>
                      <a:srgbClr val="FFFF00"/>
                    </a:highlight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u</a:t>
                </a:r>
                <a:r>
                  <a:rPr lang="en-US" sz="2400" baseline="-25000" dirty="0">
                    <a:solidFill>
                      <a:srgbClr val="0000FF"/>
                    </a:solidFill>
                    <a:highlight>
                      <a:srgbClr val="FFFF00"/>
                    </a:highlight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1</a:t>
                </a:r>
                <a:r>
                  <a:rPr lang="en-US" sz="2400" dirty="0">
                    <a:solidFill>
                      <a:srgbClr val="0000FF"/>
                    </a:solidFill>
                    <a:highlight>
                      <a:srgbClr val="FFFF00"/>
                    </a:highlight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u</a:t>
                </a:r>
                <a:r>
                  <a:rPr lang="en-US" sz="2400" baseline="-25000" dirty="0">
                    <a:solidFill>
                      <a:srgbClr val="0000FF"/>
                    </a:solidFill>
                    <a:highlight>
                      <a:srgbClr val="FFFF00"/>
                    </a:highlight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2</a:t>
                </a:r>
                <a:r>
                  <a:rPr lang="en-US" sz="24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}×{z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44</a:t>
                </a:r>
                <a:r>
                  <a:rPr lang="en-US" sz="24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}×{t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22</a:t>
                </a:r>
                <a:r>
                  <a:rPr lang="en-US" sz="24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t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23</a:t>
                </a:r>
                <a:r>
                  <a:rPr lang="en-US" sz="24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… t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30</a:t>
                </a:r>
                <a:r>
                  <a:rPr lang="en-US" sz="24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}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6AA2952-415E-457D-B041-98E598D403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3964" y="2400014"/>
                <a:ext cx="7973961" cy="3539430"/>
              </a:xfrm>
              <a:prstGeom prst="rect">
                <a:avLst/>
              </a:prstGeom>
              <a:blipFill>
                <a:blip r:embed="rId3"/>
                <a:stretch>
                  <a:fillRect l="-841" t="-2241" r="-841" b="-3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4B67D4A1-0FD6-47B2-B688-261EA33CA0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425" y="2870906"/>
            <a:ext cx="3043493" cy="36895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EEDFCD3-67C7-43AA-95D9-F26134569B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4267"/>
          <a:stretch/>
        </p:blipFill>
        <p:spPr>
          <a:xfrm>
            <a:off x="728867" y="1022075"/>
            <a:ext cx="3043493" cy="9494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2405776-5286-4661-A93C-EEDA9FAAB6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058" t="25594" r="-1448" b="51810"/>
          <a:stretch/>
        </p:blipFill>
        <p:spPr>
          <a:xfrm>
            <a:off x="1077913" y="1308572"/>
            <a:ext cx="3119782" cy="8337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C613006-7591-4936-9604-20019C268D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870" t="48245" r="-636" b="29159"/>
          <a:stretch/>
        </p:blipFill>
        <p:spPr>
          <a:xfrm>
            <a:off x="1426959" y="1566290"/>
            <a:ext cx="3119782" cy="8337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62805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E8BDD87-7CF2-4A86-B575-F75C36DC069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70067" y="2624173"/>
            <a:ext cx="5353378" cy="39033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EEA390-FB80-40EE-A66C-0453B01506A2}"/>
              </a:ext>
            </a:extLst>
          </p:cNvPr>
          <p:cNvSpPr txBox="1"/>
          <p:nvPr/>
        </p:nvSpPr>
        <p:spPr>
          <a:xfrm>
            <a:off x="0" y="-2258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Diachronically Like-minded User Community Detection</a:t>
            </a:r>
            <a:endParaRPr lang="en-US" sz="4000" i="1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076E64C-0DC3-4FF2-851E-DA3EA7696224}"/>
              </a:ext>
            </a:extLst>
          </p:cNvPr>
          <p:cNvCxnSpPr>
            <a:cxnSpLocks/>
          </p:cNvCxnSpPr>
          <p:nvPr/>
        </p:nvCxnSpPr>
        <p:spPr>
          <a:xfrm>
            <a:off x="1092661" y="755186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1AEB07E-4858-4369-92A8-B336BF3FECF9}"/>
              </a:ext>
            </a:extLst>
          </p:cNvPr>
          <p:cNvSpPr txBox="1"/>
          <p:nvPr/>
        </p:nvSpPr>
        <p:spPr>
          <a:xfrm>
            <a:off x="0" y="825072"/>
            <a:ext cx="1219199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  <a:defRPr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User Clustering</a:t>
            </a:r>
          </a:p>
          <a:p>
            <a:pPr marL="914400" lvl="1" indent="-457200">
              <a:buFontTx/>
              <a:buChar char="-"/>
              <a:defRPr/>
            </a:pPr>
            <a:r>
              <a:rPr lang="en-US" sz="2400" strike="sngStrike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Timeseries (Image) Clustering</a:t>
            </a:r>
          </a:p>
          <a:p>
            <a:pPr marL="914400" lvl="1" indent="-457200">
              <a:buFontTx/>
              <a:buChar char="-"/>
              <a:defRPr/>
            </a:pP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User2Vec: User Vector Representation: Two Similar Users 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 Similar Vectors	</a:t>
            </a:r>
            <a:endParaRPr lang="en-US" sz="24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119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092661" y="38865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267535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Bag-of-Word as a Document Vector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21720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5D22856-CDA6-47BD-82A2-D79EC68D1EA7}"/>
              </a:ext>
            </a:extLst>
          </p:cNvPr>
          <p:cNvSpPr txBox="1"/>
          <p:nvPr/>
        </p:nvSpPr>
        <p:spPr>
          <a:xfrm>
            <a:off x="0" y="4265108"/>
            <a:ext cx="1219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Documents that have “powerful,” should have similar vectors as those that have “strong”</a:t>
            </a:r>
            <a:r>
              <a:rPr lang="en-US" sz="24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290894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092661" y="38865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267535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Word Vectors as a Document Vector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21720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5D22856-CDA6-47BD-82A2-D79EC68D1EA7}"/>
              </a:ext>
            </a:extLst>
          </p:cNvPr>
          <p:cNvSpPr txBox="1"/>
          <p:nvPr/>
        </p:nvSpPr>
        <p:spPr>
          <a:xfrm>
            <a:off x="0" y="3960308"/>
            <a:ext cx="12192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function on words’ vectors of a document Doc = [w</a:t>
            </a:r>
            <a:r>
              <a:rPr lang="en-US" sz="2400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w</a:t>
            </a:r>
            <a:r>
              <a:rPr lang="en-US" sz="2400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…, </a:t>
            </a:r>
            <a:r>
              <a:rPr lang="en-US" sz="24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</a:t>
            </a:r>
            <a:r>
              <a:rPr lang="en-US" sz="2400" baseline="-250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] </a:t>
            </a:r>
          </a:p>
          <a:p>
            <a:pPr algn="ctr"/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f(Doc) = g(h(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</a:t>
            </a:r>
            <a:r>
              <a:rPr lang="en-US" sz="2400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), 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h(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</a:t>
            </a:r>
            <a:r>
              <a:rPr lang="en-US" sz="2400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), …, 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h(</a:t>
            </a:r>
            <a:r>
              <a:rPr lang="en-US" sz="24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</a:t>
            </a:r>
            <a:r>
              <a:rPr lang="en-US" sz="2400" baseline="-250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))</a:t>
            </a:r>
          </a:p>
          <a:p>
            <a:pPr algn="ctr"/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h: Vocab  R</a:t>
            </a:r>
            <a:r>
              <a:rPr lang="en-US" sz="2400" baseline="30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d</a:t>
            </a:r>
            <a:endParaRPr lang="en-US" sz="24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  <a:sym typeface="Wingdings" panose="05000000000000000000" pitchFamily="2" charset="2"/>
            </a:endParaRPr>
          </a:p>
          <a:p>
            <a:pPr algn="ctr"/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g: </a:t>
            </a:r>
            <a:r>
              <a:rPr lang="en-US" sz="24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R</a:t>
            </a:r>
            <a:r>
              <a:rPr lang="en-US" sz="2400" baseline="300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d×n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 R</a:t>
            </a:r>
            <a:r>
              <a:rPr lang="en-US" sz="2400" baseline="30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d’</a:t>
            </a:r>
          </a:p>
          <a:p>
            <a:pPr algn="ctr"/>
            <a:endParaRPr lang="en-US" sz="24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  <a:sym typeface="Wingdings" panose="05000000000000000000" pitchFamily="2" charset="2"/>
            </a:endParaRPr>
          </a:p>
          <a:p>
            <a:pPr algn="ctr"/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h: could be 1-hot, Term-Doc, TF-</a:t>
            </a:r>
            <a:r>
              <a:rPr lang="en-US" sz="24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iDF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, …, Word2Vec</a:t>
            </a:r>
          </a:p>
          <a:p>
            <a:pPr algn="ctr"/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g: Concatenation, SUM, AVG, …</a:t>
            </a:r>
          </a:p>
        </p:txBody>
      </p:sp>
    </p:spTree>
    <p:extLst>
      <p:ext uri="{BB962C8B-B14F-4D97-AF65-F5344CB8AC3E}">
        <p14:creationId xmlns:p14="http://schemas.microsoft.com/office/powerpoint/2010/main" val="3853046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092661" y="38865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267535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Word Vectors as a Document Vector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21720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5D22856-CDA6-47BD-82A2-D79EC68D1EA7}"/>
              </a:ext>
            </a:extLst>
          </p:cNvPr>
          <p:cNvSpPr txBox="1"/>
          <p:nvPr/>
        </p:nvSpPr>
        <p:spPr>
          <a:xfrm>
            <a:off x="0" y="3960308"/>
            <a:ext cx="12192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function on words’ vectors of a document Doc = [w</a:t>
            </a:r>
            <a:r>
              <a:rPr lang="en-US" sz="2400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w</a:t>
            </a:r>
            <a:r>
              <a:rPr lang="en-US" sz="2400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…, </a:t>
            </a:r>
            <a:r>
              <a:rPr lang="en-US" sz="24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</a:t>
            </a:r>
            <a:r>
              <a:rPr lang="en-US" sz="2400" baseline="-250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] </a:t>
            </a:r>
          </a:p>
          <a:p>
            <a:pPr algn="ctr"/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f(Doc) = g(h(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</a:t>
            </a:r>
            <a:r>
              <a:rPr lang="en-US" sz="2400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), 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h(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</a:t>
            </a:r>
            <a:r>
              <a:rPr lang="en-US" sz="2400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), …, 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h(</a:t>
            </a:r>
            <a:r>
              <a:rPr lang="en-US" sz="24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</a:t>
            </a:r>
            <a:r>
              <a:rPr lang="en-US" sz="2400" baseline="-250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))</a:t>
            </a:r>
          </a:p>
          <a:p>
            <a:pPr algn="ctr"/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h: Vocab  R</a:t>
            </a:r>
            <a:r>
              <a:rPr lang="en-US" sz="2400" baseline="30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d</a:t>
            </a:r>
            <a:endParaRPr lang="en-US" sz="24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  <a:sym typeface="Wingdings" panose="05000000000000000000" pitchFamily="2" charset="2"/>
            </a:endParaRPr>
          </a:p>
          <a:p>
            <a:pPr algn="ctr"/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g: </a:t>
            </a:r>
            <a:r>
              <a:rPr lang="en-US" sz="24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R</a:t>
            </a:r>
            <a:r>
              <a:rPr lang="en-US" sz="2400" baseline="300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d×n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 R</a:t>
            </a:r>
            <a:r>
              <a:rPr lang="en-US" sz="2400" baseline="30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d’</a:t>
            </a:r>
          </a:p>
          <a:p>
            <a:pPr algn="ctr"/>
            <a:endParaRPr lang="en-US" sz="24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  <a:sym typeface="Wingdings" panose="05000000000000000000" pitchFamily="2" charset="2"/>
            </a:endParaRPr>
          </a:p>
          <a:p>
            <a:pPr algn="ctr"/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h: could be 1-hot, Term-Doc, TF-</a:t>
            </a:r>
            <a:r>
              <a:rPr lang="en-US" sz="24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iDF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, …, Word2Vec</a:t>
            </a:r>
          </a:p>
          <a:p>
            <a:pPr algn="ctr"/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g: unknown! Can we learn it?</a:t>
            </a:r>
          </a:p>
        </p:txBody>
      </p:sp>
    </p:spTree>
    <p:extLst>
      <p:ext uri="{BB962C8B-B14F-4D97-AF65-F5344CB8AC3E}">
        <p14:creationId xmlns:p14="http://schemas.microsoft.com/office/powerpoint/2010/main" val="3334928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 with low confidence">
            <a:extLst>
              <a:ext uri="{FF2B5EF4-FFF2-40B4-BE49-F238E27FC236}">
                <a16:creationId xmlns:a16="http://schemas.microsoft.com/office/drawing/2014/main" id="{0C811106-36C0-4D4C-BBCB-0D7E0CCDF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55" y="2004646"/>
            <a:ext cx="9791690" cy="3570654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3DA660-71A7-5F47-874F-FD7D39F084E6}"/>
              </a:ext>
            </a:extLst>
          </p:cNvPr>
          <p:cNvCxnSpPr>
            <a:cxnSpLocks/>
          </p:cNvCxnSpPr>
          <p:nvPr/>
        </p:nvCxnSpPr>
        <p:spPr>
          <a:xfrm>
            <a:off x="1232361" y="910369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5BFDEED-06DB-7446-B7D9-DE1CE972F5C3}"/>
              </a:ext>
            </a:extLst>
          </p:cNvPr>
          <p:cNvSpPr txBox="1"/>
          <p:nvPr/>
        </p:nvSpPr>
        <p:spPr>
          <a:xfrm>
            <a:off x="0" y="7937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Word2Vec</a:t>
            </a:r>
          </a:p>
        </p:txBody>
      </p:sp>
    </p:spTree>
    <p:extLst>
      <p:ext uri="{BB962C8B-B14F-4D97-AF65-F5344CB8AC3E}">
        <p14:creationId xmlns:p14="http://schemas.microsoft.com/office/powerpoint/2010/main" val="3401352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&#10;&#10;Description automatically generated with medium confidence">
            <a:extLst>
              <a:ext uri="{FF2B5EF4-FFF2-40B4-BE49-F238E27FC236}">
                <a16:creationId xmlns:a16="http://schemas.microsoft.com/office/drawing/2014/main" id="{490ED3BE-39C5-4843-ABFC-4A4F1A1F1B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253" y="1708641"/>
            <a:ext cx="7571154" cy="551570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21E896B-AF6B-C041-B09B-3A9B594D766A}"/>
              </a:ext>
            </a:extLst>
          </p:cNvPr>
          <p:cNvSpPr/>
          <p:nvPr/>
        </p:nvSpPr>
        <p:spPr>
          <a:xfrm>
            <a:off x="3376244" y="5820508"/>
            <a:ext cx="6049110" cy="1600201"/>
          </a:xfrm>
          <a:custGeom>
            <a:avLst/>
            <a:gdLst>
              <a:gd name="connsiteX0" fmla="*/ 0 w 4572002"/>
              <a:gd name="connsiteY0" fmla="*/ 0 h 1529862"/>
              <a:gd name="connsiteX1" fmla="*/ 4572002 w 4572002"/>
              <a:gd name="connsiteY1" fmla="*/ 0 h 1529862"/>
              <a:gd name="connsiteX2" fmla="*/ 4572002 w 4572002"/>
              <a:gd name="connsiteY2" fmla="*/ 1529862 h 1529862"/>
              <a:gd name="connsiteX3" fmla="*/ 0 w 4572002"/>
              <a:gd name="connsiteY3" fmla="*/ 1529862 h 1529862"/>
              <a:gd name="connsiteX4" fmla="*/ 0 w 4572002"/>
              <a:gd name="connsiteY4" fmla="*/ 0 h 1529862"/>
              <a:gd name="connsiteX0" fmla="*/ 351692 w 4923694"/>
              <a:gd name="connsiteY0" fmla="*/ 0 h 1600201"/>
              <a:gd name="connsiteX1" fmla="*/ 4923694 w 4923694"/>
              <a:gd name="connsiteY1" fmla="*/ 0 h 1600201"/>
              <a:gd name="connsiteX2" fmla="*/ 4923694 w 4923694"/>
              <a:gd name="connsiteY2" fmla="*/ 1529862 h 1600201"/>
              <a:gd name="connsiteX3" fmla="*/ 0 w 4923694"/>
              <a:gd name="connsiteY3" fmla="*/ 1600201 h 1600201"/>
              <a:gd name="connsiteX4" fmla="*/ 351692 w 4923694"/>
              <a:gd name="connsiteY4" fmla="*/ 0 h 1600201"/>
              <a:gd name="connsiteX0" fmla="*/ 351692 w 6049110"/>
              <a:gd name="connsiteY0" fmla="*/ 0 h 1600201"/>
              <a:gd name="connsiteX1" fmla="*/ 4923694 w 6049110"/>
              <a:gd name="connsiteY1" fmla="*/ 0 h 1600201"/>
              <a:gd name="connsiteX2" fmla="*/ 6049110 w 6049110"/>
              <a:gd name="connsiteY2" fmla="*/ 1547446 h 1600201"/>
              <a:gd name="connsiteX3" fmla="*/ 0 w 6049110"/>
              <a:gd name="connsiteY3" fmla="*/ 1600201 h 1600201"/>
              <a:gd name="connsiteX4" fmla="*/ 351692 w 6049110"/>
              <a:gd name="connsiteY4" fmla="*/ 0 h 1600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9110" h="1600201">
                <a:moveTo>
                  <a:pt x="351692" y="0"/>
                </a:moveTo>
                <a:lnTo>
                  <a:pt x="4923694" y="0"/>
                </a:lnTo>
                <a:lnTo>
                  <a:pt x="6049110" y="1547446"/>
                </a:lnTo>
                <a:lnTo>
                  <a:pt x="0" y="1600201"/>
                </a:lnTo>
                <a:lnTo>
                  <a:pt x="35169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9373A0-76EB-FC48-8248-3D90C64EE94B}"/>
              </a:ext>
            </a:extLst>
          </p:cNvPr>
          <p:cNvCxnSpPr>
            <a:cxnSpLocks/>
          </p:cNvCxnSpPr>
          <p:nvPr/>
        </p:nvCxnSpPr>
        <p:spPr>
          <a:xfrm>
            <a:off x="1232361" y="910369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3C9677C-DBE6-4046-A9EB-A858BE5EB7DD}"/>
              </a:ext>
            </a:extLst>
          </p:cNvPr>
          <p:cNvSpPr txBox="1"/>
          <p:nvPr/>
        </p:nvSpPr>
        <p:spPr>
          <a:xfrm>
            <a:off x="0" y="4127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Word2Vec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41CFA8A-DEF6-674A-BC3D-70637F2971EB}"/>
                  </a:ext>
                </a:extLst>
              </p:cNvPr>
              <p:cNvSpPr txBox="1"/>
              <p:nvPr/>
            </p:nvSpPr>
            <p:spPr>
              <a:xfrm>
                <a:off x="0" y="986339"/>
                <a:ext cx="12192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14:m>
                  <m:oMath xmlns:m="http://schemas.openxmlformats.org/officeDocument/2006/math">
                    <m:r>
                      <a:rPr lang="en-US" sz="36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𝝈</m:t>
                    </m:r>
                    <m:r>
                      <a:rPr lang="en-US" sz="36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 </m:t>
                    </m:r>
                  </m:oMath>
                </a14:m>
                <a:r>
                  <a:rPr lang="en-US" sz="360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((h = </a:t>
                </a:r>
                <a:r>
                  <a:rPr lang="en-US" sz="3600" b="1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3600" b="1" baseline="30000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360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 + </a:t>
                </a:r>
                <a:r>
                  <a:rPr lang="en-US" sz="3600" b="1" strike="sngStrike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360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W’ + </a:t>
                </a:r>
                <a:r>
                  <a:rPr lang="en-US" sz="3600" b="1" strike="sngStrike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360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41CFA8A-DEF6-674A-BC3D-70637F297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86339"/>
                <a:ext cx="12192000" cy="646331"/>
              </a:xfrm>
              <a:prstGeom prst="rect">
                <a:avLst/>
              </a:prstGeom>
              <a:blipFill>
                <a:blip r:embed="rId3"/>
                <a:stretch>
                  <a:fillRect t="-13462" b="-32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0292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092661" y="38865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267535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Word2Vec Predicts within a Context Window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21720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8540271-7A6C-44BE-998F-11D98175422E}"/>
              </a:ext>
            </a:extLst>
          </p:cNvPr>
          <p:cNvSpPr txBox="1"/>
          <p:nvPr/>
        </p:nvSpPr>
        <p:spPr>
          <a:xfrm>
            <a:off x="0" y="4627063"/>
            <a:ext cx="12192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Context Window moves over the </a:t>
            </a:r>
            <a:r>
              <a:rPr lang="en-US" sz="28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single stream of words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algn="ctr">
              <a:defRPr/>
            </a:pPr>
            <a:r>
              <a:rPr lang="en-US" sz="28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No further 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context such as sentence, paragraph, or document is considered!</a:t>
            </a:r>
          </a:p>
          <a:p>
            <a:pPr algn="ctr"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What if we say that the Window Context is moving within what document?</a:t>
            </a:r>
          </a:p>
        </p:txBody>
      </p:sp>
    </p:spTree>
    <p:extLst>
      <p:ext uri="{BB962C8B-B14F-4D97-AF65-F5344CB8AC3E}">
        <p14:creationId xmlns:p14="http://schemas.microsoft.com/office/powerpoint/2010/main" val="1603575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1AB5C8C-E100-43AA-B565-E66CD9FA2FD0}"/>
              </a:ext>
            </a:extLst>
          </p:cNvPr>
          <p:cNvGrpSpPr/>
          <p:nvPr/>
        </p:nvGrpSpPr>
        <p:grpSpPr>
          <a:xfrm>
            <a:off x="4245665" y="1892981"/>
            <a:ext cx="3681581" cy="2878206"/>
            <a:chOff x="2275253" y="1708641"/>
            <a:chExt cx="7571154" cy="5712068"/>
          </a:xfrm>
        </p:grpSpPr>
        <p:pic>
          <p:nvPicPr>
            <p:cNvPr id="8" name="Picture 7" descr="Chart&#10;&#10;Description automatically generated with medium confidence">
              <a:extLst>
                <a:ext uri="{FF2B5EF4-FFF2-40B4-BE49-F238E27FC236}">
                  <a16:creationId xmlns:a16="http://schemas.microsoft.com/office/drawing/2014/main" id="{490ED3BE-39C5-4843-ABFC-4A4F1A1F1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5253" y="1708641"/>
              <a:ext cx="7571154" cy="5515704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21E896B-AF6B-C041-B09B-3A9B594D766A}"/>
                </a:ext>
              </a:extLst>
            </p:cNvPr>
            <p:cNvSpPr/>
            <p:nvPr/>
          </p:nvSpPr>
          <p:spPr>
            <a:xfrm>
              <a:off x="3376244" y="5820508"/>
              <a:ext cx="6049110" cy="1600201"/>
            </a:xfrm>
            <a:custGeom>
              <a:avLst/>
              <a:gdLst>
                <a:gd name="connsiteX0" fmla="*/ 0 w 4572002"/>
                <a:gd name="connsiteY0" fmla="*/ 0 h 1529862"/>
                <a:gd name="connsiteX1" fmla="*/ 4572002 w 4572002"/>
                <a:gd name="connsiteY1" fmla="*/ 0 h 1529862"/>
                <a:gd name="connsiteX2" fmla="*/ 4572002 w 4572002"/>
                <a:gd name="connsiteY2" fmla="*/ 1529862 h 1529862"/>
                <a:gd name="connsiteX3" fmla="*/ 0 w 4572002"/>
                <a:gd name="connsiteY3" fmla="*/ 1529862 h 1529862"/>
                <a:gd name="connsiteX4" fmla="*/ 0 w 4572002"/>
                <a:gd name="connsiteY4" fmla="*/ 0 h 1529862"/>
                <a:gd name="connsiteX0" fmla="*/ 351692 w 4923694"/>
                <a:gd name="connsiteY0" fmla="*/ 0 h 1600201"/>
                <a:gd name="connsiteX1" fmla="*/ 4923694 w 4923694"/>
                <a:gd name="connsiteY1" fmla="*/ 0 h 1600201"/>
                <a:gd name="connsiteX2" fmla="*/ 4923694 w 4923694"/>
                <a:gd name="connsiteY2" fmla="*/ 1529862 h 1600201"/>
                <a:gd name="connsiteX3" fmla="*/ 0 w 4923694"/>
                <a:gd name="connsiteY3" fmla="*/ 1600201 h 1600201"/>
                <a:gd name="connsiteX4" fmla="*/ 351692 w 4923694"/>
                <a:gd name="connsiteY4" fmla="*/ 0 h 1600201"/>
                <a:gd name="connsiteX0" fmla="*/ 351692 w 6049110"/>
                <a:gd name="connsiteY0" fmla="*/ 0 h 1600201"/>
                <a:gd name="connsiteX1" fmla="*/ 4923694 w 6049110"/>
                <a:gd name="connsiteY1" fmla="*/ 0 h 1600201"/>
                <a:gd name="connsiteX2" fmla="*/ 6049110 w 6049110"/>
                <a:gd name="connsiteY2" fmla="*/ 1547446 h 1600201"/>
                <a:gd name="connsiteX3" fmla="*/ 0 w 6049110"/>
                <a:gd name="connsiteY3" fmla="*/ 1600201 h 1600201"/>
                <a:gd name="connsiteX4" fmla="*/ 351692 w 6049110"/>
                <a:gd name="connsiteY4" fmla="*/ 0 h 1600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49110" h="1600201">
                  <a:moveTo>
                    <a:pt x="351692" y="0"/>
                  </a:moveTo>
                  <a:lnTo>
                    <a:pt x="4923694" y="0"/>
                  </a:lnTo>
                  <a:lnTo>
                    <a:pt x="6049110" y="1547446"/>
                  </a:lnTo>
                  <a:lnTo>
                    <a:pt x="0" y="1600201"/>
                  </a:lnTo>
                  <a:lnTo>
                    <a:pt x="35169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9373A0-76EB-FC48-8248-3D90C64EE94B}"/>
              </a:ext>
            </a:extLst>
          </p:cNvPr>
          <p:cNvCxnSpPr>
            <a:cxnSpLocks/>
          </p:cNvCxnSpPr>
          <p:nvPr/>
        </p:nvCxnSpPr>
        <p:spPr>
          <a:xfrm>
            <a:off x="1232361" y="910369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3C9677C-DBE6-4046-A9EB-A858BE5EB7DD}"/>
              </a:ext>
            </a:extLst>
          </p:cNvPr>
          <p:cNvSpPr txBox="1"/>
          <p:nvPr/>
        </p:nvSpPr>
        <p:spPr>
          <a:xfrm>
            <a:off x="0" y="14211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Distributed Memory Model of Paragraph Vectors (PV-DM)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41CFA8A-DEF6-674A-BC3D-70637F2971EB}"/>
                  </a:ext>
                </a:extLst>
              </p:cNvPr>
              <p:cNvSpPr txBox="1"/>
              <p:nvPr/>
            </p:nvSpPr>
            <p:spPr>
              <a:xfrm>
                <a:off x="0" y="986339"/>
                <a:ext cx="12192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14:m>
                  <m:oMath xmlns:m="http://schemas.openxmlformats.org/officeDocument/2006/math">
                    <m:r>
                      <a:rPr lang="en-US" sz="36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𝝈</m:t>
                    </m:r>
                    <m:r>
                      <a:rPr lang="en-US" sz="36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 </m:t>
                    </m:r>
                  </m:oMath>
                </a14:m>
                <a:r>
                  <a:rPr lang="en-US" sz="360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((h = </a:t>
                </a:r>
                <a:r>
                  <a:rPr lang="en-US" sz="3600" b="1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3600" b="1" baseline="30000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360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b="1" dirty="0">
                    <a:solidFill>
                      <a:prstClr val="black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360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sz="3600" b="1" strike="sngStrike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360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W’ + </a:t>
                </a:r>
                <a:r>
                  <a:rPr lang="en-US" sz="3600" b="1" strike="sngStrike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360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41CFA8A-DEF6-674A-BC3D-70637F297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86339"/>
                <a:ext cx="12192000" cy="646331"/>
              </a:xfrm>
              <a:prstGeom prst="rect">
                <a:avLst/>
              </a:prstGeom>
              <a:blipFill>
                <a:blip r:embed="rId3"/>
                <a:stretch>
                  <a:fillRect t="-16038" b="-33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647C07F6-9815-4729-B826-154550595A2F}"/>
              </a:ext>
            </a:extLst>
          </p:cNvPr>
          <p:cNvSpPr txBox="1"/>
          <p:nvPr/>
        </p:nvSpPr>
        <p:spPr>
          <a:xfrm>
            <a:off x="931731" y="4993524"/>
            <a:ext cx="24525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Document</a:t>
            </a:r>
          </a:p>
          <a:p>
            <a:pPr algn="ctr"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1-hot</a:t>
            </a:r>
          </a:p>
        </p:txBody>
      </p:sp>
      <p:pic>
        <p:nvPicPr>
          <p:cNvPr id="18" name="Picture 17" descr="Chart&#10;&#10;Description automatically generated with medium confidence">
            <a:extLst>
              <a:ext uri="{FF2B5EF4-FFF2-40B4-BE49-F238E27FC236}">
                <a16:creationId xmlns:a16="http://schemas.microsoft.com/office/drawing/2014/main" id="{B5DAFECB-1F40-4384-B82F-8D00BA4039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6" r="86195" b="21635"/>
          <a:stretch/>
        </p:blipFill>
        <p:spPr>
          <a:xfrm>
            <a:off x="4451032" y="4368031"/>
            <a:ext cx="304801" cy="217797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6D27EAC-B849-4D04-8E95-99668C54FE8F}"/>
              </a:ext>
            </a:extLst>
          </p:cNvPr>
          <p:cNvSpPr txBox="1"/>
          <p:nvPr/>
        </p:nvSpPr>
        <p:spPr>
          <a:xfrm>
            <a:off x="317204" y="2474893"/>
            <a:ext cx="368158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Window Context</a:t>
            </a:r>
          </a:p>
          <a:p>
            <a:pPr algn="ctr"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1-hot</a:t>
            </a:r>
          </a:p>
          <a:p>
            <a:pPr algn="ctr"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(bigrams of </a:t>
            </a:r>
            <a:r>
              <a:rPr lang="en-US" sz="2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</a:t>
            </a:r>
            <a:r>
              <a:rPr lang="en-US" sz="2800" baseline="-250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 w</a:t>
            </a:r>
            <a:r>
              <a:rPr lang="en-US" sz="2800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o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algn="ctr"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(occurrence vector)</a:t>
            </a:r>
          </a:p>
        </p:txBody>
      </p:sp>
      <p:sp>
        <p:nvSpPr>
          <p:cNvPr id="20" name="Flowchart: Manual Operation 19">
            <a:extLst>
              <a:ext uri="{FF2B5EF4-FFF2-40B4-BE49-F238E27FC236}">
                <a16:creationId xmlns:a16="http://schemas.microsoft.com/office/drawing/2014/main" id="{B1B685DA-BEA8-405F-B9A1-15ECBD3D06C3}"/>
              </a:ext>
            </a:extLst>
          </p:cNvPr>
          <p:cNvSpPr/>
          <p:nvPr/>
        </p:nvSpPr>
        <p:spPr>
          <a:xfrm>
            <a:off x="4831543" y="2448248"/>
            <a:ext cx="1156460" cy="403427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5312 w 8000"/>
              <a:gd name="connsiteY0" fmla="*/ 0 h 16099"/>
              <a:gd name="connsiteX1" fmla="*/ 8000 w 8000"/>
              <a:gd name="connsiteY1" fmla="*/ 6099 h 16099"/>
              <a:gd name="connsiteX2" fmla="*/ 6000 w 8000"/>
              <a:gd name="connsiteY2" fmla="*/ 16099 h 16099"/>
              <a:gd name="connsiteX3" fmla="*/ 0 w 8000"/>
              <a:gd name="connsiteY3" fmla="*/ 16099 h 16099"/>
              <a:gd name="connsiteX4" fmla="*/ 5312 w 8000"/>
              <a:gd name="connsiteY4" fmla="*/ 0 h 16099"/>
              <a:gd name="connsiteX0" fmla="*/ 14570 w 17930"/>
              <a:gd name="connsiteY0" fmla="*/ 0 h 10000"/>
              <a:gd name="connsiteX1" fmla="*/ 17930 w 17930"/>
              <a:gd name="connsiteY1" fmla="*/ 3788 h 10000"/>
              <a:gd name="connsiteX2" fmla="*/ 15430 w 17930"/>
              <a:gd name="connsiteY2" fmla="*/ 10000 h 10000"/>
              <a:gd name="connsiteX3" fmla="*/ 0 w 17930"/>
              <a:gd name="connsiteY3" fmla="*/ 6710 h 10000"/>
              <a:gd name="connsiteX4" fmla="*/ 14570 w 17930"/>
              <a:gd name="connsiteY4" fmla="*/ 0 h 10000"/>
              <a:gd name="connsiteX0" fmla="*/ 15135 w 18495"/>
              <a:gd name="connsiteY0" fmla="*/ 0 h 27944"/>
              <a:gd name="connsiteX1" fmla="*/ 18495 w 18495"/>
              <a:gd name="connsiteY1" fmla="*/ 3788 h 27944"/>
              <a:gd name="connsiteX2" fmla="*/ 0 w 18495"/>
              <a:gd name="connsiteY2" fmla="*/ 27944 h 27944"/>
              <a:gd name="connsiteX3" fmla="*/ 565 w 18495"/>
              <a:gd name="connsiteY3" fmla="*/ 6710 h 27944"/>
              <a:gd name="connsiteX4" fmla="*/ 15135 w 18495"/>
              <a:gd name="connsiteY4" fmla="*/ 0 h 27944"/>
              <a:gd name="connsiteX0" fmla="*/ 15135 w 15269"/>
              <a:gd name="connsiteY0" fmla="*/ 0 h 27944"/>
              <a:gd name="connsiteX1" fmla="*/ 15269 w 15269"/>
              <a:gd name="connsiteY1" fmla="*/ 100 h 27944"/>
              <a:gd name="connsiteX2" fmla="*/ 0 w 15269"/>
              <a:gd name="connsiteY2" fmla="*/ 27944 h 27944"/>
              <a:gd name="connsiteX3" fmla="*/ 565 w 15269"/>
              <a:gd name="connsiteY3" fmla="*/ 6710 h 27944"/>
              <a:gd name="connsiteX4" fmla="*/ 15135 w 15269"/>
              <a:gd name="connsiteY4" fmla="*/ 0 h 27944"/>
              <a:gd name="connsiteX0" fmla="*/ 15807 w 15809"/>
              <a:gd name="connsiteY0" fmla="*/ 0 h 40903"/>
              <a:gd name="connsiteX1" fmla="*/ 15269 w 15809"/>
              <a:gd name="connsiteY1" fmla="*/ 13059 h 40903"/>
              <a:gd name="connsiteX2" fmla="*/ 0 w 15809"/>
              <a:gd name="connsiteY2" fmla="*/ 40903 h 40903"/>
              <a:gd name="connsiteX3" fmla="*/ 565 w 15809"/>
              <a:gd name="connsiteY3" fmla="*/ 19669 h 40903"/>
              <a:gd name="connsiteX4" fmla="*/ 15807 w 15809"/>
              <a:gd name="connsiteY4" fmla="*/ 0 h 40903"/>
              <a:gd name="connsiteX0" fmla="*/ 15807 w 15809"/>
              <a:gd name="connsiteY0" fmla="*/ 0 h 40903"/>
              <a:gd name="connsiteX1" fmla="*/ 15269 w 15809"/>
              <a:gd name="connsiteY1" fmla="*/ 11464 h 40903"/>
              <a:gd name="connsiteX2" fmla="*/ 0 w 15809"/>
              <a:gd name="connsiteY2" fmla="*/ 40903 h 40903"/>
              <a:gd name="connsiteX3" fmla="*/ 565 w 15809"/>
              <a:gd name="connsiteY3" fmla="*/ 19669 h 40903"/>
              <a:gd name="connsiteX4" fmla="*/ 15807 w 15809"/>
              <a:gd name="connsiteY4" fmla="*/ 0 h 40903"/>
              <a:gd name="connsiteX0" fmla="*/ 15807 w 15809"/>
              <a:gd name="connsiteY0" fmla="*/ 0 h 40903"/>
              <a:gd name="connsiteX1" fmla="*/ 15269 w 15809"/>
              <a:gd name="connsiteY1" fmla="*/ 11464 h 40903"/>
              <a:gd name="connsiteX2" fmla="*/ 0 w 15809"/>
              <a:gd name="connsiteY2" fmla="*/ 40903 h 40903"/>
              <a:gd name="connsiteX3" fmla="*/ 162 w 15809"/>
              <a:gd name="connsiteY3" fmla="*/ 19669 h 40903"/>
              <a:gd name="connsiteX4" fmla="*/ 15807 w 15809"/>
              <a:gd name="connsiteY4" fmla="*/ 0 h 40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09" h="40903">
                <a:moveTo>
                  <a:pt x="15807" y="0"/>
                </a:moveTo>
                <a:cubicBezTo>
                  <a:pt x="15852" y="33"/>
                  <a:pt x="15224" y="11431"/>
                  <a:pt x="15269" y="11464"/>
                </a:cubicBezTo>
                <a:lnTo>
                  <a:pt x="0" y="40903"/>
                </a:lnTo>
                <a:cubicBezTo>
                  <a:pt x="188" y="33825"/>
                  <a:pt x="-26" y="26747"/>
                  <a:pt x="162" y="19669"/>
                </a:cubicBezTo>
                <a:lnTo>
                  <a:pt x="15807" y="0"/>
                </a:ln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Manual Operation 19">
            <a:extLst>
              <a:ext uri="{FF2B5EF4-FFF2-40B4-BE49-F238E27FC236}">
                <a16:creationId xmlns:a16="http://schemas.microsoft.com/office/drawing/2014/main" id="{F4D56B68-E6B3-4A16-B9F9-EBFFEDA0DF1B}"/>
              </a:ext>
            </a:extLst>
          </p:cNvPr>
          <p:cNvSpPr/>
          <p:nvPr/>
        </p:nvSpPr>
        <p:spPr>
          <a:xfrm>
            <a:off x="4815483" y="2474893"/>
            <a:ext cx="1147316" cy="332364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5312 w 8000"/>
              <a:gd name="connsiteY0" fmla="*/ 0 h 16099"/>
              <a:gd name="connsiteX1" fmla="*/ 8000 w 8000"/>
              <a:gd name="connsiteY1" fmla="*/ 6099 h 16099"/>
              <a:gd name="connsiteX2" fmla="*/ 6000 w 8000"/>
              <a:gd name="connsiteY2" fmla="*/ 16099 h 16099"/>
              <a:gd name="connsiteX3" fmla="*/ 0 w 8000"/>
              <a:gd name="connsiteY3" fmla="*/ 16099 h 16099"/>
              <a:gd name="connsiteX4" fmla="*/ 5312 w 8000"/>
              <a:gd name="connsiteY4" fmla="*/ 0 h 16099"/>
              <a:gd name="connsiteX0" fmla="*/ 14570 w 17930"/>
              <a:gd name="connsiteY0" fmla="*/ 0 h 10000"/>
              <a:gd name="connsiteX1" fmla="*/ 17930 w 17930"/>
              <a:gd name="connsiteY1" fmla="*/ 3788 h 10000"/>
              <a:gd name="connsiteX2" fmla="*/ 15430 w 17930"/>
              <a:gd name="connsiteY2" fmla="*/ 10000 h 10000"/>
              <a:gd name="connsiteX3" fmla="*/ 0 w 17930"/>
              <a:gd name="connsiteY3" fmla="*/ 6710 h 10000"/>
              <a:gd name="connsiteX4" fmla="*/ 14570 w 17930"/>
              <a:gd name="connsiteY4" fmla="*/ 0 h 10000"/>
              <a:gd name="connsiteX0" fmla="*/ 15135 w 18495"/>
              <a:gd name="connsiteY0" fmla="*/ 0 h 27944"/>
              <a:gd name="connsiteX1" fmla="*/ 18495 w 18495"/>
              <a:gd name="connsiteY1" fmla="*/ 3788 h 27944"/>
              <a:gd name="connsiteX2" fmla="*/ 0 w 18495"/>
              <a:gd name="connsiteY2" fmla="*/ 27944 h 27944"/>
              <a:gd name="connsiteX3" fmla="*/ 565 w 18495"/>
              <a:gd name="connsiteY3" fmla="*/ 6710 h 27944"/>
              <a:gd name="connsiteX4" fmla="*/ 15135 w 18495"/>
              <a:gd name="connsiteY4" fmla="*/ 0 h 27944"/>
              <a:gd name="connsiteX0" fmla="*/ 15135 w 15269"/>
              <a:gd name="connsiteY0" fmla="*/ 0 h 27944"/>
              <a:gd name="connsiteX1" fmla="*/ 15269 w 15269"/>
              <a:gd name="connsiteY1" fmla="*/ 100 h 27944"/>
              <a:gd name="connsiteX2" fmla="*/ 0 w 15269"/>
              <a:gd name="connsiteY2" fmla="*/ 27944 h 27944"/>
              <a:gd name="connsiteX3" fmla="*/ 565 w 15269"/>
              <a:gd name="connsiteY3" fmla="*/ 6710 h 27944"/>
              <a:gd name="connsiteX4" fmla="*/ 15135 w 15269"/>
              <a:gd name="connsiteY4" fmla="*/ 0 h 27944"/>
              <a:gd name="connsiteX0" fmla="*/ 15807 w 15809"/>
              <a:gd name="connsiteY0" fmla="*/ 0 h 40903"/>
              <a:gd name="connsiteX1" fmla="*/ 15269 w 15809"/>
              <a:gd name="connsiteY1" fmla="*/ 13059 h 40903"/>
              <a:gd name="connsiteX2" fmla="*/ 0 w 15809"/>
              <a:gd name="connsiteY2" fmla="*/ 40903 h 40903"/>
              <a:gd name="connsiteX3" fmla="*/ 565 w 15809"/>
              <a:gd name="connsiteY3" fmla="*/ 19669 h 40903"/>
              <a:gd name="connsiteX4" fmla="*/ 15807 w 15809"/>
              <a:gd name="connsiteY4" fmla="*/ 0 h 40903"/>
              <a:gd name="connsiteX0" fmla="*/ 15807 w 15809"/>
              <a:gd name="connsiteY0" fmla="*/ 0 h 40903"/>
              <a:gd name="connsiteX1" fmla="*/ 15269 w 15809"/>
              <a:gd name="connsiteY1" fmla="*/ 11464 h 40903"/>
              <a:gd name="connsiteX2" fmla="*/ 0 w 15809"/>
              <a:gd name="connsiteY2" fmla="*/ 40903 h 40903"/>
              <a:gd name="connsiteX3" fmla="*/ 565 w 15809"/>
              <a:gd name="connsiteY3" fmla="*/ 19669 h 40903"/>
              <a:gd name="connsiteX4" fmla="*/ 15807 w 15809"/>
              <a:gd name="connsiteY4" fmla="*/ 0 h 40903"/>
              <a:gd name="connsiteX0" fmla="*/ 15807 w 15809"/>
              <a:gd name="connsiteY0" fmla="*/ 0 h 40903"/>
              <a:gd name="connsiteX1" fmla="*/ 15269 w 15809"/>
              <a:gd name="connsiteY1" fmla="*/ 11464 h 40903"/>
              <a:gd name="connsiteX2" fmla="*/ 0 w 15809"/>
              <a:gd name="connsiteY2" fmla="*/ 40903 h 40903"/>
              <a:gd name="connsiteX3" fmla="*/ 162 w 15809"/>
              <a:gd name="connsiteY3" fmla="*/ 19669 h 40903"/>
              <a:gd name="connsiteX4" fmla="*/ 15807 w 15809"/>
              <a:gd name="connsiteY4" fmla="*/ 0 h 40903"/>
              <a:gd name="connsiteX0" fmla="*/ 15807 w 15809"/>
              <a:gd name="connsiteY0" fmla="*/ 0 h 40903"/>
              <a:gd name="connsiteX1" fmla="*/ 15269 w 15809"/>
              <a:gd name="connsiteY1" fmla="*/ 11464 h 40903"/>
              <a:gd name="connsiteX2" fmla="*/ 0 w 15809"/>
              <a:gd name="connsiteY2" fmla="*/ 40903 h 40903"/>
              <a:gd name="connsiteX3" fmla="*/ 162 w 15809"/>
              <a:gd name="connsiteY3" fmla="*/ 31632 h 40903"/>
              <a:gd name="connsiteX4" fmla="*/ 15807 w 15809"/>
              <a:gd name="connsiteY4" fmla="*/ 0 h 40903"/>
              <a:gd name="connsiteX0" fmla="*/ 15682 w 15684"/>
              <a:gd name="connsiteY0" fmla="*/ 0 h 33698"/>
              <a:gd name="connsiteX1" fmla="*/ 15144 w 15684"/>
              <a:gd name="connsiteY1" fmla="*/ 11464 h 33698"/>
              <a:gd name="connsiteX2" fmla="*/ 278 w 15684"/>
              <a:gd name="connsiteY2" fmla="*/ 31831 h 33698"/>
              <a:gd name="connsiteX3" fmla="*/ 37 w 15684"/>
              <a:gd name="connsiteY3" fmla="*/ 31632 h 33698"/>
              <a:gd name="connsiteX4" fmla="*/ 15682 w 15684"/>
              <a:gd name="connsiteY4" fmla="*/ 0 h 33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84" h="33698">
                <a:moveTo>
                  <a:pt x="15682" y="0"/>
                </a:moveTo>
                <a:cubicBezTo>
                  <a:pt x="15727" y="33"/>
                  <a:pt x="15099" y="11431"/>
                  <a:pt x="15144" y="11464"/>
                </a:cubicBezTo>
                <a:lnTo>
                  <a:pt x="278" y="31831"/>
                </a:lnTo>
                <a:cubicBezTo>
                  <a:pt x="466" y="24753"/>
                  <a:pt x="-151" y="38710"/>
                  <a:pt x="37" y="31632"/>
                </a:cubicBezTo>
                <a:lnTo>
                  <a:pt x="15682" y="0"/>
                </a:lnTo>
                <a:close/>
              </a:path>
            </a:pathLst>
          </a:cu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63A2124-8134-4C21-953E-21E53D1161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476639" y="3424994"/>
            <a:ext cx="4141892" cy="233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759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4321</TotalTime>
  <Words>1004</Words>
  <Application>Microsoft Office PowerPoint</Application>
  <PresentationFormat>Widescreen</PresentationFormat>
  <Paragraphs>191</Paragraphs>
  <Slides>28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Courier New</vt:lpstr>
      <vt:lpstr>Segoe UI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School of Computer Science; Faculty of Science; University of Windsor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Doc2Vec NLP Winter 2021</dc:title>
  <dc:subject>Computer Science</dc:subject>
  <dc:creator>Hossein Fani;hfani@uwindsor.ca</dc:creator>
  <cp:keywords>LDA; NLP; Sentiment Analysis;</cp:keywords>
  <dc:description>Hossein Fani;hfani@uwindsor.ca</dc:description>
  <cp:lastModifiedBy>Hossein Fani</cp:lastModifiedBy>
  <cp:revision>448</cp:revision>
  <dcterms:created xsi:type="dcterms:W3CDTF">2021-03-03T23:14:21Z</dcterms:created>
  <dcterms:modified xsi:type="dcterms:W3CDTF">2021-03-25T22:51:36Z</dcterms:modified>
</cp:coreProperties>
</file>