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21" r:id="rId2"/>
    <p:sldId id="1278" r:id="rId3"/>
    <p:sldId id="1287" r:id="rId4"/>
    <p:sldId id="1302" r:id="rId5"/>
    <p:sldId id="1317" r:id="rId6"/>
    <p:sldId id="1303" r:id="rId7"/>
    <p:sldId id="1304" r:id="rId8"/>
    <p:sldId id="1299" r:id="rId9"/>
    <p:sldId id="1308" r:id="rId10"/>
    <p:sldId id="1309" r:id="rId11"/>
    <p:sldId id="1342" r:id="rId12"/>
    <p:sldId id="1318" r:id="rId13"/>
    <p:sldId id="1311" r:id="rId14"/>
    <p:sldId id="1310" r:id="rId15"/>
    <p:sldId id="1320" r:id="rId16"/>
    <p:sldId id="1298" r:id="rId17"/>
    <p:sldId id="1312" r:id="rId18"/>
    <p:sldId id="1321" r:id="rId19"/>
    <p:sldId id="1313" r:id="rId20"/>
    <p:sldId id="1323" r:id="rId21"/>
    <p:sldId id="1324" r:id="rId22"/>
    <p:sldId id="1325" r:id="rId23"/>
    <p:sldId id="1326" r:id="rId24"/>
    <p:sldId id="1327" r:id="rId25"/>
    <p:sldId id="1314" r:id="rId26"/>
    <p:sldId id="1315" r:id="rId27"/>
    <p:sldId id="1333" r:id="rId28"/>
    <p:sldId id="1316" r:id="rId29"/>
    <p:sldId id="1328" r:id="rId30"/>
    <p:sldId id="1329" r:id="rId31"/>
    <p:sldId id="1332" r:id="rId32"/>
    <p:sldId id="1336" r:id="rId33"/>
    <p:sldId id="1334" r:id="rId34"/>
    <p:sldId id="1335" r:id="rId35"/>
    <p:sldId id="1338" r:id="rId36"/>
    <p:sldId id="1319" r:id="rId37"/>
    <p:sldId id="1337" r:id="rId38"/>
    <p:sldId id="1339" r:id="rId39"/>
    <p:sldId id="1341" r:id="rId40"/>
    <p:sldId id="1340" r:id="rId41"/>
    <p:sldId id="1330" r:id="rId42"/>
    <p:sldId id="1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F5E1D8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10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DC73-424D-47BF-BC1D-B94E64FB3BE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17FB-9662-46FF-801A-B2D8380E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67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948-D56A-492D-A245-B404E36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F4F8-9823-4779-A9E4-297541B8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DB4-BEE2-4FC1-9708-123A62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A618-4294-4898-B6C6-DE5E569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733-2AFA-4219-9D35-7C4F0E2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6DC-A289-4A83-8A21-798F176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5D41-C76A-4DFE-8B38-98310D2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8FD-6127-4664-A327-9A7B092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DA1-5787-49A8-AB0A-01BF649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A0E3-8276-40BD-A29E-9467219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6ACB-F04C-4635-994E-1C4A40558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3D3F-335A-4850-9EA3-BF65CE9C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BCA6-BB40-4FB1-8BC0-D53A5C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4A2A-58C9-40CD-9873-E9C756D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8186-D96A-41AF-AB83-8A68598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12B-873A-4522-93E0-F6F1361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3694-82F6-41C6-A364-F11FF086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BFA-08F4-48EE-AD6C-ECEF8E2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3607-4692-4EBD-A1CC-0A5B079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752-C5D0-4DEB-A4F2-6D12597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D7EA-C87E-4314-9CF8-E4F0323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6B3A-6766-4447-8E17-6C61680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808-BAA5-4C5D-B2FF-54E84CA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E1F-1F6A-423B-9C8D-42DF1BD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61-CFB3-46AD-A795-F1F859D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1ED-9E74-4F30-B6FB-C365C0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F4B8-229A-4884-B4E5-C0F35F9C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1DA-EC6A-4352-B7A3-319E71E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6E90-5063-4256-8026-1AA8B21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718F-3FE8-4FAE-94F9-9A85FA4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3C89-4603-4985-BB05-8ABDC95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66C6-FF49-4406-9B85-7EE8106A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5F65-7AD4-4288-8FA9-89F323A5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52AD-617D-48EC-AAAE-D16F2512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34E5-CCD4-4563-9B75-9AAD9708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B04F-E31E-42B3-BE81-A9CFA70BA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21493-FE0B-46B0-A427-E480B2D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5031-81BA-47D0-85EC-3F5A43D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4E23-BF3E-4BBE-8C68-31B5D6D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59C-E565-4C3D-B1F5-F7C1123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C3FC-6143-4D0A-BC6D-29CF324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72C4-36D7-45DC-89E3-0AE007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A2FC-712E-4820-84D1-FF6156D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F396-E2C5-4A42-B7B3-C308D893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0023-E823-470E-AE0C-CF3523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744A-7E6A-4F53-9C2C-0F79054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879-34C3-4076-8D12-C4235F8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56E-4715-49F9-8CA7-949DBBAC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D1D3-B644-427D-9496-16116039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FBF1-19BF-4563-93B5-D2D1249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1388-B187-4585-8BF7-B6C4830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8BB7-0EAA-4000-B090-6DFCCD7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3A-F8E5-495A-A0EE-41446D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0EBF-EE50-4A46-808D-F09833D9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99BD-9CD8-4316-BA22-BD7B1446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48CB-7902-43BF-AD30-387F530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2885-9F97-453C-BEB6-A2870EF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35BB-7E92-4CB8-B5F2-106B41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5DA9-CA01-46B8-9995-8171BA47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F7A0-453F-4064-8857-356AE38A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D43-4D0D-4797-824E-785A9769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F58A-C1E1-4E76-9F94-6DCB4D6924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75D5-F485-4234-BDC8-E2A26C09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D331-E4C9-4597-BABE-3D963DCA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8.png"/><Relationship Id="rId7" Type="http://schemas.openxmlformats.org/officeDocument/2006/relationships/image" Target="../media/image18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pPr algn="l"/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Probabilistic Topic Models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Initializations: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C={docs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M×k</a:t>
                </a:r>
                <a:endParaRPr lang="en-US" sz="3200" baseline="-250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971550" lvl="1" indent="-5143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∼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𝐷𝑖𝑟𝑖𝑐h𝑙𝑒𝑡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=[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blipFill>
                <a:blip r:embed="rId2"/>
                <a:stretch>
                  <a:fillRect l="-2250" t="-7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D5F30E-F6F9-4F38-953D-EF407889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82" y="3243068"/>
            <a:ext cx="10136521" cy="2804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A54E41-3FB0-4636-AF4C-059C4A7F8246}"/>
              </a:ext>
            </a:extLst>
          </p:cNvPr>
          <p:cNvSpPr/>
          <p:nvPr/>
        </p:nvSpPr>
        <p:spPr>
          <a:xfrm>
            <a:off x="998326" y="4837471"/>
            <a:ext cx="7005132" cy="1297857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98613-EDD4-4D18-BAC2-F6B2D617EFA9}"/>
              </a:ext>
            </a:extLst>
          </p:cNvPr>
          <p:cNvSpPr txBox="1"/>
          <p:nvPr/>
        </p:nvSpPr>
        <p:spPr>
          <a:xfrm>
            <a:off x="6221361" y="6240115"/>
            <a:ext cx="6268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We’ve seen this before. where?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3776B8-364B-4AE2-B308-6BC819502394}"/>
              </a:ext>
            </a:extLst>
          </p:cNvPr>
          <p:cNvSpPr/>
          <p:nvPr/>
        </p:nvSpPr>
        <p:spPr>
          <a:xfrm>
            <a:off x="8190271" y="5091437"/>
            <a:ext cx="2780579" cy="1083221"/>
          </a:xfrm>
          <a:custGeom>
            <a:avLst/>
            <a:gdLst>
              <a:gd name="connsiteX0" fmla="*/ 1848464 w 2780579"/>
              <a:gd name="connsiteY0" fmla="*/ 1083221 h 1083221"/>
              <a:gd name="connsiteX1" fmla="*/ 2772697 w 2780579"/>
              <a:gd name="connsiteY1" fmla="*/ 198318 h 1083221"/>
              <a:gd name="connsiteX2" fmla="*/ 1386348 w 2780579"/>
              <a:gd name="connsiteY2" fmla="*/ 768589 h 1083221"/>
              <a:gd name="connsiteX3" fmla="*/ 1573161 w 2780579"/>
              <a:gd name="connsiteY3" fmla="*/ 21337 h 1083221"/>
              <a:gd name="connsiteX4" fmla="*/ 0 w 2780579"/>
              <a:gd name="connsiteY4" fmla="*/ 276976 h 108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0579" h="1083221">
                <a:moveTo>
                  <a:pt x="1848464" y="1083221"/>
                </a:moveTo>
                <a:cubicBezTo>
                  <a:pt x="2349090" y="666989"/>
                  <a:pt x="2849716" y="250757"/>
                  <a:pt x="2772697" y="198318"/>
                </a:cubicBezTo>
                <a:cubicBezTo>
                  <a:pt x="2695678" y="145879"/>
                  <a:pt x="1586271" y="798086"/>
                  <a:pt x="1386348" y="768589"/>
                </a:cubicBezTo>
                <a:cubicBezTo>
                  <a:pt x="1186425" y="739092"/>
                  <a:pt x="1804219" y="103272"/>
                  <a:pt x="1573161" y="21337"/>
                </a:cubicBezTo>
                <a:cubicBezTo>
                  <a:pt x="1342103" y="-60598"/>
                  <a:pt x="671051" y="108189"/>
                  <a:pt x="0" y="276976"/>
                </a:cubicBez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1533E-588D-4C24-800E-CA14F59CD87E}"/>
              </a:ext>
            </a:extLst>
          </p:cNvPr>
          <p:cNvCxnSpPr>
            <a:cxnSpLocks/>
          </p:cNvCxnSpPr>
          <p:nvPr/>
        </p:nvCxnSpPr>
        <p:spPr>
          <a:xfrm flipH="1">
            <a:off x="1779639" y="2758110"/>
            <a:ext cx="285135" cy="8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0B7B1-544A-4BA7-987D-AC6EE9A0CD6F}"/>
              </a:ext>
            </a:extLst>
          </p:cNvPr>
          <p:cNvCxnSpPr>
            <a:cxnSpLocks/>
          </p:cNvCxnSpPr>
          <p:nvPr/>
        </p:nvCxnSpPr>
        <p:spPr>
          <a:xfrm flipH="1">
            <a:off x="2276168" y="2720288"/>
            <a:ext cx="285135" cy="8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885667-B0A3-4EB6-BAF3-D4164E0E9944}"/>
              </a:ext>
            </a:extLst>
          </p:cNvPr>
          <p:cNvCxnSpPr>
            <a:cxnSpLocks/>
          </p:cNvCxnSpPr>
          <p:nvPr/>
        </p:nvCxnSpPr>
        <p:spPr>
          <a:xfrm flipH="1">
            <a:off x="3057834" y="2720288"/>
            <a:ext cx="658760" cy="86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0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Initializations: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C={docs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M×k</a:t>
                </a:r>
                <a:endParaRPr lang="en-US" sz="3200" baseline="-250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971550" lvl="1" indent="-5143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∼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𝐷𝑖𝑟𝑖𝑐h𝑙𝑒𝑡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=[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blipFill>
                <a:blip r:embed="rId2"/>
                <a:stretch>
                  <a:fillRect l="-2250" t="-7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D5F30E-F6F9-4F38-953D-EF407889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82" y="3243068"/>
            <a:ext cx="10136521" cy="2804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A54E41-3FB0-4636-AF4C-059C4A7F8246}"/>
              </a:ext>
            </a:extLst>
          </p:cNvPr>
          <p:cNvSpPr/>
          <p:nvPr/>
        </p:nvSpPr>
        <p:spPr>
          <a:xfrm>
            <a:off x="998326" y="4837471"/>
            <a:ext cx="7005132" cy="1297857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98613-EDD4-4D18-BAC2-F6B2D617EFA9}"/>
              </a:ext>
            </a:extLst>
          </p:cNvPr>
          <p:cNvSpPr txBox="1"/>
          <p:nvPr/>
        </p:nvSpPr>
        <p:spPr>
          <a:xfrm>
            <a:off x="609600" y="6240115"/>
            <a:ext cx="11879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Softmax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! Transforming to vector of probs. But here we generate it!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3776B8-364B-4AE2-B308-6BC819502394}"/>
              </a:ext>
            </a:extLst>
          </p:cNvPr>
          <p:cNvSpPr/>
          <p:nvPr/>
        </p:nvSpPr>
        <p:spPr>
          <a:xfrm>
            <a:off x="8190271" y="5091437"/>
            <a:ext cx="2780579" cy="1083221"/>
          </a:xfrm>
          <a:custGeom>
            <a:avLst/>
            <a:gdLst>
              <a:gd name="connsiteX0" fmla="*/ 1848464 w 2780579"/>
              <a:gd name="connsiteY0" fmla="*/ 1083221 h 1083221"/>
              <a:gd name="connsiteX1" fmla="*/ 2772697 w 2780579"/>
              <a:gd name="connsiteY1" fmla="*/ 198318 h 1083221"/>
              <a:gd name="connsiteX2" fmla="*/ 1386348 w 2780579"/>
              <a:gd name="connsiteY2" fmla="*/ 768589 h 1083221"/>
              <a:gd name="connsiteX3" fmla="*/ 1573161 w 2780579"/>
              <a:gd name="connsiteY3" fmla="*/ 21337 h 1083221"/>
              <a:gd name="connsiteX4" fmla="*/ 0 w 2780579"/>
              <a:gd name="connsiteY4" fmla="*/ 276976 h 108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0579" h="1083221">
                <a:moveTo>
                  <a:pt x="1848464" y="1083221"/>
                </a:moveTo>
                <a:cubicBezTo>
                  <a:pt x="2349090" y="666989"/>
                  <a:pt x="2849716" y="250757"/>
                  <a:pt x="2772697" y="198318"/>
                </a:cubicBezTo>
                <a:cubicBezTo>
                  <a:pt x="2695678" y="145879"/>
                  <a:pt x="1586271" y="798086"/>
                  <a:pt x="1386348" y="768589"/>
                </a:cubicBezTo>
                <a:cubicBezTo>
                  <a:pt x="1186425" y="739092"/>
                  <a:pt x="1804219" y="103272"/>
                  <a:pt x="1573161" y="21337"/>
                </a:cubicBezTo>
                <a:cubicBezTo>
                  <a:pt x="1342103" y="-60598"/>
                  <a:pt x="671051" y="108189"/>
                  <a:pt x="0" y="276976"/>
                </a:cubicBez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1533E-588D-4C24-800E-CA14F59CD87E}"/>
              </a:ext>
            </a:extLst>
          </p:cNvPr>
          <p:cNvCxnSpPr>
            <a:cxnSpLocks/>
          </p:cNvCxnSpPr>
          <p:nvPr/>
        </p:nvCxnSpPr>
        <p:spPr>
          <a:xfrm flipH="1">
            <a:off x="1779639" y="2758110"/>
            <a:ext cx="285135" cy="8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0B7B1-544A-4BA7-987D-AC6EE9A0CD6F}"/>
              </a:ext>
            </a:extLst>
          </p:cNvPr>
          <p:cNvCxnSpPr>
            <a:cxnSpLocks/>
          </p:cNvCxnSpPr>
          <p:nvPr/>
        </p:nvCxnSpPr>
        <p:spPr>
          <a:xfrm flipH="1">
            <a:off x="2276168" y="2720288"/>
            <a:ext cx="285135" cy="8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885667-B0A3-4EB6-BAF3-D4164E0E9944}"/>
              </a:ext>
            </a:extLst>
          </p:cNvPr>
          <p:cNvCxnSpPr>
            <a:cxnSpLocks/>
          </p:cNvCxnSpPr>
          <p:nvPr/>
        </p:nvCxnSpPr>
        <p:spPr>
          <a:xfrm flipH="1">
            <a:off x="3057834" y="2720288"/>
            <a:ext cx="658760" cy="86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ABD5-5D47-47C6-9390-CFC09AE0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416"/>
            <a:ext cx="12192000" cy="36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Initializations: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C={docs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M×k</a:t>
                </a:r>
                <a:endParaRPr lang="en-US" sz="3200" baseline="-250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971550" lvl="1" indent="-5143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∼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𝐷𝑖𝑟𝑖𝑐h𝑙𝑒𝑡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=[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blipFill>
                <a:blip r:embed="rId2"/>
                <a:stretch>
                  <a:fillRect l="-2250" t="-7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D5F30E-F6F9-4F38-953D-EF407889A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74"/>
          <a:stretch/>
        </p:blipFill>
        <p:spPr>
          <a:xfrm>
            <a:off x="920782" y="3243069"/>
            <a:ext cx="10136521" cy="1161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98613-EDD4-4D18-BAC2-F6B2D617EFA9}"/>
              </a:ext>
            </a:extLst>
          </p:cNvPr>
          <p:cNvSpPr txBox="1"/>
          <p:nvPr/>
        </p:nvSpPr>
        <p:spPr>
          <a:xfrm>
            <a:off x="6221361" y="6240115"/>
            <a:ext cx="6268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We’ve seen this before. where?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3776B8-364B-4AE2-B308-6BC819502394}"/>
              </a:ext>
            </a:extLst>
          </p:cNvPr>
          <p:cNvSpPr/>
          <p:nvPr/>
        </p:nvSpPr>
        <p:spPr>
          <a:xfrm>
            <a:off x="7944465" y="2998839"/>
            <a:ext cx="3026385" cy="3175819"/>
          </a:xfrm>
          <a:custGeom>
            <a:avLst/>
            <a:gdLst>
              <a:gd name="connsiteX0" fmla="*/ 1848464 w 2780579"/>
              <a:gd name="connsiteY0" fmla="*/ 1083221 h 1083221"/>
              <a:gd name="connsiteX1" fmla="*/ 2772697 w 2780579"/>
              <a:gd name="connsiteY1" fmla="*/ 198318 h 1083221"/>
              <a:gd name="connsiteX2" fmla="*/ 1386348 w 2780579"/>
              <a:gd name="connsiteY2" fmla="*/ 768589 h 1083221"/>
              <a:gd name="connsiteX3" fmla="*/ 1573161 w 2780579"/>
              <a:gd name="connsiteY3" fmla="*/ 21337 h 1083221"/>
              <a:gd name="connsiteX4" fmla="*/ 0 w 2780579"/>
              <a:gd name="connsiteY4" fmla="*/ 276976 h 108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0579" h="1083221">
                <a:moveTo>
                  <a:pt x="1848464" y="1083221"/>
                </a:moveTo>
                <a:cubicBezTo>
                  <a:pt x="2349090" y="666989"/>
                  <a:pt x="2849716" y="250757"/>
                  <a:pt x="2772697" y="198318"/>
                </a:cubicBezTo>
                <a:cubicBezTo>
                  <a:pt x="2695678" y="145879"/>
                  <a:pt x="1586271" y="798086"/>
                  <a:pt x="1386348" y="768589"/>
                </a:cubicBezTo>
                <a:cubicBezTo>
                  <a:pt x="1186425" y="739092"/>
                  <a:pt x="1804219" y="103272"/>
                  <a:pt x="1573161" y="21337"/>
                </a:cubicBezTo>
                <a:cubicBezTo>
                  <a:pt x="1342103" y="-60598"/>
                  <a:pt x="671051" y="108189"/>
                  <a:pt x="0" y="276976"/>
                </a:cubicBez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3CB66-5399-4592-B4DF-1F4766307B8E}"/>
              </a:ext>
            </a:extLst>
          </p:cNvPr>
          <p:cNvSpPr/>
          <p:nvPr/>
        </p:nvSpPr>
        <p:spPr>
          <a:xfrm>
            <a:off x="6558118" y="3266883"/>
            <a:ext cx="1386347" cy="1137970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AE4A-8523-455F-AF8A-E5BB2975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43" y="1909916"/>
            <a:ext cx="5000318" cy="4000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8AC38-850E-4501-B505-567D884F697B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4A9E1F-0180-4005-9AB1-C903D318650D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FF6F0D-5B0C-4D44-8B8F-DD97E451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1831258"/>
            <a:ext cx="4876800" cy="393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61833-DBB3-43E1-938B-4B9EF4BC25FF}"/>
              </a:ext>
            </a:extLst>
          </p:cNvPr>
          <p:cNvSpPr txBox="1"/>
          <p:nvPr/>
        </p:nvSpPr>
        <p:spPr>
          <a:xfrm>
            <a:off x="76200" y="6047545"/>
            <a:ext cx="6268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http://www.sumsar.net/blog/2015/04/the-non-parametric-bootstrap-as-a-bayesian-model/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9E9E3-1014-44C0-B4B7-D40857BCC71C}"/>
              </a:ext>
            </a:extLst>
          </p:cNvPr>
          <p:cNvSpPr txBox="1"/>
          <p:nvPr/>
        </p:nvSpPr>
        <p:spPr>
          <a:xfrm>
            <a:off x="6811297" y="6186044"/>
            <a:ext cx="6268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https://en.wikipedia.org/wiki/Dirichlet_distribution</a:t>
            </a:r>
          </a:p>
        </p:txBody>
      </p:sp>
    </p:spTree>
    <p:extLst>
      <p:ext uri="{BB962C8B-B14F-4D97-AF65-F5344CB8AC3E}">
        <p14:creationId xmlns:p14="http://schemas.microsoft.com/office/powerpoint/2010/main" val="107927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8AC38-850E-4501-B505-567D884F697B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4A9E1F-0180-4005-9AB1-C903D318650D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FF6F0D-5B0C-4D44-8B8F-DD97E451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" t="7046" r="65349" b="47714"/>
          <a:stretch/>
        </p:blipFill>
        <p:spPr>
          <a:xfrm>
            <a:off x="3927987" y="1134203"/>
            <a:ext cx="4336026" cy="45895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DEFC13-F021-4331-880D-5E1CC5BEF312}"/>
              </a:ext>
            </a:extLst>
          </p:cNvPr>
          <p:cNvCxnSpPr>
            <a:cxnSpLocks/>
          </p:cNvCxnSpPr>
          <p:nvPr/>
        </p:nvCxnSpPr>
        <p:spPr>
          <a:xfrm flipV="1">
            <a:off x="3696929" y="3675672"/>
            <a:ext cx="2399071" cy="1966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B6A7BE-BDC7-4397-829A-330E9ADBB17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695336"/>
            <a:ext cx="1422521" cy="2620296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4CDE8-D919-45B2-86EC-8285974D58E6}"/>
              </a:ext>
            </a:extLst>
          </p:cNvPr>
          <p:cNvCxnSpPr>
            <a:cxnSpLocks/>
          </p:cNvCxnSpPr>
          <p:nvPr/>
        </p:nvCxnSpPr>
        <p:spPr>
          <a:xfrm flipH="1">
            <a:off x="6096000" y="1337187"/>
            <a:ext cx="1553497" cy="2358149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630B1-3411-4628-886F-A520FF1C22D5}"/>
                  </a:ext>
                </a:extLst>
              </p:cNvPr>
              <p:cNvSpPr txBox="1"/>
              <p:nvPr/>
            </p:nvSpPr>
            <p:spPr>
              <a:xfrm>
                <a:off x="932487" y="5878201"/>
                <a:ext cx="4434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0.3)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630B1-3411-4628-886F-A520FF1C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87" y="5878201"/>
                <a:ext cx="4434348" cy="523220"/>
              </a:xfrm>
              <a:prstGeom prst="rect">
                <a:avLst/>
              </a:prstGeom>
              <a:blipFill>
                <a:blip r:embed="rId3"/>
                <a:stretch>
                  <a:fillRect l="-2889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B1A4C-EC81-43FE-B931-CDF953DA3125}"/>
                  </a:ext>
                </a:extLst>
              </p:cNvPr>
              <p:cNvSpPr txBox="1"/>
              <p:nvPr/>
            </p:nvSpPr>
            <p:spPr>
              <a:xfrm>
                <a:off x="314632" y="1075269"/>
                <a:ext cx="443434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Random chance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B1A4C-EC81-43FE-B931-CDF953DA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075269"/>
                <a:ext cx="4434348" cy="954107"/>
              </a:xfrm>
              <a:prstGeom prst="rect">
                <a:avLst/>
              </a:prstGeom>
              <a:blipFill>
                <a:blip r:embed="rId4"/>
                <a:stretch>
                  <a:fillRect l="-2889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9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A1180-018E-404F-B875-CDC29E22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04"/>
            <a:ext cx="12192000" cy="64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2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Initializations: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C={docs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M×k</a:t>
                </a:r>
                <a:endParaRPr lang="en-US" sz="3200" baseline="-250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971550" lvl="1" indent="-5143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∼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𝐷𝑖𝑟𝑖𝑐h𝑙𝑒𝑡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=[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blipFill>
                <a:blip r:embed="rId2"/>
                <a:stretch>
                  <a:fillRect l="-2250" t="-7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D5F30E-F6F9-4F38-953D-EF407889A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74"/>
          <a:stretch/>
        </p:blipFill>
        <p:spPr>
          <a:xfrm>
            <a:off x="920782" y="3243069"/>
            <a:ext cx="10136521" cy="1161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98613-EDD4-4D18-BAC2-F6B2D617EFA9}"/>
                  </a:ext>
                </a:extLst>
              </p:cNvPr>
              <p:cNvSpPr txBox="1"/>
              <p:nvPr/>
            </p:nvSpPr>
            <p:spPr>
              <a:xfrm>
                <a:off x="161002" y="4649083"/>
                <a:ext cx="12030997" cy="21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Prior weight of topic k in a document</a:t>
                </a:r>
              </a:p>
              <a:p>
                <a:pPr marL="457200" marR="0" lvl="0" indent="-45720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Initially the same for all topics</a:t>
                </a:r>
              </a:p>
              <a:p>
                <a:pPr marL="457200" marR="0" lvl="0" indent="-45720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Normally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1≤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≤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&lt;1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, e.g. 0.1, 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Prefer sparse topic distributions, i.e., few topics per document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98613-EDD4-4D18-BAC2-F6B2D617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" y="4649083"/>
                <a:ext cx="12030997" cy="2101666"/>
              </a:xfrm>
              <a:prstGeom prst="rect">
                <a:avLst/>
              </a:prstGeom>
              <a:blipFill>
                <a:blip r:embed="rId4"/>
                <a:stretch>
                  <a:fillRect l="-1266" t="-3779" b="-9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3776B8-364B-4AE2-B308-6BC819502394}"/>
              </a:ext>
            </a:extLst>
          </p:cNvPr>
          <p:cNvSpPr/>
          <p:nvPr/>
        </p:nvSpPr>
        <p:spPr>
          <a:xfrm>
            <a:off x="6631320" y="3270846"/>
            <a:ext cx="2510197" cy="1674780"/>
          </a:xfrm>
          <a:custGeom>
            <a:avLst/>
            <a:gdLst>
              <a:gd name="connsiteX0" fmla="*/ 1848464 w 2780579"/>
              <a:gd name="connsiteY0" fmla="*/ 1083221 h 1083221"/>
              <a:gd name="connsiteX1" fmla="*/ 2772697 w 2780579"/>
              <a:gd name="connsiteY1" fmla="*/ 198318 h 1083221"/>
              <a:gd name="connsiteX2" fmla="*/ 1386348 w 2780579"/>
              <a:gd name="connsiteY2" fmla="*/ 768589 h 1083221"/>
              <a:gd name="connsiteX3" fmla="*/ 1573161 w 2780579"/>
              <a:gd name="connsiteY3" fmla="*/ 21337 h 1083221"/>
              <a:gd name="connsiteX4" fmla="*/ 0 w 2780579"/>
              <a:gd name="connsiteY4" fmla="*/ 276976 h 1083221"/>
              <a:gd name="connsiteX0" fmla="*/ 0 w 3754103"/>
              <a:gd name="connsiteY0" fmla="*/ 823463 h 823463"/>
              <a:gd name="connsiteX1" fmla="*/ 3693742 w 3754103"/>
              <a:gd name="connsiteY1" fmla="*/ 198318 h 823463"/>
              <a:gd name="connsiteX2" fmla="*/ 2307393 w 3754103"/>
              <a:gd name="connsiteY2" fmla="*/ 768589 h 823463"/>
              <a:gd name="connsiteX3" fmla="*/ 2494206 w 3754103"/>
              <a:gd name="connsiteY3" fmla="*/ 21337 h 823463"/>
              <a:gd name="connsiteX4" fmla="*/ 921045 w 3754103"/>
              <a:gd name="connsiteY4" fmla="*/ 276976 h 823463"/>
              <a:gd name="connsiteX0" fmla="*/ 0 w 3597735"/>
              <a:gd name="connsiteY0" fmla="*/ 823463 h 823463"/>
              <a:gd name="connsiteX1" fmla="*/ 3532607 w 3597735"/>
              <a:gd name="connsiteY1" fmla="*/ 642071 h 823463"/>
              <a:gd name="connsiteX2" fmla="*/ 2307393 w 3597735"/>
              <a:gd name="connsiteY2" fmla="*/ 768589 h 823463"/>
              <a:gd name="connsiteX3" fmla="*/ 2494206 w 3597735"/>
              <a:gd name="connsiteY3" fmla="*/ 21337 h 823463"/>
              <a:gd name="connsiteX4" fmla="*/ 921045 w 3597735"/>
              <a:gd name="connsiteY4" fmla="*/ 276976 h 823463"/>
              <a:gd name="connsiteX0" fmla="*/ 0 w 3581831"/>
              <a:gd name="connsiteY0" fmla="*/ 823463 h 836796"/>
              <a:gd name="connsiteX1" fmla="*/ 3532607 w 3581831"/>
              <a:gd name="connsiteY1" fmla="*/ 642071 h 836796"/>
              <a:gd name="connsiteX2" fmla="*/ 2307393 w 3581831"/>
              <a:gd name="connsiteY2" fmla="*/ 768589 h 836796"/>
              <a:gd name="connsiteX3" fmla="*/ 2494206 w 3581831"/>
              <a:gd name="connsiteY3" fmla="*/ 21337 h 836796"/>
              <a:gd name="connsiteX4" fmla="*/ 921045 w 3581831"/>
              <a:gd name="connsiteY4" fmla="*/ 276976 h 836796"/>
              <a:gd name="connsiteX0" fmla="*/ 0 w 2548579"/>
              <a:gd name="connsiteY0" fmla="*/ 823463 h 842734"/>
              <a:gd name="connsiteX1" fmla="*/ 2307393 w 2548579"/>
              <a:gd name="connsiteY1" fmla="*/ 768589 h 842734"/>
              <a:gd name="connsiteX2" fmla="*/ 2494206 w 2548579"/>
              <a:gd name="connsiteY2" fmla="*/ 21337 h 842734"/>
              <a:gd name="connsiteX3" fmla="*/ 921045 w 2548579"/>
              <a:gd name="connsiteY3" fmla="*/ 276976 h 842734"/>
              <a:gd name="connsiteX0" fmla="*/ 0 w 2494206"/>
              <a:gd name="connsiteY0" fmla="*/ 823463 h 823463"/>
              <a:gd name="connsiteX1" fmla="*/ 2494206 w 2494206"/>
              <a:gd name="connsiteY1" fmla="*/ 21337 h 823463"/>
              <a:gd name="connsiteX2" fmla="*/ 921045 w 2494206"/>
              <a:gd name="connsiteY2" fmla="*/ 276976 h 823463"/>
              <a:gd name="connsiteX0" fmla="*/ 0 w 2541445"/>
              <a:gd name="connsiteY0" fmla="*/ 823463 h 823463"/>
              <a:gd name="connsiteX1" fmla="*/ 2494206 w 2541445"/>
              <a:gd name="connsiteY1" fmla="*/ 21337 h 823463"/>
              <a:gd name="connsiteX2" fmla="*/ 921045 w 2541445"/>
              <a:gd name="connsiteY2" fmla="*/ 276976 h 823463"/>
              <a:gd name="connsiteX0" fmla="*/ 0 w 2571134"/>
              <a:gd name="connsiteY0" fmla="*/ 614527 h 614527"/>
              <a:gd name="connsiteX1" fmla="*/ 2524419 w 2571134"/>
              <a:gd name="connsiteY1" fmla="*/ 169568 h 614527"/>
              <a:gd name="connsiteX2" fmla="*/ 921045 w 2571134"/>
              <a:gd name="connsiteY2" fmla="*/ 68040 h 6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134" h="614527">
                <a:moveTo>
                  <a:pt x="0" y="614527"/>
                </a:moveTo>
                <a:cubicBezTo>
                  <a:pt x="519626" y="447418"/>
                  <a:pt x="2934884" y="372489"/>
                  <a:pt x="2524419" y="169568"/>
                </a:cubicBezTo>
                <a:cubicBezTo>
                  <a:pt x="2293361" y="87633"/>
                  <a:pt x="1592096" y="-100747"/>
                  <a:pt x="921045" y="68040"/>
                </a:cubicBez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3CB66-5399-4592-B4DF-1F4766307B8E}"/>
              </a:ext>
            </a:extLst>
          </p:cNvPr>
          <p:cNvSpPr/>
          <p:nvPr/>
        </p:nvSpPr>
        <p:spPr>
          <a:xfrm>
            <a:off x="7197213" y="3519948"/>
            <a:ext cx="373626" cy="285136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D6289E-988E-4A6D-A222-E42E8714E6D3}"/>
              </a:ext>
            </a:extLst>
          </p:cNvPr>
          <p:cNvCxnSpPr>
            <a:cxnSpLocks/>
          </p:cNvCxnSpPr>
          <p:nvPr/>
        </p:nvCxnSpPr>
        <p:spPr>
          <a:xfrm flipH="1">
            <a:off x="1779639" y="2758110"/>
            <a:ext cx="285135" cy="8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5332D-7D03-4E05-A2F9-156A777A26BF}"/>
              </a:ext>
            </a:extLst>
          </p:cNvPr>
          <p:cNvCxnSpPr>
            <a:cxnSpLocks/>
          </p:cNvCxnSpPr>
          <p:nvPr/>
        </p:nvCxnSpPr>
        <p:spPr>
          <a:xfrm flipH="1">
            <a:off x="2276168" y="2720288"/>
            <a:ext cx="285135" cy="8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88FF08-04E9-4A6C-A571-6D2AF36EC84F}"/>
              </a:ext>
            </a:extLst>
          </p:cNvPr>
          <p:cNvCxnSpPr>
            <a:cxnSpLocks/>
          </p:cNvCxnSpPr>
          <p:nvPr/>
        </p:nvCxnSpPr>
        <p:spPr>
          <a:xfrm flipH="1">
            <a:off x="3057834" y="2720288"/>
            <a:ext cx="658760" cy="86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2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8AC38-850E-4501-B505-567D884F697B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4A9E1F-0180-4005-9AB1-C903D318650D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FF6F0D-5B0C-4D44-8B8F-DD97E451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8" t="52925" r="32056" b="1835"/>
          <a:stretch/>
        </p:blipFill>
        <p:spPr>
          <a:xfrm>
            <a:off x="3927987" y="1134203"/>
            <a:ext cx="4336026" cy="45895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DEFC13-F021-4331-880D-5E1CC5BEF312}"/>
              </a:ext>
            </a:extLst>
          </p:cNvPr>
          <p:cNvCxnSpPr>
            <a:cxnSpLocks/>
          </p:cNvCxnSpPr>
          <p:nvPr/>
        </p:nvCxnSpPr>
        <p:spPr>
          <a:xfrm flipV="1">
            <a:off x="1789472" y="5137030"/>
            <a:ext cx="2399071" cy="1966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B6A7BE-BDC7-4397-829A-330E9ADBB175}"/>
              </a:ext>
            </a:extLst>
          </p:cNvPr>
          <p:cNvCxnSpPr>
            <a:cxnSpLocks/>
          </p:cNvCxnSpPr>
          <p:nvPr/>
        </p:nvCxnSpPr>
        <p:spPr>
          <a:xfrm flipV="1">
            <a:off x="3441290" y="5156694"/>
            <a:ext cx="835742" cy="137755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4CDE8-D919-45B2-86EC-8285974D58E6}"/>
              </a:ext>
            </a:extLst>
          </p:cNvPr>
          <p:cNvCxnSpPr>
            <a:cxnSpLocks/>
          </p:cNvCxnSpPr>
          <p:nvPr/>
        </p:nvCxnSpPr>
        <p:spPr>
          <a:xfrm flipH="1">
            <a:off x="6096002" y="810455"/>
            <a:ext cx="786579" cy="115599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838A3-C40E-4984-8589-DAF66C9223A9}"/>
              </a:ext>
            </a:extLst>
          </p:cNvPr>
          <p:cNvCxnSpPr>
            <a:cxnSpLocks/>
          </p:cNvCxnSpPr>
          <p:nvPr/>
        </p:nvCxnSpPr>
        <p:spPr>
          <a:xfrm flipH="1" flipV="1">
            <a:off x="7959214" y="5156695"/>
            <a:ext cx="663676" cy="12441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088058-D052-4968-A100-14DC2610B7CE}"/>
              </a:ext>
            </a:extLst>
          </p:cNvPr>
          <p:cNvCxnSpPr>
            <a:cxnSpLocks/>
          </p:cNvCxnSpPr>
          <p:nvPr/>
        </p:nvCxnSpPr>
        <p:spPr>
          <a:xfrm>
            <a:off x="5555226" y="963561"/>
            <a:ext cx="540774" cy="100289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012B6E-B2A1-40F3-A464-40DBB3DA272A}"/>
              </a:ext>
            </a:extLst>
          </p:cNvPr>
          <p:cNvCxnSpPr>
            <a:cxnSpLocks/>
          </p:cNvCxnSpPr>
          <p:nvPr/>
        </p:nvCxnSpPr>
        <p:spPr>
          <a:xfrm flipH="1">
            <a:off x="7983794" y="5156694"/>
            <a:ext cx="127819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4805D2-A559-4CF2-B7F8-12D3CD8651E5}"/>
                  </a:ext>
                </a:extLst>
              </p:cNvPr>
              <p:cNvSpPr txBox="1"/>
              <p:nvPr/>
            </p:nvSpPr>
            <p:spPr>
              <a:xfrm>
                <a:off x="314632" y="1075269"/>
                <a:ext cx="4434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Sparse chance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4805D2-A559-4CF2-B7F8-12D3CD86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075269"/>
                <a:ext cx="4434348" cy="523220"/>
              </a:xfrm>
              <a:prstGeom prst="rect">
                <a:avLst/>
              </a:prstGeom>
              <a:blipFill>
                <a:blip r:embed="rId3"/>
                <a:stretch>
                  <a:fillRect l="-2889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39BE22-F09A-4728-B8ED-BBDBDBE5EEA1}"/>
                  </a:ext>
                </a:extLst>
              </p:cNvPr>
              <p:cNvSpPr txBox="1"/>
              <p:nvPr/>
            </p:nvSpPr>
            <p:spPr>
              <a:xfrm>
                <a:off x="7413523" y="963561"/>
                <a:ext cx="4434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1.0)</a:t>
                </a:r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39BE22-F09A-4728-B8ED-BBDBDBE5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23" y="963561"/>
                <a:ext cx="4434348" cy="523220"/>
              </a:xfrm>
              <a:prstGeom prst="rect">
                <a:avLst/>
              </a:prstGeom>
              <a:blipFill>
                <a:blip r:embed="rId4"/>
                <a:stretch>
                  <a:fillRect l="-2747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6E18A-47DD-44C2-86C4-4AAEFE9DF53E}"/>
                  </a:ext>
                </a:extLst>
              </p:cNvPr>
              <p:cNvSpPr txBox="1"/>
              <p:nvPr/>
            </p:nvSpPr>
            <p:spPr>
              <a:xfrm>
                <a:off x="8185354" y="5239415"/>
                <a:ext cx="4434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1.0,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0.0)</a:t>
                </a:r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6E18A-47DD-44C2-86C4-4AAEFE9D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354" y="5239415"/>
                <a:ext cx="4434348" cy="523220"/>
              </a:xfrm>
              <a:prstGeom prst="rect">
                <a:avLst/>
              </a:prstGeom>
              <a:blipFill>
                <a:blip r:embed="rId5"/>
                <a:stretch>
                  <a:fillRect l="-2889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6F8D98-80F7-45C4-A92F-96F88ADF0EF3}"/>
                  </a:ext>
                </a:extLst>
              </p:cNvPr>
              <p:cNvSpPr txBox="1"/>
              <p:nvPr/>
            </p:nvSpPr>
            <p:spPr>
              <a:xfrm>
                <a:off x="-58992" y="5176358"/>
                <a:ext cx="4434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1.0,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0.0)</a:t>
                </a:r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6F8D98-80F7-45C4-A92F-96F88ADF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92" y="5176358"/>
                <a:ext cx="4434348" cy="523220"/>
              </a:xfrm>
              <a:prstGeom prst="rect">
                <a:avLst/>
              </a:prstGeom>
              <a:blipFill>
                <a:blip r:embed="rId6"/>
                <a:stretch>
                  <a:fillRect l="-2747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Initializations: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Z={topics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k×V</a:t>
                </a:r>
                <a:endParaRPr lang="en-US" sz="3200" baseline="-25000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971550" lvl="1" indent="-5143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∼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𝐷𝑖𝑟𝑖𝑐h𝑙𝑒𝑡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𝛽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=[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]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1815882"/>
              </a:xfrm>
              <a:prstGeom prst="rect">
                <a:avLst/>
              </a:prstGeom>
              <a:blipFill>
                <a:blip r:embed="rId2"/>
                <a:stretch>
                  <a:fillRect l="-2250" t="-7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D5F30E-F6F9-4F38-953D-EF407889A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74"/>
          <a:stretch/>
        </p:blipFill>
        <p:spPr>
          <a:xfrm>
            <a:off x="920782" y="3243069"/>
            <a:ext cx="10136521" cy="1161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98613-EDD4-4D18-BAC2-F6B2D617EFA9}"/>
                  </a:ext>
                </a:extLst>
              </p:cNvPr>
              <p:cNvSpPr txBox="1"/>
              <p:nvPr/>
            </p:nvSpPr>
            <p:spPr>
              <a:xfrm>
                <a:off x="161002" y="4649083"/>
                <a:ext cx="12030997" cy="21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Prior weight of topic k in a document</a:t>
                </a:r>
              </a:p>
              <a:p>
                <a:pPr marL="457200" marR="0" lvl="0" indent="-45720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Initially the same for all topics</a:t>
                </a:r>
              </a:p>
              <a:p>
                <a:pPr marL="457200" lvl="0" indent="-457200">
                  <a:buFont typeface="Courier New" panose="02070309020205020404" pitchFamily="49" charset="0"/>
                  <a:buChar char="o"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Normally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1≤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≤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&lt;&lt;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, e.g. 0.001, 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Very sparse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word distributions, i.e.,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few words per topics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98613-EDD4-4D18-BAC2-F6B2D617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" y="4649083"/>
                <a:ext cx="12030997" cy="2101666"/>
              </a:xfrm>
              <a:prstGeom prst="rect">
                <a:avLst/>
              </a:prstGeom>
              <a:blipFill>
                <a:blip r:embed="rId4"/>
                <a:stretch>
                  <a:fillRect l="-1266" t="-3779" b="-9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3776B8-364B-4AE2-B308-6BC819502394}"/>
              </a:ext>
            </a:extLst>
          </p:cNvPr>
          <p:cNvSpPr/>
          <p:nvPr/>
        </p:nvSpPr>
        <p:spPr>
          <a:xfrm>
            <a:off x="6631320" y="3270846"/>
            <a:ext cx="2510197" cy="1674780"/>
          </a:xfrm>
          <a:custGeom>
            <a:avLst/>
            <a:gdLst>
              <a:gd name="connsiteX0" fmla="*/ 1848464 w 2780579"/>
              <a:gd name="connsiteY0" fmla="*/ 1083221 h 1083221"/>
              <a:gd name="connsiteX1" fmla="*/ 2772697 w 2780579"/>
              <a:gd name="connsiteY1" fmla="*/ 198318 h 1083221"/>
              <a:gd name="connsiteX2" fmla="*/ 1386348 w 2780579"/>
              <a:gd name="connsiteY2" fmla="*/ 768589 h 1083221"/>
              <a:gd name="connsiteX3" fmla="*/ 1573161 w 2780579"/>
              <a:gd name="connsiteY3" fmla="*/ 21337 h 1083221"/>
              <a:gd name="connsiteX4" fmla="*/ 0 w 2780579"/>
              <a:gd name="connsiteY4" fmla="*/ 276976 h 1083221"/>
              <a:gd name="connsiteX0" fmla="*/ 0 w 3754103"/>
              <a:gd name="connsiteY0" fmla="*/ 823463 h 823463"/>
              <a:gd name="connsiteX1" fmla="*/ 3693742 w 3754103"/>
              <a:gd name="connsiteY1" fmla="*/ 198318 h 823463"/>
              <a:gd name="connsiteX2" fmla="*/ 2307393 w 3754103"/>
              <a:gd name="connsiteY2" fmla="*/ 768589 h 823463"/>
              <a:gd name="connsiteX3" fmla="*/ 2494206 w 3754103"/>
              <a:gd name="connsiteY3" fmla="*/ 21337 h 823463"/>
              <a:gd name="connsiteX4" fmla="*/ 921045 w 3754103"/>
              <a:gd name="connsiteY4" fmla="*/ 276976 h 823463"/>
              <a:gd name="connsiteX0" fmla="*/ 0 w 3597735"/>
              <a:gd name="connsiteY0" fmla="*/ 823463 h 823463"/>
              <a:gd name="connsiteX1" fmla="*/ 3532607 w 3597735"/>
              <a:gd name="connsiteY1" fmla="*/ 642071 h 823463"/>
              <a:gd name="connsiteX2" fmla="*/ 2307393 w 3597735"/>
              <a:gd name="connsiteY2" fmla="*/ 768589 h 823463"/>
              <a:gd name="connsiteX3" fmla="*/ 2494206 w 3597735"/>
              <a:gd name="connsiteY3" fmla="*/ 21337 h 823463"/>
              <a:gd name="connsiteX4" fmla="*/ 921045 w 3597735"/>
              <a:gd name="connsiteY4" fmla="*/ 276976 h 823463"/>
              <a:gd name="connsiteX0" fmla="*/ 0 w 3581831"/>
              <a:gd name="connsiteY0" fmla="*/ 823463 h 836796"/>
              <a:gd name="connsiteX1" fmla="*/ 3532607 w 3581831"/>
              <a:gd name="connsiteY1" fmla="*/ 642071 h 836796"/>
              <a:gd name="connsiteX2" fmla="*/ 2307393 w 3581831"/>
              <a:gd name="connsiteY2" fmla="*/ 768589 h 836796"/>
              <a:gd name="connsiteX3" fmla="*/ 2494206 w 3581831"/>
              <a:gd name="connsiteY3" fmla="*/ 21337 h 836796"/>
              <a:gd name="connsiteX4" fmla="*/ 921045 w 3581831"/>
              <a:gd name="connsiteY4" fmla="*/ 276976 h 836796"/>
              <a:gd name="connsiteX0" fmla="*/ 0 w 2548579"/>
              <a:gd name="connsiteY0" fmla="*/ 823463 h 842734"/>
              <a:gd name="connsiteX1" fmla="*/ 2307393 w 2548579"/>
              <a:gd name="connsiteY1" fmla="*/ 768589 h 842734"/>
              <a:gd name="connsiteX2" fmla="*/ 2494206 w 2548579"/>
              <a:gd name="connsiteY2" fmla="*/ 21337 h 842734"/>
              <a:gd name="connsiteX3" fmla="*/ 921045 w 2548579"/>
              <a:gd name="connsiteY3" fmla="*/ 276976 h 842734"/>
              <a:gd name="connsiteX0" fmla="*/ 0 w 2494206"/>
              <a:gd name="connsiteY0" fmla="*/ 823463 h 823463"/>
              <a:gd name="connsiteX1" fmla="*/ 2494206 w 2494206"/>
              <a:gd name="connsiteY1" fmla="*/ 21337 h 823463"/>
              <a:gd name="connsiteX2" fmla="*/ 921045 w 2494206"/>
              <a:gd name="connsiteY2" fmla="*/ 276976 h 823463"/>
              <a:gd name="connsiteX0" fmla="*/ 0 w 2541445"/>
              <a:gd name="connsiteY0" fmla="*/ 823463 h 823463"/>
              <a:gd name="connsiteX1" fmla="*/ 2494206 w 2541445"/>
              <a:gd name="connsiteY1" fmla="*/ 21337 h 823463"/>
              <a:gd name="connsiteX2" fmla="*/ 921045 w 2541445"/>
              <a:gd name="connsiteY2" fmla="*/ 276976 h 823463"/>
              <a:gd name="connsiteX0" fmla="*/ 0 w 2571134"/>
              <a:gd name="connsiteY0" fmla="*/ 614527 h 614527"/>
              <a:gd name="connsiteX1" fmla="*/ 2524419 w 2571134"/>
              <a:gd name="connsiteY1" fmla="*/ 169568 h 614527"/>
              <a:gd name="connsiteX2" fmla="*/ 921045 w 2571134"/>
              <a:gd name="connsiteY2" fmla="*/ 68040 h 6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134" h="614527">
                <a:moveTo>
                  <a:pt x="0" y="614527"/>
                </a:moveTo>
                <a:cubicBezTo>
                  <a:pt x="519626" y="447418"/>
                  <a:pt x="2934884" y="372489"/>
                  <a:pt x="2524419" y="169568"/>
                </a:cubicBezTo>
                <a:cubicBezTo>
                  <a:pt x="2293361" y="87633"/>
                  <a:pt x="1592096" y="-100747"/>
                  <a:pt x="921045" y="68040"/>
                </a:cubicBez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3CB66-5399-4592-B4DF-1F4766307B8E}"/>
              </a:ext>
            </a:extLst>
          </p:cNvPr>
          <p:cNvSpPr/>
          <p:nvPr/>
        </p:nvSpPr>
        <p:spPr>
          <a:xfrm>
            <a:off x="7197213" y="3519948"/>
            <a:ext cx="373626" cy="285136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656EF8-72B7-4E34-9FCC-F266FD8590C3}"/>
                  </a:ext>
                </a:extLst>
              </p:cNvPr>
              <p:cNvSpPr txBox="1"/>
              <p:nvPr/>
            </p:nvSpPr>
            <p:spPr>
              <a:xfrm>
                <a:off x="5996797" y="3862014"/>
                <a:ext cx="31551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656EF8-72B7-4E34-9FCC-F266FD85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797" y="3862014"/>
                <a:ext cx="31551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AB91A3-9384-46B3-AE44-FBD00704499C}"/>
                  </a:ext>
                </a:extLst>
              </p:cNvPr>
              <p:cNvSpPr txBox="1"/>
              <p:nvPr/>
            </p:nvSpPr>
            <p:spPr>
              <a:xfrm>
                <a:off x="3301033" y="3556801"/>
                <a:ext cx="279805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AB91A3-9384-46B3-AE44-FBD007044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33" y="3556801"/>
                <a:ext cx="27980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8D89C1-3946-42CA-88EA-0B1D38F42C21}"/>
                  </a:ext>
                </a:extLst>
              </p:cNvPr>
              <p:cNvSpPr txBox="1"/>
              <p:nvPr/>
            </p:nvSpPr>
            <p:spPr>
              <a:xfrm>
                <a:off x="4509012" y="3577739"/>
                <a:ext cx="436614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8D89C1-3946-42CA-88EA-0B1D38F42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12" y="3577739"/>
                <a:ext cx="43661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1EE8C-AEC4-4261-A637-4CC847D9500A}"/>
                  </a:ext>
                </a:extLst>
              </p:cNvPr>
              <p:cNvSpPr txBox="1"/>
              <p:nvPr/>
            </p:nvSpPr>
            <p:spPr>
              <a:xfrm>
                <a:off x="7256820" y="3553512"/>
                <a:ext cx="27407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1EE8C-AEC4-4261-A637-4CC847D9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20" y="3553512"/>
                <a:ext cx="274076" cy="246221"/>
              </a:xfrm>
              <a:prstGeom prst="rect">
                <a:avLst/>
              </a:prstGeom>
              <a:blipFill>
                <a:blip r:embed="rId8"/>
                <a:stretch>
                  <a:fillRect l="-1555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402B9D-F2B6-4067-A255-1B8EDC6457F5}"/>
                  </a:ext>
                </a:extLst>
              </p:cNvPr>
              <p:cNvSpPr txBox="1"/>
              <p:nvPr/>
            </p:nvSpPr>
            <p:spPr>
              <a:xfrm>
                <a:off x="2938334" y="3762405"/>
                <a:ext cx="2798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402B9D-F2B6-4067-A255-1B8EDC645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34" y="3762405"/>
                <a:ext cx="279804" cy="307777"/>
              </a:xfrm>
              <a:prstGeom prst="rect">
                <a:avLst/>
              </a:prstGeom>
              <a:blipFill>
                <a:blip r:embed="rId9"/>
                <a:stretch>
                  <a:fillRect l="-10870" r="-869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85520A-AEA4-4662-937E-28C4FCDABE3D}"/>
              </a:ext>
            </a:extLst>
          </p:cNvPr>
          <p:cNvCxnSpPr>
            <a:cxnSpLocks/>
          </p:cNvCxnSpPr>
          <p:nvPr/>
        </p:nvCxnSpPr>
        <p:spPr>
          <a:xfrm flipH="1">
            <a:off x="1779639" y="2758110"/>
            <a:ext cx="285135" cy="869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2D05ED-C034-4FF1-8247-B031DFEE9F4F}"/>
              </a:ext>
            </a:extLst>
          </p:cNvPr>
          <p:cNvCxnSpPr>
            <a:cxnSpLocks/>
          </p:cNvCxnSpPr>
          <p:nvPr/>
        </p:nvCxnSpPr>
        <p:spPr>
          <a:xfrm flipH="1">
            <a:off x="2276168" y="2720288"/>
            <a:ext cx="285135" cy="869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2A2EC2-5D4D-4723-9680-CE9C4F3F1C97}"/>
              </a:ext>
            </a:extLst>
          </p:cNvPr>
          <p:cNvCxnSpPr>
            <a:cxnSpLocks/>
          </p:cNvCxnSpPr>
          <p:nvPr/>
        </p:nvCxnSpPr>
        <p:spPr>
          <a:xfrm flipH="1">
            <a:off x="3057834" y="2720288"/>
            <a:ext cx="658760" cy="869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12856D-F4A3-4B11-8DD5-0D28E706743C}"/>
              </a:ext>
            </a:extLst>
          </p:cNvPr>
          <p:cNvCxnSpPr>
            <a:cxnSpLocks/>
          </p:cNvCxnSpPr>
          <p:nvPr/>
        </p:nvCxnSpPr>
        <p:spPr>
          <a:xfrm>
            <a:off x="2812025" y="5763372"/>
            <a:ext cx="676459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775D08-F381-4848-9411-E46A1361736F}"/>
              </a:ext>
            </a:extLst>
          </p:cNvPr>
          <p:cNvCxnSpPr>
            <a:cxnSpLocks/>
          </p:cNvCxnSpPr>
          <p:nvPr/>
        </p:nvCxnSpPr>
        <p:spPr>
          <a:xfrm flipV="1">
            <a:off x="2964425" y="1358520"/>
            <a:ext cx="0" cy="45572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BFC738-A2B6-479E-B04C-B649062FA090}"/>
              </a:ext>
            </a:extLst>
          </p:cNvPr>
          <p:cNvSpPr txBox="1"/>
          <p:nvPr/>
        </p:nvSpPr>
        <p:spPr>
          <a:xfrm rot="16200000">
            <a:off x="1491957" y="3154589"/>
            <a:ext cx="196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DBF38-1F8E-4C23-82EB-86936ECC428D}"/>
              </a:ext>
            </a:extLst>
          </p:cNvPr>
          <p:cNvSpPr txBox="1"/>
          <p:nvPr/>
        </p:nvSpPr>
        <p:spPr>
          <a:xfrm>
            <a:off x="5361032" y="5632840"/>
            <a:ext cx="196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51671-94C4-40C3-A4A8-9E1B5B999D68}"/>
              </a:ext>
            </a:extLst>
          </p:cNvPr>
          <p:cNvSpPr/>
          <p:nvPr/>
        </p:nvSpPr>
        <p:spPr>
          <a:xfrm>
            <a:off x="2991465" y="1789481"/>
            <a:ext cx="725123" cy="3954227"/>
          </a:xfrm>
          <a:prstGeom prst="rect">
            <a:avLst/>
          </a:prstGeom>
          <a:gradFill>
            <a:gsLst>
              <a:gs pos="24000">
                <a:srgbClr val="7E7FFD"/>
              </a:gs>
              <a:gs pos="9735">
                <a:srgbClr val="0000FF"/>
              </a:gs>
              <a:gs pos="7200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EB6CCE-C565-4688-8431-E098D1D97397}"/>
              </a:ext>
            </a:extLst>
          </p:cNvPr>
          <p:cNvSpPr/>
          <p:nvPr/>
        </p:nvSpPr>
        <p:spPr>
          <a:xfrm>
            <a:off x="3753466" y="1788003"/>
            <a:ext cx="725123" cy="3954227"/>
          </a:xfrm>
          <a:prstGeom prst="rect">
            <a:avLst/>
          </a:prstGeom>
          <a:gradFill>
            <a:gsLst>
              <a:gs pos="24000">
                <a:srgbClr val="7E7FFD"/>
              </a:gs>
              <a:gs pos="47000">
                <a:schemeClr val="bg1"/>
              </a:gs>
              <a:gs pos="8800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23B7BE-9C8B-44DA-B3C7-10CFA2338A8B}"/>
              </a:ext>
            </a:extLst>
          </p:cNvPr>
          <p:cNvSpPr/>
          <p:nvPr/>
        </p:nvSpPr>
        <p:spPr>
          <a:xfrm>
            <a:off x="4532670" y="1798574"/>
            <a:ext cx="725123" cy="3954227"/>
          </a:xfrm>
          <a:prstGeom prst="rect">
            <a:avLst/>
          </a:prstGeom>
          <a:gradFill>
            <a:gsLst>
              <a:gs pos="24000">
                <a:srgbClr val="7E7FFD"/>
              </a:gs>
              <a:gs pos="100000">
                <a:srgbClr val="0000FF"/>
              </a:gs>
              <a:gs pos="9735">
                <a:srgbClr val="0000FF"/>
              </a:gs>
              <a:gs pos="72000">
                <a:schemeClr val="accent1">
                  <a:lumMod val="5000"/>
                  <a:lumOff val="9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6A6C47-2475-4B6B-8E97-A6E5F24AB9C2}"/>
              </a:ext>
            </a:extLst>
          </p:cNvPr>
          <p:cNvSpPr/>
          <p:nvPr/>
        </p:nvSpPr>
        <p:spPr>
          <a:xfrm>
            <a:off x="5315559" y="1788002"/>
            <a:ext cx="725123" cy="3954227"/>
          </a:xfrm>
          <a:prstGeom prst="rect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B1546-6B8E-4C15-B551-98BA42978961}"/>
              </a:ext>
            </a:extLst>
          </p:cNvPr>
          <p:cNvSpPr/>
          <p:nvPr/>
        </p:nvSpPr>
        <p:spPr>
          <a:xfrm>
            <a:off x="6096597" y="1788000"/>
            <a:ext cx="725123" cy="3954227"/>
          </a:xfrm>
          <a:prstGeom prst="rect">
            <a:avLst/>
          </a:prstGeom>
          <a:gradFill>
            <a:gsLst>
              <a:gs pos="87000">
                <a:srgbClr val="D9DBFC"/>
              </a:gs>
              <a:gs pos="35000">
                <a:schemeClr val="accent1">
                  <a:lumMod val="5000"/>
                  <a:lumOff val="95000"/>
                </a:schemeClr>
              </a:gs>
              <a:gs pos="8855">
                <a:srgbClr val="3E3FFE"/>
              </a:gs>
              <a:gs pos="97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00510E-E706-4687-9F43-4508163954D1}"/>
              </a:ext>
            </a:extLst>
          </p:cNvPr>
          <p:cNvSpPr/>
          <p:nvPr/>
        </p:nvSpPr>
        <p:spPr>
          <a:xfrm>
            <a:off x="6896703" y="1788000"/>
            <a:ext cx="725123" cy="3954227"/>
          </a:xfrm>
          <a:prstGeom prst="rect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AEB0F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CE252-9B9A-409E-AC41-EB0C1EF1BB9B}"/>
              </a:ext>
            </a:extLst>
          </p:cNvPr>
          <p:cNvSpPr/>
          <p:nvPr/>
        </p:nvSpPr>
        <p:spPr>
          <a:xfrm>
            <a:off x="7695568" y="1788002"/>
            <a:ext cx="725123" cy="3954227"/>
          </a:xfrm>
          <a:prstGeom prst="rect">
            <a:avLst/>
          </a:prstGeom>
          <a:gradFill>
            <a:gsLst>
              <a:gs pos="92000">
                <a:schemeClr val="accent1">
                  <a:lumMod val="5000"/>
                  <a:lumOff val="95000"/>
                </a:schemeClr>
              </a:gs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562B46-0CE8-4252-9EE4-B70A9F6A49C8}"/>
              </a:ext>
            </a:extLst>
          </p:cNvPr>
          <p:cNvSpPr/>
          <p:nvPr/>
        </p:nvSpPr>
        <p:spPr>
          <a:xfrm>
            <a:off x="8476606" y="1788000"/>
            <a:ext cx="725123" cy="3954227"/>
          </a:xfrm>
          <a:prstGeom prst="rect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5C3FB7-2842-44D8-845A-47A4A7A67CD5}"/>
              </a:ext>
            </a:extLst>
          </p:cNvPr>
          <p:cNvSpPr/>
          <p:nvPr/>
        </p:nvSpPr>
        <p:spPr>
          <a:xfrm>
            <a:off x="10098501" y="1787999"/>
            <a:ext cx="127048" cy="3954227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A1D9A-670D-4BFE-ACFC-D12A0AD4193D}"/>
              </a:ext>
            </a:extLst>
          </p:cNvPr>
          <p:cNvSpPr txBox="1"/>
          <p:nvPr/>
        </p:nvSpPr>
        <p:spPr>
          <a:xfrm>
            <a:off x="9944387" y="5371230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FC5064-E080-44DC-A1BC-F7D6F0A86262}"/>
              </a:ext>
            </a:extLst>
          </p:cNvPr>
          <p:cNvSpPr txBox="1"/>
          <p:nvPr/>
        </p:nvSpPr>
        <p:spPr>
          <a:xfrm>
            <a:off x="10098501" y="3503502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5CE1DB-74BE-4EBF-BC27-A665088928AA}"/>
              </a:ext>
            </a:extLst>
          </p:cNvPr>
          <p:cNvSpPr txBox="1"/>
          <p:nvPr/>
        </p:nvSpPr>
        <p:spPr>
          <a:xfrm>
            <a:off x="10098501" y="1652285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F36033-E0B0-4594-8C76-E71907ABD760}"/>
              </a:ext>
            </a:extLst>
          </p:cNvPr>
          <p:cNvSpPr txBox="1"/>
          <p:nvPr/>
        </p:nvSpPr>
        <p:spPr>
          <a:xfrm>
            <a:off x="10169182" y="4283477"/>
            <a:ext cx="196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Freq.</a:t>
            </a:r>
          </a:p>
        </p:txBody>
      </p:sp>
    </p:spTree>
    <p:extLst>
      <p:ext uri="{BB962C8B-B14F-4D97-AF65-F5344CB8AC3E}">
        <p14:creationId xmlns:p14="http://schemas.microsoft.com/office/powerpoint/2010/main" val="42562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Generative Process:</a:t>
            </a: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831D-3624-4136-BB11-7355F73C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6" y="2422422"/>
            <a:ext cx="9559217" cy="141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5ADBE-9E75-4859-B740-318F26E92DA6}"/>
              </a:ext>
            </a:extLst>
          </p:cNvPr>
          <p:cNvSpPr txBox="1"/>
          <p:nvPr/>
        </p:nvSpPr>
        <p:spPr>
          <a:xfrm>
            <a:off x="0" y="4838554"/>
            <a:ext cx="4049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Plate Notation </a:t>
            </a:r>
          </a:p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Graphical Model</a:t>
            </a:r>
            <a:endParaRPr lang="en-US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D556D6-806F-40C1-9828-EBE2433FF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" t="-423" r="990" b="2558"/>
          <a:stretch/>
        </p:blipFill>
        <p:spPr>
          <a:xfrm>
            <a:off x="3708635" y="4057019"/>
            <a:ext cx="3889828" cy="212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/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blipFill>
                <a:blip r:embed="rId4"/>
                <a:stretch>
                  <a:fillRect l="-43902" r="-1463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2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Generative Process:</a:t>
            </a: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831D-3624-4136-BB11-7355F73C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86" y="2422422"/>
            <a:ext cx="9559217" cy="141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5ADBE-9E75-4859-B740-318F26E92DA6}"/>
              </a:ext>
            </a:extLst>
          </p:cNvPr>
          <p:cNvSpPr txBox="1"/>
          <p:nvPr/>
        </p:nvSpPr>
        <p:spPr>
          <a:xfrm>
            <a:off x="0" y="4641274"/>
            <a:ext cx="40494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Select the topic distribution for the doc</a:t>
            </a:r>
            <a:endParaRPr lang="en-US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D556D6-806F-40C1-9828-EBE2433FFA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" t="-423" r="990" b="2558"/>
          <a:stretch/>
        </p:blipFill>
        <p:spPr>
          <a:xfrm>
            <a:off x="3708635" y="4057019"/>
            <a:ext cx="3889828" cy="212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/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blipFill>
                <a:blip r:embed="rId5"/>
                <a:stretch>
                  <a:fillRect l="-43902" r="-1463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12A6FEE-B34D-45E0-8489-77505F16994B}"/>
              </a:ext>
            </a:extLst>
          </p:cNvPr>
          <p:cNvSpPr/>
          <p:nvPr/>
        </p:nvSpPr>
        <p:spPr>
          <a:xfrm>
            <a:off x="4572000" y="2517058"/>
            <a:ext cx="1524000" cy="1091381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EF157-CBE9-4612-B044-E28044F41968}"/>
              </a:ext>
            </a:extLst>
          </p:cNvPr>
          <p:cNvSpPr/>
          <p:nvPr/>
        </p:nvSpPr>
        <p:spPr>
          <a:xfrm>
            <a:off x="3668601" y="4921763"/>
            <a:ext cx="1542496" cy="99400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aper outline">
            <a:extLst>
              <a:ext uri="{FF2B5EF4-FFF2-40B4-BE49-F238E27FC236}">
                <a16:creationId xmlns:a16="http://schemas.microsoft.com/office/drawing/2014/main" id="{EBCF0F8B-B244-4DBC-885B-35E65FAAC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3325" y="3846331"/>
            <a:ext cx="2948430" cy="29484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83E7FF-711A-4036-86E7-09454A4F116F}"/>
              </a:ext>
            </a:extLst>
          </p:cNvPr>
          <p:cNvSpPr/>
          <p:nvPr/>
        </p:nvSpPr>
        <p:spPr>
          <a:xfrm>
            <a:off x="11249592" y="3578362"/>
            <a:ext cx="127048" cy="323792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F0F3-F6CB-49F7-BBCA-702B3E0C579D}"/>
              </a:ext>
            </a:extLst>
          </p:cNvPr>
          <p:cNvSpPr txBox="1"/>
          <p:nvPr/>
        </p:nvSpPr>
        <p:spPr>
          <a:xfrm>
            <a:off x="11095478" y="6445287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0FE94-72E3-4B18-91D7-9DD77A001D94}"/>
              </a:ext>
            </a:extLst>
          </p:cNvPr>
          <p:cNvSpPr txBox="1"/>
          <p:nvPr/>
        </p:nvSpPr>
        <p:spPr>
          <a:xfrm>
            <a:off x="11268116" y="5012256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F0CCA8-DF66-4D0C-8789-A746DC28FB0E}"/>
              </a:ext>
            </a:extLst>
          </p:cNvPr>
          <p:cNvSpPr txBox="1"/>
          <p:nvPr/>
        </p:nvSpPr>
        <p:spPr>
          <a:xfrm>
            <a:off x="11249592" y="3501988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7FBDD-1FCF-4EBC-B8A5-E51D67B9128A}"/>
              </a:ext>
            </a:extLst>
          </p:cNvPr>
          <p:cNvSpPr txBox="1"/>
          <p:nvPr/>
        </p:nvSpPr>
        <p:spPr>
          <a:xfrm>
            <a:off x="11268116" y="5981162"/>
            <a:ext cx="122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1B4D94-6022-4493-8589-BA59EC4EF01C}"/>
              </a:ext>
            </a:extLst>
          </p:cNvPr>
          <p:cNvSpPr/>
          <p:nvPr/>
        </p:nvSpPr>
        <p:spPr>
          <a:xfrm>
            <a:off x="10466949" y="3586617"/>
            <a:ext cx="725123" cy="3237921"/>
          </a:xfrm>
          <a:prstGeom prst="rect">
            <a:avLst/>
          </a:prstGeom>
          <a:gradFill>
            <a:gsLst>
              <a:gs pos="9000">
                <a:srgbClr val="3D3DFE"/>
              </a:gs>
              <a:gs pos="24000">
                <a:srgbClr val="F6F8FC"/>
              </a:gs>
              <a:gs pos="31000">
                <a:srgbClr val="F6F8FC"/>
              </a:gs>
              <a:gs pos="29212">
                <a:srgbClr val="0000FF"/>
              </a:gs>
              <a:gs pos="79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5000"/>
                  <a:lumOff val="95000"/>
                </a:schemeClr>
              </a:gs>
              <a:gs pos="5000">
                <a:schemeClr val="bg1"/>
              </a:gs>
              <a:gs pos="41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5000"/>
                  <a:lumOff val="95000"/>
                </a:schemeClr>
              </a:gs>
              <a:gs pos="75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F8F0D-9AA0-43F0-A4E0-FCACA5910782}"/>
              </a:ext>
            </a:extLst>
          </p:cNvPr>
          <p:cNvSpPr txBox="1"/>
          <p:nvPr/>
        </p:nvSpPr>
        <p:spPr>
          <a:xfrm rot="16200000">
            <a:off x="9795804" y="4997381"/>
            <a:ext cx="196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56589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Generative Process:</a:t>
            </a: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831D-3624-4136-BB11-7355F73C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6" y="2422422"/>
            <a:ext cx="9559217" cy="141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5ADBE-9E75-4859-B740-318F26E92DA6}"/>
              </a:ext>
            </a:extLst>
          </p:cNvPr>
          <p:cNvSpPr txBox="1"/>
          <p:nvPr/>
        </p:nvSpPr>
        <p:spPr>
          <a:xfrm>
            <a:off x="0" y="4727880"/>
            <a:ext cx="4049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For each word in the doc</a:t>
            </a:r>
            <a:endParaRPr lang="en-US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D556D6-806F-40C1-9828-EBE2433FF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" t="-423" r="990" b="2558"/>
          <a:stretch/>
        </p:blipFill>
        <p:spPr>
          <a:xfrm>
            <a:off x="3708635" y="4057019"/>
            <a:ext cx="3889828" cy="212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/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blipFill>
                <a:blip r:embed="rId4"/>
                <a:stretch>
                  <a:fillRect l="-43902" r="-1463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12A6FEE-B34D-45E0-8489-77505F16994B}"/>
              </a:ext>
            </a:extLst>
          </p:cNvPr>
          <p:cNvSpPr/>
          <p:nvPr/>
        </p:nvSpPr>
        <p:spPr>
          <a:xfrm>
            <a:off x="6074463" y="2391285"/>
            <a:ext cx="640969" cy="141215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EF157-CBE9-4612-B044-E28044F41968}"/>
              </a:ext>
            </a:extLst>
          </p:cNvPr>
          <p:cNvSpPr/>
          <p:nvPr/>
        </p:nvSpPr>
        <p:spPr>
          <a:xfrm>
            <a:off x="7039897" y="5555226"/>
            <a:ext cx="324464" cy="36054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aper outline">
            <a:extLst>
              <a:ext uri="{FF2B5EF4-FFF2-40B4-BE49-F238E27FC236}">
                <a16:creationId xmlns:a16="http://schemas.microsoft.com/office/drawing/2014/main" id="{92BF5854-96A8-4A3C-92CB-7E06E914A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3325" y="3846331"/>
            <a:ext cx="2948430" cy="29484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8CB20F-5294-4128-8E08-BB092DF61C69}"/>
              </a:ext>
            </a:extLst>
          </p:cNvPr>
          <p:cNvSpPr/>
          <p:nvPr/>
        </p:nvSpPr>
        <p:spPr>
          <a:xfrm>
            <a:off x="11249592" y="3578362"/>
            <a:ext cx="127048" cy="323792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9A4BE-B48D-429E-A6B7-9B2896F79463}"/>
              </a:ext>
            </a:extLst>
          </p:cNvPr>
          <p:cNvSpPr txBox="1"/>
          <p:nvPr/>
        </p:nvSpPr>
        <p:spPr>
          <a:xfrm>
            <a:off x="11095478" y="6445287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83836-3EE6-4FD2-BD51-F62EB9F00691}"/>
              </a:ext>
            </a:extLst>
          </p:cNvPr>
          <p:cNvSpPr txBox="1"/>
          <p:nvPr/>
        </p:nvSpPr>
        <p:spPr>
          <a:xfrm>
            <a:off x="11268116" y="5012256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6C95E-0D83-4C98-ADDE-108C18E40ACD}"/>
              </a:ext>
            </a:extLst>
          </p:cNvPr>
          <p:cNvSpPr txBox="1"/>
          <p:nvPr/>
        </p:nvSpPr>
        <p:spPr>
          <a:xfrm>
            <a:off x="11249592" y="3501988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A5D26-AC15-47BC-9942-23A26A3DE705}"/>
              </a:ext>
            </a:extLst>
          </p:cNvPr>
          <p:cNvSpPr txBox="1"/>
          <p:nvPr/>
        </p:nvSpPr>
        <p:spPr>
          <a:xfrm>
            <a:off x="11268116" y="5981162"/>
            <a:ext cx="122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CF08F-B868-49B4-9FB2-90F03BE0421D}"/>
              </a:ext>
            </a:extLst>
          </p:cNvPr>
          <p:cNvSpPr/>
          <p:nvPr/>
        </p:nvSpPr>
        <p:spPr>
          <a:xfrm>
            <a:off x="10466949" y="3586617"/>
            <a:ext cx="725123" cy="3237921"/>
          </a:xfrm>
          <a:prstGeom prst="rect">
            <a:avLst/>
          </a:prstGeom>
          <a:gradFill>
            <a:gsLst>
              <a:gs pos="9000">
                <a:srgbClr val="3D3DFE"/>
              </a:gs>
              <a:gs pos="24000">
                <a:srgbClr val="F6F8FC"/>
              </a:gs>
              <a:gs pos="31000">
                <a:srgbClr val="F6F8FC"/>
              </a:gs>
              <a:gs pos="29212">
                <a:srgbClr val="0000FF"/>
              </a:gs>
              <a:gs pos="79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5000"/>
                  <a:lumOff val="95000"/>
                </a:schemeClr>
              </a:gs>
              <a:gs pos="5000">
                <a:schemeClr val="bg1"/>
              </a:gs>
              <a:gs pos="41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5000"/>
                  <a:lumOff val="95000"/>
                </a:schemeClr>
              </a:gs>
              <a:gs pos="75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D0F6E-8447-4F61-B33F-3C938DDC5D5C}"/>
              </a:ext>
            </a:extLst>
          </p:cNvPr>
          <p:cNvSpPr txBox="1"/>
          <p:nvPr/>
        </p:nvSpPr>
        <p:spPr>
          <a:xfrm rot="16200000">
            <a:off x="9795804" y="4997381"/>
            <a:ext cx="196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751EF-B08A-4F9B-AC90-726782619CBB}"/>
              </a:ext>
            </a:extLst>
          </p:cNvPr>
          <p:cNvSpPr/>
          <p:nvPr/>
        </p:nvSpPr>
        <p:spPr>
          <a:xfrm>
            <a:off x="8723648" y="4352089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0B649-C5B4-4FDE-AA8C-9E8ABFFA4F9B}"/>
              </a:ext>
            </a:extLst>
          </p:cNvPr>
          <p:cNvSpPr/>
          <p:nvPr/>
        </p:nvSpPr>
        <p:spPr>
          <a:xfrm>
            <a:off x="9170575" y="4354966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FA7225-50EA-4B8C-8C38-311CE18F9926}"/>
              </a:ext>
            </a:extLst>
          </p:cNvPr>
          <p:cNvSpPr/>
          <p:nvPr/>
        </p:nvSpPr>
        <p:spPr>
          <a:xfrm>
            <a:off x="8737189" y="4844465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40992E-E335-4A56-9B23-15C3F4E006B6}"/>
              </a:ext>
            </a:extLst>
          </p:cNvPr>
          <p:cNvSpPr/>
          <p:nvPr/>
        </p:nvSpPr>
        <p:spPr>
          <a:xfrm>
            <a:off x="9184116" y="4847342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CA27F7-1C3C-4839-8C4D-F570CE2FE386}"/>
              </a:ext>
            </a:extLst>
          </p:cNvPr>
          <p:cNvSpPr/>
          <p:nvPr/>
        </p:nvSpPr>
        <p:spPr>
          <a:xfrm>
            <a:off x="8752207" y="5333964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F9392D-742F-4527-BBA3-5E830AFCF83B}"/>
              </a:ext>
            </a:extLst>
          </p:cNvPr>
          <p:cNvSpPr/>
          <p:nvPr/>
        </p:nvSpPr>
        <p:spPr>
          <a:xfrm>
            <a:off x="9199134" y="5336841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F127AB-34DA-48F4-B1B0-243B28454934}"/>
              </a:ext>
            </a:extLst>
          </p:cNvPr>
          <p:cNvSpPr/>
          <p:nvPr/>
        </p:nvSpPr>
        <p:spPr>
          <a:xfrm>
            <a:off x="8763026" y="5833472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C5E67E-016F-47A6-8146-C633F49C95A3}"/>
              </a:ext>
            </a:extLst>
          </p:cNvPr>
          <p:cNvSpPr/>
          <p:nvPr/>
        </p:nvSpPr>
        <p:spPr>
          <a:xfrm>
            <a:off x="9209953" y="5836349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C29ED1-49ED-4A20-97F6-A61E798216AB}"/>
              </a:ext>
            </a:extLst>
          </p:cNvPr>
          <p:cNvSpPr/>
          <p:nvPr/>
        </p:nvSpPr>
        <p:spPr>
          <a:xfrm>
            <a:off x="9646870" y="4844465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9568C-2DC9-4AC1-82E9-69A2FEE139F8}"/>
              </a:ext>
            </a:extLst>
          </p:cNvPr>
          <p:cNvSpPr/>
          <p:nvPr/>
        </p:nvSpPr>
        <p:spPr>
          <a:xfrm>
            <a:off x="9641720" y="5346463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3541-6EB4-44B0-82D4-C9574DB8A4D6}"/>
              </a:ext>
            </a:extLst>
          </p:cNvPr>
          <p:cNvSpPr/>
          <p:nvPr/>
        </p:nvSpPr>
        <p:spPr>
          <a:xfrm>
            <a:off x="9638048" y="5839414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Generative Process:</a:t>
            </a: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831D-3624-4136-BB11-7355F73C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6" y="2422422"/>
            <a:ext cx="9559217" cy="141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5ADBE-9E75-4859-B740-318F26E92DA6}"/>
              </a:ext>
            </a:extLst>
          </p:cNvPr>
          <p:cNvSpPr txBox="1"/>
          <p:nvPr/>
        </p:nvSpPr>
        <p:spPr>
          <a:xfrm>
            <a:off x="0" y="4727880"/>
            <a:ext cx="3805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Select a topic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the topic distribution of the doc</a:t>
            </a:r>
            <a:endParaRPr lang="en-US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D556D6-806F-40C1-9828-EBE2433FF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" t="-423" r="990" b="2558"/>
          <a:stretch/>
        </p:blipFill>
        <p:spPr>
          <a:xfrm>
            <a:off x="3708635" y="4057019"/>
            <a:ext cx="3889828" cy="212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/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52A53-4064-44DD-B731-F6D1B710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19" y="5643812"/>
                <a:ext cx="246743" cy="369332"/>
              </a:xfrm>
              <a:prstGeom prst="rect">
                <a:avLst/>
              </a:prstGeom>
              <a:blipFill>
                <a:blip r:embed="rId4"/>
                <a:stretch>
                  <a:fillRect l="-43902" r="-1463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12A6FEE-B34D-45E0-8489-77505F16994B}"/>
              </a:ext>
            </a:extLst>
          </p:cNvPr>
          <p:cNvSpPr/>
          <p:nvPr/>
        </p:nvSpPr>
        <p:spPr>
          <a:xfrm>
            <a:off x="6719412" y="2644863"/>
            <a:ext cx="1431530" cy="78413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EF157-CBE9-4612-B044-E28044F41968}"/>
              </a:ext>
            </a:extLst>
          </p:cNvPr>
          <p:cNvSpPr/>
          <p:nvPr/>
        </p:nvSpPr>
        <p:spPr>
          <a:xfrm>
            <a:off x="5499507" y="5037652"/>
            <a:ext cx="783305" cy="76744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aper outline">
            <a:extLst>
              <a:ext uri="{FF2B5EF4-FFF2-40B4-BE49-F238E27FC236}">
                <a16:creationId xmlns:a16="http://schemas.microsoft.com/office/drawing/2014/main" id="{929F5398-160F-4C5D-8B2A-98789BD95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3325" y="3846331"/>
            <a:ext cx="2948430" cy="29484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41D200-CDEE-4DF6-A265-0DAB7F2D16F5}"/>
              </a:ext>
            </a:extLst>
          </p:cNvPr>
          <p:cNvSpPr/>
          <p:nvPr/>
        </p:nvSpPr>
        <p:spPr>
          <a:xfrm>
            <a:off x="11249592" y="3578362"/>
            <a:ext cx="127048" cy="323792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3D961-D806-44C1-9708-7C7C9445C08E}"/>
              </a:ext>
            </a:extLst>
          </p:cNvPr>
          <p:cNvSpPr txBox="1"/>
          <p:nvPr/>
        </p:nvSpPr>
        <p:spPr>
          <a:xfrm>
            <a:off x="11095478" y="6445287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DF7E9-8E4F-4CE7-85E2-E30C379FF3CA}"/>
              </a:ext>
            </a:extLst>
          </p:cNvPr>
          <p:cNvSpPr txBox="1"/>
          <p:nvPr/>
        </p:nvSpPr>
        <p:spPr>
          <a:xfrm>
            <a:off x="11268116" y="5012256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A0902-479F-478C-BDF5-054B656CA0E2}"/>
              </a:ext>
            </a:extLst>
          </p:cNvPr>
          <p:cNvSpPr txBox="1"/>
          <p:nvPr/>
        </p:nvSpPr>
        <p:spPr>
          <a:xfrm>
            <a:off x="11249592" y="3501988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90A99-47BA-4B1F-B9FB-9756AB0C6E55}"/>
              </a:ext>
            </a:extLst>
          </p:cNvPr>
          <p:cNvSpPr txBox="1"/>
          <p:nvPr/>
        </p:nvSpPr>
        <p:spPr>
          <a:xfrm>
            <a:off x="11268116" y="5981162"/>
            <a:ext cx="122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FA55C-DFD8-47CA-92D9-D37FE5AC478D}"/>
              </a:ext>
            </a:extLst>
          </p:cNvPr>
          <p:cNvSpPr/>
          <p:nvPr/>
        </p:nvSpPr>
        <p:spPr>
          <a:xfrm>
            <a:off x="10466949" y="3586617"/>
            <a:ext cx="725123" cy="3237921"/>
          </a:xfrm>
          <a:prstGeom prst="rect">
            <a:avLst/>
          </a:prstGeom>
          <a:gradFill>
            <a:gsLst>
              <a:gs pos="9000">
                <a:srgbClr val="3D3DFE"/>
              </a:gs>
              <a:gs pos="24000">
                <a:srgbClr val="F6F8FC"/>
              </a:gs>
              <a:gs pos="31000">
                <a:srgbClr val="F6F8FC"/>
              </a:gs>
              <a:gs pos="29212">
                <a:srgbClr val="00B050"/>
              </a:gs>
              <a:gs pos="79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5000"/>
                  <a:lumOff val="95000"/>
                </a:schemeClr>
              </a:gs>
              <a:gs pos="5000">
                <a:schemeClr val="bg1"/>
              </a:gs>
              <a:gs pos="41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5000"/>
                  <a:lumOff val="95000"/>
                </a:schemeClr>
              </a:gs>
              <a:gs pos="75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F84B1-7F2F-47BB-B734-5C54D3F0EABB}"/>
              </a:ext>
            </a:extLst>
          </p:cNvPr>
          <p:cNvSpPr txBox="1"/>
          <p:nvPr/>
        </p:nvSpPr>
        <p:spPr>
          <a:xfrm rot="16200000">
            <a:off x="9795804" y="4997381"/>
            <a:ext cx="196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EFA425-0BAE-4BB4-9C3A-E2CD9BF4154E}"/>
              </a:ext>
            </a:extLst>
          </p:cNvPr>
          <p:cNvSpPr/>
          <p:nvPr/>
        </p:nvSpPr>
        <p:spPr>
          <a:xfrm>
            <a:off x="8723648" y="4352089"/>
            <a:ext cx="331862" cy="3757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EA03CC-D2CE-4306-899B-8B8F97F3C3C2}"/>
              </a:ext>
            </a:extLst>
          </p:cNvPr>
          <p:cNvSpPr/>
          <p:nvPr/>
        </p:nvSpPr>
        <p:spPr>
          <a:xfrm>
            <a:off x="9170575" y="4354966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B57E6D-0C90-428A-B0A4-6B215E6C7C46}"/>
              </a:ext>
            </a:extLst>
          </p:cNvPr>
          <p:cNvSpPr/>
          <p:nvPr/>
        </p:nvSpPr>
        <p:spPr>
          <a:xfrm>
            <a:off x="8737189" y="4844465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B46BD-A1D1-4F27-8467-C69F95F0D306}"/>
              </a:ext>
            </a:extLst>
          </p:cNvPr>
          <p:cNvSpPr/>
          <p:nvPr/>
        </p:nvSpPr>
        <p:spPr>
          <a:xfrm>
            <a:off x="9184116" y="4847342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33F8CF-E350-48B6-B243-F21425EB4344}"/>
              </a:ext>
            </a:extLst>
          </p:cNvPr>
          <p:cNvSpPr/>
          <p:nvPr/>
        </p:nvSpPr>
        <p:spPr>
          <a:xfrm>
            <a:off x="8752207" y="5333964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40FE6-48B0-460E-9C6C-F267C017808E}"/>
              </a:ext>
            </a:extLst>
          </p:cNvPr>
          <p:cNvSpPr/>
          <p:nvPr/>
        </p:nvSpPr>
        <p:spPr>
          <a:xfrm>
            <a:off x="9199134" y="5336841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C8135B-FF9D-4DF2-9966-5CDE16C2EAE3}"/>
              </a:ext>
            </a:extLst>
          </p:cNvPr>
          <p:cNvSpPr/>
          <p:nvPr/>
        </p:nvSpPr>
        <p:spPr>
          <a:xfrm>
            <a:off x="8763026" y="5833472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1C1E33-3783-4701-9C05-05ED391710A2}"/>
              </a:ext>
            </a:extLst>
          </p:cNvPr>
          <p:cNvSpPr/>
          <p:nvPr/>
        </p:nvSpPr>
        <p:spPr>
          <a:xfrm>
            <a:off x="9209953" y="5836349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933086-9A3B-4DEF-A5D7-E2BEFEA8AB89}"/>
              </a:ext>
            </a:extLst>
          </p:cNvPr>
          <p:cNvSpPr/>
          <p:nvPr/>
        </p:nvSpPr>
        <p:spPr>
          <a:xfrm>
            <a:off x="9646870" y="4844465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2AF5F8-97CD-493D-9AD2-D4A97493BD8D}"/>
              </a:ext>
            </a:extLst>
          </p:cNvPr>
          <p:cNvSpPr/>
          <p:nvPr/>
        </p:nvSpPr>
        <p:spPr>
          <a:xfrm>
            <a:off x="9641720" y="5346463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6E5875-8698-4DDD-A89E-110CD1F564F8}"/>
              </a:ext>
            </a:extLst>
          </p:cNvPr>
          <p:cNvSpPr/>
          <p:nvPr/>
        </p:nvSpPr>
        <p:spPr>
          <a:xfrm>
            <a:off x="9638048" y="5839414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D63BD6-279D-439E-83CB-F5EA39B70A30}"/>
              </a:ext>
            </a:extLst>
          </p:cNvPr>
          <p:cNvSpPr/>
          <p:nvPr/>
        </p:nvSpPr>
        <p:spPr>
          <a:xfrm>
            <a:off x="8996361" y="3736189"/>
            <a:ext cx="1755329" cy="706311"/>
          </a:xfrm>
          <a:custGeom>
            <a:avLst/>
            <a:gdLst>
              <a:gd name="connsiteX0" fmla="*/ 1917290 w 1917290"/>
              <a:gd name="connsiteY0" fmla="*/ 658856 h 698185"/>
              <a:gd name="connsiteX1" fmla="*/ 1061883 w 1917290"/>
              <a:gd name="connsiteY1" fmla="*/ 95 h 698185"/>
              <a:gd name="connsiteX2" fmla="*/ 0 w 1917290"/>
              <a:gd name="connsiteY2" fmla="*/ 698185 h 698185"/>
              <a:gd name="connsiteX0" fmla="*/ 1917290 w 1917290"/>
              <a:gd name="connsiteY0" fmla="*/ 804399 h 804399"/>
              <a:gd name="connsiteX1" fmla="*/ 1061883 w 1917290"/>
              <a:gd name="connsiteY1" fmla="*/ 67 h 804399"/>
              <a:gd name="connsiteX2" fmla="*/ 0 w 1917290"/>
              <a:gd name="connsiteY2" fmla="*/ 698157 h 80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290" h="804399">
                <a:moveTo>
                  <a:pt x="1917290" y="804399"/>
                </a:moveTo>
                <a:cubicBezTo>
                  <a:pt x="1649360" y="471741"/>
                  <a:pt x="1381431" y="-6488"/>
                  <a:pt x="1061883" y="67"/>
                </a:cubicBezTo>
                <a:cubicBezTo>
                  <a:pt x="742335" y="6622"/>
                  <a:pt x="371167" y="352389"/>
                  <a:pt x="0" y="698157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Generative Process:</a:t>
            </a: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831D-3624-4136-BB11-7355F73C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65" y="1695479"/>
            <a:ext cx="9559217" cy="141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5ADBE-9E75-4859-B740-318F26E92DA6}"/>
              </a:ext>
            </a:extLst>
          </p:cNvPr>
          <p:cNvSpPr txBox="1"/>
          <p:nvPr/>
        </p:nvSpPr>
        <p:spPr>
          <a:xfrm>
            <a:off x="146031" y="3001547"/>
            <a:ext cx="38050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Select the word from the topic distribution</a:t>
            </a:r>
            <a:endParaRPr lang="en-US" sz="11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1C7D10-A651-4E31-B3D2-4168EAD007CB}"/>
              </a:ext>
            </a:extLst>
          </p:cNvPr>
          <p:cNvGrpSpPr/>
          <p:nvPr/>
        </p:nvGrpSpPr>
        <p:grpSpPr>
          <a:xfrm>
            <a:off x="2187858" y="4116775"/>
            <a:ext cx="3889828" cy="2122778"/>
            <a:chOff x="2187858" y="4116775"/>
            <a:chExt cx="3889828" cy="21227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D556D6-806F-40C1-9828-EBE2433FF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" t="-423" r="990" b="2558"/>
            <a:stretch/>
          </p:blipFill>
          <p:spPr>
            <a:xfrm>
              <a:off x="2187858" y="4116775"/>
              <a:ext cx="3889828" cy="21227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952A53-4064-44DD-B731-F6D1B71053C3}"/>
                    </a:ext>
                  </a:extLst>
                </p:cNvPr>
                <p:cNvSpPr txBox="1"/>
                <p:nvPr/>
              </p:nvSpPr>
              <p:spPr>
                <a:xfrm>
                  <a:off x="3270781" y="5680440"/>
                  <a:ext cx="2467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𝑑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952A53-4064-44DD-B731-F6D1B7105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781" y="5680440"/>
                  <a:ext cx="2467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5000" r="-17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12A6FEE-B34D-45E0-8489-77505F16994B}"/>
              </a:ext>
            </a:extLst>
          </p:cNvPr>
          <p:cNvSpPr/>
          <p:nvPr/>
        </p:nvSpPr>
        <p:spPr>
          <a:xfrm>
            <a:off x="8256968" y="1917919"/>
            <a:ext cx="2247607" cy="78413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EF157-CBE9-4612-B044-E28044F41968}"/>
              </a:ext>
            </a:extLst>
          </p:cNvPr>
          <p:cNvSpPr/>
          <p:nvPr/>
        </p:nvSpPr>
        <p:spPr>
          <a:xfrm>
            <a:off x="3978730" y="5097408"/>
            <a:ext cx="783305" cy="76744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FBE73-343F-4EB0-87D6-C6AE9C4CAFF4}"/>
              </a:ext>
            </a:extLst>
          </p:cNvPr>
          <p:cNvSpPr/>
          <p:nvPr/>
        </p:nvSpPr>
        <p:spPr>
          <a:xfrm>
            <a:off x="3985164" y="4014696"/>
            <a:ext cx="783305" cy="767446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A5C50901-8EE8-4D70-8A42-75137341C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2764" y="3853330"/>
            <a:ext cx="2948430" cy="29484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46AD22-E073-4C59-8801-BB0CB23030DA}"/>
              </a:ext>
            </a:extLst>
          </p:cNvPr>
          <p:cNvSpPr/>
          <p:nvPr/>
        </p:nvSpPr>
        <p:spPr>
          <a:xfrm>
            <a:off x="11639031" y="3585361"/>
            <a:ext cx="127048" cy="323792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234888-7CB4-42E0-9405-341B2BAC8328}"/>
              </a:ext>
            </a:extLst>
          </p:cNvPr>
          <p:cNvSpPr txBox="1"/>
          <p:nvPr/>
        </p:nvSpPr>
        <p:spPr>
          <a:xfrm>
            <a:off x="11484917" y="6452286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C65FF-9B93-43A9-B4E4-56411774A98C}"/>
              </a:ext>
            </a:extLst>
          </p:cNvPr>
          <p:cNvSpPr txBox="1"/>
          <p:nvPr/>
        </p:nvSpPr>
        <p:spPr>
          <a:xfrm>
            <a:off x="11798564" y="5050424"/>
            <a:ext cx="47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05756-CB17-4E49-B96A-D6F75455D3C0}"/>
              </a:ext>
            </a:extLst>
          </p:cNvPr>
          <p:cNvSpPr txBox="1"/>
          <p:nvPr/>
        </p:nvSpPr>
        <p:spPr>
          <a:xfrm>
            <a:off x="11739330" y="3540156"/>
            <a:ext cx="5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BA5BD-343A-4367-B215-9D803251A85D}"/>
              </a:ext>
            </a:extLst>
          </p:cNvPr>
          <p:cNvSpPr txBox="1"/>
          <p:nvPr/>
        </p:nvSpPr>
        <p:spPr>
          <a:xfrm>
            <a:off x="11804692" y="5993934"/>
            <a:ext cx="76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29F1F-C292-4010-98C2-7335D5640187}"/>
              </a:ext>
            </a:extLst>
          </p:cNvPr>
          <p:cNvSpPr/>
          <p:nvPr/>
        </p:nvSpPr>
        <p:spPr>
          <a:xfrm>
            <a:off x="10856388" y="3593616"/>
            <a:ext cx="725123" cy="3237921"/>
          </a:xfrm>
          <a:prstGeom prst="rect">
            <a:avLst/>
          </a:prstGeom>
          <a:gradFill>
            <a:gsLst>
              <a:gs pos="9000">
                <a:srgbClr val="3D3DFE"/>
              </a:gs>
              <a:gs pos="24000">
                <a:srgbClr val="F6F8FC"/>
              </a:gs>
              <a:gs pos="31000">
                <a:srgbClr val="F6F8FC"/>
              </a:gs>
              <a:gs pos="29212">
                <a:srgbClr val="00B050"/>
              </a:gs>
              <a:gs pos="79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5000"/>
                  <a:lumOff val="95000"/>
                </a:schemeClr>
              </a:gs>
              <a:gs pos="5000">
                <a:schemeClr val="bg1"/>
              </a:gs>
              <a:gs pos="41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5000"/>
                  <a:lumOff val="95000"/>
                </a:schemeClr>
              </a:gs>
              <a:gs pos="75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E96C4-7B4B-45A5-9CE8-E063623EF26A}"/>
              </a:ext>
            </a:extLst>
          </p:cNvPr>
          <p:cNvSpPr txBox="1"/>
          <p:nvPr/>
        </p:nvSpPr>
        <p:spPr>
          <a:xfrm rot="16200000">
            <a:off x="10185243" y="5004380"/>
            <a:ext cx="196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11D43-CB22-4125-9A60-1B3923BBF7D8}"/>
              </a:ext>
            </a:extLst>
          </p:cNvPr>
          <p:cNvSpPr/>
          <p:nvPr/>
        </p:nvSpPr>
        <p:spPr>
          <a:xfrm>
            <a:off x="9113087" y="4359088"/>
            <a:ext cx="331862" cy="3757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Apple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0915CF-2E98-457C-AF54-994EF383C502}"/>
              </a:ext>
            </a:extLst>
          </p:cNvPr>
          <p:cNvSpPr/>
          <p:nvPr/>
        </p:nvSpPr>
        <p:spPr>
          <a:xfrm>
            <a:off x="9560014" y="4361965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E66969-6A31-4715-96A1-003EA67FA12A}"/>
              </a:ext>
            </a:extLst>
          </p:cNvPr>
          <p:cNvSpPr/>
          <p:nvPr/>
        </p:nvSpPr>
        <p:spPr>
          <a:xfrm>
            <a:off x="9126628" y="4851464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DE9779-F413-4DD6-B687-9AD54A291624}"/>
              </a:ext>
            </a:extLst>
          </p:cNvPr>
          <p:cNvSpPr/>
          <p:nvPr/>
        </p:nvSpPr>
        <p:spPr>
          <a:xfrm>
            <a:off x="9573555" y="4854341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416B6-23A2-44A1-BA95-E04DA5A54B7B}"/>
              </a:ext>
            </a:extLst>
          </p:cNvPr>
          <p:cNvSpPr/>
          <p:nvPr/>
        </p:nvSpPr>
        <p:spPr>
          <a:xfrm>
            <a:off x="9141646" y="5340963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7AA4A-0891-46B2-BAAC-B7491CE793F9}"/>
              </a:ext>
            </a:extLst>
          </p:cNvPr>
          <p:cNvSpPr/>
          <p:nvPr/>
        </p:nvSpPr>
        <p:spPr>
          <a:xfrm>
            <a:off x="9588573" y="5343840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3FBCA5-FCEF-499E-91A5-DF3B0E82C598}"/>
              </a:ext>
            </a:extLst>
          </p:cNvPr>
          <p:cNvSpPr/>
          <p:nvPr/>
        </p:nvSpPr>
        <p:spPr>
          <a:xfrm>
            <a:off x="9152465" y="5840471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6607CB-0B22-453D-BD6A-407BDB4BEC77}"/>
              </a:ext>
            </a:extLst>
          </p:cNvPr>
          <p:cNvSpPr/>
          <p:nvPr/>
        </p:nvSpPr>
        <p:spPr>
          <a:xfrm>
            <a:off x="9599392" y="5843348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28E4E3-7C9E-435F-A3C5-66451F554170}"/>
              </a:ext>
            </a:extLst>
          </p:cNvPr>
          <p:cNvSpPr/>
          <p:nvPr/>
        </p:nvSpPr>
        <p:spPr>
          <a:xfrm>
            <a:off x="10036309" y="4851464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EDEE01-5BA9-430F-8C99-85BF9E6ABD87}"/>
              </a:ext>
            </a:extLst>
          </p:cNvPr>
          <p:cNvSpPr/>
          <p:nvPr/>
        </p:nvSpPr>
        <p:spPr>
          <a:xfrm>
            <a:off x="10031159" y="5353462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EAF61C-CD10-4846-8865-6B54F39C6868}"/>
              </a:ext>
            </a:extLst>
          </p:cNvPr>
          <p:cNvSpPr/>
          <p:nvPr/>
        </p:nvSpPr>
        <p:spPr>
          <a:xfrm>
            <a:off x="10027487" y="5846413"/>
            <a:ext cx="331862" cy="375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7BB488-EABF-44F6-B608-5225E4BB461C}"/>
              </a:ext>
            </a:extLst>
          </p:cNvPr>
          <p:cNvSpPr/>
          <p:nvPr/>
        </p:nvSpPr>
        <p:spPr>
          <a:xfrm>
            <a:off x="9385800" y="3743188"/>
            <a:ext cx="1755329" cy="706311"/>
          </a:xfrm>
          <a:custGeom>
            <a:avLst/>
            <a:gdLst>
              <a:gd name="connsiteX0" fmla="*/ 1917290 w 1917290"/>
              <a:gd name="connsiteY0" fmla="*/ 658856 h 698185"/>
              <a:gd name="connsiteX1" fmla="*/ 1061883 w 1917290"/>
              <a:gd name="connsiteY1" fmla="*/ 95 h 698185"/>
              <a:gd name="connsiteX2" fmla="*/ 0 w 1917290"/>
              <a:gd name="connsiteY2" fmla="*/ 698185 h 698185"/>
              <a:gd name="connsiteX0" fmla="*/ 1917290 w 1917290"/>
              <a:gd name="connsiteY0" fmla="*/ 804399 h 804399"/>
              <a:gd name="connsiteX1" fmla="*/ 1061883 w 1917290"/>
              <a:gd name="connsiteY1" fmla="*/ 67 h 804399"/>
              <a:gd name="connsiteX2" fmla="*/ 0 w 1917290"/>
              <a:gd name="connsiteY2" fmla="*/ 698157 h 80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290" h="804399">
                <a:moveTo>
                  <a:pt x="1917290" y="804399"/>
                </a:moveTo>
                <a:cubicBezTo>
                  <a:pt x="1649360" y="471741"/>
                  <a:pt x="1381431" y="-6488"/>
                  <a:pt x="1061883" y="67"/>
                </a:cubicBezTo>
                <a:cubicBezTo>
                  <a:pt x="742335" y="6622"/>
                  <a:pt x="371167" y="352389"/>
                  <a:pt x="0" y="698157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E2CAD7-4174-4EC7-8111-A05DABCD16A4}"/>
              </a:ext>
            </a:extLst>
          </p:cNvPr>
          <p:cNvSpPr/>
          <p:nvPr/>
        </p:nvSpPr>
        <p:spPr>
          <a:xfrm>
            <a:off x="7682312" y="2781384"/>
            <a:ext cx="127048" cy="405884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CA8F9-9036-4E8B-9D5B-2CC8385F6CFB}"/>
              </a:ext>
            </a:extLst>
          </p:cNvPr>
          <p:cNvSpPr/>
          <p:nvPr/>
        </p:nvSpPr>
        <p:spPr>
          <a:xfrm>
            <a:off x="7902230" y="2772697"/>
            <a:ext cx="725123" cy="4067095"/>
          </a:xfrm>
          <a:prstGeom prst="rect">
            <a:avLst/>
          </a:prstGeom>
          <a:gradFill>
            <a:gsLst>
              <a:gs pos="82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5000"/>
                  <a:lumOff val="95000"/>
                </a:schemeClr>
              </a:gs>
              <a:gs pos="53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FF5808-AD21-4C9B-9237-482314B262A1}"/>
              </a:ext>
            </a:extLst>
          </p:cNvPr>
          <p:cNvSpPr txBox="1"/>
          <p:nvPr/>
        </p:nvSpPr>
        <p:spPr>
          <a:xfrm rot="16200000">
            <a:off x="7259820" y="5614420"/>
            <a:ext cx="1961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CEC4AD-797C-4152-8599-8DC75225C253}"/>
              </a:ext>
            </a:extLst>
          </p:cNvPr>
          <p:cNvSpPr txBox="1"/>
          <p:nvPr/>
        </p:nvSpPr>
        <p:spPr>
          <a:xfrm>
            <a:off x="7063098" y="6528388"/>
            <a:ext cx="8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E697-8644-438A-882A-4E02511CBBD7}"/>
              </a:ext>
            </a:extLst>
          </p:cNvPr>
          <p:cNvSpPr txBox="1"/>
          <p:nvPr/>
        </p:nvSpPr>
        <p:spPr>
          <a:xfrm>
            <a:off x="7202838" y="4644781"/>
            <a:ext cx="47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82DD6-82B4-41C8-873B-AB34F755BA0D}"/>
              </a:ext>
            </a:extLst>
          </p:cNvPr>
          <p:cNvSpPr txBox="1"/>
          <p:nvPr/>
        </p:nvSpPr>
        <p:spPr>
          <a:xfrm>
            <a:off x="7196578" y="2721387"/>
            <a:ext cx="5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030471B-1A1E-4904-B7C9-E2F0D2177EB7}"/>
              </a:ext>
            </a:extLst>
          </p:cNvPr>
          <p:cNvSpPr/>
          <p:nvPr/>
        </p:nvSpPr>
        <p:spPr>
          <a:xfrm flipH="1">
            <a:off x="8222399" y="4151014"/>
            <a:ext cx="965349" cy="706311"/>
          </a:xfrm>
          <a:custGeom>
            <a:avLst/>
            <a:gdLst>
              <a:gd name="connsiteX0" fmla="*/ 1917290 w 1917290"/>
              <a:gd name="connsiteY0" fmla="*/ 658856 h 698185"/>
              <a:gd name="connsiteX1" fmla="*/ 1061883 w 1917290"/>
              <a:gd name="connsiteY1" fmla="*/ 95 h 698185"/>
              <a:gd name="connsiteX2" fmla="*/ 0 w 1917290"/>
              <a:gd name="connsiteY2" fmla="*/ 698185 h 698185"/>
              <a:gd name="connsiteX0" fmla="*/ 1917290 w 1917290"/>
              <a:gd name="connsiteY0" fmla="*/ 804399 h 804399"/>
              <a:gd name="connsiteX1" fmla="*/ 1061883 w 1917290"/>
              <a:gd name="connsiteY1" fmla="*/ 67 h 804399"/>
              <a:gd name="connsiteX2" fmla="*/ 0 w 1917290"/>
              <a:gd name="connsiteY2" fmla="*/ 698157 h 804399"/>
              <a:gd name="connsiteX0" fmla="*/ 1772837 w 1772837"/>
              <a:gd name="connsiteY0" fmla="*/ 825208 h 825208"/>
              <a:gd name="connsiteX1" fmla="*/ 917430 w 1772837"/>
              <a:gd name="connsiteY1" fmla="*/ 20876 h 825208"/>
              <a:gd name="connsiteX2" fmla="*/ 0 w 1772837"/>
              <a:gd name="connsiteY2" fmla="*/ 237465 h 825208"/>
              <a:gd name="connsiteX0" fmla="*/ 1772837 w 1772837"/>
              <a:gd name="connsiteY0" fmla="*/ 804399 h 804399"/>
              <a:gd name="connsiteX1" fmla="*/ 917430 w 1772837"/>
              <a:gd name="connsiteY1" fmla="*/ 67 h 804399"/>
              <a:gd name="connsiteX2" fmla="*/ 0 w 1772837"/>
              <a:gd name="connsiteY2" fmla="*/ 216656 h 80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837" h="804399">
                <a:moveTo>
                  <a:pt x="1772837" y="804399"/>
                </a:moveTo>
                <a:cubicBezTo>
                  <a:pt x="1504907" y="471741"/>
                  <a:pt x="1236978" y="-6488"/>
                  <a:pt x="917430" y="67"/>
                </a:cubicBezTo>
                <a:cubicBezTo>
                  <a:pt x="597882" y="6622"/>
                  <a:pt x="714245" y="-5938"/>
                  <a:pt x="0" y="216656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52CEDB-2D19-4530-9B32-8AC4F03940D4}"/>
              </a:ext>
            </a:extLst>
          </p:cNvPr>
          <p:cNvSpPr txBox="1"/>
          <p:nvPr/>
        </p:nvSpPr>
        <p:spPr>
          <a:xfrm rot="17599233">
            <a:off x="7610370" y="4365547"/>
            <a:ext cx="12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35913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Generative Process: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</a:t>
                </a:r>
                <a:r>
                  <a:rPr lang="en-US" sz="3200" dirty="0">
                    <a:solidFill>
                      <a:schemeClr val="tx1"/>
                    </a:solidFill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=0: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topic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based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i="1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	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𝑤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Choose a word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V based 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3600986"/>
              </a:xfrm>
              <a:prstGeom prst="rect">
                <a:avLst/>
              </a:prstGeom>
              <a:blipFill>
                <a:blip r:embed="rId2"/>
                <a:stretch>
                  <a:fillRect l="-2250" t="-3898" b="-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9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Generative Process: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=0: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topic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based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i="1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	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𝑤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:r>
                  <a:rPr lang="en-US" sz="3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word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V based 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3600986"/>
              </a:xfrm>
              <a:prstGeom prst="rect">
                <a:avLst/>
              </a:prstGeom>
              <a:blipFill>
                <a:blip r:embed="rId2"/>
                <a:stretch>
                  <a:fillRect l="-2250" t="-3898" b="-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99E55-75D3-4649-A085-E200E2D8DA38}"/>
                  </a:ext>
                </a:extLst>
              </p:cNvPr>
              <p:cNvSpPr txBox="1"/>
              <p:nvPr/>
            </p:nvSpPr>
            <p:spPr>
              <a:xfrm>
                <a:off x="0" y="5288340"/>
                <a:ext cx="1219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021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Bernoulli distribution: </a:t>
                </a:r>
              </a:p>
              <a:p>
                <a:r>
                  <a:rPr lang="en-US" sz="2400" dirty="0">
                    <a:solidFill>
                      <a:srgbClr val="2021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 out of two mutually exclusive options </a:t>
                </a:r>
                <a:r>
                  <a:rPr lang="en-US" sz="2400" i="0" dirty="0">
                    <a:solidFill>
                      <a:srgbClr val="202122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success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</m:oMath>
                </a14:m>
                <a:r>
                  <a:rPr lang="en-US" sz="2400" i="0" dirty="0">
                    <a:solidFill>
                      <a:srgbClr val="202122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failure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=1−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</m:oMath>
                </a14:m>
                <a:r>
                  <a:rPr lang="en-US" sz="2400" i="0" dirty="0">
                    <a:solidFill>
                      <a:srgbClr val="202122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endParaRPr lang="en-US" sz="2400" dirty="0">
                  <a:solidFill>
                    <a:srgbClr val="20212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021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2400" i="0" dirty="0">
                    <a:solidFill>
                      <a:srgbClr val="202122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eneralized Bernoulli (Categorical) distribution = 1 out of N mutually exclusive options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0" dirty="0">
                  <a:solidFill>
                    <a:srgbClr val="202122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99E55-75D3-4649-A085-E200E2D8D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12192000" cy="1569660"/>
              </a:xfrm>
              <a:prstGeom prst="rect">
                <a:avLst/>
              </a:prstGeom>
              <a:blipFill>
                <a:blip r:embed="rId3"/>
                <a:stretch>
                  <a:fillRect l="-750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98C4B9-F0B4-4824-A0D2-7CAE601F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32" y="4654445"/>
            <a:ext cx="6246579" cy="92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0BB8C3-EDA6-4DF3-B1B2-217EF60E65EE}"/>
              </a:ext>
            </a:extLst>
          </p:cNvPr>
          <p:cNvSpPr/>
          <p:nvPr/>
        </p:nvSpPr>
        <p:spPr>
          <a:xfrm>
            <a:off x="7879616" y="4654445"/>
            <a:ext cx="989081" cy="78413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28844-8F8C-4A0A-9BF0-790E2775ADA2}"/>
              </a:ext>
            </a:extLst>
          </p:cNvPr>
          <p:cNvSpPr/>
          <p:nvPr/>
        </p:nvSpPr>
        <p:spPr>
          <a:xfrm>
            <a:off x="8868697" y="4654445"/>
            <a:ext cx="1415845" cy="78413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9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Geometric Intuition: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=0: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topic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based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i="1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	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𝑤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:r>
                  <a:rPr lang="en-US" sz="3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word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V based 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5816977"/>
              </a:xfrm>
              <a:prstGeom prst="rect">
                <a:avLst/>
              </a:prstGeom>
              <a:blipFill>
                <a:blip r:embed="rId3"/>
                <a:stretch>
                  <a:fillRect l="-2250" t="-241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79BB62-CA83-4EA4-AF81-BE81DA89E5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813" y="942229"/>
            <a:ext cx="4943287" cy="4162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FBCBB9-71D6-4B48-BE91-96261B750B40}"/>
                  </a:ext>
                </a:extLst>
              </p:cNvPr>
              <p:cNvSpPr txBox="1"/>
              <p:nvPr/>
            </p:nvSpPr>
            <p:spPr>
              <a:xfrm>
                <a:off x="6096000" y="830997"/>
                <a:ext cx="434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FBCBB9-71D6-4B48-BE91-96261B750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0997"/>
                <a:ext cx="4349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FD201-65C1-4AB9-9ECD-F8D02AF376C4}"/>
                  </a:ext>
                </a:extLst>
              </p:cNvPr>
              <p:cNvSpPr txBox="1"/>
              <p:nvPr/>
            </p:nvSpPr>
            <p:spPr>
              <a:xfrm>
                <a:off x="3095813" y="3801395"/>
                <a:ext cx="434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FD201-65C1-4AB9-9ECD-F8D02AF37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13" y="3801395"/>
                <a:ext cx="4349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5BBA3-6CC5-454A-AE32-41B67659606B}"/>
                  </a:ext>
                </a:extLst>
              </p:cNvPr>
              <p:cNvSpPr txBox="1"/>
              <p:nvPr/>
            </p:nvSpPr>
            <p:spPr>
              <a:xfrm>
                <a:off x="7286813" y="4795749"/>
                <a:ext cx="434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5BBA3-6CC5-454A-AE32-41B6765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13" y="4795749"/>
                <a:ext cx="4349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33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FBF5-C87A-4EEF-A1BC-E50FC19DD6CF}"/>
              </a:ext>
            </a:extLst>
          </p:cNvPr>
          <p:cNvSpPr/>
          <p:nvPr/>
        </p:nvSpPr>
        <p:spPr>
          <a:xfrm>
            <a:off x="7973961" y="5689924"/>
            <a:ext cx="3500283" cy="45720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87064-E7E1-489E-9DDB-6AD00FC0B109}"/>
              </a:ext>
            </a:extLst>
          </p:cNvPr>
          <p:cNvSpPr/>
          <p:nvPr/>
        </p:nvSpPr>
        <p:spPr>
          <a:xfrm>
            <a:off x="7502014" y="6258355"/>
            <a:ext cx="2831690" cy="45720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588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</a:t>
                </a:r>
              </a:p>
              <a:p>
                <a:pPr algn="ctr"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Generated Docs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↔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Observed Docs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</a:t>
                </a: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=0: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topic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based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i="1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	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𝑤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Choose a word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V based 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5884624"/>
              </a:xfrm>
              <a:prstGeom prst="rect">
                <a:avLst/>
              </a:prstGeom>
              <a:blipFill>
                <a:blip r:embed="rId2"/>
                <a:stretch>
                  <a:fillRect l="-1250" t="-2383" b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7EE412-6BF6-435D-818F-FB1E6134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84" y="3129262"/>
            <a:ext cx="4918075" cy="15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2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364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Question: what’s the difference?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topic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based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i="1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	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=0: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𝑤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:r>
                  <a:rPr lang="en-US" sz="3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word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V based 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3640548"/>
              </a:xfrm>
              <a:prstGeom prst="rect">
                <a:avLst/>
              </a:prstGeom>
              <a:blipFill>
                <a:blip r:embed="rId3"/>
                <a:stretch>
                  <a:fillRect l="-2250" t="-3853" b="-3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8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write a document?</a:t>
            </a:r>
          </a:p>
          <a:p>
            <a:pPr>
              <a:defRPr/>
            </a:pPr>
            <a:r>
              <a:rPr lang="en-US" sz="48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what? </a:t>
            </a:r>
            <a:r>
              <a:rPr lang="en-US" sz="48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</a:t>
            </a:r>
            <a:r>
              <a:rPr lang="en-US" sz="48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</a:p>
          <a:p>
            <a:pPr>
              <a:defRPr/>
            </a:pPr>
            <a:r>
              <a:rPr lang="en-US" sz="4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Concert</a:t>
            </a:r>
            <a:r>
              <a:rPr lang="en-US" sz="4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4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soccer stadium 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sz="4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Nowruz and </a:t>
            </a:r>
            <a:r>
              <a:rPr lang="en-US" sz="4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else.</a:t>
            </a:r>
          </a:p>
          <a:p>
            <a:pPr>
              <a:defRPr/>
            </a:pPr>
            <a:endParaRPr lang="en-US" sz="48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36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E64F95-E5AF-42C5-B4AC-5B92787F77F3}"/>
              </a:ext>
            </a:extLst>
          </p:cNvPr>
          <p:cNvGrpSpPr/>
          <p:nvPr/>
        </p:nvGrpSpPr>
        <p:grpSpPr>
          <a:xfrm>
            <a:off x="3625587" y="3755923"/>
            <a:ext cx="4940825" cy="2446952"/>
            <a:chOff x="8219769" y="4630995"/>
            <a:chExt cx="2684206" cy="12847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75BB88-114A-47DD-979C-88203C838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755" t="41991" r="7199" b="15725"/>
            <a:stretch/>
          </p:blipFill>
          <p:spPr>
            <a:xfrm>
              <a:off x="8219769" y="4630995"/>
              <a:ext cx="2684206" cy="128477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9B5A6-B1B3-418D-8973-B1839B5A0FAB}"/>
                </a:ext>
              </a:extLst>
            </p:cNvPr>
            <p:cNvSpPr/>
            <p:nvPr/>
          </p:nvSpPr>
          <p:spPr>
            <a:xfrm>
              <a:off x="8268929" y="4978324"/>
              <a:ext cx="206477" cy="40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FE4941-0389-4A0D-9308-17DCE94D1725}"/>
                </a:ext>
              </a:extLst>
            </p:cNvPr>
            <p:cNvSpPr/>
            <p:nvPr/>
          </p:nvSpPr>
          <p:spPr>
            <a:xfrm>
              <a:off x="9729019" y="4681711"/>
              <a:ext cx="299884" cy="296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772C9B4A-1C6F-4188-BB28-59FEE2D1E015}"/>
              </a:ext>
            </a:extLst>
          </p:cNvPr>
          <p:cNvSpPr>
            <a:spLocks noChangeAspect="1"/>
          </p:cNvSpPr>
          <p:nvPr/>
        </p:nvSpPr>
        <p:spPr>
          <a:xfrm>
            <a:off x="4130462" y="4213278"/>
            <a:ext cx="1188720" cy="1188720"/>
          </a:xfrm>
          <a:prstGeom prst="pie">
            <a:avLst>
              <a:gd name="adj1" fmla="val 0"/>
              <a:gd name="adj2" fmla="val 7498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407F4A6-B1D9-4193-AF71-2B802B3A19E1}"/>
              </a:ext>
            </a:extLst>
          </p:cNvPr>
          <p:cNvSpPr>
            <a:spLocks noChangeAspect="1"/>
          </p:cNvSpPr>
          <p:nvPr/>
        </p:nvSpPr>
        <p:spPr>
          <a:xfrm>
            <a:off x="4125853" y="4213278"/>
            <a:ext cx="1188720" cy="1188720"/>
          </a:xfrm>
          <a:prstGeom prst="pie">
            <a:avLst>
              <a:gd name="adj1" fmla="val 15065620"/>
              <a:gd name="adj2" fmla="val 21559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181929AD-EBFC-4539-9713-4E281FAEB2BF}"/>
              </a:ext>
            </a:extLst>
          </p:cNvPr>
          <p:cNvSpPr>
            <a:spLocks noChangeAspect="1"/>
          </p:cNvSpPr>
          <p:nvPr/>
        </p:nvSpPr>
        <p:spPr>
          <a:xfrm>
            <a:off x="4130462" y="4213278"/>
            <a:ext cx="1188720" cy="1188720"/>
          </a:xfrm>
          <a:prstGeom prst="pie">
            <a:avLst>
              <a:gd name="adj1" fmla="val 8827820"/>
              <a:gd name="adj2" fmla="val 15140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581EA3-AE79-46EB-ABDD-F7AF209CFF4B}"/>
              </a:ext>
            </a:extLst>
          </p:cNvPr>
          <p:cNvCxnSpPr>
            <a:cxnSpLocks/>
          </p:cNvCxnSpPr>
          <p:nvPr/>
        </p:nvCxnSpPr>
        <p:spPr>
          <a:xfrm>
            <a:off x="1043500" y="3102077"/>
            <a:ext cx="3892294" cy="131125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07162-D9BA-425D-9B32-238E2A9A1B81}"/>
              </a:ext>
            </a:extLst>
          </p:cNvPr>
          <p:cNvCxnSpPr>
            <a:cxnSpLocks/>
          </p:cNvCxnSpPr>
          <p:nvPr/>
        </p:nvCxnSpPr>
        <p:spPr>
          <a:xfrm>
            <a:off x="3906107" y="3230730"/>
            <a:ext cx="615473" cy="147481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DD7DDB-8A31-4345-86A2-623E519F24A2}"/>
              </a:ext>
            </a:extLst>
          </p:cNvPr>
          <p:cNvCxnSpPr>
            <a:cxnSpLocks/>
          </p:cNvCxnSpPr>
          <p:nvPr/>
        </p:nvCxnSpPr>
        <p:spPr>
          <a:xfrm flipH="1">
            <a:off x="4800068" y="3148947"/>
            <a:ext cx="3770954" cy="191822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CF769BB0-F899-4E27-A562-3DEED5E71B60}"/>
              </a:ext>
            </a:extLst>
          </p:cNvPr>
          <p:cNvSpPr>
            <a:spLocks noChangeAspect="1"/>
          </p:cNvSpPr>
          <p:nvPr/>
        </p:nvSpPr>
        <p:spPr>
          <a:xfrm>
            <a:off x="4146966" y="4207839"/>
            <a:ext cx="1188720" cy="1188720"/>
          </a:xfrm>
          <a:prstGeom prst="pie">
            <a:avLst>
              <a:gd name="adj1" fmla="val 7672243"/>
              <a:gd name="adj2" fmla="val 88738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7EA86C-8856-4F8D-81FE-19BF8D8FBC99}"/>
              </a:ext>
            </a:extLst>
          </p:cNvPr>
          <p:cNvSpPr/>
          <p:nvPr/>
        </p:nvSpPr>
        <p:spPr>
          <a:xfrm>
            <a:off x="2351401" y="3037499"/>
            <a:ext cx="9486784" cy="3476726"/>
          </a:xfrm>
          <a:custGeom>
            <a:avLst/>
            <a:gdLst>
              <a:gd name="connsiteX0" fmla="*/ 7839364 w 9402048"/>
              <a:gd name="connsiteY0" fmla="*/ 12159 h 3448887"/>
              <a:gd name="connsiteX1" fmla="*/ 8911080 w 9402048"/>
              <a:gd name="connsiteY1" fmla="*/ 61320 h 3448887"/>
              <a:gd name="connsiteX2" fmla="*/ 9314203 w 9402048"/>
              <a:gd name="connsiteY2" fmla="*/ 297294 h 3448887"/>
              <a:gd name="connsiteX3" fmla="*/ 7269093 w 9402048"/>
              <a:gd name="connsiteY3" fmla="*/ 3187978 h 3448887"/>
              <a:gd name="connsiteX4" fmla="*/ 317687 w 9402048"/>
              <a:gd name="connsiteY4" fmla="*/ 3197810 h 3448887"/>
              <a:gd name="connsiteX5" fmla="*/ 1822022 w 9402048"/>
              <a:gd name="connsiteY5" fmla="*/ 2175256 h 3448887"/>
              <a:gd name="connsiteX0" fmla="*/ 7839364 w 9530658"/>
              <a:gd name="connsiteY0" fmla="*/ 39998 h 3476726"/>
              <a:gd name="connsiteX1" fmla="*/ 8911080 w 9530658"/>
              <a:gd name="connsiteY1" fmla="*/ 89159 h 3476726"/>
              <a:gd name="connsiteX2" fmla="*/ 9314203 w 9530658"/>
              <a:gd name="connsiteY2" fmla="*/ 325133 h 3476726"/>
              <a:gd name="connsiteX3" fmla="*/ 7269093 w 9530658"/>
              <a:gd name="connsiteY3" fmla="*/ 3215817 h 3476726"/>
              <a:gd name="connsiteX4" fmla="*/ 317687 w 9530658"/>
              <a:gd name="connsiteY4" fmla="*/ 3225649 h 3476726"/>
              <a:gd name="connsiteX5" fmla="*/ 1822022 w 9530658"/>
              <a:gd name="connsiteY5" fmla="*/ 2203095 h 3476726"/>
              <a:gd name="connsiteX0" fmla="*/ 7807183 w 9498477"/>
              <a:gd name="connsiteY0" fmla="*/ 39998 h 3476726"/>
              <a:gd name="connsiteX1" fmla="*/ 8878899 w 9498477"/>
              <a:gd name="connsiteY1" fmla="*/ 89159 h 3476726"/>
              <a:gd name="connsiteX2" fmla="*/ 9282022 w 9498477"/>
              <a:gd name="connsiteY2" fmla="*/ 325133 h 3476726"/>
              <a:gd name="connsiteX3" fmla="*/ 7236912 w 9498477"/>
              <a:gd name="connsiteY3" fmla="*/ 3215817 h 3476726"/>
              <a:gd name="connsiteX4" fmla="*/ 285506 w 9498477"/>
              <a:gd name="connsiteY4" fmla="*/ 3225649 h 3476726"/>
              <a:gd name="connsiteX5" fmla="*/ 2025815 w 9498477"/>
              <a:gd name="connsiteY5" fmla="*/ 2104772 h 3476726"/>
              <a:gd name="connsiteX0" fmla="*/ 7795490 w 9486784"/>
              <a:gd name="connsiteY0" fmla="*/ 39998 h 3476726"/>
              <a:gd name="connsiteX1" fmla="*/ 8867206 w 9486784"/>
              <a:gd name="connsiteY1" fmla="*/ 89159 h 3476726"/>
              <a:gd name="connsiteX2" fmla="*/ 9270329 w 9486784"/>
              <a:gd name="connsiteY2" fmla="*/ 325133 h 3476726"/>
              <a:gd name="connsiteX3" fmla="*/ 7225219 w 9486784"/>
              <a:gd name="connsiteY3" fmla="*/ 3215817 h 3476726"/>
              <a:gd name="connsiteX4" fmla="*/ 273813 w 9486784"/>
              <a:gd name="connsiteY4" fmla="*/ 3225649 h 3476726"/>
              <a:gd name="connsiteX5" fmla="*/ 2112445 w 9486784"/>
              <a:gd name="connsiteY5" fmla="*/ 2035946 h 347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86784" h="3476726">
                <a:moveTo>
                  <a:pt x="7795490" y="39998"/>
                </a:moveTo>
                <a:cubicBezTo>
                  <a:pt x="8208445" y="40817"/>
                  <a:pt x="8041297" y="120295"/>
                  <a:pt x="8867206" y="89159"/>
                </a:cubicBezTo>
                <a:cubicBezTo>
                  <a:pt x="9693115" y="58023"/>
                  <a:pt x="9543994" y="-195977"/>
                  <a:pt x="9270329" y="325133"/>
                </a:cubicBezTo>
                <a:cubicBezTo>
                  <a:pt x="8996665" y="846243"/>
                  <a:pt x="8724638" y="2732398"/>
                  <a:pt x="7225219" y="3215817"/>
                </a:cubicBezTo>
                <a:cubicBezTo>
                  <a:pt x="5725800" y="3699236"/>
                  <a:pt x="1181658" y="3394436"/>
                  <a:pt x="273813" y="3225649"/>
                </a:cubicBezTo>
                <a:cubicBezTo>
                  <a:pt x="-634032" y="3056862"/>
                  <a:pt x="906355" y="2462829"/>
                  <a:pt x="2112445" y="203594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364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Question: what’s the difference?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C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topic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based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i="1" dirty="0">
                        <a:solidFill>
                          <a:srgbClr val="0000FF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	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=0: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𝑤</m:t>
                    </m:r>
                  </m:oMath>
                </a14:m>
                <a:r>
                  <a:rPr lang="en-US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:r>
                  <a:rPr lang="en-US" sz="32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Choose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word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V based 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…,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cs typeface="Segoe UI Light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3640548"/>
              </a:xfrm>
              <a:prstGeom prst="rect">
                <a:avLst/>
              </a:prstGeom>
              <a:blipFill>
                <a:blip r:embed="rId3"/>
                <a:stretch>
                  <a:fillRect l="-2250" t="-3853" b="-3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E230B20-358D-48A2-9C8B-447DC0D26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4"/>
          <a:stretch/>
        </p:blipFill>
        <p:spPr>
          <a:xfrm>
            <a:off x="0" y="5525041"/>
            <a:ext cx="3644900" cy="1045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6DE58-06AC-4651-B7D0-054FB8E1A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6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194" t="-423" r="990" b="2558"/>
          <a:stretch/>
        </p:blipFill>
        <p:spPr>
          <a:xfrm>
            <a:off x="7582545" y="4694007"/>
            <a:ext cx="3889828" cy="212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D8A88-5394-4E72-9655-B2F3F983D275}"/>
                  </a:ext>
                </a:extLst>
              </p:cNvPr>
              <p:cNvSpPr txBox="1"/>
              <p:nvPr/>
            </p:nvSpPr>
            <p:spPr>
              <a:xfrm>
                <a:off x="8685629" y="6280800"/>
                <a:ext cx="246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D8A88-5394-4E72-9655-B2F3F983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29" y="6280800"/>
                <a:ext cx="246743" cy="369332"/>
              </a:xfrm>
              <a:prstGeom prst="rect">
                <a:avLst/>
              </a:prstGeom>
              <a:blipFill>
                <a:blip r:embed="rId7"/>
                <a:stretch>
                  <a:fillRect l="-45000" r="-1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EC98DBA-80DB-46CE-BDC1-B83A194900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98" t="596" r="25708" b="-596"/>
          <a:stretch/>
        </p:blipFill>
        <p:spPr>
          <a:xfrm>
            <a:off x="3644900" y="5525041"/>
            <a:ext cx="1103084" cy="1045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DF49C-6D32-433A-ACF0-06E3A414D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67" r="41322"/>
          <a:stretch/>
        </p:blipFill>
        <p:spPr>
          <a:xfrm>
            <a:off x="4694145" y="5537741"/>
            <a:ext cx="474755" cy="1045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06584E-5156-4A4D-9600-8E946C4D6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22" r="4597"/>
          <a:stretch/>
        </p:blipFill>
        <p:spPr>
          <a:xfrm>
            <a:off x="5168900" y="5525041"/>
            <a:ext cx="1562100" cy="1045008"/>
          </a:xfrm>
          <a:prstGeom prst="rect">
            <a:avLst/>
          </a:prstGeom>
        </p:spPr>
      </p:pic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2860BC0-74F1-48AE-80B8-65EC3F46D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7972" y="5603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5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7E8FB3D-74CF-437C-8358-47858758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44" y="2445169"/>
            <a:ext cx="2171700" cy="17240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5997710-291C-4689-9754-88C2247A0418}"/>
              </a:ext>
            </a:extLst>
          </p:cNvPr>
          <p:cNvGrpSpPr/>
          <p:nvPr/>
        </p:nvGrpSpPr>
        <p:grpSpPr>
          <a:xfrm>
            <a:off x="5592659" y="4487164"/>
            <a:ext cx="3889828" cy="2122778"/>
            <a:chOff x="2187858" y="4116775"/>
            <a:chExt cx="3889828" cy="212277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6BFE97-D73C-48A6-96C7-C9D895CA5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" t="-423" r="990" b="2558"/>
            <a:stretch/>
          </p:blipFill>
          <p:spPr>
            <a:xfrm>
              <a:off x="2187858" y="4116775"/>
              <a:ext cx="3889828" cy="21227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3AFA85-C83D-4FE1-AD31-B083557BA6C0}"/>
                    </a:ext>
                  </a:extLst>
                </p:cNvPr>
                <p:cNvSpPr txBox="1"/>
                <p:nvPr/>
              </p:nvSpPr>
              <p:spPr>
                <a:xfrm>
                  <a:off x="3270781" y="5680440"/>
                  <a:ext cx="2467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𝑑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3AFA85-C83D-4FE1-AD31-B083557BA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781" y="5680440"/>
                  <a:ext cx="2467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3902" r="-14634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B60BEF-2D3B-4106-8B95-3693AEE1D444}"/>
              </a:ext>
            </a:extLst>
          </p:cNvPr>
          <p:cNvGrpSpPr/>
          <p:nvPr/>
        </p:nvGrpSpPr>
        <p:grpSpPr>
          <a:xfrm>
            <a:off x="6124055" y="2563086"/>
            <a:ext cx="3416301" cy="1731827"/>
            <a:chOff x="3428999" y="2806699"/>
            <a:chExt cx="3416301" cy="173182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4EF1BE-A4CB-4C8F-A9AB-E891952012B7}"/>
                </a:ext>
              </a:extLst>
            </p:cNvPr>
            <p:cNvGrpSpPr/>
            <p:nvPr/>
          </p:nvGrpSpPr>
          <p:grpSpPr>
            <a:xfrm>
              <a:off x="3428999" y="2806699"/>
              <a:ext cx="3416301" cy="1308101"/>
              <a:chOff x="3428999" y="2806699"/>
              <a:chExt cx="3637682" cy="149094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189787-C7E1-4CE0-AAC0-DFA5A5037375}"/>
                  </a:ext>
                </a:extLst>
              </p:cNvPr>
              <p:cNvSpPr/>
              <p:nvPr/>
            </p:nvSpPr>
            <p:spPr>
              <a:xfrm>
                <a:off x="3428999" y="2806699"/>
                <a:ext cx="3568701" cy="1459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30DB5F-5524-4DE3-8518-E71BF39BAC78}"/>
                  </a:ext>
                </a:extLst>
              </p:cNvPr>
              <p:cNvSpPr/>
              <p:nvPr/>
            </p:nvSpPr>
            <p:spPr>
              <a:xfrm>
                <a:off x="3879023" y="2959099"/>
                <a:ext cx="2699577" cy="1130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30C63A1-1820-43F8-A209-664B06B22F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4500" y="3307914"/>
                <a:ext cx="457200" cy="4572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2378CBD-446D-47AA-ACED-EC73742F0B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800" y="3307914"/>
                <a:ext cx="457200" cy="4572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4F81C5B-19B2-4054-A834-A130428B5B61}"/>
                  </a:ext>
                </a:extLst>
              </p:cNvPr>
              <p:cNvCxnSpPr>
                <a:stCxn id="19" idx="6"/>
                <a:endCxn id="20" idx="2"/>
              </p:cNvCxnSpPr>
              <p:nvPr/>
            </p:nvCxnSpPr>
            <p:spPr>
              <a:xfrm>
                <a:off x="4711700" y="3536514"/>
                <a:ext cx="9271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044F07-18CA-4DD5-B5D2-617BF8E2344D}"/>
                  </a:ext>
                </a:extLst>
              </p:cNvPr>
              <p:cNvSpPr txBox="1"/>
              <p:nvPr/>
            </p:nvSpPr>
            <p:spPr>
              <a:xfrm>
                <a:off x="4286250" y="3668913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925D62-8614-4E7D-84AF-0CBF19DB714C}"/>
                  </a:ext>
                </a:extLst>
              </p:cNvPr>
              <p:cNvSpPr txBox="1"/>
              <p:nvPr/>
            </p:nvSpPr>
            <p:spPr>
              <a:xfrm>
                <a:off x="5706677" y="3692412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CCCD8C-1C02-4514-B2CC-190B72E04915}"/>
                  </a:ext>
                </a:extLst>
              </p:cNvPr>
              <p:cNvSpPr txBox="1"/>
              <p:nvPr/>
            </p:nvSpPr>
            <p:spPr>
              <a:xfrm>
                <a:off x="6250731" y="376511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3A4F85-7485-4542-A5E7-0D49B60CE41B}"/>
                  </a:ext>
                </a:extLst>
              </p:cNvPr>
              <p:cNvSpPr txBox="1"/>
              <p:nvPr/>
            </p:nvSpPr>
            <p:spPr>
              <a:xfrm>
                <a:off x="6689655" y="39283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19C5DD-0650-4D10-864F-99B39261E862}"/>
                </a:ext>
              </a:extLst>
            </p:cNvPr>
            <p:cNvSpPr txBox="1"/>
            <p:nvPr/>
          </p:nvSpPr>
          <p:spPr>
            <a:xfrm>
              <a:off x="4234080" y="4169194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bigram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8D40F8D-B4D5-4384-A14F-1E432591AFB6}"/>
              </a:ext>
            </a:extLst>
          </p:cNvPr>
          <p:cNvSpPr txBox="1"/>
          <p:nvPr/>
        </p:nvSpPr>
        <p:spPr>
          <a:xfrm>
            <a:off x="888756" y="909126"/>
            <a:ext cx="1005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LDA vs. or as a n-gram LM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97F3880-2A13-48F6-887F-3DF569F72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298" y="4874240"/>
            <a:ext cx="2628900" cy="13811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67F5D1D-DB30-4992-AF3F-BFFEDD2BCFB9}"/>
              </a:ext>
            </a:extLst>
          </p:cNvPr>
          <p:cNvSpPr txBox="1"/>
          <p:nvPr/>
        </p:nvSpPr>
        <p:spPr>
          <a:xfrm>
            <a:off x="2422299" y="6244971"/>
            <a:ext cx="3000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mixture of unigrams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B06A07-D56E-408A-9941-14162C584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48111"/>
            <a:ext cx="2422297" cy="8477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FFAB8A-DCC3-4167-B572-DDFCBD6D8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758" y="2937586"/>
            <a:ext cx="1600200" cy="6667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48A5C0C-7ADD-488A-9ED1-5D890889EC66}"/>
              </a:ext>
            </a:extLst>
          </p:cNvPr>
          <p:cNvSpPr txBox="1"/>
          <p:nvPr/>
        </p:nvSpPr>
        <p:spPr>
          <a:xfrm>
            <a:off x="5467350" y="29019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7F234B-37AD-4989-B791-1E18A1A7A4C1}"/>
              </a:ext>
            </a:extLst>
          </p:cNvPr>
          <p:cNvSpPr txBox="1"/>
          <p:nvPr/>
        </p:nvSpPr>
        <p:spPr>
          <a:xfrm>
            <a:off x="9783155" y="298981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6088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API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MALLET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(http://mallet.cs.umass.edu/topics.php)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Gensim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(https://radimrehurek.com/gensim/)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43000" lvl="1" indent="-685800">
              <a:buFontTx/>
              <a:buChar char="-"/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Gensim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wrapper for MALLET</a:t>
            </a:r>
          </a:p>
          <a:p>
            <a:pPr algn="ctr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16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 Summarization</a:t>
            </a:r>
          </a:p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Clustering / Classification</a:t>
            </a:r>
          </a:p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Summarization</a:t>
            </a:r>
          </a:p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Modeling</a:t>
            </a:r>
          </a:p>
          <a:p>
            <a:pPr algn="ctr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4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 Summarization</a:t>
            </a:r>
          </a:p>
          <a:p>
            <a:pPr marL="1143000" lvl="1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Topics  Top-k Words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C98AAF-3EBB-430B-B0B7-D7A14B9844D9}"/>
              </a:ext>
            </a:extLst>
          </p:cNvPr>
          <p:cNvGrpSpPr/>
          <p:nvPr/>
        </p:nvGrpSpPr>
        <p:grpSpPr>
          <a:xfrm>
            <a:off x="1448383" y="3989216"/>
            <a:ext cx="8606975" cy="2338566"/>
            <a:chOff x="593198" y="1620911"/>
            <a:chExt cx="10594140" cy="33545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B67A1E-3911-4A02-8FE3-6D5550CC35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66" r="63367" b="16887"/>
            <a:stretch/>
          </p:blipFill>
          <p:spPr>
            <a:xfrm rot="16200000">
              <a:off x="1007784" y="1575619"/>
              <a:ext cx="2877589" cy="37067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4EC6B-5969-497E-B85A-19B15D4F040B}"/>
                </a:ext>
              </a:extLst>
            </p:cNvPr>
            <p:cNvSpPr txBox="1"/>
            <p:nvPr/>
          </p:nvSpPr>
          <p:spPr>
            <a:xfrm>
              <a:off x="1941086" y="1620911"/>
              <a:ext cx="1961540" cy="57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Words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0A0E90-2C35-475D-9791-C35A55A2C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68" t="19584" r="41955" b="16887"/>
            <a:stretch/>
          </p:blipFill>
          <p:spPr>
            <a:xfrm rot="5400000">
              <a:off x="9062752" y="1971367"/>
              <a:ext cx="1415828" cy="28333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93F2B4-CBF6-4985-9759-8083574C7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857" t="29743" r="845" b="33882"/>
            <a:stretch/>
          </p:blipFill>
          <p:spPr>
            <a:xfrm rot="16200000">
              <a:off x="5012312" y="2759932"/>
              <a:ext cx="2808766" cy="162232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79793D-E8F7-4CE3-93F9-0ACE0A4A4BEA}"/>
                </a:ext>
              </a:extLst>
            </p:cNvPr>
            <p:cNvSpPr txBox="1"/>
            <p:nvPr/>
          </p:nvSpPr>
          <p:spPr>
            <a:xfrm>
              <a:off x="5605533" y="1728594"/>
              <a:ext cx="1961540" cy="57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C74FB-1DF7-4BCB-A00A-97D12333ACAE}"/>
                </a:ext>
              </a:extLst>
            </p:cNvPr>
            <p:cNvSpPr txBox="1"/>
            <p:nvPr/>
          </p:nvSpPr>
          <p:spPr>
            <a:xfrm rot="16200000">
              <a:off x="7111613" y="3309396"/>
              <a:ext cx="1961540" cy="49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EFD04C-4CA0-4000-B9CE-02E0D146CF7F}"/>
                    </a:ext>
                  </a:extLst>
                </p:cNvPr>
                <p:cNvSpPr txBox="1"/>
                <p:nvPr/>
              </p:nvSpPr>
              <p:spPr>
                <a:xfrm>
                  <a:off x="4106109" y="3246298"/>
                  <a:ext cx="1961540" cy="5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EFD04C-4CA0-4000-B9CE-02E0D146C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109" y="3246298"/>
                  <a:ext cx="1961540" cy="5739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7058EC-8D62-486F-8986-8CCB0BAC40E6}"/>
                    </a:ext>
                  </a:extLst>
                </p:cNvPr>
                <p:cNvSpPr txBox="1"/>
                <p:nvPr/>
              </p:nvSpPr>
              <p:spPr>
                <a:xfrm>
                  <a:off x="6586303" y="3246298"/>
                  <a:ext cx="1961540" cy="5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7058EC-8D62-486F-8986-8CCB0BAC4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03" y="3246298"/>
                  <a:ext cx="1961540" cy="5739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639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83FAB-77B6-4998-988E-A51F4F29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0" y="1274762"/>
            <a:ext cx="11258550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882C7-31F1-49A0-BECC-650417C6C15A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7CD0F-172E-4BE3-8327-C88D4FAD79A8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41997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15958-536A-4092-A81A-A9DE87EE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9" y="0"/>
            <a:ext cx="113196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DCE4F-4959-4490-B3BD-8EAE8E228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84" b="86414"/>
          <a:stretch/>
        </p:blipFill>
        <p:spPr>
          <a:xfrm>
            <a:off x="9184865" y="4222802"/>
            <a:ext cx="1856760" cy="516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65A77-90E4-432D-B954-3662E4DAEEEC}"/>
              </a:ext>
            </a:extLst>
          </p:cNvPr>
          <p:cNvSpPr txBox="1"/>
          <p:nvPr/>
        </p:nvSpPr>
        <p:spPr>
          <a:xfrm>
            <a:off x="0" y="6519446"/>
            <a:ext cx="121031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https://nbviewer.jupyter.org/github/bmabey/hacker_news_topic_modelling/blob/master/HN%20Topic%20Model%20Talk.ipynb</a:t>
            </a:r>
          </a:p>
        </p:txBody>
      </p:sp>
    </p:spTree>
    <p:extLst>
      <p:ext uri="{BB962C8B-B14F-4D97-AF65-F5344CB8AC3E}">
        <p14:creationId xmlns:p14="http://schemas.microsoft.com/office/powerpoint/2010/main" val="3124733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Clustering / Classification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C97332-6DFA-4286-A6B5-2FC290D6569E}"/>
              </a:ext>
            </a:extLst>
          </p:cNvPr>
          <p:cNvGrpSpPr/>
          <p:nvPr/>
        </p:nvGrpSpPr>
        <p:grpSpPr>
          <a:xfrm>
            <a:off x="1448383" y="2978181"/>
            <a:ext cx="8606975" cy="2338566"/>
            <a:chOff x="593198" y="1620911"/>
            <a:chExt cx="10594140" cy="3354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942184-3585-4474-99F1-747B78190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66" r="63367" b="16887"/>
            <a:stretch/>
          </p:blipFill>
          <p:spPr>
            <a:xfrm rot="16200000">
              <a:off x="1007784" y="1575619"/>
              <a:ext cx="2877589" cy="370676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2B4335-31CC-4FA4-8ED3-F6A8445E142C}"/>
                </a:ext>
              </a:extLst>
            </p:cNvPr>
            <p:cNvSpPr txBox="1"/>
            <p:nvPr/>
          </p:nvSpPr>
          <p:spPr>
            <a:xfrm>
              <a:off x="1941086" y="1620911"/>
              <a:ext cx="1961540" cy="57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Words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26582-A52D-4A09-BCD8-F008A6F4D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68" t="19584" r="41955" b="16887"/>
            <a:stretch/>
          </p:blipFill>
          <p:spPr>
            <a:xfrm rot="5400000">
              <a:off x="9062752" y="1971367"/>
              <a:ext cx="1415828" cy="283334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FC2A88-D8C2-47E7-829E-247AFE5BD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857" t="29743" r="845" b="33882"/>
            <a:stretch/>
          </p:blipFill>
          <p:spPr>
            <a:xfrm rot="16200000">
              <a:off x="5012312" y="2759932"/>
              <a:ext cx="2808766" cy="16223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FFAE4-A769-49A9-8CE9-11BF210C07E0}"/>
                </a:ext>
              </a:extLst>
            </p:cNvPr>
            <p:cNvSpPr txBox="1"/>
            <p:nvPr/>
          </p:nvSpPr>
          <p:spPr>
            <a:xfrm>
              <a:off x="5605533" y="1728594"/>
              <a:ext cx="1961540" cy="57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71696-8B9A-4917-A5D6-466806F46677}"/>
                </a:ext>
              </a:extLst>
            </p:cNvPr>
            <p:cNvSpPr txBox="1"/>
            <p:nvPr/>
          </p:nvSpPr>
          <p:spPr>
            <a:xfrm rot="16200000">
              <a:off x="7111613" y="3309396"/>
              <a:ext cx="1961540" cy="49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3DDBCFA-517F-4C76-B753-790B5A2A0B82}"/>
                    </a:ext>
                  </a:extLst>
                </p:cNvPr>
                <p:cNvSpPr txBox="1"/>
                <p:nvPr/>
              </p:nvSpPr>
              <p:spPr>
                <a:xfrm>
                  <a:off x="4106109" y="3246298"/>
                  <a:ext cx="1961540" cy="5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3DDBCFA-517F-4C76-B753-790B5A2A0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109" y="3246298"/>
                  <a:ext cx="1961540" cy="5739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34977C-E164-45D2-BEE0-7777848B993F}"/>
                    </a:ext>
                  </a:extLst>
                </p:cNvPr>
                <p:cNvSpPr txBox="1"/>
                <p:nvPr/>
              </p:nvSpPr>
              <p:spPr>
                <a:xfrm>
                  <a:off x="6586303" y="3246298"/>
                  <a:ext cx="1961540" cy="5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34977C-E164-45D2-BEE0-7777848B9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03" y="3246298"/>
                  <a:ext cx="1961540" cy="5739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F2C56F70-1986-469F-A3DD-397C5328CEAA}"/>
              </a:ext>
            </a:extLst>
          </p:cNvPr>
          <p:cNvSpPr/>
          <p:nvPr/>
        </p:nvSpPr>
        <p:spPr>
          <a:xfrm>
            <a:off x="5286375" y="2343150"/>
            <a:ext cx="1827779" cy="3704395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Clustering / Classification</a:t>
            </a:r>
          </a:p>
          <a:p>
            <a:pPr marL="1143000" lvl="1" indent="-685800">
              <a:buFontTx/>
              <a:buChar char="-"/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document is a feature vector of topics</a:t>
            </a:r>
          </a:p>
          <a:p>
            <a:pPr marL="1143000" lvl="1" indent="-685800">
              <a:buFontTx/>
              <a:buChar char="-"/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documents have similar vectors/topics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CB5E2-817F-42B1-BA44-B64D60A5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9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12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DDDEDAC-753D-4D3C-B682-43D4EFA1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8337" y="1884456"/>
            <a:ext cx="6197290" cy="491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5A3F0-A204-4E29-90A6-67530E22F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4456"/>
            <a:ext cx="6197290" cy="4918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AA94A1-8FC0-4274-A276-BE769720DE72}"/>
              </a:ext>
            </a:extLst>
          </p:cNvPr>
          <p:cNvSpPr/>
          <p:nvPr/>
        </p:nvSpPr>
        <p:spPr>
          <a:xfrm>
            <a:off x="937698" y="1973394"/>
            <a:ext cx="857249" cy="2581275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C5523-740E-47C5-8D9A-8B9216C0CB71}"/>
              </a:ext>
            </a:extLst>
          </p:cNvPr>
          <p:cNvSpPr/>
          <p:nvPr/>
        </p:nvSpPr>
        <p:spPr>
          <a:xfrm>
            <a:off x="1794948" y="1973394"/>
            <a:ext cx="1114425" cy="2581275"/>
          </a:xfrm>
          <a:prstGeom prst="rect">
            <a:avLst/>
          </a:prstGeom>
          <a:solidFill>
            <a:srgbClr val="00B05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9E41F1-B2AB-4AC7-9DE4-8EB15CF29FFC}"/>
              </a:ext>
            </a:extLst>
          </p:cNvPr>
          <p:cNvSpPr/>
          <p:nvPr/>
        </p:nvSpPr>
        <p:spPr>
          <a:xfrm>
            <a:off x="2909373" y="1973394"/>
            <a:ext cx="971551" cy="2581275"/>
          </a:xfrm>
          <a:prstGeom prst="rect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ED4F2E-350C-463C-AEE4-8B4E7436AA93}"/>
              </a:ext>
            </a:extLst>
          </p:cNvPr>
          <p:cNvSpPr/>
          <p:nvPr/>
        </p:nvSpPr>
        <p:spPr>
          <a:xfrm>
            <a:off x="3880924" y="1973394"/>
            <a:ext cx="1285877" cy="2581275"/>
          </a:xfrm>
          <a:prstGeom prst="rect">
            <a:avLst/>
          </a:prstGeom>
          <a:solidFill>
            <a:srgbClr val="CC00FF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AFB28E-A41E-42D6-B908-610BEF822A40}"/>
              </a:ext>
            </a:extLst>
          </p:cNvPr>
          <p:cNvSpPr/>
          <p:nvPr/>
        </p:nvSpPr>
        <p:spPr>
          <a:xfrm>
            <a:off x="5649148" y="2848532"/>
            <a:ext cx="978408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24F954-2796-4181-8F6C-A4BB7C27D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57" t="681" r="56573" b="77404"/>
          <a:stretch/>
        </p:blipFill>
        <p:spPr>
          <a:xfrm>
            <a:off x="6904596" y="1884456"/>
            <a:ext cx="2481113" cy="1439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16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-1" y="184540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32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document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about </a:t>
            </a:r>
            <a:r>
              <a:rPr lang="en-US" sz="3200" i="1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but different distributions over topics</a:t>
            </a:r>
          </a:p>
          <a:p>
            <a:pPr marL="457200" indent="-457200"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3200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topic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have </a:t>
            </a:r>
            <a:r>
              <a:rPr lang="en-US" sz="3200" i="1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words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but with different distributions over words</a:t>
            </a:r>
          </a:p>
          <a:p>
            <a:pPr>
              <a:defRPr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E64F95-E5AF-42C5-B4AC-5B92787F77F3}"/>
              </a:ext>
            </a:extLst>
          </p:cNvPr>
          <p:cNvGrpSpPr/>
          <p:nvPr/>
        </p:nvGrpSpPr>
        <p:grpSpPr>
          <a:xfrm>
            <a:off x="3625587" y="3755923"/>
            <a:ext cx="4940825" cy="2446952"/>
            <a:chOff x="8219769" y="4630995"/>
            <a:chExt cx="2684206" cy="12847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75BB88-114A-47DD-979C-88203C838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755" t="41991" r="7199" b="15725"/>
            <a:stretch/>
          </p:blipFill>
          <p:spPr>
            <a:xfrm>
              <a:off x="8219769" y="4630995"/>
              <a:ext cx="2684206" cy="128477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9B5A6-B1B3-418D-8973-B1839B5A0FAB}"/>
                </a:ext>
              </a:extLst>
            </p:cNvPr>
            <p:cNvSpPr/>
            <p:nvPr/>
          </p:nvSpPr>
          <p:spPr>
            <a:xfrm>
              <a:off x="8268929" y="4978324"/>
              <a:ext cx="206477" cy="40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FE4941-0389-4A0D-9308-17DCE94D1725}"/>
                </a:ext>
              </a:extLst>
            </p:cNvPr>
            <p:cNvSpPr/>
            <p:nvPr/>
          </p:nvSpPr>
          <p:spPr>
            <a:xfrm>
              <a:off x="9729019" y="4681711"/>
              <a:ext cx="299884" cy="296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772C9B4A-1C6F-4188-BB28-59FEE2D1E015}"/>
              </a:ext>
            </a:extLst>
          </p:cNvPr>
          <p:cNvSpPr>
            <a:spLocks noChangeAspect="1"/>
          </p:cNvSpPr>
          <p:nvPr/>
        </p:nvSpPr>
        <p:spPr>
          <a:xfrm>
            <a:off x="4130462" y="4213278"/>
            <a:ext cx="1188720" cy="1188720"/>
          </a:xfrm>
          <a:prstGeom prst="pie">
            <a:avLst>
              <a:gd name="adj1" fmla="val 0"/>
              <a:gd name="adj2" fmla="val 7498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407F4A6-B1D9-4193-AF71-2B802B3A19E1}"/>
              </a:ext>
            </a:extLst>
          </p:cNvPr>
          <p:cNvSpPr>
            <a:spLocks noChangeAspect="1"/>
          </p:cNvSpPr>
          <p:nvPr/>
        </p:nvSpPr>
        <p:spPr>
          <a:xfrm>
            <a:off x="4125853" y="4213278"/>
            <a:ext cx="1188720" cy="1188720"/>
          </a:xfrm>
          <a:prstGeom prst="pie">
            <a:avLst>
              <a:gd name="adj1" fmla="val 15065620"/>
              <a:gd name="adj2" fmla="val 21559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181929AD-EBFC-4539-9713-4E281FAEB2BF}"/>
              </a:ext>
            </a:extLst>
          </p:cNvPr>
          <p:cNvSpPr>
            <a:spLocks noChangeAspect="1"/>
          </p:cNvSpPr>
          <p:nvPr/>
        </p:nvSpPr>
        <p:spPr>
          <a:xfrm>
            <a:off x="4130462" y="4213278"/>
            <a:ext cx="1188720" cy="1188720"/>
          </a:xfrm>
          <a:prstGeom prst="pie">
            <a:avLst>
              <a:gd name="adj1" fmla="val 8827820"/>
              <a:gd name="adj2" fmla="val 15140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CF769BB0-F899-4E27-A562-3DEED5E71B60}"/>
              </a:ext>
            </a:extLst>
          </p:cNvPr>
          <p:cNvSpPr>
            <a:spLocks noChangeAspect="1"/>
          </p:cNvSpPr>
          <p:nvPr/>
        </p:nvSpPr>
        <p:spPr>
          <a:xfrm>
            <a:off x="4146966" y="4207839"/>
            <a:ext cx="1188720" cy="1188720"/>
          </a:xfrm>
          <a:prstGeom prst="pie">
            <a:avLst>
              <a:gd name="adj1" fmla="val 7672243"/>
              <a:gd name="adj2" fmla="val 88738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ABFD7D10-092E-4A53-B358-359E0671696C}"/>
              </a:ext>
            </a:extLst>
          </p:cNvPr>
          <p:cNvSpPr>
            <a:spLocks noChangeAspect="1"/>
          </p:cNvSpPr>
          <p:nvPr/>
        </p:nvSpPr>
        <p:spPr>
          <a:xfrm>
            <a:off x="6761320" y="4245389"/>
            <a:ext cx="1188720" cy="1188720"/>
          </a:xfrm>
          <a:prstGeom prst="pie">
            <a:avLst>
              <a:gd name="adj1" fmla="val 15065620"/>
              <a:gd name="adj2" fmla="val 5010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A5324285-51E0-4F45-A107-E86C5F8F14D8}"/>
              </a:ext>
            </a:extLst>
          </p:cNvPr>
          <p:cNvSpPr>
            <a:spLocks noChangeAspect="1"/>
          </p:cNvSpPr>
          <p:nvPr/>
        </p:nvSpPr>
        <p:spPr>
          <a:xfrm>
            <a:off x="6779844" y="4245389"/>
            <a:ext cx="1188720" cy="1188720"/>
          </a:xfrm>
          <a:prstGeom prst="pie">
            <a:avLst>
              <a:gd name="adj1" fmla="val 7848028"/>
              <a:gd name="adj2" fmla="val 15140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82DCE-68DB-4533-8892-650CAD169FFD}"/>
              </a:ext>
            </a:extLst>
          </p:cNvPr>
          <p:cNvSpPr/>
          <p:nvPr/>
        </p:nvSpPr>
        <p:spPr>
          <a:xfrm>
            <a:off x="10070978" y="3255992"/>
            <a:ext cx="127048" cy="323792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4900C-EB93-4F59-9455-304C8EF9835F}"/>
              </a:ext>
            </a:extLst>
          </p:cNvPr>
          <p:cNvSpPr txBox="1"/>
          <p:nvPr/>
        </p:nvSpPr>
        <p:spPr>
          <a:xfrm>
            <a:off x="9916864" y="6122917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A404C-F632-407E-9CC3-A5DFC1D8BFDF}"/>
              </a:ext>
            </a:extLst>
          </p:cNvPr>
          <p:cNvSpPr txBox="1"/>
          <p:nvPr/>
        </p:nvSpPr>
        <p:spPr>
          <a:xfrm>
            <a:off x="10089502" y="4689886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EAC6B-C75F-455F-AB39-14E9EA6A5F9F}"/>
              </a:ext>
            </a:extLst>
          </p:cNvPr>
          <p:cNvSpPr txBox="1"/>
          <p:nvPr/>
        </p:nvSpPr>
        <p:spPr>
          <a:xfrm>
            <a:off x="10070978" y="3179618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80EDF-4D00-4A9E-AC8E-D7287CD0724D}"/>
              </a:ext>
            </a:extLst>
          </p:cNvPr>
          <p:cNvSpPr txBox="1"/>
          <p:nvPr/>
        </p:nvSpPr>
        <p:spPr>
          <a:xfrm>
            <a:off x="10089502" y="5658792"/>
            <a:ext cx="122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Freq.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BF305-03C2-4EE7-A0F9-0A7A5858CD80}"/>
              </a:ext>
            </a:extLst>
          </p:cNvPr>
          <p:cNvSpPr/>
          <p:nvPr/>
        </p:nvSpPr>
        <p:spPr>
          <a:xfrm>
            <a:off x="9288335" y="3264247"/>
            <a:ext cx="725123" cy="3237921"/>
          </a:xfrm>
          <a:prstGeom prst="rect">
            <a:avLst/>
          </a:prstGeom>
          <a:gradFill>
            <a:gsLst>
              <a:gs pos="82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5000"/>
                  <a:lumOff val="95000"/>
                </a:schemeClr>
              </a:gs>
              <a:gs pos="53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1CF88-B992-4A38-8664-5331BB17321F}"/>
              </a:ext>
            </a:extLst>
          </p:cNvPr>
          <p:cNvSpPr txBox="1"/>
          <p:nvPr/>
        </p:nvSpPr>
        <p:spPr>
          <a:xfrm rot="16200000">
            <a:off x="8617190" y="4582679"/>
            <a:ext cx="196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4FB68B-B8EF-4DEF-B9E3-FCE402DDB614}"/>
              </a:ext>
            </a:extLst>
          </p:cNvPr>
          <p:cNvSpPr/>
          <p:nvPr/>
        </p:nvSpPr>
        <p:spPr>
          <a:xfrm>
            <a:off x="1768581" y="3387373"/>
            <a:ext cx="127048" cy="323792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511C5-B597-4A02-8A9E-B9B897D562BB}"/>
              </a:ext>
            </a:extLst>
          </p:cNvPr>
          <p:cNvSpPr txBox="1"/>
          <p:nvPr/>
        </p:nvSpPr>
        <p:spPr>
          <a:xfrm>
            <a:off x="1614467" y="6254298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05A89-059E-49F5-825F-790CE83671F0}"/>
              </a:ext>
            </a:extLst>
          </p:cNvPr>
          <p:cNvSpPr txBox="1"/>
          <p:nvPr/>
        </p:nvSpPr>
        <p:spPr>
          <a:xfrm>
            <a:off x="1787105" y="4821267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55800-555B-4A1A-8212-6B013D1CC147}"/>
              </a:ext>
            </a:extLst>
          </p:cNvPr>
          <p:cNvSpPr txBox="1"/>
          <p:nvPr/>
        </p:nvSpPr>
        <p:spPr>
          <a:xfrm>
            <a:off x="1768581" y="3310999"/>
            <a:ext cx="8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7A624B-AA5E-4437-804D-4ABA561E1DDB}"/>
              </a:ext>
            </a:extLst>
          </p:cNvPr>
          <p:cNvSpPr txBox="1"/>
          <p:nvPr/>
        </p:nvSpPr>
        <p:spPr>
          <a:xfrm>
            <a:off x="1787105" y="5790173"/>
            <a:ext cx="122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4E2CA-331C-4CED-A01E-A6C7E01AB7C0}"/>
              </a:ext>
            </a:extLst>
          </p:cNvPr>
          <p:cNvSpPr/>
          <p:nvPr/>
        </p:nvSpPr>
        <p:spPr>
          <a:xfrm>
            <a:off x="985938" y="3395628"/>
            <a:ext cx="725123" cy="3237921"/>
          </a:xfrm>
          <a:prstGeom prst="rect">
            <a:avLst/>
          </a:prstGeom>
          <a:gradFill>
            <a:gsLst>
              <a:gs pos="9000">
                <a:srgbClr val="3D3DFE"/>
              </a:gs>
              <a:gs pos="24000">
                <a:srgbClr val="F6F8FC"/>
              </a:gs>
              <a:gs pos="31000">
                <a:srgbClr val="F6F8FC"/>
              </a:gs>
              <a:gs pos="29212">
                <a:srgbClr val="0000FF"/>
              </a:gs>
              <a:gs pos="79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5000"/>
                  <a:lumOff val="95000"/>
                </a:schemeClr>
              </a:gs>
              <a:gs pos="5000">
                <a:schemeClr val="bg1"/>
              </a:gs>
              <a:gs pos="41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5000"/>
                  <a:lumOff val="95000"/>
                </a:schemeClr>
              </a:gs>
              <a:gs pos="75000">
                <a:srgbClr val="0000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F1C71-D449-49CA-BC6B-8D9CF32F1E80}"/>
              </a:ext>
            </a:extLst>
          </p:cNvPr>
          <p:cNvSpPr txBox="1"/>
          <p:nvPr/>
        </p:nvSpPr>
        <p:spPr>
          <a:xfrm rot="16200000">
            <a:off x="314793" y="4714060"/>
            <a:ext cx="196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68046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Models: Applications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C69DA9-5241-4E89-9076-23344E6F4A6A}"/>
              </a:ext>
            </a:extLst>
          </p:cNvPr>
          <p:cNvSpPr txBox="1"/>
          <p:nvPr/>
        </p:nvSpPr>
        <p:spPr>
          <a:xfrm>
            <a:off x="0" y="9422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Modeling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(will </a:t>
            </a:r>
            <a:r>
              <a:rPr lang="en-US" sz="360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discussed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…)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6133DE-5933-40E3-ABE0-2FB6645A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5" y="2438637"/>
            <a:ext cx="11723809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05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89DD4-E61A-4888-BD2C-91376652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39"/>
            <a:ext cx="12192000" cy="3995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A3E3A-9C18-411E-8941-946D041E2D3F}"/>
              </a:ext>
            </a:extLst>
          </p:cNvPr>
          <p:cNvSpPr txBox="1"/>
          <p:nvPr/>
        </p:nvSpPr>
        <p:spPr>
          <a:xfrm>
            <a:off x="0" y="411856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</a:p>
          <a:p>
            <a:pPr algn="ctr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32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17205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Distributed Memory Model of Paragraph Vectors </a:t>
            </a:r>
          </a:p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(PV-DM)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Doc2Vec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1567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0513D6-5A47-482C-8592-D6814B5E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7" y="0"/>
            <a:ext cx="1012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7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Assumptions: 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#topics =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Z = {topics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a:rPr lang="en-US" sz="32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}, |Z| =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for the whole corpus.</a:t>
                </a: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2250" t="-6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5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Assumptions: 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#topics =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Z = {topics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a:rPr lang="en-US" sz="32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}, |Z| =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for the whole corpus.</a:t>
                </a:r>
              </a:p>
              <a:p>
                <a:pPr marL="514350" indent="-514350">
                  <a:buAutoNum type="arabicParenR"/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Each doc is about all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topics but with different distributions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C={docs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M×k</a:t>
                </a:r>
                <a:endParaRPr lang="en-US" sz="3200" baseline="-250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2800767"/>
              </a:xfrm>
              <a:prstGeom prst="rect">
                <a:avLst/>
              </a:prstGeom>
              <a:blipFill>
                <a:blip r:embed="rId2"/>
                <a:stretch>
                  <a:fillRect l="-2250" t="-501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14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/>
              <p:nvPr/>
            </p:nvSpPr>
            <p:spPr>
              <a:xfrm>
                <a:off x="0" y="942228"/>
                <a:ext cx="12192000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Assumptions: </a:t>
                </a: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#topics =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Z = {topics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a:rPr lang="en-US" sz="32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}, |Z| =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for the whole corpus.</a:t>
                </a:r>
              </a:p>
              <a:p>
                <a:pPr marL="514350" indent="-514350">
                  <a:buAutoNum type="arabicParenR"/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AutoNum type="arabicParenR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Each doc is about all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topics but with different distributions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C={docs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0000FF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=[Matrix]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M×k</a:t>
                </a:r>
                <a:endParaRPr lang="en-US" sz="3200" baseline="-250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Each topic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a:rPr lang="en-US" sz="32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≤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≤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has all words but with different  distributions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Z={topics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𝑧</m:t>
                    </m:r>
                    <m:r>
                      <a:rPr lang="en-US" sz="320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sz="320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</a:t>
                </a:r>
                <a:r>
                  <a:rPr lang="en-US" sz="32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]}</a:t>
                </a:r>
                <a:r>
                  <a:rPr lang="en-US" sz="40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PrePr>
                      <m:sub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  <m:e/>
                    </m:sPre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=[Matrix]</a:t>
                </a:r>
                <a:r>
                  <a:rPr lang="en-US" sz="3200" baseline="-25000" dirty="0" err="1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k×V</a:t>
                </a:r>
                <a:endParaRPr lang="en-US" sz="3200" baseline="-25000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69DA9-5241-4E89-9076-23344E6F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228"/>
                <a:ext cx="12192000" cy="4462760"/>
              </a:xfrm>
              <a:prstGeom prst="rect">
                <a:avLst/>
              </a:prstGeom>
              <a:blipFill>
                <a:blip r:embed="rId2"/>
                <a:stretch>
                  <a:fillRect l="-2250" t="-3142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E9FD-A5DC-479B-91B4-E0F9ACB92ED7}"/>
              </a:ext>
            </a:extLst>
          </p:cNvPr>
          <p:cNvSpPr txBox="1"/>
          <p:nvPr/>
        </p:nvSpPr>
        <p:spPr>
          <a:xfrm>
            <a:off x="-344129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Probabilistic Topic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2D49FA-44FB-4F1B-88EA-501327150D74}"/>
              </a:ext>
            </a:extLst>
          </p:cNvPr>
          <p:cNvCxnSpPr>
            <a:cxnSpLocks/>
          </p:cNvCxnSpPr>
          <p:nvPr/>
        </p:nvCxnSpPr>
        <p:spPr>
          <a:xfrm>
            <a:off x="1043500" y="81045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B938BA7-884A-4E44-B1CE-B62A6529A2D8}"/>
              </a:ext>
            </a:extLst>
          </p:cNvPr>
          <p:cNvGrpSpPr/>
          <p:nvPr/>
        </p:nvGrpSpPr>
        <p:grpSpPr>
          <a:xfrm>
            <a:off x="593198" y="1620911"/>
            <a:ext cx="10594140" cy="3354566"/>
            <a:chOff x="593198" y="1620911"/>
            <a:chExt cx="10594140" cy="33545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4C5008-8EAF-498F-8DEA-B23229E68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66" r="63367" b="16887"/>
            <a:stretch/>
          </p:blipFill>
          <p:spPr>
            <a:xfrm rot="16200000">
              <a:off x="1007784" y="1575619"/>
              <a:ext cx="2877589" cy="37067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E563A1-30F3-4D3F-8496-9F0D1AEB2049}"/>
                </a:ext>
              </a:extLst>
            </p:cNvPr>
            <p:cNvSpPr txBox="1"/>
            <p:nvPr/>
          </p:nvSpPr>
          <p:spPr>
            <a:xfrm>
              <a:off x="1941086" y="1620911"/>
              <a:ext cx="1961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Words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901CE4-6DC2-47A8-96C7-055F09A38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68" t="19584" r="41955" b="16887"/>
            <a:stretch/>
          </p:blipFill>
          <p:spPr>
            <a:xfrm rot="5400000">
              <a:off x="9062752" y="1971367"/>
              <a:ext cx="1415828" cy="28333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FFCADC-1546-41BF-86AC-BB5DD6DE1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857" t="29743" r="845" b="33882"/>
            <a:stretch/>
          </p:blipFill>
          <p:spPr>
            <a:xfrm rot="16200000">
              <a:off x="5012312" y="2759932"/>
              <a:ext cx="2808766" cy="162232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EB9CFB-B795-4D20-AC19-85CF88219B41}"/>
                </a:ext>
              </a:extLst>
            </p:cNvPr>
            <p:cNvSpPr txBox="1"/>
            <p:nvPr/>
          </p:nvSpPr>
          <p:spPr>
            <a:xfrm>
              <a:off x="5605533" y="1728594"/>
              <a:ext cx="1961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D8E404-F153-4E6C-9781-00AAEECE038C}"/>
                </a:ext>
              </a:extLst>
            </p:cNvPr>
            <p:cNvSpPr txBox="1"/>
            <p:nvPr/>
          </p:nvSpPr>
          <p:spPr>
            <a:xfrm rot="16200000">
              <a:off x="7111613" y="3294030"/>
              <a:ext cx="1961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AF8167-87EA-476F-853A-5FD3A491E33F}"/>
                    </a:ext>
                  </a:extLst>
                </p:cNvPr>
                <p:cNvSpPr txBox="1"/>
                <p:nvPr/>
              </p:nvSpPr>
              <p:spPr>
                <a:xfrm>
                  <a:off x="4106109" y="3246299"/>
                  <a:ext cx="19615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AF8167-87EA-476F-853A-5FD3A491E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109" y="3246299"/>
                  <a:ext cx="1961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B98C6B-936C-4990-A1B5-CCEAEFDD8D11}"/>
                    </a:ext>
                  </a:extLst>
                </p:cNvPr>
                <p:cNvSpPr txBox="1"/>
                <p:nvPr/>
              </p:nvSpPr>
              <p:spPr>
                <a:xfrm>
                  <a:off x="6586303" y="3246299"/>
                  <a:ext cx="19615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</m:oMath>
                    </m:oMathPara>
                  </a14:m>
                  <a:endPara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B98C6B-936C-4990-A1B5-CCEAEFDD8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03" y="3246299"/>
                  <a:ext cx="196154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D9C95A9-66F9-43F5-88E8-B9555AD1E31B}"/>
              </a:ext>
            </a:extLst>
          </p:cNvPr>
          <p:cNvSpPr txBox="1"/>
          <p:nvPr/>
        </p:nvSpPr>
        <p:spPr>
          <a:xfrm>
            <a:off x="1299009" y="5305910"/>
            <a:ext cx="100080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LDA can be seen as non-Negative Matrix Factorization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learning algorithm is probabilistic</a:t>
            </a:r>
            <a:r>
              <a:rPr lang="en-US" sz="3200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93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1477</Words>
  <Application>Microsoft Office PowerPoint</Application>
  <PresentationFormat>Widescreen</PresentationFormat>
  <Paragraphs>274</Paragraphs>
  <Slides>42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Times New Roman</vt:lpstr>
      <vt:lpstr>Office Theme</vt:lpstr>
      <vt:lpstr>Probabilistic Topic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II NLP Winter 2021</dc:title>
  <dc:subject>Computer Science</dc:subject>
  <dc:creator>Hossein Fani;hfani@uwindsor.ca</dc:creator>
  <cp:keywords>LDA; NLP; Sentiment Analysis;</cp:keywords>
  <cp:lastModifiedBy>Hossein Fani</cp:lastModifiedBy>
  <cp:revision>394</cp:revision>
  <dcterms:created xsi:type="dcterms:W3CDTF">2021-03-03T23:14:21Z</dcterms:created>
  <dcterms:modified xsi:type="dcterms:W3CDTF">2021-03-23T22:53:51Z</dcterms:modified>
</cp:coreProperties>
</file>