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4"/>
  </p:notesMasterIdLst>
  <p:sldIdLst>
    <p:sldId id="911" r:id="rId2"/>
    <p:sldId id="321" r:id="rId3"/>
    <p:sldId id="907" r:id="rId4"/>
    <p:sldId id="908" r:id="rId5"/>
    <p:sldId id="895" r:id="rId6"/>
    <p:sldId id="912" r:id="rId7"/>
    <p:sldId id="913" r:id="rId8"/>
    <p:sldId id="914" r:id="rId9"/>
    <p:sldId id="915" r:id="rId10"/>
    <p:sldId id="916" r:id="rId11"/>
    <p:sldId id="917" r:id="rId12"/>
    <p:sldId id="918" r:id="rId13"/>
    <p:sldId id="919" r:id="rId14"/>
    <p:sldId id="920" r:id="rId15"/>
    <p:sldId id="921" r:id="rId16"/>
    <p:sldId id="923" r:id="rId17"/>
    <p:sldId id="926" r:id="rId18"/>
    <p:sldId id="924" r:id="rId19"/>
    <p:sldId id="922" r:id="rId20"/>
    <p:sldId id="925" r:id="rId21"/>
    <p:sldId id="927" r:id="rId22"/>
    <p:sldId id="928" r:id="rId23"/>
    <p:sldId id="929" r:id="rId24"/>
    <p:sldId id="930" r:id="rId25"/>
    <p:sldId id="933" r:id="rId26"/>
    <p:sldId id="932" r:id="rId27"/>
    <p:sldId id="935" r:id="rId28"/>
    <p:sldId id="936" r:id="rId29"/>
    <p:sldId id="931" r:id="rId30"/>
    <p:sldId id="937" r:id="rId31"/>
    <p:sldId id="938" r:id="rId32"/>
    <p:sldId id="939" r:id="rId33"/>
    <p:sldId id="940" r:id="rId34"/>
    <p:sldId id="941" r:id="rId35"/>
    <p:sldId id="943" r:id="rId36"/>
    <p:sldId id="944" r:id="rId37"/>
    <p:sldId id="945" r:id="rId38"/>
    <p:sldId id="949" r:id="rId39"/>
    <p:sldId id="947" r:id="rId40"/>
    <p:sldId id="948" r:id="rId41"/>
    <p:sldId id="950" r:id="rId42"/>
    <p:sldId id="951" r:id="rId43"/>
    <p:sldId id="952" r:id="rId44"/>
    <p:sldId id="953" r:id="rId45"/>
    <p:sldId id="955" r:id="rId46"/>
    <p:sldId id="961" r:id="rId47"/>
    <p:sldId id="959" r:id="rId48"/>
    <p:sldId id="954" r:id="rId49"/>
    <p:sldId id="956" r:id="rId50"/>
    <p:sldId id="957" r:id="rId51"/>
    <p:sldId id="958" r:id="rId52"/>
    <p:sldId id="960" r:id="rId53"/>
    <p:sldId id="977" r:id="rId54"/>
    <p:sldId id="966" r:id="rId55"/>
    <p:sldId id="962" r:id="rId56"/>
    <p:sldId id="972" r:id="rId57"/>
    <p:sldId id="973" r:id="rId58"/>
    <p:sldId id="975" r:id="rId59"/>
    <p:sldId id="978" r:id="rId60"/>
    <p:sldId id="979" r:id="rId61"/>
    <p:sldId id="967" r:id="rId62"/>
    <p:sldId id="906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3E4BD"/>
    <a:srgbClr val="B3FF00"/>
    <a:srgbClr val="FF00FF"/>
    <a:srgbClr val="FFFF99"/>
    <a:srgbClr val="66FF33"/>
    <a:srgbClr val="010061"/>
    <a:srgbClr val="333333"/>
    <a:srgbClr val="769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4" autoAdjust="0"/>
    <p:restoredTop sz="95588" autoAdjust="0"/>
  </p:normalViewPr>
  <p:slideViewPr>
    <p:cSldViewPr snapToGrid="0">
      <p:cViewPr varScale="1">
        <p:scale>
          <a:sx n="100" d="100"/>
          <a:sy n="100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67811-8BE2-4ADE-8A0A-114A7266FABD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A9E4A-34A0-4B72-ACA8-B3E13513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1E026-EF9A-420D-A887-CF9E928C48C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181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70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Connotation detection != Sentiment </a:t>
            </a:r>
            <a:r>
              <a:rPr lang="en-US" dirty="0" err="1"/>
              <a:t>Anaylsis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54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01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11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03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3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Joos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M. (1950). Description of language design. JASA, 22, 701–708.</a:t>
            </a:r>
          </a:p>
          <a:p>
            <a:endParaRPr lang="en-US" dirty="0"/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Harris, Z. S. (1954). Distributional structure. Word, 10, 146–162.</a:t>
            </a:r>
          </a:p>
          <a:p>
            <a:endParaRPr lang="en-US" dirty="0"/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Firth, J. R. (1957). A synopsis of linguistic theory 1930–1955.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58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07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631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03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1E026-EF9A-420D-A887-CF9E928C48CD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713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21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26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810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240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819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867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256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06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687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4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 an understanding of text pieces.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Extract meaning of toke</a:t>
            </a:r>
            <a:r>
              <a:rPr lang="en-US" sz="1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ns in a compositional context.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90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805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392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700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756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339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388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706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678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→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230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→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80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Reading a novel by a non-native person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044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→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994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6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Reading a novel by a non-native person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61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Reading a novel by a non-native person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40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78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87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fundamenprinciple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tenets of semantics, called the principle of contrast (Girard 1718, 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Bre´al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1897,</a:t>
            </a: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contrast</a:t>
            </a: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Clark 1987), is the assumption that a difference in linguistic form is always associated</a:t>
            </a: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at least some difference in meaning. For example, the word H2O is used</a:t>
            </a: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scientific contexts and would be inappropriate in a hiking guide—water would be</a:t>
            </a: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appropriate— and this difference in genre is part of the meaning of the word.</a:t>
            </a: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practice, the word synonym is therefore commonly used to describe a relationship</a:t>
            </a: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approximate or rough synonymy.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40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80981" y="6354422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6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8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32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474237"/>
            <a:ext cx="9603275" cy="379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3996" y="1412206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8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2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34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8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6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09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8" y="1527"/>
            <a:ext cx="9603275" cy="1049235"/>
          </a:xfrm>
          <a:prstGeom prst="rect">
            <a:avLst/>
          </a:prstGeom>
        </p:spPr>
        <p:txBody>
          <a:bodyPr vert="horz" lIns="91440" tIns="2743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61966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C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6198496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43834" y="0"/>
            <a:ext cx="811019" cy="1049234"/>
          </a:xfrm>
          <a:prstGeom prst="rect">
            <a:avLst/>
          </a:prstGeom>
        </p:spPr>
        <p:txBody>
          <a:bodyPr vert="horz" lIns="91440" tIns="2743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8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Segoe UI Light (Headings)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Segoe UI Light (Headings)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Segoe UI Light (Headings)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Segoe UI Light (Headings)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Segoe UI Light (Headings)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Segoe UI Light (Headings)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4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mage result for semiotics">
            <a:extLst>
              <a:ext uri="{FF2B5EF4-FFF2-40B4-BE49-F238E27FC236}">
                <a16:creationId xmlns:a16="http://schemas.microsoft.com/office/drawing/2014/main" id="{62A8430F-5C70-4249-B9A2-C2C36076D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71" y="0"/>
            <a:ext cx="9855653" cy="687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176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81192" y="4584350"/>
            <a:ext cx="91331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sign is a triadic unity of: </a:t>
            </a:r>
          </a:p>
          <a:p>
            <a:pPr marL="571500" lvl="0" indent="-571500">
              <a:buFontTx/>
              <a:buChar char="-"/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Object</a:t>
            </a:r>
          </a:p>
          <a:p>
            <a:pPr marL="571500" lvl="0" indent="-571500">
              <a:buFontTx/>
              <a:buChar char="-"/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Representamen (signifier/symbol)</a:t>
            </a:r>
          </a:p>
          <a:p>
            <a:pPr marL="571500" lvl="0" indent="-571500">
              <a:buFontTx/>
              <a:buChar char="-"/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Interpretant (signified/mean/sense)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0176FB-5A02-D443-ADED-588A3F7A7C73}"/>
              </a:ext>
            </a:extLst>
          </p:cNvPr>
          <p:cNvGrpSpPr/>
          <p:nvPr/>
        </p:nvGrpSpPr>
        <p:grpSpPr>
          <a:xfrm>
            <a:off x="9133199" y="4523563"/>
            <a:ext cx="3058801" cy="2442044"/>
            <a:chOff x="239805" y="1573491"/>
            <a:chExt cx="6019396" cy="4708247"/>
          </a:xfrm>
        </p:grpSpPr>
        <p:pic>
          <p:nvPicPr>
            <p:cNvPr id="13" name="Picture 4" descr="gden semiotic triangle.png">
              <a:extLst>
                <a:ext uri="{FF2B5EF4-FFF2-40B4-BE49-F238E27FC236}">
                  <a16:creationId xmlns:a16="http://schemas.microsoft.com/office/drawing/2014/main" id="{83640EEE-1E20-5543-9971-BC8731E941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326" y="1690688"/>
              <a:ext cx="5857875" cy="459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BC2AA7-F07F-184F-8567-BEB3629B63F1}"/>
                </a:ext>
              </a:extLst>
            </p:cNvPr>
            <p:cNvSpPr txBox="1"/>
            <p:nvPr/>
          </p:nvSpPr>
          <p:spPr>
            <a:xfrm>
              <a:off x="5011853" y="5617029"/>
              <a:ext cx="1104721" cy="415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(object)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C35FDC-D61D-A54B-8A40-AAC3222D0530}"/>
                </a:ext>
              </a:extLst>
            </p:cNvPr>
            <p:cNvSpPr txBox="1"/>
            <p:nvPr/>
          </p:nvSpPr>
          <p:spPr>
            <a:xfrm>
              <a:off x="239805" y="5617029"/>
              <a:ext cx="1962756" cy="415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(</a:t>
              </a:r>
              <a:r>
                <a:rPr lang="en-US" sz="800" b="1" dirty="0" err="1"/>
                <a:t>representamen</a:t>
              </a:r>
              <a:r>
                <a:rPr lang="en-US" sz="800" b="1" dirty="0"/>
                <a:t>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C03D2B-E2EC-F346-957C-8C0857965428}"/>
                </a:ext>
              </a:extLst>
            </p:cNvPr>
            <p:cNvSpPr txBox="1"/>
            <p:nvPr/>
          </p:nvSpPr>
          <p:spPr>
            <a:xfrm>
              <a:off x="2082132" y="1573491"/>
              <a:ext cx="2499027" cy="415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(</a:t>
              </a:r>
              <a:r>
                <a:rPr lang="en-US" sz="800" b="1" dirty="0" err="1"/>
                <a:t>interpretant</a:t>
              </a:r>
              <a:r>
                <a:rPr lang="en-US" sz="800" b="1" dirty="0"/>
                <a:t>/signified)</a:t>
              </a:r>
            </a:p>
          </p:txBody>
        </p:sp>
      </p:grpSp>
      <p:pic>
        <p:nvPicPr>
          <p:cNvPr id="17" name="Picture 4" descr="Hanging Tabby Kitten Statue">
            <a:extLst>
              <a:ext uri="{FF2B5EF4-FFF2-40B4-BE49-F238E27FC236}">
                <a16:creationId xmlns:a16="http://schemas.microsoft.com/office/drawing/2014/main" id="{352FBB91-B0AE-EB41-BCDA-A80E35D08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3" t="3946" r="9028" b="11599"/>
          <a:stretch/>
        </p:blipFill>
        <p:spPr bwMode="auto">
          <a:xfrm>
            <a:off x="10953083" y="5965030"/>
            <a:ext cx="385321" cy="43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at Outline SVG 2 Cat Outline Clipart Cat Outline Files for image 0">
            <a:extLst>
              <a:ext uri="{FF2B5EF4-FFF2-40B4-BE49-F238E27FC236}">
                <a16:creationId xmlns:a16="http://schemas.microsoft.com/office/drawing/2014/main" id="{A1AC1B50-4528-F04F-86D8-9AA4E3D47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531" y="5178031"/>
            <a:ext cx="884213" cy="70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F679B9D-2579-6E4F-8D2F-E858852BA270}"/>
              </a:ext>
            </a:extLst>
          </p:cNvPr>
          <p:cNvSpPr/>
          <p:nvPr/>
        </p:nvSpPr>
        <p:spPr>
          <a:xfrm>
            <a:off x="9608698" y="5871573"/>
            <a:ext cx="17305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[cat]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735877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6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Sign</a:t>
            </a:r>
            <a:endParaRPr lang="en-US" sz="44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289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C175366-C83D-754E-80FB-E3AD52504000}"/>
              </a:ext>
            </a:extLst>
          </p:cNvPr>
          <p:cNvSpPr/>
          <p:nvPr/>
        </p:nvSpPr>
        <p:spPr>
          <a:xfrm rot="1898437">
            <a:off x="6751959" y="861479"/>
            <a:ext cx="2317756" cy="5854934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0" y="9743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Computational Semantics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928430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C788969-79A3-AB49-82C8-04353A2F5FF0}"/>
              </a:ext>
            </a:extLst>
          </p:cNvPr>
          <p:cNvSpPr txBox="1">
            <a:spLocks/>
          </p:cNvSpPr>
          <p:nvPr/>
        </p:nvSpPr>
        <p:spPr>
          <a:xfrm>
            <a:off x="301255" y="1759427"/>
            <a:ext cx="6978776" cy="43181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Segoe UI Light (Headings)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Segoe UI Light (Headings)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Segoe UI Light (Headings)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Segoe UI Light (Headings)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Segoe UI Light (Headings)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7F7F7F"/>
              </a:buClr>
              <a:buSzPts val="3600"/>
              <a:buFont typeface="Arial" panose="020B0604020202020204" pitchFamily="34" charset="0"/>
              <a:buNone/>
            </a:pPr>
            <a:r>
              <a:rPr lang="en-US" sz="3600" dirty="0"/>
              <a:t>The objective of computational semantics research is to </a:t>
            </a:r>
            <a:r>
              <a:rPr lang="en-US" sz="3600" i="1" dirty="0">
                <a:highlight>
                  <a:srgbClr val="FFFF00"/>
                </a:highlight>
              </a:rPr>
              <a:t>automatically</a:t>
            </a:r>
            <a:r>
              <a:rPr lang="en-US" sz="3600" dirty="0"/>
              <a:t> find the relation between a signifier and the signified/sense/meaning</a:t>
            </a:r>
            <a:r>
              <a:rPr lang="en-US" sz="3600" dirty="0">
                <a:solidFill>
                  <a:srgbClr val="008000"/>
                </a:solidFill>
              </a:rPr>
              <a:t>.</a:t>
            </a:r>
            <a:endParaRPr lang="en-US" sz="3600" dirty="0"/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FF3404-5A63-F845-83F0-693783A6056C}"/>
              </a:ext>
            </a:extLst>
          </p:cNvPr>
          <p:cNvGrpSpPr/>
          <p:nvPr/>
        </p:nvGrpSpPr>
        <p:grpSpPr>
          <a:xfrm>
            <a:off x="6172604" y="1547754"/>
            <a:ext cx="6019396" cy="4708247"/>
            <a:chOff x="239805" y="1573491"/>
            <a:chExt cx="6019396" cy="4708247"/>
          </a:xfrm>
        </p:grpSpPr>
        <p:pic>
          <p:nvPicPr>
            <p:cNvPr id="18" name="Picture 4" descr="gden semiotic triangle.png">
              <a:extLst>
                <a:ext uri="{FF2B5EF4-FFF2-40B4-BE49-F238E27FC236}">
                  <a16:creationId xmlns:a16="http://schemas.microsoft.com/office/drawing/2014/main" id="{F00C5D98-DE58-F34D-B5CD-6E87DBB691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326" y="1690688"/>
              <a:ext cx="5857875" cy="459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898A20-067F-4440-A0F4-731DCB4B4903}"/>
                </a:ext>
              </a:extLst>
            </p:cNvPr>
            <p:cNvSpPr txBox="1"/>
            <p:nvPr/>
          </p:nvSpPr>
          <p:spPr>
            <a:xfrm>
              <a:off x="5011853" y="5617029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(object)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625EA6-4B54-0F4F-B910-325DAB4ED814}"/>
                </a:ext>
              </a:extLst>
            </p:cNvPr>
            <p:cNvSpPr txBox="1"/>
            <p:nvPr/>
          </p:nvSpPr>
          <p:spPr>
            <a:xfrm>
              <a:off x="239805" y="5617029"/>
              <a:ext cx="1807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(</a:t>
              </a:r>
              <a:r>
                <a:rPr lang="en-US" b="1" dirty="0" err="1"/>
                <a:t>representamen</a:t>
              </a:r>
              <a:r>
                <a:rPr lang="en-US" b="1" dirty="0"/>
                <a:t>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8D56023-EC65-8442-8DA0-950CA68B7B73}"/>
                </a:ext>
              </a:extLst>
            </p:cNvPr>
            <p:cNvSpPr txBox="1"/>
            <p:nvPr/>
          </p:nvSpPr>
          <p:spPr>
            <a:xfrm>
              <a:off x="2082132" y="1573491"/>
              <a:ext cx="2496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(</a:t>
              </a:r>
              <a:r>
                <a:rPr lang="en-US" b="1" dirty="0" err="1"/>
                <a:t>interpretant</a:t>
              </a:r>
              <a:r>
                <a:rPr lang="en-US" b="1" dirty="0"/>
                <a:t>/signified)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7122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7380A1DE-CB25-D040-8A8D-B9507F6EF6E5}"/>
              </a:ext>
            </a:extLst>
          </p:cNvPr>
          <p:cNvSpPr>
            <a:spLocks noChangeAspect="1"/>
          </p:cNvSpPr>
          <p:nvPr/>
        </p:nvSpPr>
        <p:spPr>
          <a:xfrm>
            <a:off x="9132313" y="5994020"/>
            <a:ext cx="924655" cy="9246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81192" y="4584350"/>
            <a:ext cx="91331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From school: </a:t>
            </a:r>
          </a:p>
          <a:p>
            <a:pPr marL="571500" lvl="0" indent="-571500">
              <a:buFontTx/>
              <a:buChar char="-"/>
              <a:defRPr/>
            </a:pP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[‘c’, ‘a’, ‘t’]</a:t>
            </a:r>
          </a:p>
          <a:p>
            <a:pPr marL="457200" lvl="0" indent="-457200">
              <a:buFontTx/>
              <a:buChar char="-"/>
              <a:defRPr/>
            </a:pP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0176FB-5A02-D443-ADED-588A3F7A7C73}"/>
              </a:ext>
            </a:extLst>
          </p:cNvPr>
          <p:cNvGrpSpPr/>
          <p:nvPr/>
        </p:nvGrpSpPr>
        <p:grpSpPr>
          <a:xfrm>
            <a:off x="9133199" y="4523563"/>
            <a:ext cx="3058801" cy="2442044"/>
            <a:chOff x="239805" y="1573491"/>
            <a:chExt cx="6019396" cy="4708247"/>
          </a:xfrm>
        </p:grpSpPr>
        <p:pic>
          <p:nvPicPr>
            <p:cNvPr id="13" name="Picture 4" descr="gden semiotic triangle.png">
              <a:extLst>
                <a:ext uri="{FF2B5EF4-FFF2-40B4-BE49-F238E27FC236}">
                  <a16:creationId xmlns:a16="http://schemas.microsoft.com/office/drawing/2014/main" id="{83640EEE-1E20-5543-9971-BC8731E941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326" y="1690688"/>
              <a:ext cx="5857875" cy="459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BC2AA7-F07F-184F-8567-BEB3629B63F1}"/>
                </a:ext>
              </a:extLst>
            </p:cNvPr>
            <p:cNvSpPr txBox="1"/>
            <p:nvPr/>
          </p:nvSpPr>
          <p:spPr>
            <a:xfrm>
              <a:off x="5011853" y="5617029"/>
              <a:ext cx="1104721" cy="415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(object)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C35FDC-D61D-A54B-8A40-AAC3222D0530}"/>
                </a:ext>
              </a:extLst>
            </p:cNvPr>
            <p:cNvSpPr txBox="1"/>
            <p:nvPr/>
          </p:nvSpPr>
          <p:spPr>
            <a:xfrm>
              <a:off x="239805" y="5617029"/>
              <a:ext cx="1962756" cy="415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(</a:t>
              </a:r>
              <a:r>
                <a:rPr lang="en-US" sz="800" b="1" dirty="0" err="1"/>
                <a:t>representamen</a:t>
              </a:r>
              <a:r>
                <a:rPr lang="en-US" sz="800" b="1" dirty="0"/>
                <a:t>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C03D2B-E2EC-F346-957C-8C0857965428}"/>
                </a:ext>
              </a:extLst>
            </p:cNvPr>
            <p:cNvSpPr txBox="1"/>
            <p:nvPr/>
          </p:nvSpPr>
          <p:spPr>
            <a:xfrm>
              <a:off x="2082132" y="1573491"/>
              <a:ext cx="2499027" cy="415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(</a:t>
              </a:r>
              <a:r>
                <a:rPr lang="en-US" sz="800" b="1" dirty="0" err="1"/>
                <a:t>interpretant</a:t>
              </a:r>
              <a:r>
                <a:rPr lang="en-US" sz="800" b="1" dirty="0"/>
                <a:t>/signified)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735877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6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Representament</a:t>
            </a:r>
            <a:r>
              <a:rPr lang="en-US" sz="6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Learning</a:t>
            </a:r>
          </a:p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Representation Learning</a:t>
            </a:r>
            <a:endParaRPr lang="en-US" sz="44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491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81192" y="4584350"/>
            <a:ext cx="913319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hieroglyphs: </a:t>
            </a:r>
          </a:p>
          <a:p>
            <a:pPr marL="571500" lvl="0" indent="-571500">
              <a:buFontTx/>
              <a:buChar char="-"/>
              <a:defRPr/>
            </a:pPr>
            <a:r>
              <a:rPr lang="en-US" sz="4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miu</a:t>
            </a: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/mii (male)</a:t>
            </a:r>
          </a:p>
          <a:p>
            <a:pPr marL="571500" lvl="0" indent="-571500">
              <a:buFontTx/>
              <a:buChar char="-"/>
              <a:defRPr/>
            </a:pPr>
            <a:r>
              <a:rPr lang="en-US" sz="4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Miit</a:t>
            </a: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(female)</a:t>
            </a:r>
          </a:p>
          <a:p>
            <a:pPr marL="457200" lvl="0" indent="-457200">
              <a:buFontTx/>
              <a:buChar char="-"/>
              <a:defRPr/>
            </a:pP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735877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6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Representament</a:t>
            </a:r>
            <a:r>
              <a:rPr lang="en-US" sz="6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Learning</a:t>
            </a:r>
          </a:p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Representation Learning</a:t>
            </a:r>
            <a:endParaRPr lang="en-US" sz="44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F2B9137-4731-1148-9F59-49B74834C2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7" t="2712" r="10440" b="11886"/>
          <a:stretch/>
        </p:blipFill>
        <p:spPr bwMode="auto">
          <a:xfrm>
            <a:off x="4661298" y="4613677"/>
            <a:ext cx="2666012" cy="213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3C408D9D-7630-2B4D-BAB8-1D9E0A498559}"/>
              </a:ext>
            </a:extLst>
          </p:cNvPr>
          <p:cNvSpPr>
            <a:spLocks noChangeAspect="1"/>
          </p:cNvSpPr>
          <p:nvPr/>
        </p:nvSpPr>
        <p:spPr>
          <a:xfrm>
            <a:off x="9132313" y="5994020"/>
            <a:ext cx="924655" cy="9246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C80618-2306-184A-B5F2-D15201BCC4DF}"/>
              </a:ext>
            </a:extLst>
          </p:cNvPr>
          <p:cNvGrpSpPr/>
          <p:nvPr/>
        </p:nvGrpSpPr>
        <p:grpSpPr>
          <a:xfrm>
            <a:off x="9133199" y="4523563"/>
            <a:ext cx="3058801" cy="2442044"/>
            <a:chOff x="239805" y="1573491"/>
            <a:chExt cx="6019396" cy="4708247"/>
          </a:xfrm>
        </p:grpSpPr>
        <p:pic>
          <p:nvPicPr>
            <p:cNvPr id="23" name="Picture 4" descr="gden semiotic triangle.png">
              <a:extLst>
                <a:ext uri="{FF2B5EF4-FFF2-40B4-BE49-F238E27FC236}">
                  <a16:creationId xmlns:a16="http://schemas.microsoft.com/office/drawing/2014/main" id="{987F6657-5548-1540-8009-B1E2BB6554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326" y="1690688"/>
              <a:ext cx="5857875" cy="459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3D4D42-3DE5-E144-836B-73E4FD4267C5}"/>
                </a:ext>
              </a:extLst>
            </p:cNvPr>
            <p:cNvSpPr txBox="1"/>
            <p:nvPr/>
          </p:nvSpPr>
          <p:spPr>
            <a:xfrm>
              <a:off x="5011853" y="5617029"/>
              <a:ext cx="1104721" cy="415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(object)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1DFE15-9382-294C-877E-5AA90849D237}"/>
                </a:ext>
              </a:extLst>
            </p:cNvPr>
            <p:cNvSpPr txBox="1"/>
            <p:nvPr/>
          </p:nvSpPr>
          <p:spPr>
            <a:xfrm>
              <a:off x="239805" y="5617029"/>
              <a:ext cx="1962756" cy="415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(</a:t>
              </a:r>
              <a:r>
                <a:rPr lang="en-US" sz="800" b="1" dirty="0" err="1"/>
                <a:t>representamen</a:t>
              </a:r>
              <a:r>
                <a:rPr lang="en-US" sz="800" b="1" dirty="0"/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97E8EA-B053-6544-A4AC-6283C5EFA47A}"/>
                </a:ext>
              </a:extLst>
            </p:cNvPr>
            <p:cNvSpPr txBox="1"/>
            <p:nvPr/>
          </p:nvSpPr>
          <p:spPr>
            <a:xfrm>
              <a:off x="2082132" y="1573491"/>
              <a:ext cx="2499027" cy="415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(</a:t>
              </a:r>
              <a:r>
                <a:rPr lang="en-US" sz="800" b="1" dirty="0" err="1"/>
                <a:t>interpretant</a:t>
              </a:r>
              <a:r>
                <a:rPr lang="en-US" sz="800" b="1" dirty="0"/>
                <a:t>/signified)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7198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81192" y="4584350"/>
            <a:ext cx="91331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computer ASCII code:</a:t>
            </a:r>
          </a:p>
          <a:p>
            <a:pPr marL="571500" lvl="0" indent="-571500">
              <a:buFontTx/>
              <a:buChar char="-"/>
              <a:defRPr/>
            </a:pP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[99, 97, 116]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735877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6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Representament</a:t>
            </a:r>
            <a:r>
              <a:rPr lang="en-US" sz="6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Learning</a:t>
            </a:r>
          </a:p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Representation Learning</a:t>
            </a:r>
            <a:endParaRPr lang="en-US" sz="44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C408D9D-7630-2B4D-BAB8-1D9E0A498559}"/>
              </a:ext>
            </a:extLst>
          </p:cNvPr>
          <p:cNvSpPr>
            <a:spLocks noChangeAspect="1"/>
          </p:cNvSpPr>
          <p:nvPr/>
        </p:nvSpPr>
        <p:spPr>
          <a:xfrm>
            <a:off x="9132313" y="5994020"/>
            <a:ext cx="924655" cy="9246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C80618-2306-184A-B5F2-D15201BCC4DF}"/>
              </a:ext>
            </a:extLst>
          </p:cNvPr>
          <p:cNvGrpSpPr/>
          <p:nvPr/>
        </p:nvGrpSpPr>
        <p:grpSpPr>
          <a:xfrm>
            <a:off x="9133199" y="4523563"/>
            <a:ext cx="3058801" cy="2442044"/>
            <a:chOff x="239805" y="1573491"/>
            <a:chExt cx="6019396" cy="4708247"/>
          </a:xfrm>
        </p:grpSpPr>
        <p:pic>
          <p:nvPicPr>
            <p:cNvPr id="23" name="Picture 4" descr="gden semiotic triangle.png">
              <a:extLst>
                <a:ext uri="{FF2B5EF4-FFF2-40B4-BE49-F238E27FC236}">
                  <a16:creationId xmlns:a16="http://schemas.microsoft.com/office/drawing/2014/main" id="{987F6657-5548-1540-8009-B1E2BB6554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326" y="1690688"/>
              <a:ext cx="5857875" cy="459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3D4D42-3DE5-E144-836B-73E4FD4267C5}"/>
                </a:ext>
              </a:extLst>
            </p:cNvPr>
            <p:cNvSpPr txBox="1"/>
            <p:nvPr/>
          </p:nvSpPr>
          <p:spPr>
            <a:xfrm>
              <a:off x="5011853" y="5617029"/>
              <a:ext cx="1104721" cy="415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(object)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1DFE15-9382-294C-877E-5AA90849D237}"/>
                </a:ext>
              </a:extLst>
            </p:cNvPr>
            <p:cNvSpPr txBox="1"/>
            <p:nvPr/>
          </p:nvSpPr>
          <p:spPr>
            <a:xfrm>
              <a:off x="239805" y="5617029"/>
              <a:ext cx="1962756" cy="415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(</a:t>
              </a:r>
              <a:r>
                <a:rPr lang="en-US" sz="800" b="1" dirty="0" err="1"/>
                <a:t>representamen</a:t>
              </a:r>
              <a:r>
                <a:rPr lang="en-US" sz="800" b="1" dirty="0"/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97E8EA-B053-6544-A4AC-6283C5EFA47A}"/>
                </a:ext>
              </a:extLst>
            </p:cNvPr>
            <p:cNvSpPr txBox="1"/>
            <p:nvPr/>
          </p:nvSpPr>
          <p:spPr>
            <a:xfrm>
              <a:off x="2082132" y="1573491"/>
              <a:ext cx="2499027" cy="415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(</a:t>
              </a:r>
              <a:r>
                <a:rPr lang="en-US" sz="800" b="1" dirty="0" err="1"/>
                <a:t>interpretant</a:t>
              </a:r>
              <a:r>
                <a:rPr lang="en-US" sz="800" b="1" dirty="0"/>
                <a:t>/signified)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3265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5F0C65F0-B9D6-964D-86A3-0D348082344A}"/>
              </a:ext>
            </a:extLst>
          </p:cNvPr>
          <p:cNvSpPr>
            <a:spLocks noChangeAspect="1"/>
          </p:cNvSpPr>
          <p:nvPr/>
        </p:nvSpPr>
        <p:spPr>
          <a:xfrm>
            <a:off x="10241310" y="4459668"/>
            <a:ext cx="924655" cy="92465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1" y="5217875"/>
            <a:ext cx="94078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with signified/meaning/sense!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735877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6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Representament</a:t>
            </a:r>
            <a:r>
              <a:rPr lang="en-US" sz="6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Learning</a:t>
            </a:r>
          </a:p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Representation Learning</a:t>
            </a:r>
            <a:endParaRPr lang="en-US" sz="44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C408D9D-7630-2B4D-BAB8-1D9E0A498559}"/>
              </a:ext>
            </a:extLst>
          </p:cNvPr>
          <p:cNvSpPr>
            <a:spLocks noChangeAspect="1"/>
          </p:cNvSpPr>
          <p:nvPr/>
        </p:nvSpPr>
        <p:spPr>
          <a:xfrm>
            <a:off x="9132313" y="5994020"/>
            <a:ext cx="924655" cy="9246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C80618-2306-184A-B5F2-D15201BCC4DF}"/>
              </a:ext>
            </a:extLst>
          </p:cNvPr>
          <p:cNvGrpSpPr/>
          <p:nvPr/>
        </p:nvGrpSpPr>
        <p:grpSpPr>
          <a:xfrm>
            <a:off x="9133199" y="4523563"/>
            <a:ext cx="3058801" cy="2442044"/>
            <a:chOff x="239805" y="1573491"/>
            <a:chExt cx="6019396" cy="4708247"/>
          </a:xfrm>
        </p:grpSpPr>
        <p:pic>
          <p:nvPicPr>
            <p:cNvPr id="23" name="Picture 4" descr="gden semiotic triangle.png">
              <a:extLst>
                <a:ext uri="{FF2B5EF4-FFF2-40B4-BE49-F238E27FC236}">
                  <a16:creationId xmlns:a16="http://schemas.microsoft.com/office/drawing/2014/main" id="{987F6657-5548-1540-8009-B1E2BB6554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326" y="1690688"/>
              <a:ext cx="5857875" cy="459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3D4D42-3DE5-E144-836B-73E4FD4267C5}"/>
                </a:ext>
              </a:extLst>
            </p:cNvPr>
            <p:cNvSpPr txBox="1"/>
            <p:nvPr/>
          </p:nvSpPr>
          <p:spPr>
            <a:xfrm>
              <a:off x="5011853" y="5617029"/>
              <a:ext cx="1104721" cy="415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(object)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1DFE15-9382-294C-877E-5AA90849D237}"/>
                </a:ext>
              </a:extLst>
            </p:cNvPr>
            <p:cNvSpPr txBox="1"/>
            <p:nvPr/>
          </p:nvSpPr>
          <p:spPr>
            <a:xfrm>
              <a:off x="239805" y="5617029"/>
              <a:ext cx="1962756" cy="415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(</a:t>
              </a:r>
              <a:r>
                <a:rPr lang="en-US" sz="800" b="1" dirty="0" err="1"/>
                <a:t>representamen</a:t>
              </a:r>
              <a:r>
                <a:rPr lang="en-US" sz="800" b="1" dirty="0"/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97E8EA-B053-6544-A4AC-6283C5EFA47A}"/>
                </a:ext>
              </a:extLst>
            </p:cNvPr>
            <p:cNvSpPr txBox="1"/>
            <p:nvPr/>
          </p:nvSpPr>
          <p:spPr>
            <a:xfrm>
              <a:off x="2082132" y="1573491"/>
              <a:ext cx="2499027" cy="415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(</a:t>
              </a:r>
              <a:r>
                <a:rPr lang="en-US" sz="800" b="1" dirty="0" err="1"/>
                <a:t>interpretant</a:t>
              </a:r>
              <a:r>
                <a:rPr lang="en-US" sz="800" b="1" dirty="0"/>
                <a:t>/signified)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8760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5F0C65F0-B9D6-964D-86A3-0D348082344A}"/>
              </a:ext>
            </a:extLst>
          </p:cNvPr>
          <p:cNvSpPr>
            <a:spLocks noChangeAspect="1"/>
          </p:cNvSpPr>
          <p:nvPr/>
        </p:nvSpPr>
        <p:spPr>
          <a:xfrm>
            <a:off x="10241310" y="4459668"/>
            <a:ext cx="924655" cy="92465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735877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6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Representament</a:t>
            </a:r>
            <a:r>
              <a:rPr lang="en-US" sz="6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6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6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Interpretant</a:t>
            </a:r>
            <a:endParaRPr lang="en-US" sz="6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C408D9D-7630-2B4D-BAB8-1D9E0A498559}"/>
              </a:ext>
            </a:extLst>
          </p:cNvPr>
          <p:cNvSpPr>
            <a:spLocks noChangeAspect="1"/>
          </p:cNvSpPr>
          <p:nvPr/>
        </p:nvSpPr>
        <p:spPr>
          <a:xfrm>
            <a:off x="9132313" y="5994020"/>
            <a:ext cx="924655" cy="9246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C80618-2306-184A-B5F2-D15201BCC4DF}"/>
              </a:ext>
            </a:extLst>
          </p:cNvPr>
          <p:cNvGrpSpPr/>
          <p:nvPr/>
        </p:nvGrpSpPr>
        <p:grpSpPr>
          <a:xfrm>
            <a:off x="9133199" y="4523563"/>
            <a:ext cx="3058801" cy="2442044"/>
            <a:chOff x="239805" y="1573491"/>
            <a:chExt cx="6019396" cy="4708247"/>
          </a:xfrm>
        </p:grpSpPr>
        <p:pic>
          <p:nvPicPr>
            <p:cNvPr id="23" name="Picture 4" descr="gden semiotic triangle.png">
              <a:extLst>
                <a:ext uri="{FF2B5EF4-FFF2-40B4-BE49-F238E27FC236}">
                  <a16:creationId xmlns:a16="http://schemas.microsoft.com/office/drawing/2014/main" id="{987F6657-5548-1540-8009-B1E2BB6554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326" y="1690688"/>
              <a:ext cx="5857875" cy="459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3D4D42-3DE5-E144-836B-73E4FD4267C5}"/>
                </a:ext>
              </a:extLst>
            </p:cNvPr>
            <p:cNvSpPr txBox="1"/>
            <p:nvPr/>
          </p:nvSpPr>
          <p:spPr>
            <a:xfrm>
              <a:off x="5011853" y="5617029"/>
              <a:ext cx="1104721" cy="415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(object)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1DFE15-9382-294C-877E-5AA90849D237}"/>
                </a:ext>
              </a:extLst>
            </p:cNvPr>
            <p:cNvSpPr txBox="1"/>
            <p:nvPr/>
          </p:nvSpPr>
          <p:spPr>
            <a:xfrm>
              <a:off x="239805" y="5617029"/>
              <a:ext cx="1962756" cy="415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(</a:t>
              </a:r>
              <a:r>
                <a:rPr lang="en-US" sz="800" b="1" dirty="0" err="1"/>
                <a:t>representamen</a:t>
              </a:r>
              <a:r>
                <a:rPr lang="en-US" sz="800" b="1" dirty="0"/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97E8EA-B053-6544-A4AC-6283C5EFA47A}"/>
                </a:ext>
              </a:extLst>
            </p:cNvPr>
            <p:cNvSpPr txBox="1"/>
            <p:nvPr/>
          </p:nvSpPr>
          <p:spPr>
            <a:xfrm>
              <a:off x="2082132" y="1573491"/>
              <a:ext cx="2499027" cy="415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(</a:t>
              </a:r>
              <a:r>
                <a:rPr lang="en-US" sz="800" b="1" dirty="0" err="1"/>
                <a:t>interpretant</a:t>
              </a:r>
              <a:r>
                <a:rPr lang="en-US" sz="800" b="1" dirty="0"/>
                <a:t>/signified)</a:t>
              </a:r>
            </a:p>
          </p:txBody>
        </p:sp>
      </p:grpSp>
      <p:sp>
        <p:nvSpPr>
          <p:cNvPr id="5" name="Arc 4">
            <a:extLst>
              <a:ext uri="{FF2B5EF4-FFF2-40B4-BE49-F238E27FC236}">
                <a16:creationId xmlns:a16="http://schemas.microsoft.com/office/drawing/2014/main" id="{BA394F8A-8BC3-A940-98AC-1A2E7BA77155}"/>
              </a:ext>
            </a:extLst>
          </p:cNvPr>
          <p:cNvSpPr>
            <a:spLocks noChangeAspect="1"/>
          </p:cNvSpPr>
          <p:nvPr/>
        </p:nvSpPr>
        <p:spPr>
          <a:xfrm>
            <a:off x="9348438" y="5030850"/>
            <a:ext cx="1776046" cy="1776046"/>
          </a:xfrm>
          <a:prstGeom prst="arc">
            <a:avLst>
              <a:gd name="adj1" fmla="val 10202827"/>
              <a:gd name="adj2" fmla="val 16427485"/>
            </a:avLst>
          </a:prstGeom>
          <a:ln w="635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66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5F0C65F0-B9D6-964D-86A3-0D348082344A}"/>
              </a:ext>
            </a:extLst>
          </p:cNvPr>
          <p:cNvSpPr>
            <a:spLocks noChangeAspect="1"/>
          </p:cNvSpPr>
          <p:nvPr/>
        </p:nvSpPr>
        <p:spPr>
          <a:xfrm>
            <a:off x="10241310" y="4459668"/>
            <a:ext cx="924655" cy="92465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735877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6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Representament</a:t>
            </a:r>
            <a:r>
              <a:rPr lang="en-US" sz="6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6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6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en-US" sz="6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C408D9D-7630-2B4D-BAB8-1D9E0A498559}"/>
              </a:ext>
            </a:extLst>
          </p:cNvPr>
          <p:cNvSpPr>
            <a:spLocks noChangeAspect="1"/>
          </p:cNvSpPr>
          <p:nvPr/>
        </p:nvSpPr>
        <p:spPr>
          <a:xfrm>
            <a:off x="9132313" y="5994020"/>
            <a:ext cx="924655" cy="9246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C80618-2306-184A-B5F2-D15201BCC4DF}"/>
              </a:ext>
            </a:extLst>
          </p:cNvPr>
          <p:cNvGrpSpPr/>
          <p:nvPr/>
        </p:nvGrpSpPr>
        <p:grpSpPr>
          <a:xfrm>
            <a:off x="9133199" y="4523563"/>
            <a:ext cx="3058801" cy="2442044"/>
            <a:chOff x="239805" y="1573491"/>
            <a:chExt cx="6019396" cy="4708247"/>
          </a:xfrm>
        </p:grpSpPr>
        <p:pic>
          <p:nvPicPr>
            <p:cNvPr id="23" name="Picture 4" descr="gden semiotic triangle.png">
              <a:extLst>
                <a:ext uri="{FF2B5EF4-FFF2-40B4-BE49-F238E27FC236}">
                  <a16:creationId xmlns:a16="http://schemas.microsoft.com/office/drawing/2014/main" id="{987F6657-5548-1540-8009-B1E2BB6554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326" y="1690688"/>
              <a:ext cx="5857875" cy="459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3D4D42-3DE5-E144-836B-73E4FD4267C5}"/>
                </a:ext>
              </a:extLst>
            </p:cNvPr>
            <p:cNvSpPr txBox="1"/>
            <p:nvPr/>
          </p:nvSpPr>
          <p:spPr>
            <a:xfrm>
              <a:off x="5011853" y="5617029"/>
              <a:ext cx="1104721" cy="415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(object)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1DFE15-9382-294C-877E-5AA90849D237}"/>
                </a:ext>
              </a:extLst>
            </p:cNvPr>
            <p:cNvSpPr txBox="1"/>
            <p:nvPr/>
          </p:nvSpPr>
          <p:spPr>
            <a:xfrm>
              <a:off x="239805" y="5617029"/>
              <a:ext cx="1962756" cy="415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(</a:t>
              </a:r>
              <a:r>
                <a:rPr lang="en-US" sz="800" b="1" dirty="0" err="1"/>
                <a:t>representamen</a:t>
              </a:r>
              <a:r>
                <a:rPr lang="en-US" sz="800" b="1" dirty="0"/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97E8EA-B053-6544-A4AC-6283C5EFA47A}"/>
                </a:ext>
              </a:extLst>
            </p:cNvPr>
            <p:cNvSpPr txBox="1"/>
            <p:nvPr/>
          </p:nvSpPr>
          <p:spPr>
            <a:xfrm>
              <a:off x="2082132" y="1573491"/>
              <a:ext cx="2499027" cy="415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(</a:t>
              </a:r>
              <a:r>
                <a:rPr lang="en-US" sz="800" b="1" dirty="0" err="1"/>
                <a:t>interpretant</a:t>
              </a:r>
              <a:r>
                <a:rPr lang="en-US" sz="800" b="1" dirty="0"/>
                <a:t>/signified)</a:t>
              </a:r>
            </a:p>
          </p:txBody>
        </p:sp>
      </p:grpSp>
      <p:sp>
        <p:nvSpPr>
          <p:cNvPr id="5" name="Arc 4">
            <a:extLst>
              <a:ext uri="{FF2B5EF4-FFF2-40B4-BE49-F238E27FC236}">
                <a16:creationId xmlns:a16="http://schemas.microsoft.com/office/drawing/2014/main" id="{BA394F8A-8BC3-A940-98AC-1A2E7BA77155}"/>
              </a:ext>
            </a:extLst>
          </p:cNvPr>
          <p:cNvSpPr>
            <a:spLocks noChangeAspect="1"/>
          </p:cNvSpPr>
          <p:nvPr/>
        </p:nvSpPr>
        <p:spPr>
          <a:xfrm>
            <a:off x="9348438" y="5030850"/>
            <a:ext cx="1776046" cy="1776046"/>
          </a:xfrm>
          <a:prstGeom prst="arc">
            <a:avLst>
              <a:gd name="adj1" fmla="val 10202827"/>
              <a:gd name="adj2" fmla="val 16427485"/>
            </a:avLst>
          </a:prstGeom>
          <a:ln w="635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E6589F-5381-9244-AF40-F7F98730CF77}"/>
              </a:ext>
            </a:extLst>
          </p:cNvPr>
          <p:cNvSpPr txBox="1"/>
          <p:nvPr/>
        </p:nvSpPr>
        <p:spPr>
          <a:xfrm>
            <a:off x="-72476" y="4572115"/>
            <a:ext cx="89872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We/machine see a token/symbol/signifier </a:t>
            </a:r>
            <a:r>
              <a:rPr lang="en-US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does it mean?</a:t>
            </a:r>
          </a:p>
          <a:p>
            <a:pPr lvl="0">
              <a:defRPr/>
            </a:pPr>
            <a:r>
              <a:rPr lang="en-US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Comprehension (analyze the context)</a:t>
            </a:r>
            <a:endParaRPr lang="en-US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863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8E31C41F-8117-B64D-99C8-0B4F3A0D3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121" y="0"/>
            <a:ext cx="7769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18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275ED36B-477F-A743-A549-039028DB4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0"/>
            <a:ext cx="4933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DDDD7B-DBA5-6E4F-9E13-1E17891F982F}"/>
              </a:ext>
            </a:extLst>
          </p:cNvPr>
          <p:cNvSpPr/>
          <p:nvPr/>
        </p:nvSpPr>
        <p:spPr>
          <a:xfrm>
            <a:off x="0" y="775790"/>
            <a:ext cx="725805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Ludwig Josef Johann Wittgenstein </a:t>
            </a:r>
          </a:p>
          <a:p>
            <a:pPr 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/ˈ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vɪtɡənʃtaɪn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 -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staɪn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</a:p>
          <a:p>
            <a:pPr 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1889 –1951</a:t>
            </a:r>
          </a:p>
          <a:p>
            <a:pPr 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Austrian-British Philosopher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Worked primarily in: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Logic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 philosophy of mathematics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 philosophy of mind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 philosophy of language</a:t>
            </a:r>
          </a:p>
        </p:txBody>
      </p:sp>
    </p:spTree>
    <p:extLst>
      <p:ext uri="{BB962C8B-B14F-4D97-AF65-F5344CB8AC3E}">
        <p14:creationId xmlns:p14="http://schemas.microsoft.com/office/powerpoint/2010/main" val="6057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C4CF-C154-3C43-9B68-0B323193C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77" y="3879991"/>
            <a:ext cx="12192000" cy="2076333"/>
          </a:xfrm>
        </p:spPr>
        <p:txBody>
          <a:bodyPr anchor="t">
            <a:no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Word</a:t>
            </a:r>
            <a:b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vector space models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A7A8A974-60C2-0D47-A258-27758DDAAA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0" b="-1"/>
          <a:stretch/>
        </p:blipFill>
        <p:spPr>
          <a:xfrm>
            <a:off x="8264768" y="1979461"/>
            <a:ext cx="3927231" cy="487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75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275ED36B-477F-A743-A549-039028DB4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0"/>
            <a:ext cx="4933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DDDD7B-DBA5-6E4F-9E13-1E17891F982F}"/>
              </a:ext>
            </a:extLst>
          </p:cNvPr>
          <p:cNvSpPr/>
          <p:nvPr/>
        </p:nvSpPr>
        <p:spPr>
          <a:xfrm>
            <a:off x="0" y="775790"/>
            <a:ext cx="725805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Ludwig Josef Johann Wittgenstein </a:t>
            </a:r>
          </a:p>
          <a:p>
            <a:pPr 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/ˈ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vɪtɡənʃtaɪn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 -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staɪn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</a:p>
          <a:p>
            <a:pPr 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1889 –1951</a:t>
            </a:r>
          </a:p>
          <a:p>
            <a:pPr 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Austrian-British Philosopher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Skeptical of a completely formal theory  of meaning definitions for each word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6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“the meaning of a word is its use in the language”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- Philosophical Investigations.</a:t>
            </a:r>
          </a:p>
        </p:txBody>
      </p:sp>
    </p:spTree>
    <p:extLst>
      <p:ext uri="{BB962C8B-B14F-4D97-AF65-F5344CB8AC3E}">
        <p14:creationId xmlns:p14="http://schemas.microsoft.com/office/powerpoint/2010/main" val="35265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5F0C65F0-B9D6-964D-86A3-0D348082344A}"/>
              </a:ext>
            </a:extLst>
          </p:cNvPr>
          <p:cNvSpPr>
            <a:spLocks noChangeAspect="1"/>
          </p:cNvSpPr>
          <p:nvPr/>
        </p:nvSpPr>
        <p:spPr>
          <a:xfrm>
            <a:off x="10241310" y="4459668"/>
            <a:ext cx="924655" cy="92465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735877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6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Token </a:t>
            </a:r>
            <a:r>
              <a:rPr lang="en-US" sz="6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6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en-US" sz="6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C408D9D-7630-2B4D-BAB8-1D9E0A498559}"/>
              </a:ext>
            </a:extLst>
          </p:cNvPr>
          <p:cNvSpPr>
            <a:spLocks noChangeAspect="1"/>
          </p:cNvSpPr>
          <p:nvPr/>
        </p:nvSpPr>
        <p:spPr>
          <a:xfrm>
            <a:off x="9132313" y="5994020"/>
            <a:ext cx="924655" cy="9246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C80618-2306-184A-B5F2-D15201BCC4DF}"/>
              </a:ext>
            </a:extLst>
          </p:cNvPr>
          <p:cNvGrpSpPr/>
          <p:nvPr/>
        </p:nvGrpSpPr>
        <p:grpSpPr>
          <a:xfrm>
            <a:off x="9133199" y="4523563"/>
            <a:ext cx="3058801" cy="2442044"/>
            <a:chOff x="239805" y="1573491"/>
            <a:chExt cx="6019396" cy="4708247"/>
          </a:xfrm>
        </p:grpSpPr>
        <p:pic>
          <p:nvPicPr>
            <p:cNvPr id="23" name="Picture 4" descr="gden semiotic triangle.png">
              <a:extLst>
                <a:ext uri="{FF2B5EF4-FFF2-40B4-BE49-F238E27FC236}">
                  <a16:creationId xmlns:a16="http://schemas.microsoft.com/office/drawing/2014/main" id="{987F6657-5548-1540-8009-B1E2BB6554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326" y="1690688"/>
              <a:ext cx="5857875" cy="459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3D4D42-3DE5-E144-836B-73E4FD4267C5}"/>
                </a:ext>
              </a:extLst>
            </p:cNvPr>
            <p:cNvSpPr txBox="1"/>
            <p:nvPr/>
          </p:nvSpPr>
          <p:spPr>
            <a:xfrm>
              <a:off x="5011853" y="5617029"/>
              <a:ext cx="1104721" cy="415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(object)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1DFE15-9382-294C-877E-5AA90849D237}"/>
                </a:ext>
              </a:extLst>
            </p:cNvPr>
            <p:cNvSpPr txBox="1"/>
            <p:nvPr/>
          </p:nvSpPr>
          <p:spPr>
            <a:xfrm>
              <a:off x="239805" y="5617029"/>
              <a:ext cx="1962756" cy="415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(</a:t>
              </a:r>
              <a:r>
                <a:rPr lang="en-US" sz="800" b="1" dirty="0" err="1"/>
                <a:t>representamen</a:t>
              </a:r>
              <a:r>
                <a:rPr lang="en-US" sz="800" b="1" dirty="0"/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97E8EA-B053-6544-A4AC-6283C5EFA47A}"/>
                </a:ext>
              </a:extLst>
            </p:cNvPr>
            <p:cNvSpPr txBox="1"/>
            <p:nvPr/>
          </p:nvSpPr>
          <p:spPr>
            <a:xfrm>
              <a:off x="2082132" y="1573491"/>
              <a:ext cx="2499027" cy="415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(</a:t>
              </a:r>
              <a:r>
                <a:rPr lang="en-US" sz="800" b="1" dirty="0" err="1"/>
                <a:t>interpretant</a:t>
              </a:r>
              <a:r>
                <a:rPr lang="en-US" sz="800" b="1" dirty="0"/>
                <a:t>/signified)</a:t>
              </a:r>
            </a:p>
          </p:txBody>
        </p:sp>
      </p:grpSp>
      <p:sp>
        <p:nvSpPr>
          <p:cNvPr id="5" name="Arc 4">
            <a:extLst>
              <a:ext uri="{FF2B5EF4-FFF2-40B4-BE49-F238E27FC236}">
                <a16:creationId xmlns:a16="http://schemas.microsoft.com/office/drawing/2014/main" id="{BA394F8A-8BC3-A940-98AC-1A2E7BA77155}"/>
              </a:ext>
            </a:extLst>
          </p:cNvPr>
          <p:cNvSpPr>
            <a:spLocks noChangeAspect="1"/>
          </p:cNvSpPr>
          <p:nvPr/>
        </p:nvSpPr>
        <p:spPr>
          <a:xfrm>
            <a:off x="9348438" y="5030850"/>
            <a:ext cx="1776046" cy="1776046"/>
          </a:xfrm>
          <a:prstGeom prst="arc">
            <a:avLst>
              <a:gd name="adj1" fmla="val 10202827"/>
              <a:gd name="adj2" fmla="val 16427485"/>
            </a:avLst>
          </a:prstGeom>
          <a:ln w="635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12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5F0C65F0-B9D6-964D-86A3-0D348082344A}"/>
              </a:ext>
            </a:extLst>
          </p:cNvPr>
          <p:cNvSpPr>
            <a:spLocks noChangeAspect="1"/>
          </p:cNvSpPr>
          <p:nvPr/>
        </p:nvSpPr>
        <p:spPr>
          <a:xfrm>
            <a:off x="10241310" y="4459668"/>
            <a:ext cx="924655" cy="92465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894141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Token </a:t>
            </a:r>
            <a:r>
              <a:rPr lang="en-US" sz="4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Relations with other Tokens </a:t>
            </a:r>
            <a:r>
              <a:rPr lang="en-US" sz="4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Meaning</a:t>
            </a:r>
            <a:endParaRPr lang="en-US" sz="6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C408D9D-7630-2B4D-BAB8-1D9E0A498559}"/>
              </a:ext>
            </a:extLst>
          </p:cNvPr>
          <p:cNvSpPr>
            <a:spLocks noChangeAspect="1"/>
          </p:cNvSpPr>
          <p:nvPr/>
        </p:nvSpPr>
        <p:spPr>
          <a:xfrm>
            <a:off x="9132313" y="5994020"/>
            <a:ext cx="924655" cy="9246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C80618-2306-184A-B5F2-D15201BCC4DF}"/>
              </a:ext>
            </a:extLst>
          </p:cNvPr>
          <p:cNvGrpSpPr/>
          <p:nvPr/>
        </p:nvGrpSpPr>
        <p:grpSpPr>
          <a:xfrm>
            <a:off x="9133199" y="4523563"/>
            <a:ext cx="3058801" cy="2442044"/>
            <a:chOff x="239805" y="1573491"/>
            <a:chExt cx="6019396" cy="4708247"/>
          </a:xfrm>
        </p:grpSpPr>
        <p:pic>
          <p:nvPicPr>
            <p:cNvPr id="23" name="Picture 4" descr="gden semiotic triangle.png">
              <a:extLst>
                <a:ext uri="{FF2B5EF4-FFF2-40B4-BE49-F238E27FC236}">
                  <a16:creationId xmlns:a16="http://schemas.microsoft.com/office/drawing/2014/main" id="{987F6657-5548-1540-8009-B1E2BB6554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326" y="1690688"/>
              <a:ext cx="5857875" cy="459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3D4D42-3DE5-E144-836B-73E4FD4267C5}"/>
                </a:ext>
              </a:extLst>
            </p:cNvPr>
            <p:cNvSpPr txBox="1"/>
            <p:nvPr/>
          </p:nvSpPr>
          <p:spPr>
            <a:xfrm>
              <a:off x="5011853" y="5617029"/>
              <a:ext cx="1104721" cy="415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(object)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1DFE15-9382-294C-877E-5AA90849D237}"/>
                </a:ext>
              </a:extLst>
            </p:cNvPr>
            <p:cNvSpPr txBox="1"/>
            <p:nvPr/>
          </p:nvSpPr>
          <p:spPr>
            <a:xfrm>
              <a:off x="239805" y="5617029"/>
              <a:ext cx="1962756" cy="415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(</a:t>
              </a:r>
              <a:r>
                <a:rPr lang="en-US" sz="800" b="1" dirty="0" err="1"/>
                <a:t>representamen</a:t>
              </a:r>
              <a:r>
                <a:rPr lang="en-US" sz="800" b="1" dirty="0"/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97E8EA-B053-6544-A4AC-6283C5EFA47A}"/>
                </a:ext>
              </a:extLst>
            </p:cNvPr>
            <p:cNvSpPr txBox="1"/>
            <p:nvPr/>
          </p:nvSpPr>
          <p:spPr>
            <a:xfrm>
              <a:off x="2082132" y="1573491"/>
              <a:ext cx="2499027" cy="415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(</a:t>
              </a:r>
              <a:r>
                <a:rPr lang="en-US" sz="800" b="1" dirty="0" err="1"/>
                <a:t>interpretant</a:t>
              </a:r>
              <a:r>
                <a:rPr lang="en-US" sz="800" b="1" dirty="0"/>
                <a:t>/signified)</a:t>
              </a:r>
            </a:p>
          </p:txBody>
        </p:sp>
      </p:grpSp>
      <p:sp>
        <p:nvSpPr>
          <p:cNvPr id="5" name="Arc 4">
            <a:extLst>
              <a:ext uri="{FF2B5EF4-FFF2-40B4-BE49-F238E27FC236}">
                <a16:creationId xmlns:a16="http://schemas.microsoft.com/office/drawing/2014/main" id="{BA394F8A-8BC3-A940-98AC-1A2E7BA77155}"/>
              </a:ext>
            </a:extLst>
          </p:cNvPr>
          <p:cNvSpPr>
            <a:spLocks noChangeAspect="1"/>
          </p:cNvSpPr>
          <p:nvPr/>
        </p:nvSpPr>
        <p:spPr>
          <a:xfrm>
            <a:off x="9348438" y="5030850"/>
            <a:ext cx="1776046" cy="1776046"/>
          </a:xfrm>
          <a:prstGeom prst="arc">
            <a:avLst>
              <a:gd name="adj1" fmla="val 10202827"/>
              <a:gd name="adj2" fmla="val 16427485"/>
            </a:avLst>
          </a:prstGeom>
          <a:ln w="635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23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41905" y="113944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1" y="186110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Lexical vs. Vector Semantics</a:t>
            </a:r>
            <a:endParaRPr lang="en-US" sz="6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05A18-18EE-6246-A43D-49111451F115}"/>
              </a:ext>
            </a:extLst>
          </p:cNvPr>
          <p:cNvSpPr txBox="1"/>
          <p:nvPr/>
        </p:nvSpPr>
        <p:spPr>
          <a:xfrm>
            <a:off x="1" y="1206226"/>
            <a:ext cx="1150033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Tx/>
              <a:buChar char="-"/>
              <a:defRPr/>
            </a:pP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Lemma</a:t>
            </a:r>
          </a:p>
          <a:p>
            <a:pPr marL="571500" lvl="0" indent="-571500">
              <a:buFontTx/>
              <a:buChar char="-"/>
              <a:defRPr/>
            </a:pP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Wordforms</a:t>
            </a:r>
          </a:p>
          <a:p>
            <a:pPr marL="571500" lvl="0" indent="-571500">
              <a:buFontTx/>
              <a:buChar char="-"/>
              <a:defRPr/>
            </a:pP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Synonyms</a:t>
            </a:r>
          </a:p>
          <a:p>
            <a:pPr marL="571500" lvl="0" indent="-571500">
              <a:buFontTx/>
              <a:buChar char="-"/>
              <a:defRPr/>
            </a:pP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Antonyms</a:t>
            </a:r>
          </a:p>
          <a:p>
            <a:pPr marL="571500" indent="-571500">
              <a:buFontTx/>
              <a:buChar char="-"/>
              <a:defRPr/>
            </a:pP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Connotations</a:t>
            </a:r>
          </a:p>
          <a:p>
            <a:pPr marL="571500" lvl="0" indent="-571500">
              <a:buFontTx/>
              <a:buChar char="-"/>
              <a:defRPr/>
            </a:pP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Similar Tokens (Word Similarity)</a:t>
            </a:r>
          </a:p>
          <a:p>
            <a:pPr marL="571500" lvl="0" indent="-571500">
              <a:buFontTx/>
              <a:buChar char="-"/>
              <a:defRPr/>
            </a:pP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Related Tokens (Word Relatedness)</a:t>
            </a:r>
          </a:p>
          <a:p>
            <a:pPr marL="571500" lvl="0" indent="-571500">
              <a:buFontTx/>
              <a:buChar char="-"/>
              <a:defRPr/>
            </a:pP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Distribution (co-occurrences) </a:t>
            </a:r>
          </a:p>
        </p:txBody>
      </p:sp>
    </p:spTree>
    <p:extLst>
      <p:ext uri="{BB962C8B-B14F-4D97-AF65-F5344CB8AC3E}">
        <p14:creationId xmlns:p14="http://schemas.microsoft.com/office/powerpoint/2010/main" val="3496019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41905" y="113944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1" y="186110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Lexical Semantics</a:t>
            </a:r>
            <a:endParaRPr lang="en-US" sz="6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05A18-18EE-6246-A43D-49111451F115}"/>
              </a:ext>
            </a:extLst>
          </p:cNvPr>
          <p:cNvSpPr txBox="1"/>
          <p:nvPr/>
        </p:nvSpPr>
        <p:spPr>
          <a:xfrm>
            <a:off x="1" y="1206226"/>
            <a:ext cx="1150033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Tx/>
              <a:buChar char="-"/>
              <a:defRPr/>
            </a:pPr>
            <a:r>
              <a:rPr lang="en-US" sz="44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Lemma</a:t>
            </a:r>
          </a:p>
          <a:p>
            <a:pPr marL="571500" lvl="0" indent="-571500">
              <a:buFontTx/>
              <a:buChar char="-"/>
              <a:defRPr/>
            </a:pPr>
            <a:r>
              <a:rPr lang="en-US" sz="44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Wordforms</a:t>
            </a:r>
          </a:p>
          <a:p>
            <a:pPr marL="571500" lvl="0" indent="-571500">
              <a:buFontTx/>
              <a:buChar char="-"/>
              <a:defRPr/>
            </a:pPr>
            <a:r>
              <a:rPr lang="en-US" sz="44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Synonyms</a:t>
            </a:r>
          </a:p>
          <a:p>
            <a:pPr marL="571500" lvl="0" indent="-571500">
              <a:buFontTx/>
              <a:buChar char="-"/>
              <a:defRPr/>
            </a:pPr>
            <a:r>
              <a:rPr lang="en-US" sz="44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Antonyms</a:t>
            </a:r>
          </a:p>
          <a:p>
            <a:pPr marL="571500" indent="-571500">
              <a:buFontTx/>
              <a:buChar char="-"/>
              <a:defRPr/>
            </a:pPr>
            <a:r>
              <a:rPr lang="en-US" sz="44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Connotations</a:t>
            </a:r>
          </a:p>
          <a:p>
            <a:pPr marL="571500" lvl="0" indent="-571500">
              <a:buFontTx/>
              <a:buChar char="-"/>
              <a:defRPr/>
            </a:pPr>
            <a:r>
              <a:rPr lang="en-US" sz="44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Similar Tokens (Word Similarity)</a:t>
            </a:r>
          </a:p>
          <a:p>
            <a:pPr marL="571500" lvl="0" indent="-571500">
              <a:buFontTx/>
              <a:buChar char="-"/>
              <a:defRPr/>
            </a:pPr>
            <a:r>
              <a:rPr lang="en-US" sz="44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Related Tokens (Word Relatedness)</a:t>
            </a:r>
          </a:p>
          <a:p>
            <a:pPr marL="571500" lvl="0" indent="-571500">
              <a:buFontTx/>
              <a:buChar char="-"/>
              <a:defRPr/>
            </a:pP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Distribution (co-occurrences) </a:t>
            </a:r>
          </a:p>
        </p:txBody>
      </p:sp>
    </p:spTree>
    <p:extLst>
      <p:ext uri="{BB962C8B-B14F-4D97-AF65-F5344CB8AC3E}">
        <p14:creationId xmlns:p14="http://schemas.microsoft.com/office/powerpoint/2010/main" val="1842821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41905" y="113944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1" y="186110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Lexical Semantics</a:t>
            </a:r>
            <a:endParaRPr lang="en-US" sz="6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05A18-18EE-6246-A43D-49111451F115}"/>
              </a:ext>
            </a:extLst>
          </p:cNvPr>
          <p:cNvSpPr txBox="1"/>
          <p:nvPr/>
        </p:nvSpPr>
        <p:spPr>
          <a:xfrm>
            <a:off x="1" y="1206226"/>
            <a:ext cx="115003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Tx/>
              <a:buChar char="-"/>
              <a:defRPr/>
            </a:pP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Lemma 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(how?)</a:t>
            </a:r>
            <a:endParaRPr lang="en-US" sz="44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lvl="0" indent="-571500">
              <a:buFontTx/>
              <a:buChar char="-"/>
              <a:defRPr/>
            </a:pP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Wordforms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(how?)</a:t>
            </a:r>
            <a:endParaRPr lang="en-US" sz="44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504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41905" y="113944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1" y="186110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Lexical Semantics</a:t>
            </a:r>
            <a:endParaRPr lang="en-US" sz="6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05A18-18EE-6246-A43D-49111451F115}"/>
              </a:ext>
            </a:extLst>
          </p:cNvPr>
          <p:cNvSpPr txBox="1"/>
          <p:nvPr/>
        </p:nvSpPr>
        <p:spPr>
          <a:xfrm>
            <a:off x="1" y="1206226"/>
            <a:ext cx="115003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Tx/>
              <a:buChar char="-"/>
              <a:defRPr/>
            </a:pP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Synonyms: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different signifiers </a:t>
            </a:r>
            <a:r>
              <a:rPr lang="en-US" sz="2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near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same signified, e.g., water:H</a:t>
            </a:r>
            <a:r>
              <a:rPr lang="en-US" sz="28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principle of contrast: difference in linguistic form [signifier] is always associated with at least some difference in meaning. </a:t>
            </a:r>
            <a:endParaRPr lang="en-US" sz="2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(Girard 1718, </a:t>
            </a:r>
            <a:r>
              <a:rPr lang="en-US" sz="2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Breal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1897, Clark 1987)</a:t>
            </a:r>
          </a:p>
          <a:p>
            <a:pPr lvl="0">
              <a:defRPr/>
            </a:pP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[H2O] 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scientific contexts </a:t>
            </a:r>
          </a:p>
          <a:p>
            <a:pPr lvl="0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[water] 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hiking guide</a:t>
            </a:r>
          </a:p>
          <a:p>
            <a:pPr lvl="0">
              <a:defRPr/>
            </a:pP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Difference in genre is part of the meaning of the word.</a:t>
            </a:r>
            <a:endParaRPr lang="en-US" sz="44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689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41905" y="113944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1" y="186110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Lexical Semantics</a:t>
            </a:r>
            <a:endParaRPr lang="en-US" sz="6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05A18-18EE-6246-A43D-49111451F115}"/>
              </a:ext>
            </a:extLst>
          </p:cNvPr>
          <p:cNvSpPr txBox="1"/>
          <p:nvPr/>
        </p:nvSpPr>
        <p:spPr>
          <a:xfrm>
            <a:off x="1" y="1206226"/>
            <a:ext cx="1150033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  <a:defRPr/>
            </a:pP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Connotations</a:t>
            </a:r>
          </a:p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aspects of a word’s meaning that are related to a writer or reader’s emotions, sentiment, opinions, or evaluations. </a:t>
            </a:r>
          </a:p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E.g., happy vs. sad </a:t>
            </a:r>
            <a:endParaRPr lang="en-US" sz="44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endParaRPr lang="en-US" sz="44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Evaluation (sentiment)</a:t>
            </a:r>
          </a:p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E.g., great/love vs. terrible/hate</a:t>
            </a:r>
          </a:p>
        </p:txBody>
      </p:sp>
    </p:spTree>
    <p:extLst>
      <p:ext uri="{BB962C8B-B14F-4D97-AF65-F5344CB8AC3E}">
        <p14:creationId xmlns:p14="http://schemas.microsoft.com/office/powerpoint/2010/main" val="1155593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41905" y="113944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1" y="186110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Lexical Semantics</a:t>
            </a:r>
            <a:endParaRPr lang="en-US" sz="6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05A18-18EE-6246-A43D-49111451F115}"/>
              </a:ext>
            </a:extLst>
          </p:cNvPr>
          <p:cNvSpPr txBox="1"/>
          <p:nvPr/>
        </p:nvSpPr>
        <p:spPr>
          <a:xfrm>
            <a:off x="1" y="1206226"/>
            <a:ext cx="115003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Tx/>
              <a:buChar char="-"/>
              <a:defRPr/>
            </a:pP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Similar Tokens (Word Similarity)</a:t>
            </a:r>
          </a:p>
          <a:p>
            <a:pPr lvl="0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Similarity in the signified and object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04F961-2679-794B-A11C-41532E852ACD}"/>
              </a:ext>
            </a:extLst>
          </p:cNvPr>
          <p:cNvSpPr>
            <a:spLocks noChangeAspect="1"/>
          </p:cNvSpPr>
          <p:nvPr/>
        </p:nvSpPr>
        <p:spPr>
          <a:xfrm>
            <a:off x="10241310" y="4141330"/>
            <a:ext cx="924655" cy="92465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E03486-1EDF-B745-837C-6FE10061B8F7}"/>
              </a:ext>
            </a:extLst>
          </p:cNvPr>
          <p:cNvSpPr>
            <a:spLocks noChangeAspect="1"/>
          </p:cNvSpPr>
          <p:nvPr/>
        </p:nvSpPr>
        <p:spPr>
          <a:xfrm>
            <a:off x="9132313" y="5675682"/>
            <a:ext cx="924655" cy="9246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99CED3B-D9A1-854A-96F4-2D4590A61B55}"/>
              </a:ext>
            </a:extLst>
          </p:cNvPr>
          <p:cNvGrpSpPr/>
          <p:nvPr/>
        </p:nvGrpSpPr>
        <p:grpSpPr>
          <a:xfrm>
            <a:off x="9133199" y="4205225"/>
            <a:ext cx="3058801" cy="2442044"/>
            <a:chOff x="239805" y="1573491"/>
            <a:chExt cx="6019396" cy="4708247"/>
          </a:xfrm>
        </p:grpSpPr>
        <p:pic>
          <p:nvPicPr>
            <p:cNvPr id="8" name="Picture 4" descr="gden semiotic triangle.png">
              <a:extLst>
                <a:ext uri="{FF2B5EF4-FFF2-40B4-BE49-F238E27FC236}">
                  <a16:creationId xmlns:a16="http://schemas.microsoft.com/office/drawing/2014/main" id="{A5F7E744-3FBF-C245-96B4-37261ED068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326" y="1690688"/>
              <a:ext cx="5857875" cy="459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44D38F-8436-3A45-8276-AB3EB59CE712}"/>
                </a:ext>
              </a:extLst>
            </p:cNvPr>
            <p:cNvSpPr txBox="1"/>
            <p:nvPr/>
          </p:nvSpPr>
          <p:spPr>
            <a:xfrm>
              <a:off x="5011853" y="5617029"/>
              <a:ext cx="1104721" cy="415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(object)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E087A4-9EAA-F74A-A8A5-63AD01BA3EBD}"/>
                </a:ext>
              </a:extLst>
            </p:cNvPr>
            <p:cNvSpPr txBox="1"/>
            <p:nvPr/>
          </p:nvSpPr>
          <p:spPr>
            <a:xfrm>
              <a:off x="239805" y="5617029"/>
              <a:ext cx="1962756" cy="415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(</a:t>
              </a:r>
              <a:r>
                <a:rPr lang="en-US" sz="800" b="1" dirty="0" err="1"/>
                <a:t>representamen</a:t>
              </a:r>
              <a:r>
                <a:rPr lang="en-US" sz="800" b="1" dirty="0"/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E001D0-4EC3-3845-BFCA-AC4C66DEF948}"/>
                </a:ext>
              </a:extLst>
            </p:cNvPr>
            <p:cNvSpPr txBox="1"/>
            <p:nvPr/>
          </p:nvSpPr>
          <p:spPr>
            <a:xfrm>
              <a:off x="2082132" y="1573491"/>
              <a:ext cx="2499027" cy="415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(</a:t>
              </a:r>
              <a:r>
                <a:rPr lang="en-US" sz="800" b="1" dirty="0" err="1"/>
                <a:t>interpretant</a:t>
              </a:r>
              <a:r>
                <a:rPr lang="en-US" sz="800" b="1" dirty="0"/>
                <a:t>/signified)</a:t>
              </a:r>
            </a:p>
          </p:txBody>
        </p:sp>
      </p:grpSp>
      <p:sp>
        <p:nvSpPr>
          <p:cNvPr id="12" name="Arc 11">
            <a:extLst>
              <a:ext uri="{FF2B5EF4-FFF2-40B4-BE49-F238E27FC236}">
                <a16:creationId xmlns:a16="http://schemas.microsoft.com/office/drawing/2014/main" id="{38EC883F-4260-2848-8930-85C3E71C4303}"/>
              </a:ext>
            </a:extLst>
          </p:cNvPr>
          <p:cNvSpPr>
            <a:spLocks noChangeAspect="1"/>
          </p:cNvSpPr>
          <p:nvPr/>
        </p:nvSpPr>
        <p:spPr>
          <a:xfrm>
            <a:off x="9348438" y="4712512"/>
            <a:ext cx="1776046" cy="1776046"/>
          </a:xfrm>
          <a:prstGeom prst="arc">
            <a:avLst>
              <a:gd name="adj1" fmla="val 10202827"/>
              <a:gd name="adj2" fmla="val 16427485"/>
            </a:avLst>
          </a:prstGeom>
          <a:ln w="635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88EABDC3-14F8-4D48-9CBC-FB8B35730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75" y="2684090"/>
            <a:ext cx="73025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88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41905" y="113944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1" y="186110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Lexical Semantics</a:t>
            </a:r>
            <a:endParaRPr lang="en-US" sz="6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05A18-18EE-6246-A43D-49111451F115}"/>
              </a:ext>
            </a:extLst>
          </p:cNvPr>
          <p:cNvSpPr txBox="1"/>
          <p:nvPr/>
        </p:nvSpPr>
        <p:spPr>
          <a:xfrm>
            <a:off x="1" y="1206226"/>
            <a:ext cx="1219199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Tx/>
              <a:buChar char="-"/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Related Tokens (Word Relatedness aka. Word Associations)</a:t>
            </a:r>
          </a:p>
          <a:p>
            <a:pPr lvl="0">
              <a:defRPr/>
            </a:pPr>
            <a:endParaRPr lang="en-US" sz="3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Semantic Field: 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School, Student, Book, Teacher</a:t>
            </a:r>
            <a:endParaRPr lang="en-US" sz="3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lvl="0" indent="-571500">
              <a:buFontTx/>
              <a:buChar char="-"/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Semantic Frame: events or transactions in field</a:t>
            </a:r>
          </a:p>
          <a:p>
            <a:pPr lvl="1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registration, registrar, student, course</a:t>
            </a:r>
          </a:p>
          <a:p>
            <a:pPr marL="571500" lvl="0" indent="-571500">
              <a:buFontTx/>
              <a:buChar char="-"/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Semantic Role: Who does What</a:t>
            </a:r>
          </a:p>
          <a:p>
            <a:pPr lvl="1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Student register a course. A course is taken by students.</a:t>
            </a: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defRPr/>
            </a:pPr>
            <a:endParaRPr lang="en-US" sz="3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endParaRPr lang="en-US" sz="3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04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1" y="285562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Language Modeling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461FDF-3FCD-AB4C-A1EB-14FF3D5E63E2}"/>
              </a:ext>
            </a:extLst>
          </p:cNvPr>
          <p:cNvSpPr txBox="1"/>
          <p:nvPr/>
        </p:nvSpPr>
        <p:spPr>
          <a:xfrm>
            <a:off x="-9544" y="4529512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Building a model that can generate an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accurate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stream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of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tokens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(words + inflection rules, punctuations, fillers, …)</a:t>
            </a: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867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41905" y="113944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1" y="186110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Lexical Semantics</a:t>
            </a:r>
            <a:endParaRPr lang="en-US" sz="6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05A18-18EE-6246-A43D-49111451F115}"/>
              </a:ext>
            </a:extLst>
          </p:cNvPr>
          <p:cNvSpPr txBox="1"/>
          <p:nvPr/>
        </p:nvSpPr>
        <p:spPr>
          <a:xfrm>
            <a:off x="1" y="1206226"/>
            <a:ext cx="121919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Tx/>
              <a:buChar char="-"/>
              <a:defRPr/>
            </a:pP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Hypernymy: Hierarchical Relation, </a:t>
            </a:r>
          </a:p>
          <a:p>
            <a:pPr lvl="1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color 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→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itchFamily="2" charset="2"/>
              </a:rPr>
              <a:t> red/blue</a:t>
            </a: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>
              <a:buFontTx/>
              <a:buChar char="-"/>
              <a:defRPr/>
            </a:pP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Meronymy: Part-Whole Relation</a:t>
            </a:r>
          </a:p>
          <a:p>
            <a:pPr lvl="1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engine 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→ 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Car</a:t>
            </a:r>
            <a:endParaRPr lang="en-US" sz="44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lvl="0" indent="-571500">
              <a:buFontTx/>
              <a:buChar char="-"/>
              <a:defRPr/>
            </a:pPr>
            <a:endParaRPr lang="en-US" sz="44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11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41905" y="113944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1" y="186110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Vector Semantics</a:t>
            </a:r>
            <a:endParaRPr lang="en-US" sz="6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05A18-18EE-6246-A43D-49111451F115}"/>
              </a:ext>
            </a:extLst>
          </p:cNvPr>
          <p:cNvSpPr txBox="1"/>
          <p:nvPr/>
        </p:nvSpPr>
        <p:spPr>
          <a:xfrm>
            <a:off x="1" y="1206226"/>
            <a:ext cx="1150033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Tx/>
              <a:buChar char="-"/>
              <a:defRPr/>
            </a:pP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Distribution (co-occurrences)</a:t>
            </a:r>
          </a:p>
          <a:p>
            <a:pPr marL="1028700" lvl="1" indent="-571500">
              <a:buFontTx/>
              <a:buChar char="-"/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 supervised lexical connection for tokens</a:t>
            </a:r>
          </a:p>
          <a:p>
            <a:pPr marL="1028700" lvl="1" indent="-571500">
              <a:buFontTx/>
              <a:buChar char="-"/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Statistical connections for tokens </a:t>
            </a:r>
          </a:p>
        </p:txBody>
      </p:sp>
    </p:spTree>
    <p:extLst>
      <p:ext uri="{BB962C8B-B14F-4D97-AF65-F5344CB8AC3E}">
        <p14:creationId xmlns:p14="http://schemas.microsoft.com/office/powerpoint/2010/main" val="255095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32762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735877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6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Distributional Hypothesis</a:t>
            </a:r>
            <a:endParaRPr lang="en-US" sz="6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6CC043-F3B1-FC48-89D4-A830322ACF46}"/>
              </a:ext>
            </a:extLst>
          </p:cNvPr>
          <p:cNvSpPr/>
          <p:nvPr/>
        </p:nvSpPr>
        <p:spPr>
          <a:xfrm>
            <a:off x="-9544" y="4468741"/>
            <a:ext cx="1219199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Words that occur in </a:t>
            </a:r>
            <a:r>
              <a:rPr lang="en-CA" sz="32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similar contexts </a:t>
            </a:r>
            <a:r>
              <a:rPr lang="en-CA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tend to have </a:t>
            </a:r>
            <a:r>
              <a:rPr lang="en-CA" sz="32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similar meanings</a:t>
            </a:r>
            <a:r>
              <a:rPr lang="en-CA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algn="ctr"/>
            <a:r>
              <a:rPr lang="en-CA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Meaning difference corresponds to difference in environments.</a:t>
            </a:r>
          </a:p>
          <a:p>
            <a:pPr algn="ctr"/>
            <a:endParaRPr lang="en-CA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CA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Joos</a:t>
            </a:r>
            <a:r>
              <a:rPr lang="en-CA" dirty="0">
                <a:latin typeface="Segoe UI Light" panose="020B0502040204020203" pitchFamily="34" charset="0"/>
                <a:cs typeface="Segoe UI Light" panose="020B0502040204020203" pitchFamily="34" charset="0"/>
              </a:rPr>
              <a:t>, M. (1950). Description of language design. JASA, 22, 701–708.</a:t>
            </a:r>
          </a:p>
          <a:p>
            <a:r>
              <a:rPr lang="en-CA" dirty="0">
                <a:latin typeface="Segoe UI Light" panose="020B0502040204020203" pitchFamily="34" charset="0"/>
                <a:cs typeface="Segoe UI Light" panose="020B0502040204020203" pitchFamily="34" charset="0"/>
              </a:rPr>
              <a:t>Harris, Z. S. (1954). Distributional structure. Word, 10, 146–162.</a:t>
            </a:r>
          </a:p>
          <a:p>
            <a:r>
              <a:rPr lang="en-CA" dirty="0">
                <a:latin typeface="Segoe UI Light" panose="020B0502040204020203" pitchFamily="34" charset="0"/>
                <a:cs typeface="Segoe UI Light" panose="020B0502040204020203" pitchFamily="34" charset="0"/>
              </a:rPr>
              <a:t>Firth, J. R. (1957). A synopsis of linguistic theory 1930–1955.</a:t>
            </a:r>
          </a:p>
          <a:p>
            <a:r>
              <a:rPr lang="en-CA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182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908BACD-395E-4E4A-AB3E-15176E2CF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20" y="889000"/>
            <a:ext cx="10805760" cy="5079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7A87AB-9E1D-5A47-9AC0-0F24ED3E42AD}"/>
              </a:ext>
            </a:extLst>
          </p:cNvPr>
          <p:cNvSpPr txBox="1"/>
          <p:nvPr/>
        </p:nvSpPr>
        <p:spPr>
          <a:xfrm>
            <a:off x="1" y="5842337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6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Mind Space!</a:t>
            </a:r>
            <a:endParaRPr lang="en-US" sz="6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03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908BACD-395E-4E4A-AB3E-15176E2CF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20" y="889000"/>
            <a:ext cx="10805760" cy="5079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7A87AB-9E1D-5A47-9AC0-0F24ED3E42AD}"/>
              </a:ext>
            </a:extLst>
          </p:cNvPr>
          <p:cNvSpPr txBox="1"/>
          <p:nvPr/>
        </p:nvSpPr>
        <p:spPr>
          <a:xfrm>
            <a:off x="1" y="5842337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6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2-D Space!</a:t>
            </a:r>
            <a:endParaRPr lang="en-US" sz="6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315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7A87AB-9E1D-5A47-9AC0-0F24ED3E42AD}"/>
              </a:ext>
            </a:extLst>
          </p:cNvPr>
          <p:cNvSpPr txBox="1"/>
          <p:nvPr/>
        </p:nvSpPr>
        <p:spPr>
          <a:xfrm>
            <a:off x="1" y="5842337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6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2-D Space!</a:t>
            </a:r>
            <a:endParaRPr lang="en-US" sz="6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3F973C-8A80-2C46-8FE5-1F9CF66A9CE9}"/>
              </a:ext>
            </a:extLst>
          </p:cNvPr>
          <p:cNvSpPr/>
          <p:nvPr/>
        </p:nvSpPr>
        <p:spPr>
          <a:xfrm>
            <a:off x="7347808" y="1575000"/>
            <a:ext cx="3708000" cy="370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73D61-C720-1B4A-AADC-18F4ED953F28}"/>
              </a:ext>
            </a:extLst>
          </p:cNvPr>
          <p:cNvSpPr>
            <a:spLocks noChangeAspect="1"/>
          </p:cNvSpPr>
          <p:nvPr/>
        </p:nvSpPr>
        <p:spPr>
          <a:xfrm>
            <a:off x="7632551" y="178698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97A773-8543-B545-B4B0-B288B47C33E2}"/>
              </a:ext>
            </a:extLst>
          </p:cNvPr>
          <p:cNvSpPr>
            <a:spLocks noChangeAspect="1"/>
          </p:cNvSpPr>
          <p:nvPr/>
        </p:nvSpPr>
        <p:spPr>
          <a:xfrm>
            <a:off x="10353980" y="178698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E70762-CE00-9F41-91BC-61BB2BC15A87}"/>
              </a:ext>
            </a:extLst>
          </p:cNvPr>
          <p:cNvSpPr>
            <a:spLocks noChangeAspect="1"/>
          </p:cNvSpPr>
          <p:nvPr/>
        </p:nvSpPr>
        <p:spPr>
          <a:xfrm>
            <a:off x="10353980" y="46048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6559AA-313D-3A4E-8623-9A9E56B95620}"/>
              </a:ext>
            </a:extLst>
          </p:cNvPr>
          <p:cNvSpPr>
            <a:spLocks noChangeAspect="1"/>
          </p:cNvSpPr>
          <p:nvPr/>
        </p:nvSpPr>
        <p:spPr>
          <a:xfrm>
            <a:off x="7632551" y="46048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EA36B7-F0B7-6F4B-9D7D-ED28ECD7F8DD}"/>
              </a:ext>
            </a:extLst>
          </p:cNvPr>
          <p:cNvSpPr/>
          <p:nvPr/>
        </p:nvSpPr>
        <p:spPr>
          <a:xfrm>
            <a:off x="10016783" y="956053"/>
            <a:ext cx="11063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garlic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34FD7A-0FB5-C440-987A-758BB902DC97}"/>
              </a:ext>
            </a:extLst>
          </p:cNvPr>
          <p:cNvSpPr/>
          <p:nvPr/>
        </p:nvSpPr>
        <p:spPr>
          <a:xfrm>
            <a:off x="7082957" y="973139"/>
            <a:ext cx="1531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sauteed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E8ED40-E371-6648-995E-99D7B5C883E0}"/>
              </a:ext>
            </a:extLst>
          </p:cNvPr>
          <p:cNvSpPr/>
          <p:nvPr/>
        </p:nvSpPr>
        <p:spPr>
          <a:xfrm>
            <a:off x="7014829" y="5282999"/>
            <a:ext cx="16674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delicious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F00C61-5345-6944-812F-BA5FC09D7205}"/>
              </a:ext>
            </a:extLst>
          </p:cNvPr>
          <p:cNvSpPr/>
          <p:nvPr/>
        </p:nvSpPr>
        <p:spPr>
          <a:xfrm>
            <a:off x="9778737" y="5283000"/>
            <a:ext cx="1582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ongchoi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785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7A87AB-9E1D-5A47-9AC0-0F24ED3E42AD}"/>
              </a:ext>
            </a:extLst>
          </p:cNvPr>
          <p:cNvSpPr txBox="1"/>
          <p:nvPr/>
        </p:nvSpPr>
        <p:spPr>
          <a:xfrm>
            <a:off x="1" y="5842337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6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2-D Space!</a:t>
            </a:r>
            <a:endParaRPr lang="en-US" sz="6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3F973C-8A80-2C46-8FE5-1F9CF66A9CE9}"/>
              </a:ext>
            </a:extLst>
          </p:cNvPr>
          <p:cNvSpPr/>
          <p:nvPr/>
        </p:nvSpPr>
        <p:spPr>
          <a:xfrm>
            <a:off x="7347808" y="1575000"/>
            <a:ext cx="3708000" cy="370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73D61-C720-1B4A-AADC-18F4ED953F28}"/>
              </a:ext>
            </a:extLst>
          </p:cNvPr>
          <p:cNvSpPr>
            <a:spLocks noChangeAspect="1"/>
          </p:cNvSpPr>
          <p:nvPr/>
        </p:nvSpPr>
        <p:spPr>
          <a:xfrm>
            <a:off x="7632551" y="178698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97A773-8543-B545-B4B0-B288B47C33E2}"/>
              </a:ext>
            </a:extLst>
          </p:cNvPr>
          <p:cNvSpPr>
            <a:spLocks noChangeAspect="1"/>
          </p:cNvSpPr>
          <p:nvPr/>
        </p:nvSpPr>
        <p:spPr>
          <a:xfrm>
            <a:off x="10353980" y="178698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E70762-CE00-9F41-91BC-61BB2BC15A87}"/>
              </a:ext>
            </a:extLst>
          </p:cNvPr>
          <p:cNvSpPr>
            <a:spLocks noChangeAspect="1"/>
          </p:cNvSpPr>
          <p:nvPr/>
        </p:nvSpPr>
        <p:spPr>
          <a:xfrm>
            <a:off x="10353980" y="46048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6559AA-313D-3A4E-8623-9A9E56B95620}"/>
              </a:ext>
            </a:extLst>
          </p:cNvPr>
          <p:cNvSpPr>
            <a:spLocks noChangeAspect="1"/>
          </p:cNvSpPr>
          <p:nvPr/>
        </p:nvSpPr>
        <p:spPr>
          <a:xfrm>
            <a:off x="7632551" y="46048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EA36B7-F0B7-6F4B-9D7D-ED28ECD7F8DD}"/>
              </a:ext>
            </a:extLst>
          </p:cNvPr>
          <p:cNvSpPr/>
          <p:nvPr/>
        </p:nvSpPr>
        <p:spPr>
          <a:xfrm>
            <a:off x="10016783" y="956053"/>
            <a:ext cx="11063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garlic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34FD7A-0FB5-C440-987A-758BB902DC97}"/>
              </a:ext>
            </a:extLst>
          </p:cNvPr>
          <p:cNvSpPr/>
          <p:nvPr/>
        </p:nvSpPr>
        <p:spPr>
          <a:xfrm>
            <a:off x="7082957" y="973139"/>
            <a:ext cx="1531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sauteed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E8ED40-E371-6648-995E-99D7B5C883E0}"/>
              </a:ext>
            </a:extLst>
          </p:cNvPr>
          <p:cNvSpPr/>
          <p:nvPr/>
        </p:nvSpPr>
        <p:spPr>
          <a:xfrm>
            <a:off x="7014829" y="5282999"/>
            <a:ext cx="16674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delicious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F00C61-5345-6944-812F-BA5FC09D7205}"/>
              </a:ext>
            </a:extLst>
          </p:cNvPr>
          <p:cNvSpPr/>
          <p:nvPr/>
        </p:nvSpPr>
        <p:spPr>
          <a:xfrm>
            <a:off x="9778737" y="5283000"/>
            <a:ext cx="1582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ongchoi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4C72CC-0914-3640-9275-2CF799884A7B}"/>
              </a:ext>
            </a:extLst>
          </p:cNvPr>
          <p:cNvSpPr/>
          <p:nvPr/>
        </p:nvSpPr>
        <p:spPr>
          <a:xfrm>
            <a:off x="468296" y="1557914"/>
            <a:ext cx="45900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ongchoi</a:t>
            </a:r>
            <a:r>
              <a:rPr lang="en-CA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is delicious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761DC4-B519-F249-9495-553862AEBF5F}"/>
              </a:ext>
            </a:extLst>
          </p:cNvPr>
          <p:cNvCxnSpPr>
            <a:cxnSpLocks/>
          </p:cNvCxnSpPr>
          <p:nvPr/>
        </p:nvCxnSpPr>
        <p:spPr>
          <a:xfrm>
            <a:off x="8064551" y="4820839"/>
            <a:ext cx="866715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3E5C54-AE87-D548-9330-95F14F8F0A7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601200" y="4820839"/>
            <a:ext cx="75278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6CD90E89-095C-394D-8FC1-1392119A6F3E}"/>
              </a:ext>
            </a:extLst>
          </p:cNvPr>
          <p:cNvSpPr/>
          <p:nvPr/>
        </p:nvSpPr>
        <p:spPr>
          <a:xfrm rot="5400000">
            <a:off x="1829326" y="781658"/>
            <a:ext cx="706727" cy="3428790"/>
          </a:xfrm>
          <a:prstGeom prst="rightBrace">
            <a:avLst>
              <a:gd name="adj1" fmla="val 8163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31253F-F10F-A145-B1AD-55CE6B8220C7}"/>
              </a:ext>
            </a:extLst>
          </p:cNvPr>
          <p:cNvSpPr/>
          <p:nvPr/>
        </p:nvSpPr>
        <p:spPr>
          <a:xfrm>
            <a:off x="773095" y="2798615"/>
            <a:ext cx="58889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context window of size 3 tokens</a:t>
            </a:r>
          </a:p>
        </p:txBody>
      </p:sp>
    </p:spTree>
    <p:extLst>
      <p:ext uri="{BB962C8B-B14F-4D97-AF65-F5344CB8AC3E}">
        <p14:creationId xmlns:p14="http://schemas.microsoft.com/office/powerpoint/2010/main" val="35646019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7A87AB-9E1D-5A47-9AC0-0F24ED3E42AD}"/>
              </a:ext>
            </a:extLst>
          </p:cNvPr>
          <p:cNvSpPr txBox="1"/>
          <p:nvPr/>
        </p:nvSpPr>
        <p:spPr>
          <a:xfrm>
            <a:off x="1" y="5842337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6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2-D Space!</a:t>
            </a:r>
            <a:endParaRPr lang="en-US" sz="6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3F973C-8A80-2C46-8FE5-1F9CF66A9CE9}"/>
              </a:ext>
            </a:extLst>
          </p:cNvPr>
          <p:cNvSpPr/>
          <p:nvPr/>
        </p:nvSpPr>
        <p:spPr>
          <a:xfrm>
            <a:off x="7347808" y="1575000"/>
            <a:ext cx="3708000" cy="370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73D61-C720-1B4A-AADC-18F4ED953F28}"/>
              </a:ext>
            </a:extLst>
          </p:cNvPr>
          <p:cNvSpPr>
            <a:spLocks noChangeAspect="1"/>
          </p:cNvSpPr>
          <p:nvPr/>
        </p:nvSpPr>
        <p:spPr>
          <a:xfrm>
            <a:off x="7632551" y="178698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97A773-8543-B545-B4B0-B288B47C33E2}"/>
              </a:ext>
            </a:extLst>
          </p:cNvPr>
          <p:cNvSpPr>
            <a:spLocks noChangeAspect="1"/>
          </p:cNvSpPr>
          <p:nvPr/>
        </p:nvSpPr>
        <p:spPr>
          <a:xfrm>
            <a:off x="10353980" y="178698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E70762-CE00-9F41-91BC-61BB2BC15A87}"/>
              </a:ext>
            </a:extLst>
          </p:cNvPr>
          <p:cNvSpPr>
            <a:spLocks noChangeAspect="1"/>
          </p:cNvSpPr>
          <p:nvPr/>
        </p:nvSpPr>
        <p:spPr>
          <a:xfrm>
            <a:off x="9562737" y="46350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6559AA-313D-3A4E-8623-9A9E56B95620}"/>
              </a:ext>
            </a:extLst>
          </p:cNvPr>
          <p:cNvSpPr>
            <a:spLocks noChangeAspect="1"/>
          </p:cNvSpPr>
          <p:nvPr/>
        </p:nvSpPr>
        <p:spPr>
          <a:xfrm>
            <a:off x="8587847" y="46350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EA36B7-F0B7-6F4B-9D7D-ED28ECD7F8DD}"/>
              </a:ext>
            </a:extLst>
          </p:cNvPr>
          <p:cNvSpPr/>
          <p:nvPr/>
        </p:nvSpPr>
        <p:spPr>
          <a:xfrm>
            <a:off x="10016783" y="956053"/>
            <a:ext cx="11063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garlic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34FD7A-0FB5-C440-987A-758BB902DC97}"/>
              </a:ext>
            </a:extLst>
          </p:cNvPr>
          <p:cNvSpPr/>
          <p:nvPr/>
        </p:nvSpPr>
        <p:spPr>
          <a:xfrm>
            <a:off x="7082957" y="973139"/>
            <a:ext cx="1531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sauteed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E8ED40-E371-6648-995E-99D7B5C883E0}"/>
              </a:ext>
            </a:extLst>
          </p:cNvPr>
          <p:cNvSpPr/>
          <p:nvPr/>
        </p:nvSpPr>
        <p:spPr>
          <a:xfrm>
            <a:off x="7014829" y="5282999"/>
            <a:ext cx="16674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delicious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F00C61-5345-6944-812F-BA5FC09D7205}"/>
              </a:ext>
            </a:extLst>
          </p:cNvPr>
          <p:cNvSpPr/>
          <p:nvPr/>
        </p:nvSpPr>
        <p:spPr>
          <a:xfrm>
            <a:off x="9778737" y="5283000"/>
            <a:ext cx="1582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ongchoi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4C72CC-0914-3640-9275-2CF799884A7B}"/>
              </a:ext>
            </a:extLst>
          </p:cNvPr>
          <p:cNvSpPr/>
          <p:nvPr/>
        </p:nvSpPr>
        <p:spPr>
          <a:xfrm>
            <a:off x="468296" y="1557914"/>
            <a:ext cx="63448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ongchoi</a:t>
            </a:r>
            <a:r>
              <a:rPr lang="en-CA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is delicious</a:t>
            </a:r>
          </a:p>
          <a:p>
            <a:r>
              <a:rPr lang="en-CA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ongchoi</a:t>
            </a:r>
            <a:r>
              <a:rPr lang="en-CA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can be sauteed with garlic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761DC4-B519-F249-9495-553862AEBF5F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064551" y="2002989"/>
            <a:ext cx="780008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3E5C54-AE87-D548-9330-95F14F8F0A7F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9544934" y="2002989"/>
            <a:ext cx="809046" cy="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>
            <a:extLst>
              <a:ext uri="{FF2B5EF4-FFF2-40B4-BE49-F238E27FC236}">
                <a16:creationId xmlns:a16="http://schemas.microsoft.com/office/drawing/2014/main" id="{A5B5C575-36DF-6444-B84F-7848F34DC3C9}"/>
              </a:ext>
            </a:extLst>
          </p:cNvPr>
          <p:cNvSpPr/>
          <p:nvPr/>
        </p:nvSpPr>
        <p:spPr>
          <a:xfrm rot="5400000">
            <a:off x="1512063" y="1592503"/>
            <a:ext cx="706727" cy="2669947"/>
          </a:xfrm>
          <a:prstGeom prst="rightBrace">
            <a:avLst>
              <a:gd name="adj1" fmla="val 81636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E42B3367-4334-074C-8ED5-9475CEDF8EF6}"/>
              </a:ext>
            </a:extLst>
          </p:cNvPr>
          <p:cNvSpPr/>
          <p:nvPr/>
        </p:nvSpPr>
        <p:spPr>
          <a:xfrm rot="5400000">
            <a:off x="3055709" y="1642295"/>
            <a:ext cx="706727" cy="2669947"/>
          </a:xfrm>
          <a:prstGeom prst="rightBrace">
            <a:avLst>
              <a:gd name="adj1" fmla="val 8163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06177519-5EED-074B-80DC-C614F2632340}"/>
              </a:ext>
            </a:extLst>
          </p:cNvPr>
          <p:cNvSpPr/>
          <p:nvPr/>
        </p:nvSpPr>
        <p:spPr>
          <a:xfrm rot="5400000">
            <a:off x="3755317" y="1602093"/>
            <a:ext cx="706727" cy="2669947"/>
          </a:xfrm>
          <a:prstGeom prst="rightBrace">
            <a:avLst>
              <a:gd name="adj1" fmla="val 8163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E1EF4CBD-B002-9844-B4F8-54FB0DC802F6}"/>
              </a:ext>
            </a:extLst>
          </p:cNvPr>
          <p:cNvSpPr/>
          <p:nvPr/>
        </p:nvSpPr>
        <p:spPr>
          <a:xfrm rot="5400000">
            <a:off x="4513127" y="1231926"/>
            <a:ext cx="706727" cy="3329875"/>
          </a:xfrm>
          <a:prstGeom prst="rightBrace">
            <a:avLst>
              <a:gd name="adj1" fmla="val 81636"/>
              <a:gd name="adj2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1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7A87AB-9E1D-5A47-9AC0-0F24ED3E42AD}"/>
              </a:ext>
            </a:extLst>
          </p:cNvPr>
          <p:cNvSpPr txBox="1"/>
          <p:nvPr/>
        </p:nvSpPr>
        <p:spPr>
          <a:xfrm>
            <a:off x="1" y="5842337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6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2-D Space!</a:t>
            </a:r>
            <a:endParaRPr lang="en-US" sz="6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3F973C-8A80-2C46-8FE5-1F9CF66A9CE9}"/>
              </a:ext>
            </a:extLst>
          </p:cNvPr>
          <p:cNvSpPr/>
          <p:nvPr/>
        </p:nvSpPr>
        <p:spPr>
          <a:xfrm>
            <a:off x="7347808" y="1575000"/>
            <a:ext cx="3708000" cy="370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73D61-C720-1B4A-AADC-18F4ED953F28}"/>
              </a:ext>
            </a:extLst>
          </p:cNvPr>
          <p:cNvSpPr>
            <a:spLocks noChangeAspect="1"/>
          </p:cNvSpPr>
          <p:nvPr/>
        </p:nvSpPr>
        <p:spPr>
          <a:xfrm>
            <a:off x="8587847" y="181527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97A773-8543-B545-B4B0-B288B47C33E2}"/>
              </a:ext>
            </a:extLst>
          </p:cNvPr>
          <p:cNvSpPr>
            <a:spLocks noChangeAspect="1"/>
          </p:cNvSpPr>
          <p:nvPr/>
        </p:nvSpPr>
        <p:spPr>
          <a:xfrm>
            <a:off x="9562891" y="18152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E70762-CE00-9F41-91BC-61BB2BC15A87}"/>
              </a:ext>
            </a:extLst>
          </p:cNvPr>
          <p:cNvSpPr>
            <a:spLocks noChangeAspect="1"/>
          </p:cNvSpPr>
          <p:nvPr/>
        </p:nvSpPr>
        <p:spPr>
          <a:xfrm>
            <a:off x="9562737" y="46350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6559AA-313D-3A4E-8623-9A9E56B95620}"/>
              </a:ext>
            </a:extLst>
          </p:cNvPr>
          <p:cNvSpPr>
            <a:spLocks noChangeAspect="1"/>
          </p:cNvSpPr>
          <p:nvPr/>
        </p:nvSpPr>
        <p:spPr>
          <a:xfrm>
            <a:off x="8587847" y="46350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EA36B7-F0B7-6F4B-9D7D-ED28ECD7F8DD}"/>
              </a:ext>
            </a:extLst>
          </p:cNvPr>
          <p:cNvSpPr/>
          <p:nvPr/>
        </p:nvSpPr>
        <p:spPr>
          <a:xfrm>
            <a:off x="10016783" y="956053"/>
            <a:ext cx="11063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garlic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34FD7A-0FB5-C440-987A-758BB902DC97}"/>
              </a:ext>
            </a:extLst>
          </p:cNvPr>
          <p:cNvSpPr/>
          <p:nvPr/>
        </p:nvSpPr>
        <p:spPr>
          <a:xfrm>
            <a:off x="7082957" y="973139"/>
            <a:ext cx="1531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sauteed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E8ED40-E371-6648-995E-99D7B5C883E0}"/>
              </a:ext>
            </a:extLst>
          </p:cNvPr>
          <p:cNvSpPr/>
          <p:nvPr/>
        </p:nvSpPr>
        <p:spPr>
          <a:xfrm>
            <a:off x="7014829" y="5282999"/>
            <a:ext cx="16674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delicious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F00C61-5345-6944-812F-BA5FC09D7205}"/>
              </a:ext>
            </a:extLst>
          </p:cNvPr>
          <p:cNvSpPr/>
          <p:nvPr/>
        </p:nvSpPr>
        <p:spPr>
          <a:xfrm>
            <a:off x="9778737" y="5283000"/>
            <a:ext cx="1582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ongchoi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4C72CC-0914-3640-9275-2CF799884A7B}"/>
              </a:ext>
            </a:extLst>
          </p:cNvPr>
          <p:cNvSpPr/>
          <p:nvPr/>
        </p:nvSpPr>
        <p:spPr>
          <a:xfrm>
            <a:off x="468296" y="1557914"/>
            <a:ext cx="63448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ongchoi</a:t>
            </a:r>
            <a:r>
              <a:rPr lang="en-CA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is delicious</a:t>
            </a:r>
          </a:p>
          <a:p>
            <a:r>
              <a:rPr lang="en-CA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ongchoi</a:t>
            </a:r>
            <a:r>
              <a:rPr lang="en-CA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can be sauteed with garlic</a:t>
            </a:r>
          </a:p>
          <a:p>
            <a:r>
              <a:rPr lang="en-CA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sauteed </a:t>
            </a:r>
            <a:r>
              <a:rPr lang="en-CA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ongchoi</a:t>
            </a:r>
            <a:r>
              <a:rPr lang="en-CA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on rice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3E5C54-AE87-D548-9330-95F14F8F0A7F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8956582" y="2184008"/>
            <a:ext cx="432000" cy="9435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0202BC12-2F81-B846-A03D-9507FE1DA652}"/>
              </a:ext>
            </a:extLst>
          </p:cNvPr>
          <p:cNvSpPr/>
          <p:nvPr/>
        </p:nvSpPr>
        <p:spPr>
          <a:xfrm rot="5400000">
            <a:off x="1615046" y="1916961"/>
            <a:ext cx="706727" cy="2942950"/>
          </a:xfrm>
          <a:prstGeom prst="rightBrace">
            <a:avLst>
              <a:gd name="adj1" fmla="val 81636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C520EB5D-53AC-E640-A54B-E533D0F3C07F}"/>
              </a:ext>
            </a:extLst>
          </p:cNvPr>
          <p:cNvSpPr/>
          <p:nvPr/>
        </p:nvSpPr>
        <p:spPr>
          <a:xfrm rot="5400000">
            <a:off x="3055709" y="2055950"/>
            <a:ext cx="706727" cy="2669947"/>
          </a:xfrm>
          <a:prstGeom prst="rightBrace">
            <a:avLst>
              <a:gd name="adj1" fmla="val 81636"/>
              <a:gd name="adj2" fmla="val 50000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760F3C6-C2AD-8B4A-A81C-678063812307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562737" y="3741800"/>
            <a:ext cx="216000" cy="89320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6881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7A87AB-9E1D-5A47-9AC0-0F24ED3E42AD}"/>
              </a:ext>
            </a:extLst>
          </p:cNvPr>
          <p:cNvSpPr txBox="1"/>
          <p:nvPr/>
        </p:nvSpPr>
        <p:spPr>
          <a:xfrm>
            <a:off x="1" y="5842337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6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2-D Space!</a:t>
            </a:r>
            <a:endParaRPr lang="en-US" sz="6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3F973C-8A80-2C46-8FE5-1F9CF66A9CE9}"/>
              </a:ext>
            </a:extLst>
          </p:cNvPr>
          <p:cNvSpPr/>
          <p:nvPr/>
        </p:nvSpPr>
        <p:spPr>
          <a:xfrm>
            <a:off x="7347808" y="1575000"/>
            <a:ext cx="3708000" cy="370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EA36B7-F0B7-6F4B-9D7D-ED28ECD7F8DD}"/>
              </a:ext>
            </a:extLst>
          </p:cNvPr>
          <p:cNvSpPr/>
          <p:nvPr/>
        </p:nvSpPr>
        <p:spPr>
          <a:xfrm>
            <a:off x="10016783" y="956053"/>
            <a:ext cx="11063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garlic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34FD7A-0FB5-C440-987A-758BB902DC97}"/>
              </a:ext>
            </a:extLst>
          </p:cNvPr>
          <p:cNvSpPr/>
          <p:nvPr/>
        </p:nvSpPr>
        <p:spPr>
          <a:xfrm>
            <a:off x="7082957" y="973139"/>
            <a:ext cx="1531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sauteed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E8ED40-E371-6648-995E-99D7B5C883E0}"/>
              </a:ext>
            </a:extLst>
          </p:cNvPr>
          <p:cNvSpPr/>
          <p:nvPr/>
        </p:nvSpPr>
        <p:spPr>
          <a:xfrm>
            <a:off x="7014829" y="5282999"/>
            <a:ext cx="16674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delicious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F00C61-5345-6944-812F-BA5FC09D7205}"/>
              </a:ext>
            </a:extLst>
          </p:cNvPr>
          <p:cNvSpPr/>
          <p:nvPr/>
        </p:nvSpPr>
        <p:spPr>
          <a:xfrm>
            <a:off x="9778737" y="5283000"/>
            <a:ext cx="1582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ongchoi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4C72CC-0914-3640-9275-2CF799884A7B}"/>
              </a:ext>
            </a:extLst>
          </p:cNvPr>
          <p:cNvSpPr/>
          <p:nvPr/>
        </p:nvSpPr>
        <p:spPr>
          <a:xfrm>
            <a:off x="468296" y="1557914"/>
            <a:ext cx="63448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ongchoi</a:t>
            </a:r>
            <a:r>
              <a:rPr lang="en-CA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is delicious</a:t>
            </a:r>
          </a:p>
          <a:p>
            <a:r>
              <a:rPr lang="en-CA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ongchoi</a:t>
            </a:r>
            <a:r>
              <a:rPr lang="en-CA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can be sauteed with garlic</a:t>
            </a:r>
          </a:p>
          <a:p>
            <a:r>
              <a:rPr lang="en-CA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sauteed </a:t>
            </a:r>
            <a:r>
              <a:rPr lang="en-CA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ongchoi</a:t>
            </a:r>
            <a:r>
              <a:rPr lang="en-CA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on rice </a:t>
            </a:r>
          </a:p>
          <a:p>
            <a:endParaRPr lang="en-CA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CA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35BD8F-6A67-9F4C-B1C2-DC5F1884F038}"/>
              </a:ext>
            </a:extLst>
          </p:cNvPr>
          <p:cNvSpPr>
            <a:spLocks noChangeAspect="1"/>
          </p:cNvSpPr>
          <p:nvPr/>
        </p:nvSpPr>
        <p:spPr>
          <a:xfrm>
            <a:off x="8803847" y="274554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BBB6562-4C84-E94A-AC46-BEF8C1241548}"/>
              </a:ext>
            </a:extLst>
          </p:cNvPr>
          <p:cNvSpPr>
            <a:spLocks noChangeAspect="1"/>
          </p:cNvSpPr>
          <p:nvPr/>
        </p:nvSpPr>
        <p:spPr>
          <a:xfrm>
            <a:off x="9562891" y="18152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05C15D6-A87C-BB4A-ADBF-6C06682FD325}"/>
              </a:ext>
            </a:extLst>
          </p:cNvPr>
          <p:cNvSpPr>
            <a:spLocks noChangeAspect="1"/>
          </p:cNvSpPr>
          <p:nvPr/>
        </p:nvSpPr>
        <p:spPr>
          <a:xfrm>
            <a:off x="9388582" y="368045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E142415-8BE0-8A42-BFD6-2D6E17EF1083}"/>
              </a:ext>
            </a:extLst>
          </p:cNvPr>
          <p:cNvSpPr>
            <a:spLocks noChangeAspect="1"/>
          </p:cNvSpPr>
          <p:nvPr/>
        </p:nvSpPr>
        <p:spPr>
          <a:xfrm>
            <a:off x="8587847" y="46350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41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1" y="285562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Language Modeling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461FDF-3FCD-AB4C-A1EB-14FF3D5E63E2}"/>
              </a:ext>
            </a:extLst>
          </p:cNvPr>
          <p:cNvSpPr txBox="1"/>
          <p:nvPr/>
        </p:nvSpPr>
        <p:spPr>
          <a:xfrm>
            <a:off x="-9544" y="4529512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Building a model that can generate an accurate stream of tokens (words + inflection rules, punctuations, fillers, …)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No semantics were involved!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62617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32762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4027714" y="2019298"/>
            <a:ext cx="81642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 Vector</a:t>
            </a:r>
          </a:p>
          <a:p>
            <a:pPr lvl="0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 Embedding</a:t>
            </a:r>
          </a:p>
          <a:p>
            <a:pPr lvl="0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 Point</a:t>
            </a:r>
            <a:endParaRPr lang="en-US" sz="4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9E5774-C13E-284B-B57D-66C36823DBB5}"/>
              </a:ext>
            </a:extLst>
          </p:cNvPr>
          <p:cNvSpPr txBox="1"/>
          <p:nvPr/>
        </p:nvSpPr>
        <p:spPr>
          <a:xfrm>
            <a:off x="0" y="483932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Vector semantics is to represent/embed a word as a point in </a:t>
            </a:r>
            <a:r>
              <a:rPr lang="en-US" sz="36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some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multidimensional vector space as the semantic space.</a:t>
            </a:r>
            <a:endParaRPr lang="en-US" sz="3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2240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32762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4027714" y="2019298"/>
            <a:ext cx="81642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 Vector</a:t>
            </a:r>
          </a:p>
          <a:p>
            <a:pPr lvl="0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 Embedding</a:t>
            </a:r>
          </a:p>
          <a:p>
            <a:pPr lvl="0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 Point</a:t>
            </a:r>
            <a:endParaRPr lang="en-US" sz="4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9E5774-C13E-284B-B57D-66C36823DBB5}"/>
              </a:ext>
            </a:extLst>
          </p:cNvPr>
          <p:cNvSpPr txBox="1"/>
          <p:nvPr/>
        </p:nvSpPr>
        <p:spPr>
          <a:xfrm>
            <a:off x="0" y="483932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Meaning Similarity 		</a:t>
            </a:r>
            <a:r>
              <a:rPr lang="en-US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		 </a:t>
            </a: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Geometric Proximity</a:t>
            </a:r>
          </a:p>
          <a:p>
            <a:pPr lvl="0" algn="ctr">
              <a:defRPr/>
            </a:pPr>
            <a:r>
              <a:rPr lang="en-US" sz="40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Context Window </a:t>
            </a: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393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32762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72981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Term-Document Matrix</a:t>
            </a:r>
            <a:endParaRPr lang="en-US" sz="4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9E5774-C13E-284B-B57D-66C36823DBB5}"/>
              </a:ext>
            </a:extLst>
          </p:cNvPr>
          <p:cNvSpPr txBox="1"/>
          <p:nvPr/>
        </p:nvSpPr>
        <p:spPr>
          <a:xfrm>
            <a:off x="0" y="483932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Context Window = Document </a:t>
            </a: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6672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8309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19285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Term-Document Matrix</a:t>
            </a:r>
            <a:endParaRPr lang="en-US" sz="4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9E5774-C13E-284B-B57D-66C36823DBB5}"/>
              </a:ext>
            </a:extLst>
          </p:cNvPr>
          <p:cNvSpPr txBox="1"/>
          <p:nvPr/>
        </p:nvSpPr>
        <p:spPr>
          <a:xfrm>
            <a:off x="-9544" y="11423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Context Window = Document  </a:t>
            </a:r>
            <a:endParaRPr lang="en-US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E4E29F6-4166-B846-8D18-969C58B08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0" y="2584450"/>
            <a:ext cx="12101059" cy="31312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7B4631-0EF2-3442-9C6D-AD2999966BD4}"/>
              </a:ext>
            </a:extLst>
          </p:cNvPr>
          <p:cNvSpPr txBox="1"/>
          <p:nvPr/>
        </p:nvSpPr>
        <p:spPr>
          <a:xfrm>
            <a:off x="45470" y="584054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|Vocabs| × |Documents|  </a:t>
            </a:r>
            <a:endParaRPr lang="en-US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6004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8309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19285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Term-Document Matrix</a:t>
            </a:r>
            <a:endParaRPr lang="en-US" sz="4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9E5774-C13E-284B-B57D-66C36823DBB5}"/>
              </a:ext>
            </a:extLst>
          </p:cNvPr>
          <p:cNvSpPr txBox="1"/>
          <p:nvPr/>
        </p:nvSpPr>
        <p:spPr>
          <a:xfrm>
            <a:off x="-9544" y="11423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Context Window = Document  </a:t>
            </a:r>
            <a:endParaRPr lang="en-US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E4E29F6-4166-B846-8D18-969C58B08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0" y="2584450"/>
            <a:ext cx="12101059" cy="3131208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217D927-7286-7941-8AAD-1D13A122225C}"/>
              </a:ext>
            </a:extLst>
          </p:cNvPr>
          <p:cNvSpPr/>
          <p:nvPr/>
        </p:nvSpPr>
        <p:spPr>
          <a:xfrm>
            <a:off x="1" y="3984171"/>
            <a:ext cx="12146528" cy="359543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FF7EFC7-AA19-2A40-BEE1-76D1FE0D6C82}"/>
              </a:ext>
            </a:extLst>
          </p:cNvPr>
          <p:cNvSpPr/>
          <p:nvPr/>
        </p:nvSpPr>
        <p:spPr>
          <a:xfrm>
            <a:off x="1930" y="4398457"/>
            <a:ext cx="12146528" cy="359543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285F7F-2B89-CE4B-8135-DDD64810C290}"/>
              </a:ext>
            </a:extLst>
          </p:cNvPr>
          <p:cNvSpPr txBox="1"/>
          <p:nvPr/>
        </p:nvSpPr>
        <p:spPr>
          <a:xfrm>
            <a:off x="45470" y="584054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|Vocabs| × |Documents|  </a:t>
            </a:r>
            <a:endParaRPr lang="en-US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4882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179210-B299-824E-A52A-F8E5E212B395}"/>
              </a:ext>
            </a:extLst>
          </p:cNvPr>
          <p:cNvCxnSpPr>
            <a:cxnSpLocks/>
          </p:cNvCxnSpPr>
          <p:nvPr/>
        </p:nvCxnSpPr>
        <p:spPr>
          <a:xfrm>
            <a:off x="5464628" y="4744070"/>
            <a:ext cx="4996920" cy="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A6DEA3-0076-554B-8852-58049B68946D}"/>
              </a:ext>
            </a:extLst>
          </p:cNvPr>
          <p:cNvCxnSpPr>
            <a:cxnSpLocks/>
          </p:cNvCxnSpPr>
          <p:nvPr/>
        </p:nvCxnSpPr>
        <p:spPr>
          <a:xfrm flipV="1">
            <a:off x="5464628" y="2113929"/>
            <a:ext cx="0" cy="263014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BAA450-716E-3847-B8BA-6958A4043C77}"/>
              </a:ext>
            </a:extLst>
          </p:cNvPr>
          <p:cNvCxnSpPr>
            <a:cxnSpLocks/>
          </p:cNvCxnSpPr>
          <p:nvPr/>
        </p:nvCxnSpPr>
        <p:spPr>
          <a:xfrm flipH="1">
            <a:off x="3418114" y="4744070"/>
            <a:ext cx="2046514" cy="193765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8613E78-857F-3D43-A0A6-EAE8A54CCA22}"/>
              </a:ext>
            </a:extLst>
          </p:cNvPr>
          <p:cNvSpPr/>
          <p:nvPr/>
        </p:nvSpPr>
        <p:spPr>
          <a:xfrm>
            <a:off x="9874427" y="4199788"/>
            <a:ext cx="1398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you like it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D8CB4C-2A14-704D-BDDB-8BA253092058}"/>
              </a:ext>
            </a:extLst>
          </p:cNvPr>
          <p:cNvSpPr/>
          <p:nvPr/>
        </p:nvSpPr>
        <p:spPr>
          <a:xfrm>
            <a:off x="4126041" y="2183221"/>
            <a:ext cx="1295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Julius Cesar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24FD66-16D7-1E40-B25C-ED71376B624C}"/>
              </a:ext>
            </a:extLst>
          </p:cNvPr>
          <p:cNvSpPr/>
          <p:nvPr/>
        </p:nvSpPr>
        <p:spPr>
          <a:xfrm>
            <a:off x="2129692" y="6002233"/>
            <a:ext cx="1463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Twelfth Night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481DA2-1EBF-174A-8371-9C3423D5A29F}"/>
              </a:ext>
            </a:extLst>
          </p:cNvPr>
          <p:cNvCxnSpPr>
            <a:cxnSpLocks/>
          </p:cNvCxnSpPr>
          <p:nvPr/>
        </p:nvCxnSpPr>
        <p:spPr>
          <a:xfrm flipH="1">
            <a:off x="6879768" y="4776337"/>
            <a:ext cx="1083320" cy="103453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EC04C6-B974-7748-9290-37E8CD9776CA}"/>
              </a:ext>
            </a:extLst>
          </p:cNvPr>
          <p:cNvCxnSpPr>
            <a:cxnSpLocks/>
          </p:cNvCxnSpPr>
          <p:nvPr/>
        </p:nvCxnSpPr>
        <p:spPr>
          <a:xfrm flipH="1" flipV="1">
            <a:off x="4267198" y="5810874"/>
            <a:ext cx="2612570" cy="32266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64AC99-EE59-4C45-A5D8-978BDE25F13E}"/>
              </a:ext>
            </a:extLst>
          </p:cNvPr>
          <p:cNvCxnSpPr>
            <a:cxnSpLocks/>
          </p:cNvCxnSpPr>
          <p:nvPr/>
        </p:nvCxnSpPr>
        <p:spPr>
          <a:xfrm flipV="1">
            <a:off x="6879768" y="5375445"/>
            <a:ext cx="0" cy="467695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0F16E4-C11A-4849-B1B0-A92A9B42BA8C}"/>
              </a:ext>
            </a:extLst>
          </p:cNvPr>
          <p:cNvCxnSpPr>
            <a:cxnSpLocks/>
          </p:cNvCxnSpPr>
          <p:nvPr/>
        </p:nvCxnSpPr>
        <p:spPr>
          <a:xfrm flipH="1" flipV="1">
            <a:off x="5464629" y="4776337"/>
            <a:ext cx="1415139" cy="593858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7EFCF4A-3BE2-D448-AF68-418AC8D41141}"/>
              </a:ext>
            </a:extLst>
          </p:cNvPr>
          <p:cNvSpPr/>
          <p:nvPr/>
        </p:nvSpPr>
        <p:spPr>
          <a:xfrm>
            <a:off x="6883144" y="4875490"/>
            <a:ext cx="761747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fool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450094-7214-7D43-B8C3-92A541833A9D}"/>
              </a:ext>
            </a:extLst>
          </p:cNvPr>
          <p:cNvCxnSpPr>
            <a:cxnSpLocks/>
          </p:cNvCxnSpPr>
          <p:nvPr/>
        </p:nvCxnSpPr>
        <p:spPr>
          <a:xfrm flipH="1">
            <a:off x="6695576" y="4806959"/>
            <a:ext cx="442825" cy="49753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D8EA7F0-FDDE-D945-B0D8-C281385D94A8}"/>
              </a:ext>
            </a:extLst>
          </p:cNvPr>
          <p:cNvCxnSpPr>
            <a:cxnSpLocks/>
          </p:cNvCxnSpPr>
          <p:nvPr/>
        </p:nvCxnSpPr>
        <p:spPr>
          <a:xfrm flipH="1" flipV="1">
            <a:off x="4773815" y="5337929"/>
            <a:ext cx="1856446" cy="32266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6D8EB9-73AF-E748-9ADE-D235B3C3E219}"/>
              </a:ext>
            </a:extLst>
          </p:cNvPr>
          <p:cNvCxnSpPr>
            <a:cxnSpLocks/>
          </p:cNvCxnSpPr>
          <p:nvPr/>
        </p:nvCxnSpPr>
        <p:spPr>
          <a:xfrm flipV="1">
            <a:off x="6673804" y="4638230"/>
            <a:ext cx="0" cy="710196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855B6A0-DEBD-F742-B1C8-2DEAD05C3DF1}"/>
              </a:ext>
            </a:extLst>
          </p:cNvPr>
          <p:cNvCxnSpPr>
            <a:cxnSpLocks/>
          </p:cNvCxnSpPr>
          <p:nvPr/>
        </p:nvCxnSpPr>
        <p:spPr>
          <a:xfrm flipH="1">
            <a:off x="5495213" y="4638230"/>
            <a:ext cx="1200363" cy="105840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9861290-4B46-2648-AD05-A316D5DCBE88}"/>
              </a:ext>
            </a:extLst>
          </p:cNvPr>
          <p:cNvSpPr/>
          <p:nvPr/>
        </p:nvSpPr>
        <p:spPr>
          <a:xfrm>
            <a:off x="6637462" y="4086856"/>
            <a:ext cx="609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wit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3C5F756-FF14-EF4F-BBC4-AE09F712ECA2}"/>
              </a:ext>
            </a:extLst>
          </p:cNvPr>
          <p:cNvCxnSpPr>
            <a:cxnSpLocks/>
          </p:cNvCxnSpPr>
          <p:nvPr/>
        </p:nvCxnSpPr>
        <p:spPr>
          <a:xfrm flipH="1">
            <a:off x="8360227" y="4795682"/>
            <a:ext cx="1842687" cy="186991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DEEFD4E-3B10-DA45-A7B3-DD935A392994}"/>
              </a:ext>
            </a:extLst>
          </p:cNvPr>
          <p:cNvCxnSpPr>
            <a:cxnSpLocks/>
          </p:cNvCxnSpPr>
          <p:nvPr/>
        </p:nvCxnSpPr>
        <p:spPr>
          <a:xfrm flipH="1" flipV="1">
            <a:off x="3583828" y="6513199"/>
            <a:ext cx="4776399" cy="152396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694AB01-6AE5-BA46-9CC9-A8FAEB487106}"/>
              </a:ext>
            </a:extLst>
          </p:cNvPr>
          <p:cNvCxnSpPr>
            <a:cxnSpLocks/>
          </p:cNvCxnSpPr>
          <p:nvPr/>
        </p:nvCxnSpPr>
        <p:spPr>
          <a:xfrm flipV="1">
            <a:off x="8360227" y="2632242"/>
            <a:ext cx="0" cy="3957156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6DAE91F-9A6C-A74F-A115-3E4A902F5FA6}"/>
              </a:ext>
            </a:extLst>
          </p:cNvPr>
          <p:cNvCxnSpPr>
            <a:cxnSpLocks/>
          </p:cNvCxnSpPr>
          <p:nvPr/>
        </p:nvCxnSpPr>
        <p:spPr>
          <a:xfrm flipH="1">
            <a:off x="5495213" y="2632242"/>
            <a:ext cx="2865014" cy="2111828"/>
          </a:xfrm>
          <a:prstGeom prst="straightConnector1">
            <a:avLst/>
          </a:prstGeom>
          <a:ln w="25400">
            <a:solidFill>
              <a:srgbClr val="0000FF"/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C368127-7993-7145-8D35-22B72C55E3A3}"/>
              </a:ext>
            </a:extLst>
          </p:cNvPr>
          <p:cNvSpPr/>
          <p:nvPr/>
        </p:nvSpPr>
        <p:spPr>
          <a:xfrm>
            <a:off x="8363394" y="2388685"/>
            <a:ext cx="989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good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C4EBE1-5CCB-3247-9049-34B39301A9B7}"/>
              </a:ext>
            </a:extLst>
          </p:cNvPr>
          <p:cNvCxnSpPr>
            <a:cxnSpLocks/>
          </p:cNvCxnSpPr>
          <p:nvPr/>
        </p:nvCxnSpPr>
        <p:spPr>
          <a:xfrm>
            <a:off x="1232361" y="108309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96B86E0-3184-FD43-8018-AFBD7A9865F9}"/>
              </a:ext>
            </a:extLst>
          </p:cNvPr>
          <p:cNvSpPr txBox="1"/>
          <p:nvPr/>
        </p:nvSpPr>
        <p:spPr>
          <a:xfrm>
            <a:off x="0" y="19285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Term-Document Matrix</a:t>
            </a:r>
            <a:endParaRPr lang="en-US" sz="4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9BD4F9B-4BCD-484B-8F02-366332D698A6}"/>
              </a:ext>
            </a:extLst>
          </p:cNvPr>
          <p:cNvSpPr txBox="1"/>
          <p:nvPr/>
        </p:nvSpPr>
        <p:spPr>
          <a:xfrm>
            <a:off x="-9544" y="11423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Words are points (vectors) in document space!</a:t>
            </a:r>
            <a:endParaRPr lang="en-US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9505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D98B421-AE9A-0149-8576-9F4621E74197}"/>
              </a:ext>
            </a:extLst>
          </p:cNvPr>
          <p:cNvGrpSpPr/>
          <p:nvPr/>
        </p:nvGrpSpPr>
        <p:grpSpPr>
          <a:xfrm>
            <a:off x="2129692" y="2113929"/>
            <a:ext cx="9142875" cy="4567798"/>
            <a:chOff x="2129692" y="2113929"/>
            <a:chExt cx="9142875" cy="456779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A179210-B299-824E-A52A-F8E5E212B395}"/>
                </a:ext>
              </a:extLst>
            </p:cNvPr>
            <p:cNvCxnSpPr>
              <a:cxnSpLocks/>
            </p:cNvCxnSpPr>
            <p:nvPr/>
          </p:nvCxnSpPr>
          <p:spPr>
            <a:xfrm>
              <a:off x="5464628" y="4744070"/>
              <a:ext cx="499692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FA6DEA3-0076-554B-8852-58049B6894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4628" y="2113929"/>
              <a:ext cx="0" cy="26301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EBAA450-716E-3847-B8BA-6958A4043C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8114" y="4744070"/>
              <a:ext cx="2046514" cy="1937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613E78-857F-3D43-A0A6-EAE8A54CCA22}"/>
                </a:ext>
              </a:extLst>
            </p:cNvPr>
            <p:cNvSpPr/>
            <p:nvPr/>
          </p:nvSpPr>
          <p:spPr>
            <a:xfrm>
              <a:off x="9874427" y="4199788"/>
              <a:ext cx="13981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As you like it</a:t>
              </a:r>
              <a:endPara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BD8CB4C-2A14-704D-BDDB-8BA253092058}"/>
                </a:ext>
              </a:extLst>
            </p:cNvPr>
            <p:cNvSpPr/>
            <p:nvPr/>
          </p:nvSpPr>
          <p:spPr>
            <a:xfrm>
              <a:off x="4126041" y="2183221"/>
              <a:ext cx="12955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Julius Cesar</a:t>
              </a:r>
              <a:endPara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D24FD66-16D7-1E40-B25C-ED71376B624C}"/>
                </a:ext>
              </a:extLst>
            </p:cNvPr>
            <p:cNvSpPr/>
            <p:nvPr/>
          </p:nvSpPr>
          <p:spPr>
            <a:xfrm>
              <a:off x="2129692" y="6002233"/>
              <a:ext cx="14635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Twelfth Night</a:t>
              </a:r>
              <a:endPara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1481DA2-1EBF-174A-8371-9C3423D5A2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9768" y="4776337"/>
              <a:ext cx="1083320" cy="103453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DEC04C6-B974-7748-9290-37E8CD9776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67198" y="5810874"/>
              <a:ext cx="2612570" cy="3226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A64AC99-EE59-4C45-A5D8-978BDE25F1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9768" y="5375445"/>
              <a:ext cx="0" cy="46769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50F16E4-C11A-4849-B1B0-A92A9B42BA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64629" y="4776337"/>
              <a:ext cx="1415139" cy="593858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olid"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EFCF4A-3BE2-D448-AF68-418AC8D41141}"/>
                </a:ext>
              </a:extLst>
            </p:cNvPr>
            <p:cNvSpPr/>
            <p:nvPr/>
          </p:nvSpPr>
          <p:spPr>
            <a:xfrm>
              <a:off x="6883144" y="4875490"/>
              <a:ext cx="76174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fool</a:t>
              </a:r>
              <a:endPara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4450094-7214-7D43-B8C3-92A541833A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576" y="4806959"/>
              <a:ext cx="442825" cy="49753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D8EA7F0-FDDE-D945-B0D8-C281385D94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73815" y="5337929"/>
              <a:ext cx="1856446" cy="3226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06D8EB9-73AF-E748-9ADE-D235B3C3E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3804" y="4638230"/>
              <a:ext cx="0" cy="71019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855B6A0-DEBD-F742-B1C8-2DEAD05C3D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5213" y="4638230"/>
              <a:ext cx="1200363" cy="10584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olid"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9861290-4B46-2648-AD05-A316D5DCBE88}"/>
                </a:ext>
              </a:extLst>
            </p:cNvPr>
            <p:cNvSpPr/>
            <p:nvPr/>
          </p:nvSpPr>
          <p:spPr>
            <a:xfrm>
              <a:off x="6637462" y="4086856"/>
              <a:ext cx="6094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wit</a:t>
              </a:r>
              <a:endPara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3C5F756-FF14-EF4F-BBC4-AE09F712E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0227" y="4795682"/>
              <a:ext cx="1842687" cy="186991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DEEFD4E-3B10-DA45-A7B3-DD935A3929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3828" y="6513199"/>
              <a:ext cx="4776399" cy="15239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694AB01-6AE5-BA46-9CC9-A8FAEB487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0227" y="2632242"/>
              <a:ext cx="0" cy="395715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6DAE91F-9A6C-A74F-A115-3E4A902F5F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5213" y="2632242"/>
              <a:ext cx="2865014" cy="2111828"/>
            </a:xfrm>
            <a:prstGeom prst="straightConnector1">
              <a:avLst/>
            </a:prstGeom>
            <a:ln w="25400">
              <a:solidFill>
                <a:srgbClr val="0000FF"/>
              </a:solidFill>
              <a:prstDash val="solid"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C368127-7993-7145-8D35-22B72C55E3A3}"/>
                </a:ext>
              </a:extLst>
            </p:cNvPr>
            <p:cNvSpPr/>
            <p:nvPr/>
          </p:nvSpPr>
          <p:spPr>
            <a:xfrm>
              <a:off x="8363394" y="2388685"/>
              <a:ext cx="9893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good</a:t>
              </a:r>
              <a:endPara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C4EBE1-5CCB-3247-9049-34B39301A9B7}"/>
              </a:ext>
            </a:extLst>
          </p:cNvPr>
          <p:cNvCxnSpPr>
            <a:cxnSpLocks/>
          </p:cNvCxnSpPr>
          <p:nvPr/>
        </p:nvCxnSpPr>
        <p:spPr>
          <a:xfrm>
            <a:off x="1232361" y="108309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96B86E0-3184-FD43-8018-AFBD7A9865F9}"/>
              </a:ext>
            </a:extLst>
          </p:cNvPr>
          <p:cNvSpPr txBox="1"/>
          <p:nvPr/>
        </p:nvSpPr>
        <p:spPr>
          <a:xfrm>
            <a:off x="0" y="19285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Term-Document Matrix</a:t>
            </a:r>
            <a:endParaRPr lang="en-US" sz="4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9BD4F9B-4BCD-484B-8F02-366332D698A6}"/>
              </a:ext>
            </a:extLst>
          </p:cNvPr>
          <p:cNvSpPr txBox="1"/>
          <p:nvPr/>
        </p:nvSpPr>
        <p:spPr>
          <a:xfrm>
            <a:off x="-9544" y="11423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Distribution of words in documents!</a:t>
            </a:r>
            <a:endParaRPr lang="en-US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672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8309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19285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Term-Document Matrix</a:t>
            </a:r>
            <a:endParaRPr lang="en-US" sz="4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9E5774-C13E-284B-B57D-66C36823DBB5}"/>
              </a:ext>
            </a:extLst>
          </p:cNvPr>
          <p:cNvSpPr txBox="1"/>
          <p:nvPr/>
        </p:nvSpPr>
        <p:spPr>
          <a:xfrm>
            <a:off x="-9544" y="11423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Context Window = Document  </a:t>
            </a:r>
            <a:endParaRPr lang="en-US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E4E29F6-4166-B846-8D18-969C58B08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0" y="2584450"/>
            <a:ext cx="12101059" cy="31312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7B4631-0EF2-3442-9C6D-AD2999966BD4}"/>
              </a:ext>
            </a:extLst>
          </p:cNvPr>
          <p:cNvSpPr txBox="1"/>
          <p:nvPr/>
        </p:nvSpPr>
        <p:spPr>
          <a:xfrm>
            <a:off x="45470" y="584054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 it sparse or dense matrix? Why?</a:t>
            </a:r>
            <a:endParaRPr lang="en-US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0473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8309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19285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Term-Document Matrix</a:t>
            </a:r>
            <a:endParaRPr lang="en-US" sz="4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9E5774-C13E-284B-B57D-66C36823DBB5}"/>
              </a:ext>
            </a:extLst>
          </p:cNvPr>
          <p:cNvSpPr txBox="1"/>
          <p:nvPr/>
        </p:nvSpPr>
        <p:spPr>
          <a:xfrm>
            <a:off x="-9544" y="1142342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Distribution of documents in words.</a:t>
            </a:r>
          </a:p>
          <a:p>
            <a:pPr lvl="0"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Documents in word space!</a:t>
            </a:r>
            <a:endParaRPr lang="en-US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E4E29F6-4166-B846-8D18-969C58B08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0" y="2584450"/>
            <a:ext cx="12101059" cy="3131208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217D927-7286-7941-8AAD-1D13A122225C}"/>
              </a:ext>
            </a:extLst>
          </p:cNvPr>
          <p:cNvSpPr/>
          <p:nvPr/>
        </p:nvSpPr>
        <p:spPr>
          <a:xfrm>
            <a:off x="5203371" y="3178629"/>
            <a:ext cx="718458" cy="1632857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FF7EFC7-AA19-2A40-BEE1-76D1FE0D6C82}"/>
              </a:ext>
            </a:extLst>
          </p:cNvPr>
          <p:cNvSpPr/>
          <p:nvPr/>
        </p:nvSpPr>
        <p:spPr>
          <a:xfrm>
            <a:off x="2329543" y="3178629"/>
            <a:ext cx="718458" cy="1632857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977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319F20D-A13B-734A-BCFA-B5C5DBB55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42" y="612163"/>
            <a:ext cx="10199915" cy="563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2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1" y="285562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Semiotics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503DE17-275D-2B45-BDB5-172DC2EC32A0}"/>
              </a:ext>
            </a:extLst>
          </p:cNvPr>
          <p:cNvSpPr txBox="1"/>
          <p:nvPr/>
        </p:nvSpPr>
        <p:spPr>
          <a:xfrm>
            <a:off x="-9544" y="4529512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Semantics: 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Relation between </a:t>
            </a:r>
            <a:r>
              <a:rPr lang="en-US" sz="24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signs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things to which </a:t>
            </a:r>
            <a:r>
              <a:rPr lang="en-US" sz="2400" dirty="0">
                <a:solidFill>
                  <a:prstClr val="black"/>
                </a:solidFill>
                <a:highlight>
                  <a:srgbClr val="00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they refer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meaning; sense</a:t>
            </a:r>
            <a:endParaRPr lang="en-US" sz="3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Syntactics: 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Relations among </a:t>
            </a:r>
            <a:r>
              <a:rPr lang="en-US" sz="24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signs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 formal</a:t>
            </a:r>
            <a:r>
              <a:rPr lang="en-US" sz="2400" dirty="0">
                <a:solidFill>
                  <a:prstClr val="black"/>
                </a:solidFill>
                <a:highlight>
                  <a:srgbClr val="00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 structures</a:t>
            </a:r>
            <a:endParaRPr lang="en-US" sz="3600" dirty="0">
              <a:solidFill>
                <a:prstClr val="black"/>
              </a:solidFill>
              <a:highlight>
                <a:srgbClr val="00FF00"/>
              </a:highlight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Pragmatics: 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Relation between </a:t>
            </a:r>
            <a:r>
              <a:rPr lang="en-US" sz="24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signs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sign-using </a:t>
            </a:r>
            <a:r>
              <a:rPr lang="en-US" sz="2400" dirty="0">
                <a:solidFill>
                  <a:prstClr val="black"/>
                </a:solidFill>
                <a:highlight>
                  <a:srgbClr val="00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agents</a:t>
            </a:r>
            <a:endParaRPr lang="en-US" sz="3600" dirty="0">
              <a:solidFill>
                <a:prstClr val="black"/>
              </a:solidFill>
              <a:highlight>
                <a:srgbClr val="00FF00"/>
              </a:highligh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852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32762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72981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Term-Term Matrix</a:t>
            </a:r>
          </a:p>
          <a:p>
            <a:pPr lvl="0" algn="ctr">
              <a:defRPr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aka word-word matrix</a:t>
            </a:r>
          </a:p>
          <a:p>
            <a:pPr lvl="0" algn="ctr">
              <a:defRPr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aka word-context matrix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9E5774-C13E-284B-B57D-66C36823DBB5}"/>
                  </a:ext>
                </a:extLst>
              </p:cNvPr>
              <p:cNvSpPr txBox="1"/>
              <p:nvPr/>
            </p:nvSpPr>
            <p:spPr>
              <a:xfrm>
                <a:off x="0" y="4839325"/>
                <a:ext cx="12192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4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Context Window = </a:t>
                </a:r>
              </a:p>
              <a:p>
                <a:pPr marL="571500" lvl="0" indent="-571500">
                  <a:buFontTx/>
                  <a:buChar char="-"/>
                  <a:defRPr/>
                </a:pPr>
                <a:r>
                  <a:rPr lang="en-US" sz="40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Fixed </a:t>
                </a:r>
                <a:r>
                  <a:rPr lang="en-US" sz="4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(Window):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±</m:t>
                    </m:r>
                  </m:oMath>
                </a14:m>
                <a:r>
                  <a:rPr lang="en-US" sz="4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 tokens = unordered n-gram</a:t>
                </a:r>
                <a:r>
                  <a:rPr lang="en-US" sz="40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</a:t>
                </a:r>
              </a:p>
              <a:p>
                <a:pPr marL="571500" lvl="0" indent="-571500">
                  <a:buFontTx/>
                  <a:buChar char="-"/>
                  <a:defRPr/>
                </a:pPr>
                <a:r>
                  <a:rPr lang="en-US" sz="40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Dynamic: </a:t>
                </a:r>
                <a:r>
                  <a:rPr lang="en-US" sz="4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Document, Paragraph, Sentence, Tweet  </a:t>
                </a:r>
                <a:endParaRPr lang="en-US" sz="4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9E5774-C13E-284B-B57D-66C36823D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39325"/>
                <a:ext cx="12192000" cy="1938992"/>
              </a:xfrm>
              <a:prstGeom prst="rect">
                <a:avLst/>
              </a:prstGeom>
              <a:blipFill>
                <a:blip r:embed="rId3"/>
                <a:stretch>
                  <a:fillRect l="-2081" t="-5882" b="-15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5495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62BC040-220F-0544-9917-D2B55BDCF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854" y="146464"/>
            <a:ext cx="8424636" cy="65650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03B3ED5-3456-804D-BEA5-D7574B721E05}"/>
                  </a:ext>
                </a:extLst>
              </p:cNvPr>
              <p:cNvSpPr/>
              <p:nvPr/>
            </p:nvSpPr>
            <p:spPr>
              <a:xfrm>
                <a:off x="3036124" y="2549390"/>
                <a:ext cx="61197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2400" dirty="0"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Context Window: </a:t>
                </a:r>
                <a14:m>
                  <m:oMath xmlns:m="http://schemas.openxmlformats.org/officeDocument/2006/math">
                    <m:r>
                      <a:rPr lang="en-CA" sz="2400" b="0" i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CA" sz="2400" dirty="0"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4 words around the word.</a:t>
                </a:r>
                <a:endParaRPr lang="en-CA" sz="2400" dirty="0">
                  <a:effectLst/>
                  <a:highlight>
                    <a:srgbClr val="FFFF00"/>
                  </a:highlight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03B3ED5-3456-804D-BEA5-D7574B721E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124" y="2549390"/>
                <a:ext cx="6119752" cy="461665"/>
              </a:xfrm>
              <a:prstGeom prst="rect">
                <a:avLst/>
              </a:prstGeom>
              <a:blipFill>
                <a:blip r:embed="rId3"/>
                <a:stretch>
                  <a:fillRect l="-1660" t="-10526" r="-622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8027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32762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72981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Term-Term Matrix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9E5774-C13E-284B-B57D-66C36823DBB5}"/>
              </a:ext>
            </a:extLst>
          </p:cNvPr>
          <p:cNvSpPr txBox="1"/>
          <p:nvPr/>
        </p:nvSpPr>
        <p:spPr>
          <a:xfrm>
            <a:off x="0" y="483932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Matrix Size = |Vocabs|</a:t>
            </a:r>
            <a:r>
              <a:rPr lang="en-US" sz="4000" baseline="30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  <a:p>
            <a:pPr lvl="0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 it sparse or dense? Why?</a:t>
            </a:r>
            <a:r>
              <a:rPr lang="en-US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Does context size matter?</a:t>
            </a:r>
          </a:p>
        </p:txBody>
      </p:sp>
    </p:spTree>
    <p:extLst>
      <p:ext uri="{BB962C8B-B14F-4D97-AF65-F5344CB8AC3E}">
        <p14:creationId xmlns:p14="http://schemas.microsoft.com/office/powerpoint/2010/main" val="11557842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32762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72981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Term-Term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9E5774-C13E-284B-B57D-66C36823DBB5}"/>
                  </a:ext>
                </a:extLst>
              </p:cNvPr>
              <p:cNvSpPr txBox="1"/>
              <p:nvPr/>
            </p:nvSpPr>
            <p:spPr>
              <a:xfrm>
                <a:off x="0" y="4839325"/>
                <a:ext cx="12192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4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Term-Document Matrix = Term-Term Matrix </a:t>
                </a:r>
              </a:p>
              <a:p>
                <a:pPr lvl="0">
                  <a:defRPr/>
                </a:pPr>
                <a:r>
                  <a:rPr lang="en-US" sz="4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if Context Window =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±</m:t>
                    </m:r>
                  </m:oMath>
                </a14:m>
                <a:r>
                  <a:rPr lang="en-US" sz="4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1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9E5774-C13E-284B-B57D-66C36823D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39325"/>
                <a:ext cx="12192000" cy="1323439"/>
              </a:xfrm>
              <a:prstGeom prst="rect">
                <a:avLst/>
              </a:prstGeom>
              <a:blipFill>
                <a:blip r:embed="rId3"/>
                <a:stretch>
                  <a:fillRect l="-1769" t="-8571" b="-1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02808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32762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72981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TF-IDF</a:t>
            </a:r>
          </a:p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Weighted Term-Document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B702D-D7F7-1B40-ABC5-680AAD186F6D}"/>
              </a:ext>
            </a:extLst>
          </p:cNvPr>
          <p:cNvSpPr txBox="1"/>
          <p:nvPr/>
        </p:nvSpPr>
        <p:spPr>
          <a:xfrm>
            <a:off x="185170" y="4761044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Context Window = Document  </a:t>
            </a:r>
            <a:endParaRPr lang="en-US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|Vocabs| × |Documents|  </a:t>
            </a:r>
            <a:endParaRPr lang="en-US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676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32762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72981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Term Frequency = TF = Term-Document Matrix </a:t>
            </a:r>
          </a:p>
        </p:txBody>
      </p:sp>
    </p:spTree>
    <p:extLst>
      <p:ext uri="{BB962C8B-B14F-4D97-AF65-F5344CB8AC3E}">
        <p14:creationId xmlns:p14="http://schemas.microsoft.com/office/powerpoint/2010/main" val="23464907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8309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19285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Term-Document Matrix</a:t>
            </a:r>
            <a:endParaRPr lang="en-US" sz="4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9E5774-C13E-284B-B57D-66C36823DBB5}"/>
              </a:ext>
            </a:extLst>
          </p:cNvPr>
          <p:cNvSpPr txBox="1"/>
          <p:nvPr/>
        </p:nvSpPr>
        <p:spPr>
          <a:xfrm>
            <a:off x="-9544" y="11423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Context Window = Document  </a:t>
            </a:r>
            <a:endParaRPr lang="en-US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E4E29F6-4166-B846-8D18-969C58B08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0" y="2584450"/>
            <a:ext cx="12101059" cy="3131208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E9380CE-4EAE-E744-9536-66A453EBEC3B}"/>
              </a:ext>
            </a:extLst>
          </p:cNvPr>
          <p:cNvSpPr/>
          <p:nvPr/>
        </p:nvSpPr>
        <p:spPr>
          <a:xfrm>
            <a:off x="1" y="3578530"/>
            <a:ext cx="12146528" cy="359543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6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8309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19285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Term-Document Matrix</a:t>
            </a:r>
            <a:endParaRPr lang="en-US" sz="4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9E5774-C13E-284B-B57D-66C36823DBB5}"/>
              </a:ext>
            </a:extLst>
          </p:cNvPr>
          <p:cNvSpPr txBox="1"/>
          <p:nvPr/>
        </p:nvSpPr>
        <p:spPr>
          <a:xfrm>
            <a:off x="-9544" y="11423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Non-Discriminative Words</a:t>
            </a:r>
            <a:endParaRPr lang="en-US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E4E29F6-4166-B846-8D18-969C58B08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0" y="2584450"/>
            <a:ext cx="12101059" cy="3131208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E9380CE-4EAE-E744-9536-66A453EBEC3B}"/>
              </a:ext>
            </a:extLst>
          </p:cNvPr>
          <p:cNvSpPr/>
          <p:nvPr/>
        </p:nvSpPr>
        <p:spPr>
          <a:xfrm>
            <a:off x="1" y="3578530"/>
            <a:ext cx="12146528" cy="359543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825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32762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72981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iDF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= inverse Document Frequency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39B3B440-65D6-CE4B-BE1D-3DC1EA624F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5"/>
          <a:stretch/>
        </p:blipFill>
        <p:spPr>
          <a:xfrm>
            <a:off x="861035" y="4732928"/>
            <a:ext cx="1566835" cy="1763563"/>
          </a:xfrm>
          <a:prstGeom prst="rect">
            <a:avLst/>
          </a:prstGeom>
        </p:spPr>
      </p:pic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17853E3A-EC01-B348-8345-F570FD6EF4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85"/>
          <a:stretch/>
        </p:blipFill>
        <p:spPr>
          <a:xfrm>
            <a:off x="2405341" y="4732928"/>
            <a:ext cx="1566835" cy="1763563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82D70C55-C966-AE4F-B095-B2B91A0149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39"/>
          <a:stretch/>
        </p:blipFill>
        <p:spPr>
          <a:xfrm>
            <a:off x="7454643" y="4574164"/>
            <a:ext cx="3876321" cy="1040546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22D9DEE0-FB51-1D4C-871A-269C4E8CF7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86" b="11876"/>
          <a:stretch/>
        </p:blipFill>
        <p:spPr>
          <a:xfrm>
            <a:off x="7454643" y="5614710"/>
            <a:ext cx="3876322" cy="830992"/>
          </a:xfrm>
          <a:prstGeom prst="rect">
            <a:avLst/>
          </a:prstGeom>
        </p:spPr>
      </p:pic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30D032C8-53D4-0248-A334-CC14970760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3" r="1311"/>
          <a:stretch/>
        </p:blipFill>
        <p:spPr>
          <a:xfrm>
            <a:off x="4381500" y="4732928"/>
            <a:ext cx="2701816" cy="17635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ACAFF3-BA70-D447-98B2-5B4CF035A55A}"/>
              </a:ext>
            </a:extLst>
          </p:cNvPr>
          <p:cNvSpPr/>
          <p:nvPr/>
        </p:nvSpPr>
        <p:spPr>
          <a:xfrm>
            <a:off x="3715528" y="5094437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2D352E-1151-6B45-8183-B3341940A617}"/>
              </a:ext>
            </a:extLst>
          </p:cNvPr>
          <p:cNvSpPr/>
          <p:nvPr/>
        </p:nvSpPr>
        <p:spPr>
          <a:xfrm>
            <a:off x="1078820" y="6445702"/>
            <a:ext cx="585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where N is the total number of documents in the collection</a:t>
            </a:r>
          </a:p>
        </p:txBody>
      </p:sp>
    </p:spTree>
    <p:extLst>
      <p:ext uri="{BB962C8B-B14F-4D97-AF65-F5344CB8AC3E}">
        <p14:creationId xmlns:p14="http://schemas.microsoft.com/office/powerpoint/2010/main" val="16997786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32762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72981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TF-</a:t>
            </a:r>
            <a:r>
              <a:rPr lang="en-US" sz="4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iDF</a:t>
            </a: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F39A21EC-B574-7443-A24F-3FFC181BF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49" y="4828158"/>
            <a:ext cx="5187481" cy="812785"/>
          </a:xfrm>
          <a:prstGeom prst="rect">
            <a:avLst/>
          </a:prstGeom>
        </p:spPr>
      </p:pic>
      <p:pic>
        <p:nvPicPr>
          <p:cNvPr id="13" name="Picture 12" descr="A picture containing text, clock, watch, gauge&#10;&#10;Description automatically generated">
            <a:extLst>
              <a:ext uri="{FF2B5EF4-FFF2-40B4-BE49-F238E27FC236}">
                <a16:creationId xmlns:a16="http://schemas.microsoft.com/office/drawing/2014/main" id="{D88F8C51-F30D-1346-BF02-5DCC17140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24" y="5052356"/>
            <a:ext cx="4822725" cy="1033441"/>
          </a:xfrm>
          <a:prstGeom prst="rect">
            <a:avLst/>
          </a:prstGeom>
        </p:spPr>
      </p:pic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927E4B7B-0536-D642-BE95-2426CD1C61E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" r="1312"/>
          <a:stretch/>
        </p:blipFill>
        <p:spPr>
          <a:xfrm>
            <a:off x="5715000" y="5407944"/>
            <a:ext cx="3419374" cy="135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0" y="9743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Triangle of Semiotics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928430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5CEE357-7EAF-0246-BF94-981DF0A13649}"/>
              </a:ext>
            </a:extLst>
          </p:cNvPr>
          <p:cNvGrpSpPr/>
          <p:nvPr/>
        </p:nvGrpSpPr>
        <p:grpSpPr>
          <a:xfrm>
            <a:off x="2895082" y="1444153"/>
            <a:ext cx="6019396" cy="4708247"/>
            <a:chOff x="239805" y="1573491"/>
            <a:chExt cx="6019396" cy="4708247"/>
          </a:xfrm>
        </p:grpSpPr>
        <p:pic>
          <p:nvPicPr>
            <p:cNvPr id="8" name="Picture 4" descr="gden semiotic triangle.png">
              <a:extLst>
                <a:ext uri="{FF2B5EF4-FFF2-40B4-BE49-F238E27FC236}">
                  <a16:creationId xmlns:a16="http://schemas.microsoft.com/office/drawing/2014/main" id="{04F85FDC-5C18-2240-8437-66BACEF7CB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326" y="1690688"/>
              <a:ext cx="5857875" cy="459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9A2D41-8ABB-144C-A47D-7838459F6B2F}"/>
                </a:ext>
              </a:extLst>
            </p:cNvPr>
            <p:cNvSpPr txBox="1"/>
            <p:nvPr/>
          </p:nvSpPr>
          <p:spPr>
            <a:xfrm>
              <a:off x="5011853" y="5617029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(object)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D21E9D-440A-4D40-B7BF-3553F82C9A74}"/>
                </a:ext>
              </a:extLst>
            </p:cNvPr>
            <p:cNvSpPr txBox="1"/>
            <p:nvPr/>
          </p:nvSpPr>
          <p:spPr>
            <a:xfrm>
              <a:off x="239805" y="5617029"/>
              <a:ext cx="1807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(</a:t>
              </a:r>
              <a:r>
                <a:rPr lang="en-US" b="1" dirty="0" err="1"/>
                <a:t>representamen</a:t>
              </a:r>
              <a:r>
                <a:rPr lang="en-US" b="1" dirty="0"/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48C963-B16D-D74D-915E-CB832EA155D8}"/>
                </a:ext>
              </a:extLst>
            </p:cNvPr>
            <p:cNvSpPr txBox="1"/>
            <p:nvPr/>
          </p:nvSpPr>
          <p:spPr>
            <a:xfrm>
              <a:off x="2082132" y="1573491"/>
              <a:ext cx="2496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(</a:t>
              </a:r>
              <a:r>
                <a:rPr lang="en-US" b="1" dirty="0" err="1"/>
                <a:t>interpretant</a:t>
              </a:r>
              <a:r>
                <a:rPr lang="en-US" b="1" dirty="0"/>
                <a:t>/signified)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61392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932566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9544" y="10156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TF-</a:t>
            </a:r>
            <a:r>
              <a:rPr lang="en-US" sz="4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iDF</a:t>
            </a: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E65B2B61-D3C0-3445-9351-88BF35004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361" y="2070953"/>
            <a:ext cx="964363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894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32762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759908"/>
            <a:ext cx="124480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Pointwise Mutual Information (PMI)</a:t>
            </a:r>
            <a:endParaRPr lang="en-US" sz="3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Lecture Assignment</a:t>
            </a:r>
            <a:endParaRPr lang="en-US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C3855675-1321-4A46-9ABD-20504CD34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895" y="4886135"/>
            <a:ext cx="3981175" cy="10343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127554-B8BD-BE49-B774-FC08A3488425}"/>
              </a:ext>
            </a:extLst>
          </p:cNvPr>
          <p:cNvSpPr/>
          <p:nvPr/>
        </p:nvSpPr>
        <p:spPr>
          <a:xfrm>
            <a:off x="0" y="6155806"/>
            <a:ext cx="12033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Church, K. W. and Hanks, P. (1990). Word association norms, mutual information, and lexicography. Computational Linguistics, 16(1), 22–29.</a:t>
            </a:r>
          </a:p>
        </p:txBody>
      </p:sp>
    </p:spTree>
    <p:extLst>
      <p:ext uri="{BB962C8B-B14F-4D97-AF65-F5344CB8AC3E}">
        <p14:creationId xmlns:p14="http://schemas.microsoft.com/office/powerpoint/2010/main" val="19931674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peech and Language Processing: An Introduction to Natural Language  Processing, Computational Linguistics and Speech Recognition: Jurafsky,  Dan, Martin, James H., Kehler, Andrew, Linden, Keith Vander, Ward, Nigel:  9780130950697: Amazon.com: Books">
            <a:extLst>
              <a:ext uri="{FF2B5EF4-FFF2-40B4-BE49-F238E27FC236}">
                <a16:creationId xmlns:a16="http://schemas.microsoft.com/office/drawing/2014/main" id="{BBAE0318-A353-42CE-B9AA-041C3337C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406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68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B196754-29CB-D342-810B-01F01F94E154}"/>
              </a:ext>
            </a:extLst>
          </p:cNvPr>
          <p:cNvSpPr>
            <a:spLocks noChangeAspect="1"/>
          </p:cNvSpPr>
          <p:nvPr/>
        </p:nvSpPr>
        <p:spPr>
          <a:xfrm>
            <a:off x="3942453" y="4081731"/>
            <a:ext cx="1730591" cy="173059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0" y="9743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Triangle of Semiotics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928430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5CEE357-7EAF-0246-BF94-981DF0A13649}"/>
              </a:ext>
            </a:extLst>
          </p:cNvPr>
          <p:cNvGrpSpPr/>
          <p:nvPr/>
        </p:nvGrpSpPr>
        <p:grpSpPr>
          <a:xfrm>
            <a:off x="2895082" y="1444153"/>
            <a:ext cx="6019396" cy="4708247"/>
            <a:chOff x="239805" y="1573491"/>
            <a:chExt cx="6019396" cy="4708247"/>
          </a:xfrm>
        </p:grpSpPr>
        <p:pic>
          <p:nvPicPr>
            <p:cNvPr id="8" name="Picture 4" descr="gden semiotic triangle.png">
              <a:extLst>
                <a:ext uri="{FF2B5EF4-FFF2-40B4-BE49-F238E27FC236}">
                  <a16:creationId xmlns:a16="http://schemas.microsoft.com/office/drawing/2014/main" id="{04F85FDC-5C18-2240-8437-66BACEF7CB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326" y="1690688"/>
              <a:ext cx="5857875" cy="459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9A2D41-8ABB-144C-A47D-7838459F6B2F}"/>
                </a:ext>
              </a:extLst>
            </p:cNvPr>
            <p:cNvSpPr txBox="1"/>
            <p:nvPr/>
          </p:nvSpPr>
          <p:spPr>
            <a:xfrm>
              <a:off x="5011853" y="5617029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(object)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D21E9D-440A-4D40-B7BF-3553F82C9A74}"/>
                </a:ext>
              </a:extLst>
            </p:cNvPr>
            <p:cNvSpPr txBox="1"/>
            <p:nvPr/>
          </p:nvSpPr>
          <p:spPr>
            <a:xfrm>
              <a:off x="239805" y="5617029"/>
              <a:ext cx="1807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(</a:t>
              </a:r>
              <a:r>
                <a:rPr lang="en-US" b="1" dirty="0" err="1"/>
                <a:t>representamen</a:t>
              </a:r>
              <a:r>
                <a:rPr lang="en-US" b="1" dirty="0"/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48C963-B16D-D74D-915E-CB832EA155D8}"/>
                </a:ext>
              </a:extLst>
            </p:cNvPr>
            <p:cNvSpPr txBox="1"/>
            <p:nvPr/>
          </p:nvSpPr>
          <p:spPr>
            <a:xfrm>
              <a:off x="2082132" y="1573491"/>
              <a:ext cx="2496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(</a:t>
              </a:r>
              <a:r>
                <a:rPr lang="en-US" b="1" dirty="0" err="1"/>
                <a:t>interpretant</a:t>
              </a:r>
              <a:r>
                <a:rPr lang="en-US" b="1" dirty="0"/>
                <a:t>/signified)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4C21AC7-EA82-5D4C-B024-B02957A9F8E2}"/>
              </a:ext>
            </a:extLst>
          </p:cNvPr>
          <p:cNvSpPr/>
          <p:nvPr/>
        </p:nvSpPr>
        <p:spPr>
          <a:xfrm>
            <a:off x="0" y="6269597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US" sz="28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representamen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(sign vehicle, signifier, symbol) represents the object 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C2C6FA-51FF-464E-BC4F-BCAA009F5539}"/>
              </a:ext>
            </a:extLst>
          </p:cNvPr>
          <p:cNvSpPr/>
          <p:nvPr/>
        </p:nvSpPr>
        <p:spPr>
          <a:xfrm>
            <a:off x="3921898" y="4586456"/>
            <a:ext cx="17305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[cat]</a:t>
            </a:r>
          </a:p>
        </p:txBody>
      </p:sp>
    </p:spTree>
    <p:extLst>
      <p:ext uri="{BB962C8B-B14F-4D97-AF65-F5344CB8AC3E}">
        <p14:creationId xmlns:p14="http://schemas.microsoft.com/office/powerpoint/2010/main" val="215102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B196754-29CB-D342-810B-01F01F94E154}"/>
              </a:ext>
            </a:extLst>
          </p:cNvPr>
          <p:cNvSpPr>
            <a:spLocks noChangeAspect="1"/>
          </p:cNvSpPr>
          <p:nvPr/>
        </p:nvSpPr>
        <p:spPr>
          <a:xfrm>
            <a:off x="5120243" y="2168098"/>
            <a:ext cx="1730591" cy="173059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0" y="9743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Triangle of Semiotics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928430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5CEE357-7EAF-0246-BF94-981DF0A13649}"/>
              </a:ext>
            </a:extLst>
          </p:cNvPr>
          <p:cNvGrpSpPr/>
          <p:nvPr/>
        </p:nvGrpSpPr>
        <p:grpSpPr>
          <a:xfrm>
            <a:off x="2895082" y="1444153"/>
            <a:ext cx="6019396" cy="4708247"/>
            <a:chOff x="239805" y="1573491"/>
            <a:chExt cx="6019396" cy="4708247"/>
          </a:xfrm>
        </p:grpSpPr>
        <p:pic>
          <p:nvPicPr>
            <p:cNvPr id="8" name="Picture 4" descr="gden semiotic triangle.png">
              <a:extLst>
                <a:ext uri="{FF2B5EF4-FFF2-40B4-BE49-F238E27FC236}">
                  <a16:creationId xmlns:a16="http://schemas.microsoft.com/office/drawing/2014/main" id="{04F85FDC-5C18-2240-8437-66BACEF7CB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326" y="1690688"/>
              <a:ext cx="5857875" cy="459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9A2D41-8ABB-144C-A47D-7838459F6B2F}"/>
                </a:ext>
              </a:extLst>
            </p:cNvPr>
            <p:cNvSpPr txBox="1"/>
            <p:nvPr/>
          </p:nvSpPr>
          <p:spPr>
            <a:xfrm>
              <a:off x="5011853" y="5617029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(object)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D21E9D-440A-4D40-B7BF-3553F82C9A74}"/>
                </a:ext>
              </a:extLst>
            </p:cNvPr>
            <p:cNvSpPr txBox="1"/>
            <p:nvPr/>
          </p:nvSpPr>
          <p:spPr>
            <a:xfrm>
              <a:off x="239805" y="5617029"/>
              <a:ext cx="1807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(</a:t>
              </a:r>
              <a:r>
                <a:rPr lang="en-US" b="1" dirty="0" err="1"/>
                <a:t>representamen</a:t>
              </a:r>
              <a:r>
                <a:rPr lang="en-US" b="1" dirty="0"/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48C963-B16D-D74D-915E-CB832EA155D8}"/>
                </a:ext>
              </a:extLst>
            </p:cNvPr>
            <p:cNvSpPr txBox="1"/>
            <p:nvPr/>
          </p:nvSpPr>
          <p:spPr>
            <a:xfrm>
              <a:off x="2082132" y="1573491"/>
              <a:ext cx="2496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(</a:t>
              </a:r>
              <a:r>
                <a:rPr lang="en-US" b="1" dirty="0" err="1"/>
                <a:t>interpretant</a:t>
              </a:r>
              <a:r>
                <a:rPr lang="en-US" b="1" dirty="0"/>
                <a:t>/signified)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4C21AC7-EA82-5D4C-B024-B02957A9F8E2}"/>
              </a:ext>
            </a:extLst>
          </p:cNvPr>
          <p:cNvSpPr/>
          <p:nvPr/>
        </p:nvSpPr>
        <p:spPr>
          <a:xfrm>
            <a:off x="0" y="626959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US" sz="24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interpretant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(signified) is the </a:t>
            </a:r>
            <a:r>
              <a:rPr lang="en-US" sz="24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sense/meaning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made of the representamen and the object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C2C6FA-51FF-464E-BC4F-BCAA009F5539}"/>
              </a:ext>
            </a:extLst>
          </p:cNvPr>
          <p:cNvSpPr/>
          <p:nvPr/>
        </p:nvSpPr>
        <p:spPr>
          <a:xfrm>
            <a:off x="3837589" y="4643576"/>
            <a:ext cx="17305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[cat]</a:t>
            </a:r>
          </a:p>
        </p:txBody>
      </p:sp>
      <p:pic>
        <p:nvPicPr>
          <p:cNvPr id="1026" name="Picture 2" descr="Cat Outline SVG 2 Cat Outline Clipart Cat Outline Files for image 0">
            <a:extLst>
              <a:ext uri="{FF2B5EF4-FFF2-40B4-BE49-F238E27FC236}">
                <a16:creationId xmlns:a16="http://schemas.microsoft.com/office/drawing/2014/main" id="{0912FB8D-C199-FA49-9EFB-F5A5EB50E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160" y="2459603"/>
            <a:ext cx="1730591" cy="138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74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B196754-29CB-D342-810B-01F01F94E154}"/>
              </a:ext>
            </a:extLst>
          </p:cNvPr>
          <p:cNvSpPr>
            <a:spLocks noChangeAspect="1"/>
          </p:cNvSpPr>
          <p:nvPr/>
        </p:nvSpPr>
        <p:spPr>
          <a:xfrm>
            <a:off x="6199298" y="3856875"/>
            <a:ext cx="1730591" cy="173059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0" y="9743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Triangle of Semiotics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928430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5CEE357-7EAF-0246-BF94-981DF0A13649}"/>
              </a:ext>
            </a:extLst>
          </p:cNvPr>
          <p:cNvGrpSpPr/>
          <p:nvPr/>
        </p:nvGrpSpPr>
        <p:grpSpPr>
          <a:xfrm>
            <a:off x="2895082" y="1444153"/>
            <a:ext cx="6019396" cy="4708247"/>
            <a:chOff x="239805" y="1573491"/>
            <a:chExt cx="6019396" cy="4708247"/>
          </a:xfrm>
        </p:grpSpPr>
        <p:pic>
          <p:nvPicPr>
            <p:cNvPr id="8" name="Picture 4" descr="gden semiotic triangle.png">
              <a:extLst>
                <a:ext uri="{FF2B5EF4-FFF2-40B4-BE49-F238E27FC236}">
                  <a16:creationId xmlns:a16="http://schemas.microsoft.com/office/drawing/2014/main" id="{04F85FDC-5C18-2240-8437-66BACEF7CB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326" y="1690688"/>
              <a:ext cx="5857875" cy="459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9A2D41-8ABB-144C-A47D-7838459F6B2F}"/>
                </a:ext>
              </a:extLst>
            </p:cNvPr>
            <p:cNvSpPr txBox="1"/>
            <p:nvPr/>
          </p:nvSpPr>
          <p:spPr>
            <a:xfrm>
              <a:off x="5011853" y="5617029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(object)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D21E9D-440A-4D40-B7BF-3553F82C9A74}"/>
                </a:ext>
              </a:extLst>
            </p:cNvPr>
            <p:cNvSpPr txBox="1"/>
            <p:nvPr/>
          </p:nvSpPr>
          <p:spPr>
            <a:xfrm>
              <a:off x="239805" y="5617029"/>
              <a:ext cx="1807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(</a:t>
              </a:r>
              <a:r>
                <a:rPr lang="en-US" b="1" dirty="0" err="1"/>
                <a:t>representamen</a:t>
              </a:r>
              <a:r>
                <a:rPr lang="en-US" b="1" dirty="0"/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48C963-B16D-D74D-915E-CB832EA155D8}"/>
                </a:ext>
              </a:extLst>
            </p:cNvPr>
            <p:cNvSpPr txBox="1"/>
            <p:nvPr/>
          </p:nvSpPr>
          <p:spPr>
            <a:xfrm>
              <a:off x="2082132" y="1573491"/>
              <a:ext cx="2496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(</a:t>
              </a:r>
              <a:r>
                <a:rPr lang="en-US" b="1" dirty="0" err="1"/>
                <a:t>interpretant</a:t>
              </a:r>
              <a:r>
                <a:rPr lang="en-US" b="1" dirty="0"/>
                <a:t>/signified)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4C21AC7-EA82-5D4C-B024-B02957A9F8E2}"/>
              </a:ext>
            </a:extLst>
          </p:cNvPr>
          <p:cNvSpPr/>
          <p:nvPr/>
        </p:nvSpPr>
        <p:spPr>
          <a:xfrm>
            <a:off x="0" y="6269597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US" sz="28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object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a sign is always hidden! </a:t>
            </a:r>
          </a:p>
        </p:txBody>
      </p:sp>
      <p:pic>
        <p:nvPicPr>
          <p:cNvPr id="2052" name="Picture 4" descr="Hanging Tabby Kitten Statue">
            <a:extLst>
              <a:ext uri="{FF2B5EF4-FFF2-40B4-BE49-F238E27FC236}">
                <a16:creationId xmlns:a16="http://schemas.microsoft.com/office/drawing/2014/main" id="{2D2A37E2-7248-8549-821F-A1AF8FE24C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3" t="3946" r="9028" b="11599"/>
          <a:stretch/>
        </p:blipFill>
        <p:spPr bwMode="auto">
          <a:xfrm>
            <a:off x="6652931" y="4321671"/>
            <a:ext cx="823323" cy="91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at Outline SVG 2 Cat Outline Clipart Cat Outline Files for image 0">
            <a:extLst>
              <a:ext uri="{FF2B5EF4-FFF2-40B4-BE49-F238E27FC236}">
                <a16:creationId xmlns:a16="http://schemas.microsoft.com/office/drawing/2014/main" id="{24C6DED3-D8CA-4844-835D-E50623CBC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704" y="2335568"/>
            <a:ext cx="1730591" cy="138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5068DED-7AD3-124F-9499-2B2A5C860040}"/>
              </a:ext>
            </a:extLst>
          </p:cNvPr>
          <p:cNvSpPr/>
          <p:nvPr/>
        </p:nvSpPr>
        <p:spPr>
          <a:xfrm>
            <a:off x="3837589" y="4643576"/>
            <a:ext cx="17305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[cat]</a:t>
            </a:r>
          </a:p>
        </p:txBody>
      </p:sp>
    </p:spTree>
    <p:extLst>
      <p:ext uri="{BB962C8B-B14F-4D97-AF65-F5344CB8AC3E}">
        <p14:creationId xmlns:p14="http://schemas.microsoft.com/office/powerpoint/2010/main" val="27278876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4339</TotalTime>
  <Words>1554</Words>
  <Application>Microsoft Macintosh PowerPoint</Application>
  <PresentationFormat>Widescreen</PresentationFormat>
  <Paragraphs>349</Paragraphs>
  <Slides>62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Arial</vt:lpstr>
      <vt:lpstr>Calibri</vt:lpstr>
      <vt:lpstr>Cambria Math</vt:lpstr>
      <vt:lpstr>Gill Sans MT</vt:lpstr>
      <vt:lpstr>Segoe UI</vt:lpstr>
      <vt:lpstr>Segoe UI Light</vt:lpstr>
      <vt:lpstr>Segoe UI Light (Headings)</vt:lpstr>
      <vt:lpstr>Times New Roman</vt:lpstr>
      <vt:lpstr>Gallery</vt:lpstr>
      <vt:lpstr>PowerPoint Presentation</vt:lpstr>
      <vt:lpstr>Word vector space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School of Computer Science; University of Winsor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Vector Space Models I NLP Winter 2021</dc:title>
  <dc:subject>COMP8730: NLP</dc:subject>
  <dc:creator>Hossein Fani;hfani@uwindsor.ca</dc:creator>
  <cp:keywords>NLP;</cp:keywords>
  <dc:description>hfani@uwindsor.ca</dc:description>
  <cp:lastModifiedBy>Hossein Fani</cp:lastModifiedBy>
  <cp:revision>788</cp:revision>
  <dcterms:created xsi:type="dcterms:W3CDTF">2021-01-06T20:53:20Z</dcterms:created>
  <dcterms:modified xsi:type="dcterms:W3CDTF">2021-01-28T17:36:06Z</dcterms:modified>
  <cp:category/>
</cp:coreProperties>
</file>