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911" r:id="rId2"/>
    <p:sldId id="321" r:id="rId3"/>
    <p:sldId id="963" r:id="rId4"/>
    <p:sldId id="968" r:id="rId5"/>
    <p:sldId id="970" r:id="rId6"/>
    <p:sldId id="971" r:id="rId7"/>
    <p:sldId id="981" r:id="rId8"/>
    <p:sldId id="982" r:id="rId9"/>
    <p:sldId id="983" r:id="rId10"/>
    <p:sldId id="985" r:id="rId11"/>
    <p:sldId id="989" r:id="rId12"/>
    <p:sldId id="990" r:id="rId13"/>
    <p:sldId id="995" r:id="rId14"/>
    <p:sldId id="996" r:id="rId15"/>
    <p:sldId id="994" r:id="rId16"/>
    <p:sldId id="997" r:id="rId17"/>
    <p:sldId id="998" r:id="rId18"/>
    <p:sldId id="999" r:id="rId19"/>
    <p:sldId id="1003" r:id="rId20"/>
    <p:sldId id="1006" r:id="rId21"/>
    <p:sldId id="980" r:id="rId22"/>
    <p:sldId id="964" r:id="rId23"/>
    <p:sldId id="1001" r:id="rId24"/>
    <p:sldId id="1002" r:id="rId25"/>
    <p:sldId id="1004" r:id="rId26"/>
    <p:sldId id="1005" r:id="rId27"/>
    <p:sldId id="1007" r:id="rId28"/>
    <p:sldId id="976" r:id="rId29"/>
    <p:sldId id="906" r:id="rId30"/>
    <p:sldId id="987" r:id="rId31"/>
    <p:sldId id="991" r:id="rId32"/>
    <p:sldId id="9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E4BD"/>
    <a:srgbClr val="B3FF00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95588" autoAdjust="0"/>
  </p:normalViewPr>
  <p:slideViewPr>
    <p:cSldViewPr snapToGrid="0">
      <p:cViewPr varScale="1">
        <p:scale>
          <a:sx n="100" d="100"/>
          <a:sy n="10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18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8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ge result for semiotics">
            <a:extLst>
              <a:ext uri="{FF2B5EF4-FFF2-40B4-BE49-F238E27FC236}">
                <a16:creationId xmlns:a16="http://schemas.microsoft.com/office/drawing/2014/main" id="{62A8430F-5C70-4249-B9A2-C2C36076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1" y="0"/>
            <a:ext cx="9855653" cy="68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7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FBFA49-37A9-FE4A-9C66-CCA4CD057A5B}"/>
              </a:ext>
            </a:extLst>
          </p:cNvPr>
          <p:cNvSpPr/>
          <p:nvPr/>
        </p:nvSpPr>
        <p:spPr>
          <a:xfrm>
            <a:off x="139700" y="1548775"/>
            <a:ext cx="1203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Dense vectors work better in every NLP task than sparse vectors. Why? We don’t completely understand!</a:t>
            </a:r>
          </a:p>
          <a:p>
            <a:endParaRPr lang="en-CA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guesses: </a:t>
            </a:r>
          </a:p>
          <a:p>
            <a:pPr marL="285750" indent="-285750">
              <a:buFontTx/>
              <a:buChar char="-"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Dense vectors lead to a model with less parameter: 100-D vs. 50,000-D vectors for a simple binary classifier </a:t>
            </a:r>
          </a:p>
          <a:p>
            <a:pPr marL="742950" lvl="1" indent="-285750">
              <a:buFontTx/>
              <a:buChar char="-"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Generalize better</a:t>
            </a:r>
          </a:p>
          <a:p>
            <a:pPr marL="742950" lvl="1" indent="-285750">
              <a:buFontTx/>
              <a:buChar char="-"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Avoid overfitting</a:t>
            </a:r>
          </a:p>
          <a:p>
            <a:pPr marL="285750" indent="-285750">
              <a:buFontTx/>
              <a:buChar char="-"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Captures word semantic dependencies  </a:t>
            </a:r>
          </a:p>
          <a:p>
            <a:pPr marL="742950" lvl="1" indent="-285750">
              <a:buFontTx/>
              <a:buChar char="-"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a better job of capturing synonymy than sparse vectors. </a:t>
            </a:r>
          </a:p>
          <a:p>
            <a:pPr marL="742950" lvl="1" indent="-285750">
              <a:buFontTx/>
              <a:buChar char="-"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word space, each dimension is a word. However, </a:t>
            </a:r>
            <a:r>
              <a:rPr lang="en-CA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these dimensions may not be independent!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A7A616-A56B-8649-BE75-5A9ACC5B3C98}"/>
              </a:ext>
            </a:extLst>
          </p:cNvPr>
          <p:cNvCxnSpPr>
            <a:cxnSpLocks/>
          </p:cNvCxnSpPr>
          <p:nvPr/>
        </p:nvCxnSpPr>
        <p:spPr>
          <a:xfrm>
            <a:off x="1229205" y="13849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9D7BD5-DC1F-2D4B-B471-1958DDADF9C3}"/>
              </a:ext>
            </a:extLst>
          </p:cNvPr>
          <p:cNvSpPr txBox="1"/>
          <p:nvPr/>
        </p:nvSpPr>
        <p:spPr>
          <a:xfrm>
            <a:off x="-12700" y="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 Semantics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Sparse vs. Dense</a:t>
            </a:r>
          </a:p>
        </p:txBody>
      </p:sp>
    </p:spTree>
    <p:extLst>
      <p:ext uri="{BB962C8B-B14F-4D97-AF65-F5344CB8AC3E}">
        <p14:creationId xmlns:p14="http://schemas.microsoft.com/office/powerpoint/2010/main" val="360837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540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Dimensionality 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0" y="432050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Drop less informative dimensions (columns)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Stop-words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Matrix Factorization (Decomposition)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SVD (Eigenvalues, change of base to eigenvectors, …)</a:t>
            </a:r>
          </a:p>
        </p:txBody>
      </p:sp>
    </p:spTree>
    <p:extLst>
      <p:ext uri="{BB962C8B-B14F-4D97-AF65-F5344CB8AC3E}">
        <p14:creationId xmlns:p14="http://schemas.microsoft.com/office/powerpoint/2010/main" val="401845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38476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Predictive Models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42981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82805-4DD9-1F4D-9F0D-147716EC6043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193967-3335-B844-8DC0-E01FAD1A77F6}"/>
              </a:ext>
            </a:extLst>
          </p:cNvPr>
          <p:cNvSpPr txBox="1"/>
          <p:nvPr/>
        </p:nvSpPr>
        <p:spPr>
          <a:xfrm>
            <a:off x="0" y="793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FFBD-CF43-BC45-8E58-6A8E873BD8A7}"/>
                  </a:ext>
                </a:extLst>
              </p:cNvPr>
              <p:cNvSpPr txBox="1"/>
              <p:nvPr/>
            </p:nvSpPr>
            <p:spPr>
              <a:xfrm>
                <a:off x="-9544" y="1111003"/>
                <a:ext cx="12192000" cy="4817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context: ... [tablespoon of apricot jam, a] …</a:t>
                </a:r>
              </a:p>
              <a:p>
                <a:pPr marL="457200" lvl="0" indent="-4572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 a word as target word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t: 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apricot</a:t>
                </a:r>
              </a:p>
              <a:p>
                <a:pPr marL="457200" lvl="0" indent="-4572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 others as context word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i: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jam, tablespoon</a:t>
                </a:r>
              </a:p>
              <a:p>
                <a:pPr lvl="0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Estimate d-dimensional vectors for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all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 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Such that they are </a:t>
                </a:r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close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each other in d-dimensional space 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 d ≪ |Vocabs| or |Documents|</a:t>
                </a:r>
              </a:p>
              <a:p>
                <a:pPr lvl="0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Word2Vec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close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𝜎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∙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  <m:r>
                          <a:rPr lang="en-US" sz="36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en-US" sz="3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36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𝑐</m:t>
                                </m:r>
                                <m:r>
                                  <a:rPr lang="en-US" sz="3600" b="0" i="1" baseline="-250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FFBD-CF43-BC45-8E58-6A8E873B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1111003"/>
                <a:ext cx="12192000" cy="4817153"/>
              </a:xfrm>
              <a:prstGeom prst="rect">
                <a:avLst/>
              </a:prstGeom>
              <a:blipFill>
                <a:blip r:embed="rId2"/>
                <a:stretch>
                  <a:fillRect l="-1561" t="-1842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0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82805-4DD9-1F4D-9F0D-147716EC6043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193967-3335-B844-8DC0-E01FAD1A77F6}"/>
              </a:ext>
            </a:extLst>
          </p:cNvPr>
          <p:cNvSpPr txBox="1"/>
          <p:nvPr/>
        </p:nvSpPr>
        <p:spPr>
          <a:xfrm>
            <a:off x="0" y="793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FFBD-CF43-BC45-8E58-6A8E873BD8A7}"/>
                  </a:ext>
                </a:extLst>
              </p:cNvPr>
              <p:cNvSpPr txBox="1"/>
              <p:nvPr/>
            </p:nvSpPr>
            <p:spPr>
              <a:xfrm>
                <a:off x="-9544" y="1111003"/>
                <a:ext cx="12192000" cy="4817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context: ... [tablespoon of apricot jam, a] …</a:t>
                </a:r>
              </a:p>
              <a:p>
                <a:pPr marL="457200" lvl="0" indent="-4572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 a word as target word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t: 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apricot</a:t>
                </a:r>
              </a:p>
              <a:p>
                <a:pPr marL="457200" lvl="0" indent="-4572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 random word 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2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from out of context: car, phone, …</a:t>
                </a:r>
                <a:endParaRPr lang="en-US" sz="28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Estimate d-dimensional vectors for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all 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Such that they are </a:t>
                </a:r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far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from each other in d-dimensional space 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 d ≪ |Vocabs| or |Documents|</a:t>
                </a:r>
              </a:p>
              <a:p>
                <a:pPr lvl="0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Word2Vec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distant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𝜎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∙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  <m:r>
                          <a:rPr lang="en-US" sz="36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en-US" sz="3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36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𝑛</m:t>
                                </m:r>
                                <m:r>
                                  <a:rPr lang="en-US" sz="3600" b="0" i="1" baseline="-250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FFBD-CF43-BC45-8E58-6A8E873B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1111003"/>
                <a:ext cx="12192000" cy="4817153"/>
              </a:xfrm>
              <a:prstGeom prst="rect">
                <a:avLst/>
              </a:prstGeom>
              <a:blipFill>
                <a:blip r:embed="rId2"/>
                <a:stretch>
                  <a:fillRect l="-1561" t="-1842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48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BFB92A-ACAA-2C43-9807-91D813C7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" y="385328"/>
            <a:ext cx="9555285" cy="60873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E4F290-8C12-3146-B0CF-B812141CBA6E}"/>
              </a:ext>
            </a:extLst>
          </p:cNvPr>
          <p:cNvSpPr/>
          <p:nvPr/>
        </p:nvSpPr>
        <p:spPr>
          <a:xfrm>
            <a:off x="2050001" y="4246657"/>
            <a:ext cx="2091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target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7AB3B-C465-BA4C-B7C7-611109517D4C}"/>
              </a:ext>
            </a:extLst>
          </p:cNvPr>
          <p:cNvSpPr/>
          <p:nvPr/>
        </p:nvSpPr>
        <p:spPr>
          <a:xfrm>
            <a:off x="6461821" y="4539044"/>
            <a:ext cx="2305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context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7D5CD-A8C6-4E48-8C70-F91BDF5C7BD7}"/>
              </a:ext>
            </a:extLst>
          </p:cNvPr>
          <p:cNvSpPr/>
          <p:nvPr/>
        </p:nvSpPr>
        <p:spPr>
          <a:xfrm>
            <a:off x="6335344" y="6211062"/>
            <a:ext cx="5588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Is it possible to use only one matrix?</a:t>
            </a:r>
          </a:p>
        </p:txBody>
      </p:sp>
    </p:spTree>
    <p:extLst>
      <p:ext uri="{BB962C8B-B14F-4D97-AF65-F5344CB8AC3E}">
        <p14:creationId xmlns:p14="http://schemas.microsoft.com/office/powerpoint/2010/main" val="122314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811106-36C0-4D4C-BBCB-0D7E0CCD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5" y="2004646"/>
            <a:ext cx="9791690" cy="35706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DA660-71A7-5F47-874F-FD7D39F084E6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BFDEED-06DB-7446-B7D9-DE1CE972F5C3}"/>
              </a:ext>
            </a:extLst>
          </p:cNvPr>
          <p:cNvSpPr txBox="1"/>
          <p:nvPr/>
        </p:nvSpPr>
        <p:spPr>
          <a:xfrm>
            <a:off x="0" y="793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40135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0ED3BE-39C5-4843-ABFC-4A4F1A1F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53" y="1708641"/>
            <a:ext cx="7571154" cy="5515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1E896B-AF6B-C041-B09B-3A9B594D766A}"/>
              </a:ext>
            </a:extLst>
          </p:cNvPr>
          <p:cNvSpPr/>
          <p:nvPr/>
        </p:nvSpPr>
        <p:spPr>
          <a:xfrm>
            <a:off x="3376244" y="5820508"/>
            <a:ext cx="6049110" cy="1600201"/>
          </a:xfrm>
          <a:custGeom>
            <a:avLst/>
            <a:gdLst>
              <a:gd name="connsiteX0" fmla="*/ 0 w 4572002"/>
              <a:gd name="connsiteY0" fmla="*/ 0 h 1529862"/>
              <a:gd name="connsiteX1" fmla="*/ 4572002 w 4572002"/>
              <a:gd name="connsiteY1" fmla="*/ 0 h 1529862"/>
              <a:gd name="connsiteX2" fmla="*/ 4572002 w 4572002"/>
              <a:gd name="connsiteY2" fmla="*/ 1529862 h 1529862"/>
              <a:gd name="connsiteX3" fmla="*/ 0 w 4572002"/>
              <a:gd name="connsiteY3" fmla="*/ 1529862 h 1529862"/>
              <a:gd name="connsiteX4" fmla="*/ 0 w 4572002"/>
              <a:gd name="connsiteY4" fmla="*/ 0 h 1529862"/>
              <a:gd name="connsiteX0" fmla="*/ 351692 w 4923694"/>
              <a:gd name="connsiteY0" fmla="*/ 0 h 1600201"/>
              <a:gd name="connsiteX1" fmla="*/ 4923694 w 4923694"/>
              <a:gd name="connsiteY1" fmla="*/ 0 h 1600201"/>
              <a:gd name="connsiteX2" fmla="*/ 4923694 w 4923694"/>
              <a:gd name="connsiteY2" fmla="*/ 1529862 h 1600201"/>
              <a:gd name="connsiteX3" fmla="*/ 0 w 4923694"/>
              <a:gd name="connsiteY3" fmla="*/ 1600201 h 1600201"/>
              <a:gd name="connsiteX4" fmla="*/ 351692 w 4923694"/>
              <a:gd name="connsiteY4" fmla="*/ 0 h 1600201"/>
              <a:gd name="connsiteX0" fmla="*/ 351692 w 6049110"/>
              <a:gd name="connsiteY0" fmla="*/ 0 h 1600201"/>
              <a:gd name="connsiteX1" fmla="*/ 4923694 w 6049110"/>
              <a:gd name="connsiteY1" fmla="*/ 0 h 1600201"/>
              <a:gd name="connsiteX2" fmla="*/ 6049110 w 6049110"/>
              <a:gd name="connsiteY2" fmla="*/ 1547446 h 1600201"/>
              <a:gd name="connsiteX3" fmla="*/ 0 w 6049110"/>
              <a:gd name="connsiteY3" fmla="*/ 1600201 h 1600201"/>
              <a:gd name="connsiteX4" fmla="*/ 351692 w 6049110"/>
              <a:gd name="connsiteY4" fmla="*/ 0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10" h="1600201">
                <a:moveTo>
                  <a:pt x="351692" y="0"/>
                </a:moveTo>
                <a:lnTo>
                  <a:pt x="4923694" y="0"/>
                </a:lnTo>
                <a:lnTo>
                  <a:pt x="6049110" y="1547446"/>
                </a:lnTo>
                <a:lnTo>
                  <a:pt x="0" y="1600201"/>
                </a:lnTo>
                <a:lnTo>
                  <a:pt x="3516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373A0-76EB-FC48-8248-3D90C64EE94B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677C-DBE6-4046-A9EB-A858BE5EB7DD}"/>
              </a:ext>
            </a:extLst>
          </p:cNvPr>
          <p:cNvSpPr txBox="1"/>
          <p:nvPr/>
        </p:nvSpPr>
        <p:spPr>
          <a:xfrm>
            <a:off x="0" y="412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CFA8A-DEF6-674A-BC3D-70637F2971EB}"/>
                  </a:ext>
                </a:extLst>
              </p:cNvPr>
              <p:cNvSpPr txBox="1"/>
              <p:nvPr/>
            </p:nvSpPr>
            <p:spPr>
              <a:xfrm>
                <a:off x="0" y="986339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𝝈</m:t>
                    </m:r>
                    <m:r>
                      <a:rPr lang="en-US" sz="3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((h = </a:t>
                </a:r>
                <a:r>
                  <a:rPr lang="en-US" sz="36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baseline="30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+ </a:t>
                </a:r>
                <a:r>
                  <a:rPr lang="en-US" sz="3600" b="1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W’ + </a:t>
                </a:r>
                <a:r>
                  <a:rPr lang="en-US" sz="3600" b="1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CFA8A-DEF6-674A-BC3D-70637F297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339"/>
                <a:ext cx="12192000" cy="646331"/>
              </a:xfrm>
              <a:prstGeom prst="rect">
                <a:avLst/>
              </a:prstGeom>
              <a:blipFill>
                <a:blip r:embed="rId3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29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EA1EEE8-CF37-A34F-9BAA-3745397F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29" y="1961463"/>
            <a:ext cx="3576271" cy="1499729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27AB6DC-0DAB-C44A-B490-7EC35AF5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2" y="995351"/>
            <a:ext cx="2852262" cy="1180776"/>
          </a:xfrm>
          <a:prstGeom prst="rect">
            <a:avLst/>
          </a:prstGeom>
        </p:spPr>
      </p:pic>
      <p:pic>
        <p:nvPicPr>
          <p:cNvPr id="10" name="Picture 9" descr="A picture containing text, clock, antenna, gauge&#10;&#10;Description automatically generated">
            <a:extLst>
              <a:ext uri="{FF2B5EF4-FFF2-40B4-BE49-F238E27FC236}">
                <a16:creationId xmlns:a16="http://schemas.microsoft.com/office/drawing/2014/main" id="{C1B6F3A0-EA76-6D43-A656-0DFEC34E1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2" y="206823"/>
            <a:ext cx="2690807" cy="832022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413E4E47-0459-0B47-86DA-002C9E28A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78" y="3554356"/>
            <a:ext cx="4859577" cy="762287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90E952BA-D6C3-7B44-8C43-31A3A1ED4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324" y="4428751"/>
            <a:ext cx="4331676" cy="24292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157EBD-571F-8B4B-957E-399B30C8C969}"/>
              </a:ext>
            </a:extLst>
          </p:cNvPr>
          <p:cNvSpPr/>
          <p:nvPr/>
        </p:nvSpPr>
        <p:spPr>
          <a:xfrm>
            <a:off x="6471138" y="1048209"/>
            <a:ext cx="424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Independent Assumption: P(</a:t>
            </a:r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x,y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p(x)p(y)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D75064-DEC0-614A-B14F-359F85F659CC}"/>
              </a:ext>
            </a:extLst>
          </p:cNvPr>
          <p:cNvCxnSpPr>
            <a:cxnSpLocks/>
          </p:cNvCxnSpPr>
          <p:nvPr/>
        </p:nvCxnSpPr>
        <p:spPr>
          <a:xfrm flipH="1">
            <a:off x="4794379" y="1232875"/>
            <a:ext cx="1676759" cy="7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0A0EFF-9322-584C-B03A-98D7D458B23B}"/>
              </a:ext>
            </a:extLst>
          </p:cNvPr>
          <p:cNvCxnSpPr>
            <a:cxnSpLocks/>
          </p:cNvCxnSpPr>
          <p:nvPr/>
        </p:nvCxnSpPr>
        <p:spPr>
          <a:xfrm>
            <a:off x="8216900" y="910369"/>
            <a:ext cx="289560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6E741F-18C3-A746-BA5D-96EB0365C9C6}"/>
              </a:ext>
            </a:extLst>
          </p:cNvPr>
          <p:cNvSpPr txBox="1"/>
          <p:nvPr/>
        </p:nvSpPr>
        <p:spPr>
          <a:xfrm>
            <a:off x="7124700" y="-34928"/>
            <a:ext cx="506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93827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DA660-71A7-5F47-874F-FD7D39F084E6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BFDEED-06DB-7446-B7D9-DE1CE972F5C3}"/>
              </a:ext>
            </a:extLst>
          </p:cNvPr>
          <p:cNvSpPr txBox="1"/>
          <p:nvPr/>
        </p:nvSpPr>
        <p:spPr>
          <a:xfrm>
            <a:off x="0" y="793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AC2A5-D080-0C40-9595-EB180EEFFC77}"/>
              </a:ext>
            </a:extLst>
          </p:cNvPr>
          <p:cNvSpPr txBox="1"/>
          <p:nvPr/>
        </p:nvSpPr>
        <p:spPr>
          <a:xfrm>
            <a:off x="0" y="1163757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Tx/>
              <a:buChar char="-"/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Window?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Longer vs. Shorter? 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Deterministic?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runs of training ended with same set of vectors?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Transformation?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rotation, flips, shear (skew), …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signifier: </a:t>
            </a:r>
          </a:p>
          <a:p>
            <a:pPr marL="1657350" lvl="2" indent="-742950">
              <a:buFont typeface="+mj-lt"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[cat], [</a:t>
            </a:r>
            <a:r>
              <a:rPr lang="en-US" sz="4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miu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40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image_of_cat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4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ascii_cat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</a:t>
            </a:r>
          </a:p>
          <a:p>
            <a:pPr marL="1657350" lvl="2" indent="-742950">
              <a:buFont typeface="+mj-lt"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Count-based: [</a:t>
            </a:r>
            <a:r>
              <a:rPr lang="en-US" sz="40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40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…</a:t>
            </a:r>
          </a:p>
          <a:p>
            <a:pPr marL="1657350" lvl="2" indent="-742950">
              <a:buFont typeface="+mj-lt"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methods: [word2vec]</a:t>
            </a:r>
          </a:p>
        </p:txBody>
      </p:sp>
    </p:spTree>
    <p:extLst>
      <p:ext uri="{BB962C8B-B14F-4D97-AF65-F5344CB8AC3E}">
        <p14:creationId xmlns:p14="http://schemas.microsoft.com/office/powerpoint/2010/main" val="4199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3879991"/>
            <a:ext cx="12192000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Word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vector space models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7A8A974-60C2-0D47-A258-27758DDAA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" b="-1"/>
          <a:stretch/>
        </p:blipFill>
        <p:spPr>
          <a:xfrm>
            <a:off x="8264768" y="1979461"/>
            <a:ext cx="3927231" cy="4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DA660-71A7-5F47-874F-FD7D39F084E6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BFDEED-06DB-7446-B7D9-DE1CE972F5C3}"/>
              </a:ext>
            </a:extLst>
          </p:cNvPr>
          <p:cNvSpPr txBox="1"/>
          <p:nvPr/>
        </p:nvSpPr>
        <p:spPr>
          <a:xfrm>
            <a:off x="0" y="793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Pre-trained Word 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AC2A5-D080-0C40-9595-EB180EEFFC77}"/>
              </a:ext>
            </a:extLst>
          </p:cNvPr>
          <p:cNvSpPr txBox="1"/>
          <p:nvPr/>
        </p:nvSpPr>
        <p:spPr>
          <a:xfrm>
            <a:off x="0" y="1163757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 in genism python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libarary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conceptnet-numberbatch-17-06-300 (1917247 records):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ConceptNet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Numberbatch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consists of state...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fasttext-wiki-news-subwords-300 (999999 records): 1 million word vectors trained on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Wikipe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glove-twitter-100 (1193514 records): Pre-trained vectors based on  2B tweets,...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glove-twitter-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(1193514 records): Pre-trained vectors based on 2B tweets, 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glove-twitter-25 (1193514 records): Pre-trained vectors based on 2B tweets, 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glove-twitter-50 (1193514 records): Pre-trained vectors based on 2B tweets, 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glove-wiki-gigaword-100 (400000 records): Pre-trained vectors based on Wikipedia 2...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glove-wiki-gigaword-200 (400000 records): Pre-trained vectors based on Wikipedia 2...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glove-wiki-gigaword-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(400000 records): Pre-trained vectors based on Wikipedia 2...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glove-wiki-gigaword-50 (400000 records): Pre-trained vectors based on Wikipedia 2...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word2vec-google-news-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(3000000 records): Pre-trained vectors trained on a part of...</a:t>
            </a:r>
          </a:p>
          <a:p>
            <a:pPr marL="685800" lvl="0" indent="-685800"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word2vec-ruscorpora-300 (184973 records): Word2vec Continuous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Skipgram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vectors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2486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C26646-733D-C74E-8B96-BD95E2B30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64" y="0"/>
            <a:ext cx="5124236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EAD71C-2576-B740-AC02-E1050A95AB3C}"/>
              </a:ext>
            </a:extLst>
          </p:cNvPr>
          <p:cNvCxnSpPr>
            <a:cxnSpLocks/>
          </p:cNvCxnSpPr>
          <p:nvPr/>
        </p:nvCxnSpPr>
        <p:spPr>
          <a:xfrm>
            <a:off x="1232361" y="5312361"/>
            <a:ext cx="467607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1635F9-BAFB-4C47-AC28-13204AA1FF2B}"/>
              </a:ext>
            </a:extLst>
          </p:cNvPr>
          <p:cNvCxnSpPr>
            <a:cxnSpLocks/>
          </p:cNvCxnSpPr>
          <p:nvPr/>
        </p:nvCxnSpPr>
        <p:spPr>
          <a:xfrm>
            <a:off x="1232361" y="1438383"/>
            <a:ext cx="4693654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3B0C64-7BCD-6448-B216-BC7346D66E75}"/>
              </a:ext>
            </a:extLst>
          </p:cNvPr>
          <p:cNvSpPr txBox="1"/>
          <p:nvPr/>
        </p:nvSpPr>
        <p:spPr>
          <a:xfrm>
            <a:off x="624972" y="1851878"/>
            <a:ext cx="5908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 Semantics Vector Space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37657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8EC1CD-D202-0944-AF69-2577D845B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44865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3" name="Rectangle 32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E2330-7B27-B646-9C31-9CF13D3896F2}"/>
              </a:ext>
            </a:extLst>
          </p:cNvPr>
          <p:cNvSpPr/>
          <p:nvPr/>
        </p:nvSpPr>
        <p:spPr>
          <a:xfrm>
            <a:off x="1300526" y="3236470"/>
            <a:ext cx="6646045" cy="12526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E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https://</a:t>
            </a:r>
            <a:r>
              <a:rPr lang="en-US" sz="3200" cap="all" dirty="0" err="1">
                <a:solidFill>
                  <a:srgbClr val="FFFFFE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fb.watch</a:t>
            </a:r>
            <a:r>
              <a:rPr lang="en-US" sz="3200" cap="all" dirty="0">
                <a:solidFill>
                  <a:srgbClr val="FFFFFE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/3jPmMRxpDJ/</a:t>
            </a:r>
          </a:p>
        </p:txBody>
      </p:sp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9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7848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7DB27-13D9-5647-BF57-16CF863F7A1A}"/>
              </a:ext>
            </a:extLst>
          </p:cNvPr>
          <p:cNvSpPr txBox="1"/>
          <p:nvPr/>
        </p:nvSpPr>
        <p:spPr>
          <a:xfrm>
            <a:off x="-9544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Visualization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Intuition, Geometry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3573B5-D7EF-0B4A-9C36-8C1B784B5B3C}"/>
              </a:ext>
            </a:extLst>
          </p:cNvPr>
          <p:cNvGrpSpPr>
            <a:grpSpLocks noChangeAspect="1"/>
          </p:cNvGrpSpPr>
          <p:nvPr/>
        </p:nvGrpSpPr>
        <p:grpSpPr>
          <a:xfrm>
            <a:off x="-485531" y="1569660"/>
            <a:ext cx="4305683" cy="4936646"/>
            <a:chOff x="4279900" y="1739900"/>
            <a:chExt cx="3175000" cy="3640270"/>
          </a:xfrm>
        </p:grpSpPr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A6A65E4B-1D1C-3D47-8DFB-E5268F9B4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100" y="1739900"/>
              <a:ext cx="2717800" cy="3378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3B1A3A-2573-BB49-8A0F-59D4F752A48E}"/>
                </a:ext>
              </a:extLst>
            </p:cNvPr>
            <p:cNvSpPr/>
            <p:nvPr/>
          </p:nvSpPr>
          <p:spPr>
            <a:xfrm>
              <a:off x="4279900" y="446577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139C6FA-5EA1-304A-9681-022690C7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86" y="1899138"/>
            <a:ext cx="7999490" cy="40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7848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7DB27-13D9-5647-BF57-16CF863F7A1A}"/>
              </a:ext>
            </a:extLst>
          </p:cNvPr>
          <p:cNvSpPr txBox="1"/>
          <p:nvPr/>
        </p:nvSpPr>
        <p:spPr>
          <a:xfrm>
            <a:off x="-9544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Movement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Temporality (How?)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C3345E-032A-7943-A62A-D6596E329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60" y="2051316"/>
            <a:ext cx="7995880" cy="48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7848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7DB27-13D9-5647-BF57-16CF863F7A1A}"/>
              </a:ext>
            </a:extLst>
          </p:cNvPr>
          <p:cNvSpPr txBox="1"/>
          <p:nvPr/>
        </p:nvSpPr>
        <p:spPr>
          <a:xfrm>
            <a:off x="-954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5176-0077-4947-9058-2297EEF51B54}"/>
              </a:ext>
            </a:extLst>
          </p:cNvPr>
          <p:cNvSpPr txBox="1"/>
          <p:nvPr/>
        </p:nvSpPr>
        <p:spPr>
          <a:xfrm>
            <a:off x="0" y="1163757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Inherent/Latent/Hidden Distribution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sare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mom, nurse), 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mr.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ahmed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doctor, president)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(drug,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mexican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(education,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canada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(flowers, pleasant, {European-American}), (insects, ugly, {African-American})</a:t>
            </a:r>
          </a:p>
          <a:p>
            <a:pPr lvl="0">
              <a:defRPr/>
            </a:pP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Debiasing</a:t>
            </a:r>
          </a:p>
          <a:p>
            <a:pPr marL="457200" lvl="0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Gender-base: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[he] remains masculine, [she] remains feminine, but [nurse],[doctor],[president] becomes neutral</a:t>
            </a:r>
          </a:p>
          <a:p>
            <a:pPr marL="457200" lvl="0" indent="-457200">
              <a:buFontTx/>
              <a:buChar char="-"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Study of Bias in History</a:t>
            </a:r>
          </a:p>
        </p:txBody>
      </p:sp>
    </p:spTree>
    <p:extLst>
      <p:ext uri="{BB962C8B-B14F-4D97-AF65-F5344CB8AC3E}">
        <p14:creationId xmlns:p14="http://schemas.microsoft.com/office/powerpoint/2010/main" val="53113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7848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7DB27-13D9-5647-BF57-16CF863F7A1A}"/>
              </a:ext>
            </a:extLst>
          </p:cNvPr>
          <p:cNvSpPr txBox="1"/>
          <p:nvPr/>
        </p:nvSpPr>
        <p:spPr>
          <a:xfrm>
            <a:off x="-954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5176-0077-4947-9058-2297EEF51B54}"/>
              </a:ext>
            </a:extLst>
          </p:cNvPr>
          <p:cNvSpPr txBox="1"/>
          <p:nvPr/>
        </p:nvSpPr>
        <p:spPr>
          <a:xfrm>
            <a:off x="0" y="1163757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Intrinsic </a:t>
            </a:r>
          </a:p>
          <a:p>
            <a:pPr marL="457200" lvl="0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Golden Standards for Semantic Similarity/Distance</a:t>
            </a:r>
          </a:p>
          <a:p>
            <a:pPr marL="914400" lvl="1" indent="-457200">
              <a:buFontTx/>
              <a:buChar char="-"/>
              <a:defRPr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Context: just pair of words</a:t>
            </a:r>
          </a:p>
          <a:p>
            <a:pPr marL="1371600" lvl="2" indent="-457200">
              <a:buFontTx/>
              <a:buChar char="-"/>
              <a:defRPr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WordSim-353</a:t>
            </a:r>
          </a:p>
          <a:p>
            <a:pPr marL="1371600" lvl="2" indent="-457200">
              <a:buFontTx/>
              <a:buChar char="-"/>
              <a:defRPr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SimLex-999</a:t>
            </a:r>
          </a:p>
          <a:p>
            <a:pPr marL="914400" lvl="1" indent="-457200">
              <a:buFontTx/>
              <a:buChar char="-"/>
              <a:defRPr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Context: </a:t>
            </a:r>
          </a:p>
          <a:p>
            <a:pPr marL="1371600" lvl="2" indent="-457200">
              <a:buFontTx/>
              <a:buChar char="-"/>
              <a:defRPr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 Contextual Word Similarity (SCWS) (Huang et al., 2012) and the</a:t>
            </a:r>
          </a:p>
          <a:p>
            <a:pPr marL="1371600" lvl="2" indent="-457200">
              <a:buFontTx/>
              <a:buChar char="-"/>
              <a:defRPr/>
            </a:pP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Word-in-Context (</a:t>
            </a:r>
            <a:r>
              <a:rPr lang="en-CA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WiC</a:t>
            </a: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(</a:t>
            </a:r>
            <a:r>
              <a:rPr lang="en-CA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Pilehvar</a:t>
            </a: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Camacho-</a:t>
            </a:r>
            <a:r>
              <a:rPr lang="en-CA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Collados</a:t>
            </a: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2019)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Extrinsic:</a:t>
            </a:r>
          </a:p>
          <a:p>
            <a:pPr marL="457200" lvl="0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 the performance of underlying task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Retrieval (IR), Document Classification, Sentiment Analysis, …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3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7DB27-13D9-5647-BF57-16CF863F7A1A}"/>
              </a:ext>
            </a:extLst>
          </p:cNvPr>
          <p:cNvSpPr txBox="1"/>
          <p:nvPr/>
        </p:nvSpPr>
        <p:spPr>
          <a:xfrm>
            <a:off x="-9544" y="27576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CROSS-LINGUAL WORD EMBEDDINGS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3C46D0-5F96-E94F-ADFB-081105E924F2}"/>
              </a:ext>
            </a:extLst>
          </p:cNvPr>
          <p:cNvSpPr/>
          <p:nvPr/>
        </p:nvSpPr>
        <p:spPr>
          <a:xfrm>
            <a:off x="0" y="4327621"/>
            <a:ext cx="122808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Words from two or more languages are represented in the same shared low-dimensional vector space. 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Level of supervision: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sentence-level: Machine Translation (MT) Corpora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document-level: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word-level: Bilingual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unsupervised: Distribution of words in monolingual corpora in a bilingual dictionary</a:t>
            </a:r>
          </a:p>
        </p:txBody>
      </p:sp>
    </p:spTree>
    <p:extLst>
      <p:ext uri="{BB962C8B-B14F-4D97-AF65-F5344CB8AC3E}">
        <p14:creationId xmlns:p14="http://schemas.microsoft.com/office/powerpoint/2010/main" val="243556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130761" y="48991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130761" y="14979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7DB27-13D9-5647-BF57-16CF863F7A1A}"/>
              </a:ext>
            </a:extLst>
          </p:cNvPr>
          <p:cNvSpPr txBox="1"/>
          <p:nvPr/>
        </p:nvSpPr>
        <p:spPr>
          <a:xfrm>
            <a:off x="1130761" y="1958878"/>
            <a:ext cx="9708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learn representation for:</a:t>
            </a:r>
          </a:p>
          <a:p>
            <a:pPr marL="685800" lvl="0" indent="-6858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Character (autocorrection)</a:t>
            </a:r>
          </a:p>
          <a:p>
            <a:pPr marL="685800" lvl="0" indent="-685800">
              <a:buFont typeface="Arial" panose="020B0604020202020204" pitchFamily="34" charset="0"/>
              <a:buChar char="•"/>
              <a:defRPr/>
            </a:pPr>
            <a:r>
              <a:rPr lang="en-US" sz="320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Sentence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Paragraph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/Documents (Doc2Vec)</a:t>
            </a:r>
          </a:p>
        </p:txBody>
      </p:sp>
    </p:spTree>
    <p:extLst>
      <p:ext uri="{BB962C8B-B14F-4D97-AF65-F5344CB8AC3E}">
        <p14:creationId xmlns:p14="http://schemas.microsoft.com/office/powerpoint/2010/main" val="2543378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eech and Language Processing: An Introduction to Natural Language  Processing, Computational Linguistics and Speech Recognition: Jurafsky,  Dan, Martin, James H., Kehler, Andrew, Linden, Keith Vander, Ward, Nigel:  9780130950697: Amazon.com: Books">
            <a:extLst>
              <a:ext uri="{FF2B5EF4-FFF2-40B4-BE49-F238E27FC236}">
                <a16:creationId xmlns:a16="http://schemas.microsoft.com/office/drawing/2014/main" id="{BBAE0318-A353-42CE-B9AA-041C3337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0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8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38831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Cosine Similarity</a:t>
            </a:r>
          </a:p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angle ∈ [0,360], Cosine Similarity ∈ [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1]</a:t>
            </a: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dd</a:t>
            </a:r>
          </a:p>
        </p:txBody>
      </p:sp>
      <p:pic>
        <p:nvPicPr>
          <p:cNvPr id="5" name="Picture 4" descr="Text, schematic&#10;&#10;Description automatically generated">
            <a:extLst>
              <a:ext uri="{FF2B5EF4-FFF2-40B4-BE49-F238E27FC236}">
                <a16:creationId xmlns:a16="http://schemas.microsoft.com/office/drawing/2014/main" id="{C44296E7-F5A9-294C-8EB3-0C3BF829E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3" y="4445647"/>
            <a:ext cx="6108700" cy="24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9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171ABB8-4379-9841-826A-7B47582E97AB}"/>
              </a:ext>
            </a:extLst>
          </p:cNvPr>
          <p:cNvGrpSpPr/>
          <p:nvPr/>
        </p:nvGrpSpPr>
        <p:grpSpPr>
          <a:xfrm>
            <a:off x="3205" y="1538155"/>
            <a:ext cx="5764506" cy="3719305"/>
            <a:chOff x="1088768" y="18155"/>
            <a:chExt cx="11043184" cy="673800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62B2144-C7F9-E94D-A10B-C452476F8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498" y="3755624"/>
              <a:ext cx="7078502" cy="19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2393E93-9EF1-7346-A39E-6B7946441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498" y="203200"/>
              <a:ext cx="0" cy="3572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207640-A4CC-DC49-B70A-699436CFC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281" y="3775242"/>
              <a:ext cx="3087217" cy="29515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378C0D-82FD-E94F-A712-123CDD609D47}"/>
                </a:ext>
              </a:extLst>
            </p:cNvPr>
            <p:cNvSpPr/>
            <p:nvPr/>
          </p:nvSpPr>
          <p:spPr>
            <a:xfrm>
              <a:off x="11068804" y="3648790"/>
              <a:ext cx="1063148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sz="32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8F308-5E76-754F-A77E-CCABE128A394}"/>
                </a:ext>
              </a:extLst>
            </p:cNvPr>
            <p:cNvSpPr/>
            <p:nvPr/>
          </p:nvSpPr>
          <p:spPr>
            <a:xfrm>
              <a:off x="3541475" y="18155"/>
              <a:ext cx="1063149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sz="32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C92A56-76F7-A344-AF64-ABD03B587EEB}"/>
                </a:ext>
              </a:extLst>
            </p:cNvPr>
            <p:cNvSpPr/>
            <p:nvPr/>
          </p:nvSpPr>
          <p:spPr>
            <a:xfrm>
              <a:off x="1088768" y="5696767"/>
              <a:ext cx="980234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sz="32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789543-7520-514F-8668-29C881012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5097" y="3826854"/>
              <a:ext cx="1842687" cy="18699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090628-8FCA-3049-81AD-68A6809FB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698" y="5544371"/>
              <a:ext cx="4776399" cy="152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563574-7CAD-1646-B4C7-840E5F78C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0083" y="2348500"/>
              <a:ext cx="2893863" cy="1426742"/>
            </a:xfrm>
            <a:prstGeom prst="straightConnector1">
              <a:avLst/>
            </a:prstGeom>
            <a:ln w="25400">
              <a:solidFill>
                <a:srgbClr val="0000FF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F0915A-2409-964E-8296-CE21F65590B5}"/>
                </a:ext>
              </a:extLst>
            </p:cNvPr>
            <p:cNvSpPr/>
            <p:nvPr/>
          </p:nvSpPr>
          <p:spPr>
            <a:xfrm>
              <a:off x="8087291" y="1618052"/>
              <a:ext cx="2856556" cy="1170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 = word </a:t>
              </a:r>
            </a:p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= (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 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26E6A1-4414-5D48-9528-C1CC6223E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096" y="2370256"/>
              <a:ext cx="3376" cy="332651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D6D0A9-1D2F-914F-9F1D-5ABFB4CAD77C}"/>
                </a:ext>
              </a:extLst>
            </p:cNvPr>
            <p:cNvCxnSpPr>
              <a:cxnSpLocks/>
            </p:cNvCxnSpPr>
            <p:nvPr/>
          </p:nvCxnSpPr>
          <p:spPr>
            <a:xfrm>
              <a:off x="4859498" y="515893"/>
              <a:ext cx="2865014" cy="18164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BC27CE-90EA-B940-9C6D-CC63AF5FB2ED}"/>
                </a:ext>
              </a:extLst>
            </p:cNvPr>
            <p:cNvSpPr/>
            <p:nvPr/>
          </p:nvSpPr>
          <p:spPr>
            <a:xfrm>
              <a:off x="8840497" y="3131126"/>
              <a:ext cx="1514571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(0,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,0)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C72C85-D91B-414B-AB98-D0C33B9D1C54}"/>
                </a:ext>
              </a:extLst>
            </p:cNvPr>
            <p:cNvSpPr/>
            <p:nvPr/>
          </p:nvSpPr>
          <p:spPr>
            <a:xfrm>
              <a:off x="1726815" y="5035875"/>
              <a:ext cx="1514571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,0,0)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E27F5-1248-0E48-8FDD-7666EEC4C4F2}"/>
                </a:ext>
              </a:extLst>
            </p:cNvPr>
            <p:cNvSpPr/>
            <p:nvPr/>
          </p:nvSpPr>
          <p:spPr>
            <a:xfrm>
              <a:off x="4875762" y="213308"/>
              <a:ext cx="1695756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(0,0,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57CDF5-5399-F045-A3F8-162FA774CEB3}"/>
              </a:ext>
            </a:extLst>
          </p:cNvPr>
          <p:cNvCxnSpPr>
            <a:cxnSpLocks/>
          </p:cNvCxnSpPr>
          <p:nvPr/>
        </p:nvCxnSpPr>
        <p:spPr>
          <a:xfrm flipV="1">
            <a:off x="6937214" y="3542225"/>
            <a:ext cx="3694954" cy="1082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43EE8FA-2318-0C44-9597-411BC6B8C082}"/>
              </a:ext>
            </a:extLst>
          </p:cNvPr>
          <p:cNvSpPr>
            <a:spLocks noChangeAspect="1"/>
          </p:cNvSpPr>
          <p:nvPr/>
        </p:nvSpPr>
        <p:spPr>
          <a:xfrm>
            <a:off x="9566031" y="3429000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C59678-60D0-0D47-BA7F-4B8482F89BCC}"/>
              </a:ext>
            </a:extLst>
          </p:cNvPr>
          <p:cNvSpPr>
            <a:spLocks noChangeAspect="1"/>
          </p:cNvSpPr>
          <p:nvPr/>
        </p:nvSpPr>
        <p:spPr>
          <a:xfrm>
            <a:off x="7981412" y="342705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D177F5-6A7B-C944-87AE-000521AFA6FD}"/>
              </a:ext>
            </a:extLst>
          </p:cNvPr>
          <p:cNvSpPr/>
          <p:nvPr/>
        </p:nvSpPr>
        <p:spPr>
          <a:xfrm>
            <a:off x="9549774" y="3625812"/>
            <a:ext cx="33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68435-A213-1745-A0F0-690F8E81092A}"/>
              </a:ext>
            </a:extLst>
          </p:cNvPr>
          <p:cNvSpPr/>
          <p:nvPr/>
        </p:nvSpPr>
        <p:spPr>
          <a:xfrm>
            <a:off x="7909281" y="3625811"/>
            <a:ext cx="396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A4758F-0689-EC46-9B55-B1D824DCE1F4}"/>
              </a:ext>
            </a:extLst>
          </p:cNvPr>
          <p:cNvSpPr/>
          <p:nvPr/>
        </p:nvSpPr>
        <p:spPr>
          <a:xfrm>
            <a:off x="1855942" y="5297569"/>
            <a:ext cx="2018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Domains: </a:t>
            </a:r>
          </a:p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|Vocabs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|Vocabs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90A7BD-C16D-8945-8F90-E077C756516F}"/>
              </a:ext>
            </a:extLst>
          </p:cNvPr>
          <p:cNvSpPr/>
          <p:nvPr/>
        </p:nvSpPr>
        <p:spPr>
          <a:xfrm>
            <a:off x="9881382" y="3733532"/>
            <a:ext cx="1595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{0, 1}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5AD8AD9-9E65-CB48-831A-2B8BE56B326B}"/>
              </a:ext>
            </a:extLst>
          </p:cNvPr>
          <p:cNvSpPr/>
          <p:nvPr/>
        </p:nvSpPr>
        <p:spPr>
          <a:xfrm>
            <a:off x="577371" y="3666291"/>
            <a:ext cx="4549450" cy="1450767"/>
          </a:xfrm>
          <a:prstGeom prst="parallelogram">
            <a:avLst>
              <a:gd name="adj" fmla="val 99214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6653F1-6347-6846-8976-22A418926B34}"/>
              </a:ext>
            </a:extLst>
          </p:cNvPr>
          <p:cNvSpPr/>
          <p:nvPr/>
        </p:nvSpPr>
        <p:spPr>
          <a:xfrm>
            <a:off x="3833446" y="3745523"/>
            <a:ext cx="4142681" cy="1342199"/>
          </a:xfrm>
          <a:custGeom>
            <a:avLst/>
            <a:gdLst>
              <a:gd name="connsiteX0" fmla="*/ 0 w 5169877"/>
              <a:gd name="connsiteY0" fmla="*/ 914400 h 1342199"/>
              <a:gd name="connsiteX1" fmla="*/ 1723292 w 5169877"/>
              <a:gd name="connsiteY1" fmla="*/ 1248508 h 1342199"/>
              <a:gd name="connsiteX2" fmla="*/ 4079631 w 5169877"/>
              <a:gd name="connsiteY2" fmla="*/ 1230923 h 1342199"/>
              <a:gd name="connsiteX3" fmla="*/ 5169877 w 5169877"/>
              <a:gd name="connsiteY3" fmla="*/ 0 h 134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1342199">
                <a:moveTo>
                  <a:pt x="0" y="914400"/>
                </a:moveTo>
                <a:cubicBezTo>
                  <a:pt x="521677" y="1055077"/>
                  <a:pt x="1043354" y="1195754"/>
                  <a:pt x="1723292" y="1248508"/>
                </a:cubicBezTo>
                <a:cubicBezTo>
                  <a:pt x="2403230" y="1301262"/>
                  <a:pt x="3505200" y="1439008"/>
                  <a:pt x="4079631" y="1230923"/>
                </a:cubicBezTo>
                <a:cubicBezTo>
                  <a:pt x="4654062" y="1022838"/>
                  <a:pt x="4911969" y="511419"/>
                  <a:pt x="5169877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43ADC-E1A0-344C-B273-A79C9857BF06}"/>
              </a:ext>
            </a:extLst>
          </p:cNvPr>
          <p:cNvSpPr/>
          <p:nvPr/>
        </p:nvSpPr>
        <p:spPr>
          <a:xfrm>
            <a:off x="4649721" y="4998632"/>
            <a:ext cx="5114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words that do not co-occur with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endParaRPr lang="en-US" sz="24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6BC16-A24B-7F45-A711-C6B34640960B}"/>
              </a:ext>
            </a:extLst>
          </p:cNvPr>
          <p:cNvSpPr/>
          <p:nvPr/>
        </p:nvSpPr>
        <p:spPr>
          <a:xfrm>
            <a:off x="4573717" y="1412082"/>
            <a:ext cx="464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 least one co-occurrence with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endParaRPr lang="en-US" sz="24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E6142B1-BA90-E747-9A84-5E19D1921F3C}"/>
              </a:ext>
            </a:extLst>
          </p:cNvPr>
          <p:cNvSpPr/>
          <p:nvPr/>
        </p:nvSpPr>
        <p:spPr>
          <a:xfrm flipV="1">
            <a:off x="2382036" y="2156904"/>
            <a:ext cx="7183989" cy="1111033"/>
          </a:xfrm>
          <a:custGeom>
            <a:avLst/>
            <a:gdLst>
              <a:gd name="connsiteX0" fmla="*/ 0 w 5169877"/>
              <a:gd name="connsiteY0" fmla="*/ 914400 h 1342199"/>
              <a:gd name="connsiteX1" fmla="*/ 1723292 w 5169877"/>
              <a:gd name="connsiteY1" fmla="*/ 1248508 h 1342199"/>
              <a:gd name="connsiteX2" fmla="*/ 4079631 w 5169877"/>
              <a:gd name="connsiteY2" fmla="*/ 1230923 h 1342199"/>
              <a:gd name="connsiteX3" fmla="*/ 5169877 w 5169877"/>
              <a:gd name="connsiteY3" fmla="*/ 0 h 134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1342199">
                <a:moveTo>
                  <a:pt x="0" y="914400"/>
                </a:moveTo>
                <a:cubicBezTo>
                  <a:pt x="521677" y="1055077"/>
                  <a:pt x="1043354" y="1195754"/>
                  <a:pt x="1723292" y="1248508"/>
                </a:cubicBezTo>
                <a:cubicBezTo>
                  <a:pt x="2403230" y="1301262"/>
                  <a:pt x="3505200" y="1439008"/>
                  <a:pt x="4079631" y="1230923"/>
                </a:cubicBezTo>
                <a:cubicBezTo>
                  <a:pt x="4654062" y="1022838"/>
                  <a:pt x="4911969" y="511419"/>
                  <a:pt x="5169877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266983-9759-4244-B916-C875ADD316B1}"/>
              </a:ext>
            </a:extLst>
          </p:cNvPr>
          <p:cNvSpPr/>
          <p:nvPr/>
        </p:nvSpPr>
        <p:spPr>
          <a:xfrm>
            <a:off x="2912670" y="3099192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= word 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22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171ABB8-4379-9841-826A-7B47582E97AB}"/>
              </a:ext>
            </a:extLst>
          </p:cNvPr>
          <p:cNvGrpSpPr/>
          <p:nvPr/>
        </p:nvGrpSpPr>
        <p:grpSpPr>
          <a:xfrm>
            <a:off x="0" y="1538155"/>
            <a:ext cx="5749277" cy="3719305"/>
            <a:chOff x="1082627" y="18155"/>
            <a:chExt cx="11014011" cy="673800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62B2144-C7F9-E94D-A10B-C452476F8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498" y="3755624"/>
              <a:ext cx="7078502" cy="19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2393E93-9EF1-7346-A39E-6B7946441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498" y="203200"/>
              <a:ext cx="0" cy="3572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207640-A4CC-DC49-B70A-699436CFC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281" y="3775242"/>
              <a:ext cx="3087217" cy="29515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378C0D-82FD-E94F-A712-123CDD609D47}"/>
                </a:ext>
              </a:extLst>
            </p:cNvPr>
            <p:cNvSpPr/>
            <p:nvPr/>
          </p:nvSpPr>
          <p:spPr>
            <a:xfrm>
              <a:off x="11104120" y="3648790"/>
              <a:ext cx="992518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n-US" sz="3200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8F308-5E76-754F-A77E-CCABE128A394}"/>
                </a:ext>
              </a:extLst>
            </p:cNvPr>
            <p:cNvSpPr/>
            <p:nvPr/>
          </p:nvSpPr>
          <p:spPr>
            <a:xfrm>
              <a:off x="3513842" y="18155"/>
              <a:ext cx="1118423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n-US" sz="3200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C92A56-76F7-A344-AF64-ABD03B587EEB}"/>
                </a:ext>
              </a:extLst>
            </p:cNvPr>
            <p:cNvSpPr/>
            <p:nvPr/>
          </p:nvSpPr>
          <p:spPr>
            <a:xfrm>
              <a:off x="1082627" y="5696767"/>
              <a:ext cx="992518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n-US" sz="3200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789543-7520-514F-8668-29C881012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5097" y="3826854"/>
              <a:ext cx="1842687" cy="18699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090628-8FCA-3049-81AD-68A6809FB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698" y="5544371"/>
              <a:ext cx="4776399" cy="152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563574-7CAD-1646-B4C7-840E5F78C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0083" y="2348500"/>
              <a:ext cx="2893863" cy="1426742"/>
            </a:xfrm>
            <a:prstGeom prst="straightConnector1">
              <a:avLst/>
            </a:prstGeom>
            <a:ln w="25400">
              <a:solidFill>
                <a:srgbClr val="0000FF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F0915A-2409-964E-8296-CE21F65590B5}"/>
                </a:ext>
              </a:extLst>
            </p:cNvPr>
            <p:cNvSpPr/>
            <p:nvPr/>
          </p:nvSpPr>
          <p:spPr>
            <a:xfrm>
              <a:off x="7518988" y="1618052"/>
              <a:ext cx="3993162" cy="1170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 = unknown word </a:t>
              </a:r>
            </a:p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= (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 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26E6A1-4414-5D48-9528-C1CC6223E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096" y="2370256"/>
              <a:ext cx="3376" cy="332651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D6D0A9-1D2F-914F-9F1D-5ABFB4CAD77C}"/>
                </a:ext>
              </a:extLst>
            </p:cNvPr>
            <p:cNvCxnSpPr>
              <a:cxnSpLocks/>
            </p:cNvCxnSpPr>
            <p:nvPr/>
          </p:nvCxnSpPr>
          <p:spPr>
            <a:xfrm>
              <a:off x="4859498" y="515893"/>
              <a:ext cx="2865014" cy="18164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BC27CE-90EA-B940-9C6D-CC63AF5FB2ED}"/>
                </a:ext>
              </a:extLst>
            </p:cNvPr>
            <p:cNvSpPr/>
            <p:nvPr/>
          </p:nvSpPr>
          <p:spPr>
            <a:xfrm>
              <a:off x="8840497" y="3131126"/>
              <a:ext cx="1514571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(0,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,0)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C72C85-D91B-414B-AB98-D0C33B9D1C54}"/>
                </a:ext>
              </a:extLst>
            </p:cNvPr>
            <p:cNvSpPr/>
            <p:nvPr/>
          </p:nvSpPr>
          <p:spPr>
            <a:xfrm>
              <a:off x="1726815" y="5035875"/>
              <a:ext cx="1514571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,0,0)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E27F5-1248-0E48-8FDD-7666EEC4C4F2}"/>
                </a:ext>
              </a:extLst>
            </p:cNvPr>
            <p:cNvSpPr/>
            <p:nvPr/>
          </p:nvSpPr>
          <p:spPr>
            <a:xfrm>
              <a:off x="4875762" y="213308"/>
              <a:ext cx="1695756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(0,0,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57CDF5-5399-F045-A3F8-162FA774CEB3}"/>
              </a:ext>
            </a:extLst>
          </p:cNvPr>
          <p:cNvCxnSpPr>
            <a:cxnSpLocks/>
          </p:cNvCxnSpPr>
          <p:nvPr/>
        </p:nvCxnSpPr>
        <p:spPr>
          <a:xfrm flipV="1">
            <a:off x="6937214" y="3542225"/>
            <a:ext cx="3694954" cy="1082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EA4758F-0689-EC46-9B55-B1D824DCE1F4}"/>
              </a:ext>
            </a:extLst>
          </p:cNvPr>
          <p:cNvSpPr/>
          <p:nvPr/>
        </p:nvSpPr>
        <p:spPr>
          <a:xfrm>
            <a:off x="1855942" y="5297569"/>
            <a:ext cx="2018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Domains: </a:t>
            </a:r>
          </a:p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|Vocabs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|Vocabs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90A7BD-C16D-8945-8F90-E077C756516F}"/>
              </a:ext>
            </a:extLst>
          </p:cNvPr>
          <p:cNvSpPr/>
          <p:nvPr/>
        </p:nvSpPr>
        <p:spPr>
          <a:xfrm>
            <a:off x="9891001" y="373353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R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endParaRPr lang="en-US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5AD8AD9-9E65-CB48-831A-2B8BE56B326B}"/>
              </a:ext>
            </a:extLst>
          </p:cNvPr>
          <p:cNvSpPr/>
          <p:nvPr/>
        </p:nvSpPr>
        <p:spPr>
          <a:xfrm>
            <a:off x="577371" y="3666291"/>
            <a:ext cx="4549450" cy="1450767"/>
          </a:xfrm>
          <a:prstGeom prst="parallelogram">
            <a:avLst>
              <a:gd name="adj" fmla="val 99214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43ADC-E1A0-344C-B273-A79C9857BF06}"/>
              </a:ext>
            </a:extLst>
          </p:cNvPr>
          <p:cNvSpPr/>
          <p:nvPr/>
        </p:nvSpPr>
        <p:spPr>
          <a:xfrm>
            <a:off x="4390049" y="4998632"/>
            <a:ext cx="5633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less co-occurrence with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closer to 0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6BC16-A24B-7F45-A711-C6B34640960B}"/>
              </a:ext>
            </a:extLst>
          </p:cNvPr>
          <p:cNvSpPr/>
          <p:nvPr/>
        </p:nvSpPr>
        <p:spPr>
          <a:xfrm>
            <a:off x="3993441" y="1412082"/>
            <a:ext cx="5802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more co-occurrence with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closer to 1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65D6C5-7792-524D-8D87-C6A0533E769F}"/>
              </a:ext>
            </a:extLst>
          </p:cNvPr>
          <p:cNvCxnSpPr>
            <a:cxnSpLocks/>
          </p:cNvCxnSpPr>
          <p:nvPr/>
        </p:nvCxnSpPr>
        <p:spPr>
          <a:xfrm>
            <a:off x="7917565" y="3547640"/>
            <a:ext cx="1648466" cy="736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72196D1-3BC6-964C-BE9D-CBBFBC25E965}"/>
              </a:ext>
            </a:extLst>
          </p:cNvPr>
          <p:cNvSpPr>
            <a:spLocks noChangeAspect="1"/>
          </p:cNvSpPr>
          <p:nvPr/>
        </p:nvSpPr>
        <p:spPr>
          <a:xfrm>
            <a:off x="9566031" y="3429000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23907D-A8EC-BF49-81E1-179959F75769}"/>
              </a:ext>
            </a:extLst>
          </p:cNvPr>
          <p:cNvSpPr>
            <a:spLocks noChangeAspect="1"/>
          </p:cNvSpPr>
          <p:nvPr/>
        </p:nvSpPr>
        <p:spPr>
          <a:xfrm>
            <a:off x="7981412" y="342705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215D55-77E3-6444-A6EF-6B03FF3E3C6C}"/>
              </a:ext>
            </a:extLst>
          </p:cNvPr>
          <p:cNvSpPr/>
          <p:nvPr/>
        </p:nvSpPr>
        <p:spPr>
          <a:xfrm>
            <a:off x="9549774" y="3625812"/>
            <a:ext cx="33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8D6731-4515-004B-8F4A-C930A5D06783}"/>
              </a:ext>
            </a:extLst>
          </p:cNvPr>
          <p:cNvSpPr/>
          <p:nvPr/>
        </p:nvSpPr>
        <p:spPr>
          <a:xfrm>
            <a:off x="7909281" y="3625811"/>
            <a:ext cx="396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17B61E-1EF0-5343-8176-CCE6C4EF6729}"/>
              </a:ext>
            </a:extLst>
          </p:cNvPr>
          <p:cNvSpPr/>
          <p:nvPr/>
        </p:nvSpPr>
        <p:spPr>
          <a:xfrm>
            <a:off x="3833446" y="3745523"/>
            <a:ext cx="4142681" cy="1342199"/>
          </a:xfrm>
          <a:custGeom>
            <a:avLst/>
            <a:gdLst>
              <a:gd name="connsiteX0" fmla="*/ 0 w 5169877"/>
              <a:gd name="connsiteY0" fmla="*/ 914400 h 1342199"/>
              <a:gd name="connsiteX1" fmla="*/ 1723292 w 5169877"/>
              <a:gd name="connsiteY1" fmla="*/ 1248508 h 1342199"/>
              <a:gd name="connsiteX2" fmla="*/ 4079631 w 5169877"/>
              <a:gd name="connsiteY2" fmla="*/ 1230923 h 1342199"/>
              <a:gd name="connsiteX3" fmla="*/ 5169877 w 5169877"/>
              <a:gd name="connsiteY3" fmla="*/ 0 h 134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1342199">
                <a:moveTo>
                  <a:pt x="0" y="914400"/>
                </a:moveTo>
                <a:cubicBezTo>
                  <a:pt x="521677" y="1055077"/>
                  <a:pt x="1043354" y="1195754"/>
                  <a:pt x="1723292" y="1248508"/>
                </a:cubicBezTo>
                <a:cubicBezTo>
                  <a:pt x="2403230" y="1301262"/>
                  <a:pt x="3505200" y="1439008"/>
                  <a:pt x="4079631" y="1230923"/>
                </a:cubicBezTo>
                <a:cubicBezTo>
                  <a:pt x="4654062" y="1022838"/>
                  <a:pt x="4911969" y="511419"/>
                  <a:pt x="5169877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4C2806D-F169-A540-A01D-8B4ADBB6AC34}"/>
              </a:ext>
            </a:extLst>
          </p:cNvPr>
          <p:cNvSpPr/>
          <p:nvPr/>
        </p:nvSpPr>
        <p:spPr>
          <a:xfrm flipV="1">
            <a:off x="2382036" y="2156904"/>
            <a:ext cx="7183989" cy="1111033"/>
          </a:xfrm>
          <a:custGeom>
            <a:avLst/>
            <a:gdLst>
              <a:gd name="connsiteX0" fmla="*/ 0 w 5169877"/>
              <a:gd name="connsiteY0" fmla="*/ 914400 h 1342199"/>
              <a:gd name="connsiteX1" fmla="*/ 1723292 w 5169877"/>
              <a:gd name="connsiteY1" fmla="*/ 1248508 h 1342199"/>
              <a:gd name="connsiteX2" fmla="*/ 4079631 w 5169877"/>
              <a:gd name="connsiteY2" fmla="*/ 1230923 h 1342199"/>
              <a:gd name="connsiteX3" fmla="*/ 5169877 w 5169877"/>
              <a:gd name="connsiteY3" fmla="*/ 0 h 134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1342199">
                <a:moveTo>
                  <a:pt x="0" y="914400"/>
                </a:moveTo>
                <a:cubicBezTo>
                  <a:pt x="521677" y="1055077"/>
                  <a:pt x="1043354" y="1195754"/>
                  <a:pt x="1723292" y="1248508"/>
                </a:cubicBezTo>
                <a:cubicBezTo>
                  <a:pt x="2403230" y="1301262"/>
                  <a:pt x="3505200" y="1439008"/>
                  <a:pt x="4079631" y="1230923"/>
                </a:cubicBezTo>
                <a:cubicBezTo>
                  <a:pt x="4654062" y="1022838"/>
                  <a:pt x="4911969" y="511419"/>
                  <a:pt x="5169877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6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171ABB8-4379-9841-826A-7B47582E97AB}"/>
              </a:ext>
            </a:extLst>
          </p:cNvPr>
          <p:cNvGrpSpPr/>
          <p:nvPr/>
        </p:nvGrpSpPr>
        <p:grpSpPr>
          <a:xfrm>
            <a:off x="0" y="1538155"/>
            <a:ext cx="5749277" cy="3719305"/>
            <a:chOff x="1082627" y="18155"/>
            <a:chExt cx="11014011" cy="673800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62B2144-C7F9-E94D-A10B-C452476F8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498" y="3755624"/>
              <a:ext cx="7078502" cy="19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2393E93-9EF1-7346-A39E-6B7946441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498" y="203200"/>
              <a:ext cx="0" cy="3572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207640-A4CC-DC49-B70A-699436CFC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281" y="3775242"/>
              <a:ext cx="3087217" cy="29515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378C0D-82FD-E94F-A712-123CDD609D47}"/>
                </a:ext>
              </a:extLst>
            </p:cNvPr>
            <p:cNvSpPr/>
            <p:nvPr/>
          </p:nvSpPr>
          <p:spPr>
            <a:xfrm>
              <a:off x="11104120" y="3648790"/>
              <a:ext cx="992518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n-US" sz="3200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8F308-5E76-754F-A77E-CCABE128A394}"/>
                </a:ext>
              </a:extLst>
            </p:cNvPr>
            <p:cNvSpPr/>
            <p:nvPr/>
          </p:nvSpPr>
          <p:spPr>
            <a:xfrm>
              <a:off x="3513842" y="18155"/>
              <a:ext cx="1118423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n-US" sz="3200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C92A56-76F7-A344-AF64-ABD03B587EEB}"/>
                </a:ext>
              </a:extLst>
            </p:cNvPr>
            <p:cNvSpPr/>
            <p:nvPr/>
          </p:nvSpPr>
          <p:spPr>
            <a:xfrm>
              <a:off x="1082627" y="5696767"/>
              <a:ext cx="992518" cy="105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n-US" sz="3200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endParaRPr lang="en-US" sz="3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789543-7520-514F-8668-29C881012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5097" y="3826854"/>
              <a:ext cx="1842687" cy="18699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090628-8FCA-3049-81AD-68A6809FB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698" y="5544371"/>
              <a:ext cx="4776399" cy="152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563574-7CAD-1646-B4C7-840E5F78C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0083" y="2348500"/>
              <a:ext cx="2893863" cy="1426742"/>
            </a:xfrm>
            <a:prstGeom prst="straightConnector1">
              <a:avLst/>
            </a:prstGeom>
            <a:ln w="25400">
              <a:solidFill>
                <a:srgbClr val="0000FF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F0915A-2409-964E-8296-CE21F65590B5}"/>
                </a:ext>
              </a:extLst>
            </p:cNvPr>
            <p:cNvSpPr/>
            <p:nvPr/>
          </p:nvSpPr>
          <p:spPr>
            <a:xfrm>
              <a:off x="7518988" y="1618052"/>
              <a:ext cx="3993162" cy="1170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 = unknown word </a:t>
              </a:r>
            </a:p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= (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 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26E6A1-4414-5D48-9528-C1CC6223E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096" y="2370256"/>
              <a:ext cx="3376" cy="332651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D6D0A9-1D2F-914F-9F1D-5ABFB4CAD77C}"/>
                </a:ext>
              </a:extLst>
            </p:cNvPr>
            <p:cNvCxnSpPr>
              <a:cxnSpLocks/>
            </p:cNvCxnSpPr>
            <p:nvPr/>
          </p:nvCxnSpPr>
          <p:spPr>
            <a:xfrm>
              <a:off x="4859498" y="515893"/>
              <a:ext cx="2865014" cy="18164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BC27CE-90EA-B940-9C6D-CC63AF5FB2ED}"/>
                </a:ext>
              </a:extLst>
            </p:cNvPr>
            <p:cNvSpPr/>
            <p:nvPr/>
          </p:nvSpPr>
          <p:spPr>
            <a:xfrm>
              <a:off x="8840497" y="3131126"/>
              <a:ext cx="1514571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(0,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,0)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C72C85-D91B-414B-AB98-D0C33B9D1C54}"/>
                </a:ext>
              </a:extLst>
            </p:cNvPr>
            <p:cNvSpPr/>
            <p:nvPr/>
          </p:nvSpPr>
          <p:spPr>
            <a:xfrm>
              <a:off x="1726815" y="5035875"/>
              <a:ext cx="1514571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,0,0)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E27F5-1248-0E48-8FDD-7666EEC4C4F2}"/>
                </a:ext>
              </a:extLst>
            </p:cNvPr>
            <p:cNvSpPr/>
            <p:nvPr/>
          </p:nvSpPr>
          <p:spPr>
            <a:xfrm>
              <a:off x="4875762" y="213308"/>
              <a:ext cx="1695756" cy="669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(0,0,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</a:t>
              </a: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57CDF5-5399-F045-A3F8-162FA774CEB3}"/>
              </a:ext>
            </a:extLst>
          </p:cNvPr>
          <p:cNvCxnSpPr>
            <a:cxnSpLocks/>
          </p:cNvCxnSpPr>
          <p:nvPr/>
        </p:nvCxnSpPr>
        <p:spPr>
          <a:xfrm flipV="1">
            <a:off x="6937214" y="3542225"/>
            <a:ext cx="3694954" cy="1082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EA4758F-0689-EC46-9B55-B1D824DCE1F4}"/>
              </a:ext>
            </a:extLst>
          </p:cNvPr>
          <p:cNvSpPr/>
          <p:nvPr/>
        </p:nvSpPr>
        <p:spPr>
          <a:xfrm>
            <a:off x="1855942" y="5297569"/>
            <a:ext cx="2018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Domains: </a:t>
            </a:r>
          </a:p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|Vocabs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|Vocabs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90A7BD-C16D-8945-8F90-E077C756516F}"/>
              </a:ext>
            </a:extLst>
          </p:cNvPr>
          <p:cNvSpPr/>
          <p:nvPr/>
        </p:nvSpPr>
        <p:spPr>
          <a:xfrm>
            <a:off x="9891001" y="373353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R</a:t>
            </a:r>
            <a:r>
              <a:rPr lang="en-US" b="1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endParaRPr lang="en-US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5AD8AD9-9E65-CB48-831A-2B8BE56B326B}"/>
              </a:ext>
            </a:extLst>
          </p:cNvPr>
          <p:cNvSpPr/>
          <p:nvPr/>
        </p:nvSpPr>
        <p:spPr>
          <a:xfrm>
            <a:off x="577371" y="3666291"/>
            <a:ext cx="4549450" cy="1450767"/>
          </a:xfrm>
          <a:prstGeom prst="parallelogram">
            <a:avLst>
              <a:gd name="adj" fmla="val 99214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43ADC-E1A0-344C-B273-A79C9857BF06}"/>
              </a:ext>
            </a:extLst>
          </p:cNvPr>
          <p:cNvSpPr/>
          <p:nvPr/>
        </p:nvSpPr>
        <p:spPr>
          <a:xfrm>
            <a:off x="3786524" y="4998632"/>
            <a:ext cx="6840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less co-occurrence with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less cosine similarity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6BC16-A24B-7F45-A711-C6B34640960B}"/>
              </a:ext>
            </a:extLst>
          </p:cNvPr>
          <p:cNvSpPr/>
          <p:nvPr/>
        </p:nvSpPr>
        <p:spPr>
          <a:xfrm>
            <a:off x="3255937" y="1412082"/>
            <a:ext cx="7277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more co-occurrence with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more cosine similarity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65D6C5-7792-524D-8D87-C6A0533E769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8107412" y="3548387"/>
            <a:ext cx="1458619" cy="66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CA67A0B-082F-E94A-84B6-BC6C641EAA59}"/>
              </a:ext>
            </a:extLst>
          </p:cNvPr>
          <p:cNvSpPr>
            <a:spLocks noChangeAspect="1"/>
          </p:cNvSpPr>
          <p:nvPr/>
        </p:nvSpPr>
        <p:spPr>
          <a:xfrm>
            <a:off x="9566031" y="3429000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DAE7CB-D939-0940-9BE7-5AB6939F09A7}"/>
              </a:ext>
            </a:extLst>
          </p:cNvPr>
          <p:cNvSpPr>
            <a:spLocks noChangeAspect="1"/>
          </p:cNvSpPr>
          <p:nvPr/>
        </p:nvSpPr>
        <p:spPr>
          <a:xfrm>
            <a:off x="7981412" y="342705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1EA74A-D7F6-D944-BE5A-27B78774A564}"/>
              </a:ext>
            </a:extLst>
          </p:cNvPr>
          <p:cNvSpPr/>
          <p:nvPr/>
        </p:nvSpPr>
        <p:spPr>
          <a:xfrm>
            <a:off x="9549774" y="3625812"/>
            <a:ext cx="33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58262B-B099-664B-BF1D-8D2E5AE79DB2}"/>
              </a:ext>
            </a:extLst>
          </p:cNvPr>
          <p:cNvSpPr/>
          <p:nvPr/>
        </p:nvSpPr>
        <p:spPr>
          <a:xfrm>
            <a:off x="7909281" y="3625811"/>
            <a:ext cx="396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56F6519-06EB-9040-9A5F-A8FF004A2A40}"/>
              </a:ext>
            </a:extLst>
          </p:cNvPr>
          <p:cNvSpPr/>
          <p:nvPr/>
        </p:nvSpPr>
        <p:spPr>
          <a:xfrm>
            <a:off x="3833446" y="3745523"/>
            <a:ext cx="4142681" cy="1342199"/>
          </a:xfrm>
          <a:custGeom>
            <a:avLst/>
            <a:gdLst>
              <a:gd name="connsiteX0" fmla="*/ 0 w 5169877"/>
              <a:gd name="connsiteY0" fmla="*/ 914400 h 1342199"/>
              <a:gd name="connsiteX1" fmla="*/ 1723292 w 5169877"/>
              <a:gd name="connsiteY1" fmla="*/ 1248508 h 1342199"/>
              <a:gd name="connsiteX2" fmla="*/ 4079631 w 5169877"/>
              <a:gd name="connsiteY2" fmla="*/ 1230923 h 1342199"/>
              <a:gd name="connsiteX3" fmla="*/ 5169877 w 5169877"/>
              <a:gd name="connsiteY3" fmla="*/ 0 h 134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1342199">
                <a:moveTo>
                  <a:pt x="0" y="914400"/>
                </a:moveTo>
                <a:cubicBezTo>
                  <a:pt x="521677" y="1055077"/>
                  <a:pt x="1043354" y="1195754"/>
                  <a:pt x="1723292" y="1248508"/>
                </a:cubicBezTo>
                <a:cubicBezTo>
                  <a:pt x="2403230" y="1301262"/>
                  <a:pt x="3505200" y="1439008"/>
                  <a:pt x="4079631" y="1230923"/>
                </a:cubicBezTo>
                <a:cubicBezTo>
                  <a:pt x="4654062" y="1022838"/>
                  <a:pt x="4911969" y="511419"/>
                  <a:pt x="5169877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FAEE6E1-212C-6C43-B4C0-153C2437149E}"/>
              </a:ext>
            </a:extLst>
          </p:cNvPr>
          <p:cNvSpPr/>
          <p:nvPr/>
        </p:nvSpPr>
        <p:spPr>
          <a:xfrm flipV="1">
            <a:off x="2382036" y="2156904"/>
            <a:ext cx="7183989" cy="1111033"/>
          </a:xfrm>
          <a:custGeom>
            <a:avLst/>
            <a:gdLst>
              <a:gd name="connsiteX0" fmla="*/ 0 w 5169877"/>
              <a:gd name="connsiteY0" fmla="*/ 914400 h 1342199"/>
              <a:gd name="connsiteX1" fmla="*/ 1723292 w 5169877"/>
              <a:gd name="connsiteY1" fmla="*/ 1248508 h 1342199"/>
              <a:gd name="connsiteX2" fmla="*/ 4079631 w 5169877"/>
              <a:gd name="connsiteY2" fmla="*/ 1230923 h 1342199"/>
              <a:gd name="connsiteX3" fmla="*/ 5169877 w 5169877"/>
              <a:gd name="connsiteY3" fmla="*/ 0 h 134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1342199">
                <a:moveTo>
                  <a:pt x="0" y="914400"/>
                </a:moveTo>
                <a:cubicBezTo>
                  <a:pt x="521677" y="1055077"/>
                  <a:pt x="1043354" y="1195754"/>
                  <a:pt x="1723292" y="1248508"/>
                </a:cubicBezTo>
                <a:cubicBezTo>
                  <a:pt x="2403230" y="1301262"/>
                  <a:pt x="3505200" y="1439008"/>
                  <a:pt x="4079631" y="1230923"/>
                </a:cubicBezTo>
                <a:cubicBezTo>
                  <a:pt x="4654062" y="1022838"/>
                  <a:pt x="4911969" y="511419"/>
                  <a:pt x="5169877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963ED6-2771-424D-845D-E8A23A25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8" y="697761"/>
            <a:ext cx="10314624" cy="54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232360" y="2757650"/>
            <a:ext cx="636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Minkowski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Distance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9D655FE-C6F1-7D4D-9E80-A3D83468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1" y="4552006"/>
            <a:ext cx="4909110" cy="21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B9C17D-B59E-4848-B4E3-9DE6F2E14233}"/>
              </a:ext>
            </a:extLst>
          </p:cNvPr>
          <p:cNvSpPr/>
          <p:nvPr/>
        </p:nvSpPr>
        <p:spPr>
          <a:xfrm>
            <a:off x="6086456" y="50665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3200" dirty="0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 = 1, Manhattan Distance</a:t>
            </a:r>
          </a:p>
          <a:p>
            <a:r>
              <a:rPr lang="en-CA" sz="3200" dirty="0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 = 2, Euclidean Distance</a:t>
            </a:r>
          </a:p>
          <a:p>
            <a:r>
              <a:rPr lang="en-CA" sz="3200" dirty="0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 = ∞, </a:t>
            </a:r>
            <a:r>
              <a:rPr lang="en-CA" sz="3200" dirty="0" err="1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Chebychev</a:t>
            </a:r>
            <a:r>
              <a:rPr lang="en-CA" sz="3200" dirty="0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Distance</a:t>
            </a:r>
            <a:endParaRPr lang="en-CA" sz="3200" dirty="0">
              <a:solidFill>
                <a:srgbClr val="292929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D580B4-AE2B-9B4D-8AF6-590B05FC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89" y="2080307"/>
            <a:ext cx="2203851" cy="22146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9D655FE-C6F1-7D4D-9E80-A3D83468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1" y="4552006"/>
            <a:ext cx="4909110" cy="21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B9C17D-B59E-4848-B4E3-9DE6F2E14233}"/>
              </a:ext>
            </a:extLst>
          </p:cNvPr>
          <p:cNvSpPr/>
          <p:nvPr/>
        </p:nvSpPr>
        <p:spPr>
          <a:xfrm>
            <a:off x="6086456" y="506659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3200" dirty="0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 = 1, Manhattan Distance</a:t>
            </a:r>
          </a:p>
          <a:p>
            <a:r>
              <a:rPr lang="en-CA" sz="3200" dirty="0">
                <a:solidFill>
                  <a:srgbClr val="2929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 = 2, Euclidean Distance</a:t>
            </a:r>
          </a:p>
        </p:txBody>
      </p:sp>
      <p:pic>
        <p:nvPicPr>
          <p:cNvPr id="2050" name="Picture 2" descr="Figure 3 | A review of alignment based similarity measures for web usage  mining | SpringerLink">
            <a:extLst>
              <a:ext uri="{FF2B5EF4-FFF2-40B4-BE49-F238E27FC236}">
                <a16:creationId xmlns:a16="http://schemas.microsoft.com/office/drawing/2014/main" id="{1FACFCAD-EA0E-B84A-AE59-DB5BDF4D7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9"/>
          <a:stretch/>
        </p:blipFill>
        <p:spPr bwMode="auto">
          <a:xfrm>
            <a:off x="1542876" y="387796"/>
            <a:ext cx="3573410" cy="36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gure 3 | A review of alignment based similarity measures for web usage  mining | SpringerLink">
            <a:extLst>
              <a:ext uri="{FF2B5EF4-FFF2-40B4-BE49-F238E27FC236}">
                <a16:creationId xmlns:a16="http://schemas.microsoft.com/office/drawing/2014/main" id="{266B0FE8-30E4-CC40-AE73-584DA7687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t="82031" r="-844" b="-1430"/>
          <a:stretch/>
        </p:blipFill>
        <p:spPr bwMode="auto">
          <a:xfrm>
            <a:off x="6096000" y="1066798"/>
            <a:ext cx="2923162" cy="74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8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232360" y="2757650"/>
            <a:ext cx="636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Minkowski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Distance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D580B4-AE2B-9B4D-8AF6-590B05FC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89" y="2080307"/>
            <a:ext cx="2203851" cy="22146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it circles using different Minkowski distance metrics.">
            <a:extLst>
              <a:ext uri="{FF2B5EF4-FFF2-40B4-BE49-F238E27FC236}">
                <a16:creationId xmlns:a16="http://schemas.microsoft.com/office/drawing/2014/main" id="{35B70C5C-0C3A-674C-B7FE-23538FC48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0083"/>
            <a:ext cx="12192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9E667C-D0FA-6641-9031-FDB1E29FB824}"/>
              </a:ext>
            </a:extLst>
          </p:cNvPr>
          <p:cNvSpPr/>
          <p:nvPr/>
        </p:nvSpPr>
        <p:spPr>
          <a:xfrm>
            <a:off x="409367" y="4524187"/>
            <a:ext cx="669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Blue lines show all points (</a:t>
            </a:r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x,y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with same distance to the center (0,0)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71112-ED36-2E4F-8D42-BCC8868D0068}"/>
              </a:ext>
            </a:extLst>
          </p:cNvPr>
          <p:cNvSpPr/>
          <p:nvPr/>
        </p:nvSpPr>
        <p:spPr>
          <a:xfrm rot="16200000">
            <a:off x="9996941" y="5565470"/>
            <a:ext cx="1925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Chebyshev/Chess</a:t>
            </a:r>
            <a:endParaRPr lang="en-CA" dirty="0">
              <a:solidFill>
                <a:srgbClr val="000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97BBB-18C2-BD4D-8E1D-E34D5C4C0957}"/>
              </a:ext>
            </a:extLst>
          </p:cNvPr>
          <p:cNvSpPr/>
          <p:nvPr/>
        </p:nvSpPr>
        <p:spPr>
          <a:xfrm rot="16200000">
            <a:off x="6161010" y="5712926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Euclidian</a:t>
            </a:r>
            <a:endParaRPr lang="en-CA" dirty="0">
              <a:solidFill>
                <a:srgbClr val="000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D657E-211B-F54C-952B-203B1913A9CE}"/>
              </a:ext>
            </a:extLst>
          </p:cNvPr>
          <p:cNvSpPr/>
          <p:nvPr/>
        </p:nvSpPr>
        <p:spPr>
          <a:xfrm rot="16200000">
            <a:off x="3926485" y="5712925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Manhattan</a:t>
            </a:r>
            <a:endParaRPr lang="en-CA" dirty="0">
              <a:solidFill>
                <a:srgbClr val="000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38831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it matter? Why? How if yes?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Question (RQ) </a:t>
            </a: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0" y="483932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Cosine Similarity</a:t>
            </a:r>
          </a:p>
          <a:p>
            <a:pPr algn="ctr">
              <a:defRPr/>
            </a:pPr>
            <a:r>
              <a:rPr lang="en-US" sz="4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Minkowski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58375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388319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 Semantics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Sparse vs. Dense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8F2B7F6-5890-F948-85CE-D744CEE5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56906"/>
              </p:ext>
            </p:extLst>
          </p:nvPr>
        </p:nvGraphicFramePr>
        <p:xfrm>
          <a:off x="1232361" y="4437431"/>
          <a:ext cx="97081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292">
                  <a:extLst>
                    <a:ext uri="{9D8B030D-6E8A-4147-A177-3AD203B41FA5}">
                      <a16:colId xmlns:a16="http://schemas.microsoft.com/office/drawing/2014/main" val="3766685100"/>
                    </a:ext>
                  </a:extLst>
                </a:gridCol>
                <a:gridCol w="4227823">
                  <a:extLst>
                    <a:ext uri="{9D8B030D-6E8A-4147-A177-3AD203B41FA5}">
                      <a16:colId xmlns:a16="http://schemas.microsoft.com/office/drawing/2014/main" val="3097238235"/>
                    </a:ext>
                  </a:extLst>
                </a:gridCol>
                <a:gridCol w="2435075">
                  <a:extLst>
                    <a:ext uri="{9D8B030D-6E8A-4147-A177-3AD203B41FA5}">
                      <a16:colId xmlns:a16="http://schemas.microsoft.com/office/drawing/2014/main" val="372064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Size of word/token/term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Sparse/Dense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Word-Documents (TF)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|Documents|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Sparse (Integer)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Term-Term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|Vocabs|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Sparse (Integer)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9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TF-</a:t>
                      </a:r>
                      <a:r>
                        <a:rPr lang="en-US" b="0" i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iDF</a:t>
                      </a:r>
                      <a:endParaRPr lang="en-US" b="0" i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|Vocabs|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Sparse (Real)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2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|Vocabs|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Sparse (Real)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7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10, 100,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Dense (Real)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031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1190</Words>
  <Application>Microsoft Macintosh PowerPoint</Application>
  <PresentationFormat>Widescreen</PresentationFormat>
  <Paragraphs>214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Gill Sans MT</vt:lpstr>
      <vt:lpstr>Segoe UI</vt:lpstr>
      <vt:lpstr>Segoe UI Light</vt:lpstr>
      <vt:lpstr>Segoe UI Light (Headings)</vt:lpstr>
      <vt:lpstr>Times New Roman</vt:lpstr>
      <vt:lpstr>Gallery</vt:lpstr>
      <vt:lpstr>PowerPoint Presentation</vt:lpstr>
      <vt:lpstr>Word vector space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 Space Models II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821</cp:revision>
  <dcterms:created xsi:type="dcterms:W3CDTF">2021-01-06T20:53:20Z</dcterms:created>
  <dcterms:modified xsi:type="dcterms:W3CDTF">2021-02-01T20:52:20Z</dcterms:modified>
  <cp:category/>
</cp:coreProperties>
</file>