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2"/>
  </p:notesMasterIdLst>
  <p:sldIdLst>
    <p:sldId id="321" r:id="rId2"/>
    <p:sldId id="963" r:id="rId3"/>
    <p:sldId id="1007" r:id="rId4"/>
    <p:sldId id="1008" r:id="rId5"/>
    <p:sldId id="1009" r:id="rId6"/>
    <p:sldId id="1010" r:id="rId7"/>
    <p:sldId id="1011" r:id="rId8"/>
    <p:sldId id="1012" r:id="rId9"/>
    <p:sldId id="1013" r:id="rId10"/>
    <p:sldId id="1014" r:id="rId11"/>
    <p:sldId id="1015" r:id="rId12"/>
    <p:sldId id="1016" r:id="rId13"/>
    <p:sldId id="1017" r:id="rId14"/>
    <p:sldId id="1018" r:id="rId15"/>
    <p:sldId id="1019" r:id="rId16"/>
    <p:sldId id="1020" r:id="rId17"/>
    <p:sldId id="1062" r:id="rId18"/>
    <p:sldId id="1023" r:id="rId19"/>
    <p:sldId id="1027" r:id="rId20"/>
    <p:sldId id="1028" r:id="rId21"/>
    <p:sldId id="1024" r:id="rId22"/>
    <p:sldId id="1025" r:id="rId23"/>
    <p:sldId id="1026" r:id="rId24"/>
    <p:sldId id="1030" r:id="rId25"/>
    <p:sldId id="1031" r:id="rId26"/>
    <p:sldId id="1033" r:id="rId27"/>
    <p:sldId id="1034" r:id="rId28"/>
    <p:sldId id="1035" r:id="rId29"/>
    <p:sldId id="1029" r:id="rId30"/>
    <p:sldId id="1037" r:id="rId31"/>
    <p:sldId id="1038" r:id="rId32"/>
    <p:sldId id="1039" r:id="rId33"/>
    <p:sldId id="1040" r:id="rId34"/>
    <p:sldId id="1041" r:id="rId35"/>
    <p:sldId id="1042" r:id="rId36"/>
    <p:sldId id="1043" r:id="rId37"/>
    <p:sldId id="1044" r:id="rId38"/>
    <p:sldId id="1045" r:id="rId39"/>
    <p:sldId id="1046" r:id="rId40"/>
    <p:sldId id="1048" r:id="rId41"/>
    <p:sldId id="1052" r:id="rId42"/>
    <p:sldId id="1049" r:id="rId43"/>
    <p:sldId id="1051" r:id="rId44"/>
    <p:sldId id="1054" r:id="rId45"/>
    <p:sldId id="1055" r:id="rId46"/>
    <p:sldId id="1056" r:id="rId47"/>
    <p:sldId id="1060" r:id="rId48"/>
    <p:sldId id="1053" r:id="rId49"/>
    <p:sldId id="1061" r:id="rId50"/>
    <p:sldId id="105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ACE8"/>
    <a:srgbClr val="F3E4BD"/>
    <a:srgbClr val="B3FF00"/>
    <a:srgbClr val="FF00FF"/>
    <a:srgbClr val="FFFF99"/>
    <a:srgbClr val="66FF33"/>
    <a:srgbClr val="010061"/>
    <a:srgbClr val="333333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7" autoAdjust="0"/>
    <p:restoredTop sz="95588" autoAdjust="0"/>
  </p:normalViewPr>
  <p:slideViewPr>
    <p:cSldViewPr snapToGrid="0">
      <p:cViewPr varScale="1">
        <p:scale>
          <a:sx n="98" d="100"/>
          <a:sy n="9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7811-8BE2-4ADE-8A0A-114A7266FABD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E4A-34A0-4B72-ACA8-B3E13513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71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6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0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1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2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3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3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45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3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14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23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3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00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51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4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97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0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4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4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02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4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2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9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4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9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6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0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5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4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42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35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69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89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700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35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0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187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9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A9E4A-34A0-4B72-ACA8-B3E135137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8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0981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474237"/>
            <a:ext cx="9603275" cy="379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996" y="14122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8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0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8" y="1527"/>
            <a:ext cx="9603275" cy="1049235"/>
          </a:xfrm>
          <a:prstGeom prst="rect">
            <a:avLst/>
          </a:prstGeom>
        </p:spPr>
        <p:txBody>
          <a:bodyPr vert="horz" lIns="91440" tIns="2743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61966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C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6198496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3834" y="0"/>
            <a:ext cx="811019" cy="1049234"/>
          </a:xfrm>
          <a:prstGeom prst="rect">
            <a:avLst/>
          </a:prstGeom>
        </p:spPr>
        <p:txBody>
          <a:bodyPr vert="horz" lIns="91440" tIns="2743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Segoe UI Light (Headings)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Segoe UI Light (Headings)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Segoe UI Light (Headings)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77" y="2841824"/>
            <a:ext cx="12192000" cy="2076333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Neural</a:t>
            </a:r>
            <a:b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language models</a:t>
            </a:r>
          </a:p>
        </p:txBody>
      </p:sp>
      <p:pic>
        <p:nvPicPr>
          <p:cNvPr id="5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7960761D-6A14-BA4F-9BEE-A939D53CB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42" y="1959116"/>
            <a:ext cx="4420908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7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 (Linear Algebra) 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0" y="4460599"/>
                <a:ext cx="12192000" cy="1978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(N) </a:t>
                </a: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[2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prstClr val="black"/>
                                  </a:solidFill>
                                  <a:latin typeface="Segoe UI Light" panose="020B0502040204020203" pitchFamily="34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prstClr val="black"/>
                                  </a:solidFill>
                                  <a:latin typeface="Segoe UI Light" panose="020B0502040204020203" pitchFamily="34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[2x + 1]</a:t>
                </a:r>
              </a:p>
              <a:p>
                <a:pPr lvl="0" algn="ctr">
                  <a:defRPr/>
                </a:pPr>
                <a:r>
                  <a:rPr lang="en-US" sz="3600" i="1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 = 2x + 1</a:t>
                </a:r>
                <a:endParaRPr lang="en-US" sz="36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0599"/>
                <a:ext cx="12192000" cy="1978490"/>
              </a:xfrm>
              <a:prstGeom prst="rect">
                <a:avLst/>
              </a:prstGeom>
              <a:blipFill>
                <a:blip r:embed="rId3"/>
                <a:stretch>
                  <a:fillRect t="-3846" b="-10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4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 (Linear Algebra) 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0" y="4460599"/>
                <a:ext cx="12192000" cy="207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(N) </a:t>
                </a: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[x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0" i="0" dirty="0" smtClean="0">
                                  <a:solidFill>
                                    <a:srgbClr val="FF0000"/>
                                  </a:solidFill>
                                  <a:latin typeface="Segoe UI Light" panose="020B0502040204020203" pitchFamily="34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dirty="0">
                                  <a:solidFill>
                                    <a:srgbClr val="FF0000"/>
                                  </a:solidFill>
                                  <a:latin typeface="Segoe UI Light" panose="020B0502040204020203" pitchFamily="34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[2x + 1]</a:t>
                </a:r>
              </a:p>
              <a:p>
                <a:pPr lvl="0" algn="ctr">
                  <a:defRPr/>
                </a:pPr>
                <a:r>
                  <a:rPr lang="en-US" sz="3600" i="1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 = 2x + 1</a:t>
                </a:r>
                <a:endParaRPr lang="en-US" sz="36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0599"/>
                <a:ext cx="12192000" cy="2076338"/>
              </a:xfrm>
              <a:prstGeom prst="rect">
                <a:avLst/>
              </a:prstGeom>
              <a:blipFill>
                <a:blip r:embed="rId3"/>
                <a:stretch>
                  <a:fillRect t="-3659" b="-10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AEA243E-75F6-9240-AC30-AE8D19889083}"/>
              </a:ext>
            </a:extLst>
          </p:cNvPr>
          <p:cNvSpPr/>
          <p:nvPr/>
        </p:nvSpPr>
        <p:spPr>
          <a:xfrm>
            <a:off x="161108" y="5298807"/>
            <a:ext cx="241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(AB) </a:t>
            </a:r>
            <a:r>
              <a:rPr lang="en-US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= B</a:t>
            </a:r>
            <a:r>
              <a:rPr lang="en-US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</a:t>
            </a:r>
            <a:r>
              <a:rPr lang="en-US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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8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 (Linear Algebra) 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0" y="4460599"/>
                <a:ext cx="12192000" cy="196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(N) </a:t>
                </a: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[x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{(x, 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(x))| (1,1), (2,4), (3,9), …} </a:t>
                </a:r>
              </a:p>
              <a:p>
                <a:pPr lvl="0" algn="ctr">
                  <a:defRPr/>
                </a:pP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 = ?</a:t>
                </a:r>
                <a:endParaRPr lang="en-US" sz="36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0599"/>
                <a:ext cx="12192000" cy="1967013"/>
              </a:xfrm>
              <a:prstGeom prst="rect">
                <a:avLst/>
              </a:prstGeom>
              <a:blipFill>
                <a:blip r:embed="rId3"/>
                <a:stretch>
                  <a:fillRect t="-3871" b="-1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5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198434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Perceptron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0" y="4460599"/>
                <a:ext cx="12192000" cy="196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(N) </a:t>
                </a: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[x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y </a:t>
                </a:r>
              </a:p>
              <a:p>
                <a:pPr lvl="0">
                  <a:defRPr/>
                </a:pP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 = y</a:t>
                </a:r>
                <a:endParaRPr lang="en-US" sz="36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0599"/>
                <a:ext cx="12192000" cy="1967013"/>
              </a:xfrm>
              <a:prstGeom prst="rect">
                <a:avLst/>
              </a:prstGeom>
              <a:blipFill>
                <a:blip r:embed="rId3"/>
                <a:stretch>
                  <a:fillRect l="-1561" t="-3871" b="-1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2756331-15C1-0140-A44D-8617FBF7BA1D}"/>
              </a:ext>
            </a:extLst>
          </p:cNvPr>
          <p:cNvSpPr/>
          <p:nvPr/>
        </p:nvSpPr>
        <p:spPr>
          <a:xfrm>
            <a:off x="6096000" y="555960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68FA32-2C18-A141-B5BD-415022A0EBF6}"/>
              </a:ext>
            </a:extLst>
          </p:cNvPr>
          <p:cNvSpPr>
            <a:spLocks noChangeAspect="1"/>
          </p:cNvSpPr>
          <p:nvPr/>
        </p:nvSpPr>
        <p:spPr>
          <a:xfrm>
            <a:off x="4029056" y="5370679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ABF9F-4737-334B-BF70-EB2922270A1D}"/>
              </a:ext>
            </a:extLst>
          </p:cNvPr>
          <p:cNvSpPr>
            <a:spLocks noChangeAspect="1"/>
          </p:cNvSpPr>
          <p:nvPr/>
        </p:nvSpPr>
        <p:spPr>
          <a:xfrm>
            <a:off x="4017934" y="6238141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44056-9F90-BE48-94FE-D075946A74A7}"/>
              </a:ext>
            </a:extLst>
          </p:cNvPr>
          <p:cNvCxnSpPr>
            <a:stCxn id="7" idx="6"/>
            <a:endCxn id="2" idx="2"/>
          </p:cNvCxnSpPr>
          <p:nvPr/>
        </p:nvCxnSpPr>
        <p:spPr>
          <a:xfrm>
            <a:off x="4432300" y="5572301"/>
            <a:ext cx="16637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FAC3D-EA9B-0449-9A11-BF62B5FAACC3}"/>
              </a:ext>
            </a:extLst>
          </p:cNvPr>
          <p:cNvCxnSpPr>
            <a:cxnSpLocks/>
            <a:stCxn id="8" idx="6"/>
            <a:endCxn id="2" idx="2"/>
          </p:cNvCxnSpPr>
          <p:nvPr/>
        </p:nvCxnSpPr>
        <p:spPr>
          <a:xfrm flipV="1">
            <a:off x="4421178" y="6016801"/>
            <a:ext cx="1674822" cy="42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82F06-B011-0C48-81EC-6866C8C667EE}"/>
                  </a:ext>
                </a:extLst>
              </p:cNvPr>
              <p:cNvSpPr/>
              <p:nvPr/>
            </p:nvSpPr>
            <p:spPr>
              <a:xfrm>
                <a:off x="4924959" y="5370679"/>
                <a:ext cx="51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82F06-B011-0C48-81EC-6866C8C66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59" y="5370679"/>
                <a:ext cx="513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7B5CC-C037-6443-AC57-C3958D4845E7}"/>
                  </a:ext>
                </a:extLst>
              </p:cNvPr>
              <p:cNvSpPr/>
              <p:nvPr/>
            </p:nvSpPr>
            <p:spPr>
              <a:xfrm>
                <a:off x="4924958" y="5890347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7B5CC-C037-6443-AC57-C3958D48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58" y="5890347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4F4FC4-0874-584E-958E-124B699D821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7010400" y="6016801"/>
            <a:ext cx="10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g: (f: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N)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228600" y="1858076"/>
                <a:ext cx="12192000" cy="231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(O) </a:t>
                </a:r>
              </a:p>
              <a:p>
                <a:pPr lvl="0" algn="ctr">
                  <a:defRPr/>
                </a:pPr>
                <a:endParaRPr lang="en-US" sz="1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’</m:t>
                              </m:r>
                              <m:r>
                                <m:rPr>
                                  <m:nor/>
                                </m:rPr>
                                <a:rPr lang="en-US" sz="3600" baseline="-25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  <a:p>
                <a:pPr lvl="0">
                  <a:defRPr/>
                </a:pP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i="1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o </a:t>
                </a:r>
                <a:r>
                  <a:rPr lang="en-US" sz="3600" i="1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)(x) = </a:t>
                </a:r>
                <a:r>
                  <a:rPr lang="en-US" sz="3600" i="1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i="1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(x)) = z</a:t>
                </a:r>
                <a:endParaRPr lang="en-US" sz="36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58076"/>
                <a:ext cx="12192000" cy="2317622"/>
              </a:xfrm>
              <a:prstGeom prst="rect">
                <a:avLst/>
              </a:prstGeom>
              <a:blipFill>
                <a:blip r:embed="rId3"/>
                <a:stretch>
                  <a:fillRect l="-1561" t="-3279" b="-9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2756331-15C1-0140-A44D-8617FBF7BA1D}"/>
              </a:ext>
            </a:extLst>
          </p:cNvPr>
          <p:cNvSpPr/>
          <p:nvPr/>
        </p:nvSpPr>
        <p:spPr>
          <a:xfrm>
            <a:off x="7759700" y="309391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68FA32-2C18-A141-B5BD-415022A0EBF6}"/>
              </a:ext>
            </a:extLst>
          </p:cNvPr>
          <p:cNvSpPr>
            <a:spLocks noChangeAspect="1"/>
          </p:cNvSpPr>
          <p:nvPr/>
        </p:nvSpPr>
        <p:spPr>
          <a:xfrm>
            <a:off x="5692756" y="2904992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ABF9F-4737-334B-BF70-EB2922270A1D}"/>
              </a:ext>
            </a:extLst>
          </p:cNvPr>
          <p:cNvSpPr>
            <a:spLocks noChangeAspect="1"/>
          </p:cNvSpPr>
          <p:nvPr/>
        </p:nvSpPr>
        <p:spPr>
          <a:xfrm>
            <a:off x="5681634" y="3772454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44056-9F90-BE48-94FE-D075946A74A7}"/>
              </a:ext>
            </a:extLst>
          </p:cNvPr>
          <p:cNvCxnSpPr>
            <a:stCxn id="7" idx="6"/>
            <a:endCxn id="2" idx="2"/>
          </p:cNvCxnSpPr>
          <p:nvPr/>
        </p:nvCxnSpPr>
        <p:spPr>
          <a:xfrm>
            <a:off x="6096000" y="3106614"/>
            <a:ext cx="16637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FAC3D-EA9B-0449-9A11-BF62B5FAACC3}"/>
              </a:ext>
            </a:extLst>
          </p:cNvPr>
          <p:cNvCxnSpPr>
            <a:cxnSpLocks/>
            <a:stCxn id="8" idx="6"/>
            <a:endCxn id="2" idx="2"/>
          </p:cNvCxnSpPr>
          <p:nvPr/>
        </p:nvCxnSpPr>
        <p:spPr>
          <a:xfrm flipV="1">
            <a:off x="6084878" y="3551114"/>
            <a:ext cx="1674822" cy="42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82F06-B011-0C48-81EC-6866C8C667EE}"/>
                  </a:ext>
                </a:extLst>
              </p:cNvPr>
              <p:cNvSpPr/>
              <p:nvPr/>
            </p:nvSpPr>
            <p:spPr>
              <a:xfrm>
                <a:off x="6588659" y="2904992"/>
                <a:ext cx="51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82F06-B011-0C48-81EC-6866C8C66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9" y="2904992"/>
                <a:ext cx="513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7B5CC-C037-6443-AC57-C3958D4845E7}"/>
                  </a:ext>
                </a:extLst>
              </p:cNvPr>
              <p:cNvSpPr/>
              <p:nvPr/>
            </p:nvSpPr>
            <p:spPr>
              <a:xfrm>
                <a:off x="6588658" y="342466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7B5CC-C037-6443-AC57-C3958D48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8" y="3424660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4F4FC4-0874-584E-958E-124B699D821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674100" y="3551114"/>
            <a:ext cx="1025769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2A11D5-1D96-7240-8893-8863801407EC}"/>
              </a:ext>
            </a:extLst>
          </p:cNvPr>
          <p:cNvSpPr/>
          <p:nvPr/>
        </p:nvSpPr>
        <p:spPr>
          <a:xfrm>
            <a:off x="9699869" y="3063614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1F1A5-1518-1740-99AA-F71FEF4B56AF}"/>
              </a:ext>
            </a:extLst>
          </p:cNvPr>
          <p:cNvSpPr>
            <a:spLocks noChangeAspect="1"/>
          </p:cNvSpPr>
          <p:nvPr/>
        </p:nvSpPr>
        <p:spPr>
          <a:xfrm>
            <a:off x="8015278" y="4562551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1533F-67EE-C94A-828C-04C8ED6E1539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 flipV="1">
            <a:off x="8418522" y="3520814"/>
            <a:ext cx="1281347" cy="12433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6283B9B-BF73-8D40-AA52-B5E2DA171D0D}"/>
                  </a:ext>
                </a:extLst>
              </p:cNvPr>
              <p:cNvSpPr/>
              <p:nvPr/>
            </p:nvSpPr>
            <p:spPr>
              <a:xfrm>
                <a:off x="8920821" y="3125688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6283B9B-BF73-8D40-AA52-B5E2DA171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21" y="3125688"/>
                <a:ext cx="567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A93FBD-1317-6743-8B60-79CAECDE70D4}"/>
                  </a:ext>
                </a:extLst>
              </p:cNvPr>
              <p:cNvSpPr/>
              <p:nvPr/>
            </p:nvSpPr>
            <p:spPr>
              <a:xfrm>
                <a:off x="8930343" y="4175698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b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A93FBD-1317-6743-8B60-79CAECDE7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43" y="4175698"/>
                <a:ext cx="3754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D2C197-5CBD-7C4F-94A9-2D7AD4015B77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614269" y="3520814"/>
            <a:ext cx="10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4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g: (f: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N)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228600" y="1858076"/>
                <a:ext cx="12192000" cy="2317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(O) </a:t>
                </a:r>
              </a:p>
              <a:p>
                <a:pPr lvl="0" algn="ctr">
                  <a:defRPr/>
                </a:pPr>
                <a:endParaRPr lang="en-US" sz="1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</a:t>
                </a:r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’</m:t>
                              </m:r>
                              <m:r>
                                <m:rPr>
                                  <m:nor/>
                                </m:rPr>
                                <a:rPr lang="en-US" sz="3600" baseline="-25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  <a:p>
                <a:pPr lvl="0">
                  <a:defRPr/>
                </a:pPr>
                <a:r>
                  <a:rPr lang="en-US" sz="3600" i="1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(x)) = 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(y) = z</a:t>
                </a:r>
                <a:endParaRPr lang="en-US" sz="36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58076"/>
                <a:ext cx="12192000" cy="2317622"/>
              </a:xfrm>
              <a:prstGeom prst="rect">
                <a:avLst/>
              </a:prstGeom>
              <a:blipFill>
                <a:blip r:embed="rId3"/>
                <a:stretch>
                  <a:fillRect l="-1561" t="-3279" b="-9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1406F28-4098-344E-B81A-1FAFC8A65064}"/>
              </a:ext>
            </a:extLst>
          </p:cNvPr>
          <p:cNvSpPr/>
          <p:nvPr/>
        </p:nvSpPr>
        <p:spPr>
          <a:xfrm>
            <a:off x="7759700" y="309391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2A122F-56AC-864C-A424-C2D0C000238B}"/>
              </a:ext>
            </a:extLst>
          </p:cNvPr>
          <p:cNvSpPr>
            <a:spLocks noChangeAspect="1"/>
          </p:cNvSpPr>
          <p:nvPr/>
        </p:nvSpPr>
        <p:spPr>
          <a:xfrm>
            <a:off x="5692756" y="2904992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sz="3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61A972-8274-654C-8953-2AC3CDD886D6}"/>
              </a:ext>
            </a:extLst>
          </p:cNvPr>
          <p:cNvSpPr>
            <a:spLocks noChangeAspect="1"/>
          </p:cNvSpPr>
          <p:nvPr/>
        </p:nvSpPr>
        <p:spPr>
          <a:xfrm>
            <a:off x="5681634" y="3772454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CAA47-0E52-CC47-90F8-4A1B272EADFC}"/>
              </a:ext>
            </a:extLst>
          </p:cNvPr>
          <p:cNvCxnSpPr>
            <a:stCxn id="26" idx="6"/>
            <a:endCxn id="21" idx="2"/>
          </p:cNvCxnSpPr>
          <p:nvPr/>
        </p:nvCxnSpPr>
        <p:spPr>
          <a:xfrm>
            <a:off x="6096000" y="3106614"/>
            <a:ext cx="16637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7807E-B176-B04D-B93F-BD1F05EEDCD2}"/>
              </a:ext>
            </a:extLst>
          </p:cNvPr>
          <p:cNvCxnSpPr>
            <a:cxnSpLocks/>
            <a:stCxn id="27" idx="6"/>
            <a:endCxn id="21" idx="2"/>
          </p:cNvCxnSpPr>
          <p:nvPr/>
        </p:nvCxnSpPr>
        <p:spPr>
          <a:xfrm flipV="1">
            <a:off x="6084878" y="3551114"/>
            <a:ext cx="1674822" cy="42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402A30C-926E-8741-B00B-0A20387EFE8C}"/>
                  </a:ext>
                </a:extLst>
              </p:cNvPr>
              <p:cNvSpPr/>
              <p:nvPr/>
            </p:nvSpPr>
            <p:spPr>
              <a:xfrm>
                <a:off x="6588659" y="2904992"/>
                <a:ext cx="51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402A30C-926E-8741-B00B-0A20387EF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9" y="2904992"/>
                <a:ext cx="513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E5BBA5B-1671-034D-B8B1-184E41CD884D}"/>
                  </a:ext>
                </a:extLst>
              </p:cNvPr>
              <p:cNvSpPr/>
              <p:nvPr/>
            </p:nvSpPr>
            <p:spPr>
              <a:xfrm>
                <a:off x="6588658" y="342466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E5BBA5B-1671-034D-B8B1-184E41CD8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8" y="3424660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81F7E-C90A-0A44-B45F-1B9660EFE216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674100" y="3551114"/>
            <a:ext cx="1025769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8AE43E3-9DA5-654B-982A-0730096D1221}"/>
              </a:ext>
            </a:extLst>
          </p:cNvPr>
          <p:cNvSpPr/>
          <p:nvPr/>
        </p:nvSpPr>
        <p:spPr>
          <a:xfrm>
            <a:off x="9699869" y="3063614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35E8CE-33EB-6E4A-BBAB-C61381D672F1}"/>
              </a:ext>
            </a:extLst>
          </p:cNvPr>
          <p:cNvSpPr>
            <a:spLocks noChangeAspect="1"/>
          </p:cNvSpPr>
          <p:nvPr/>
        </p:nvSpPr>
        <p:spPr>
          <a:xfrm>
            <a:off x="8015278" y="4562551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C7F38-9302-5741-B2F8-84CA81E10CB8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8418522" y="3520814"/>
            <a:ext cx="1281347" cy="12433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91FB93A-5664-4D4C-8FBB-06518C5B591B}"/>
                  </a:ext>
                </a:extLst>
              </p:cNvPr>
              <p:cNvSpPr/>
              <p:nvPr/>
            </p:nvSpPr>
            <p:spPr>
              <a:xfrm>
                <a:off x="8920821" y="3125688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91FB93A-5664-4D4C-8FBB-06518C5B5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21" y="3125688"/>
                <a:ext cx="5677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4652A3-34B4-4F40-895D-E9E53B4AC513}"/>
                  </a:ext>
                </a:extLst>
              </p:cNvPr>
              <p:cNvSpPr/>
              <p:nvPr/>
            </p:nvSpPr>
            <p:spPr>
              <a:xfrm>
                <a:off x="8930343" y="4175698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b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4652A3-34B4-4F40-895D-E9E53B4AC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43" y="4175698"/>
                <a:ext cx="3754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29C0643-6374-774B-9923-B24EDD4B3761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10614269" y="3520814"/>
            <a:ext cx="10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1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g: (f: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N)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228600" y="1858076"/>
                <a:ext cx="12192000" cy="2407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(O) </a:t>
                </a:r>
              </a:p>
              <a:p>
                <a:pPr lvl="0" algn="ctr">
                  <a:defRPr/>
                </a:pPr>
                <a:endParaRPr lang="en-US" sz="1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</a:t>
                </a:r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3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y </a:t>
                </a:r>
              </a:p>
              <a:p>
                <a:pPr lvl="0">
                  <a:defRPr/>
                </a:pPr>
                <a:r>
                  <a:rPr lang="en-US" sz="3600" i="1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(x)) = </a:t>
                </a:r>
                <a:r>
                  <a:rPr lang="en-US" sz="3600" i="1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z</a:t>
                </a:r>
                <a:endParaRPr lang="en-US" sz="36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58076"/>
                <a:ext cx="12192000" cy="2407069"/>
              </a:xfrm>
              <a:prstGeom prst="rect">
                <a:avLst/>
              </a:prstGeom>
              <a:blipFill>
                <a:blip r:embed="rId3"/>
                <a:stretch>
                  <a:fillRect l="-1561" t="-3158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2756331-15C1-0140-A44D-8617FBF7BA1D}"/>
              </a:ext>
            </a:extLst>
          </p:cNvPr>
          <p:cNvSpPr/>
          <p:nvPr/>
        </p:nvSpPr>
        <p:spPr>
          <a:xfrm>
            <a:off x="7759700" y="309391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68FA32-2C18-A141-B5BD-415022A0EBF6}"/>
              </a:ext>
            </a:extLst>
          </p:cNvPr>
          <p:cNvSpPr>
            <a:spLocks noChangeAspect="1"/>
          </p:cNvSpPr>
          <p:nvPr/>
        </p:nvSpPr>
        <p:spPr>
          <a:xfrm>
            <a:off x="5692756" y="2904992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ABF9F-4737-334B-BF70-EB2922270A1D}"/>
              </a:ext>
            </a:extLst>
          </p:cNvPr>
          <p:cNvSpPr>
            <a:spLocks noChangeAspect="1"/>
          </p:cNvSpPr>
          <p:nvPr/>
        </p:nvSpPr>
        <p:spPr>
          <a:xfrm>
            <a:off x="5681634" y="3772454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44056-9F90-BE48-94FE-D075946A74A7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6096000" y="3106614"/>
            <a:ext cx="16637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FAC3D-EA9B-0449-9A11-BF62B5FAACC3}"/>
              </a:ext>
            </a:extLst>
          </p:cNvPr>
          <p:cNvCxnSpPr>
            <a:cxnSpLocks/>
            <a:stCxn id="8" idx="6"/>
            <a:endCxn id="2" idx="2"/>
          </p:cNvCxnSpPr>
          <p:nvPr/>
        </p:nvCxnSpPr>
        <p:spPr>
          <a:xfrm flipV="1">
            <a:off x="6084878" y="3551114"/>
            <a:ext cx="1674822" cy="42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82F06-B011-0C48-81EC-6866C8C667EE}"/>
                  </a:ext>
                </a:extLst>
              </p:cNvPr>
              <p:cNvSpPr/>
              <p:nvPr/>
            </p:nvSpPr>
            <p:spPr>
              <a:xfrm>
                <a:off x="6588659" y="2904992"/>
                <a:ext cx="51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82F06-B011-0C48-81EC-6866C8C66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9" y="2904992"/>
                <a:ext cx="513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7B5CC-C037-6443-AC57-C3958D4845E7}"/>
                  </a:ext>
                </a:extLst>
              </p:cNvPr>
              <p:cNvSpPr/>
              <p:nvPr/>
            </p:nvSpPr>
            <p:spPr>
              <a:xfrm>
                <a:off x="6588658" y="342466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7B5CC-C037-6443-AC57-C3958D48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8" y="3424660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4F4FC4-0874-584E-958E-124B699D821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674100" y="3551114"/>
            <a:ext cx="102576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2A11D5-1D96-7240-8893-8863801407EC}"/>
              </a:ext>
            </a:extLst>
          </p:cNvPr>
          <p:cNvSpPr/>
          <p:nvPr/>
        </p:nvSpPr>
        <p:spPr>
          <a:xfrm>
            <a:off x="9699869" y="3063614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1F1A5-1518-1740-99AA-F71FEF4B56AF}"/>
              </a:ext>
            </a:extLst>
          </p:cNvPr>
          <p:cNvSpPr>
            <a:spLocks noChangeAspect="1"/>
          </p:cNvSpPr>
          <p:nvPr/>
        </p:nvSpPr>
        <p:spPr>
          <a:xfrm>
            <a:off x="8015278" y="4562551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1533F-67EE-C94A-828C-04C8ED6E1539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 flipV="1">
            <a:off x="8418522" y="3520814"/>
            <a:ext cx="1281347" cy="12433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6283B9B-BF73-8D40-AA52-B5E2DA171D0D}"/>
                  </a:ext>
                </a:extLst>
              </p:cNvPr>
              <p:cNvSpPr/>
              <p:nvPr/>
            </p:nvSpPr>
            <p:spPr>
              <a:xfrm>
                <a:off x="8920821" y="312568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6283B9B-BF73-8D40-AA52-B5E2DA171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21" y="3125688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A93FBD-1317-6743-8B60-79CAECDE70D4}"/>
                  </a:ext>
                </a:extLst>
              </p:cNvPr>
              <p:cNvSpPr/>
              <p:nvPr/>
            </p:nvSpPr>
            <p:spPr>
              <a:xfrm>
                <a:off x="8930343" y="4175698"/>
                <a:ext cx="689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A93FBD-1317-6743-8B60-79CAECDE7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43" y="4175698"/>
                <a:ext cx="689611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D2C197-5CBD-7C4F-94A9-2D7AD4015B77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614269" y="3520814"/>
            <a:ext cx="10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C8C445-4784-3144-BB93-7BC586D71459}"/>
                  </a:ext>
                </a:extLst>
              </p:cNvPr>
              <p:cNvSpPr/>
              <p:nvPr/>
            </p:nvSpPr>
            <p:spPr>
              <a:xfrm>
                <a:off x="228600" y="5199366"/>
                <a:ext cx="6576865" cy="1114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1]</a:t>
                </a:r>
                <a:r>
                  <a:rPr lang="en-US" sz="36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C8C445-4784-3144-BB93-7BC586D71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99366"/>
                <a:ext cx="6576865" cy="1114408"/>
              </a:xfrm>
              <a:prstGeom prst="rect">
                <a:avLst/>
              </a:prstGeom>
              <a:blipFill>
                <a:blip r:embed="rId8"/>
                <a:stretch>
                  <a:fillRect l="-2896" r="-1931" b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2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g: (f: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N)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228600" y="1659665"/>
                <a:ext cx="12192000" cy="2407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(O) </a:t>
                </a:r>
              </a:p>
              <a:p>
                <a:pPr lvl="0" algn="ctr">
                  <a:defRPr/>
                </a:pPr>
                <a:endParaRPr lang="en-US" sz="1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</a:t>
                </a:r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3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y </a:t>
                </a:r>
              </a:p>
              <a:p>
                <a:pPr lvl="0">
                  <a:defRPr/>
                </a:pPr>
                <a:r>
                  <a:rPr lang="en-US" sz="3600" i="1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sz="3600" i="1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(f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(x)) = </a:t>
                </a:r>
                <a:r>
                  <a:rPr lang="en-US" sz="3600" i="1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3600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z</a:t>
                </a:r>
                <a:endParaRPr lang="en-US" sz="3600" dirty="0">
                  <a:solidFill>
                    <a:prstClr val="black"/>
                  </a:solidFill>
                  <a:highlight>
                    <a:srgbClr val="FFFF00"/>
                  </a:highlight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59665"/>
                <a:ext cx="12192000" cy="2407069"/>
              </a:xfrm>
              <a:prstGeom prst="rect">
                <a:avLst/>
              </a:prstGeom>
              <a:blipFill>
                <a:blip r:embed="rId3"/>
                <a:stretch>
                  <a:fillRect l="-1561" t="-3141" b="-7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2756331-15C1-0140-A44D-8617FBF7BA1D}"/>
              </a:ext>
            </a:extLst>
          </p:cNvPr>
          <p:cNvSpPr/>
          <p:nvPr/>
        </p:nvSpPr>
        <p:spPr>
          <a:xfrm>
            <a:off x="7759700" y="349886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68FA32-2C18-A141-B5BD-415022A0EBF6}"/>
              </a:ext>
            </a:extLst>
          </p:cNvPr>
          <p:cNvSpPr>
            <a:spLocks noChangeAspect="1"/>
          </p:cNvSpPr>
          <p:nvPr/>
        </p:nvSpPr>
        <p:spPr>
          <a:xfrm>
            <a:off x="5692756" y="3309942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FABF9F-4737-334B-BF70-EB2922270A1D}"/>
              </a:ext>
            </a:extLst>
          </p:cNvPr>
          <p:cNvSpPr>
            <a:spLocks noChangeAspect="1"/>
          </p:cNvSpPr>
          <p:nvPr/>
        </p:nvSpPr>
        <p:spPr>
          <a:xfrm>
            <a:off x="5681634" y="4177404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44056-9F90-BE48-94FE-D075946A74A7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6096000" y="3511564"/>
            <a:ext cx="16637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FAC3D-EA9B-0449-9A11-BF62B5FAACC3}"/>
              </a:ext>
            </a:extLst>
          </p:cNvPr>
          <p:cNvCxnSpPr>
            <a:cxnSpLocks/>
            <a:stCxn id="8" idx="6"/>
            <a:endCxn id="2" idx="2"/>
          </p:cNvCxnSpPr>
          <p:nvPr/>
        </p:nvCxnSpPr>
        <p:spPr>
          <a:xfrm flipV="1">
            <a:off x="6084878" y="3956064"/>
            <a:ext cx="1674822" cy="42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82F06-B011-0C48-81EC-6866C8C667EE}"/>
                  </a:ext>
                </a:extLst>
              </p:cNvPr>
              <p:cNvSpPr/>
              <p:nvPr/>
            </p:nvSpPr>
            <p:spPr>
              <a:xfrm>
                <a:off x="6588659" y="3309942"/>
                <a:ext cx="51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D82F06-B011-0C48-81EC-6866C8C66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9" y="3309942"/>
                <a:ext cx="5132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7B5CC-C037-6443-AC57-C3958D4845E7}"/>
                  </a:ext>
                </a:extLst>
              </p:cNvPr>
              <p:cNvSpPr/>
              <p:nvPr/>
            </p:nvSpPr>
            <p:spPr>
              <a:xfrm>
                <a:off x="6588658" y="382961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27B5CC-C037-6443-AC57-C3958D48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8" y="3829610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4F4FC4-0874-584E-958E-124B699D821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8674100" y="3956064"/>
            <a:ext cx="102576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2A11D5-1D96-7240-8893-8863801407EC}"/>
              </a:ext>
            </a:extLst>
          </p:cNvPr>
          <p:cNvSpPr/>
          <p:nvPr/>
        </p:nvSpPr>
        <p:spPr>
          <a:xfrm>
            <a:off x="9699869" y="3468564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1F1A5-1518-1740-99AA-F71FEF4B56AF}"/>
              </a:ext>
            </a:extLst>
          </p:cNvPr>
          <p:cNvSpPr>
            <a:spLocks noChangeAspect="1"/>
          </p:cNvSpPr>
          <p:nvPr/>
        </p:nvSpPr>
        <p:spPr>
          <a:xfrm>
            <a:off x="8015278" y="4967501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81533F-67EE-C94A-828C-04C8ED6E1539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 flipV="1">
            <a:off x="8418522" y="3925764"/>
            <a:ext cx="1281347" cy="12433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6283B9B-BF73-8D40-AA52-B5E2DA171D0D}"/>
                  </a:ext>
                </a:extLst>
              </p:cNvPr>
              <p:cNvSpPr/>
              <p:nvPr/>
            </p:nvSpPr>
            <p:spPr>
              <a:xfrm>
                <a:off x="8920821" y="353063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6283B9B-BF73-8D40-AA52-B5E2DA171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21" y="3530638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A93FBD-1317-6743-8B60-79CAECDE70D4}"/>
                  </a:ext>
                </a:extLst>
              </p:cNvPr>
              <p:cNvSpPr/>
              <p:nvPr/>
            </p:nvSpPr>
            <p:spPr>
              <a:xfrm>
                <a:off x="8930343" y="4580648"/>
                <a:ext cx="689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A93FBD-1317-6743-8B60-79CAECDE7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43" y="4580648"/>
                <a:ext cx="689611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D2C197-5CBD-7C4F-94A9-2D7AD4015B77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0614269" y="3925764"/>
            <a:ext cx="10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C8C445-4784-3144-BB93-7BC586D71459}"/>
                  </a:ext>
                </a:extLst>
              </p:cNvPr>
              <p:cNvSpPr/>
              <p:nvPr/>
            </p:nvSpPr>
            <p:spPr>
              <a:xfrm>
                <a:off x="228600" y="5199366"/>
                <a:ext cx="6576865" cy="1114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1]</a:t>
                </a:r>
                <a:r>
                  <a:rPr lang="en-US" sz="36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C8C445-4784-3144-BB93-7BC586D71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99366"/>
                <a:ext cx="6576865" cy="1114408"/>
              </a:xfrm>
              <a:prstGeom prst="rect">
                <a:avLst/>
              </a:prstGeom>
              <a:blipFill>
                <a:blip r:embed="rId8"/>
                <a:stretch>
                  <a:fillRect l="-2896" r="-1931" b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AD7343D7-7233-A34A-8709-767E46DA7789}"/>
              </a:ext>
            </a:extLst>
          </p:cNvPr>
          <p:cNvSpPr>
            <a:spLocks noChangeAspect="1"/>
          </p:cNvSpPr>
          <p:nvPr/>
        </p:nvSpPr>
        <p:spPr>
          <a:xfrm>
            <a:off x="7277080" y="2360245"/>
            <a:ext cx="3623843" cy="3623843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h: M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228600" y="1582826"/>
                <a:ext cx="1219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(O) </a:t>
                </a:r>
              </a:p>
              <a:p>
                <a:pPr lvl="0" algn="ctr">
                  <a:defRPr/>
                </a:pPr>
                <a:endParaRPr lang="en-US" sz="1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h(x) =</a:t>
                </a:r>
                <a:r>
                  <a:rPr lang="el-GR" sz="3600" dirty="0">
                    <a:ea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  <m:r>
                      <m:rPr>
                        <m:nor/>
                      </m:rPr>
                      <a:rPr lang="en-US" sz="3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× </m:t>
                    </m:r>
                    <m:r>
                      <m:rPr>
                        <m:nor/>
                      </m:rPr>
                      <a:rPr lang="en-US" sz="3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360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+ </m:t>
                    </m:r>
                    <m:r>
                      <m:rPr>
                        <m:nor/>
                      </m:rPr>
                      <a:rPr lang="en-US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36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82826"/>
                <a:ext cx="12192000" cy="1384995"/>
              </a:xfrm>
              <a:prstGeom prst="rect">
                <a:avLst/>
              </a:prstGeom>
              <a:blipFill>
                <a:blip r:embed="rId3"/>
                <a:stretch>
                  <a:fillRect l="-1561" t="-5455" b="-1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C8C445-4784-3144-BB93-7BC586D71459}"/>
                  </a:ext>
                </a:extLst>
              </p:cNvPr>
              <p:cNvSpPr/>
              <p:nvPr/>
            </p:nvSpPr>
            <p:spPr>
              <a:xfrm>
                <a:off x="228600" y="5199366"/>
                <a:ext cx="6576865" cy="1114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1]</a:t>
                </a:r>
                <a:r>
                  <a:rPr lang="en-US" sz="36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C8C445-4784-3144-BB93-7BC586D71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99366"/>
                <a:ext cx="6576865" cy="1114408"/>
              </a:xfrm>
              <a:prstGeom prst="rect">
                <a:avLst/>
              </a:prstGeom>
              <a:blipFill>
                <a:blip r:embed="rId4"/>
                <a:stretch>
                  <a:fillRect l="-2896" r="-1931" b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C100844E-ED5E-264E-B144-07A5335D0E2E}"/>
              </a:ext>
            </a:extLst>
          </p:cNvPr>
          <p:cNvSpPr>
            <a:spLocks noChangeAspect="1"/>
          </p:cNvSpPr>
          <p:nvPr/>
        </p:nvSpPr>
        <p:spPr>
          <a:xfrm>
            <a:off x="7277080" y="2360245"/>
            <a:ext cx="3623843" cy="3623843"/>
          </a:xfrm>
          <a:prstGeom prst="ellipse">
            <a:avLst/>
          </a:prstGeom>
          <a:gradFill>
            <a:gsLst>
              <a:gs pos="36000">
                <a:srgbClr val="5FACE8"/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31A001-59C5-9045-B08F-991D668375A2}"/>
              </a:ext>
            </a:extLst>
          </p:cNvPr>
          <p:cNvSpPr/>
          <p:nvPr/>
        </p:nvSpPr>
        <p:spPr>
          <a:xfrm>
            <a:off x="7759700" y="3498864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F6DE17-A372-7F47-BFBD-15BB6CB73FF8}"/>
              </a:ext>
            </a:extLst>
          </p:cNvPr>
          <p:cNvSpPr>
            <a:spLocks noChangeAspect="1"/>
          </p:cNvSpPr>
          <p:nvPr/>
        </p:nvSpPr>
        <p:spPr>
          <a:xfrm>
            <a:off x="5692756" y="3309942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endParaRPr lang="en-US" sz="3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9EDBCE-E50D-1244-ACD8-F2A470590236}"/>
              </a:ext>
            </a:extLst>
          </p:cNvPr>
          <p:cNvSpPr>
            <a:spLocks noChangeAspect="1"/>
          </p:cNvSpPr>
          <p:nvPr/>
        </p:nvSpPr>
        <p:spPr>
          <a:xfrm>
            <a:off x="5681634" y="4177404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29E1A9-DFFB-9E4F-AF04-6F4867130F9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6096000" y="3511564"/>
            <a:ext cx="16637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5F50C2-0693-C143-B366-F305BD806872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 flipV="1">
            <a:off x="6084878" y="3956064"/>
            <a:ext cx="1674822" cy="42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7054A6-C768-4B44-840F-0494311833B3}"/>
                  </a:ext>
                </a:extLst>
              </p:cNvPr>
              <p:cNvSpPr/>
              <p:nvPr/>
            </p:nvSpPr>
            <p:spPr>
              <a:xfrm>
                <a:off x="6588659" y="3309942"/>
                <a:ext cx="51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7054A6-C768-4B44-840F-049431183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9" y="3309942"/>
                <a:ext cx="5132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D75324-BBE0-4049-9451-FF50D8739991}"/>
                  </a:ext>
                </a:extLst>
              </p:cNvPr>
              <p:cNvSpPr/>
              <p:nvPr/>
            </p:nvSpPr>
            <p:spPr>
              <a:xfrm>
                <a:off x="6588658" y="382961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D75324-BBE0-4049-9451-FF50D8739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58" y="3829610"/>
                <a:ext cx="3754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E7B818-5E75-354D-9A54-BB2E87C52305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8674100" y="3956064"/>
            <a:ext cx="102576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2FCAC68-8503-A044-B9A9-164F4C62D8D1}"/>
              </a:ext>
            </a:extLst>
          </p:cNvPr>
          <p:cNvSpPr/>
          <p:nvPr/>
        </p:nvSpPr>
        <p:spPr>
          <a:xfrm>
            <a:off x="9699869" y="3468564"/>
            <a:ext cx="914400" cy="914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Σ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B120BA-E72C-9E45-8790-BB19B1994D8A}"/>
              </a:ext>
            </a:extLst>
          </p:cNvPr>
          <p:cNvSpPr>
            <a:spLocks noChangeAspect="1"/>
          </p:cNvSpPr>
          <p:nvPr/>
        </p:nvSpPr>
        <p:spPr>
          <a:xfrm>
            <a:off x="8015278" y="4967501"/>
            <a:ext cx="403244" cy="4032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3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70435F-D9B5-094F-B6D8-E9F6AF0E29F4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8418522" y="3925764"/>
            <a:ext cx="1281347" cy="12433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F49F8D-0413-A046-811F-54C61C02BFB9}"/>
                  </a:ext>
                </a:extLst>
              </p:cNvPr>
              <p:cNvSpPr/>
              <p:nvPr/>
            </p:nvSpPr>
            <p:spPr>
              <a:xfrm>
                <a:off x="8920821" y="353063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F49F8D-0413-A046-811F-54C61C02B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821" y="3530638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B6E9499-B866-0747-B9BB-4206FE9480BA}"/>
                  </a:ext>
                </a:extLst>
              </p:cNvPr>
              <p:cNvSpPr/>
              <p:nvPr/>
            </p:nvSpPr>
            <p:spPr>
              <a:xfrm>
                <a:off x="8930343" y="4580648"/>
                <a:ext cx="6896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B6E9499-B866-0747-B9BB-4206FE948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43" y="4580648"/>
                <a:ext cx="68961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11531B-97A7-8C48-A7B5-CB8A6D62F5B9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10614269" y="3925764"/>
            <a:ext cx="10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5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h: M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228600" y="1858076"/>
                <a:ext cx="12192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Transferring points (vectors) of source space (M) to target space (O) </a:t>
                </a:r>
              </a:p>
              <a:p>
                <a:pPr lvl="0" algn="ctr">
                  <a:defRPr/>
                </a:pPr>
                <a:endParaRPr lang="en-US" sz="1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h(x) =</a:t>
                </a:r>
                <a:r>
                  <a:rPr lang="el-GR" sz="3600" dirty="0">
                    <a:ea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  <m:r>
                      <m:rPr>
                        <m:nor/>
                      </m:rPr>
                      <a:rPr lang="en-US" sz="3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× </m:t>
                    </m:r>
                    <m:r>
                      <m:rPr>
                        <m:nor/>
                      </m:rPr>
                      <a:rPr lang="en-US" sz="3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360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+ </m:t>
                    </m:r>
                    <m:r>
                      <m:rPr>
                        <m:nor/>
                      </m:rPr>
                      <a:rPr lang="en-US" sz="3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36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 lvl="0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is a known non-linear function: </a:t>
                </a:r>
                <a:r>
                  <a:rPr lang="en-US" sz="36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Sigmoid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:r>
                  <a:rPr lang="en-US" sz="3600" dirty="0" err="1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ReLU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</a:t>
                </a:r>
                <a:r>
                  <a:rPr lang="en-US" sz="3600" dirty="0">
                    <a:solidFill>
                      <a:srgbClr val="0000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Tanh</a:t>
                </a:r>
              </a:p>
              <a:p>
                <a:pPr lvl="0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58076"/>
                <a:ext cx="12192000" cy="3046988"/>
              </a:xfrm>
              <a:prstGeom prst="rect">
                <a:avLst/>
              </a:prstGeom>
              <a:blipFill>
                <a:blip r:embed="rId3"/>
                <a:stretch>
                  <a:fillRect l="-1561" t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7152FD-FB10-354F-8755-1482945194EA}"/>
                  </a:ext>
                </a:extLst>
              </p:cNvPr>
              <p:cNvSpPr/>
              <p:nvPr/>
            </p:nvSpPr>
            <p:spPr>
              <a:xfrm>
                <a:off x="228600" y="5199366"/>
                <a:ext cx="6576865" cy="1114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1]</a:t>
                </a:r>
                <a:r>
                  <a:rPr lang="en-US" sz="36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7152FD-FB10-354F-8755-148294519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99366"/>
                <a:ext cx="6576865" cy="1114408"/>
              </a:xfrm>
              <a:prstGeom prst="rect">
                <a:avLst/>
              </a:prstGeom>
              <a:blipFill>
                <a:blip r:embed="rId4"/>
                <a:stretch>
                  <a:fillRect l="-2896" r="-1931" b="-1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Backgrounds</a:t>
            </a:r>
            <a:endParaRPr lang="en-US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/>
              <p:nvPr/>
            </p:nvSpPr>
            <p:spPr>
              <a:xfrm>
                <a:off x="-9544" y="4651099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Computation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↔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Function</a:t>
                </a: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Computational Intelligence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↔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Learning the function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F74D38-422B-F54B-99D2-0C169782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44" y="4651099"/>
                <a:ext cx="12192000" cy="1200329"/>
              </a:xfrm>
              <a:prstGeom prst="rect">
                <a:avLst/>
              </a:prstGeom>
              <a:blipFill>
                <a:blip r:embed="rId3"/>
                <a:stretch>
                  <a:fillRect t="-7368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09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/>
              <p:nvPr/>
            </p:nvSpPr>
            <p:spPr>
              <a:xfrm>
                <a:off x="-132637" y="89082"/>
                <a:ext cx="1219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Neural Network: Activation Function</a:t>
                </a:r>
                <a:r>
                  <a:rPr lang="el-GR" sz="4800" dirty="0">
                    <a:ea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</m:oMath>
                </a14:m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2BD0A-7796-6E47-9339-7D78D1FD2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637" y="89082"/>
                <a:ext cx="12192000" cy="830997"/>
              </a:xfrm>
              <a:prstGeom prst="rect">
                <a:avLst/>
              </a:prstGeom>
              <a:blipFill>
                <a:blip r:embed="rId3"/>
                <a:stretch>
                  <a:fillRect t="-1969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87A5805-A66B-254B-80D3-82EE4EE28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1" y="2374899"/>
            <a:ext cx="3362570" cy="2447723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BDF824A-A757-D246-A6E1-F6FDECB5A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62" y="2358823"/>
            <a:ext cx="7353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25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h: M={0,1}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N={0,1}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228600" y="15424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 = {(0,0), (0,1), (1,0), (1,1)}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 = {0, 1}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 = {((0,0), 0), ((0,1), 0), ((1,0), 0), ((1,1), 1)}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/>
              <p:nvPr/>
            </p:nvSpPr>
            <p:spPr>
              <a:xfrm>
                <a:off x="386862" y="3847600"/>
                <a:ext cx="9317422" cy="1461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:r>
                  <a:rPr lang="en-US" sz="36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2" y="3847600"/>
                <a:ext cx="9317422" cy="1461554"/>
              </a:xfrm>
              <a:prstGeom prst="rect">
                <a:avLst/>
              </a:prstGeom>
              <a:blipFill>
                <a:blip r:embed="rId3"/>
                <a:stretch>
                  <a:fillRect l="-2041" r="-952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37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AND: M={0,1}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N={0,1}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228600" y="15424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 = {(0,0), (0,1), (1,0), (1,1)}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 = {0, 1}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 = {((0,0), 0), ((0,1), 0), ((1,0), 0), ((1,1), 1)}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/>
              <p:nvPr/>
            </p:nvSpPr>
            <p:spPr>
              <a:xfrm>
                <a:off x="386862" y="3847600"/>
                <a:ext cx="10278776" cy="1553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36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:r>
                  <a:rPr lang="en-US" sz="36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𝑚𝑎𝑥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2" y="3847600"/>
                <a:ext cx="10278776" cy="1553759"/>
              </a:xfrm>
              <a:prstGeom prst="rect">
                <a:avLst/>
              </a:prstGeom>
              <a:blipFill>
                <a:blip r:embed="rId3"/>
                <a:stretch>
                  <a:fillRect l="-1850" r="-740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7C790EE-F0CA-9443-A1C5-E40B9F838FEC}"/>
              </a:ext>
            </a:extLst>
          </p:cNvPr>
          <p:cNvGrpSpPr>
            <a:grpSpLocks noChangeAspect="1"/>
          </p:cNvGrpSpPr>
          <p:nvPr/>
        </p:nvGrpSpPr>
        <p:grpSpPr>
          <a:xfrm>
            <a:off x="8016222" y="1776500"/>
            <a:ext cx="3427197" cy="2084388"/>
            <a:chOff x="5681634" y="2360245"/>
            <a:chExt cx="5958404" cy="362384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38A3A1-EE27-D44C-BD30-31D7C0C56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7080" y="2360245"/>
              <a:ext cx="3623843" cy="3623843"/>
            </a:xfrm>
            <a:prstGeom prst="ellipse">
              <a:avLst/>
            </a:prstGeom>
            <a:gradFill>
              <a:gsLst>
                <a:gs pos="36000">
                  <a:srgbClr val="5FACE8"/>
                </a:gs>
                <a:gs pos="60000">
                  <a:schemeClr val="accent1">
                    <a:lumMod val="45000"/>
                    <a:lumOff val="55000"/>
                  </a:schemeClr>
                </a:gs>
              </a:gsLst>
              <a:lin ang="108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AD09D0-4EDF-1944-93FE-99C1B2158BA0}"/>
                </a:ext>
              </a:extLst>
            </p:cNvPr>
            <p:cNvSpPr/>
            <p:nvPr/>
          </p:nvSpPr>
          <p:spPr>
            <a:xfrm>
              <a:off x="7759700" y="365662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Σ</a:t>
              </a:r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=y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A9049E-F716-2D4D-AA68-64856713B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56" y="3467702"/>
              <a:ext cx="403244" cy="4032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</a:t>
              </a:r>
              <a:r>
                <a:rPr lang="en-US" sz="16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en-US" sz="1600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C83F3D-644E-4A43-9B65-9A5A49C9E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1634" y="4335164"/>
              <a:ext cx="403244" cy="4032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en-US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8708F6-0793-9C48-AA6A-02E46D50BD56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6096000" y="3669324"/>
              <a:ext cx="1663700" cy="444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47FB4A-BA3E-1D4A-AB5B-C1E5767B1568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6084878" y="4113824"/>
              <a:ext cx="1674822" cy="42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C96CF2-E43E-8F40-B260-60B429F3239F}"/>
                    </a:ext>
                  </a:extLst>
                </p:cNvPr>
                <p:cNvSpPr/>
                <p:nvPr/>
              </p:nvSpPr>
              <p:spPr>
                <a:xfrm>
                  <a:off x="6588659" y="3467702"/>
                  <a:ext cx="544007" cy="4815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C96CF2-E43E-8F40-B260-60B429F323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659" y="3467702"/>
                  <a:ext cx="544007" cy="4815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CF96D55-14A4-3A48-8F3C-B8981B414B92}"/>
                    </a:ext>
                  </a:extLst>
                </p:cNvPr>
                <p:cNvSpPr/>
                <p:nvPr/>
              </p:nvSpPr>
              <p:spPr>
                <a:xfrm>
                  <a:off x="6588657" y="3987369"/>
                  <a:ext cx="633189" cy="4815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CF96D55-14A4-3A48-8F3C-B8981B414B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657" y="3987369"/>
                  <a:ext cx="633189" cy="4815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81637A-CA0D-434A-A892-1A203E51E64A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674100" y="4113824"/>
              <a:ext cx="10257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60E688-37E3-0E4B-99E4-D61F87290148}"/>
                </a:ext>
              </a:extLst>
            </p:cNvPr>
            <p:cNvSpPr/>
            <p:nvPr/>
          </p:nvSpPr>
          <p:spPr>
            <a:xfrm>
              <a:off x="9699869" y="3626324"/>
              <a:ext cx="914400" cy="914400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Σ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B61CF8-65B4-C845-AA14-91A2B3FDD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15278" y="5125261"/>
              <a:ext cx="403244" cy="4032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en-US" sz="20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92CD9C-9FFE-644C-AC9F-795CC4C3871D}"/>
                </a:ext>
              </a:extLst>
            </p:cNvPr>
            <p:cNvCxnSpPr>
              <a:cxnSpLocks/>
              <a:stCxn id="16" idx="6"/>
              <a:endCxn id="15" idx="2"/>
            </p:cNvCxnSpPr>
            <p:nvPr/>
          </p:nvCxnSpPr>
          <p:spPr>
            <a:xfrm flipV="1">
              <a:off x="8418522" y="4083524"/>
              <a:ext cx="1281347" cy="1243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6A84024-652F-A446-92C4-4B8A87FCE65D}"/>
                    </a:ext>
                  </a:extLst>
                </p:cNvPr>
                <p:cNvSpPr/>
                <p:nvPr/>
              </p:nvSpPr>
              <p:spPr>
                <a:xfrm>
                  <a:off x="8920822" y="3688399"/>
                  <a:ext cx="544007" cy="4815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6A84024-652F-A446-92C4-4B8A87FCE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822" y="3688399"/>
                  <a:ext cx="544007" cy="4815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99484A9-83DF-0D45-919F-7CEB998EDEAC}"/>
                    </a:ext>
                  </a:extLst>
                </p:cNvPr>
                <p:cNvSpPr/>
                <p:nvPr/>
              </p:nvSpPr>
              <p:spPr>
                <a:xfrm>
                  <a:off x="8930342" y="4738408"/>
                  <a:ext cx="1366152" cy="4815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𝑅𝑒</m:t>
                        </m:r>
                        <m:r>
                          <m:rPr>
                            <m:nor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LU</m:t>
                        </m:r>
                        <m:r>
                          <m:rPr>
                            <m:nor/>
                          </m:rPr>
                          <a:rPr lang="en-US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99484A9-83DF-0D45-919F-7CEB998ED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342" y="4738408"/>
                  <a:ext cx="1366152" cy="481581"/>
                </a:xfrm>
                <a:prstGeom prst="rect">
                  <a:avLst/>
                </a:prstGeom>
                <a:blipFill>
                  <a:blip r:embed="rId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67F89-47D5-9F4B-BEEF-ADA56606659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10614269" y="4083524"/>
              <a:ext cx="1025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98F5C784-568E-694A-9C17-E353D8A5F7FB}"/>
              </a:ext>
            </a:extLst>
          </p:cNvPr>
          <p:cNvSpPr>
            <a:spLocks noChangeAspect="1"/>
          </p:cNvSpPr>
          <p:nvPr/>
        </p:nvSpPr>
        <p:spPr>
          <a:xfrm>
            <a:off x="8022619" y="1985654"/>
            <a:ext cx="231941" cy="2319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lang="en-US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baseline="-25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060C18-4185-3F4D-9E47-D19B3DFD01E9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8254560" y="2101625"/>
            <a:ext cx="956939" cy="68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B78B0B-9AD9-0143-A954-DC8F3011163A}"/>
                  </a:ext>
                </a:extLst>
              </p:cNvPr>
              <p:cNvSpPr/>
              <p:nvPr/>
            </p:nvSpPr>
            <p:spPr>
              <a:xfrm>
                <a:off x="8537931" y="1985654"/>
                <a:ext cx="31290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B78B0B-9AD9-0143-A954-DC8F30111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931" y="1985654"/>
                <a:ext cx="31290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83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OR: M={0,1}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N={0,1}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228600" y="15424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 = {(0,0), (0,1), (1,0), (1,1)}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 = {0, 1}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 = {((0,0), 0), ((0,1), 1), ((1,0), 1), ((1,1), 1)}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/>
              <p:nvPr/>
            </p:nvSpPr>
            <p:spPr>
              <a:xfrm>
                <a:off x="386862" y="3847600"/>
                <a:ext cx="9317422" cy="1461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:r>
                  <a:rPr lang="en-US" sz="36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2" y="3847600"/>
                <a:ext cx="9317422" cy="1461554"/>
              </a:xfrm>
              <a:prstGeom prst="rect">
                <a:avLst/>
              </a:prstGeom>
              <a:blipFill>
                <a:blip r:embed="rId3"/>
                <a:stretch>
                  <a:fillRect l="-2041" r="-952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08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XOR: M={0,1}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N={0,1}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228600" y="15424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 = {(0,0), (0,1), (1,0), (1,1)}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 = {0, 1}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 = {((0,0), 0), ((0,1), 1), ((1,0), 1), ((1,1), 0)}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/>
              <p:nvPr/>
            </p:nvSpPr>
            <p:spPr>
              <a:xfrm>
                <a:off x="386862" y="3847600"/>
                <a:ext cx="9317422" cy="1461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x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:r>
                  <a:rPr lang="en-US" sz="36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36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2" y="3847600"/>
                <a:ext cx="9317422" cy="1461554"/>
              </a:xfrm>
              <a:prstGeom prst="rect">
                <a:avLst/>
              </a:prstGeom>
              <a:blipFill>
                <a:blip r:embed="rId3"/>
                <a:stretch>
                  <a:fillRect l="-2041" r="-952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08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XOR: M={0,1}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N={0,1,2}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O={0,1}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228600" y="15424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 = {(0,0), (0,1), (1,0), (1,1)}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 = {(0,0), (0,1), …, (2,2)}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= {0, 1}</a:t>
            </a:r>
          </a:p>
          <a:p>
            <a:pPr lvl="0">
              <a:defRPr/>
            </a:pP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 = {((0,0), 0), ((0,1), 1), ((1,0), 1), ((1,1), 0)}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/>
              <p:nvPr/>
            </p:nvSpPr>
            <p:spPr>
              <a:xfrm>
                <a:off x="228600" y="3155750"/>
                <a:ext cx="6948890" cy="397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x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:r>
                  <a:rPr lang="en-US" sz="24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="0" i="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y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</a:p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x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’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:r>
                  <a:rPr lang="en-US" sz="24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′)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y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</a:p>
              <a:p>
                <a:pPr>
                  <a:defRPr/>
                </a:pPr>
                <a:endParaRPr lang="en-US" sz="24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[[y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y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:r>
                  <a:rPr lang="en-US" sz="24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′′1+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′′2 +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55750"/>
                <a:ext cx="6948890" cy="3978782"/>
              </a:xfrm>
              <a:prstGeom prst="rect">
                <a:avLst/>
              </a:prstGeom>
              <a:blipFill>
                <a:blip r:embed="rId3"/>
                <a:stretch>
                  <a:fillRect l="-1463" r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74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XOR: M={0,1}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N={0,1,2}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O={0,1}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228600" y="15424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 = {(0,0), (0,1), (1,0), (1,1)}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 = {(0,0), (0,1), …, (2,2)}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= {0, 1}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 = {((0,0), 0), ((0,1), 1), ((1,0), 1), ((1,1), 0)}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/>
              <p:nvPr/>
            </p:nvSpPr>
            <p:spPr>
              <a:xfrm>
                <a:off x="0" y="3205186"/>
                <a:ext cx="11917237" cy="3408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[[x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x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b="0" i="0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:r>
                  <a:rPr lang="en-US" sz="24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200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+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200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2 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+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  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′1+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′2 +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1]</a:t>
                </a:r>
                <a:r>
                  <a:rPr lang="en-US" sz="20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′1+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×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′2 +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endParaRPr lang="en-US" sz="20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endParaRPr lang="en-US" sz="24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200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+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200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2 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+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σ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′1+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× 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w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′2 +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′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1]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1]</a:t>
                </a:r>
                <a:r>
                  <a:rPr lang="en-US" sz="2000" dirty="0">
                    <a:solidFill>
                      <a:srgbClr val="FF0000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α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×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′′1+  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×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′′2 +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z 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7F0858-B996-164D-B2E5-3EA9FE569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5186"/>
                <a:ext cx="11917237" cy="3408562"/>
              </a:xfrm>
              <a:prstGeom prst="rect">
                <a:avLst/>
              </a:prstGeom>
              <a:blipFill>
                <a:blip r:embed="rId3"/>
                <a:stretch>
                  <a:fillRect l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F87B2872-E538-214A-ACC9-1426A29791D4}"/>
              </a:ext>
            </a:extLst>
          </p:cNvPr>
          <p:cNvSpPr/>
          <p:nvPr/>
        </p:nvSpPr>
        <p:spPr>
          <a:xfrm rot="16200000">
            <a:off x="1288680" y="4801731"/>
            <a:ext cx="379790" cy="2605456"/>
          </a:xfrm>
          <a:prstGeom prst="leftBrace">
            <a:avLst>
              <a:gd name="adj1" fmla="val 774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9D2CE1C-5C25-A145-A27E-97A0C5E4FCD3}"/>
              </a:ext>
            </a:extLst>
          </p:cNvPr>
          <p:cNvSpPr/>
          <p:nvPr/>
        </p:nvSpPr>
        <p:spPr>
          <a:xfrm rot="16200000">
            <a:off x="4179944" y="4776762"/>
            <a:ext cx="329851" cy="2605457"/>
          </a:xfrm>
          <a:prstGeom prst="leftBrace">
            <a:avLst>
              <a:gd name="adj1" fmla="val 774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9C260-21F9-5A41-B2FE-71DA103471BF}"/>
                  </a:ext>
                </a:extLst>
              </p:cNvPr>
              <p:cNvSpPr/>
              <p:nvPr/>
            </p:nvSpPr>
            <p:spPr>
              <a:xfrm>
                <a:off x="1330151" y="6276193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9C260-21F9-5A41-B2FE-71DA10347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51" y="6276193"/>
                <a:ext cx="3818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4C919E-BCC1-C642-A2A9-19AA71A493F6}"/>
                  </a:ext>
                </a:extLst>
              </p:cNvPr>
              <p:cNvSpPr/>
              <p:nvPr/>
            </p:nvSpPr>
            <p:spPr>
              <a:xfrm>
                <a:off x="4253063" y="6294354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β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4C919E-BCC1-C642-A2A9-19AA71A49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63" y="6294354"/>
                <a:ext cx="47961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419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XOR: M={0,1}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N={0,1,2}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O={0,1}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228600" y="15424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 = {(0,0), (0,1), (1,0), (1,1)}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 = {(0,0), (0,1), …, (2,2)}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= {0, 1}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 = {((0,0), 0), ((0,1), 1), ((1,0), 1), ((1,1), 0)}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46AAECF-E264-104D-918D-4C21A8D08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91" y="3028060"/>
            <a:ext cx="7309333" cy="3745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23E8AC-71C3-ED43-8E4B-10FA57FD2C1E}"/>
                  </a:ext>
                </a:extLst>
              </p:cNvPr>
              <p:cNvSpPr/>
              <p:nvPr/>
            </p:nvSpPr>
            <p:spPr>
              <a:xfrm>
                <a:off x="33841" y="3515715"/>
                <a:ext cx="4870244" cy="2812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baseline="-25000" dirty="0" smtClean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baseline="-25000" dirty="0" smtClean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prstClr val="black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m:t>  1]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2400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2400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2400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′1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′2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 baseline="-25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′3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  1]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</a:p>
              <a:p>
                <a:endParaRPr lang="en-US" sz="2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h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ReLU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) 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h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ReLU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)]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23E8AC-71C3-ED43-8E4B-10FA57FD2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" y="3515715"/>
                <a:ext cx="4870244" cy="2812308"/>
              </a:xfrm>
              <a:prstGeom prst="rect">
                <a:avLst/>
              </a:prstGeom>
              <a:blipFill>
                <a:blip r:embed="rId4"/>
                <a:stretch>
                  <a:fillRect l="-1823" b="-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8D7F8-05A7-744E-83EE-0525569655F7}"/>
                  </a:ext>
                </a:extLst>
              </p:cNvPr>
              <p:cNvSpPr/>
              <p:nvPr/>
            </p:nvSpPr>
            <p:spPr>
              <a:xfrm>
                <a:off x="9557241" y="3112142"/>
                <a:ext cx="1831592" cy="10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′′3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8D7F8-05A7-744E-83EE-052556965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241" y="3112142"/>
                <a:ext cx="1831592" cy="109626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B12D4C1-7193-8948-BE22-7542279BDF11}"/>
              </a:ext>
            </a:extLst>
          </p:cNvPr>
          <p:cNvSpPr/>
          <p:nvPr/>
        </p:nvSpPr>
        <p:spPr>
          <a:xfrm>
            <a:off x="10269415" y="5413623"/>
            <a:ext cx="914400" cy="9144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3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XOR: M={0,1}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N={0,1,2}</a:t>
            </a:r>
            <a:r>
              <a:rPr lang="en-US" sz="4800" i="1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O={0,1}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228600" y="1542482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 = {(0,0), (0,1), (1,0), (1,1)}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 = {(0,0), (0,1), …, (2,2)}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 = {0, 1}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(0,0) 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(0,0) 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(0)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(0,1) 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(1,0) 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(1)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(1,0) 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(1,0) 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(1)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(1,1) 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(2,1) 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(0)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defRPr/>
            </a:pPr>
            <a:endParaRPr lang="en-US" sz="1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23EA95B-8A94-EE4F-A855-C6A9A430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2743200"/>
            <a:ext cx="660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90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Universal Approximation Theorem</a:t>
            </a:r>
          </a:p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</a:t>
            </a:r>
            <a:r>
              <a:rPr lang="en-US" sz="2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neuralnetworksanddeeplearning.com</a:t>
            </a:r>
            <a:r>
              <a:rPr lang="en-US" sz="2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/chap4.html</a:t>
            </a:r>
            <a:endParaRPr lang="en-US" sz="4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-9544" y="4651099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carful, it shows the existence (power) of neural nets, but it does not show which architecture is the function!</a:t>
            </a:r>
          </a:p>
          <a:p>
            <a:pPr lvl="0" algn="ctr">
              <a:defRPr/>
            </a:pPr>
            <a:endParaRPr lang="en-US" sz="28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many transformation (#layers)?</a:t>
            </a:r>
          </a:p>
          <a:p>
            <a:pPr lvl="0" algn="ctr">
              <a:defRPr/>
            </a:pPr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what intermediate space (#nodes)?</a:t>
            </a:r>
          </a:p>
        </p:txBody>
      </p:sp>
    </p:spTree>
    <p:extLst>
      <p:ext uri="{BB962C8B-B14F-4D97-AF65-F5344CB8AC3E}">
        <p14:creationId xmlns:p14="http://schemas.microsoft.com/office/powerpoint/2010/main" val="396157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0" y="446059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Transferring elements of source space (M) to target space (N)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R</a:t>
            </a:r>
            <a:r>
              <a:rPr lang="en-US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 : </a:t>
            </a: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(x) = y =  x × 2 + 1</a:t>
            </a:r>
          </a:p>
          <a:p>
            <a:pPr lvl="0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known</a:t>
            </a:r>
          </a:p>
          <a:p>
            <a:pPr lvl="0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has two parameters (a=2, b=1)</a:t>
            </a:r>
          </a:p>
        </p:txBody>
      </p:sp>
    </p:spTree>
    <p:extLst>
      <p:ext uri="{BB962C8B-B14F-4D97-AF65-F5344CB8AC3E}">
        <p14:creationId xmlns:p14="http://schemas.microsoft.com/office/powerpoint/2010/main" val="246183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Network: Feed-forward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2EA1A-3714-5D43-8301-2061C4E6E00F}"/>
              </a:ext>
            </a:extLst>
          </p:cNvPr>
          <p:cNvSpPr>
            <a:spLocks noChangeAspect="1"/>
          </p:cNvSpPr>
          <p:nvPr/>
        </p:nvSpPr>
        <p:spPr>
          <a:xfrm>
            <a:off x="3185664" y="125703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[1]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A4D341-EE2E-4B43-A043-957B573ED14A}"/>
              </a:ext>
            </a:extLst>
          </p:cNvPr>
          <p:cNvSpPr>
            <a:spLocks noChangeAspect="1"/>
          </p:cNvSpPr>
          <p:nvPr/>
        </p:nvSpPr>
        <p:spPr>
          <a:xfrm>
            <a:off x="3185664" y="1695848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[1]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6132E3-C2A0-6349-B325-E5BBB1A3DB02}"/>
              </a:ext>
            </a:extLst>
          </p:cNvPr>
          <p:cNvSpPr>
            <a:spLocks noChangeAspect="1"/>
          </p:cNvSpPr>
          <p:nvPr/>
        </p:nvSpPr>
        <p:spPr>
          <a:xfrm>
            <a:off x="3185664" y="213466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A2ADB-9484-C140-8836-AC0423C65397}"/>
              </a:ext>
            </a:extLst>
          </p:cNvPr>
          <p:cNvSpPr>
            <a:spLocks noChangeAspect="1"/>
          </p:cNvSpPr>
          <p:nvPr/>
        </p:nvSpPr>
        <p:spPr>
          <a:xfrm>
            <a:off x="3185664" y="255429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11C36C-A70A-4B42-B5A0-52EB57AA1A25}"/>
              </a:ext>
            </a:extLst>
          </p:cNvPr>
          <p:cNvSpPr>
            <a:spLocks noChangeAspect="1"/>
          </p:cNvSpPr>
          <p:nvPr/>
        </p:nvSpPr>
        <p:spPr>
          <a:xfrm>
            <a:off x="3185664" y="2993108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922E03-A920-C542-A95A-E2441631D959}"/>
              </a:ext>
            </a:extLst>
          </p:cNvPr>
          <p:cNvSpPr>
            <a:spLocks noChangeAspect="1"/>
          </p:cNvSpPr>
          <p:nvPr/>
        </p:nvSpPr>
        <p:spPr>
          <a:xfrm>
            <a:off x="3185664" y="343192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30000" dirty="0">
                <a:solidFill>
                  <a:schemeClr val="tx1"/>
                </a:solidFill>
              </a:rPr>
              <a:t>[1]</a:t>
            </a:r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28B37-625C-5247-AD1D-CD8E21BC0783}"/>
              </a:ext>
            </a:extLst>
          </p:cNvPr>
          <p:cNvSpPr>
            <a:spLocks noChangeAspect="1"/>
          </p:cNvSpPr>
          <p:nvPr/>
        </p:nvSpPr>
        <p:spPr>
          <a:xfrm>
            <a:off x="584341" y="169584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73ACD-2826-1342-99F7-7A8B65D41FCC}"/>
              </a:ext>
            </a:extLst>
          </p:cNvPr>
          <p:cNvSpPr>
            <a:spLocks noChangeAspect="1"/>
          </p:cNvSpPr>
          <p:nvPr/>
        </p:nvSpPr>
        <p:spPr>
          <a:xfrm>
            <a:off x="584341" y="2134663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81260-EE7F-3E4C-865C-AE7B05116B63}"/>
              </a:ext>
            </a:extLst>
          </p:cNvPr>
          <p:cNvSpPr>
            <a:spLocks noChangeAspect="1"/>
          </p:cNvSpPr>
          <p:nvPr/>
        </p:nvSpPr>
        <p:spPr>
          <a:xfrm>
            <a:off x="584341" y="257347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6C30F-9858-E141-A586-6C93704488E8}"/>
              </a:ext>
            </a:extLst>
          </p:cNvPr>
          <p:cNvSpPr>
            <a:spLocks noChangeAspect="1"/>
          </p:cNvSpPr>
          <p:nvPr/>
        </p:nvSpPr>
        <p:spPr>
          <a:xfrm>
            <a:off x="584341" y="299310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AA9ED-EE89-DC4C-9C4C-E3155ED1AE75}"/>
              </a:ext>
            </a:extLst>
          </p:cNvPr>
          <p:cNvSpPr>
            <a:spLocks noChangeAspect="1"/>
          </p:cNvSpPr>
          <p:nvPr/>
        </p:nvSpPr>
        <p:spPr>
          <a:xfrm>
            <a:off x="9767586" y="1827127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C6C783-C82E-324D-8A19-CF4DCD3FA520}"/>
              </a:ext>
            </a:extLst>
          </p:cNvPr>
          <p:cNvSpPr>
            <a:spLocks noChangeAspect="1"/>
          </p:cNvSpPr>
          <p:nvPr/>
        </p:nvSpPr>
        <p:spPr>
          <a:xfrm>
            <a:off x="9767586" y="2265942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9A4256-3E1B-C149-AFD0-5D8674606CFD}"/>
              </a:ext>
            </a:extLst>
          </p:cNvPr>
          <p:cNvSpPr>
            <a:spLocks noChangeAspect="1"/>
          </p:cNvSpPr>
          <p:nvPr/>
        </p:nvSpPr>
        <p:spPr>
          <a:xfrm>
            <a:off x="9767586" y="2704757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yM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9A7F91-BD30-814A-8CE9-1749BDA76437}"/>
              </a:ext>
            </a:extLst>
          </p:cNvPr>
          <p:cNvCxnSpPr>
            <a:stCxn id="13" idx="6"/>
            <a:endCxn id="2" idx="2"/>
          </p:cNvCxnSpPr>
          <p:nvPr/>
        </p:nvCxnSpPr>
        <p:spPr>
          <a:xfrm flipV="1">
            <a:off x="1006371" y="1563033"/>
            <a:ext cx="2179293" cy="34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63011B-21D7-E240-8D92-2AADB7E49C9D}"/>
              </a:ext>
            </a:extLst>
          </p:cNvPr>
          <p:cNvCxnSpPr>
            <a:cxnSpLocks/>
            <a:stCxn id="14" idx="6"/>
            <a:endCxn id="2" idx="2"/>
          </p:cNvCxnSpPr>
          <p:nvPr/>
        </p:nvCxnSpPr>
        <p:spPr>
          <a:xfrm flipV="1">
            <a:off x="1006371" y="1563033"/>
            <a:ext cx="2179293" cy="78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1477F65-808E-6E44-87BE-25B40EDF04F8}"/>
              </a:ext>
            </a:extLst>
          </p:cNvPr>
          <p:cNvCxnSpPr>
            <a:cxnSpLocks/>
            <a:stCxn id="15" idx="6"/>
            <a:endCxn id="2" idx="2"/>
          </p:cNvCxnSpPr>
          <p:nvPr/>
        </p:nvCxnSpPr>
        <p:spPr>
          <a:xfrm flipV="1">
            <a:off x="1006371" y="1563033"/>
            <a:ext cx="2179293" cy="122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69D4E9-A1D0-BB4B-BF48-6D99416EC03F}"/>
              </a:ext>
            </a:extLst>
          </p:cNvPr>
          <p:cNvCxnSpPr>
            <a:cxnSpLocks/>
            <a:stCxn id="16" idx="6"/>
            <a:endCxn id="2" idx="2"/>
          </p:cNvCxnSpPr>
          <p:nvPr/>
        </p:nvCxnSpPr>
        <p:spPr>
          <a:xfrm flipV="1">
            <a:off x="1006371" y="1563033"/>
            <a:ext cx="2179293" cy="164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6E893D3-707F-2844-8A0F-E524C4C7DE37}"/>
              </a:ext>
            </a:extLst>
          </p:cNvPr>
          <p:cNvSpPr>
            <a:spLocks noChangeAspect="1"/>
          </p:cNvSpPr>
          <p:nvPr/>
        </p:nvSpPr>
        <p:spPr>
          <a:xfrm>
            <a:off x="5364957" y="177477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[2]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E8E040E-3AE1-2B4F-91CC-5F88D1C2556C}"/>
              </a:ext>
            </a:extLst>
          </p:cNvPr>
          <p:cNvSpPr>
            <a:spLocks noChangeAspect="1"/>
          </p:cNvSpPr>
          <p:nvPr/>
        </p:nvSpPr>
        <p:spPr>
          <a:xfrm>
            <a:off x="5364957" y="2213588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30000" dirty="0">
                <a:solidFill>
                  <a:schemeClr val="tx1"/>
                </a:solidFill>
              </a:rPr>
              <a:t>[2]</a:t>
            </a: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30C67E2-BE5D-E34D-AB36-FCAEE414B66E}"/>
              </a:ext>
            </a:extLst>
          </p:cNvPr>
          <p:cNvSpPr>
            <a:spLocks noChangeAspect="1"/>
          </p:cNvSpPr>
          <p:nvPr/>
        </p:nvSpPr>
        <p:spPr>
          <a:xfrm>
            <a:off x="5364957" y="265240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D63786-3794-1A41-911B-2313C373A0C3}"/>
              </a:ext>
            </a:extLst>
          </p:cNvPr>
          <p:cNvSpPr>
            <a:spLocks noChangeAspect="1"/>
          </p:cNvSpPr>
          <p:nvPr/>
        </p:nvSpPr>
        <p:spPr>
          <a:xfrm>
            <a:off x="5364957" y="307203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30000" dirty="0">
                <a:solidFill>
                  <a:schemeClr val="tx1"/>
                </a:solidFill>
              </a:rPr>
              <a:t>[2]</a:t>
            </a:r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DC0D75B-F721-C94B-B85F-67FD98923FF7}"/>
              </a:ext>
            </a:extLst>
          </p:cNvPr>
          <p:cNvCxnSpPr>
            <a:cxnSpLocks/>
            <a:stCxn id="2" idx="6"/>
            <a:endCxn id="77" idx="2"/>
          </p:cNvCxnSpPr>
          <p:nvPr/>
        </p:nvCxnSpPr>
        <p:spPr>
          <a:xfrm>
            <a:off x="3797664" y="1563033"/>
            <a:ext cx="1567293" cy="51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1C84A99-4E6F-744A-A09E-3B5A0A78CB00}"/>
              </a:ext>
            </a:extLst>
          </p:cNvPr>
          <p:cNvCxnSpPr>
            <a:cxnSpLocks/>
            <a:stCxn id="10" idx="6"/>
            <a:endCxn id="77" idx="2"/>
          </p:cNvCxnSpPr>
          <p:nvPr/>
        </p:nvCxnSpPr>
        <p:spPr>
          <a:xfrm flipV="1">
            <a:off x="3797664" y="2080773"/>
            <a:ext cx="1567293" cy="77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2BF37A-E8FD-3244-A6F1-7B6CC1C7AFBC}"/>
              </a:ext>
            </a:extLst>
          </p:cNvPr>
          <p:cNvCxnSpPr>
            <a:cxnSpLocks/>
            <a:stCxn id="11" idx="6"/>
            <a:endCxn id="77" idx="2"/>
          </p:cNvCxnSpPr>
          <p:nvPr/>
        </p:nvCxnSpPr>
        <p:spPr>
          <a:xfrm flipV="1">
            <a:off x="3797664" y="2080773"/>
            <a:ext cx="1567293" cy="121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9709F5A-485E-3847-B641-3BFBE7AB6548}"/>
              </a:ext>
            </a:extLst>
          </p:cNvPr>
          <p:cNvCxnSpPr>
            <a:cxnSpLocks/>
            <a:stCxn id="12" idx="6"/>
            <a:endCxn id="77" idx="2"/>
          </p:cNvCxnSpPr>
          <p:nvPr/>
        </p:nvCxnSpPr>
        <p:spPr>
          <a:xfrm flipV="1">
            <a:off x="3797664" y="2080773"/>
            <a:ext cx="1567293" cy="16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9ACE23D4-3F63-354D-9DFB-F1EE5BF1F7A4}"/>
              </a:ext>
            </a:extLst>
          </p:cNvPr>
          <p:cNvSpPr>
            <a:spLocks noChangeAspect="1"/>
          </p:cNvSpPr>
          <p:nvPr/>
        </p:nvSpPr>
        <p:spPr>
          <a:xfrm>
            <a:off x="8165737" y="125703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baseline="30000" dirty="0">
                <a:solidFill>
                  <a:schemeClr val="tx1"/>
                </a:solidFill>
              </a:rPr>
              <a:t>[L]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F18325A-7969-6A45-B6F9-6AA9BD05DD27}"/>
              </a:ext>
            </a:extLst>
          </p:cNvPr>
          <p:cNvSpPr>
            <a:spLocks noChangeAspect="1"/>
          </p:cNvSpPr>
          <p:nvPr/>
        </p:nvSpPr>
        <p:spPr>
          <a:xfrm>
            <a:off x="8165737" y="1695848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</a:t>
            </a:r>
            <a:r>
              <a:rPr lang="en-US" sz="1600" baseline="30000" dirty="0">
                <a:solidFill>
                  <a:schemeClr val="tx1"/>
                </a:solidFill>
              </a:rPr>
              <a:t>[L]</a:t>
            </a:r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C112437-FF2C-DC4B-A204-F13AA8823827}"/>
              </a:ext>
            </a:extLst>
          </p:cNvPr>
          <p:cNvSpPr>
            <a:spLocks noChangeAspect="1"/>
          </p:cNvSpPr>
          <p:nvPr/>
        </p:nvSpPr>
        <p:spPr>
          <a:xfrm>
            <a:off x="8165737" y="213466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937A1EA-6279-2C45-B371-E809699F0358}"/>
              </a:ext>
            </a:extLst>
          </p:cNvPr>
          <p:cNvSpPr>
            <a:spLocks noChangeAspect="1"/>
          </p:cNvSpPr>
          <p:nvPr/>
        </p:nvSpPr>
        <p:spPr>
          <a:xfrm>
            <a:off x="8165737" y="255429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21094C6-8313-BE4A-ADE3-4EE0428664F6}"/>
              </a:ext>
            </a:extLst>
          </p:cNvPr>
          <p:cNvSpPr>
            <a:spLocks noChangeAspect="1"/>
          </p:cNvSpPr>
          <p:nvPr/>
        </p:nvSpPr>
        <p:spPr>
          <a:xfrm>
            <a:off x="8165737" y="2993108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DCB02D4-0E7E-1240-A3BF-F8413BCDDC12}"/>
              </a:ext>
            </a:extLst>
          </p:cNvPr>
          <p:cNvSpPr>
            <a:spLocks noChangeAspect="1"/>
          </p:cNvSpPr>
          <p:nvPr/>
        </p:nvSpPr>
        <p:spPr>
          <a:xfrm>
            <a:off x="8165737" y="3431923"/>
            <a:ext cx="612000" cy="612000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5000"/>
                  <a:lumOff val="95000"/>
                </a:schemeClr>
              </a:gs>
              <a:gs pos="60000">
                <a:schemeClr val="accent1">
                  <a:lumMod val="45000"/>
                  <a:lumOff val="5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30000" dirty="0">
                <a:solidFill>
                  <a:schemeClr val="tx1"/>
                </a:solidFill>
              </a:rPr>
              <a:t>[L]</a:t>
            </a:r>
            <a:r>
              <a:rPr lang="en-US" sz="1200" dirty="0">
                <a:solidFill>
                  <a:schemeClr val="tx1"/>
                </a:solidFill>
              </a:rPr>
              <a:t>H</a:t>
            </a:r>
            <a:r>
              <a:rPr lang="en-US" sz="1200" baseline="-25000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8B93464-88FC-7644-8C63-4D1CE9B75639}"/>
              </a:ext>
            </a:extLst>
          </p:cNvPr>
          <p:cNvCxnSpPr>
            <a:cxnSpLocks/>
            <a:stCxn id="8" idx="6"/>
            <a:endCxn id="77" idx="2"/>
          </p:cNvCxnSpPr>
          <p:nvPr/>
        </p:nvCxnSpPr>
        <p:spPr>
          <a:xfrm>
            <a:off x="3797664" y="2001848"/>
            <a:ext cx="1567293" cy="7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8A50E0F-A2D9-924D-A2E6-A64484A01A3B}"/>
              </a:ext>
            </a:extLst>
          </p:cNvPr>
          <p:cNvCxnSpPr>
            <a:cxnSpLocks/>
            <a:stCxn id="9" idx="6"/>
            <a:endCxn id="77" idx="2"/>
          </p:cNvCxnSpPr>
          <p:nvPr/>
        </p:nvCxnSpPr>
        <p:spPr>
          <a:xfrm flipV="1">
            <a:off x="3797664" y="2080773"/>
            <a:ext cx="1567293" cy="35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4CAE8A-03F5-C345-8328-A3A5E2C8CEE7}"/>
                  </a:ext>
                </a:extLst>
              </p:cNvPr>
              <p:cNvSpPr txBox="1"/>
              <p:nvPr/>
            </p:nvSpPr>
            <p:spPr>
              <a:xfrm>
                <a:off x="2736315" y="4280496"/>
                <a:ext cx="2122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baseline="30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baseline="30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4CAE8A-03F5-C345-8328-A3A5E2C8C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315" y="4280496"/>
                <a:ext cx="2122697" cy="276999"/>
              </a:xfrm>
              <a:prstGeom prst="rect">
                <a:avLst/>
              </a:prstGeom>
              <a:blipFill>
                <a:blip r:embed="rId3"/>
                <a:stretch>
                  <a:fillRect l="-4167" t="-12500" r="-11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BBF9F8A-9008-6A48-9FA4-96545BD69547}"/>
                  </a:ext>
                </a:extLst>
              </p:cNvPr>
              <p:cNvSpPr txBox="1"/>
              <p:nvPr/>
            </p:nvSpPr>
            <p:spPr>
              <a:xfrm>
                <a:off x="5471012" y="4274606"/>
                <a:ext cx="2308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begChr m:val="["/>
                        <m:endChr m:val="]"/>
                        <m:ctrlPr>
                          <a:rPr lang="en-US" b="1" i="1" baseline="30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begChr m:val="["/>
                        <m:endChr m:val="]"/>
                        <m:ctrlPr>
                          <a:rPr lang="en-US" b="1" i="1" baseline="30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baseline="3000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1" baseline="30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baseline="30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BBF9F8A-9008-6A48-9FA4-96545BD69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012" y="4274606"/>
                <a:ext cx="2308965" cy="276999"/>
              </a:xfrm>
              <a:prstGeom prst="rect">
                <a:avLst/>
              </a:prstGeom>
              <a:blipFill>
                <a:blip r:embed="rId4"/>
                <a:stretch>
                  <a:fillRect l="-3825" t="-26087" r="-5464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86E4708-E936-8C4F-84CE-F262C401374E}"/>
                  </a:ext>
                </a:extLst>
              </p:cNvPr>
              <p:cNvSpPr txBox="1"/>
              <p:nvPr/>
            </p:nvSpPr>
            <p:spPr>
              <a:xfrm>
                <a:off x="8396560" y="4274606"/>
                <a:ext cx="2615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baseline="30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baseline="3000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baseline="30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baseline="3000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b="1" i="1" baseline="30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baseline="30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baseline="30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0" baseline="3000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0" baseline="3000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b="1" dirty="0"/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86E4708-E936-8C4F-84CE-F262C401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560" y="4274606"/>
                <a:ext cx="2615139" cy="276999"/>
              </a:xfrm>
              <a:prstGeom prst="rect">
                <a:avLst/>
              </a:prstGeom>
              <a:blipFill>
                <a:blip r:embed="rId5"/>
                <a:stretch>
                  <a:fillRect l="-966" t="-21739" r="-241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0B0AB8F-255F-EE46-9A61-A906040B334F}"/>
                  </a:ext>
                </a:extLst>
              </p:cNvPr>
              <p:cNvSpPr txBox="1"/>
              <p:nvPr/>
            </p:nvSpPr>
            <p:spPr>
              <a:xfrm>
                <a:off x="9497333" y="3233635"/>
                <a:ext cx="2632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y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𝐡</m:t>
                    </m:r>
                    <m:d>
                      <m:dPr>
                        <m:begChr m:val="["/>
                        <m:endChr m:val="]"/>
                        <m:ctrlPr>
                          <a:rPr lang="en-US" b="1" i="1" baseline="30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baseline="3000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b="1" i="1" baseline="30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1" baseline="30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baseline="3000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1" baseline="30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baseline="3000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baseline="3000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b="1" dirty="0"/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0B0AB8F-255F-EE46-9A61-A906040B3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33" y="3233635"/>
                <a:ext cx="2632452" cy="276999"/>
              </a:xfrm>
              <a:prstGeom prst="rect">
                <a:avLst/>
              </a:prstGeom>
              <a:blipFill>
                <a:blip r:embed="rId6"/>
                <a:stretch>
                  <a:fillRect l="-5263" t="-26087" r="-287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F82AFD5-3AF0-0B40-83BE-156805D52489}"/>
                  </a:ext>
                </a:extLst>
              </p:cNvPr>
              <p:cNvSpPr txBox="1"/>
              <p:nvPr/>
            </p:nvSpPr>
            <p:spPr>
              <a:xfrm>
                <a:off x="471159" y="5189989"/>
                <a:ext cx="865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F82AFD5-3AF0-0B40-83BE-156805D52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9" y="5189989"/>
                <a:ext cx="865622" cy="276999"/>
              </a:xfrm>
              <a:prstGeom prst="rect">
                <a:avLst/>
              </a:prstGeom>
              <a:blipFill>
                <a:blip r:embed="rId7"/>
                <a:stretch>
                  <a:fillRect l="-5714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90F0603-4E49-2D4E-AA34-980E894980CE}"/>
                  </a:ext>
                </a:extLst>
              </p:cNvPr>
              <p:cNvSpPr txBox="1"/>
              <p:nvPr/>
            </p:nvSpPr>
            <p:spPr>
              <a:xfrm>
                <a:off x="2850463" y="5232883"/>
                <a:ext cx="1282402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baseline="3000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90F0603-4E49-2D4E-AA34-980E89498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463" y="5232883"/>
                <a:ext cx="1282402" cy="270652"/>
              </a:xfrm>
              <a:prstGeom prst="rect">
                <a:avLst/>
              </a:prstGeom>
              <a:blipFill>
                <a:blip r:embed="rId8"/>
                <a:stretch>
                  <a:fillRect l="-5882" t="-1304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5610C5B-9DF4-4342-BA3E-62E9222A6701}"/>
                  </a:ext>
                </a:extLst>
              </p:cNvPr>
              <p:cNvSpPr txBox="1"/>
              <p:nvPr/>
            </p:nvSpPr>
            <p:spPr>
              <a:xfrm>
                <a:off x="5431555" y="5273515"/>
                <a:ext cx="1328890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b="1" baseline="3000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baseline="3000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baseline="30000" smtClean="0">
                          <a:latin typeface="Cambria Math" panose="02040503050406030204" pitchFamily="18" charset="0"/>
                        </a:rPr>
                        <m:t>]: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5610C5B-9DF4-4342-BA3E-62E9222A6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555" y="5273515"/>
                <a:ext cx="1328890" cy="270652"/>
              </a:xfrm>
              <a:prstGeom prst="rect">
                <a:avLst/>
              </a:prstGeom>
              <a:blipFill>
                <a:blip r:embed="rId9"/>
                <a:stretch>
                  <a:fillRect l="-5660" t="-18182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70A3F31-7EDF-0E42-B330-944D0824A1FD}"/>
                  </a:ext>
                </a:extLst>
              </p:cNvPr>
              <p:cNvSpPr txBox="1"/>
              <p:nvPr/>
            </p:nvSpPr>
            <p:spPr>
              <a:xfrm>
                <a:off x="8610636" y="5273515"/>
                <a:ext cx="1627369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baseline="30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baseline="3000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𝑯𝑳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70A3F31-7EDF-0E42-B330-944D0824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36" y="5273515"/>
                <a:ext cx="1627369" cy="270652"/>
              </a:xfrm>
              <a:prstGeom prst="rect">
                <a:avLst/>
              </a:prstGeom>
              <a:blipFill>
                <a:blip r:embed="rId10"/>
                <a:stretch>
                  <a:fillRect l="-4688" t="-18182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A1CDC0-7A30-6C42-9377-F69921D47252}"/>
                  </a:ext>
                </a:extLst>
              </p:cNvPr>
              <p:cNvSpPr txBox="1"/>
              <p:nvPr/>
            </p:nvSpPr>
            <p:spPr>
              <a:xfrm>
                <a:off x="9999874" y="3641774"/>
                <a:ext cx="1260281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baseline="300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baseline="3000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A1CDC0-7A30-6C42-9377-F69921D4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874" y="3641774"/>
                <a:ext cx="1260281" cy="270652"/>
              </a:xfrm>
              <a:prstGeom prst="rect">
                <a:avLst/>
              </a:prstGeom>
              <a:blipFill>
                <a:blip r:embed="rId11"/>
                <a:stretch>
                  <a:fillRect l="-7000" t="-13043" r="-2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Freeform 148">
            <a:extLst>
              <a:ext uri="{FF2B5EF4-FFF2-40B4-BE49-F238E27FC236}">
                <a16:creationId xmlns:a16="http://schemas.microsoft.com/office/drawing/2014/main" id="{D55A4153-D953-794C-A696-4D1AF09DC6FF}"/>
              </a:ext>
            </a:extLst>
          </p:cNvPr>
          <p:cNvSpPr/>
          <p:nvPr/>
        </p:nvSpPr>
        <p:spPr>
          <a:xfrm>
            <a:off x="861646" y="3886200"/>
            <a:ext cx="10533185" cy="2602553"/>
          </a:xfrm>
          <a:custGeom>
            <a:avLst/>
            <a:gdLst>
              <a:gd name="connsiteX0" fmla="*/ 0 w 10533185"/>
              <a:gd name="connsiteY0" fmla="*/ 1688123 h 2602553"/>
              <a:gd name="connsiteX1" fmla="*/ 914400 w 10533185"/>
              <a:gd name="connsiteY1" fmla="*/ 2532185 h 2602553"/>
              <a:gd name="connsiteX2" fmla="*/ 2497016 w 10533185"/>
              <a:gd name="connsiteY2" fmla="*/ 1688123 h 2602553"/>
              <a:gd name="connsiteX3" fmla="*/ 3763108 w 10533185"/>
              <a:gd name="connsiteY3" fmla="*/ 2584938 h 2602553"/>
              <a:gd name="connsiteX4" fmla="*/ 5117123 w 10533185"/>
              <a:gd name="connsiteY4" fmla="*/ 1723292 h 2602553"/>
              <a:gd name="connsiteX5" fmla="*/ 6172200 w 10533185"/>
              <a:gd name="connsiteY5" fmla="*/ 2461846 h 2602553"/>
              <a:gd name="connsiteX6" fmla="*/ 6629400 w 10533185"/>
              <a:gd name="connsiteY6" fmla="*/ 1828800 h 2602553"/>
              <a:gd name="connsiteX7" fmla="*/ 6752492 w 10533185"/>
              <a:gd name="connsiteY7" fmla="*/ 2514600 h 2602553"/>
              <a:gd name="connsiteX8" fmla="*/ 6910754 w 10533185"/>
              <a:gd name="connsiteY8" fmla="*/ 1828800 h 2602553"/>
              <a:gd name="connsiteX9" fmla="*/ 7051431 w 10533185"/>
              <a:gd name="connsiteY9" fmla="*/ 2426677 h 2602553"/>
              <a:gd name="connsiteX10" fmla="*/ 7192108 w 10533185"/>
              <a:gd name="connsiteY10" fmla="*/ 1740877 h 2602553"/>
              <a:gd name="connsiteX11" fmla="*/ 7491046 w 10533185"/>
              <a:gd name="connsiteY11" fmla="*/ 2602523 h 2602553"/>
              <a:gd name="connsiteX12" fmla="*/ 8299939 w 10533185"/>
              <a:gd name="connsiteY12" fmla="*/ 1705708 h 2602553"/>
              <a:gd name="connsiteX13" fmla="*/ 9548446 w 10533185"/>
              <a:gd name="connsiteY13" fmla="*/ 2444262 h 2602553"/>
              <a:gd name="connsiteX14" fmla="*/ 10533185 w 10533185"/>
              <a:gd name="connsiteY14" fmla="*/ 0 h 260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533185" h="2602553">
                <a:moveTo>
                  <a:pt x="0" y="1688123"/>
                </a:moveTo>
                <a:cubicBezTo>
                  <a:pt x="249115" y="2110154"/>
                  <a:pt x="498231" y="2532185"/>
                  <a:pt x="914400" y="2532185"/>
                </a:cubicBezTo>
                <a:cubicBezTo>
                  <a:pt x="1330569" y="2532185"/>
                  <a:pt x="2022231" y="1679331"/>
                  <a:pt x="2497016" y="1688123"/>
                </a:cubicBezTo>
                <a:cubicBezTo>
                  <a:pt x="2971801" y="1696915"/>
                  <a:pt x="3326424" y="2579077"/>
                  <a:pt x="3763108" y="2584938"/>
                </a:cubicBezTo>
                <a:cubicBezTo>
                  <a:pt x="4199792" y="2590799"/>
                  <a:pt x="4715608" y="1743807"/>
                  <a:pt x="5117123" y="1723292"/>
                </a:cubicBezTo>
                <a:cubicBezTo>
                  <a:pt x="5518638" y="1702777"/>
                  <a:pt x="5920154" y="2444261"/>
                  <a:pt x="6172200" y="2461846"/>
                </a:cubicBezTo>
                <a:cubicBezTo>
                  <a:pt x="6424246" y="2479431"/>
                  <a:pt x="6532685" y="1820008"/>
                  <a:pt x="6629400" y="1828800"/>
                </a:cubicBezTo>
                <a:cubicBezTo>
                  <a:pt x="6726115" y="1837592"/>
                  <a:pt x="6705600" y="2514600"/>
                  <a:pt x="6752492" y="2514600"/>
                </a:cubicBezTo>
                <a:cubicBezTo>
                  <a:pt x="6799384" y="2514600"/>
                  <a:pt x="6860931" y="1843454"/>
                  <a:pt x="6910754" y="1828800"/>
                </a:cubicBezTo>
                <a:cubicBezTo>
                  <a:pt x="6960577" y="1814146"/>
                  <a:pt x="7004539" y="2441331"/>
                  <a:pt x="7051431" y="2426677"/>
                </a:cubicBezTo>
                <a:cubicBezTo>
                  <a:pt x="7098323" y="2412023"/>
                  <a:pt x="7118839" y="1711569"/>
                  <a:pt x="7192108" y="1740877"/>
                </a:cubicBezTo>
                <a:cubicBezTo>
                  <a:pt x="7265377" y="1770185"/>
                  <a:pt x="7306408" y="2608384"/>
                  <a:pt x="7491046" y="2602523"/>
                </a:cubicBezTo>
                <a:cubicBezTo>
                  <a:pt x="7675684" y="2596662"/>
                  <a:pt x="7957039" y="1732085"/>
                  <a:pt x="8299939" y="1705708"/>
                </a:cubicBezTo>
                <a:cubicBezTo>
                  <a:pt x="8642839" y="1679331"/>
                  <a:pt x="9176238" y="2728547"/>
                  <a:pt x="9548446" y="2444262"/>
                </a:cubicBezTo>
                <a:cubicBezTo>
                  <a:pt x="9920654" y="2159977"/>
                  <a:pt x="10226919" y="1079988"/>
                  <a:pt x="1053318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09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Network: Feed-forward Train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28B37-625C-5247-AD1D-CD8E21BC0783}"/>
              </a:ext>
            </a:extLst>
          </p:cNvPr>
          <p:cNvSpPr>
            <a:spLocks noChangeAspect="1"/>
          </p:cNvSpPr>
          <p:nvPr/>
        </p:nvSpPr>
        <p:spPr>
          <a:xfrm>
            <a:off x="584341" y="169584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73ACD-2826-1342-99F7-7A8B65D41FCC}"/>
              </a:ext>
            </a:extLst>
          </p:cNvPr>
          <p:cNvSpPr>
            <a:spLocks noChangeAspect="1"/>
          </p:cNvSpPr>
          <p:nvPr/>
        </p:nvSpPr>
        <p:spPr>
          <a:xfrm>
            <a:off x="584341" y="2134663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81260-EE7F-3E4C-865C-AE7B05116B63}"/>
              </a:ext>
            </a:extLst>
          </p:cNvPr>
          <p:cNvSpPr>
            <a:spLocks noChangeAspect="1"/>
          </p:cNvSpPr>
          <p:nvPr/>
        </p:nvSpPr>
        <p:spPr>
          <a:xfrm>
            <a:off x="584341" y="257347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6C30F-9858-E141-A586-6C93704488E8}"/>
              </a:ext>
            </a:extLst>
          </p:cNvPr>
          <p:cNvSpPr>
            <a:spLocks noChangeAspect="1"/>
          </p:cNvSpPr>
          <p:nvPr/>
        </p:nvSpPr>
        <p:spPr>
          <a:xfrm>
            <a:off x="584341" y="299310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AA9ED-EE89-DC4C-9C4C-E3155ED1AE75}"/>
              </a:ext>
            </a:extLst>
          </p:cNvPr>
          <p:cNvSpPr>
            <a:spLocks noChangeAspect="1"/>
          </p:cNvSpPr>
          <p:nvPr/>
        </p:nvSpPr>
        <p:spPr>
          <a:xfrm>
            <a:off x="11183816" y="198092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C6C783-C82E-324D-8A19-CF4DCD3FA520}"/>
              </a:ext>
            </a:extLst>
          </p:cNvPr>
          <p:cNvSpPr>
            <a:spLocks noChangeAspect="1"/>
          </p:cNvSpPr>
          <p:nvPr/>
        </p:nvSpPr>
        <p:spPr>
          <a:xfrm>
            <a:off x="11183816" y="241973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9A4256-3E1B-C149-AFD0-5D8674606CFD}"/>
              </a:ext>
            </a:extLst>
          </p:cNvPr>
          <p:cNvSpPr>
            <a:spLocks noChangeAspect="1"/>
          </p:cNvSpPr>
          <p:nvPr/>
        </p:nvSpPr>
        <p:spPr>
          <a:xfrm>
            <a:off x="11183816" y="285855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yM</a:t>
            </a:r>
            <a:endParaRPr lang="en-US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D55A4153-D953-794C-A696-4D1AF09DC6FF}"/>
              </a:ext>
            </a:extLst>
          </p:cNvPr>
          <p:cNvSpPr/>
          <p:nvPr/>
        </p:nvSpPr>
        <p:spPr>
          <a:xfrm>
            <a:off x="766223" y="3745523"/>
            <a:ext cx="10628608" cy="2743230"/>
          </a:xfrm>
          <a:custGeom>
            <a:avLst/>
            <a:gdLst>
              <a:gd name="connsiteX0" fmla="*/ 0 w 10533185"/>
              <a:gd name="connsiteY0" fmla="*/ 1688123 h 2602553"/>
              <a:gd name="connsiteX1" fmla="*/ 914400 w 10533185"/>
              <a:gd name="connsiteY1" fmla="*/ 2532185 h 2602553"/>
              <a:gd name="connsiteX2" fmla="*/ 2497016 w 10533185"/>
              <a:gd name="connsiteY2" fmla="*/ 1688123 h 2602553"/>
              <a:gd name="connsiteX3" fmla="*/ 3763108 w 10533185"/>
              <a:gd name="connsiteY3" fmla="*/ 2584938 h 2602553"/>
              <a:gd name="connsiteX4" fmla="*/ 5117123 w 10533185"/>
              <a:gd name="connsiteY4" fmla="*/ 1723292 h 2602553"/>
              <a:gd name="connsiteX5" fmla="*/ 6172200 w 10533185"/>
              <a:gd name="connsiteY5" fmla="*/ 2461846 h 2602553"/>
              <a:gd name="connsiteX6" fmla="*/ 6629400 w 10533185"/>
              <a:gd name="connsiteY6" fmla="*/ 1828800 h 2602553"/>
              <a:gd name="connsiteX7" fmla="*/ 6752492 w 10533185"/>
              <a:gd name="connsiteY7" fmla="*/ 2514600 h 2602553"/>
              <a:gd name="connsiteX8" fmla="*/ 6910754 w 10533185"/>
              <a:gd name="connsiteY8" fmla="*/ 1828800 h 2602553"/>
              <a:gd name="connsiteX9" fmla="*/ 7051431 w 10533185"/>
              <a:gd name="connsiteY9" fmla="*/ 2426677 h 2602553"/>
              <a:gd name="connsiteX10" fmla="*/ 7192108 w 10533185"/>
              <a:gd name="connsiteY10" fmla="*/ 1740877 h 2602553"/>
              <a:gd name="connsiteX11" fmla="*/ 7491046 w 10533185"/>
              <a:gd name="connsiteY11" fmla="*/ 2602523 h 2602553"/>
              <a:gd name="connsiteX12" fmla="*/ 8299939 w 10533185"/>
              <a:gd name="connsiteY12" fmla="*/ 1705708 h 2602553"/>
              <a:gd name="connsiteX13" fmla="*/ 9548446 w 10533185"/>
              <a:gd name="connsiteY13" fmla="*/ 2444262 h 2602553"/>
              <a:gd name="connsiteX14" fmla="*/ 10533185 w 10533185"/>
              <a:gd name="connsiteY14" fmla="*/ 0 h 2602553"/>
              <a:gd name="connsiteX0" fmla="*/ 0 w 10621109"/>
              <a:gd name="connsiteY0" fmla="*/ 0 h 2743230"/>
              <a:gd name="connsiteX1" fmla="*/ 1002324 w 10621109"/>
              <a:gd name="connsiteY1" fmla="*/ 2672862 h 2743230"/>
              <a:gd name="connsiteX2" fmla="*/ 2584940 w 10621109"/>
              <a:gd name="connsiteY2" fmla="*/ 1828800 h 2743230"/>
              <a:gd name="connsiteX3" fmla="*/ 3851032 w 10621109"/>
              <a:gd name="connsiteY3" fmla="*/ 2725615 h 2743230"/>
              <a:gd name="connsiteX4" fmla="*/ 5205047 w 10621109"/>
              <a:gd name="connsiteY4" fmla="*/ 1863969 h 2743230"/>
              <a:gd name="connsiteX5" fmla="*/ 6260124 w 10621109"/>
              <a:gd name="connsiteY5" fmla="*/ 2602523 h 2743230"/>
              <a:gd name="connsiteX6" fmla="*/ 6717324 w 10621109"/>
              <a:gd name="connsiteY6" fmla="*/ 1969477 h 2743230"/>
              <a:gd name="connsiteX7" fmla="*/ 6840416 w 10621109"/>
              <a:gd name="connsiteY7" fmla="*/ 2655277 h 2743230"/>
              <a:gd name="connsiteX8" fmla="*/ 6998678 w 10621109"/>
              <a:gd name="connsiteY8" fmla="*/ 1969477 h 2743230"/>
              <a:gd name="connsiteX9" fmla="*/ 7139355 w 10621109"/>
              <a:gd name="connsiteY9" fmla="*/ 2567354 h 2743230"/>
              <a:gd name="connsiteX10" fmla="*/ 7280032 w 10621109"/>
              <a:gd name="connsiteY10" fmla="*/ 1881554 h 2743230"/>
              <a:gd name="connsiteX11" fmla="*/ 7578970 w 10621109"/>
              <a:gd name="connsiteY11" fmla="*/ 2743200 h 2743230"/>
              <a:gd name="connsiteX12" fmla="*/ 8387863 w 10621109"/>
              <a:gd name="connsiteY12" fmla="*/ 1846385 h 2743230"/>
              <a:gd name="connsiteX13" fmla="*/ 9636370 w 10621109"/>
              <a:gd name="connsiteY13" fmla="*/ 2584939 h 2743230"/>
              <a:gd name="connsiteX14" fmla="*/ 10621109 w 10621109"/>
              <a:gd name="connsiteY14" fmla="*/ 140677 h 2743230"/>
              <a:gd name="connsiteX0" fmla="*/ 7499 w 10628608"/>
              <a:gd name="connsiteY0" fmla="*/ 0 h 2743230"/>
              <a:gd name="connsiteX1" fmla="*/ 1009823 w 10628608"/>
              <a:gd name="connsiteY1" fmla="*/ 2672862 h 2743230"/>
              <a:gd name="connsiteX2" fmla="*/ 2592439 w 10628608"/>
              <a:gd name="connsiteY2" fmla="*/ 1828800 h 2743230"/>
              <a:gd name="connsiteX3" fmla="*/ 3858531 w 10628608"/>
              <a:gd name="connsiteY3" fmla="*/ 2725615 h 2743230"/>
              <a:gd name="connsiteX4" fmla="*/ 5212546 w 10628608"/>
              <a:gd name="connsiteY4" fmla="*/ 1863969 h 2743230"/>
              <a:gd name="connsiteX5" fmla="*/ 6267623 w 10628608"/>
              <a:gd name="connsiteY5" fmla="*/ 2602523 h 2743230"/>
              <a:gd name="connsiteX6" fmla="*/ 6724823 w 10628608"/>
              <a:gd name="connsiteY6" fmla="*/ 1969477 h 2743230"/>
              <a:gd name="connsiteX7" fmla="*/ 6847915 w 10628608"/>
              <a:gd name="connsiteY7" fmla="*/ 2655277 h 2743230"/>
              <a:gd name="connsiteX8" fmla="*/ 7006177 w 10628608"/>
              <a:gd name="connsiteY8" fmla="*/ 1969477 h 2743230"/>
              <a:gd name="connsiteX9" fmla="*/ 7146854 w 10628608"/>
              <a:gd name="connsiteY9" fmla="*/ 2567354 h 2743230"/>
              <a:gd name="connsiteX10" fmla="*/ 7287531 w 10628608"/>
              <a:gd name="connsiteY10" fmla="*/ 1881554 h 2743230"/>
              <a:gd name="connsiteX11" fmla="*/ 7586469 w 10628608"/>
              <a:gd name="connsiteY11" fmla="*/ 2743200 h 2743230"/>
              <a:gd name="connsiteX12" fmla="*/ 8395362 w 10628608"/>
              <a:gd name="connsiteY12" fmla="*/ 1846385 h 2743230"/>
              <a:gd name="connsiteX13" fmla="*/ 9643869 w 10628608"/>
              <a:gd name="connsiteY13" fmla="*/ 2584939 h 2743230"/>
              <a:gd name="connsiteX14" fmla="*/ 10628608 w 10628608"/>
              <a:gd name="connsiteY14" fmla="*/ 140677 h 274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28608" h="2743230">
                <a:moveTo>
                  <a:pt x="7499" y="0"/>
                </a:moveTo>
                <a:cubicBezTo>
                  <a:pt x="-77494" y="545124"/>
                  <a:pt x="579000" y="2368062"/>
                  <a:pt x="1009823" y="2672862"/>
                </a:cubicBezTo>
                <a:cubicBezTo>
                  <a:pt x="1440646" y="2977662"/>
                  <a:pt x="2117654" y="1820008"/>
                  <a:pt x="2592439" y="1828800"/>
                </a:cubicBezTo>
                <a:cubicBezTo>
                  <a:pt x="3067224" y="1837592"/>
                  <a:pt x="3421847" y="2719754"/>
                  <a:pt x="3858531" y="2725615"/>
                </a:cubicBezTo>
                <a:cubicBezTo>
                  <a:pt x="4295215" y="2731476"/>
                  <a:pt x="4811031" y="1884484"/>
                  <a:pt x="5212546" y="1863969"/>
                </a:cubicBezTo>
                <a:cubicBezTo>
                  <a:pt x="5614061" y="1843454"/>
                  <a:pt x="6015577" y="2584938"/>
                  <a:pt x="6267623" y="2602523"/>
                </a:cubicBezTo>
                <a:cubicBezTo>
                  <a:pt x="6519669" y="2620108"/>
                  <a:pt x="6628108" y="1960685"/>
                  <a:pt x="6724823" y="1969477"/>
                </a:cubicBezTo>
                <a:cubicBezTo>
                  <a:pt x="6821538" y="1978269"/>
                  <a:pt x="6801023" y="2655277"/>
                  <a:pt x="6847915" y="2655277"/>
                </a:cubicBezTo>
                <a:cubicBezTo>
                  <a:pt x="6894807" y="2655277"/>
                  <a:pt x="6956354" y="1984131"/>
                  <a:pt x="7006177" y="1969477"/>
                </a:cubicBezTo>
                <a:cubicBezTo>
                  <a:pt x="7056000" y="1954823"/>
                  <a:pt x="7099962" y="2582008"/>
                  <a:pt x="7146854" y="2567354"/>
                </a:cubicBezTo>
                <a:cubicBezTo>
                  <a:pt x="7193746" y="2552700"/>
                  <a:pt x="7214262" y="1852246"/>
                  <a:pt x="7287531" y="1881554"/>
                </a:cubicBezTo>
                <a:cubicBezTo>
                  <a:pt x="7360800" y="1910862"/>
                  <a:pt x="7401831" y="2749061"/>
                  <a:pt x="7586469" y="2743200"/>
                </a:cubicBezTo>
                <a:cubicBezTo>
                  <a:pt x="7771107" y="2737339"/>
                  <a:pt x="8052462" y="1872762"/>
                  <a:pt x="8395362" y="1846385"/>
                </a:cubicBezTo>
                <a:cubicBezTo>
                  <a:pt x="8738262" y="1820008"/>
                  <a:pt x="9271661" y="2869224"/>
                  <a:pt x="9643869" y="2584939"/>
                </a:cubicBezTo>
                <a:cubicBezTo>
                  <a:pt x="10016077" y="2300654"/>
                  <a:pt x="10322342" y="1220665"/>
                  <a:pt x="10628608" y="14067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1001C3-9130-7349-8C3B-FCF176532092}"/>
              </a:ext>
            </a:extLst>
          </p:cNvPr>
          <p:cNvSpPr txBox="1"/>
          <p:nvPr/>
        </p:nvSpPr>
        <p:spPr>
          <a:xfrm>
            <a:off x="0" y="117153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only known is the data (input: X, output: Y)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Given the input point X, the net should land it to Y.</a:t>
            </a:r>
          </a:p>
          <a:p>
            <a:pPr lvl="0" algn="ctr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the net should land it to f(X) = Y’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 error!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Correct the net to make Y’ close to Y.</a:t>
            </a:r>
          </a:p>
          <a:p>
            <a:pPr lvl="0" algn="ctr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243813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Network: Feed-forward Train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28B37-625C-5247-AD1D-CD8E21BC0783}"/>
              </a:ext>
            </a:extLst>
          </p:cNvPr>
          <p:cNvSpPr>
            <a:spLocks noChangeAspect="1"/>
          </p:cNvSpPr>
          <p:nvPr/>
        </p:nvSpPr>
        <p:spPr>
          <a:xfrm>
            <a:off x="584341" y="169584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73ACD-2826-1342-99F7-7A8B65D41FCC}"/>
              </a:ext>
            </a:extLst>
          </p:cNvPr>
          <p:cNvSpPr>
            <a:spLocks noChangeAspect="1"/>
          </p:cNvSpPr>
          <p:nvPr/>
        </p:nvSpPr>
        <p:spPr>
          <a:xfrm>
            <a:off x="584341" y="2134663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81260-EE7F-3E4C-865C-AE7B05116B63}"/>
              </a:ext>
            </a:extLst>
          </p:cNvPr>
          <p:cNvSpPr>
            <a:spLocks noChangeAspect="1"/>
          </p:cNvSpPr>
          <p:nvPr/>
        </p:nvSpPr>
        <p:spPr>
          <a:xfrm>
            <a:off x="584341" y="257347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6C30F-9858-E141-A586-6C93704488E8}"/>
              </a:ext>
            </a:extLst>
          </p:cNvPr>
          <p:cNvSpPr>
            <a:spLocks noChangeAspect="1"/>
          </p:cNvSpPr>
          <p:nvPr/>
        </p:nvSpPr>
        <p:spPr>
          <a:xfrm>
            <a:off x="584341" y="299310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AA9ED-EE89-DC4C-9C4C-E3155ED1AE75}"/>
              </a:ext>
            </a:extLst>
          </p:cNvPr>
          <p:cNvSpPr>
            <a:spLocks noChangeAspect="1"/>
          </p:cNvSpPr>
          <p:nvPr/>
        </p:nvSpPr>
        <p:spPr>
          <a:xfrm>
            <a:off x="11183816" y="198092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C6C783-C82E-324D-8A19-CF4DCD3FA520}"/>
              </a:ext>
            </a:extLst>
          </p:cNvPr>
          <p:cNvSpPr>
            <a:spLocks noChangeAspect="1"/>
          </p:cNvSpPr>
          <p:nvPr/>
        </p:nvSpPr>
        <p:spPr>
          <a:xfrm>
            <a:off x="11183816" y="241973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9A4256-3E1B-C149-AFD0-5D8674606CFD}"/>
              </a:ext>
            </a:extLst>
          </p:cNvPr>
          <p:cNvSpPr>
            <a:spLocks noChangeAspect="1"/>
          </p:cNvSpPr>
          <p:nvPr/>
        </p:nvSpPr>
        <p:spPr>
          <a:xfrm>
            <a:off x="11183816" y="285855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yM</a:t>
            </a:r>
            <a:endParaRPr lang="en-US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D55A4153-D953-794C-A696-4D1AF09DC6FF}"/>
              </a:ext>
            </a:extLst>
          </p:cNvPr>
          <p:cNvSpPr/>
          <p:nvPr/>
        </p:nvSpPr>
        <p:spPr>
          <a:xfrm>
            <a:off x="766223" y="3745523"/>
            <a:ext cx="10628608" cy="2743230"/>
          </a:xfrm>
          <a:custGeom>
            <a:avLst/>
            <a:gdLst>
              <a:gd name="connsiteX0" fmla="*/ 0 w 10533185"/>
              <a:gd name="connsiteY0" fmla="*/ 1688123 h 2602553"/>
              <a:gd name="connsiteX1" fmla="*/ 914400 w 10533185"/>
              <a:gd name="connsiteY1" fmla="*/ 2532185 h 2602553"/>
              <a:gd name="connsiteX2" fmla="*/ 2497016 w 10533185"/>
              <a:gd name="connsiteY2" fmla="*/ 1688123 h 2602553"/>
              <a:gd name="connsiteX3" fmla="*/ 3763108 w 10533185"/>
              <a:gd name="connsiteY3" fmla="*/ 2584938 h 2602553"/>
              <a:gd name="connsiteX4" fmla="*/ 5117123 w 10533185"/>
              <a:gd name="connsiteY4" fmla="*/ 1723292 h 2602553"/>
              <a:gd name="connsiteX5" fmla="*/ 6172200 w 10533185"/>
              <a:gd name="connsiteY5" fmla="*/ 2461846 h 2602553"/>
              <a:gd name="connsiteX6" fmla="*/ 6629400 w 10533185"/>
              <a:gd name="connsiteY6" fmla="*/ 1828800 h 2602553"/>
              <a:gd name="connsiteX7" fmla="*/ 6752492 w 10533185"/>
              <a:gd name="connsiteY7" fmla="*/ 2514600 h 2602553"/>
              <a:gd name="connsiteX8" fmla="*/ 6910754 w 10533185"/>
              <a:gd name="connsiteY8" fmla="*/ 1828800 h 2602553"/>
              <a:gd name="connsiteX9" fmla="*/ 7051431 w 10533185"/>
              <a:gd name="connsiteY9" fmla="*/ 2426677 h 2602553"/>
              <a:gd name="connsiteX10" fmla="*/ 7192108 w 10533185"/>
              <a:gd name="connsiteY10" fmla="*/ 1740877 h 2602553"/>
              <a:gd name="connsiteX11" fmla="*/ 7491046 w 10533185"/>
              <a:gd name="connsiteY11" fmla="*/ 2602523 h 2602553"/>
              <a:gd name="connsiteX12" fmla="*/ 8299939 w 10533185"/>
              <a:gd name="connsiteY12" fmla="*/ 1705708 h 2602553"/>
              <a:gd name="connsiteX13" fmla="*/ 9548446 w 10533185"/>
              <a:gd name="connsiteY13" fmla="*/ 2444262 h 2602553"/>
              <a:gd name="connsiteX14" fmla="*/ 10533185 w 10533185"/>
              <a:gd name="connsiteY14" fmla="*/ 0 h 2602553"/>
              <a:gd name="connsiteX0" fmla="*/ 0 w 10621109"/>
              <a:gd name="connsiteY0" fmla="*/ 0 h 2743230"/>
              <a:gd name="connsiteX1" fmla="*/ 1002324 w 10621109"/>
              <a:gd name="connsiteY1" fmla="*/ 2672862 h 2743230"/>
              <a:gd name="connsiteX2" fmla="*/ 2584940 w 10621109"/>
              <a:gd name="connsiteY2" fmla="*/ 1828800 h 2743230"/>
              <a:gd name="connsiteX3" fmla="*/ 3851032 w 10621109"/>
              <a:gd name="connsiteY3" fmla="*/ 2725615 h 2743230"/>
              <a:gd name="connsiteX4" fmla="*/ 5205047 w 10621109"/>
              <a:gd name="connsiteY4" fmla="*/ 1863969 h 2743230"/>
              <a:gd name="connsiteX5" fmla="*/ 6260124 w 10621109"/>
              <a:gd name="connsiteY5" fmla="*/ 2602523 h 2743230"/>
              <a:gd name="connsiteX6" fmla="*/ 6717324 w 10621109"/>
              <a:gd name="connsiteY6" fmla="*/ 1969477 h 2743230"/>
              <a:gd name="connsiteX7" fmla="*/ 6840416 w 10621109"/>
              <a:gd name="connsiteY7" fmla="*/ 2655277 h 2743230"/>
              <a:gd name="connsiteX8" fmla="*/ 6998678 w 10621109"/>
              <a:gd name="connsiteY8" fmla="*/ 1969477 h 2743230"/>
              <a:gd name="connsiteX9" fmla="*/ 7139355 w 10621109"/>
              <a:gd name="connsiteY9" fmla="*/ 2567354 h 2743230"/>
              <a:gd name="connsiteX10" fmla="*/ 7280032 w 10621109"/>
              <a:gd name="connsiteY10" fmla="*/ 1881554 h 2743230"/>
              <a:gd name="connsiteX11" fmla="*/ 7578970 w 10621109"/>
              <a:gd name="connsiteY11" fmla="*/ 2743200 h 2743230"/>
              <a:gd name="connsiteX12" fmla="*/ 8387863 w 10621109"/>
              <a:gd name="connsiteY12" fmla="*/ 1846385 h 2743230"/>
              <a:gd name="connsiteX13" fmla="*/ 9636370 w 10621109"/>
              <a:gd name="connsiteY13" fmla="*/ 2584939 h 2743230"/>
              <a:gd name="connsiteX14" fmla="*/ 10621109 w 10621109"/>
              <a:gd name="connsiteY14" fmla="*/ 140677 h 2743230"/>
              <a:gd name="connsiteX0" fmla="*/ 7499 w 10628608"/>
              <a:gd name="connsiteY0" fmla="*/ 0 h 2743230"/>
              <a:gd name="connsiteX1" fmla="*/ 1009823 w 10628608"/>
              <a:gd name="connsiteY1" fmla="*/ 2672862 h 2743230"/>
              <a:gd name="connsiteX2" fmla="*/ 2592439 w 10628608"/>
              <a:gd name="connsiteY2" fmla="*/ 1828800 h 2743230"/>
              <a:gd name="connsiteX3" fmla="*/ 3858531 w 10628608"/>
              <a:gd name="connsiteY3" fmla="*/ 2725615 h 2743230"/>
              <a:gd name="connsiteX4" fmla="*/ 5212546 w 10628608"/>
              <a:gd name="connsiteY4" fmla="*/ 1863969 h 2743230"/>
              <a:gd name="connsiteX5" fmla="*/ 6267623 w 10628608"/>
              <a:gd name="connsiteY5" fmla="*/ 2602523 h 2743230"/>
              <a:gd name="connsiteX6" fmla="*/ 6724823 w 10628608"/>
              <a:gd name="connsiteY6" fmla="*/ 1969477 h 2743230"/>
              <a:gd name="connsiteX7" fmla="*/ 6847915 w 10628608"/>
              <a:gd name="connsiteY7" fmla="*/ 2655277 h 2743230"/>
              <a:gd name="connsiteX8" fmla="*/ 7006177 w 10628608"/>
              <a:gd name="connsiteY8" fmla="*/ 1969477 h 2743230"/>
              <a:gd name="connsiteX9" fmla="*/ 7146854 w 10628608"/>
              <a:gd name="connsiteY9" fmla="*/ 2567354 h 2743230"/>
              <a:gd name="connsiteX10" fmla="*/ 7287531 w 10628608"/>
              <a:gd name="connsiteY10" fmla="*/ 1881554 h 2743230"/>
              <a:gd name="connsiteX11" fmla="*/ 7586469 w 10628608"/>
              <a:gd name="connsiteY11" fmla="*/ 2743200 h 2743230"/>
              <a:gd name="connsiteX12" fmla="*/ 8395362 w 10628608"/>
              <a:gd name="connsiteY12" fmla="*/ 1846385 h 2743230"/>
              <a:gd name="connsiteX13" fmla="*/ 9643869 w 10628608"/>
              <a:gd name="connsiteY13" fmla="*/ 2584939 h 2743230"/>
              <a:gd name="connsiteX14" fmla="*/ 10628608 w 10628608"/>
              <a:gd name="connsiteY14" fmla="*/ 140677 h 274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28608" h="2743230">
                <a:moveTo>
                  <a:pt x="7499" y="0"/>
                </a:moveTo>
                <a:cubicBezTo>
                  <a:pt x="-77494" y="545124"/>
                  <a:pt x="579000" y="2368062"/>
                  <a:pt x="1009823" y="2672862"/>
                </a:cubicBezTo>
                <a:cubicBezTo>
                  <a:pt x="1440646" y="2977662"/>
                  <a:pt x="2117654" y="1820008"/>
                  <a:pt x="2592439" y="1828800"/>
                </a:cubicBezTo>
                <a:cubicBezTo>
                  <a:pt x="3067224" y="1837592"/>
                  <a:pt x="3421847" y="2719754"/>
                  <a:pt x="3858531" y="2725615"/>
                </a:cubicBezTo>
                <a:cubicBezTo>
                  <a:pt x="4295215" y="2731476"/>
                  <a:pt x="4811031" y="1884484"/>
                  <a:pt x="5212546" y="1863969"/>
                </a:cubicBezTo>
                <a:cubicBezTo>
                  <a:pt x="5614061" y="1843454"/>
                  <a:pt x="6015577" y="2584938"/>
                  <a:pt x="6267623" y="2602523"/>
                </a:cubicBezTo>
                <a:cubicBezTo>
                  <a:pt x="6519669" y="2620108"/>
                  <a:pt x="6628108" y="1960685"/>
                  <a:pt x="6724823" y="1969477"/>
                </a:cubicBezTo>
                <a:cubicBezTo>
                  <a:pt x="6821538" y="1978269"/>
                  <a:pt x="6801023" y="2655277"/>
                  <a:pt x="6847915" y="2655277"/>
                </a:cubicBezTo>
                <a:cubicBezTo>
                  <a:pt x="6894807" y="2655277"/>
                  <a:pt x="6956354" y="1984131"/>
                  <a:pt x="7006177" y="1969477"/>
                </a:cubicBezTo>
                <a:cubicBezTo>
                  <a:pt x="7056000" y="1954823"/>
                  <a:pt x="7099962" y="2582008"/>
                  <a:pt x="7146854" y="2567354"/>
                </a:cubicBezTo>
                <a:cubicBezTo>
                  <a:pt x="7193746" y="2552700"/>
                  <a:pt x="7214262" y="1852246"/>
                  <a:pt x="7287531" y="1881554"/>
                </a:cubicBezTo>
                <a:cubicBezTo>
                  <a:pt x="7360800" y="1910862"/>
                  <a:pt x="7401831" y="2749061"/>
                  <a:pt x="7586469" y="2743200"/>
                </a:cubicBezTo>
                <a:cubicBezTo>
                  <a:pt x="7771107" y="2737339"/>
                  <a:pt x="8052462" y="1872762"/>
                  <a:pt x="8395362" y="1846385"/>
                </a:cubicBezTo>
                <a:cubicBezTo>
                  <a:pt x="8738262" y="1820008"/>
                  <a:pt x="9271661" y="2869224"/>
                  <a:pt x="9643869" y="2584939"/>
                </a:cubicBezTo>
                <a:cubicBezTo>
                  <a:pt x="10016077" y="2300654"/>
                  <a:pt x="10322342" y="1220665"/>
                  <a:pt x="10628608" y="14067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1001C3-9130-7349-8C3B-FCF176532092}"/>
              </a:ext>
            </a:extLst>
          </p:cNvPr>
          <p:cNvSpPr txBox="1"/>
          <p:nvPr/>
        </p:nvSpPr>
        <p:spPr>
          <a:xfrm>
            <a:off x="0" y="117153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How?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 minimizing the overall error.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error?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= distance (Y, f(X)); for all (X, Y)</a:t>
            </a:r>
          </a:p>
          <a:p>
            <a:pPr lvl="0" algn="ctr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Optimization Function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 Loss Function 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Minimization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97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Network: Gradient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28B37-625C-5247-AD1D-CD8E21BC0783}"/>
              </a:ext>
            </a:extLst>
          </p:cNvPr>
          <p:cNvSpPr>
            <a:spLocks noChangeAspect="1"/>
          </p:cNvSpPr>
          <p:nvPr/>
        </p:nvSpPr>
        <p:spPr>
          <a:xfrm>
            <a:off x="584341" y="169584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73ACD-2826-1342-99F7-7A8B65D41FCC}"/>
              </a:ext>
            </a:extLst>
          </p:cNvPr>
          <p:cNvSpPr>
            <a:spLocks noChangeAspect="1"/>
          </p:cNvSpPr>
          <p:nvPr/>
        </p:nvSpPr>
        <p:spPr>
          <a:xfrm>
            <a:off x="584341" y="2134663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81260-EE7F-3E4C-865C-AE7B05116B63}"/>
              </a:ext>
            </a:extLst>
          </p:cNvPr>
          <p:cNvSpPr>
            <a:spLocks noChangeAspect="1"/>
          </p:cNvSpPr>
          <p:nvPr/>
        </p:nvSpPr>
        <p:spPr>
          <a:xfrm>
            <a:off x="584341" y="257347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6C30F-9858-E141-A586-6C93704488E8}"/>
              </a:ext>
            </a:extLst>
          </p:cNvPr>
          <p:cNvSpPr>
            <a:spLocks noChangeAspect="1"/>
          </p:cNvSpPr>
          <p:nvPr/>
        </p:nvSpPr>
        <p:spPr>
          <a:xfrm>
            <a:off x="584341" y="299310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AA9ED-EE89-DC4C-9C4C-E3155ED1AE75}"/>
              </a:ext>
            </a:extLst>
          </p:cNvPr>
          <p:cNvSpPr>
            <a:spLocks noChangeAspect="1"/>
          </p:cNvSpPr>
          <p:nvPr/>
        </p:nvSpPr>
        <p:spPr>
          <a:xfrm>
            <a:off x="11183816" y="198092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C6C783-C82E-324D-8A19-CF4DCD3FA520}"/>
              </a:ext>
            </a:extLst>
          </p:cNvPr>
          <p:cNvSpPr>
            <a:spLocks noChangeAspect="1"/>
          </p:cNvSpPr>
          <p:nvPr/>
        </p:nvSpPr>
        <p:spPr>
          <a:xfrm>
            <a:off x="11183816" y="241973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9A4256-3E1B-C149-AFD0-5D8674606CFD}"/>
              </a:ext>
            </a:extLst>
          </p:cNvPr>
          <p:cNvSpPr>
            <a:spLocks noChangeAspect="1"/>
          </p:cNvSpPr>
          <p:nvPr/>
        </p:nvSpPr>
        <p:spPr>
          <a:xfrm>
            <a:off x="11183816" y="285855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yM</a:t>
            </a:r>
            <a:endParaRPr lang="en-US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D55A4153-D953-794C-A696-4D1AF09DC6FF}"/>
              </a:ext>
            </a:extLst>
          </p:cNvPr>
          <p:cNvSpPr/>
          <p:nvPr/>
        </p:nvSpPr>
        <p:spPr>
          <a:xfrm>
            <a:off x="584341" y="3943861"/>
            <a:ext cx="11021505" cy="2743230"/>
          </a:xfrm>
          <a:custGeom>
            <a:avLst/>
            <a:gdLst>
              <a:gd name="connsiteX0" fmla="*/ 0 w 10533185"/>
              <a:gd name="connsiteY0" fmla="*/ 1688123 h 2602553"/>
              <a:gd name="connsiteX1" fmla="*/ 914400 w 10533185"/>
              <a:gd name="connsiteY1" fmla="*/ 2532185 h 2602553"/>
              <a:gd name="connsiteX2" fmla="*/ 2497016 w 10533185"/>
              <a:gd name="connsiteY2" fmla="*/ 1688123 h 2602553"/>
              <a:gd name="connsiteX3" fmla="*/ 3763108 w 10533185"/>
              <a:gd name="connsiteY3" fmla="*/ 2584938 h 2602553"/>
              <a:gd name="connsiteX4" fmla="*/ 5117123 w 10533185"/>
              <a:gd name="connsiteY4" fmla="*/ 1723292 h 2602553"/>
              <a:gd name="connsiteX5" fmla="*/ 6172200 w 10533185"/>
              <a:gd name="connsiteY5" fmla="*/ 2461846 h 2602553"/>
              <a:gd name="connsiteX6" fmla="*/ 6629400 w 10533185"/>
              <a:gd name="connsiteY6" fmla="*/ 1828800 h 2602553"/>
              <a:gd name="connsiteX7" fmla="*/ 6752492 w 10533185"/>
              <a:gd name="connsiteY7" fmla="*/ 2514600 h 2602553"/>
              <a:gd name="connsiteX8" fmla="*/ 6910754 w 10533185"/>
              <a:gd name="connsiteY8" fmla="*/ 1828800 h 2602553"/>
              <a:gd name="connsiteX9" fmla="*/ 7051431 w 10533185"/>
              <a:gd name="connsiteY9" fmla="*/ 2426677 h 2602553"/>
              <a:gd name="connsiteX10" fmla="*/ 7192108 w 10533185"/>
              <a:gd name="connsiteY10" fmla="*/ 1740877 h 2602553"/>
              <a:gd name="connsiteX11" fmla="*/ 7491046 w 10533185"/>
              <a:gd name="connsiteY11" fmla="*/ 2602523 h 2602553"/>
              <a:gd name="connsiteX12" fmla="*/ 8299939 w 10533185"/>
              <a:gd name="connsiteY12" fmla="*/ 1705708 h 2602553"/>
              <a:gd name="connsiteX13" fmla="*/ 9548446 w 10533185"/>
              <a:gd name="connsiteY13" fmla="*/ 2444262 h 2602553"/>
              <a:gd name="connsiteX14" fmla="*/ 10533185 w 10533185"/>
              <a:gd name="connsiteY14" fmla="*/ 0 h 2602553"/>
              <a:gd name="connsiteX0" fmla="*/ 0 w 10621109"/>
              <a:gd name="connsiteY0" fmla="*/ 0 h 2743230"/>
              <a:gd name="connsiteX1" fmla="*/ 1002324 w 10621109"/>
              <a:gd name="connsiteY1" fmla="*/ 2672862 h 2743230"/>
              <a:gd name="connsiteX2" fmla="*/ 2584940 w 10621109"/>
              <a:gd name="connsiteY2" fmla="*/ 1828800 h 2743230"/>
              <a:gd name="connsiteX3" fmla="*/ 3851032 w 10621109"/>
              <a:gd name="connsiteY3" fmla="*/ 2725615 h 2743230"/>
              <a:gd name="connsiteX4" fmla="*/ 5205047 w 10621109"/>
              <a:gd name="connsiteY4" fmla="*/ 1863969 h 2743230"/>
              <a:gd name="connsiteX5" fmla="*/ 6260124 w 10621109"/>
              <a:gd name="connsiteY5" fmla="*/ 2602523 h 2743230"/>
              <a:gd name="connsiteX6" fmla="*/ 6717324 w 10621109"/>
              <a:gd name="connsiteY6" fmla="*/ 1969477 h 2743230"/>
              <a:gd name="connsiteX7" fmla="*/ 6840416 w 10621109"/>
              <a:gd name="connsiteY7" fmla="*/ 2655277 h 2743230"/>
              <a:gd name="connsiteX8" fmla="*/ 6998678 w 10621109"/>
              <a:gd name="connsiteY8" fmla="*/ 1969477 h 2743230"/>
              <a:gd name="connsiteX9" fmla="*/ 7139355 w 10621109"/>
              <a:gd name="connsiteY9" fmla="*/ 2567354 h 2743230"/>
              <a:gd name="connsiteX10" fmla="*/ 7280032 w 10621109"/>
              <a:gd name="connsiteY10" fmla="*/ 1881554 h 2743230"/>
              <a:gd name="connsiteX11" fmla="*/ 7578970 w 10621109"/>
              <a:gd name="connsiteY11" fmla="*/ 2743200 h 2743230"/>
              <a:gd name="connsiteX12" fmla="*/ 8387863 w 10621109"/>
              <a:gd name="connsiteY12" fmla="*/ 1846385 h 2743230"/>
              <a:gd name="connsiteX13" fmla="*/ 9636370 w 10621109"/>
              <a:gd name="connsiteY13" fmla="*/ 2584939 h 2743230"/>
              <a:gd name="connsiteX14" fmla="*/ 10621109 w 10621109"/>
              <a:gd name="connsiteY14" fmla="*/ 140677 h 2743230"/>
              <a:gd name="connsiteX0" fmla="*/ 7499 w 10628608"/>
              <a:gd name="connsiteY0" fmla="*/ 0 h 2743230"/>
              <a:gd name="connsiteX1" fmla="*/ 1009823 w 10628608"/>
              <a:gd name="connsiteY1" fmla="*/ 2672862 h 2743230"/>
              <a:gd name="connsiteX2" fmla="*/ 2592439 w 10628608"/>
              <a:gd name="connsiteY2" fmla="*/ 1828800 h 2743230"/>
              <a:gd name="connsiteX3" fmla="*/ 3858531 w 10628608"/>
              <a:gd name="connsiteY3" fmla="*/ 2725615 h 2743230"/>
              <a:gd name="connsiteX4" fmla="*/ 5212546 w 10628608"/>
              <a:gd name="connsiteY4" fmla="*/ 1863969 h 2743230"/>
              <a:gd name="connsiteX5" fmla="*/ 6267623 w 10628608"/>
              <a:gd name="connsiteY5" fmla="*/ 2602523 h 2743230"/>
              <a:gd name="connsiteX6" fmla="*/ 6724823 w 10628608"/>
              <a:gd name="connsiteY6" fmla="*/ 1969477 h 2743230"/>
              <a:gd name="connsiteX7" fmla="*/ 6847915 w 10628608"/>
              <a:gd name="connsiteY7" fmla="*/ 2655277 h 2743230"/>
              <a:gd name="connsiteX8" fmla="*/ 7006177 w 10628608"/>
              <a:gd name="connsiteY8" fmla="*/ 1969477 h 2743230"/>
              <a:gd name="connsiteX9" fmla="*/ 7146854 w 10628608"/>
              <a:gd name="connsiteY9" fmla="*/ 2567354 h 2743230"/>
              <a:gd name="connsiteX10" fmla="*/ 7287531 w 10628608"/>
              <a:gd name="connsiteY10" fmla="*/ 1881554 h 2743230"/>
              <a:gd name="connsiteX11" fmla="*/ 7586469 w 10628608"/>
              <a:gd name="connsiteY11" fmla="*/ 2743200 h 2743230"/>
              <a:gd name="connsiteX12" fmla="*/ 8395362 w 10628608"/>
              <a:gd name="connsiteY12" fmla="*/ 1846385 h 2743230"/>
              <a:gd name="connsiteX13" fmla="*/ 9643869 w 10628608"/>
              <a:gd name="connsiteY13" fmla="*/ 2584939 h 2743230"/>
              <a:gd name="connsiteX14" fmla="*/ 10628608 w 10628608"/>
              <a:gd name="connsiteY14" fmla="*/ 140677 h 274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28608" h="2743230">
                <a:moveTo>
                  <a:pt x="7499" y="0"/>
                </a:moveTo>
                <a:cubicBezTo>
                  <a:pt x="-77494" y="545124"/>
                  <a:pt x="579000" y="2368062"/>
                  <a:pt x="1009823" y="2672862"/>
                </a:cubicBezTo>
                <a:cubicBezTo>
                  <a:pt x="1440646" y="2977662"/>
                  <a:pt x="2117654" y="1820008"/>
                  <a:pt x="2592439" y="1828800"/>
                </a:cubicBezTo>
                <a:cubicBezTo>
                  <a:pt x="3067224" y="1837592"/>
                  <a:pt x="3421847" y="2719754"/>
                  <a:pt x="3858531" y="2725615"/>
                </a:cubicBezTo>
                <a:cubicBezTo>
                  <a:pt x="4295215" y="2731476"/>
                  <a:pt x="4811031" y="1884484"/>
                  <a:pt x="5212546" y="1863969"/>
                </a:cubicBezTo>
                <a:cubicBezTo>
                  <a:pt x="5614061" y="1843454"/>
                  <a:pt x="6015577" y="2584938"/>
                  <a:pt x="6267623" y="2602523"/>
                </a:cubicBezTo>
                <a:cubicBezTo>
                  <a:pt x="6519669" y="2620108"/>
                  <a:pt x="6628108" y="1960685"/>
                  <a:pt x="6724823" y="1969477"/>
                </a:cubicBezTo>
                <a:cubicBezTo>
                  <a:pt x="6821538" y="1978269"/>
                  <a:pt x="6801023" y="2655277"/>
                  <a:pt x="6847915" y="2655277"/>
                </a:cubicBezTo>
                <a:cubicBezTo>
                  <a:pt x="6894807" y="2655277"/>
                  <a:pt x="6956354" y="1984131"/>
                  <a:pt x="7006177" y="1969477"/>
                </a:cubicBezTo>
                <a:cubicBezTo>
                  <a:pt x="7056000" y="1954823"/>
                  <a:pt x="7099962" y="2582008"/>
                  <a:pt x="7146854" y="2567354"/>
                </a:cubicBezTo>
                <a:cubicBezTo>
                  <a:pt x="7193746" y="2552700"/>
                  <a:pt x="7214262" y="1852246"/>
                  <a:pt x="7287531" y="1881554"/>
                </a:cubicBezTo>
                <a:cubicBezTo>
                  <a:pt x="7360800" y="1910862"/>
                  <a:pt x="7401831" y="2749061"/>
                  <a:pt x="7586469" y="2743200"/>
                </a:cubicBezTo>
                <a:cubicBezTo>
                  <a:pt x="7771107" y="2737339"/>
                  <a:pt x="8052462" y="1872762"/>
                  <a:pt x="8395362" y="1846385"/>
                </a:cubicBezTo>
                <a:cubicBezTo>
                  <a:pt x="8738262" y="1820008"/>
                  <a:pt x="9271661" y="2869224"/>
                  <a:pt x="9643869" y="2584939"/>
                </a:cubicBezTo>
                <a:cubicBezTo>
                  <a:pt x="10016077" y="2300654"/>
                  <a:pt x="10322342" y="1220665"/>
                  <a:pt x="10628608" y="14067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1001C3-9130-7349-8C3B-FCF176532092}"/>
              </a:ext>
            </a:extLst>
          </p:cNvPr>
          <p:cNvSpPr txBox="1"/>
          <p:nvPr/>
        </p:nvSpPr>
        <p:spPr>
          <a:xfrm>
            <a:off x="0" y="1171533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How?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 minimizing the overall error.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error?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e = distance (Y, f(X));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all (X, Y)</a:t>
            </a:r>
          </a:p>
          <a:p>
            <a:pPr lvl="0" algn="ctr">
              <a:defRPr/>
            </a:pPr>
            <a:endParaRPr lang="en-US" sz="32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have to change f such that Y and f(X) get closer and closer!</a:t>
            </a:r>
          </a:p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 and X is constant in this procedure.</a:t>
            </a:r>
          </a:p>
          <a:p>
            <a:pPr lvl="0" algn="ctr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0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Network: Gradient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28B37-625C-5247-AD1D-CD8E21BC0783}"/>
              </a:ext>
            </a:extLst>
          </p:cNvPr>
          <p:cNvSpPr>
            <a:spLocks noChangeAspect="1"/>
          </p:cNvSpPr>
          <p:nvPr/>
        </p:nvSpPr>
        <p:spPr>
          <a:xfrm>
            <a:off x="584341" y="169584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73ACD-2826-1342-99F7-7A8B65D41FCC}"/>
              </a:ext>
            </a:extLst>
          </p:cNvPr>
          <p:cNvSpPr>
            <a:spLocks noChangeAspect="1"/>
          </p:cNvSpPr>
          <p:nvPr/>
        </p:nvSpPr>
        <p:spPr>
          <a:xfrm>
            <a:off x="584341" y="2134663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81260-EE7F-3E4C-865C-AE7B05116B63}"/>
              </a:ext>
            </a:extLst>
          </p:cNvPr>
          <p:cNvSpPr>
            <a:spLocks noChangeAspect="1"/>
          </p:cNvSpPr>
          <p:nvPr/>
        </p:nvSpPr>
        <p:spPr>
          <a:xfrm>
            <a:off x="584341" y="257347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6C30F-9858-E141-A586-6C93704488E8}"/>
              </a:ext>
            </a:extLst>
          </p:cNvPr>
          <p:cNvSpPr>
            <a:spLocks noChangeAspect="1"/>
          </p:cNvSpPr>
          <p:nvPr/>
        </p:nvSpPr>
        <p:spPr>
          <a:xfrm>
            <a:off x="584341" y="299310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AA9ED-EE89-DC4C-9C4C-E3155ED1AE75}"/>
              </a:ext>
            </a:extLst>
          </p:cNvPr>
          <p:cNvSpPr>
            <a:spLocks noChangeAspect="1"/>
          </p:cNvSpPr>
          <p:nvPr/>
        </p:nvSpPr>
        <p:spPr>
          <a:xfrm>
            <a:off x="11183816" y="198092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C6C783-C82E-324D-8A19-CF4DCD3FA520}"/>
              </a:ext>
            </a:extLst>
          </p:cNvPr>
          <p:cNvSpPr>
            <a:spLocks noChangeAspect="1"/>
          </p:cNvSpPr>
          <p:nvPr/>
        </p:nvSpPr>
        <p:spPr>
          <a:xfrm>
            <a:off x="11183816" y="241973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9A4256-3E1B-C149-AFD0-5D8674606CFD}"/>
              </a:ext>
            </a:extLst>
          </p:cNvPr>
          <p:cNvSpPr>
            <a:spLocks noChangeAspect="1"/>
          </p:cNvSpPr>
          <p:nvPr/>
        </p:nvSpPr>
        <p:spPr>
          <a:xfrm>
            <a:off x="11183816" y="285855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yM</a:t>
            </a:r>
            <a:endParaRPr lang="en-US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D55A4153-D953-794C-A696-4D1AF09DC6FF}"/>
              </a:ext>
            </a:extLst>
          </p:cNvPr>
          <p:cNvSpPr/>
          <p:nvPr/>
        </p:nvSpPr>
        <p:spPr>
          <a:xfrm>
            <a:off x="584341" y="3943861"/>
            <a:ext cx="11021505" cy="2743230"/>
          </a:xfrm>
          <a:custGeom>
            <a:avLst/>
            <a:gdLst>
              <a:gd name="connsiteX0" fmla="*/ 0 w 10533185"/>
              <a:gd name="connsiteY0" fmla="*/ 1688123 h 2602553"/>
              <a:gd name="connsiteX1" fmla="*/ 914400 w 10533185"/>
              <a:gd name="connsiteY1" fmla="*/ 2532185 h 2602553"/>
              <a:gd name="connsiteX2" fmla="*/ 2497016 w 10533185"/>
              <a:gd name="connsiteY2" fmla="*/ 1688123 h 2602553"/>
              <a:gd name="connsiteX3" fmla="*/ 3763108 w 10533185"/>
              <a:gd name="connsiteY3" fmla="*/ 2584938 h 2602553"/>
              <a:gd name="connsiteX4" fmla="*/ 5117123 w 10533185"/>
              <a:gd name="connsiteY4" fmla="*/ 1723292 h 2602553"/>
              <a:gd name="connsiteX5" fmla="*/ 6172200 w 10533185"/>
              <a:gd name="connsiteY5" fmla="*/ 2461846 h 2602553"/>
              <a:gd name="connsiteX6" fmla="*/ 6629400 w 10533185"/>
              <a:gd name="connsiteY6" fmla="*/ 1828800 h 2602553"/>
              <a:gd name="connsiteX7" fmla="*/ 6752492 w 10533185"/>
              <a:gd name="connsiteY7" fmla="*/ 2514600 h 2602553"/>
              <a:gd name="connsiteX8" fmla="*/ 6910754 w 10533185"/>
              <a:gd name="connsiteY8" fmla="*/ 1828800 h 2602553"/>
              <a:gd name="connsiteX9" fmla="*/ 7051431 w 10533185"/>
              <a:gd name="connsiteY9" fmla="*/ 2426677 h 2602553"/>
              <a:gd name="connsiteX10" fmla="*/ 7192108 w 10533185"/>
              <a:gd name="connsiteY10" fmla="*/ 1740877 h 2602553"/>
              <a:gd name="connsiteX11" fmla="*/ 7491046 w 10533185"/>
              <a:gd name="connsiteY11" fmla="*/ 2602523 h 2602553"/>
              <a:gd name="connsiteX12" fmla="*/ 8299939 w 10533185"/>
              <a:gd name="connsiteY12" fmla="*/ 1705708 h 2602553"/>
              <a:gd name="connsiteX13" fmla="*/ 9548446 w 10533185"/>
              <a:gd name="connsiteY13" fmla="*/ 2444262 h 2602553"/>
              <a:gd name="connsiteX14" fmla="*/ 10533185 w 10533185"/>
              <a:gd name="connsiteY14" fmla="*/ 0 h 2602553"/>
              <a:gd name="connsiteX0" fmla="*/ 0 w 10621109"/>
              <a:gd name="connsiteY0" fmla="*/ 0 h 2743230"/>
              <a:gd name="connsiteX1" fmla="*/ 1002324 w 10621109"/>
              <a:gd name="connsiteY1" fmla="*/ 2672862 h 2743230"/>
              <a:gd name="connsiteX2" fmla="*/ 2584940 w 10621109"/>
              <a:gd name="connsiteY2" fmla="*/ 1828800 h 2743230"/>
              <a:gd name="connsiteX3" fmla="*/ 3851032 w 10621109"/>
              <a:gd name="connsiteY3" fmla="*/ 2725615 h 2743230"/>
              <a:gd name="connsiteX4" fmla="*/ 5205047 w 10621109"/>
              <a:gd name="connsiteY4" fmla="*/ 1863969 h 2743230"/>
              <a:gd name="connsiteX5" fmla="*/ 6260124 w 10621109"/>
              <a:gd name="connsiteY5" fmla="*/ 2602523 h 2743230"/>
              <a:gd name="connsiteX6" fmla="*/ 6717324 w 10621109"/>
              <a:gd name="connsiteY6" fmla="*/ 1969477 h 2743230"/>
              <a:gd name="connsiteX7" fmla="*/ 6840416 w 10621109"/>
              <a:gd name="connsiteY7" fmla="*/ 2655277 h 2743230"/>
              <a:gd name="connsiteX8" fmla="*/ 6998678 w 10621109"/>
              <a:gd name="connsiteY8" fmla="*/ 1969477 h 2743230"/>
              <a:gd name="connsiteX9" fmla="*/ 7139355 w 10621109"/>
              <a:gd name="connsiteY9" fmla="*/ 2567354 h 2743230"/>
              <a:gd name="connsiteX10" fmla="*/ 7280032 w 10621109"/>
              <a:gd name="connsiteY10" fmla="*/ 1881554 h 2743230"/>
              <a:gd name="connsiteX11" fmla="*/ 7578970 w 10621109"/>
              <a:gd name="connsiteY11" fmla="*/ 2743200 h 2743230"/>
              <a:gd name="connsiteX12" fmla="*/ 8387863 w 10621109"/>
              <a:gd name="connsiteY12" fmla="*/ 1846385 h 2743230"/>
              <a:gd name="connsiteX13" fmla="*/ 9636370 w 10621109"/>
              <a:gd name="connsiteY13" fmla="*/ 2584939 h 2743230"/>
              <a:gd name="connsiteX14" fmla="*/ 10621109 w 10621109"/>
              <a:gd name="connsiteY14" fmla="*/ 140677 h 2743230"/>
              <a:gd name="connsiteX0" fmla="*/ 7499 w 10628608"/>
              <a:gd name="connsiteY0" fmla="*/ 0 h 2743230"/>
              <a:gd name="connsiteX1" fmla="*/ 1009823 w 10628608"/>
              <a:gd name="connsiteY1" fmla="*/ 2672862 h 2743230"/>
              <a:gd name="connsiteX2" fmla="*/ 2592439 w 10628608"/>
              <a:gd name="connsiteY2" fmla="*/ 1828800 h 2743230"/>
              <a:gd name="connsiteX3" fmla="*/ 3858531 w 10628608"/>
              <a:gd name="connsiteY3" fmla="*/ 2725615 h 2743230"/>
              <a:gd name="connsiteX4" fmla="*/ 5212546 w 10628608"/>
              <a:gd name="connsiteY4" fmla="*/ 1863969 h 2743230"/>
              <a:gd name="connsiteX5" fmla="*/ 6267623 w 10628608"/>
              <a:gd name="connsiteY5" fmla="*/ 2602523 h 2743230"/>
              <a:gd name="connsiteX6" fmla="*/ 6724823 w 10628608"/>
              <a:gd name="connsiteY6" fmla="*/ 1969477 h 2743230"/>
              <a:gd name="connsiteX7" fmla="*/ 6847915 w 10628608"/>
              <a:gd name="connsiteY7" fmla="*/ 2655277 h 2743230"/>
              <a:gd name="connsiteX8" fmla="*/ 7006177 w 10628608"/>
              <a:gd name="connsiteY8" fmla="*/ 1969477 h 2743230"/>
              <a:gd name="connsiteX9" fmla="*/ 7146854 w 10628608"/>
              <a:gd name="connsiteY9" fmla="*/ 2567354 h 2743230"/>
              <a:gd name="connsiteX10" fmla="*/ 7287531 w 10628608"/>
              <a:gd name="connsiteY10" fmla="*/ 1881554 h 2743230"/>
              <a:gd name="connsiteX11" fmla="*/ 7586469 w 10628608"/>
              <a:gd name="connsiteY11" fmla="*/ 2743200 h 2743230"/>
              <a:gd name="connsiteX12" fmla="*/ 8395362 w 10628608"/>
              <a:gd name="connsiteY12" fmla="*/ 1846385 h 2743230"/>
              <a:gd name="connsiteX13" fmla="*/ 9643869 w 10628608"/>
              <a:gd name="connsiteY13" fmla="*/ 2584939 h 2743230"/>
              <a:gd name="connsiteX14" fmla="*/ 10628608 w 10628608"/>
              <a:gd name="connsiteY14" fmla="*/ 140677 h 274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28608" h="2743230">
                <a:moveTo>
                  <a:pt x="7499" y="0"/>
                </a:moveTo>
                <a:cubicBezTo>
                  <a:pt x="-77494" y="545124"/>
                  <a:pt x="579000" y="2368062"/>
                  <a:pt x="1009823" y="2672862"/>
                </a:cubicBezTo>
                <a:cubicBezTo>
                  <a:pt x="1440646" y="2977662"/>
                  <a:pt x="2117654" y="1820008"/>
                  <a:pt x="2592439" y="1828800"/>
                </a:cubicBezTo>
                <a:cubicBezTo>
                  <a:pt x="3067224" y="1837592"/>
                  <a:pt x="3421847" y="2719754"/>
                  <a:pt x="3858531" y="2725615"/>
                </a:cubicBezTo>
                <a:cubicBezTo>
                  <a:pt x="4295215" y="2731476"/>
                  <a:pt x="4811031" y="1884484"/>
                  <a:pt x="5212546" y="1863969"/>
                </a:cubicBezTo>
                <a:cubicBezTo>
                  <a:pt x="5614061" y="1843454"/>
                  <a:pt x="6015577" y="2584938"/>
                  <a:pt x="6267623" y="2602523"/>
                </a:cubicBezTo>
                <a:cubicBezTo>
                  <a:pt x="6519669" y="2620108"/>
                  <a:pt x="6628108" y="1960685"/>
                  <a:pt x="6724823" y="1969477"/>
                </a:cubicBezTo>
                <a:cubicBezTo>
                  <a:pt x="6821538" y="1978269"/>
                  <a:pt x="6801023" y="2655277"/>
                  <a:pt x="6847915" y="2655277"/>
                </a:cubicBezTo>
                <a:cubicBezTo>
                  <a:pt x="6894807" y="2655277"/>
                  <a:pt x="6956354" y="1984131"/>
                  <a:pt x="7006177" y="1969477"/>
                </a:cubicBezTo>
                <a:cubicBezTo>
                  <a:pt x="7056000" y="1954823"/>
                  <a:pt x="7099962" y="2582008"/>
                  <a:pt x="7146854" y="2567354"/>
                </a:cubicBezTo>
                <a:cubicBezTo>
                  <a:pt x="7193746" y="2552700"/>
                  <a:pt x="7214262" y="1852246"/>
                  <a:pt x="7287531" y="1881554"/>
                </a:cubicBezTo>
                <a:cubicBezTo>
                  <a:pt x="7360800" y="1910862"/>
                  <a:pt x="7401831" y="2749061"/>
                  <a:pt x="7586469" y="2743200"/>
                </a:cubicBezTo>
                <a:cubicBezTo>
                  <a:pt x="7771107" y="2737339"/>
                  <a:pt x="8052462" y="1872762"/>
                  <a:pt x="8395362" y="1846385"/>
                </a:cubicBezTo>
                <a:cubicBezTo>
                  <a:pt x="8738262" y="1820008"/>
                  <a:pt x="9271661" y="2869224"/>
                  <a:pt x="9643869" y="2584939"/>
                </a:cubicBezTo>
                <a:cubicBezTo>
                  <a:pt x="10016077" y="2300654"/>
                  <a:pt x="10322342" y="1220665"/>
                  <a:pt x="10628608" y="14067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1001C3-9130-7349-8C3B-FCF176532092}"/>
                  </a:ext>
                </a:extLst>
              </p:cNvPr>
              <p:cNvSpPr txBox="1"/>
              <p:nvPr/>
            </p:nvSpPr>
            <p:spPr>
              <a:xfrm>
                <a:off x="0" y="1171533"/>
                <a:ext cx="121920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How?</a:t>
                </a: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By minimizing the overall error.</a:t>
                </a: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What is error?</a:t>
                </a: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highlight>
                      <a:srgbClr val="FF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 = distance (Y, f(X));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for all (X, Y)</a:t>
                </a:r>
              </a:p>
              <a:p>
                <a:pPr lvl="0" algn="ctr">
                  <a:defRPr/>
                </a:pPr>
                <a:endParaRPr lang="en-US" sz="32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 algn="ctr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 have to change </a:t>
                </a:r>
                <a:r>
                  <a:rPr lang="en-US" sz="2800" dirty="0">
                    <a:solidFill>
                      <a:prstClr val="black"/>
                    </a:solidFill>
                    <a:highlight>
                      <a:srgbClr val="00FF00"/>
                    </a:highlight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parameters</a:t>
                </a:r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such that Y and f(X) get closer and closer!</a:t>
                </a:r>
              </a:p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 and X is constant in this procedure.</a:t>
                </a:r>
              </a:p>
              <a:p>
                <a:pPr lvl="0"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distance(Y, f(X;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))</a:t>
                </a:r>
              </a:p>
              <a:p>
                <a:pPr lvl="0"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1001C3-9130-7349-8C3B-FCF17653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1533"/>
                <a:ext cx="12192000" cy="4770537"/>
              </a:xfrm>
              <a:prstGeom prst="rect">
                <a:avLst/>
              </a:prstGeom>
              <a:blipFill>
                <a:blip r:embed="rId3"/>
                <a:stretch>
                  <a:fillRect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87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Network: Gradient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28B37-625C-5247-AD1D-CD8E21BC0783}"/>
              </a:ext>
            </a:extLst>
          </p:cNvPr>
          <p:cNvSpPr>
            <a:spLocks noChangeAspect="1"/>
          </p:cNvSpPr>
          <p:nvPr/>
        </p:nvSpPr>
        <p:spPr>
          <a:xfrm>
            <a:off x="584341" y="169584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73ACD-2826-1342-99F7-7A8B65D41FCC}"/>
              </a:ext>
            </a:extLst>
          </p:cNvPr>
          <p:cNvSpPr>
            <a:spLocks noChangeAspect="1"/>
          </p:cNvSpPr>
          <p:nvPr/>
        </p:nvSpPr>
        <p:spPr>
          <a:xfrm>
            <a:off x="584341" y="2134663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81260-EE7F-3E4C-865C-AE7B05116B63}"/>
              </a:ext>
            </a:extLst>
          </p:cNvPr>
          <p:cNvSpPr>
            <a:spLocks noChangeAspect="1"/>
          </p:cNvSpPr>
          <p:nvPr/>
        </p:nvSpPr>
        <p:spPr>
          <a:xfrm>
            <a:off x="584341" y="257347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6C30F-9858-E141-A586-6C93704488E8}"/>
              </a:ext>
            </a:extLst>
          </p:cNvPr>
          <p:cNvSpPr>
            <a:spLocks noChangeAspect="1"/>
          </p:cNvSpPr>
          <p:nvPr/>
        </p:nvSpPr>
        <p:spPr>
          <a:xfrm>
            <a:off x="584341" y="299310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AA9ED-EE89-DC4C-9C4C-E3155ED1AE75}"/>
              </a:ext>
            </a:extLst>
          </p:cNvPr>
          <p:cNvSpPr>
            <a:spLocks noChangeAspect="1"/>
          </p:cNvSpPr>
          <p:nvPr/>
        </p:nvSpPr>
        <p:spPr>
          <a:xfrm>
            <a:off x="11183816" y="198092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C6C783-C82E-324D-8A19-CF4DCD3FA520}"/>
              </a:ext>
            </a:extLst>
          </p:cNvPr>
          <p:cNvSpPr>
            <a:spLocks noChangeAspect="1"/>
          </p:cNvSpPr>
          <p:nvPr/>
        </p:nvSpPr>
        <p:spPr>
          <a:xfrm>
            <a:off x="11183816" y="241973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9A4256-3E1B-C149-AFD0-5D8674606CFD}"/>
              </a:ext>
            </a:extLst>
          </p:cNvPr>
          <p:cNvSpPr>
            <a:spLocks noChangeAspect="1"/>
          </p:cNvSpPr>
          <p:nvPr/>
        </p:nvSpPr>
        <p:spPr>
          <a:xfrm>
            <a:off x="11183816" y="285855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yM</a:t>
            </a:r>
            <a:endParaRPr lang="en-US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D55A4153-D953-794C-A696-4D1AF09DC6FF}"/>
              </a:ext>
            </a:extLst>
          </p:cNvPr>
          <p:cNvSpPr/>
          <p:nvPr/>
        </p:nvSpPr>
        <p:spPr>
          <a:xfrm>
            <a:off x="584341" y="3943861"/>
            <a:ext cx="11021505" cy="2743230"/>
          </a:xfrm>
          <a:custGeom>
            <a:avLst/>
            <a:gdLst>
              <a:gd name="connsiteX0" fmla="*/ 0 w 10533185"/>
              <a:gd name="connsiteY0" fmla="*/ 1688123 h 2602553"/>
              <a:gd name="connsiteX1" fmla="*/ 914400 w 10533185"/>
              <a:gd name="connsiteY1" fmla="*/ 2532185 h 2602553"/>
              <a:gd name="connsiteX2" fmla="*/ 2497016 w 10533185"/>
              <a:gd name="connsiteY2" fmla="*/ 1688123 h 2602553"/>
              <a:gd name="connsiteX3" fmla="*/ 3763108 w 10533185"/>
              <a:gd name="connsiteY3" fmla="*/ 2584938 h 2602553"/>
              <a:gd name="connsiteX4" fmla="*/ 5117123 w 10533185"/>
              <a:gd name="connsiteY4" fmla="*/ 1723292 h 2602553"/>
              <a:gd name="connsiteX5" fmla="*/ 6172200 w 10533185"/>
              <a:gd name="connsiteY5" fmla="*/ 2461846 h 2602553"/>
              <a:gd name="connsiteX6" fmla="*/ 6629400 w 10533185"/>
              <a:gd name="connsiteY6" fmla="*/ 1828800 h 2602553"/>
              <a:gd name="connsiteX7" fmla="*/ 6752492 w 10533185"/>
              <a:gd name="connsiteY7" fmla="*/ 2514600 h 2602553"/>
              <a:gd name="connsiteX8" fmla="*/ 6910754 w 10533185"/>
              <a:gd name="connsiteY8" fmla="*/ 1828800 h 2602553"/>
              <a:gd name="connsiteX9" fmla="*/ 7051431 w 10533185"/>
              <a:gd name="connsiteY9" fmla="*/ 2426677 h 2602553"/>
              <a:gd name="connsiteX10" fmla="*/ 7192108 w 10533185"/>
              <a:gd name="connsiteY10" fmla="*/ 1740877 h 2602553"/>
              <a:gd name="connsiteX11" fmla="*/ 7491046 w 10533185"/>
              <a:gd name="connsiteY11" fmla="*/ 2602523 h 2602553"/>
              <a:gd name="connsiteX12" fmla="*/ 8299939 w 10533185"/>
              <a:gd name="connsiteY12" fmla="*/ 1705708 h 2602553"/>
              <a:gd name="connsiteX13" fmla="*/ 9548446 w 10533185"/>
              <a:gd name="connsiteY13" fmla="*/ 2444262 h 2602553"/>
              <a:gd name="connsiteX14" fmla="*/ 10533185 w 10533185"/>
              <a:gd name="connsiteY14" fmla="*/ 0 h 2602553"/>
              <a:gd name="connsiteX0" fmla="*/ 0 w 10621109"/>
              <a:gd name="connsiteY0" fmla="*/ 0 h 2743230"/>
              <a:gd name="connsiteX1" fmla="*/ 1002324 w 10621109"/>
              <a:gd name="connsiteY1" fmla="*/ 2672862 h 2743230"/>
              <a:gd name="connsiteX2" fmla="*/ 2584940 w 10621109"/>
              <a:gd name="connsiteY2" fmla="*/ 1828800 h 2743230"/>
              <a:gd name="connsiteX3" fmla="*/ 3851032 w 10621109"/>
              <a:gd name="connsiteY3" fmla="*/ 2725615 h 2743230"/>
              <a:gd name="connsiteX4" fmla="*/ 5205047 w 10621109"/>
              <a:gd name="connsiteY4" fmla="*/ 1863969 h 2743230"/>
              <a:gd name="connsiteX5" fmla="*/ 6260124 w 10621109"/>
              <a:gd name="connsiteY5" fmla="*/ 2602523 h 2743230"/>
              <a:gd name="connsiteX6" fmla="*/ 6717324 w 10621109"/>
              <a:gd name="connsiteY6" fmla="*/ 1969477 h 2743230"/>
              <a:gd name="connsiteX7" fmla="*/ 6840416 w 10621109"/>
              <a:gd name="connsiteY7" fmla="*/ 2655277 h 2743230"/>
              <a:gd name="connsiteX8" fmla="*/ 6998678 w 10621109"/>
              <a:gd name="connsiteY8" fmla="*/ 1969477 h 2743230"/>
              <a:gd name="connsiteX9" fmla="*/ 7139355 w 10621109"/>
              <a:gd name="connsiteY9" fmla="*/ 2567354 h 2743230"/>
              <a:gd name="connsiteX10" fmla="*/ 7280032 w 10621109"/>
              <a:gd name="connsiteY10" fmla="*/ 1881554 h 2743230"/>
              <a:gd name="connsiteX11" fmla="*/ 7578970 w 10621109"/>
              <a:gd name="connsiteY11" fmla="*/ 2743200 h 2743230"/>
              <a:gd name="connsiteX12" fmla="*/ 8387863 w 10621109"/>
              <a:gd name="connsiteY12" fmla="*/ 1846385 h 2743230"/>
              <a:gd name="connsiteX13" fmla="*/ 9636370 w 10621109"/>
              <a:gd name="connsiteY13" fmla="*/ 2584939 h 2743230"/>
              <a:gd name="connsiteX14" fmla="*/ 10621109 w 10621109"/>
              <a:gd name="connsiteY14" fmla="*/ 140677 h 2743230"/>
              <a:gd name="connsiteX0" fmla="*/ 7499 w 10628608"/>
              <a:gd name="connsiteY0" fmla="*/ 0 h 2743230"/>
              <a:gd name="connsiteX1" fmla="*/ 1009823 w 10628608"/>
              <a:gd name="connsiteY1" fmla="*/ 2672862 h 2743230"/>
              <a:gd name="connsiteX2" fmla="*/ 2592439 w 10628608"/>
              <a:gd name="connsiteY2" fmla="*/ 1828800 h 2743230"/>
              <a:gd name="connsiteX3" fmla="*/ 3858531 w 10628608"/>
              <a:gd name="connsiteY3" fmla="*/ 2725615 h 2743230"/>
              <a:gd name="connsiteX4" fmla="*/ 5212546 w 10628608"/>
              <a:gd name="connsiteY4" fmla="*/ 1863969 h 2743230"/>
              <a:gd name="connsiteX5" fmla="*/ 6267623 w 10628608"/>
              <a:gd name="connsiteY5" fmla="*/ 2602523 h 2743230"/>
              <a:gd name="connsiteX6" fmla="*/ 6724823 w 10628608"/>
              <a:gd name="connsiteY6" fmla="*/ 1969477 h 2743230"/>
              <a:gd name="connsiteX7" fmla="*/ 6847915 w 10628608"/>
              <a:gd name="connsiteY7" fmla="*/ 2655277 h 2743230"/>
              <a:gd name="connsiteX8" fmla="*/ 7006177 w 10628608"/>
              <a:gd name="connsiteY8" fmla="*/ 1969477 h 2743230"/>
              <a:gd name="connsiteX9" fmla="*/ 7146854 w 10628608"/>
              <a:gd name="connsiteY9" fmla="*/ 2567354 h 2743230"/>
              <a:gd name="connsiteX10" fmla="*/ 7287531 w 10628608"/>
              <a:gd name="connsiteY10" fmla="*/ 1881554 h 2743230"/>
              <a:gd name="connsiteX11" fmla="*/ 7586469 w 10628608"/>
              <a:gd name="connsiteY11" fmla="*/ 2743200 h 2743230"/>
              <a:gd name="connsiteX12" fmla="*/ 8395362 w 10628608"/>
              <a:gd name="connsiteY12" fmla="*/ 1846385 h 2743230"/>
              <a:gd name="connsiteX13" fmla="*/ 9643869 w 10628608"/>
              <a:gd name="connsiteY13" fmla="*/ 2584939 h 2743230"/>
              <a:gd name="connsiteX14" fmla="*/ 10628608 w 10628608"/>
              <a:gd name="connsiteY14" fmla="*/ 140677 h 274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28608" h="2743230">
                <a:moveTo>
                  <a:pt x="7499" y="0"/>
                </a:moveTo>
                <a:cubicBezTo>
                  <a:pt x="-77494" y="545124"/>
                  <a:pt x="579000" y="2368062"/>
                  <a:pt x="1009823" y="2672862"/>
                </a:cubicBezTo>
                <a:cubicBezTo>
                  <a:pt x="1440646" y="2977662"/>
                  <a:pt x="2117654" y="1820008"/>
                  <a:pt x="2592439" y="1828800"/>
                </a:cubicBezTo>
                <a:cubicBezTo>
                  <a:pt x="3067224" y="1837592"/>
                  <a:pt x="3421847" y="2719754"/>
                  <a:pt x="3858531" y="2725615"/>
                </a:cubicBezTo>
                <a:cubicBezTo>
                  <a:pt x="4295215" y="2731476"/>
                  <a:pt x="4811031" y="1884484"/>
                  <a:pt x="5212546" y="1863969"/>
                </a:cubicBezTo>
                <a:cubicBezTo>
                  <a:pt x="5614061" y="1843454"/>
                  <a:pt x="6015577" y="2584938"/>
                  <a:pt x="6267623" y="2602523"/>
                </a:cubicBezTo>
                <a:cubicBezTo>
                  <a:pt x="6519669" y="2620108"/>
                  <a:pt x="6628108" y="1960685"/>
                  <a:pt x="6724823" y="1969477"/>
                </a:cubicBezTo>
                <a:cubicBezTo>
                  <a:pt x="6821538" y="1978269"/>
                  <a:pt x="6801023" y="2655277"/>
                  <a:pt x="6847915" y="2655277"/>
                </a:cubicBezTo>
                <a:cubicBezTo>
                  <a:pt x="6894807" y="2655277"/>
                  <a:pt x="6956354" y="1984131"/>
                  <a:pt x="7006177" y="1969477"/>
                </a:cubicBezTo>
                <a:cubicBezTo>
                  <a:pt x="7056000" y="1954823"/>
                  <a:pt x="7099962" y="2582008"/>
                  <a:pt x="7146854" y="2567354"/>
                </a:cubicBezTo>
                <a:cubicBezTo>
                  <a:pt x="7193746" y="2552700"/>
                  <a:pt x="7214262" y="1852246"/>
                  <a:pt x="7287531" y="1881554"/>
                </a:cubicBezTo>
                <a:cubicBezTo>
                  <a:pt x="7360800" y="1910862"/>
                  <a:pt x="7401831" y="2749061"/>
                  <a:pt x="7586469" y="2743200"/>
                </a:cubicBezTo>
                <a:cubicBezTo>
                  <a:pt x="7771107" y="2737339"/>
                  <a:pt x="8052462" y="1872762"/>
                  <a:pt x="8395362" y="1846385"/>
                </a:cubicBezTo>
                <a:cubicBezTo>
                  <a:pt x="8738262" y="1820008"/>
                  <a:pt x="9271661" y="2869224"/>
                  <a:pt x="9643869" y="2584939"/>
                </a:cubicBezTo>
                <a:cubicBezTo>
                  <a:pt x="10016077" y="2300654"/>
                  <a:pt x="10322342" y="1220665"/>
                  <a:pt x="10628608" y="14067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1001C3-9130-7349-8C3B-FCF176532092}"/>
                  </a:ext>
                </a:extLst>
              </p:cNvPr>
              <p:cNvSpPr txBox="1"/>
              <p:nvPr/>
            </p:nvSpPr>
            <p:spPr>
              <a:xfrm>
                <a:off x="0" y="1171533"/>
                <a:ext cx="12192000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f(x) = 3x+1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f(x;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f(x; [3,1]) = 3x+1</a:t>
                </a: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f(x; [w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,w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]) =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x+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(x, y) = (2, 1)</a:t>
                </a:r>
              </a:p>
              <a:p>
                <a:pPr lvl="0"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f(2; [w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,w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]) =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2+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</a:p>
              <a:p>
                <a:pPr algn="ctr">
                  <a:defRPr/>
                </a:pPr>
                <a:endParaRPr lang="en-US" sz="36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e = e(w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,w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| f(2; [w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,w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]) – 1 | =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2+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– 1</a:t>
                </a:r>
              </a:p>
              <a:p>
                <a:pPr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How to change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and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to reduce the error? </a:t>
                </a: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lvl="0"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1001C3-9130-7349-8C3B-FCF17653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1533"/>
                <a:ext cx="12192000" cy="5386090"/>
              </a:xfrm>
              <a:prstGeom prst="rect">
                <a:avLst/>
              </a:prstGeom>
              <a:blipFill>
                <a:blip r:embed="rId3"/>
                <a:stretch>
                  <a:fillRect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08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Network: Gradient Descent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28B37-625C-5247-AD1D-CD8E21BC0783}"/>
              </a:ext>
            </a:extLst>
          </p:cNvPr>
          <p:cNvSpPr>
            <a:spLocks noChangeAspect="1"/>
          </p:cNvSpPr>
          <p:nvPr/>
        </p:nvSpPr>
        <p:spPr>
          <a:xfrm>
            <a:off x="584341" y="169584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73ACD-2826-1342-99F7-7A8B65D41FCC}"/>
              </a:ext>
            </a:extLst>
          </p:cNvPr>
          <p:cNvSpPr>
            <a:spLocks noChangeAspect="1"/>
          </p:cNvSpPr>
          <p:nvPr/>
        </p:nvSpPr>
        <p:spPr>
          <a:xfrm>
            <a:off x="584341" y="2134663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81260-EE7F-3E4C-865C-AE7B05116B63}"/>
              </a:ext>
            </a:extLst>
          </p:cNvPr>
          <p:cNvSpPr>
            <a:spLocks noChangeAspect="1"/>
          </p:cNvSpPr>
          <p:nvPr/>
        </p:nvSpPr>
        <p:spPr>
          <a:xfrm>
            <a:off x="584341" y="257347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6C30F-9858-E141-A586-6C93704488E8}"/>
              </a:ext>
            </a:extLst>
          </p:cNvPr>
          <p:cNvSpPr>
            <a:spLocks noChangeAspect="1"/>
          </p:cNvSpPr>
          <p:nvPr/>
        </p:nvSpPr>
        <p:spPr>
          <a:xfrm>
            <a:off x="584341" y="299310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AA9ED-EE89-DC4C-9C4C-E3155ED1AE75}"/>
              </a:ext>
            </a:extLst>
          </p:cNvPr>
          <p:cNvSpPr>
            <a:spLocks noChangeAspect="1"/>
          </p:cNvSpPr>
          <p:nvPr/>
        </p:nvSpPr>
        <p:spPr>
          <a:xfrm>
            <a:off x="11183816" y="198092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C6C783-C82E-324D-8A19-CF4DCD3FA520}"/>
              </a:ext>
            </a:extLst>
          </p:cNvPr>
          <p:cNvSpPr>
            <a:spLocks noChangeAspect="1"/>
          </p:cNvSpPr>
          <p:nvPr/>
        </p:nvSpPr>
        <p:spPr>
          <a:xfrm>
            <a:off x="11183816" y="241973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9A4256-3E1B-C149-AFD0-5D8674606CFD}"/>
              </a:ext>
            </a:extLst>
          </p:cNvPr>
          <p:cNvSpPr>
            <a:spLocks noChangeAspect="1"/>
          </p:cNvSpPr>
          <p:nvPr/>
        </p:nvSpPr>
        <p:spPr>
          <a:xfrm>
            <a:off x="11183816" y="285855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yM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1001C3-9130-7349-8C3B-FCF176532092}"/>
                  </a:ext>
                </a:extLst>
              </p:cNvPr>
              <p:cNvSpPr txBox="1"/>
              <p:nvPr/>
            </p:nvSpPr>
            <p:spPr>
              <a:xfrm>
                <a:off x="0" y="1171533"/>
                <a:ext cx="12192000" cy="5544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f(x) = 3x+1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 f(x;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f(x; [3,1]) = 3x+1</a:t>
                </a:r>
              </a:p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f(x; [w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,w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]) =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x+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(x, y) = (2, 1)</a:t>
                </a:r>
              </a:p>
              <a:p>
                <a:pPr lvl="0"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f(2; [w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,w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]) =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2+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</a:p>
              <a:p>
                <a:pPr algn="ctr">
                  <a:defRPr/>
                </a:pPr>
                <a:endParaRPr lang="en-US" sz="3600" baseline="-250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itchFamily="2" charset="2"/>
                </a:endParaRPr>
              </a:p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e = e(w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,w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| f(2; [w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,w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]) – 1 | =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1 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2+ w</a:t>
                </a:r>
                <a:r>
                  <a:rPr lang="en-US" sz="36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2</a:t>
                </a: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– 1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𝑤</m:t>
                    </m:r>
                    <m:r>
                      <a:rPr lang="en-US" sz="2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1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𝑤</m:t>
                    </m:r>
                    <m:r>
                      <a:rPr lang="en-US" sz="28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1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 −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𝜂</m:t>
                    </m:r>
                    <m:f>
                      <m:f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𝜕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𝑒</m:t>
                        </m:r>
                      </m:num>
                      <m:den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𝜕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𝑤</m:t>
                        </m:r>
                        <m:r>
                          <a:rPr lang="en-US" sz="2800" b="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=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𝑤</m:t>
                    </m:r>
                    <m:r>
                      <a:rPr lang="en-US" sz="2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1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 −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0.1 × 2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=</a:t>
                </a:r>
                <a:r>
                  <a:rPr lang="en-US" sz="2800" dirty="0">
                    <a:solidFill>
                      <a:prstClr val="black"/>
                    </a:solidFill>
                    <a:cs typeface="Segoe UI Light" panose="020B0502040204020203" pitchFamily="34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𝑤</m:t>
                    </m:r>
                    <m:r>
                      <a:rPr lang="en-US" sz="2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1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 −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0.2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 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𝑤</m:t>
                    </m:r>
                    <m:r>
                      <a:rPr lang="en-US" sz="28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2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𝑤</m:t>
                    </m:r>
                    <m:r>
                      <a:rPr lang="en-US" sz="28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2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 −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𝜂</m:t>
                    </m:r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𝜕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𝑒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𝜕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𝑤</m:t>
                        </m:r>
                        <m:r>
                          <a:rPr lang="en-US" sz="2800" b="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𝑤</m:t>
                    </m:r>
                    <m:r>
                      <a:rPr lang="en-US" sz="28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2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 −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0.1 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×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 1=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𝑤</m:t>
                    </m:r>
                    <m:r>
                      <a:rPr lang="en-US" sz="2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1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 −</m:t>
                    </m:r>
                    <m:r>
                      <a:rPr lang="en-US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  <a:sym typeface="Wingdings" pitchFamily="2" charset="2"/>
                      </a:rPr>
                      <m:t>0.1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1001C3-9130-7349-8C3B-FCF17653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1533"/>
                <a:ext cx="12192000" cy="5544979"/>
              </a:xfrm>
              <a:prstGeom prst="rect">
                <a:avLst/>
              </a:prstGeom>
              <a:blipFill>
                <a:blip r:embed="rId3"/>
                <a:stretch>
                  <a:fillRect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504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Network: Gradient Descent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28B37-625C-5247-AD1D-CD8E21BC0783}"/>
              </a:ext>
            </a:extLst>
          </p:cNvPr>
          <p:cNvSpPr>
            <a:spLocks noChangeAspect="1"/>
          </p:cNvSpPr>
          <p:nvPr/>
        </p:nvSpPr>
        <p:spPr>
          <a:xfrm>
            <a:off x="584341" y="169584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73ACD-2826-1342-99F7-7A8B65D41FCC}"/>
              </a:ext>
            </a:extLst>
          </p:cNvPr>
          <p:cNvSpPr>
            <a:spLocks noChangeAspect="1"/>
          </p:cNvSpPr>
          <p:nvPr/>
        </p:nvSpPr>
        <p:spPr>
          <a:xfrm>
            <a:off x="584341" y="2134663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81260-EE7F-3E4C-865C-AE7B05116B63}"/>
              </a:ext>
            </a:extLst>
          </p:cNvPr>
          <p:cNvSpPr>
            <a:spLocks noChangeAspect="1"/>
          </p:cNvSpPr>
          <p:nvPr/>
        </p:nvSpPr>
        <p:spPr>
          <a:xfrm>
            <a:off x="584341" y="257347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6C30F-9858-E141-A586-6C93704488E8}"/>
              </a:ext>
            </a:extLst>
          </p:cNvPr>
          <p:cNvSpPr>
            <a:spLocks noChangeAspect="1"/>
          </p:cNvSpPr>
          <p:nvPr/>
        </p:nvSpPr>
        <p:spPr>
          <a:xfrm>
            <a:off x="584341" y="299310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AA9ED-EE89-DC4C-9C4C-E3155ED1AE75}"/>
              </a:ext>
            </a:extLst>
          </p:cNvPr>
          <p:cNvSpPr>
            <a:spLocks noChangeAspect="1"/>
          </p:cNvSpPr>
          <p:nvPr/>
        </p:nvSpPr>
        <p:spPr>
          <a:xfrm>
            <a:off x="11183816" y="198092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C6C783-C82E-324D-8A19-CF4DCD3FA520}"/>
              </a:ext>
            </a:extLst>
          </p:cNvPr>
          <p:cNvSpPr>
            <a:spLocks noChangeAspect="1"/>
          </p:cNvSpPr>
          <p:nvPr/>
        </p:nvSpPr>
        <p:spPr>
          <a:xfrm>
            <a:off x="11183816" y="241973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9A4256-3E1B-C149-AFD0-5D8674606CFD}"/>
              </a:ext>
            </a:extLst>
          </p:cNvPr>
          <p:cNvSpPr>
            <a:spLocks noChangeAspect="1"/>
          </p:cNvSpPr>
          <p:nvPr/>
        </p:nvSpPr>
        <p:spPr>
          <a:xfrm>
            <a:off x="11183816" y="285855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yM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1001C3-9130-7349-8C3B-FCF176532092}"/>
                  </a:ext>
                </a:extLst>
              </p:cNvPr>
              <p:cNvSpPr txBox="1"/>
              <p:nvPr/>
            </p:nvSpPr>
            <p:spPr>
              <a:xfrm>
                <a:off x="0" y="1171533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f(x;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f(x; [2.8,0.9]) = 2.8x+0.9 =</a:t>
                </a:r>
              </a:p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f(x;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f(x; [2.6,0.8]) = 2.6x+0.8 = </a:t>
                </a:r>
              </a:p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f(x;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Θ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) = f(x; [2.4,0.7]) = 2.4x+0.7 = </a:t>
                </a:r>
              </a:p>
              <a:p>
                <a:pPr algn="ctr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itchFamily="2" charset="2"/>
                  </a:rPr>
                  <a:t>…</a:t>
                </a:r>
              </a:p>
              <a:p>
                <a:pPr algn="ctr">
                  <a:defRPr/>
                </a:pPr>
                <a:endParaRPr lang="en-US" sz="36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21001C3-9130-7349-8C3B-FCF17653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1533"/>
                <a:ext cx="12192000" cy="2862322"/>
              </a:xfrm>
              <a:prstGeom prst="rect">
                <a:avLst/>
              </a:prstGeom>
              <a:blipFill>
                <a:blip r:embed="rId3"/>
                <a:stretch>
                  <a:fillRect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660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87391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132637" y="890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Network: Gradient Descent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28B37-625C-5247-AD1D-CD8E21BC0783}"/>
              </a:ext>
            </a:extLst>
          </p:cNvPr>
          <p:cNvSpPr>
            <a:spLocks noChangeAspect="1"/>
          </p:cNvSpPr>
          <p:nvPr/>
        </p:nvSpPr>
        <p:spPr>
          <a:xfrm>
            <a:off x="584341" y="169584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F73ACD-2826-1342-99F7-7A8B65D41FCC}"/>
              </a:ext>
            </a:extLst>
          </p:cNvPr>
          <p:cNvSpPr>
            <a:spLocks noChangeAspect="1"/>
          </p:cNvSpPr>
          <p:nvPr/>
        </p:nvSpPr>
        <p:spPr>
          <a:xfrm>
            <a:off x="584341" y="2134663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81260-EE7F-3E4C-865C-AE7B05116B63}"/>
              </a:ext>
            </a:extLst>
          </p:cNvPr>
          <p:cNvSpPr>
            <a:spLocks noChangeAspect="1"/>
          </p:cNvSpPr>
          <p:nvPr/>
        </p:nvSpPr>
        <p:spPr>
          <a:xfrm>
            <a:off x="584341" y="257347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E6C30F-9858-E141-A586-6C93704488E8}"/>
              </a:ext>
            </a:extLst>
          </p:cNvPr>
          <p:cNvSpPr>
            <a:spLocks noChangeAspect="1"/>
          </p:cNvSpPr>
          <p:nvPr/>
        </p:nvSpPr>
        <p:spPr>
          <a:xfrm>
            <a:off x="584341" y="2993108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5AA9ED-EE89-DC4C-9C4C-E3155ED1AE75}"/>
              </a:ext>
            </a:extLst>
          </p:cNvPr>
          <p:cNvSpPr>
            <a:spLocks noChangeAspect="1"/>
          </p:cNvSpPr>
          <p:nvPr/>
        </p:nvSpPr>
        <p:spPr>
          <a:xfrm>
            <a:off x="11183816" y="198092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3C6C783-C82E-324D-8A19-CF4DCD3FA520}"/>
              </a:ext>
            </a:extLst>
          </p:cNvPr>
          <p:cNvSpPr>
            <a:spLocks noChangeAspect="1"/>
          </p:cNvSpPr>
          <p:nvPr/>
        </p:nvSpPr>
        <p:spPr>
          <a:xfrm>
            <a:off x="11183816" y="241973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9A4256-3E1B-C149-AFD0-5D8674606CFD}"/>
              </a:ext>
            </a:extLst>
          </p:cNvPr>
          <p:cNvSpPr>
            <a:spLocks noChangeAspect="1"/>
          </p:cNvSpPr>
          <p:nvPr/>
        </p:nvSpPr>
        <p:spPr>
          <a:xfrm>
            <a:off x="11183816" y="285855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yM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1001C3-9130-7349-8C3B-FCF176532092}"/>
              </a:ext>
            </a:extLst>
          </p:cNvPr>
          <p:cNvSpPr txBox="1"/>
          <p:nvPr/>
        </p:nvSpPr>
        <p:spPr>
          <a:xfrm>
            <a:off x="0" y="117153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Convex Error Function</a:t>
            </a:r>
          </a:p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Parameters (all matrices' elements)</a:t>
            </a:r>
          </a:p>
          <a:p>
            <a:pPr algn="ctr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Backpropagation!</a:t>
            </a:r>
          </a:p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Computation Graph</a:t>
            </a:r>
          </a:p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Forward Pass</a:t>
            </a:r>
          </a:p>
          <a:p>
            <a:pPr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Backward Differentiation.</a:t>
            </a:r>
          </a:p>
        </p:txBody>
      </p:sp>
    </p:spTree>
    <p:extLst>
      <p:ext uri="{BB962C8B-B14F-4D97-AF65-F5344CB8AC3E}">
        <p14:creationId xmlns:p14="http://schemas.microsoft.com/office/powerpoint/2010/main" val="3615766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30595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0" y="446059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Transferring elements of source space (M) to target space (N)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R</a:t>
            </a:r>
            <a:r>
              <a:rPr lang="en-US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 : {(x, f(x))| (1,1), (2,4), (3,9), …}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(x) = ?</a:t>
            </a:r>
          </a:p>
          <a:p>
            <a:pPr lvl="0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unknown!</a:t>
            </a:r>
          </a:p>
        </p:txBody>
      </p:sp>
    </p:spTree>
    <p:extLst>
      <p:ext uri="{BB962C8B-B14F-4D97-AF65-F5344CB8AC3E}">
        <p14:creationId xmlns:p14="http://schemas.microsoft.com/office/powerpoint/2010/main" val="444081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6A2672-F08B-E949-BDD7-FE9BBF7C7B08}"/>
                  </a:ext>
                </a:extLst>
              </p:cNvPr>
              <p:cNvSpPr txBox="1"/>
              <p:nvPr/>
            </p:nvSpPr>
            <p:spPr>
              <a:xfrm>
                <a:off x="-9544" y="1168503"/>
                <a:ext cx="12192000" cy="581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Bigram Language Model</a:t>
                </a:r>
              </a:p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w</a:t>
                </a:r>
                <a:r>
                  <a:rPr lang="en-US" sz="4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#(</m:t>
                        </m:r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4800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#(</m:t>
                        </m:r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4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  <m:r>
                          <a:rPr lang="en-US" sz="4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f: ({0,1}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|V|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 </a:t>
                </a:r>
                <a:r>
                  <a:rPr lang="en-US" sz="4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[0,1]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 f(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w</a:t>
                </a:r>
                <a:r>
                  <a:rPr lang="en-US" sz="4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P(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w</a:t>
                </a:r>
                <a:r>
                  <a:rPr lang="en-US" sz="4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Input: one-hot vector				Output:</a:t>
                </a:r>
              </a:p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[0 0 0 … 1  0… 0 0 ]			[y]</a:t>
                </a:r>
              </a:p>
              <a:p>
                <a:pPr>
                  <a:defRPr/>
                </a:pP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= [0 0 0 … 0 1 … 0 0 ]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6A2672-F08B-E949-BDD7-FE9BBF7C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44" y="1168503"/>
                <a:ext cx="12192000" cy="5819285"/>
              </a:xfrm>
              <a:prstGeom prst="rect">
                <a:avLst/>
              </a:prstGeom>
              <a:blipFill>
                <a:blip r:embed="rId3"/>
                <a:stretch>
                  <a:fillRect l="-2289" t="-2614"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39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6A2672-F08B-E949-BDD7-FE9BBF7C7B08}"/>
                  </a:ext>
                </a:extLst>
              </p:cNvPr>
              <p:cNvSpPr txBox="1"/>
              <p:nvPr/>
            </p:nvSpPr>
            <p:spPr>
              <a:xfrm>
                <a:off x="-9544" y="1168503"/>
                <a:ext cx="12192000" cy="581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Bigram Language Model</a:t>
                </a:r>
              </a:p>
              <a:p>
                <a:pPr lvl="0"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P(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w</a:t>
                </a:r>
                <a:r>
                  <a:rPr lang="en-US" sz="4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#(</m:t>
                        </m:r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4800" baseline="-250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#(</m:t>
                        </m:r>
                        <m:r>
                          <m:rPr>
                            <m:nor/>
                          </m:rPr>
                          <a:rPr lang="en-US" sz="4800" dirty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wi</m:t>
                        </m:r>
                        <m:r>
                          <m:rPr>
                            <m:nor/>
                          </m:rPr>
                          <a:rPr lang="en-US" sz="4800" b="0" i="0" dirty="0" smtClean="0">
                            <a:solidFill>
                              <a:prstClr val="black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m:t>)</m:t>
                        </m:r>
                        <m:r>
                          <a:rPr lang="en-US" sz="4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f: (R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|V|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 </a:t>
                </a:r>
                <a:r>
                  <a:rPr lang="en-US" sz="4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</a:t>
                </a:r>
                <a:r>
                  <a:rPr lang="en-US" sz="4800" baseline="30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[0,1]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; f(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w</a:t>
                </a:r>
                <a:r>
                  <a:rPr lang="en-US" sz="4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= P(</a:t>
                </a: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| w</a:t>
                </a:r>
                <a:r>
                  <a:rPr lang="en-US" sz="4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</a:t>
                </a:r>
              </a:p>
              <a:p>
                <a:pPr>
                  <a:defRPr/>
                </a:pPr>
                <a:endParaRPr lang="en-US" sz="48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Input: sparse semantic vector		Output:</a:t>
                </a:r>
              </a:p>
              <a:p>
                <a:pPr>
                  <a:defRPr/>
                </a:pP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i-1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= [1 2 3 … 1  2… 1 0 ]					[y]</a:t>
                </a:r>
              </a:p>
              <a:p>
                <a:pPr>
                  <a:defRPr/>
                </a:pPr>
                <a:r>
                  <a:rPr lang="en-US" sz="48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</a:t>
                </a:r>
                <a:r>
                  <a:rPr lang="en-US" sz="4800" baseline="-25000" dirty="0" err="1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en-US" sz="4800" dirty="0">
                    <a:solidFill>
                      <a:prstClr val="black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= [4 0 2 … 0 5 … 3 0 ]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6A2672-F08B-E949-BDD7-FE9BBF7C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44" y="1168503"/>
                <a:ext cx="12192000" cy="5819285"/>
              </a:xfrm>
              <a:prstGeom prst="rect">
                <a:avLst/>
              </a:prstGeom>
              <a:blipFill>
                <a:blip r:embed="rId3"/>
                <a:stretch>
                  <a:fillRect l="-2289" t="-2614" b="-4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867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2672-F08B-E949-BDD7-FE9BBF7C7B08}"/>
              </a:ext>
            </a:extLst>
          </p:cNvPr>
          <p:cNvSpPr txBox="1"/>
          <p:nvPr/>
        </p:nvSpPr>
        <p:spPr>
          <a:xfrm>
            <a:off x="-9544" y="11685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Bigram Language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17F10-7D09-CB4A-B590-69471D0CB0FD}"/>
              </a:ext>
            </a:extLst>
          </p:cNvPr>
          <p:cNvSpPr>
            <a:spLocks noChangeAspect="1"/>
          </p:cNvSpPr>
          <p:nvPr/>
        </p:nvSpPr>
        <p:spPr>
          <a:xfrm>
            <a:off x="810331" y="1920725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482C6-A702-2640-9913-D4A93F33319B}"/>
              </a:ext>
            </a:extLst>
          </p:cNvPr>
          <p:cNvSpPr>
            <a:spLocks noChangeAspect="1"/>
          </p:cNvSpPr>
          <p:nvPr/>
        </p:nvSpPr>
        <p:spPr>
          <a:xfrm>
            <a:off x="810331" y="235954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169BE-2762-7B45-82C8-A8059DBB78F0}"/>
              </a:ext>
            </a:extLst>
          </p:cNvPr>
          <p:cNvSpPr>
            <a:spLocks noChangeAspect="1"/>
          </p:cNvSpPr>
          <p:nvPr/>
        </p:nvSpPr>
        <p:spPr>
          <a:xfrm>
            <a:off x="810331" y="2798355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50DCD-30EC-C442-951B-8116873CE19A}"/>
              </a:ext>
            </a:extLst>
          </p:cNvPr>
          <p:cNvSpPr>
            <a:spLocks noChangeAspect="1"/>
          </p:cNvSpPr>
          <p:nvPr/>
        </p:nvSpPr>
        <p:spPr>
          <a:xfrm>
            <a:off x="810331" y="3217985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7F70A-3F5E-3641-B052-59CD20F3DAF0}"/>
              </a:ext>
            </a:extLst>
          </p:cNvPr>
          <p:cNvSpPr>
            <a:spLocks noChangeAspect="1"/>
          </p:cNvSpPr>
          <p:nvPr/>
        </p:nvSpPr>
        <p:spPr>
          <a:xfrm>
            <a:off x="810331" y="367332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457B2-9B4D-0B4F-9BD0-EE7E5536CEB1}"/>
              </a:ext>
            </a:extLst>
          </p:cNvPr>
          <p:cNvSpPr>
            <a:spLocks noChangeAspect="1"/>
          </p:cNvSpPr>
          <p:nvPr/>
        </p:nvSpPr>
        <p:spPr>
          <a:xfrm>
            <a:off x="810331" y="4112140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EADA6B-EC73-9448-865C-B12F75B14DFE}"/>
              </a:ext>
            </a:extLst>
          </p:cNvPr>
          <p:cNvSpPr>
            <a:spLocks noChangeAspect="1"/>
          </p:cNvSpPr>
          <p:nvPr/>
        </p:nvSpPr>
        <p:spPr>
          <a:xfrm>
            <a:off x="810331" y="455095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88935A-8F3F-8E4D-AB97-0C854633A4C0}"/>
              </a:ext>
            </a:extLst>
          </p:cNvPr>
          <p:cNvSpPr>
            <a:spLocks noChangeAspect="1"/>
          </p:cNvSpPr>
          <p:nvPr/>
        </p:nvSpPr>
        <p:spPr>
          <a:xfrm>
            <a:off x="810331" y="497058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50765F-703C-9846-A959-6BA5623D93C0}"/>
              </a:ext>
            </a:extLst>
          </p:cNvPr>
          <p:cNvSpPr>
            <a:spLocks noChangeAspect="1"/>
          </p:cNvSpPr>
          <p:nvPr/>
        </p:nvSpPr>
        <p:spPr>
          <a:xfrm>
            <a:off x="11051985" y="3217370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y1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F14C207-9C6C-5346-8514-49A7D1267D35}"/>
              </a:ext>
            </a:extLst>
          </p:cNvPr>
          <p:cNvSpPr/>
          <p:nvPr/>
        </p:nvSpPr>
        <p:spPr>
          <a:xfrm>
            <a:off x="1494692" y="2619490"/>
            <a:ext cx="9495693" cy="1706749"/>
          </a:xfrm>
          <a:custGeom>
            <a:avLst/>
            <a:gdLst>
              <a:gd name="connsiteX0" fmla="*/ 0 w 9495693"/>
              <a:gd name="connsiteY0" fmla="*/ 932602 h 1706749"/>
              <a:gd name="connsiteX1" fmla="*/ 1547446 w 9495693"/>
              <a:gd name="connsiteY1" fmla="*/ 317141 h 1706749"/>
              <a:gd name="connsiteX2" fmla="*/ 2110154 w 9495693"/>
              <a:gd name="connsiteY2" fmla="*/ 1495310 h 1706749"/>
              <a:gd name="connsiteX3" fmla="*/ 3552093 w 9495693"/>
              <a:gd name="connsiteY3" fmla="*/ 618 h 1706749"/>
              <a:gd name="connsiteX4" fmla="*/ 4747846 w 9495693"/>
              <a:gd name="connsiteY4" fmla="*/ 1706325 h 1706749"/>
              <a:gd name="connsiteX5" fmla="*/ 6488723 w 9495693"/>
              <a:gd name="connsiteY5" fmla="*/ 176464 h 1706749"/>
              <a:gd name="connsiteX6" fmla="*/ 7719646 w 9495693"/>
              <a:gd name="connsiteY6" fmla="*/ 1337048 h 1706749"/>
              <a:gd name="connsiteX7" fmla="*/ 9495693 w 9495693"/>
              <a:gd name="connsiteY7" fmla="*/ 809510 h 170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95693" h="1706749">
                <a:moveTo>
                  <a:pt x="0" y="932602"/>
                </a:moveTo>
                <a:cubicBezTo>
                  <a:pt x="597877" y="577979"/>
                  <a:pt x="1195754" y="223356"/>
                  <a:pt x="1547446" y="317141"/>
                </a:cubicBezTo>
                <a:cubicBezTo>
                  <a:pt x="1899138" y="410926"/>
                  <a:pt x="1776046" y="1548064"/>
                  <a:pt x="2110154" y="1495310"/>
                </a:cubicBezTo>
                <a:cubicBezTo>
                  <a:pt x="2444262" y="1442556"/>
                  <a:pt x="3112478" y="-34551"/>
                  <a:pt x="3552093" y="618"/>
                </a:cubicBezTo>
                <a:cubicBezTo>
                  <a:pt x="3991708" y="35787"/>
                  <a:pt x="4258408" y="1677017"/>
                  <a:pt x="4747846" y="1706325"/>
                </a:cubicBezTo>
                <a:cubicBezTo>
                  <a:pt x="5237284" y="1735633"/>
                  <a:pt x="5993423" y="238010"/>
                  <a:pt x="6488723" y="176464"/>
                </a:cubicBezTo>
                <a:cubicBezTo>
                  <a:pt x="6984023" y="114918"/>
                  <a:pt x="7218484" y="1231540"/>
                  <a:pt x="7719646" y="1337048"/>
                </a:cubicBezTo>
                <a:cubicBezTo>
                  <a:pt x="8220808" y="1442556"/>
                  <a:pt x="8858250" y="1126033"/>
                  <a:pt x="9495693" y="80951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46F3E-EF5B-B745-AE71-8110A917086B}"/>
              </a:ext>
            </a:extLst>
          </p:cNvPr>
          <p:cNvSpPr txBox="1"/>
          <p:nvPr/>
        </p:nvSpPr>
        <p:spPr>
          <a:xfrm>
            <a:off x="-9544" y="445367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use! Why?</a:t>
            </a:r>
          </a:p>
        </p:txBody>
      </p:sp>
    </p:spTree>
    <p:extLst>
      <p:ext uri="{BB962C8B-B14F-4D97-AF65-F5344CB8AC3E}">
        <p14:creationId xmlns:p14="http://schemas.microsoft.com/office/powerpoint/2010/main" val="2514034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2672-F08B-E949-BDD7-FE9BBF7C7B08}"/>
              </a:ext>
            </a:extLst>
          </p:cNvPr>
          <p:cNvSpPr txBox="1"/>
          <p:nvPr/>
        </p:nvSpPr>
        <p:spPr>
          <a:xfrm>
            <a:off x="-9544" y="11685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Bigram Language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17F10-7D09-CB4A-B590-69471D0CB0FD}"/>
              </a:ext>
            </a:extLst>
          </p:cNvPr>
          <p:cNvSpPr>
            <a:spLocks noChangeAspect="1"/>
          </p:cNvSpPr>
          <p:nvPr/>
        </p:nvSpPr>
        <p:spPr>
          <a:xfrm>
            <a:off x="892393" y="261949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482C6-A702-2640-9913-D4A93F33319B}"/>
              </a:ext>
            </a:extLst>
          </p:cNvPr>
          <p:cNvSpPr>
            <a:spLocks noChangeAspect="1"/>
          </p:cNvSpPr>
          <p:nvPr/>
        </p:nvSpPr>
        <p:spPr>
          <a:xfrm>
            <a:off x="892393" y="3058305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169BE-2762-7B45-82C8-A8059DBB78F0}"/>
              </a:ext>
            </a:extLst>
          </p:cNvPr>
          <p:cNvSpPr>
            <a:spLocks noChangeAspect="1"/>
          </p:cNvSpPr>
          <p:nvPr/>
        </p:nvSpPr>
        <p:spPr>
          <a:xfrm>
            <a:off x="892393" y="349712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50DCD-30EC-C442-951B-8116873CE19A}"/>
              </a:ext>
            </a:extLst>
          </p:cNvPr>
          <p:cNvSpPr>
            <a:spLocks noChangeAspect="1"/>
          </p:cNvSpPr>
          <p:nvPr/>
        </p:nvSpPr>
        <p:spPr>
          <a:xfrm>
            <a:off x="892393" y="391675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7F70A-3F5E-3641-B052-59CD20F3DAF0}"/>
              </a:ext>
            </a:extLst>
          </p:cNvPr>
          <p:cNvSpPr>
            <a:spLocks noChangeAspect="1"/>
          </p:cNvSpPr>
          <p:nvPr/>
        </p:nvSpPr>
        <p:spPr>
          <a:xfrm>
            <a:off x="11170654" y="257055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457B2-9B4D-0B4F-9BD0-EE7E5536CEB1}"/>
              </a:ext>
            </a:extLst>
          </p:cNvPr>
          <p:cNvSpPr>
            <a:spLocks noChangeAspect="1"/>
          </p:cNvSpPr>
          <p:nvPr/>
        </p:nvSpPr>
        <p:spPr>
          <a:xfrm>
            <a:off x="11170654" y="3009370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EADA6B-EC73-9448-865C-B12F75B14DFE}"/>
              </a:ext>
            </a:extLst>
          </p:cNvPr>
          <p:cNvSpPr>
            <a:spLocks noChangeAspect="1"/>
          </p:cNvSpPr>
          <p:nvPr/>
        </p:nvSpPr>
        <p:spPr>
          <a:xfrm>
            <a:off x="11170654" y="344818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88935A-8F3F-8E4D-AB97-0C854633A4C0}"/>
              </a:ext>
            </a:extLst>
          </p:cNvPr>
          <p:cNvSpPr>
            <a:spLocks noChangeAspect="1"/>
          </p:cNvSpPr>
          <p:nvPr/>
        </p:nvSpPr>
        <p:spPr>
          <a:xfrm>
            <a:off x="11170654" y="386781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F14C207-9C6C-5346-8514-49A7D1267D35}"/>
              </a:ext>
            </a:extLst>
          </p:cNvPr>
          <p:cNvSpPr/>
          <p:nvPr/>
        </p:nvSpPr>
        <p:spPr>
          <a:xfrm>
            <a:off x="1494692" y="2619490"/>
            <a:ext cx="9495693" cy="1706749"/>
          </a:xfrm>
          <a:custGeom>
            <a:avLst/>
            <a:gdLst>
              <a:gd name="connsiteX0" fmla="*/ 0 w 9495693"/>
              <a:gd name="connsiteY0" fmla="*/ 932602 h 1706749"/>
              <a:gd name="connsiteX1" fmla="*/ 1547446 w 9495693"/>
              <a:gd name="connsiteY1" fmla="*/ 317141 h 1706749"/>
              <a:gd name="connsiteX2" fmla="*/ 2110154 w 9495693"/>
              <a:gd name="connsiteY2" fmla="*/ 1495310 h 1706749"/>
              <a:gd name="connsiteX3" fmla="*/ 3552093 w 9495693"/>
              <a:gd name="connsiteY3" fmla="*/ 618 h 1706749"/>
              <a:gd name="connsiteX4" fmla="*/ 4747846 w 9495693"/>
              <a:gd name="connsiteY4" fmla="*/ 1706325 h 1706749"/>
              <a:gd name="connsiteX5" fmla="*/ 6488723 w 9495693"/>
              <a:gd name="connsiteY5" fmla="*/ 176464 h 1706749"/>
              <a:gd name="connsiteX6" fmla="*/ 7719646 w 9495693"/>
              <a:gd name="connsiteY6" fmla="*/ 1337048 h 1706749"/>
              <a:gd name="connsiteX7" fmla="*/ 9495693 w 9495693"/>
              <a:gd name="connsiteY7" fmla="*/ 809510 h 170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95693" h="1706749">
                <a:moveTo>
                  <a:pt x="0" y="932602"/>
                </a:moveTo>
                <a:cubicBezTo>
                  <a:pt x="597877" y="577979"/>
                  <a:pt x="1195754" y="223356"/>
                  <a:pt x="1547446" y="317141"/>
                </a:cubicBezTo>
                <a:cubicBezTo>
                  <a:pt x="1899138" y="410926"/>
                  <a:pt x="1776046" y="1548064"/>
                  <a:pt x="2110154" y="1495310"/>
                </a:cubicBezTo>
                <a:cubicBezTo>
                  <a:pt x="2444262" y="1442556"/>
                  <a:pt x="3112478" y="-34551"/>
                  <a:pt x="3552093" y="618"/>
                </a:cubicBezTo>
                <a:cubicBezTo>
                  <a:pt x="3991708" y="35787"/>
                  <a:pt x="4258408" y="1677017"/>
                  <a:pt x="4747846" y="1706325"/>
                </a:cubicBezTo>
                <a:cubicBezTo>
                  <a:pt x="5237284" y="1735633"/>
                  <a:pt x="5993423" y="238010"/>
                  <a:pt x="6488723" y="176464"/>
                </a:cubicBezTo>
                <a:cubicBezTo>
                  <a:pt x="6984023" y="114918"/>
                  <a:pt x="7218484" y="1231540"/>
                  <a:pt x="7719646" y="1337048"/>
                </a:cubicBezTo>
                <a:cubicBezTo>
                  <a:pt x="8220808" y="1442556"/>
                  <a:pt x="8858250" y="1126033"/>
                  <a:pt x="9495693" y="80951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52CC7-08A2-3346-9050-6767346425CE}"/>
              </a:ext>
            </a:extLst>
          </p:cNvPr>
          <p:cNvSpPr/>
          <p:nvPr/>
        </p:nvSpPr>
        <p:spPr>
          <a:xfrm>
            <a:off x="-9544" y="4554038"/>
            <a:ext cx="12201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6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? Unknown Initially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 enumerating the text stream, when I see [w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6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then 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{0,1}</a:t>
            </a:r>
            <a:r>
              <a:rPr lang="en-US" sz="36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|V|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{0,1}</a:t>
            </a:r>
            <a:r>
              <a:rPr lang="en-US" sz="36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|V|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 f(w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6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endParaRPr lang="en-US" sz="3600" baseline="-250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[0 0 0 … 1 0 … 0 0 0]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[0 0 0 … 0 1 … 0 0 0]</a:t>
            </a:r>
          </a:p>
        </p:txBody>
      </p:sp>
    </p:spTree>
    <p:extLst>
      <p:ext uri="{BB962C8B-B14F-4D97-AF65-F5344CB8AC3E}">
        <p14:creationId xmlns:p14="http://schemas.microsoft.com/office/powerpoint/2010/main" val="1076746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2672-F08B-E949-BDD7-FE9BBF7C7B08}"/>
              </a:ext>
            </a:extLst>
          </p:cNvPr>
          <p:cNvSpPr txBox="1"/>
          <p:nvPr/>
        </p:nvSpPr>
        <p:spPr>
          <a:xfrm>
            <a:off x="-9544" y="11685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Bigram Language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17F10-7D09-CB4A-B590-69471D0CB0FD}"/>
              </a:ext>
            </a:extLst>
          </p:cNvPr>
          <p:cNvSpPr>
            <a:spLocks noChangeAspect="1"/>
          </p:cNvSpPr>
          <p:nvPr/>
        </p:nvSpPr>
        <p:spPr>
          <a:xfrm>
            <a:off x="892393" y="261949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482C6-A702-2640-9913-D4A93F33319B}"/>
              </a:ext>
            </a:extLst>
          </p:cNvPr>
          <p:cNvSpPr>
            <a:spLocks noChangeAspect="1"/>
          </p:cNvSpPr>
          <p:nvPr/>
        </p:nvSpPr>
        <p:spPr>
          <a:xfrm>
            <a:off x="892393" y="3058305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169BE-2762-7B45-82C8-A8059DBB78F0}"/>
              </a:ext>
            </a:extLst>
          </p:cNvPr>
          <p:cNvSpPr>
            <a:spLocks noChangeAspect="1"/>
          </p:cNvSpPr>
          <p:nvPr/>
        </p:nvSpPr>
        <p:spPr>
          <a:xfrm>
            <a:off x="892393" y="349712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50DCD-30EC-C442-951B-8116873CE19A}"/>
              </a:ext>
            </a:extLst>
          </p:cNvPr>
          <p:cNvSpPr>
            <a:spLocks noChangeAspect="1"/>
          </p:cNvSpPr>
          <p:nvPr/>
        </p:nvSpPr>
        <p:spPr>
          <a:xfrm>
            <a:off x="892393" y="391675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7F70A-3F5E-3641-B052-59CD20F3DAF0}"/>
              </a:ext>
            </a:extLst>
          </p:cNvPr>
          <p:cNvSpPr>
            <a:spLocks noChangeAspect="1"/>
          </p:cNvSpPr>
          <p:nvPr/>
        </p:nvSpPr>
        <p:spPr>
          <a:xfrm>
            <a:off x="11170654" y="257055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457B2-9B4D-0B4F-9BD0-EE7E5536CEB1}"/>
              </a:ext>
            </a:extLst>
          </p:cNvPr>
          <p:cNvSpPr>
            <a:spLocks noChangeAspect="1"/>
          </p:cNvSpPr>
          <p:nvPr/>
        </p:nvSpPr>
        <p:spPr>
          <a:xfrm>
            <a:off x="11170654" y="3009370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EADA6B-EC73-9448-865C-B12F75B14DFE}"/>
              </a:ext>
            </a:extLst>
          </p:cNvPr>
          <p:cNvSpPr>
            <a:spLocks noChangeAspect="1"/>
          </p:cNvSpPr>
          <p:nvPr/>
        </p:nvSpPr>
        <p:spPr>
          <a:xfrm>
            <a:off x="11170654" y="344818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88935A-8F3F-8E4D-AB97-0C854633A4C0}"/>
              </a:ext>
            </a:extLst>
          </p:cNvPr>
          <p:cNvSpPr>
            <a:spLocks noChangeAspect="1"/>
          </p:cNvSpPr>
          <p:nvPr/>
        </p:nvSpPr>
        <p:spPr>
          <a:xfrm>
            <a:off x="11170654" y="386781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F14C207-9C6C-5346-8514-49A7D1267D35}"/>
              </a:ext>
            </a:extLst>
          </p:cNvPr>
          <p:cNvSpPr/>
          <p:nvPr/>
        </p:nvSpPr>
        <p:spPr>
          <a:xfrm>
            <a:off x="1494692" y="2619490"/>
            <a:ext cx="9495693" cy="1706749"/>
          </a:xfrm>
          <a:custGeom>
            <a:avLst/>
            <a:gdLst>
              <a:gd name="connsiteX0" fmla="*/ 0 w 9495693"/>
              <a:gd name="connsiteY0" fmla="*/ 932602 h 1706749"/>
              <a:gd name="connsiteX1" fmla="*/ 1547446 w 9495693"/>
              <a:gd name="connsiteY1" fmla="*/ 317141 h 1706749"/>
              <a:gd name="connsiteX2" fmla="*/ 2110154 w 9495693"/>
              <a:gd name="connsiteY2" fmla="*/ 1495310 h 1706749"/>
              <a:gd name="connsiteX3" fmla="*/ 3552093 w 9495693"/>
              <a:gd name="connsiteY3" fmla="*/ 618 h 1706749"/>
              <a:gd name="connsiteX4" fmla="*/ 4747846 w 9495693"/>
              <a:gd name="connsiteY4" fmla="*/ 1706325 h 1706749"/>
              <a:gd name="connsiteX5" fmla="*/ 6488723 w 9495693"/>
              <a:gd name="connsiteY5" fmla="*/ 176464 h 1706749"/>
              <a:gd name="connsiteX6" fmla="*/ 7719646 w 9495693"/>
              <a:gd name="connsiteY6" fmla="*/ 1337048 h 1706749"/>
              <a:gd name="connsiteX7" fmla="*/ 9495693 w 9495693"/>
              <a:gd name="connsiteY7" fmla="*/ 809510 h 170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95693" h="1706749">
                <a:moveTo>
                  <a:pt x="0" y="932602"/>
                </a:moveTo>
                <a:cubicBezTo>
                  <a:pt x="597877" y="577979"/>
                  <a:pt x="1195754" y="223356"/>
                  <a:pt x="1547446" y="317141"/>
                </a:cubicBezTo>
                <a:cubicBezTo>
                  <a:pt x="1899138" y="410926"/>
                  <a:pt x="1776046" y="1548064"/>
                  <a:pt x="2110154" y="1495310"/>
                </a:cubicBezTo>
                <a:cubicBezTo>
                  <a:pt x="2444262" y="1442556"/>
                  <a:pt x="3112478" y="-34551"/>
                  <a:pt x="3552093" y="618"/>
                </a:cubicBezTo>
                <a:cubicBezTo>
                  <a:pt x="3991708" y="35787"/>
                  <a:pt x="4258408" y="1677017"/>
                  <a:pt x="4747846" y="1706325"/>
                </a:cubicBezTo>
                <a:cubicBezTo>
                  <a:pt x="5237284" y="1735633"/>
                  <a:pt x="5993423" y="238010"/>
                  <a:pt x="6488723" y="176464"/>
                </a:cubicBezTo>
                <a:cubicBezTo>
                  <a:pt x="6984023" y="114918"/>
                  <a:pt x="7218484" y="1231540"/>
                  <a:pt x="7719646" y="1337048"/>
                </a:cubicBezTo>
                <a:cubicBezTo>
                  <a:pt x="8220808" y="1442556"/>
                  <a:pt x="8858250" y="1126033"/>
                  <a:pt x="9495693" y="80951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52CC7-08A2-3346-9050-6767346425CE}"/>
              </a:ext>
            </a:extLst>
          </p:cNvPr>
          <p:cNvSpPr/>
          <p:nvPr/>
        </p:nvSpPr>
        <p:spPr>
          <a:xfrm>
            <a:off x="-9544" y="4554038"/>
            <a:ext cx="12201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6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? Unknown Initially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 enumerating the text stream, when I see [w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6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then 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{0,1}</a:t>
            </a:r>
            <a:r>
              <a:rPr lang="en-US" sz="36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|V|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36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|V|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 f(w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#(w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[0 0 0 … 1 0 … 0 0 0]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[0 1 0 … 0 2 … 1 0 0]</a:t>
            </a:r>
          </a:p>
        </p:txBody>
      </p:sp>
    </p:spTree>
    <p:extLst>
      <p:ext uri="{BB962C8B-B14F-4D97-AF65-F5344CB8AC3E}">
        <p14:creationId xmlns:p14="http://schemas.microsoft.com/office/powerpoint/2010/main" val="3649560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2672-F08B-E949-BDD7-FE9BBF7C7B08}"/>
              </a:ext>
            </a:extLst>
          </p:cNvPr>
          <p:cNvSpPr txBox="1"/>
          <p:nvPr/>
        </p:nvSpPr>
        <p:spPr>
          <a:xfrm>
            <a:off x="-9544" y="11685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Bigram Language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17F10-7D09-CB4A-B590-69471D0CB0FD}"/>
              </a:ext>
            </a:extLst>
          </p:cNvPr>
          <p:cNvSpPr>
            <a:spLocks noChangeAspect="1"/>
          </p:cNvSpPr>
          <p:nvPr/>
        </p:nvSpPr>
        <p:spPr>
          <a:xfrm>
            <a:off x="892393" y="261949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482C6-A702-2640-9913-D4A93F33319B}"/>
              </a:ext>
            </a:extLst>
          </p:cNvPr>
          <p:cNvSpPr>
            <a:spLocks noChangeAspect="1"/>
          </p:cNvSpPr>
          <p:nvPr/>
        </p:nvSpPr>
        <p:spPr>
          <a:xfrm>
            <a:off x="892393" y="3058305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169BE-2762-7B45-82C8-A8059DBB78F0}"/>
              </a:ext>
            </a:extLst>
          </p:cNvPr>
          <p:cNvSpPr>
            <a:spLocks noChangeAspect="1"/>
          </p:cNvSpPr>
          <p:nvPr/>
        </p:nvSpPr>
        <p:spPr>
          <a:xfrm>
            <a:off x="892393" y="349712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50DCD-30EC-C442-951B-8116873CE19A}"/>
              </a:ext>
            </a:extLst>
          </p:cNvPr>
          <p:cNvSpPr>
            <a:spLocks noChangeAspect="1"/>
          </p:cNvSpPr>
          <p:nvPr/>
        </p:nvSpPr>
        <p:spPr>
          <a:xfrm>
            <a:off x="892393" y="391675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7F70A-3F5E-3641-B052-59CD20F3DAF0}"/>
              </a:ext>
            </a:extLst>
          </p:cNvPr>
          <p:cNvSpPr>
            <a:spLocks noChangeAspect="1"/>
          </p:cNvSpPr>
          <p:nvPr/>
        </p:nvSpPr>
        <p:spPr>
          <a:xfrm>
            <a:off x="9113254" y="2619914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457B2-9B4D-0B4F-9BD0-EE7E5536CEB1}"/>
              </a:ext>
            </a:extLst>
          </p:cNvPr>
          <p:cNvSpPr>
            <a:spLocks noChangeAspect="1"/>
          </p:cNvSpPr>
          <p:nvPr/>
        </p:nvSpPr>
        <p:spPr>
          <a:xfrm>
            <a:off x="9113254" y="3058729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EADA6B-EC73-9448-865C-B12F75B14DFE}"/>
              </a:ext>
            </a:extLst>
          </p:cNvPr>
          <p:cNvSpPr>
            <a:spLocks noChangeAspect="1"/>
          </p:cNvSpPr>
          <p:nvPr/>
        </p:nvSpPr>
        <p:spPr>
          <a:xfrm>
            <a:off x="9113254" y="3497544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88935A-8F3F-8E4D-AB97-0C854633A4C0}"/>
              </a:ext>
            </a:extLst>
          </p:cNvPr>
          <p:cNvSpPr>
            <a:spLocks noChangeAspect="1"/>
          </p:cNvSpPr>
          <p:nvPr/>
        </p:nvSpPr>
        <p:spPr>
          <a:xfrm>
            <a:off x="9113254" y="3917174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F14C207-9C6C-5346-8514-49A7D1267D35}"/>
              </a:ext>
            </a:extLst>
          </p:cNvPr>
          <p:cNvSpPr/>
          <p:nvPr/>
        </p:nvSpPr>
        <p:spPr>
          <a:xfrm>
            <a:off x="1494693" y="2619490"/>
            <a:ext cx="6963508" cy="1706749"/>
          </a:xfrm>
          <a:custGeom>
            <a:avLst/>
            <a:gdLst>
              <a:gd name="connsiteX0" fmla="*/ 0 w 9495693"/>
              <a:gd name="connsiteY0" fmla="*/ 932602 h 1706749"/>
              <a:gd name="connsiteX1" fmla="*/ 1547446 w 9495693"/>
              <a:gd name="connsiteY1" fmla="*/ 317141 h 1706749"/>
              <a:gd name="connsiteX2" fmla="*/ 2110154 w 9495693"/>
              <a:gd name="connsiteY2" fmla="*/ 1495310 h 1706749"/>
              <a:gd name="connsiteX3" fmla="*/ 3552093 w 9495693"/>
              <a:gd name="connsiteY3" fmla="*/ 618 h 1706749"/>
              <a:gd name="connsiteX4" fmla="*/ 4747846 w 9495693"/>
              <a:gd name="connsiteY4" fmla="*/ 1706325 h 1706749"/>
              <a:gd name="connsiteX5" fmla="*/ 6488723 w 9495693"/>
              <a:gd name="connsiteY5" fmla="*/ 176464 h 1706749"/>
              <a:gd name="connsiteX6" fmla="*/ 7719646 w 9495693"/>
              <a:gd name="connsiteY6" fmla="*/ 1337048 h 1706749"/>
              <a:gd name="connsiteX7" fmla="*/ 9495693 w 9495693"/>
              <a:gd name="connsiteY7" fmla="*/ 809510 h 170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95693" h="1706749">
                <a:moveTo>
                  <a:pt x="0" y="932602"/>
                </a:moveTo>
                <a:cubicBezTo>
                  <a:pt x="597877" y="577979"/>
                  <a:pt x="1195754" y="223356"/>
                  <a:pt x="1547446" y="317141"/>
                </a:cubicBezTo>
                <a:cubicBezTo>
                  <a:pt x="1899138" y="410926"/>
                  <a:pt x="1776046" y="1548064"/>
                  <a:pt x="2110154" y="1495310"/>
                </a:cubicBezTo>
                <a:cubicBezTo>
                  <a:pt x="2444262" y="1442556"/>
                  <a:pt x="3112478" y="-34551"/>
                  <a:pt x="3552093" y="618"/>
                </a:cubicBezTo>
                <a:cubicBezTo>
                  <a:pt x="3991708" y="35787"/>
                  <a:pt x="4258408" y="1677017"/>
                  <a:pt x="4747846" y="1706325"/>
                </a:cubicBezTo>
                <a:cubicBezTo>
                  <a:pt x="5237284" y="1735633"/>
                  <a:pt x="5993423" y="238010"/>
                  <a:pt x="6488723" y="176464"/>
                </a:cubicBezTo>
                <a:cubicBezTo>
                  <a:pt x="6984023" y="114918"/>
                  <a:pt x="7218484" y="1231540"/>
                  <a:pt x="7719646" y="1337048"/>
                </a:cubicBezTo>
                <a:cubicBezTo>
                  <a:pt x="8220808" y="1442556"/>
                  <a:pt x="8858250" y="1126033"/>
                  <a:pt x="9495693" y="80951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52CC7-08A2-3346-9050-6767346425CE}"/>
              </a:ext>
            </a:extLst>
          </p:cNvPr>
          <p:cNvSpPr/>
          <p:nvPr/>
        </p:nvSpPr>
        <p:spPr>
          <a:xfrm>
            <a:off x="-9544" y="4554038"/>
            <a:ext cx="12201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P(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6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? Unknown Initially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While enumerating the text stream, when I see [w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6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 then 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{0,1}</a:t>
            </a:r>
            <a:r>
              <a:rPr lang="en-US" sz="36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|V|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36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|V|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 f(w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#(w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36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Normalized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[0 0 0 … 1 0 … 0 0 0] 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[0 1 0 … 0 2 … 1 0 0]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Softmax</a:t>
            </a:r>
            <a:endParaRPr lang="en-US" sz="3600" dirty="0">
              <a:solidFill>
                <a:prstClr val="black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1B3CD0-C00E-2F42-AC6D-F3D92CF55384}"/>
              </a:ext>
            </a:extLst>
          </p:cNvPr>
          <p:cNvCxnSpPr>
            <a:cxnSpLocks/>
          </p:cNvCxnSpPr>
          <p:nvPr/>
        </p:nvCxnSpPr>
        <p:spPr>
          <a:xfrm>
            <a:off x="9777046" y="3467794"/>
            <a:ext cx="63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3E8B1F-FF39-EC4E-A428-E51DA3DBEE61}"/>
              </a:ext>
            </a:extLst>
          </p:cNvPr>
          <p:cNvSpPr>
            <a:spLocks noChangeAspect="1"/>
          </p:cNvSpPr>
          <p:nvPr/>
        </p:nvSpPr>
        <p:spPr>
          <a:xfrm>
            <a:off x="10610867" y="2606949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FF2E01-FB48-8942-985A-D7CA687B3BBD}"/>
              </a:ext>
            </a:extLst>
          </p:cNvPr>
          <p:cNvSpPr>
            <a:spLocks noChangeAspect="1"/>
          </p:cNvSpPr>
          <p:nvPr/>
        </p:nvSpPr>
        <p:spPr>
          <a:xfrm>
            <a:off x="10610867" y="3045764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D74A24-76E0-6847-B176-2976A010B60F}"/>
              </a:ext>
            </a:extLst>
          </p:cNvPr>
          <p:cNvSpPr>
            <a:spLocks noChangeAspect="1"/>
          </p:cNvSpPr>
          <p:nvPr/>
        </p:nvSpPr>
        <p:spPr>
          <a:xfrm>
            <a:off x="10610867" y="3484579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D36E43-8903-3B44-BA4F-EC799E469A70}"/>
              </a:ext>
            </a:extLst>
          </p:cNvPr>
          <p:cNvSpPr>
            <a:spLocks noChangeAspect="1"/>
          </p:cNvSpPr>
          <p:nvPr/>
        </p:nvSpPr>
        <p:spPr>
          <a:xfrm>
            <a:off x="10610867" y="3904209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yV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71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2672-F08B-E949-BDD7-FE9BBF7C7B08}"/>
              </a:ext>
            </a:extLst>
          </p:cNvPr>
          <p:cNvSpPr txBox="1"/>
          <p:nvPr/>
        </p:nvSpPr>
        <p:spPr>
          <a:xfrm>
            <a:off x="-9544" y="11685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Bigram Language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17F10-7D09-CB4A-B590-69471D0CB0FD}"/>
              </a:ext>
            </a:extLst>
          </p:cNvPr>
          <p:cNvSpPr>
            <a:spLocks noChangeAspect="1"/>
          </p:cNvSpPr>
          <p:nvPr/>
        </p:nvSpPr>
        <p:spPr>
          <a:xfrm>
            <a:off x="892393" y="261949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482C6-A702-2640-9913-D4A93F33319B}"/>
              </a:ext>
            </a:extLst>
          </p:cNvPr>
          <p:cNvSpPr>
            <a:spLocks noChangeAspect="1"/>
          </p:cNvSpPr>
          <p:nvPr/>
        </p:nvSpPr>
        <p:spPr>
          <a:xfrm>
            <a:off x="892393" y="3058305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169BE-2762-7B45-82C8-A8059DBB78F0}"/>
              </a:ext>
            </a:extLst>
          </p:cNvPr>
          <p:cNvSpPr>
            <a:spLocks noChangeAspect="1"/>
          </p:cNvSpPr>
          <p:nvPr/>
        </p:nvSpPr>
        <p:spPr>
          <a:xfrm>
            <a:off x="892393" y="349712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50DCD-30EC-C442-951B-8116873CE19A}"/>
              </a:ext>
            </a:extLst>
          </p:cNvPr>
          <p:cNvSpPr>
            <a:spLocks noChangeAspect="1"/>
          </p:cNvSpPr>
          <p:nvPr/>
        </p:nvSpPr>
        <p:spPr>
          <a:xfrm>
            <a:off x="892393" y="391675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7F70A-3F5E-3641-B052-59CD20F3DAF0}"/>
              </a:ext>
            </a:extLst>
          </p:cNvPr>
          <p:cNvSpPr>
            <a:spLocks noChangeAspect="1"/>
          </p:cNvSpPr>
          <p:nvPr/>
        </p:nvSpPr>
        <p:spPr>
          <a:xfrm>
            <a:off x="4482618" y="2619490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457B2-9B4D-0B4F-9BD0-EE7E5536CEB1}"/>
              </a:ext>
            </a:extLst>
          </p:cNvPr>
          <p:cNvSpPr>
            <a:spLocks noChangeAspect="1"/>
          </p:cNvSpPr>
          <p:nvPr/>
        </p:nvSpPr>
        <p:spPr>
          <a:xfrm>
            <a:off x="4482618" y="305830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EADA6B-EC73-9448-865C-B12F75B14DFE}"/>
              </a:ext>
            </a:extLst>
          </p:cNvPr>
          <p:cNvSpPr>
            <a:spLocks noChangeAspect="1"/>
          </p:cNvSpPr>
          <p:nvPr/>
        </p:nvSpPr>
        <p:spPr>
          <a:xfrm>
            <a:off x="4482618" y="3497120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88935A-8F3F-8E4D-AB97-0C854633A4C0}"/>
              </a:ext>
            </a:extLst>
          </p:cNvPr>
          <p:cNvSpPr>
            <a:spLocks noChangeAspect="1"/>
          </p:cNvSpPr>
          <p:nvPr/>
        </p:nvSpPr>
        <p:spPr>
          <a:xfrm>
            <a:off x="4482618" y="3916750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F14C207-9C6C-5346-8514-49A7D1267D35}"/>
              </a:ext>
            </a:extLst>
          </p:cNvPr>
          <p:cNvSpPr/>
          <p:nvPr/>
        </p:nvSpPr>
        <p:spPr>
          <a:xfrm>
            <a:off x="1494693" y="2619490"/>
            <a:ext cx="2303584" cy="1706749"/>
          </a:xfrm>
          <a:custGeom>
            <a:avLst/>
            <a:gdLst>
              <a:gd name="connsiteX0" fmla="*/ 0 w 9495693"/>
              <a:gd name="connsiteY0" fmla="*/ 932602 h 1706749"/>
              <a:gd name="connsiteX1" fmla="*/ 1547446 w 9495693"/>
              <a:gd name="connsiteY1" fmla="*/ 317141 h 1706749"/>
              <a:gd name="connsiteX2" fmla="*/ 2110154 w 9495693"/>
              <a:gd name="connsiteY2" fmla="*/ 1495310 h 1706749"/>
              <a:gd name="connsiteX3" fmla="*/ 3552093 w 9495693"/>
              <a:gd name="connsiteY3" fmla="*/ 618 h 1706749"/>
              <a:gd name="connsiteX4" fmla="*/ 4747846 w 9495693"/>
              <a:gd name="connsiteY4" fmla="*/ 1706325 h 1706749"/>
              <a:gd name="connsiteX5" fmla="*/ 6488723 w 9495693"/>
              <a:gd name="connsiteY5" fmla="*/ 176464 h 1706749"/>
              <a:gd name="connsiteX6" fmla="*/ 7719646 w 9495693"/>
              <a:gd name="connsiteY6" fmla="*/ 1337048 h 1706749"/>
              <a:gd name="connsiteX7" fmla="*/ 9495693 w 9495693"/>
              <a:gd name="connsiteY7" fmla="*/ 809510 h 170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95693" h="1706749">
                <a:moveTo>
                  <a:pt x="0" y="932602"/>
                </a:moveTo>
                <a:cubicBezTo>
                  <a:pt x="597877" y="577979"/>
                  <a:pt x="1195754" y="223356"/>
                  <a:pt x="1547446" y="317141"/>
                </a:cubicBezTo>
                <a:cubicBezTo>
                  <a:pt x="1899138" y="410926"/>
                  <a:pt x="1776046" y="1548064"/>
                  <a:pt x="2110154" y="1495310"/>
                </a:cubicBezTo>
                <a:cubicBezTo>
                  <a:pt x="2444262" y="1442556"/>
                  <a:pt x="3112478" y="-34551"/>
                  <a:pt x="3552093" y="618"/>
                </a:cubicBezTo>
                <a:cubicBezTo>
                  <a:pt x="3991708" y="35787"/>
                  <a:pt x="4258408" y="1677017"/>
                  <a:pt x="4747846" y="1706325"/>
                </a:cubicBezTo>
                <a:cubicBezTo>
                  <a:pt x="5237284" y="1735633"/>
                  <a:pt x="5993423" y="238010"/>
                  <a:pt x="6488723" y="176464"/>
                </a:cubicBezTo>
                <a:cubicBezTo>
                  <a:pt x="6984023" y="114918"/>
                  <a:pt x="7218484" y="1231540"/>
                  <a:pt x="7719646" y="1337048"/>
                </a:cubicBezTo>
                <a:cubicBezTo>
                  <a:pt x="8220808" y="1442556"/>
                  <a:pt x="8858250" y="1126033"/>
                  <a:pt x="9495693" y="80951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A67FAA-A44C-914A-98B7-05536CEC6AA7}"/>
              </a:ext>
            </a:extLst>
          </p:cNvPr>
          <p:cNvSpPr>
            <a:spLocks noChangeAspect="1"/>
          </p:cNvSpPr>
          <p:nvPr/>
        </p:nvSpPr>
        <p:spPr>
          <a:xfrm>
            <a:off x="10610867" y="2606949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y1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1116AB-2FF9-D14B-9DDF-E06A080875A6}"/>
              </a:ext>
            </a:extLst>
          </p:cNvPr>
          <p:cNvSpPr>
            <a:spLocks noChangeAspect="1"/>
          </p:cNvSpPr>
          <p:nvPr/>
        </p:nvSpPr>
        <p:spPr>
          <a:xfrm>
            <a:off x="10610867" y="3045764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4798F4-0C13-7A46-B2FB-959088F4B889}"/>
              </a:ext>
            </a:extLst>
          </p:cNvPr>
          <p:cNvSpPr>
            <a:spLocks noChangeAspect="1"/>
          </p:cNvSpPr>
          <p:nvPr/>
        </p:nvSpPr>
        <p:spPr>
          <a:xfrm>
            <a:off x="10610867" y="3484579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D7E35B-2D0C-E445-BAE6-B9F9344E0746}"/>
              </a:ext>
            </a:extLst>
          </p:cNvPr>
          <p:cNvSpPr>
            <a:spLocks noChangeAspect="1"/>
          </p:cNvSpPr>
          <p:nvPr/>
        </p:nvSpPr>
        <p:spPr>
          <a:xfrm>
            <a:off x="10610867" y="3904209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1B3CD0-C00E-2F42-AC6D-F3D92CF55384}"/>
              </a:ext>
            </a:extLst>
          </p:cNvPr>
          <p:cNvCxnSpPr>
            <a:cxnSpLocks/>
          </p:cNvCxnSpPr>
          <p:nvPr/>
        </p:nvCxnSpPr>
        <p:spPr>
          <a:xfrm flipV="1">
            <a:off x="4904648" y="3480335"/>
            <a:ext cx="5706219" cy="1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B7CDC0-8CEF-9549-9AAE-A22DEC59FE27}"/>
                  </a:ext>
                </a:extLst>
              </p:cNvPr>
              <p:cNvSpPr txBox="1"/>
              <p:nvPr/>
            </p:nvSpPr>
            <p:spPr>
              <a:xfrm>
                <a:off x="5397974" y="2510758"/>
                <a:ext cx="4790863" cy="3979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baseline="-250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B7CDC0-8CEF-9549-9AAE-A22DEC59F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74" y="2510758"/>
                <a:ext cx="4790863" cy="3979487"/>
              </a:xfrm>
              <a:prstGeom prst="rect">
                <a:avLst/>
              </a:prstGeom>
              <a:blipFill>
                <a:blip r:embed="rId3"/>
                <a:stretch>
                  <a:fillRect t="-5397" b="-1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9A88D6BA-AC5C-254E-8311-D69AD95F7DA6}"/>
              </a:ext>
            </a:extLst>
          </p:cNvPr>
          <p:cNvSpPr/>
          <p:nvPr/>
        </p:nvSpPr>
        <p:spPr>
          <a:xfrm>
            <a:off x="2003163" y="5671789"/>
            <a:ext cx="9690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f: {0,1}</a:t>
            </a:r>
            <a:r>
              <a:rPr lang="en-US" sz="48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|V|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[0,1]</a:t>
            </a:r>
            <a:r>
              <a:rPr lang="en-US" sz="4800" baseline="30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|V|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; f(w</a:t>
            </a:r>
            <a:r>
              <a:rPr lang="en-US" sz="4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= P(</a:t>
            </a: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4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w</a:t>
            </a:r>
            <a:r>
              <a:rPr lang="en-US" sz="4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3912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2672-F08B-E949-BDD7-FE9BBF7C7B08}"/>
              </a:ext>
            </a:extLst>
          </p:cNvPr>
          <p:cNvSpPr txBox="1"/>
          <p:nvPr/>
        </p:nvSpPr>
        <p:spPr>
          <a:xfrm>
            <a:off x="-9544" y="11685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Bigram Language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17F10-7D09-CB4A-B590-69471D0CB0FD}"/>
              </a:ext>
            </a:extLst>
          </p:cNvPr>
          <p:cNvSpPr>
            <a:spLocks noChangeAspect="1"/>
          </p:cNvSpPr>
          <p:nvPr/>
        </p:nvSpPr>
        <p:spPr>
          <a:xfrm>
            <a:off x="892393" y="261949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C482C6-A702-2640-9913-D4A93F33319B}"/>
              </a:ext>
            </a:extLst>
          </p:cNvPr>
          <p:cNvSpPr>
            <a:spLocks noChangeAspect="1"/>
          </p:cNvSpPr>
          <p:nvPr/>
        </p:nvSpPr>
        <p:spPr>
          <a:xfrm>
            <a:off x="892393" y="3058305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169BE-2762-7B45-82C8-A8059DBB78F0}"/>
              </a:ext>
            </a:extLst>
          </p:cNvPr>
          <p:cNvSpPr>
            <a:spLocks noChangeAspect="1"/>
          </p:cNvSpPr>
          <p:nvPr/>
        </p:nvSpPr>
        <p:spPr>
          <a:xfrm>
            <a:off x="892393" y="349712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50DCD-30EC-C442-951B-8116873CE19A}"/>
              </a:ext>
            </a:extLst>
          </p:cNvPr>
          <p:cNvSpPr>
            <a:spLocks noChangeAspect="1"/>
          </p:cNvSpPr>
          <p:nvPr/>
        </p:nvSpPr>
        <p:spPr>
          <a:xfrm>
            <a:off x="892393" y="3916750"/>
            <a:ext cx="422030" cy="42203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7F70A-3F5E-3641-B052-59CD20F3DAF0}"/>
              </a:ext>
            </a:extLst>
          </p:cNvPr>
          <p:cNvSpPr>
            <a:spLocks noChangeAspect="1"/>
          </p:cNvSpPr>
          <p:nvPr/>
        </p:nvSpPr>
        <p:spPr>
          <a:xfrm>
            <a:off x="4482618" y="2619490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457B2-9B4D-0B4F-9BD0-EE7E5536CEB1}"/>
              </a:ext>
            </a:extLst>
          </p:cNvPr>
          <p:cNvSpPr>
            <a:spLocks noChangeAspect="1"/>
          </p:cNvSpPr>
          <p:nvPr/>
        </p:nvSpPr>
        <p:spPr>
          <a:xfrm>
            <a:off x="4482618" y="3058305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EADA6B-EC73-9448-865C-B12F75B14DFE}"/>
              </a:ext>
            </a:extLst>
          </p:cNvPr>
          <p:cNvSpPr>
            <a:spLocks noChangeAspect="1"/>
          </p:cNvSpPr>
          <p:nvPr/>
        </p:nvSpPr>
        <p:spPr>
          <a:xfrm>
            <a:off x="4482618" y="3497120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88935A-8F3F-8E4D-AB97-0C854633A4C0}"/>
              </a:ext>
            </a:extLst>
          </p:cNvPr>
          <p:cNvSpPr>
            <a:spLocks noChangeAspect="1"/>
          </p:cNvSpPr>
          <p:nvPr/>
        </p:nvSpPr>
        <p:spPr>
          <a:xfrm>
            <a:off x="4482618" y="3916750"/>
            <a:ext cx="422030" cy="422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F14C207-9C6C-5346-8514-49A7D1267D35}"/>
              </a:ext>
            </a:extLst>
          </p:cNvPr>
          <p:cNvSpPr/>
          <p:nvPr/>
        </p:nvSpPr>
        <p:spPr>
          <a:xfrm>
            <a:off x="1494693" y="2619490"/>
            <a:ext cx="2303584" cy="1706749"/>
          </a:xfrm>
          <a:custGeom>
            <a:avLst/>
            <a:gdLst>
              <a:gd name="connsiteX0" fmla="*/ 0 w 9495693"/>
              <a:gd name="connsiteY0" fmla="*/ 932602 h 1706749"/>
              <a:gd name="connsiteX1" fmla="*/ 1547446 w 9495693"/>
              <a:gd name="connsiteY1" fmla="*/ 317141 h 1706749"/>
              <a:gd name="connsiteX2" fmla="*/ 2110154 w 9495693"/>
              <a:gd name="connsiteY2" fmla="*/ 1495310 h 1706749"/>
              <a:gd name="connsiteX3" fmla="*/ 3552093 w 9495693"/>
              <a:gd name="connsiteY3" fmla="*/ 618 h 1706749"/>
              <a:gd name="connsiteX4" fmla="*/ 4747846 w 9495693"/>
              <a:gd name="connsiteY4" fmla="*/ 1706325 h 1706749"/>
              <a:gd name="connsiteX5" fmla="*/ 6488723 w 9495693"/>
              <a:gd name="connsiteY5" fmla="*/ 176464 h 1706749"/>
              <a:gd name="connsiteX6" fmla="*/ 7719646 w 9495693"/>
              <a:gd name="connsiteY6" fmla="*/ 1337048 h 1706749"/>
              <a:gd name="connsiteX7" fmla="*/ 9495693 w 9495693"/>
              <a:gd name="connsiteY7" fmla="*/ 809510 h 170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95693" h="1706749">
                <a:moveTo>
                  <a:pt x="0" y="932602"/>
                </a:moveTo>
                <a:cubicBezTo>
                  <a:pt x="597877" y="577979"/>
                  <a:pt x="1195754" y="223356"/>
                  <a:pt x="1547446" y="317141"/>
                </a:cubicBezTo>
                <a:cubicBezTo>
                  <a:pt x="1899138" y="410926"/>
                  <a:pt x="1776046" y="1548064"/>
                  <a:pt x="2110154" y="1495310"/>
                </a:cubicBezTo>
                <a:cubicBezTo>
                  <a:pt x="2444262" y="1442556"/>
                  <a:pt x="3112478" y="-34551"/>
                  <a:pt x="3552093" y="618"/>
                </a:cubicBezTo>
                <a:cubicBezTo>
                  <a:pt x="3991708" y="35787"/>
                  <a:pt x="4258408" y="1677017"/>
                  <a:pt x="4747846" y="1706325"/>
                </a:cubicBezTo>
                <a:cubicBezTo>
                  <a:pt x="5237284" y="1735633"/>
                  <a:pt x="5993423" y="238010"/>
                  <a:pt x="6488723" y="176464"/>
                </a:cubicBezTo>
                <a:cubicBezTo>
                  <a:pt x="6984023" y="114918"/>
                  <a:pt x="7218484" y="1231540"/>
                  <a:pt x="7719646" y="1337048"/>
                </a:cubicBezTo>
                <a:cubicBezTo>
                  <a:pt x="8220808" y="1442556"/>
                  <a:pt x="8858250" y="1126033"/>
                  <a:pt x="9495693" y="80951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A67FAA-A44C-914A-98B7-05536CEC6AA7}"/>
              </a:ext>
            </a:extLst>
          </p:cNvPr>
          <p:cNvSpPr>
            <a:spLocks noChangeAspect="1"/>
          </p:cNvSpPr>
          <p:nvPr/>
        </p:nvSpPr>
        <p:spPr>
          <a:xfrm>
            <a:off x="5884985" y="2606949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y1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1116AB-2FF9-D14B-9DDF-E06A080875A6}"/>
              </a:ext>
            </a:extLst>
          </p:cNvPr>
          <p:cNvSpPr>
            <a:spLocks noChangeAspect="1"/>
          </p:cNvSpPr>
          <p:nvPr/>
        </p:nvSpPr>
        <p:spPr>
          <a:xfrm>
            <a:off x="5884985" y="3045764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4798F4-0C13-7A46-B2FB-959088F4B889}"/>
              </a:ext>
            </a:extLst>
          </p:cNvPr>
          <p:cNvSpPr>
            <a:spLocks noChangeAspect="1"/>
          </p:cNvSpPr>
          <p:nvPr/>
        </p:nvSpPr>
        <p:spPr>
          <a:xfrm>
            <a:off x="5884985" y="3484579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D7E35B-2D0C-E445-BAE6-B9F9344E0746}"/>
              </a:ext>
            </a:extLst>
          </p:cNvPr>
          <p:cNvSpPr>
            <a:spLocks noChangeAspect="1"/>
          </p:cNvSpPr>
          <p:nvPr/>
        </p:nvSpPr>
        <p:spPr>
          <a:xfrm>
            <a:off x="5884985" y="3904209"/>
            <a:ext cx="422030" cy="4220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1B3CD0-C00E-2F42-AC6D-F3D92CF55384}"/>
              </a:ext>
            </a:extLst>
          </p:cNvPr>
          <p:cNvCxnSpPr>
            <a:cxnSpLocks/>
          </p:cNvCxnSpPr>
          <p:nvPr/>
        </p:nvCxnSpPr>
        <p:spPr>
          <a:xfrm flipV="1">
            <a:off x="4904648" y="3497120"/>
            <a:ext cx="775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A88D6BA-AC5C-254E-8311-D69AD95F7DA6}"/>
              </a:ext>
            </a:extLst>
          </p:cNvPr>
          <p:cNvSpPr/>
          <p:nvPr/>
        </p:nvSpPr>
        <p:spPr>
          <a:xfrm>
            <a:off x="3374119" y="4777825"/>
            <a:ext cx="8362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Error = Loss = - Log P(</a:t>
            </a:r>
            <a:r>
              <a:rPr lang="en-US" sz="48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sz="4800" baseline="-250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| w</a:t>
            </a:r>
            <a:r>
              <a:rPr lang="en-US" sz="4800" baseline="-250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i-1</a:t>
            </a: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513F45-A516-464B-B48F-29803CCDCA6A}"/>
              </a:ext>
            </a:extLst>
          </p:cNvPr>
          <p:cNvSpPr>
            <a:spLocks noChangeAspect="1"/>
          </p:cNvSpPr>
          <p:nvPr/>
        </p:nvSpPr>
        <p:spPr>
          <a:xfrm>
            <a:off x="7344509" y="260694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y1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6AE16E-3C18-DF4B-93E2-D29678D2FE72}"/>
              </a:ext>
            </a:extLst>
          </p:cNvPr>
          <p:cNvSpPr>
            <a:spLocks noChangeAspect="1"/>
          </p:cNvSpPr>
          <p:nvPr/>
        </p:nvSpPr>
        <p:spPr>
          <a:xfrm>
            <a:off x="7344509" y="3045764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58CF04-DF30-554C-A05C-E5750AFE5230}"/>
              </a:ext>
            </a:extLst>
          </p:cNvPr>
          <p:cNvSpPr>
            <a:spLocks noChangeAspect="1"/>
          </p:cNvSpPr>
          <p:nvPr/>
        </p:nvSpPr>
        <p:spPr>
          <a:xfrm>
            <a:off x="7344509" y="348457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63064D-0346-8D47-8984-277DECE91E2D}"/>
              </a:ext>
            </a:extLst>
          </p:cNvPr>
          <p:cNvSpPr>
            <a:spLocks noChangeAspect="1"/>
          </p:cNvSpPr>
          <p:nvPr/>
        </p:nvSpPr>
        <p:spPr>
          <a:xfrm>
            <a:off x="7344509" y="3904209"/>
            <a:ext cx="422030" cy="4220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yV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CE4C2F95-AB50-5640-BD41-BB52F2BDC795}"/>
              </a:ext>
            </a:extLst>
          </p:cNvPr>
          <p:cNvSpPr/>
          <p:nvPr/>
        </p:nvSpPr>
        <p:spPr>
          <a:xfrm>
            <a:off x="6521724" y="3252155"/>
            <a:ext cx="60807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2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538AFA4-DB4E-F543-BD9C-387157CC5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1971" r="2299" b="31175"/>
          <a:stretch/>
        </p:blipFill>
        <p:spPr>
          <a:xfrm>
            <a:off x="1719896" y="1497052"/>
            <a:ext cx="9052560" cy="48795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59E2B7-B0B5-D64B-8698-C71111E452F6}"/>
              </a:ext>
            </a:extLst>
          </p:cNvPr>
          <p:cNvSpPr txBox="1"/>
          <p:nvPr/>
        </p:nvSpPr>
        <p:spPr>
          <a:xfrm>
            <a:off x="0" y="62380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N-gram or Bag-of-Word?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6AB27-C31F-5548-A282-0F626B3149CC}"/>
              </a:ext>
            </a:extLst>
          </p:cNvPr>
          <p:cNvSpPr/>
          <p:nvPr/>
        </p:nvSpPr>
        <p:spPr>
          <a:xfrm>
            <a:off x="227488" y="1112887"/>
            <a:ext cx="1173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, et al. "A neural probabilistic language model." The journal of machine learning research 3 (2003): 1137-1155.</a:t>
            </a:r>
          </a:p>
        </p:txBody>
      </p:sp>
    </p:spTree>
    <p:extLst>
      <p:ext uri="{BB962C8B-B14F-4D97-AF65-F5344CB8AC3E}">
        <p14:creationId xmlns:p14="http://schemas.microsoft.com/office/powerpoint/2010/main" val="3528851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538AFA4-DB4E-F543-BD9C-387157CC5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" t="1971" r="2299" b="31175"/>
          <a:stretch/>
        </p:blipFill>
        <p:spPr>
          <a:xfrm>
            <a:off x="1719896" y="1497052"/>
            <a:ext cx="9052560" cy="4879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E6AB27-C31F-5548-A282-0F626B3149CC}"/>
              </a:ext>
            </a:extLst>
          </p:cNvPr>
          <p:cNvSpPr/>
          <p:nvPr/>
        </p:nvSpPr>
        <p:spPr>
          <a:xfrm>
            <a:off x="227488" y="1112887"/>
            <a:ext cx="1173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, et al. "A neural probabilistic language model." The journal of machine learning research 3 (2003): 1137-1155.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D35A3-DEC1-C344-941B-357EDDC6406B}"/>
              </a:ext>
            </a:extLst>
          </p:cNvPr>
          <p:cNvSpPr txBox="1"/>
          <p:nvPr/>
        </p:nvSpPr>
        <p:spPr>
          <a:xfrm>
            <a:off x="0" y="62380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Bottleneck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 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Softmax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 Hierarchical </a:t>
            </a:r>
            <a:r>
              <a:rPr lang="en-US" sz="3600" dirty="0" err="1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itchFamily="2" charset="2"/>
              </a:rPr>
              <a:t>Softmax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84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0" y="446059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Transferring elements of source space (M) to target space (N)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R</a:t>
            </a:r>
            <a:r>
              <a:rPr lang="en-US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 : {(x, f(x))| (1,1), (2,4), (3,9), …}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(x) = ?</a:t>
            </a:r>
          </a:p>
          <a:p>
            <a:pPr lvl="0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unknown! </a:t>
            </a: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Might not exist!</a:t>
            </a:r>
          </a:p>
        </p:txBody>
      </p:sp>
    </p:spTree>
    <p:extLst>
      <p:ext uri="{BB962C8B-B14F-4D97-AF65-F5344CB8AC3E}">
        <p14:creationId xmlns:p14="http://schemas.microsoft.com/office/powerpoint/2010/main" val="1511515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101635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0" y="3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Neural Language Model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B253E3E-72FF-1C49-B646-B1289CB36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1" y="1083659"/>
            <a:ext cx="8349751" cy="57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0" y="446059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Transferring elements of source space (M) to target space (N)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R</a:t>
            </a:r>
            <a:r>
              <a:rPr lang="en-US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 : {(x, f(x))| (1,1), (2,4), (3,9), …}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(x) = ?</a:t>
            </a:r>
          </a:p>
          <a:p>
            <a:pPr lvl="0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unknown! </a:t>
            </a: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If exists, there may be more that one!</a:t>
            </a:r>
          </a:p>
        </p:txBody>
      </p:sp>
    </p:spTree>
    <p:extLst>
      <p:ext uri="{BB962C8B-B14F-4D97-AF65-F5344CB8AC3E}">
        <p14:creationId xmlns:p14="http://schemas.microsoft.com/office/powerpoint/2010/main" val="203689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0" y="446059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Transferring elements of source space (M) to target space (N)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R</a:t>
            </a:r>
            <a:r>
              <a:rPr lang="en-US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 : {(x, f(x))| (1,1), (2,4), (3,9), …}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(x) = ?</a:t>
            </a:r>
          </a:p>
          <a:p>
            <a:pPr lvl="0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unknown! </a:t>
            </a: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Even more than one exists, we may not find one!</a:t>
            </a:r>
          </a:p>
        </p:txBody>
      </p:sp>
    </p:spTree>
    <p:extLst>
      <p:ext uri="{BB962C8B-B14F-4D97-AF65-F5344CB8AC3E}">
        <p14:creationId xmlns:p14="http://schemas.microsoft.com/office/powerpoint/2010/main" val="158143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0" y="446059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Transferring elements of source space (M) to target space (N)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R</a:t>
            </a:r>
            <a:r>
              <a:rPr lang="en-US" sz="3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 : {(x, f(x))| (1,1), (2,4), (3,9), …} </a:t>
            </a:r>
          </a:p>
          <a:p>
            <a:pPr lvl="0" algn="ctr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(x) = ?</a:t>
            </a:r>
          </a:p>
          <a:p>
            <a:pPr lvl="0">
              <a:defRPr/>
            </a:pP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unknown! </a:t>
            </a:r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We assume at least one exists, we try to find it! </a:t>
            </a:r>
          </a:p>
        </p:txBody>
      </p:sp>
    </p:spTree>
    <p:extLst>
      <p:ext uri="{BB962C8B-B14F-4D97-AF65-F5344CB8AC3E}">
        <p14:creationId xmlns:p14="http://schemas.microsoft.com/office/powerpoint/2010/main" val="392790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99C63-4B58-4904-8A1D-D129E587BEE2}"/>
              </a:ext>
            </a:extLst>
          </p:cNvPr>
          <p:cNvCxnSpPr>
            <a:cxnSpLocks/>
          </p:cNvCxnSpPr>
          <p:nvPr/>
        </p:nvCxnSpPr>
        <p:spPr>
          <a:xfrm>
            <a:off x="1232361" y="4327622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DF9A2-A86B-4CA9-B91F-4C7626DFC30A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noFill/>
          <a:ln w="31750" cap="flat" cmpd="sng" algn="ctr">
            <a:solidFill>
              <a:srgbClr val="B71E42"/>
            </a:solidFill>
            <a:prstDash val="soli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2BD0A-7796-6E47-9339-7D78D1FD2A85}"/>
              </a:ext>
            </a:extLst>
          </p:cNvPr>
          <p:cNvSpPr txBox="1"/>
          <p:nvPr/>
        </p:nvSpPr>
        <p:spPr>
          <a:xfrm>
            <a:off x="-9544" y="275765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48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Transformation  </a:t>
            </a:r>
          </a:p>
          <a:p>
            <a:pPr lvl="0" algn="ctr">
              <a:defRPr/>
            </a:pP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f: M </a:t>
            </a:r>
            <a:r>
              <a:rPr lang="en-US" sz="4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48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N </a:t>
            </a:r>
            <a:endParaRPr lang="en-US" sz="4800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74D38-422B-F54B-99D2-0C1697829146}"/>
              </a:ext>
            </a:extLst>
          </p:cNvPr>
          <p:cNvSpPr txBox="1"/>
          <p:nvPr/>
        </p:nvSpPr>
        <p:spPr>
          <a:xfrm>
            <a:off x="0" y="4460599"/>
            <a:ext cx="1219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Transferring points (vectors) of source space (M) to target space (N) 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[T][X] = [Y]; X∈M, Y∈N</a:t>
            </a:r>
          </a:p>
          <a:p>
            <a:pPr lvl="0" algn="ctr">
              <a:defRPr/>
            </a:pPr>
            <a:r>
              <a:rPr lang="en-US" sz="36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 is a matrix that includes the parameters of </a:t>
            </a:r>
            <a:r>
              <a:rPr lang="en-US" sz="3600" i="1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endParaRPr lang="en-US" sz="3600" i="1" dirty="0">
              <a:solidFill>
                <a:prstClr val="black"/>
              </a:solidFill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11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6086</TotalTime>
  <Words>3269</Words>
  <Application>Microsoft Macintosh PowerPoint</Application>
  <PresentationFormat>Widescreen</PresentationFormat>
  <Paragraphs>586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 Math</vt:lpstr>
      <vt:lpstr>Gill Sans MT</vt:lpstr>
      <vt:lpstr>Segoe UI</vt:lpstr>
      <vt:lpstr>Segoe UI Light</vt:lpstr>
      <vt:lpstr>Segoe UI Light (Headings)</vt:lpstr>
      <vt:lpstr>Times New Roman</vt:lpstr>
      <vt:lpstr>Gallery</vt:lpstr>
      <vt:lpstr>Neural language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Computer Science; University of Winsor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Language Models I NLP Winter 2021</dc:title>
  <dc:subject>COMP8730: NLP</dc:subject>
  <dc:creator>Hossein Fani;hfani@uwindsor.ca</dc:creator>
  <cp:keywords>NLP;</cp:keywords>
  <dc:description>hfani@uwindsor.ca</dc:description>
  <cp:lastModifiedBy>Hossein Fani</cp:lastModifiedBy>
  <cp:revision>1001</cp:revision>
  <dcterms:created xsi:type="dcterms:W3CDTF">2021-01-06T20:53:20Z</dcterms:created>
  <dcterms:modified xsi:type="dcterms:W3CDTF">2021-02-03T00:54:18Z</dcterms:modified>
  <cp:category/>
</cp:coreProperties>
</file>