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21" r:id="rId2"/>
    <p:sldId id="1054" r:id="rId3"/>
    <p:sldId id="1055" r:id="rId4"/>
    <p:sldId id="1053" r:id="rId5"/>
    <p:sldId id="1058" r:id="rId6"/>
    <p:sldId id="1056" r:id="rId7"/>
    <p:sldId id="1057" r:id="rId8"/>
    <p:sldId id="1059" r:id="rId9"/>
    <p:sldId id="1060" r:id="rId10"/>
    <p:sldId id="1061" r:id="rId11"/>
    <p:sldId id="1062" r:id="rId12"/>
    <p:sldId id="1063" r:id="rId13"/>
    <p:sldId id="1067" r:id="rId14"/>
    <p:sldId id="1064" r:id="rId15"/>
    <p:sldId id="1068" r:id="rId16"/>
    <p:sldId id="1071" r:id="rId17"/>
    <p:sldId id="1072" r:id="rId18"/>
    <p:sldId id="1073" r:id="rId19"/>
    <p:sldId id="1070" r:id="rId20"/>
    <p:sldId id="1074" r:id="rId21"/>
    <p:sldId id="1075" r:id="rId22"/>
    <p:sldId id="1076" r:id="rId23"/>
    <p:sldId id="1077" r:id="rId24"/>
    <p:sldId id="1078" r:id="rId25"/>
    <p:sldId id="1088" r:id="rId26"/>
    <p:sldId id="1079" r:id="rId27"/>
    <p:sldId id="1080" r:id="rId28"/>
    <p:sldId id="1069" r:id="rId29"/>
    <p:sldId id="1087" r:id="rId30"/>
    <p:sldId id="1081" r:id="rId31"/>
    <p:sldId id="1083" r:id="rId32"/>
    <p:sldId id="1084" r:id="rId33"/>
    <p:sldId id="1085" r:id="rId34"/>
    <p:sldId id="1086" r:id="rId35"/>
    <p:sldId id="10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BAEBFF"/>
    <a:srgbClr val="5FACE8"/>
    <a:srgbClr val="F3E4BD"/>
    <a:srgbClr val="B3FF00"/>
    <a:srgbClr val="FFFF99"/>
    <a:srgbClr val="66FF33"/>
    <a:srgbClr val="010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5588" autoAdjust="0"/>
  </p:normalViewPr>
  <p:slideViewPr>
    <p:cSldViewPr snapToGrid="0">
      <p:cViewPr varScale="1">
        <p:scale>
          <a:sx n="100" d="100"/>
          <a:sy n="100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0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9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8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9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3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8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3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7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0875"/>
            <a:ext cx="12192000" cy="2076333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recurrent language models</a:t>
            </a:r>
          </a:p>
        </p:txBody>
      </p:sp>
      <p:pic>
        <p:nvPicPr>
          <p:cNvPr id="4" name="Picture 3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35B22C6-4865-504D-8AB7-A793A627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4" y="2227208"/>
            <a:ext cx="10426070" cy="41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Bengio’s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Neural LM 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Fixed Length Context Window (n-gram)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Longer Stream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Sliding the Context Window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“we are in natural language processing class”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[we are in]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[are in natural]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[in natural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[natural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processing]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processing class]</a:t>
            </a:r>
          </a:p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Overlapping sliding carries some context from history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19604E-53EE-6444-9CAD-568D6526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8383268" y="3931919"/>
            <a:ext cx="2911701" cy="15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9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Bengio’s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Neural LM 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Fixed Length Context Window (n-gram)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Longer Stream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Sliding the Context Window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“we are in natural language processing class”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in]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[are in natural]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[in natural language]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[natural language processing]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[language processing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not from far distances!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C0F6427-BFF1-5B4D-966F-78E4CFCAD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8383268" y="3931919"/>
            <a:ext cx="2911701" cy="15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Bengio’s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Neural LM 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Fixed Length Context Window (n-gram)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Longer Stream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Sliding the Context Window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“we are in natural language processing class”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[language processing class]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[are in natural]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[we are in]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[in natural language]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[natural language processing]</a:t>
            </a:r>
          </a:p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Also, inputs are independent!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5C960C2-2C2B-4442-8C11-F83807DA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8383268" y="3931919"/>
            <a:ext cx="2911701" cy="15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0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Bengio’s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Neural LM 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Fixed Length Context Window (n-gram)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Longer Stream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Sliding the Context Window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“we are in natural language processing class”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[we are in]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[are in natural]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[in natural language]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[natural language processing]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[language processing class]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19604E-53EE-6444-9CAD-568D6526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5254539" y="4574882"/>
            <a:ext cx="2625281" cy="2023972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161588B9-3E38-7446-99BA-9B704B5E9624}"/>
              </a:ext>
            </a:extLst>
          </p:cNvPr>
          <p:cNvSpPr/>
          <p:nvPr/>
        </p:nvSpPr>
        <p:spPr>
          <a:xfrm>
            <a:off x="875211" y="4062549"/>
            <a:ext cx="666206" cy="574765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CE65B7AF-2CF3-9844-BE82-25B0E549D031}"/>
              </a:ext>
            </a:extLst>
          </p:cNvPr>
          <p:cNvSpPr/>
          <p:nvPr/>
        </p:nvSpPr>
        <p:spPr>
          <a:xfrm>
            <a:off x="1426028" y="4366850"/>
            <a:ext cx="666206" cy="574765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8A65126-E4ED-E945-936C-98C9BCF194CA}"/>
              </a:ext>
            </a:extLst>
          </p:cNvPr>
          <p:cNvSpPr/>
          <p:nvPr/>
        </p:nvSpPr>
        <p:spPr>
          <a:xfrm>
            <a:off x="1976845" y="4711673"/>
            <a:ext cx="666206" cy="574765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BC74AB1-FD49-F848-BFDA-EC5847C544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8657385" y="4553643"/>
            <a:ext cx="2625281" cy="20239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853097-360C-2E4A-82BA-968632612422}"/>
              </a:ext>
            </a:extLst>
          </p:cNvPr>
          <p:cNvSpPr/>
          <p:nvPr/>
        </p:nvSpPr>
        <p:spPr>
          <a:xfrm>
            <a:off x="5254538" y="5295667"/>
            <a:ext cx="2545445" cy="82048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5AC77C2-15C8-324D-8CA9-790165215923}"/>
              </a:ext>
            </a:extLst>
          </p:cNvPr>
          <p:cNvSpPr/>
          <p:nvPr/>
        </p:nvSpPr>
        <p:spPr>
          <a:xfrm>
            <a:off x="7557203" y="5601385"/>
            <a:ext cx="14227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2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19604E-53EE-6444-9CAD-568D6526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3360425" y="2438253"/>
            <a:ext cx="2625281" cy="2023972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BC74AB1-FD49-F848-BFDA-EC5847C544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6763271" y="2417014"/>
            <a:ext cx="2625281" cy="20239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853097-360C-2E4A-82BA-968632612422}"/>
              </a:ext>
            </a:extLst>
          </p:cNvPr>
          <p:cNvSpPr/>
          <p:nvPr/>
        </p:nvSpPr>
        <p:spPr>
          <a:xfrm>
            <a:off x="3360424" y="3159038"/>
            <a:ext cx="2545445" cy="82048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5AC77C2-15C8-324D-8CA9-790165215923}"/>
              </a:ext>
            </a:extLst>
          </p:cNvPr>
          <p:cNvSpPr/>
          <p:nvPr/>
        </p:nvSpPr>
        <p:spPr>
          <a:xfrm>
            <a:off x="5699173" y="3429000"/>
            <a:ext cx="14227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h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CEF71-065D-B744-B6E0-5C8F326EF63E}"/>
                  </a:ext>
                </a:extLst>
              </p:cNvPr>
              <p:cNvSpPr txBox="1"/>
              <p:nvPr/>
            </p:nvSpPr>
            <p:spPr>
              <a:xfrm>
                <a:off x="1310946" y="2575044"/>
                <a:ext cx="20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CEF71-065D-B744-B6E0-5C8F326EF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46" y="2575044"/>
                <a:ext cx="208050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DD956-C65C-844F-90F8-9B9431BC2D74}"/>
                  </a:ext>
                </a:extLst>
              </p:cNvPr>
              <p:cNvSpPr/>
              <p:nvPr/>
            </p:nvSpPr>
            <p:spPr>
              <a:xfrm>
                <a:off x="2289438" y="4181808"/>
                <a:ext cx="454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DD956-C65C-844F-90F8-9B9431BC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38" y="4181808"/>
                <a:ext cx="45480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10730A-791E-7847-A386-4DAEC59B9185}"/>
                  </a:ext>
                </a:extLst>
              </p:cNvPr>
              <p:cNvSpPr/>
              <p:nvPr/>
            </p:nvSpPr>
            <p:spPr>
              <a:xfrm>
                <a:off x="2302704" y="3502911"/>
                <a:ext cx="1089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10730A-791E-7847-A386-4DAEC59B9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04" y="3502911"/>
                <a:ext cx="1089273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DCF926-A0F3-7541-8F12-FAA22B5CF16D}"/>
                  </a:ext>
                </a:extLst>
              </p:cNvPr>
              <p:cNvSpPr/>
              <p:nvPr/>
            </p:nvSpPr>
            <p:spPr>
              <a:xfrm>
                <a:off x="1299754" y="3033032"/>
                <a:ext cx="2206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DCF926-A0F3-7541-8F12-FAA22B5C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54" y="3033032"/>
                <a:ext cx="2206566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07D0CA-B310-D646-9112-AED624111585}"/>
                  </a:ext>
                </a:extLst>
              </p:cNvPr>
              <p:cNvSpPr/>
              <p:nvPr/>
            </p:nvSpPr>
            <p:spPr>
              <a:xfrm>
                <a:off x="9589419" y="4256320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07D0CA-B310-D646-9112-AED624111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419" y="4256320"/>
                <a:ext cx="50847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491FA-B7EE-4346-BB66-F7258C556D8B}"/>
                  </a:ext>
                </a:extLst>
              </p:cNvPr>
              <p:cNvSpPr/>
              <p:nvPr/>
            </p:nvSpPr>
            <p:spPr>
              <a:xfrm>
                <a:off x="9589419" y="3569280"/>
                <a:ext cx="1142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491FA-B7EE-4346-BB66-F7258C556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419" y="3569280"/>
                <a:ext cx="11429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2B245C-1ECC-8A45-BF86-744918191A8E}"/>
                  </a:ext>
                </a:extLst>
              </p:cNvPr>
              <p:cNvSpPr/>
              <p:nvPr/>
            </p:nvSpPr>
            <p:spPr>
              <a:xfrm>
                <a:off x="9460720" y="3029602"/>
                <a:ext cx="2821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′=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2B245C-1ECC-8A45-BF86-74491819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720" y="3029602"/>
                <a:ext cx="2821413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EBAC92-13C6-0F4B-8FC0-FC77576BABFF}"/>
                  </a:ext>
                </a:extLst>
              </p:cNvPr>
              <p:cNvSpPr txBox="1"/>
              <p:nvPr/>
            </p:nvSpPr>
            <p:spPr>
              <a:xfrm>
                <a:off x="9476163" y="2575044"/>
                <a:ext cx="2193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EBAC92-13C6-0F4B-8FC0-FC77576B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63" y="2575044"/>
                <a:ext cx="219348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72D682-BB7D-AC4E-9A5D-41DE6F678D30}"/>
              </a:ext>
            </a:extLst>
          </p:cNvPr>
          <p:cNvCxnSpPr>
            <a:cxnSpLocks/>
          </p:cNvCxnSpPr>
          <p:nvPr/>
        </p:nvCxnSpPr>
        <p:spPr>
          <a:xfrm flipV="1">
            <a:off x="6522097" y="3823371"/>
            <a:ext cx="0" cy="145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05F0D-E05B-CF49-A32E-B734999DDE66}"/>
                  </a:ext>
                </a:extLst>
              </p:cNvPr>
              <p:cNvSpPr/>
              <p:nvPr/>
            </p:nvSpPr>
            <p:spPr>
              <a:xfrm>
                <a:off x="3719654" y="5278908"/>
                <a:ext cx="6299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h𝑖𝑠𝑡𝑜𝑟𝑦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05F0D-E05B-CF49-A32E-B734999DD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54" y="5278908"/>
                <a:ext cx="6299032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4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19604E-53EE-6444-9CAD-568D6526D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5347846" y="2343103"/>
            <a:ext cx="2625281" cy="2023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CEF71-065D-B744-B6E0-5C8F326EF63E}"/>
                  </a:ext>
                </a:extLst>
              </p:cNvPr>
              <p:cNvSpPr txBox="1"/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h𝑛𝑈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CEF71-065D-B744-B6E0-5C8F326EF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DD956-C65C-844F-90F8-9B9431BC2D74}"/>
                  </a:ext>
                </a:extLst>
              </p:cNvPr>
              <p:cNvSpPr/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DD956-C65C-844F-90F8-9B9431BC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10730A-791E-7847-A386-4DAEC59B9185}"/>
                  </a:ext>
                </a:extLst>
              </p:cNvPr>
              <p:cNvSpPr/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10730A-791E-7847-A386-4DAEC59B9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DCF926-A0F3-7541-8F12-FAA22B5CF16D}"/>
                  </a:ext>
                </a:extLst>
              </p:cNvPr>
              <p:cNvSpPr/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𝑋𝑛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DCF926-A0F3-7541-8F12-FAA22B5C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  <a:blipFill>
                <a:blip r:embed="rId7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23B812D7-98DC-9349-853B-E0230D72A73A}"/>
              </a:ext>
            </a:extLst>
          </p:cNvPr>
          <p:cNvSpPr/>
          <p:nvPr/>
        </p:nvSpPr>
        <p:spPr>
          <a:xfrm>
            <a:off x="8073877" y="286605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0DEFF8-C56F-A744-A518-732568CD3DB7}"/>
                  </a:ext>
                </a:extLst>
              </p:cNvPr>
              <p:cNvSpPr/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0DEFF8-C56F-A744-A518-732568CD3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B7CE8F07-6753-EE46-B26D-EF665F0FE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13937" r="28211" b="68221"/>
          <a:stretch/>
        </p:blipFill>
        <p:spPr>
          <a:xfrm>
            <a:off x="9729111" y="3139485"/>
            <a:ext cx="2015413" cy="6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83B88-9D28-154A-9A5E-C67CD967B364}"/>
              </a:ext>
            </a:extLst>
          </p:cNvPr>
          <p:cNvGrpSpPr/>
          <p:nvPr/>
        </p:nvGrpSpPr>
        <p:grpSpPr>
          <a:xfrm>
            <a:off x="1878304" y="1390260"/>
            <a:ext cx="8674618" cy="5157107"/>
            <a:chOff x="1206500" y="133350"/>
            <a:chExt cx="9779000" cy="65913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331F27-BEAA-8D48-9691-33691B3571CF}"/>
                </a:ext>
              </a:extLst>
            </p:cNvPr>
            <p:cNvCxnSpPr>
              <a:cxnSpLocks/>
            </p:cNvCxnSpPr>
            <p:nvPr/>
          </p:nvCxnSpPr>
          <p:spPr>
            <a:xfrm>
              <a:off x="1232361" y="1016352"/>
              <a:ext cx="9708190" cy="0"/>
            </a:xfrm>
            <a:prstGeom prst="line">
              <a:avLst/>
            </a:prstGeom>
            <a:noFill/>
            <a:ln w="31750" cap="flat" cmpd="sng" algn="ctr">
              <a:solidFill>
                <a:srgbClr val="B71E42"/>
              </a:solidFill>
              <a:prstDash val="solid"/>
            </a:ln>
            <a:effectLst/>
          </p:spPr>
        </p:cxnSp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F918547A-7A4D-574F-9340-B470DF621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0" y="133350"/>
              <a:ext cx="9779000" cy="6591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6291935-CB58-FD4B-B118-24231E6DBF0E}"/>
                    </a:ext>
                  </a:extLst>
                </p:cNvPr>
                <p:cNvSpPr/>
                <p:nvPr/>
              </p:nvSpPr>
              <p:spPr>
                <a:xfrm>
                  <a:off x="3040650" y="4513298"/>
                  <a:ext cx="215700" cy="276999"/>
                </a:xfrm>
                <a:prstGeom prst="rect">
                  <a:avLst/>
                </a:prstGeom>
                <a:solidFill>
                  <a:srgbClr val="BAEBFF"/>
                </a:solidFill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6291935-CB58-FD4B-B118-24231E6DBF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650" y="4513298"/>
                  <a:ext cx="21570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3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E718B8-E378-D84B-BE72-241D1812C7A7}"/>
                    </a:ext>
                  </a:extLst>
                </p:cNvPr>
                <p:cNvSpPr/>
                <p:nvPr/>
              </p:nvSpPr>
              <p:spPr>
                <a:xfrm>
                  <a:off x="5395074" y="3290500"/>
                  <a:ext cx="215700" cy="276999"/>
                </a:xfrm>
                <a:prstGeom prst="rect">
                  <a:avLst/>
                </a:prstGeom>
                <a:solidFill>
                  <a:srgbClr val="BAEBFF"/>
                </a:solidFill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E718B8-E378-D84B-BE72-241D1812C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074" y="3290500"/>
                  <a:ext cx="2157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25000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A8A0990-9024-8346-AFC1-C79095F68962}"/>
                    </a:ext>
                  </a:extLst>
                </p:cNvPr>
                <p:cNvSpPr/>
                <p:nvPr/>
              </p:nvSpPr>
              <p:spPr>
                <a:xfrm>
                  <a:off x="7758829" y="2159852"/>
                  <a:ext cx="215700" cy="276999"/>
                </a:xfrm>
                <a:prstGeom prst="rect">
                  <a:avLst/>
                </a:prstGeom>
                <a:solidFill>
                  <a:srgbClr val="BAEBFF"/>
                </a:solidFill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A8A0990-9024-8346-AFC1-C79095F68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829" y="2159852"/>
                  <a:ext cx="21570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1250" r="-25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B2EB0E7-C1ED-834E-87AE-69836AD3A177}"/>
                    </a:ext>
                  </a:extLst>
                </p:cNvPr>
                <p:cNvSpPr/>
                <p:nvPr/>
              </p:nvSpPr>
              <p:spPr>
                <a:xfrm>
                  <a:off x="4188574" y="3355599"/>
                  <a:ext cx="232435" cy="276999"/>
                </a:xfrm>
                <a:prstGeom prst="rect">
                  <a:avLst/>
                </a:prstGeom>
                <a:solidFill>
                  <a:srgbClr val="BAEBFF"/>
                </a:solidFill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B2EB0E7-C1ED-834E-87AE-69836AD3A1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574" y="3355599"/>
                  <a:ext cx="2324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412" r="-23529" b="-4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6A743E4-7150-7C46-9ABC-07BFE50CE220}"/>
                    </a:ext>
                  </a:extLst>
                </p:cNvPr>
                <p:cNvSpPr/>
                <p:nvPr/>
              </p:nvSpPr>
              <p:spPr>
                <a:xfrm>
                  <a:off x="6552329" y="2156748"/>
                  <a:ext cx="232435" cy="276999"/>
                </a:xfrm>
                <a:prstGeom prst="rect">
                  <a:avLst/>
                </a:prstGeom>
                <a:solidFill>
                  <a:srgbClr val="BAEBFF"/>
                </a:solidFill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6A743E4-7150-7C46-9ABC-07BFE50CE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329" y="2156748"/>
                  <a:ext cx="23243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412" r="-2352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6C0A17-F1E4-0C4D-8C47-34D2DFD65AE1}"/>
                    </a:ext>
                  </a:extLst>
                </p:cNvPr>
                <p:cNvSpPr/>
                <p:nvPr/>
              </p:nvSpPr>
              <p:spPr>
                <a:xfrm>
                  <a:off x="8906753" y="1054681"/>
                  <a:ext cx="232435" cy="276999"/>
                </a:xfrm>
                <a:prstGeom prst="rect">
                  <a:avLst/>
                </a:prstGeom>
                <a:solidFill>
                  <a:srgbClr val="BAEBFF"/>
                </a:solidFill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6C0A17-F1E4-0C4D-8C47-34D2DFD65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753" y="1054681"/>
                  <a:ext cx="23243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529" r="-2941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561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31F27-BEAA-8D48-9691-33691B3571CF}"/>
              </a:ext>
            </a:extLst>
          </p:cNvPr>
          <p:cNvCxnSpPr>
            <a:cxnSpLocks/>
          </p:cNvCxnSpPr>
          <p:nvPr/>
        </p:nvCxnSpPr>
        <p:spPr>
          <a:xfrm>
            <a:off x="6313487" y="3460523"/>
            <a:ext cx="5752353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918547A-7A4D-574F-9340-B470DF62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2967150"/>
            <a:ext cx="5794310" cy="3682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291935-CB58-FD4B-B118-24231E6DBF0E}"/>
                  </a:ext>
                </a:extLst>
              </p:cNvPr>
              <p:cNvSpPr/>
              <p:nvPr/>
            </p:nvSpPr>
            <p:spPr>
              <a:xfrm>
                <a:off x="7384945" y="5414422"/>
                <a:ext cx="127808" cy="154772"/>
              </a:xfrm>
              <a:prstGeom prst="rect">
                <a:avLst/>
              </a:prstGeom>
              <a:solidFill>
                <a:srgbClr val="BAEBFF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291935-CB58-FD4B-B118-24231E6DB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45" y="5414422"/>
                <a:ext cx="127808" cy="154772"/>
              </a:xfrm>
              <a:prstGeom prst="rect">
                <a:avLst/>
              </a:prstGeom>
              <a:blipFill>
                <a:blip r:embed="rId4"/>
                <a:stretch>
                  <a:fillRect l="-54545" r="-72727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E718B8-E378-D84B-BE72-241D1812C7A7}"/>
                  </a:ext>
                </a:extLst>
              </p:cNvPr>
              <p:cNvSpPr/>
              <p:nvPr/>
            </p:nvSpPr>
            <p:spPr>
              <a:xfrm>
                <a:off x="8780002" y="4731190"/>
                <a:ext cx="127808" cy="154772"/>
              </a:xfrm>
              <a:prstGeom prst="rect">
                <a:avLst/>
              </a:prstGeom>
              <a:solidFill>
                <a:srgbClr val="BAEBFF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E718B8-E378-D84B-BE72-241D1812C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02" y="4731190"/>
                <a:ext cx="127808" cy="154772"/>
              </a:xfrm>
              <a:prstGeom prst="rect">
                <a:avLst/>
              </a:prstGeom>
              <a:blipFill>
                <a:blip r:embed="rId5"/>
                <a:stretch>
                  <a:fillRect l="-63636" r="-63636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A8A0990-9024-8346-AFC1-C79095F68962}"/>
                  </a:ext>
                </a:extLst>
              </p:cNvPr>
              <p:cNvSpPr/>
              <p:nvPr/>
            </p:nvSpPr>
            <p:spPr>
              <a:xfrm>
                <a:off x="10176003" y="4031261"/>
                <a:ext cx="127808" cy="154772"/>
              </a:xfrm>
              <a:prstGeom prst="rect">
                <a:avLst/>
              </a:prstGeom>
              <a:solidFill>
                <a:srgbClr val="BAEBFF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A8A0990-9024-8346-AFC1-C79095F6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003" y="4031261"/>
                <a:ext cx="127808" cy="154772"/>
              </a:xfrm>
              <a:prstGeom prst="rect">
                <a:avLst/>
              </a:prstGeom>
              <a:blipFill>
                <a:blip r:embed="rId6"/>
                <a:stretch>
                  <a:fillRect l="-63636" r="-63636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B2EB0E7-C1ED-834E-87AE-69836AD3A177}"/>
                  </a:ext>
                </a:extLst>
              </p:cNvPr>
              <p:cNvSpPr/>
              <p:nvPr/>
            </p:nvSpPr>
            <p:spPr>
              <a:xfrm>
                <a:off x="8065120" y="4767564"/>
                <a:ext cx="137724" cy="154772"/>
              </a:xfrm>
              <a:prstGeom prst="rect">
                <a:avLst/>
              </a:prstGeom>
              <a:solidFill>
                <a:srgbClr val="BAEBFF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B2EB0E7-C1ED-834E-87AE-69836AD3A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20" y="4767564"/>
                <a:ext cx="137724" cy="154772"/>
              </a:xfrm>
              <a:prstGeom prst="rect">
                <a:avLst/>
              </a:prstGeom>
              <a:blipFill>
                <a:blip r:embed="rId7"/>
                <a:stretch>
                  <a:fillRect l="-58333" r="-58333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A743E4-7150-7C46-9ABC-07BFE50CE220}"/>
                  </a:ext>
                </a:extLst>
              </p:cNvPr>
              <p:cNvSpPr/>
              <p:nvPr/>
            </p:nvSpPr>
            <p:spPr>
              <a:xfrm>
                <a:off x="9465706" y="4097713"/>
                <a:ext cx="137724" cy="154772"/>
              </a:xfrm>
              <a:prstGeom prst="rect">
                <a:avLst/>
              </a:prstGeom>
              <a:solidFill>
                <a:srgbClr val="BAEBFF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A743E4-7150-7C46-9ABC-07BFE50CE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706" y="4097713"/>
                <a:ext cx="137724" cy="154772"/>
              </a:xfrm>
              <a:prstGeom prst="rect">
                <a:avLst/>
              </a:prstGeom>
              <a:blipFill>
                <a:blip r:embed="rId8"/>
                <a:stretch>
                  <a:fillRect l="-54545" r="-81818" b="-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46C0A17-F1E4-0C4D-8C47-34D2DFD65AE1}"/>
                  </a:ext>
                </a:extLst>
              </p:cNvPr>
              <p:cNvSpPr/>
              <p:nvPr/>
            </p:nvSpPr>
            <p:spPr>
              <a:xfrm>
                <a:off x="10860763" y="3481939"/>
                <a:ext cx="137724" cy="154772"/>
              </a:xfrm>
              <a:prstGeom prst="rect">
                <a:avLst/>
              </a:prstGeom>
              <a:solidFill>
                <a:srgbClr val="BAEBFF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46C0A17-F1E4-0C4D-8C47-34D2DFD65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763" y="3481939"/>
                <a:ext cx="137724" cy="154772"/>
              </a:xfrm>
              <a:prstGeom prst="rect">
                <a:avLst/>
              </a:prstGeom>
              <a:blipFill>
                <a:blip r:embed="rId9"/>
                <a:stretch>
                  <a:fillRect l="-54545" r="-72727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2B6C7-9CC9-F74A-8EB5-2DD76EEC86C7}"/>
                  </a:ext>
                </a:extLst>
              </p:cNvPr>
              <p:cNvSpPr txBox="1"/>
              <p:nvPr/>
            </p:nvSpPr>
            <p:spPr>
              <a:xfrm>
                <a:off x="794583" y="1460791"/>
                <a:ext cx="4759636" cy="372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baseline="-25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hn</m:t>
                          </m:r>
                          <m: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 = distance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b="0" i="0" baseline="-250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Y*)  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𝐿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 ?</m:t>
                    </m:r>
                  </m:oMath>
                </a14:m>
                <a:endParaRPr lang="en-US" sz="2400" b="0" i="1" dirty="0">
                  <a:solidFill>
                    <a:srgbClr val="FF00FF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?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den>
                      </m:f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?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2B6C7-9CC9-F74A-8EB5-2DD76EEC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83" y="1460791"/>
                <a:ext cx="4759636" cy="3720377"/>
              </a:xfrm>
              <a:prstGeom prst="rect">
                <a:avLst/>
              </a:prstGeom>
              <a:blipFill>
                <a:blip r:embed="rId10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50F4CD-33C3-BE45-9B29-EC2363CE28BD}"/>
              </a:ext>
            </a:extLst>
          </p:cNvPr>
          <p:cNvCxnSpPr>
            <a:cxnSpLocks/>
          </p:cNvCxnSpPr>
          <p:nvPr/>
        </p:nvCxnSpPr>
        <p:spPr>
          <a:xfrm flipV="1">
            <a:off x="9709177" y="4031261"/>
            <a:ext cx="0" cy="287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412996-DC8E-6343-ACA8-996CBD2C3659}"/>
              </a:ext>
            </a:extLst>
          </p:cNvPr>
          <p:cNvCxnSpPr>
            <a:cxnSpLocks/>
          </p:cNvCxnSpPr>
          <p:nvPr/>
        </p:nvCxnSpPr>
        <p:spPr>
          <a:xfrm flipV="1">
            <a:off x="9709177" y="4496407"/>
            <a:ext cx="0" cy="4259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A20FF4-A3CD-EB4F-BBC3-9E5B94D17F2E}"/>
              </a:ext>
            </a:extLst>
          </p:cNvPr>
          <p:cNvCxnSpPr>
            <a:cxnSpLocks/>
          </p:cNvCxnSpPr>
          <p:nvPr/>
        </p:nvCxnSpPr>
        <p:spPr>
          <a:xfrm flipV="1">
            <a:off x="9878828" y="4149797"/>
            <a:ext cx="849965" cy="287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222501-7C8E-EC4E-BD94-53056133F288}"/>
              </a:ext>
            </a:extLst>
          </p:cNvPr>
          <p:cNvCxnSpPr>
            <a:cxnSpLocks/>
          </p:cNvCxnSpPr>
          <p:nvPr/>
        </p:nvCxnSpPr>
        <p:spPr>
          <a:xfrm flipV="1">
            <a:off x="9339062" y="4021629"/>
            <a:ext cx="0" cy="2876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61E74B-8501-1D43-A54D-C637BAE6EB53}"/>
              </a:ext>
            </a:extLst>
          </p:cNvPr>
          <p:cNvCxnSpPr>
            <a:cxnSpLocks/>
          </p:cNvCxnSpPr>
          <p:nvPr/>
        </p:nvCxnSpPr>
        <p:spPr>
          <a:xfrm flipV="1">
            <a:off x="8596946" y="4640945"/>
            <a:ext cx="699686" cy="228718"/>
          </a:xfrm>
          <a:prstGeom prst="straightConnector1">
            <a:avLst/>
          </a:prstGeom>
          <a:ln w="254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FC3F12-C9E8-2F45-9015-5F288A2964D7}"/>
              </a:ext>
            </a:extLst>
          </p:cNvPr>
          <p:cNvCxnSpPr>
            <a:cxnSpLocks/>
          </p:cNvCxnSpPr>
          <p:nvPr/>
        </p:nvCxnSpPr>
        <p:spPr>
          <a:xfrm flipV="1">
            <a:off x="9878828" y="3916902"/>
            <a:ext cx="699686" cy="228718"/>
          </a:xfrm>
          <a:prstGeom prst="straightConnector1">
            <a:avLst/>
          </a:prstGeom>
          <a:ln w="254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BE489-342D-D34C-B60B-75108F1781E1}"/>
              </a:ext>
            </a:extLst>
          </p:cNvPr>
          <p:cNvCxnSpPr>
            <a:cxnSpLocks/>
          </p:cNvCxnSpPr>
          <p:nvPr/>
        </p:nvCxnSpPr>
        <p:spPr>
          <a:xfrm flipV="1">
            <a:off x="9513598" y="4001874"/>
            <a:ext cx="10521" cy="327184"/>
          </a:xfrm>
          <a:prstGeom prst="straightConnector1">
            <a:avLst/>
          </a:prstGeom>
          <a:ln w="254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B17C94-3CBF-824D-8097-7FC3C20E78CD}"/>
              </a:ext>
            </a:extLst>
          </p:cNvPr>
          <p:cNvSpPr/>
          <p:nvPr/>
        </p:nvSpPr>
        <p:spPr>
          <a:xfrm>
            <a:off x="202164" y="58416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Backpropagation Through Time 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Werbos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 1974, </a:t>
            </a:r>
            <a:r>
              <a:rPr lang="en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Rumelhart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 et al. 1986, </a:t>
            </a:r>
            <a:r>
              <a:rPr lang="en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Werbos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 1990).</a:t>
            </a:r>
            <a:endParaRPr lang="en-CA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B17C94-3CBF-824D-8097-7FC3C20E78CD}"/>
              </a:ext>
            </a:extLst>
          </p:cNvPr>
          <p:cNvSpPr/>
          <p:nvPr/>
        </p:nvSpPr>
        <p:spPr>
          <a:xfrm>
            <a:off x="0" y="1221144"/>
            <a:ext cx="12092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Mikolov</a:t>
            </a:r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T. et al (2010). Recurrent neural network based language model. In INTERSPEECH 2010, 1045–1048.</a:t>
            </a: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limited context constraint inherent in both N-gram models and sliding window approaches is avoided since the </a:t>
            </a:r>
            <a:r>
              <a:rPr lang="en-CA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hidden state embodies information about all of the preceding words </a:t>
            </a:r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the way back to the beginning of the sequence.</a:t>
            </a:r>
          </a:p>
          <a:p>
            <a:pPr algn="just"/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 Markovian!</a:t>
            </a: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1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8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Autoregression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6966B-59DC-9349-BD7C-5A5C940D55BA}"/>
              </a:ext>
            </a:extLst>
          </p:cNvPr>
          <p:cNvSpPr/>
          <p:nvPr/>
        </p:nvSpPr>
        <p:spPr>
          <a:xfrm>
            <a:off x="0" y="1221144"/>
            <a:ext cx="120924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a sentence by the trained language model: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F145F8-1605-3D44-BF6E-545336BC5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7" y="1838903"/>
            <a:ext cx="6970097" cy="47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Digital Design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61CC4AA-1004-144B-B158-505E1404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61" y="1068604"/>
            <a:ext cx="7983851" cy="248847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E672564-E43A-9F49-8AD7-94B682AA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62" y="3572247"/>
            <a:ext cx="9202406" cy="31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8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B6966B-59DC-9349-BD7C-5A5C940D55BA}"/>
                  </a:ext>
                </a:extLst>
              </p:cNvPr>
              <p:cNvSpPr/>
              <p:nvPr/>
            </p:nvSpPr>
            <p:spPr>
              <a:xfrm>
                <a:off x="0" y="1221144"/>
                <a:ext cx="12092473" cy="2690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Likelihood of the test text stream: </a:t>
                </a:r>
              </a:p>
              <a:p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..w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P(w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)P(w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…P(w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n-1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endParaRPr lang="en-CA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CA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Perplexity(w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..w</a:t>
                </a:r>
                <a:r>
                  <a:rPr lang="en-CA" sz="2400" baseline="-25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CA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24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CA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CA" sz="2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CA" sz="2400" baseline="-250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CA" sz="2400" baseline="-250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CA" sz="2400" baseline="-250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..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wn</m:t>
                                </m:r>
                                <m:r>
                                  <m:rPr>
                                    <m:nor/>
                                  </m:rPr>
                                  <a:rPr lang="en-CA" sz="2400" dirty="0">
                                    <a:latin typeface="Segoe UI Light" panose="020B0502040204020203" pitchFamily="34" charset="0"/>
                                    <a:cs typeface="Segoe UI Light" panose="020B0502040204020203" pitchFamily="34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CA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CA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B6966B-59DC-9349-BD7C-5A5C940D5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1144"/>
                <a:ext cx="12092473" cy="2690545"/>
              </a:xfrm>
              <a:prstGeom prst="rect">
                <a:avLst/>
              </a:prstGeom>
              <a:blipFill>
                <a:blip r:embed="rId3"/>
                <a:stretch>
                  <a:fillRect l="-839" t="-1878" b="-1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F145F8-1605-3D44-BF6E-545336BC5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22815" r="68068" b="26379"/>
          <a:stretch/>
        </p:blipFill>
        <p:spPr>
          <a:xfrm>
            <a:off x="7987005" y="3065695"/>
            <a:ext cx="1399592" cy="16449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577548-2197-6C4D-81DA-57B59BE8AE97}"/>
              </a:ext>
            </a:extLst>
          </p:cNvPr>
          <p:cNvSpPr/>
          <p:nvPr/>
        </p:nvSpPr>
        <p:spPr>
          <a:xfrm>
            <a:off x="8921789" y="481111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F624D-4752-D942-9ED5-2DCB8B2BBF2B}"/>
              </a:ext>
            </a:extLst>
          </p:cNvPr>
          <p:cNvSpPr/>
          <p:nvPr/>
        </p:nvSpPr>
        <p:spPr>
          <a:xfrm>
            <a:off x="8921789" y="50766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7D11B7-28A9-394F-AFB2-5B3E9B221D80}"/>
              </a:ext>
            </a:extLst>
          </p:cNvPr>
          <p:cNvSpPr/>
          <p:nvPr/>
        </p:nvSpPr>
        <p:spPr>
          <a:xfrm>
            <a:off x="8921790" y="533119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r>
              <a:rPr lang="en-US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EBFF4-9919-384F-9684-95FAEC935868}"/>
              </a:ext>
            </a:extLst>
          </p:cNvPr>
          <p:cNvSpPr/>
          <p:nvPr/>
        </p:nvSpPr>
        <p:spPr>
          <a:xfrm>
            <a:off x="8907360" y="5902197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09470-863B-0E49-8F59-BC235E981616}"/>
              </a:ext>
            </a:extLst>
          </p:cNvPr>
          <p:cNvSpPr/>
          <p:nvPr/>
        </p:nvSpPr>
        <p:spPr>
          <a:xfrm>
            <a:off x="8793548" y="2351138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229840-E070-9B4B-9128-99A540A23373}"/>
              </a:ext>
            </a:extLst>
          </p:cNvPr>
          <p:cNvSpPr/>
          <p:nvPr/>
        </p:nvSpPr>
        <p:spPr>
          <a:xfrm>
            <a:off x="8793547" y="2023285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022E5A-7733-244C-AF50-1F814ACA8E63}"/>
              </a:ext>
            </a:extLst>
          </p:cNvPr>
          <p:cNvSpPr/>
          <p:nvPr/>
        </p:nvSpPr>
        <p:spPr>
          <a:xfrm>
            <a:off x="8781524" y="1384631"/>
            <a:ext cx="675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A5BD07-ACE9-694F-881F-4CDED9B83785}"/>
              </a:ext>
            </a:extLst>
          </p:cNvPr>
          <p:cNvSpPr/>
          <p:nvPr/>
        </p:nvSpPr>
        <p:spPr>
          <a:xfrm>
            <a:off x="8793547" y="266227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P(w</a:t>
            </a:r>
            <a:r>
              <a:rPr lang="en-CA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3E09D-D35B-ED4F-B184-FE1EA0488B62}"/>
              </a:ext>
            </a:extLst>
          </p:cNvPr>
          <p:cNvSpPr/>
          <p:nvPr/>
        </p:nvSpPr>
        <p:spPr>
          <a:xfrm>
            <a:off x="8820130" y="4608111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6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85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6966B-59DC-9349-BD7C-5A5C940D55BA}"/>
              </a:ext>
            </a:extLst>
          </p:cNvPr>
          <p:cNvSpPr/>
          <p:nvPr/>
        </p:nvSpPr>
        <p:spPr>
          <a:xfrm>
            <a:off x="0" y="1221144"/>
            <a:ext cx="12092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Part-of-Speech Tagging</a:t>
            </a:r>
          </a:p>
          <a:p>
            <a:pPr marL="457200" indent="-457200">
              <a:buFontTx/>
              <a:buChar char="-"/>
            </a:pP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Classification</a:t>
            </a:r>
          </a:p>
          <a:p>
            <a:pPr marL="457200" indent="-457200">
              <a:buFontTx/>
              <a:buChar char="-"/>
            </a:pPr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8984E2-A93D-A84B-9D17-2D4CFBC97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95" y="3119764"/>
            <a:ext cx="4952778" cy="363971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4A49B1C-6AFE-3A40-B1E6-28C376C77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4" y="3119764"/>
            <a:ext cx="4767902" cy="3303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2A250E-62D3-1248-B306-B7F5F9722E45}"/>
              </a:ext>
            </a:extLst>
          </p:cNvPr>
          <p:cNvSpPr/>
          <p:nvPr/>
        </p:nvSpPr>
        <p:spPr>
          <a:xfrm>
            <a:off x="7815284" y="3962791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end-to-end training</a:t>
            </a:r>
          </a:p>
        </p:txBody>
      </p:sp>
    </p:spTree>
    <p:extLst>
      <p:ext uri="{BB962C8B-B14F-4D97-AF65-F5344CB8AC3E}">
        <p14:creationId xmlns:p14="http://schemas.microsoft.com/office/powerpoint/2010/main" val="318988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5504341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756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 Bidirectional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6966B-59DC-9349-BD7C-5A5C940D55BA}"/>
              </a:ext>
            </a:extLst>
          </p:cNvPr>
          <p:cNvSpPr/>
          <p:nvPr/>
        </p:nvSpPr>
        <p:spPr>
          <a:xfrm>
            <a:off x="1" y="1942350"/>
            <a:ext cx="7564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the whole context </a:t>
            </a:r>
          </a:p>
          <a:p>
            <a:pPr lvl="1"/>
            <a:r>
              <a:rPr lang="en-C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(e.g., a sentence, short dialog, …)</a:t>
            </a:r>
          </a:p>
          <a:p>
            <a:pPr marL="457200" indent="-457200">
              <a:buFontTx/>
              <a:buChar char="-"/>
            </a:pPr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the future! </a:t>
            </a:r>
          </a:p>
          <a:p>
            <a:pPr lvl="1"/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future to the past (backward)</a:t>
            </a:r>
          </a:p>
          <a:p>
            <a:pPr marL="457200" indent="-457200">
              <a:buFontTx/>
              <a:buChar char="-"/>
            </a:pPr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Image result for tenet image">
            <a:extLst>
              <a:ext uri="{FF2B5EF4-FFF2-40B4-BE49-F238E27FC236}">
                <a16:creationId xmlns:a16="http://schemas.microsoft.com/office/drawing/2014/main" id="{BC1E8115-B5CB-5546-9997-42989922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16" y="0"/>
            <a:ext cx="4627984" cy="68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7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Bidirectional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FD86BA2-F3B2-314C-8BDE-CB78090E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85" y="1963753"/>
            <a:ext cx="7106687" cy="48000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850397-4C7D-B544-9714-0173A68E1302}"/>
              </a:ext>
            </a:extLst>
          </p:cNvPr>
          <p:cNvSpPr/>
          <p:nvPr/>
        </p:nvSpPr>
        <p:spPr>
          <a:xfrm>
            <a:off x="4626772" y="1377989"/>
            <a:ext cx="4112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CA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..w</a:t>
            </a:r>
            <a:r>
              <a:rPr lang="en-CA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</a:t>
            </a:r>
            <a:r>
              <a:rPr lang="en-CA" sz="32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i+1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CA" sz="3200" baseline="-25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03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Bidirectional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4BE8B9-1047-1146-BBEF-AEF327B0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57" y="1424789"/>
            <a:ext cx="6300885" cy="50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2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LM: Bidirectional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DED865-EFA3-9149-91A8-BFBEB29D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55" y="1127549"/>
            <a:ext cx="8032289" cy="57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4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Managing Context in RNNs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2DD08F-DADE-A747-97E7-D1F2AED22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5347846" y="2343103"/>
            <a:ext cx="2625281" cy="2023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77098-C866-C446-A922-3F3803292838}"/>
                  </a:ext>
                </a:extLst>
              </p:cNvPr>
              <p:cNvSpPr txBox="1"/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h𝑛𝑈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77098-C866-C446-A922-3F380329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628CC6-A89E-5249-9E44-2B4F0B8C8E58}"/>
                  </a:ext>
                </a:extLst>
              </p:cNvPr>
              <p:cNvSpPr/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628CC6-A89E-5249-9E44-2B4F0B8C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8263D0-0131-0D43-8CF4-254C97933C2B}"/>
                  </a:ext>
                </a:extLst>
              </p:cNvPr>
              <p:cNvSpPr/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8263D0-0131-0D43-8CF4-254C9793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BB5B2B-3AE2-5041-AC2B-51D7627EAE4C}"/>
                  </a:ext>
                </a:extLst>
              </p:cNvPr>
              <p:cNvSpPr/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𝑋𝑛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BB5B2B-3AE2-5041-AC2B-51D7627EA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  <a:blipFill>
                <a:blip r:embed="rId7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BE41389B-9683-6149-B23D-7968AA64C7E4}"/>
              </a:ext>
            </a:extLst>
          </p:cNvPr>
          <p:cNvSpPr/>
          <p:nvPr/>
        </p:nvSpPr>
        <p:spPr>
          <a:xfrm>
            <a:off x="8073877" y="286605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1CC0AE-D435-C143-9266-D28A65731A32}"/>
                  </a:ext>
                </a:extLst>
              </p:cNvPr>
              <p:cNvSpPr/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1CC0AE-D435-C143-9266-D28A65731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648E2FF-8AA3-C94C-8F62-14CB22500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13937" r="28211" b="68221"/>
          <a:stretch/>
        </p:blipFill>
        <p:spPr>
          <a:xfrm>
            <a:off x="9729111" y="3139485"/>
            <a:ext cx="2015413" cy="669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86F2B-77E5-4946-A37F-F6215FBC58FA}"/>
              </a:ext>
            </a:extLst>
          </p:cNvPr>
          <p:cNvSpPr txBox="1"/>
          <p:nvPr/>
        </p:nvSpPr>
        <p:spPr>
          <a:xfrm>
            <a:off x="-447476" y="47310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fully consider the whole history so far</a:t>
            </a:r>
          </a:p>
        </p:txBody>
      </p:sp>
    </p:spTree>
    <p:extLst>
      <p:ext uri="{BB962C8B-B14F-4D97-AF65-F5344CB8AC3E}">
        <p14:creationId xmlns:p14="http://schemas.microsoft.com/office/powerpoint/2010/main" val="256168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Managing Context in RNNs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2DD08F-DADE-A747-97E7-D1F2AED22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971" r="22633" b="44073"/>
          <a:stretch/>
        </p:blipFill>
        <p:spPr>
          <a:xfrm>
            <a:off x="5347846" y="2343103"/>
            <a:ext cx="2625281" cy="2023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77098-C866-C446-A922-3F3803292838}"/>
                  </a:ext>
                </a:extLst>
              </p:cNvPr>
              <p:cNvSpPr txBox="1"/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h𝑛𝑈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77098-C866-C446-A922-3F380329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46" y="2575044"/>
                <a:ext cx="23449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628CC6-A89E-5249-9E44-2B4F0B8C8E58}"/>
                  </a:ext>
                </a:extLst>
              </p:cNvPr>
              <p:cNvSpPr/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628CC6-A89E-5249-9E44-2B4F0B8C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38" y="4181808"/>
                <a:ext cx="5413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8263D0-0131-0D43-8CF4-254C97933C2B}"/>
                  </a:ext>
                </a:extLst>
              </p:cNvPr>
              <p:cNvSpPr/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8263D0-0131-0D43-8CF4-254C9793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04" y="3502911"/>
                <a:ext cx="1220654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BB5B2B-3AE2-5041-AC2B-51D7627EAE4C}"/>
                  </a:ext>
                </a:extLst>
              </p:cNvPr>
              <p:cNvSpPr/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𝑋𝑛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BB5B2B-3AE2-5041-AC2B-51D7627EA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54" y="3033032"/>
                <a:ext cx="3312638" cy="369332"/>
              </a:xfrm>
              <a:prstGeom prst="rect">
                <a:avLst/>
              </a:prstGeom>
              <a:blipFill>
                <a:blip r:embed="rId7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BE41389B-9683-6149-B23D-7968AA64C7E4}"/>
              </a:ext>
            </a:extLst>
          </p:cNvPr>
          <p:cNvSpPr/>
          <p:nvPr/>
        </p:nvSpPr>
        <p:spPr>
          <a:xfrm>
            <a:off x="8073877" y="286605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1CC0AE-D435-C143-9266-D28A65731A32}"/>
                  </a:ext>
                </a:extLst>
              </p:cNvPr>
              <p:cNvSpPr/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1CC0AE-D435-C143-9266-D28A65731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97" y="3244334"/>
                <a:ext cx="923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648E2FF-8AA3-C94C-8F62-14CB22500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BABFE"/>
              </a:clrFrom>
              <a:clrTo>
                <a:srgbClr val="8BA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13937" r="28211" b="68221"/>
          <a:stretch/>
        </p:blipFill>
        <p:spPr>
          <a:xfrm>
            <a:off x="9729111" y="3139485"/>
            <a:ext cx="2015413" cy="669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86F2B-77E5-4946-A37F-F6215FBC58FA}"/>
              </a:ext>
            </a:extLst>
          </p:cNvPr>
          <p:cNvSpPr txBox="1"/>
          <p:nvPr/>
        </p:nvSpPr>
        <p:spPr>
          <a:xfrm>
            <a:off x="-447476" y="4731020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Forget: drop some part of history</a:t>
            </a:r>
          </a:p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Remember: only consider the important ones</a:t>
            </a:r>
          </a:p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Recall: try to remember those that forgotten!</a:t>
            </a:r>
          </a:p>
        </p:txBody>
      </p:sp>
    </p:spTree>
    <p:extLst>
      <p:ext uri="{BB962C8B-B14F-4D97-AF65-F5344CB8AC3E}">
        <p14:creationId xmlns:p14="http://schemas.microsoft.com/office/powerpoint/2010/main" val="2011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4" y="2227208"/>
            <a:ext cx="10426070" cy="41164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Managing Context in RNNs</a:t>
            </a:r>
          </a:p>
        </p:txBody>
      </p:sp>
    </p:spTree>
    <p:extLst>
      <p:ext uri="{BB962C8B-B14F-4D97-AF65-F5344CB8AC3E}">
        <p14:creationId xmlns:p14="http://schemas.microsoft.com/office/powerpoint/2010/main" val="299567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2" r="24211"/>
          <a:stretch/>
        </p:blipFill>
        <p:spPr>
          <a:xfrm>
            <a:off x="9655271" y="2079619"/>
            <a:ext cx="1963254" cy="30714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Long Short-Term Memory</a:t>
            </a:r>
          </a:p>
        </p:txBody>
      </p:sp>
      <p:pic>
        <p:nvPicPr>
          <p:cNvPr id="8194" name="Picture 2" descr="Image result for long short-term memory">
            <a:extLst>
              <a:ext uri="{FF2B5EF4-FFF2-40B4-BE49-F238E27FC236}">
                <a16:creationId xmlns:a16="http://schemas.microsoft.com/office/drawing/2014/main" id="{8D413BE9-A5B8-4649-B7A7-DCBA6DBB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7" y="1283810"/>
            <a:ext cx="6100114" cy="51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AC0E73-F10F-F241-B5CB-953A6035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" y="1696263"/>
            <a:ext cx="5523216" cy="42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536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Counter: 0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1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2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…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E672564-E43A-9F49-8AD7-94B682AA0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3" t="11125" r="1534" b="27164"/>
          <a:stretch/>
        </p:blipFill>
        <p:spPr>
          <a:xfrm>
            <a:off x="3300548" y="4214734"/>
            <a:ext cx="5590903" cy="13693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6E0FC21-21B4-D346-B25B-569002DF650A}"/>
              </a:ext>
            </a:extLst>
          </p:cNvPr>
          <p:cNvGrpSpPr/>
          <p:nvPr/>
        </p:nvGrpSpPr>
        <p:grpSpPr>
          <a:xfrm>
            <a:off x="716960" y="2101396"/>
            <a:ext cx="10758077" cy="1028294"/>
            <a:chOff x="574767" y="1445601"/>
            <a:chExt cx="10758077" cy="1028294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561CC4AA-1004-144B-B158-505E1404E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32" t="7976" r="2705" b="31132"/>
            <a:stretch/>
          </p:blipFill>
          <p:spPr>
            <a:xfrm>
              <a:off x="574767" y="1454999"/>
              <a:ext cx="3943839" cy="1018896"/>
            </a:xfrm>
            <a:prstGeom prst="rect">
              <a:avLst/>
            </a:prstGeom>
          </p:spPr>
        </p:pic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7221904F-4B53-E044-9B39-CABDE61D2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0" t="7976" r="2705" b="31132"/>
            <a:stretch/>
          </p:blipFill>
          <p:spPr>
            <a:xfrm>
              <a:off x="4518606" y="1454999"/>
              <a:ext cx="3407119" cy="1018896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608586AD-DDAA-F64E-8A60-757028357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0" t="7976" r="2705" b="31132"/>
            <a:stretch/>
          </p:blipFill>
          <p:spPr>
            <a:xfrm>
              <a:off x="7925725" y="1445601"/>
              <a:ext cx="3407119" cy="1018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955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2" r="24211"/>
          <a:stretch/>
        </p:blipFill>
        <p:spPr>
          <a:xfrm>
            <a:off x="9655271" y="2079619"/>
            <a:ext cx="1963254" cy="30714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Long Short-Term Memory</a:t>
            </a:r>
          </a:p>
        </p:txBody>
      </p:sp>
      <p:pic>
        <p:nvPicPr>
          <p:cNvPr id="8194" name="Picture 2" descr="Image result for long short-term memory">
            <a:extLst>
              <a:ext uri="{FF2B5EF4-FFF2-40B4-BE49-F238E27FC236}">
                <a16:creationId xmlns:a16="http://schemas.microsoft.com/office/drawing/2014/main" id="{8D413BE9-A5B8-4649-B7A7-DCBA6DBB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7" y="1283810"/>
            <a:ext cx="6100114" cy="51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AC0E73-F10F-F241-B5CB-953A6035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" y="1696263"/>
            <a:ext cx="5523216" cy="42920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F21974C-FC88-7245-9EAC-C34ACA722F2A}"/>
              </a:ext>
            </a:extLst>
          </p:cNvPr>
          <p:cNvSpPr>
            <a:spLocks noChangeAspect="1"/>
          </p:cNvSpPr>
          <p:nvPr/>
        </p:nvSpPr>
        <p:spPr>
          <a:xfrm>
            <a:off x="8570168" y="4962102"/>
            <a:ext cx="1355692" cy="542544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B8115-5069-DD4C-90C3-235016D67687}"/>
              </a:ext>
            </a:extLst>
          </p:cNvPr>
          <p:cNvSpPr txBox="1"/>
          <p:nvPr/>
        </p:nvSpPr>
        <p:spPr>
          <a:xfrm>
            <a:off x="32011" y="9821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Sigmoid: Probabilistic Binary Masking</a:t>
            </a:r>
          </a:p>
        </p:txBody>
      </p:sp>
    </p:spTree>
    <p:extLst>
      <p:ext uri="{BB962C8B-B14F-4D97-AF65-F5344CB8AC3E}">
        <p14:creationId xmlns:p14="http://schemas.microsoft.com/office/powerpoint/2010/main" val="4001924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2" r="24211"/>
          <a:stretch/>
        </p:blipFill>
        <p:spPr>
          <a:xfrm>
            <a:off x="9655271" y="2079619"/>
            <a:ext cx="1963254" cy="30714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LSTM: Forget from the long memory</a:t>
            </a:r>
          </a:p>
        </p:txBody>
      </p:sp>
      <p:pic>
        <p:nvPicPr>
          <p:cNvPr id="8194" name="Picture 2" descr="Image result for long short-term memory">
            <a:extLst>
              <a:ext uri="{FF2B5EF4-FFF2-40B4-BE49-F238E27FC236}">
                <a16:creationId xmlns:a16="http://schemas.microsoft.com/office/drawing/2014/main" id="{8D413BE9-A5B8-4649-B7A7-DCBA6DBB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7" y="1283810"/>
            <a:ext cx="6100114" cy="51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AC0E73-F10F-F241-B5CB-953A6035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" y="1696263"/>
            <a:ext cx="5523216" cy="429208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00EE776-255D-7342-B064-6389F7711217}"/>
              </a:ext>
            </a:extLst>
          </p:cNvPr>
          <p:cNvSpPr>
            <a:spLocks noChangeAspect="1"/>
          </p:cNvSpPr>
          <p:nvPr/>
        </p:nvSpPr>
        <p:spPr>
          <a:xfrm>
            <a:off x="416766" y="3503645"/>
            <a:ext cx="1968759" cy="196875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3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2" r="24211"/>
          <a:stretch/>
        </p:blipFill>
        <p:spPr>
          <a:xfrm>
            <a:off x="9655271" y="2079619"/>
            <a:ext cx="1963254" cy="30714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LSTM: Add to the long memory</a:t>
            </a:r>
          </a:p>
        </p:txBody>
      </p:sp>
      <p:pic>
        <p:nvPicPr>
          <p:cNvPr id="8194" name="Picture 2" descr="Image result for long short-term memory">
            <a:extLst>
              <a:ext uri="{FF2B5EF4-FFF2-40B4-BE49-F238E27FC236}">
                <a16:creationId xmlns:a16="http://schemas.microsoft.com/office/drawing/2014/main" id="{8D413BE9-A5B8-4649-B7A7-DCBA6DBB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7" y="1283810"/>
            <a:ext cx="6100114" cy="51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AC0E73-F10F-F241-B5CB-953A6035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" y="1696263"/>
            <a:ext cx="5523216" cy="429208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EA5155-47DE-BD42-A93F-267CE8B67DBD}"/>
              </a:ext>
            </a:extLst>
          </p:cNvPr>
          <p:cNvSpPr>
            <a:spLocks noChangeAspect="1"/>
          </p:cNvSpPr>
          <p:nvPr/>
        </p:nvSpPr>
        <p:spPr>
          <a:xfrm>
            <a:off x="2320211" y="3764902"/>
            <a:ext cx="1968759" cy="196875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30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2" r="24211"/>
          <a:stretch/>
        </p:blipFill>
        <p:spPr>
          <a:xfrm>
            <a:off x="9655271" y="2079619"/>
            <a:ext cx="1963254" cy="30714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LSTM: Updated long memory</a:t>
            </a:r>
          </a:p>
        </p:txBody>
      </p:sp>
      <p:pic>
        <p:nvPicPr>
          <p:cNvPr id="8194" name="Picture 2" descr="Image result for long short-term memory">
            <a:extLst>
              <a:ext uri="{FF2B5EF4-FFF2-40B4-BE49-F238E27FC236}">
                <a16:creationId xmlns:a16="http://schemas.microsoft.com/office/drawing/2014/main" id="{8D413BE9-A5B8-4649-B7A7-DCBA6DBB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7" y="1283810"/>
            <a:ext cx="6100114" cy="51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AC0E73-F10F-F241-B5CB-953A6035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" y="1696263"/>
            <a:ext cx="5523216" cy="429208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EA5155-47DE-BD42-A93F-267CE8B67DBD}"/>
              </a:ext>
            </a:extLst>
          </p:cNvPr>
          <p:cNvSpPr>
            <a:spLocks noChangeAspect="1"/>
          </p:cNvSpPr>
          <p:nvPr/>
        </p:nvSpPr>
        <p:spPr>
          <a:xfrm>
            <a:off x="1331166" y="2971800"/>
            <a:ext cx="1968759" cy="196875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80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clipart&#10;&#10;Description automatically generated">
            <a:extLst>
              <a:ext uri="{FF2B5EF4-FFF2-40B4-BE49-F238E27FC236}">
                <a16:creationId xmlns:a16="http://schemas.microsoft.com/office/drawing/2014/main" id="{78C5A5AC-593C-424F-8502-6307301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2" r="24211"/>
          <a:stretch/>
        </p:blipFill>
        <p:spPr>
          <a:xfrm>
            <a:off x="9655271" y="2079619"/>
            <a:ext cx="1963254" cy="30714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5A94EE-4E5D-5947-A1D0-B5BD7DC618CC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C69E7-9D67-4047-A5A3-3A4806F0BE52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LSTM: Short memory</a:t>
            </a:r>
          </a:p>
        </p:txBody>
      </p:sp>
      <p:pic>
        <p:nvPicPr>
          <p:cNvPr id="8194" name="Picture 2" descr="Image result for long short-term memory">
            <a:extLst>
              <a:ext uri="{FF2B5EF4-FFF2-40B4-BE49-F238E27FC236}">
                <a16:creationId xmlns:a16="http://schemas.microsoft.com/office/drawing/2014/main" id="{8D413BE9-A5B8-4649-B7A7-DCBA6DBB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7" y="1283810"/>
            <a:ext cx="6100114" cy="51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AC0E73-F10F-F241-B5CB-953A6035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" y="1696263"/>
            <a:ext cx="5523216" cy="429208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EA5155-47DE-BD42-A93F-267CE8B67DBD}"/>
              </a:ext>
            </a:extLst>
          </p:cNvPr>
          <p:cNvSpPr>
            <a:spLocks/>
          </p:cNvSpPr>
          <p:nvPr/>
        </p:nvSpPr>
        <p:spPr>
          <a:xfrm rot="18268324">
            <a:off x="2951481" y="2173130"/>
            <a:ext cx="1520889" cy="3338348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294437-1FFC-D248-ADB9-36B16695B3F8}"/>
              </a:ext>
            </a:extLst>
          </p:cNvPr>
          <p:cNvSpPr>
            <a:spLocks/>
          </p:cNvSpPr>
          <p:nvPr/>
        </p:nvSpPr>
        <p:spPr>
          <a:xfrm rot="16200000">
            <a:off x="3460707" y="3555916"/>
            <a:ext cx="421786" cy="2957805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5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gru neural net image">
            <a:extLst>
              <a:ext uri="{FF2B5EF4-FFF2-40B4-BE49-F238E27FC236}">
                <a16:creationId xmlns:a16="http://schemas.microsoft.com/office/drawing/2014/main" id="{F9FD932E-7602-BB48-AA1A-2156AD6E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81" y="2359544"/>
            <a:ext cx="5538496" cy="39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26F5B7-01D8-DC4C-8863-0AFA968E96E6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404537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B85896-AC33-7C44-BA45-EAF06918CB99}"/>
              </a:ext>
            </a:extLst>
          </p:cNvPr>
          <p:cNvSpPr txBox="1"/>
          <p:nvPr/>
        </p:nvSpPr>
        <p:spPr>
          <a:xfrm>
            <a:off x="0" y="1863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Gated Recurrent Unit (GRU)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8AC74-EE9B-4E4C-981E-ABD2025104F8}"/>
              </a:ext>
            </a:extLst>
          </p:cNvPr>
          <p:cNvSpPr txBox="1"/>
          <p:nvPr/>
        </p:nvSpPr>
        <p:spPr>
          <a:xfrm>
            <a:off x="0" y="101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LSTM: too many weights!</a:t>
            </a:r>
          </a:p>
        </p:txBody>
      </p:sp>
    </p:spTree>
    <p:extLst>
      <p:ext uri="{BB962C8B-B14F-4D97-AF65-F5344CB8AC3E}">
        <p14:creationId xmlns:p14="http://schemas.microsoft.com/office/powerpoint/2010/main" val="4580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538AFA4-DB4E-F543-BD9C-387157CC5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1719896" y="1497052"/>
            <a:ext cx="9052560" cy="4879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E6AB27-C31F-5548-A282-0F626B3149CC}"/>
              </a:ext>
            </a:extLst>
          </p:cNvPr>
          <p:cNvSpPr/>
          <p:nvPr/>
        </p:nvSpPr>
        <p:spPr>
          <a:xfrm>
            <a:off x="227488" y="1112887"/>
            <a:ext cx="1173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et al. "A neural probabilistic language model." The journal of machine learning research 3 (2003): 1137-1155.</a:t>
            </a:r>
          </a:p>
        </p:txBody>
      </p:sp>
    </p:spTree>
    <p:extLst>
      <p:ext uri="{BB962C8B-B14F-4D97-AF65-F5344CB8AC3E}">
        <p14:creationId xmlns:p14="http://schemas.microsoft.com/office/powerpoint/2010/main" val="352885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is Temporal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already saw that previous context matters!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lvl="0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Conversations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Social Timelines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Social Feeds</a:t>
            </a:r>
          </a:p>
        </p:txBody>
      </p:sp>
    </p:spTree>
    <p:extLst>
      <p:ext uri="{BB962C8B-B14F-4D97-AF65-F5344CB8AC3E}">
        <p14:creationId xmlns:p14="http://schemas.microsoft.com/office/powerpoint/2010/main" val="5026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is Temporal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already saw that previous context matters!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lvl="0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LM 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The same in this respect!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Only different method (approach)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But ...</a:t>
            </a:r>
          </a:p>
        </p:txBody>
      </p:sp>
    </p:spTree>
    <p:extLst>
      <p:ext uri="{BB962C8B-B14F-4D97-AF65-F5344CB8AC3E}">
        <p14:creationId xmlns:p14="http://schemas.microsoft.com/office/powerpoint/2010/main" val="8316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is Temporal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already saw that previous context matters!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Trigram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lvl="0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LM 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The same in this respect!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Only different method (approach)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But it offers a modular structure!</a:t>
            </a:r>
          </a:p>
        </p:txBody>
      </p:sp>
    </p:spTree>
    <p:extLst>
      <p:ext uri="{BB962C8B-B14F-4D97-AF65-F5344CB8AC3E}">
        <p14:creationId xmlns:p14="http://schemas.microsoft.com/office/powerpoint/2010/main" val="22437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LM 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But it offers a modular structure!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We can 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Stack them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Connect different parts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Create loopback connection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15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Recurrent Neural 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EEFB2-1128-974C-9A79-BA53314CE541}"/>
              </a:ext>
            </a:extLst>
          </p:cNvPr>
          <p:cNvSpPr txBox="1"/>
          <p:nvPr/>
        </p:nvSpPr>
        <p:spPr>
          <a:xfrm>
            <a:off x="-9544" y="1168503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Bengio’s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Neural LM 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Fixed Length Context Window (n-gram)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Longer Stream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Sliding the Context Window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“we are in natural language processing class”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[we are in]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[are in natural]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[in natural language]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[natural language processing]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[language processing class]</a:t>
            </a:r>
          </a:p>
          <a:p>
            <a:pPr lvl="0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E65DC0-AD5A-0340-B710-29106DA4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8383268" y="3931919"/>
            <a:ext cx="2911701" cy="15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42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1065</Words>
  <Application>Microsoft Macintosh PowerPoint</Application>
  <PresentationFormat>Widescreen</PresentationFormat>
  <Paragraphs>234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Gill Sans MT</vt:lpstr>
      <vt:lpstr>Segoe UI</vt:lpstr>
      <vt:lpstr>Segoe UI Light</vt:lpstr>
      <vt:lpstr>Segoe UI Light (Headings)</vt:lpstr>
      <vt:lpstr>Times New Roman</vt:lpstr>
      <vt:lpstr>Gallery</vt:lpstr>
      <vt:lpstr>recurrent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Language Models II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1092</cp:revision>
  <dcterms:created xsi:type="dcterms:W3CDTF">2021-01-06T20:53:20Z</dcterms:created>
  <dcterms:modified xsi:type="dcterms:W3CDTF">2021-02-09T01:00:22Z</dcterms:modified>
  <cp:category/>
</cp:coreProperties>
</file>