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321" r:id="rId2"/>
    <p:sldId id="895" r:id="rId3"/>
    <p:sldId id="907" r:id="rId4"/>
    <p:sldId id="910" r:id="rId5"/>
    <p:sldId id="909" r:id="rId6"/>
    <p:sldId id="911" r:id="rId7"/>
    <p:sldId id="912" r:id="rId8"/>
    <p:sldId id="913" r:id="rId9"/>
    <p:sldId id="914" r:id="rId10"/>
    <p:sldId id="908" r:id="rId11"/>
    <p:sldId id="915" r:id="rId12"/>
    <p:sldId id="916" r:id="rId13"/>
    <p:sldId id="917" r:id="rId14"/>
    <p:sldId id="918" r:id="rId15"/>
    <p:sldId id="919" r:id="rId16"/>
    <p:sldId id="920" r:id="rId17"/>
    <p:sldId id="923" r:id="rId18"/>
    <p:sldId id="921" r:id="rId19"/>
    <p:sldId id="922" r:id="rId20"/>
    <p:sldId id="924" r:id="rId21"/>
    <p:sldId id="925" r:id="rId22"/>
    <p:sldId id="926" r:id="rId23"/>
    <p:sldId id="927" r:id="rId24"/>
    <p:sldId id="842" r:id="rId25"/>
    <p:sldId id="929" r:id="rId26"/>
    <p:sldId id="930" r:id="rId27"/>
    <p:sldId id="931" r:id="rId28"/>
    <p:sldId id="932" r:id="rId29"/>
    <p:sldId id="933" r:id="rId30"/>
    <p:sldId id="935" r:id="rId31"/>
    <p:sldId id="936" r:id="rId32"/>
    <p:sldId id="937" r:id="rId33"/>
    <p:sldId id="928" r:id="rId34"/>
    <p:sldId id="938" r:id="rId35"/>
    <p:sldId id="939" r:id="rId36"/>
    <p:sldId id="940" r:id="rId37"/>
    <p:sldId id="941" r:id="rId38"/>
    <p:sldId id="942" r:id="rId39"/>
    <p:sldId id="943" r:id="rId40"/>
    <p:sldId id="944" r:id="rId41"/>
    <p:sldId id="945" r:id="rId42"/>
    <p:sldId id="947" r:id="rId43"/>
    <p:sldId id="948" r:id="rId44"/>
    <p:sldId id="949" r:id="rId45"/>
    <p:sldId id="950" r:id="rId46"/>
    <p:sldId id="982" r:id="rId47"/>
    <p:sldId id="951" r:id="rId48"/>
    <p:sldId id="952" r:id="rId49"/>
    <p:sldId id="9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00"/>
    <a:srgbClr val="0000FF"/>
    <a:srgbClr val="FF00FF"/>
    <a:srgbClr val="FFFF99"/>
    <a:srgbClr val="66FF33"/>
    <a:srgbClr val="010061"/>
    <a:srgbClr val="33333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 autoAdjust="0"/>
    <p:restoredTop sz="80065" autoAdjust="0"/>
  </p:normalViewPr>
  <p:slideViewPr>
    <p:cSldViewPr snapToGrid="0">
      <p:cViewPr varScale="1">
        <p:scale>
          <a:sx n="83" d="100"/>
          <a:sy n="83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00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5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9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1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88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76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75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16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98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18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40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, outdoor, building, person&#10;&#10;Description automatically generated">
            <a:extLst>
              <a:ext uri="{FF2B5EF4-FFF2-40B4-BE49-F238E27FC236}">
                <a16:creationId xmlns:a16="http://schemas.microsoft.com/office/drawing/2014/main" id="{64793912-E332-F144-9502-31079DDA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4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85498"/>
            <a:ext cx="8710047" cy="2076333"/>
          </a:xfrm>
        </p:spPr>
        <p:txBody>
          <a:bodyPr anchor="t">
            <a:noAutofit/>
          </a:bodyPr>
          <a:lstStyle/>
          <a:p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n-gram 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Language models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DD8D0F-2A75-8F4C-A971-707F80901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" r="-1" b="27879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Sitting in a restaurant in the middle of Windsor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weather is sunny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receive a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call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from a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close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friend.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g?”, your close friend asks.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2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Context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4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n-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n-2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Vocabulary Set</a:t>
            </a:r>
          </a:p>
          <a:p>
            <a:pPr lvl="0" algn="ctr"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∊ V,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word in V</a:t>
            </a:r>
          </a:p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stream of n tokens (ordered)</a:t>
            </a:r>
          </a:p>
        </p:txBody>
      </p:sp>
    </p:spTree>
    <p:extLst>
      <p:ext uri="{BB962C8B-B14F-4D97-AF65-F5344CB8AC3E}">
        <p14:creationId xmlns:p14="http://schemas.microsoft.com/office/powerpoint/2010/main" val="42336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n-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i+n-2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Vocabulary Set</a:t>
            </a:r>
          </a:p>
          <a:p>
            <a:pPr lvl="0" algn="ctr"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∊ V,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word in V</a:t>
            </a:r>
          </a:p>
          <a:p>
            <a:pPr lvl="0" algn="ctr">
              <a:defRPr/>
            </a:pPr>
            <a:r>
              <a:rPr kumimoji="0" lang="en-US" sz="28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stream of n tokens (ordered)</a:t>
            </a:r>
          </a:p>
        </p:txBody>
      </p:sp>
    </p:spTree>
    <p:extLst>
      <p:ext uri="{BB962C8B-B14F-4D97-AF65-F5344CB8AC3E}">
        <p14:creationId xmlns:p14="http://schemas.microsoft.com/office/powerpoint/2010/main" val="162437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unigram LM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w</a:t>
            </a:r>
            <a:r>
              <a:rPr lang="en-US" sz="2800" i="1" baseline="-250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i+n-2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2800" i="1" baseline="-250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∅ 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Vocabulary Set</a:t>
            </a:r>
          </a:p>
          <a:p>
            <a:pPr lvl="0" algn="ctr"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∊ V,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word in V</a:t>
            </a:r>
          </a:p>
          <a:p>
            <a:pPr lvl="0" algn="ctr">
              <a:defRPr/>
            </a:pPr>
            <a:r>
              <a:rPr kumimoji="0" lang="en-US" sz="2800" b="0" u="none" strike="sng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stream of</a:t>
            </a:r>
            <a:r>
              <a:rPr kumimoji="0" lang="en-US" sz="28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1 token </a:t>
            </a:r>
            <a:r>
              <a:rPr kumimoji="0" lang="en-US" sz="2800" b="0" u="none" strike="sng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(ordered)</a:t>
            </a:r>
            <a:r>
              <a:rPr kumimoji="0" lang="en-US" sz="28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265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2-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bigram LM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w</a:t>
            </a:r>
            <a:r>
              <a:rPr lang="en-US" sz="2800" i="1" baseline="-250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i+n-2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i+2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Vocabulary Set</a:t>
            </a:r>
          </a:p>
          <a:p>
            <a:pPr lvl="0" algn="ctr"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∊ V,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word in V</a:t>
            </a:r>
          </a:p>
          <a:p>
            <a:pPr lvl="0" algn="ctr">
              <a:defRPr/>
            </a:pPr>
            <a:r>
              <a:rPr kumimoji="0" lang="en-US" sz="28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stream of 2 tokens (ordered)</a:t>
            </a:r>
          </a:p>
        </p:txBody>
      </p:sp>
    </p:spTree>
    <p:extLst>
      <p:ext uri="{BB962C8B-B14F-4D97-AF65-F5344CB8AC3E}">
        <p14:creationId xmlns:p14="http://schemas.microsoft.com/office/powerpoint/2010/main" val="90575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3-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trigram LM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i+n-2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i+3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: Vocabulary Set</a:t>
            </a:r>
          </a:p>
          <a:p>
            <a:pPr lvl="0" algn="ctr"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∊ V,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word in V</a:t>
            </a:r>
          </a:p>
          <a:p>
            <a:pPr lvl="0" algn="ctr">
              <a:defRPr/>
            </a:pPr>
            <a:r>
              <a:rPr kumimoji="0" lang="en-US" sz="28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stream of 3 tokens (ordered)</a:t>
            </a:r>
          </a:p>
        </p:txBody>
      </p:sp>
    </p:spTree>
    <p:extLst>
      <p:ext uri="{BB962C8B-B14F-4D97-AF65-F5344CB8AC3E}">
        <p14:creationId xmlns:p14="http://schemas.microsoft.com/office/powerpoint/2010/main" val="77597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34775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n-gram 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17875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1182231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Sitting in a restaurant in the middle of Windsor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weather is sunny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receive a call from a close friend.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g?”, your close friend asks.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3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34775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n-gram 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17875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1182231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Sitting in a restaurant in the middle of Windsor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weather is sunny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receive a call from a close friend.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your close friend asks.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3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34775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n-gram 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17875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1182231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Sitting in a restaurant in the middle of Windsor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weather is sunny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receive a call from a close friend.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g?”, your close friend asks.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[how][is][everything][?][&lt;/s&gt;]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9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228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34775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err="1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uni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gram 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17875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118223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Sitting in a restaurant in the middle of Windsor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weather is sunny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receive a call from a close friend.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g?”, your close friend asks. 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[how][is][everything][?][&lt;/s&gt;]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Randomly selected word from V, e.g., 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nlp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[how][is][everything][?][&lt;/s&gt;]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 frequent word in V, e.g., [the]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[how][is][everything][?][&lt;/s&gt;]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Least frequent word in V, e.g., [precipitation]</a:t>
            </a:r>
          </a:p>
          <a:p>
            <a:pPr marL="742950" lvl="0" indent="-742950">
              <a:buFontTx/>
              <a:buAutoNum type="arabicPeriod"/>
              <a:defRPr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8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34775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bi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gram 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17875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1182231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Sitting in a restaurant in the middle of Windsor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weather is sunny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receive a call from a close friend.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g?”, your close friend asks. 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[how][is][everything][?]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[&lt;/s&gt;]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word in V that comes after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[&lt;/s&gt;]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most frequently, i.e.,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start a sentence!</a:t>
            </a:r>
          </a:p>
          <a:p>
            <a:pPr lvl="8"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[it]</a:t>
            </a:r>
          </a:p>
          <a:p>
            <a:pPr lvl="8"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lvl="8"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[you]</a:t>
            </a:r>
          </a:p>
          <a:p>
            <a:pPr marL="742950" lvl="0" indent="-742950">
              <a:buFontTx/>
              <a:buAutoNum type="arabicPeriod"/>
              <a:defRPr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34775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tri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gram 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17875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1182231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Sitting in a restaurant in the middle of Windsor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weather is sunny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receive a call from a close friend.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g?”, your close friend asks. 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[how][is][everything]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[?][&lt;/s&gt;]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word in V that comes after [?][&lt;/s&gt;] most frequently, i.e.,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start an answer!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2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[you]</a:t>
            </a:r>
          </a:p>
          <a:p>
            <a:pPr marL="742950" indent="-742950">
              <a:buFontTx/>
              <a:buAutoNum type="arabicPeriod"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0" indent="-742950">
              <a:buFontTx/>
              <a:buAutoNum type="arabicPeriod"/>
              <a:defRPr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51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34775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4-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gram 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17875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1182231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Sitting in a restaurant in the middle of Windsor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weather is sunny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receive a call from a close friend.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g?”, your close friend asks. 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[how][is]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[everything][?][&lt;/s&gt;]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word in V that comes after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[everything]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[?][&lt;/s&gt;] most frequently</a:t>
            </a:r>
          </a:p>
          <a:p>
            <a:pPr lvl="2"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→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[it]</a:t>
            </a:r>
          </a:p>
          <a:p>
            <a:pPr marL="742950" indent="-742950">
              <a:buFontTx/>
              <a:buAutoNum type="arabicPeriod"/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0" indent="-742950">
              <a:buFontTx/>
              <a:buAutoNum type="arabicPeriod"/>
              <a:defRPr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4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Frequentist Probability</a:t>
            </a:r>
          </a:p>
          <a:p>
            <a:pPr algn="ctr" defTabSz="457200">
              <a:defRPr/>
            </a:pPr>
            <a:r>
              <a:rPr kumimoji="0" lang="en-CA" sz="2400" b="0" i="0" u="none" strike="noStrike" kern="1200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as opposed </a:t>
            </a:r>
            <a:r>
              <a:rPr lang="en-CA" sz="2400" dirty="0">
                <a:solidFill>
                  <a:schemeClr val="tx1"/>
                </a:solidFill>
                <a:latin typeface="Segoe UI Light (Headings)"/>
              </a:rPr>
              <a:t>to Bayesian Probability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8C52-91C7-4413-A4B3-2729E25F615E}"/>
              </a:ext>
            </a:extLst>
          </p:cNvPr>
          <p:cNvSpPr txBox="1"/>
          <p:nvPr/>
        </p:nvSpPr>
        <p:spPr>
          <a:xfrm>
            <a:off x="1232362" y="4523009"/>
            <a:ext cx="9708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Frequentist probability or frequentism is an interpretation of probability that defines an event's probability as the limit of its relative frequency in many trials - Wikipedia</a:t>
            </a:r>
          </a:p>
        </p:txBody>
      </p:sp>
    </p:spTree>
    <p:extLst>
      <p:ext uri="{BB962C8B-B14F-4D97-AF65-F5344CB8AC3E}">
        <p14:creationId xmlns:p14="http://schemas.microsoft.com/office/powerpoint/2010/main" val="1278977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n-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i+n-2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</a:t>
            </a:r>
            <a:endParaRPr lang="en-US" sz="2800" i="1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i+1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i+n-2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i+n-1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lang="en-US" sz="28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i+n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could be any word in V but we pick most frequent one!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9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n-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-9544" y="4529512"/>
                <a:ext cx="12192000" cy="2036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i+1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i+n-2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endParaRPr lang="en-US" sz="2800" i="1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i+1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i+n-2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i+n-1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+1 …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−2 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+1 …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−2 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1" dirty="0" smtClean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+1 …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−2 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1" dirty="0" smtClean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+1 …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−2 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i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From Probability: 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en-US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44" y="4529512"/>
                <a:ext cx="12192000" cy="2036198"/>
              </a:xfrm>
              <a:prstGeom prst="rect">
                <a:avLst/>
              </a:prstGeom>
              <a:blipFill>
                <a:blip r:embed="rId2"/>
                <a:stretch>
                  <a:fillRect l="-1041" t="-3106"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n-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-9544" y="4529512"/>
                <a:ext cx="12192000" cy="237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 i="1" baseline="30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30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b="0" i="1" baseline="3000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b="0" i="1" baseline="3000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endParaRPr lang="en-US" sz="2800" i="1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 algn="ctr">
                  <a:defRPr/>
                </a:pPr>
                <a:endParaRPr lang="en-US" sz="2800" i="1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 algn="ctr">
                  <a:defRPr/>
                </a:pPr>
                <a:endParaRPr lang="en-US" sz="2800" i="1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800" i="1" baseline="30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30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30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30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sz="2800" i="1" baseline="30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800" i="1" baseline="30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800" i="1" baseline="30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800" i="1" baseline="30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1" dirty="0" smtClean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sz="2800" i="1" baseline="30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800" i="1" baseline="30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800" i="1" baseline="30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800" i="1" baseline="30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1" dirty="0" smtClean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800" i="1" baseline="-25000" dirty="0">
                                <a:solidFill>
                                  <a:prstClr val="black"/>
                                </a:solidFill>
                                <a:highlight>
                                  <a:srgbClr val="FFFF00"/>
                                </a:highlight>
                                <a:latin typeface="Segoe UI Light" panose="020B0502040204020203" pitchFamily="34" charset="0"/>
                                <a:cs typeface="Segoe UI Light" panose="020B0502040204020203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highlight>
                              <a:srgbClr val="FFFF00"/>
                            </a:highlight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endParaRPr lang="en-US" i="1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44" y="4529512"/>
                <a:ext cx="12192000" cy="2371162"/>
              </a:xfrm>
              <a:prstGeom prst="rect">
                <a:avLst/>
              </a:prstGeom>
              <a:blipFill>
                <a:blip r:embed="rId2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155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Tri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555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Corpus: Brown University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Sample Sentences: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'Fulton', 'County', 'Grand', 'Jury', 'said', 'Friday', 'an', 'investigation', 'of’, …,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'jury', 'further', 'said', 'in', 'term-end', 'presentments', 'that', 'the', 'City’, … 'conducted',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'September-October', 'term', 'jury', 'had', 'been', 'charged', 'by', 'Fulton', ‘S…, 'Allen', 'Jr.',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['``', 'Only', 'a', 'relative', 'handful', 'of', 'such', 'reports', 'was', 'received', "''", ',’, ‘… 'city', "''",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'jury', 'said', 'it', 'did', 'find', 'that', 'many', 'of', "Georgia's", 'registration’, … 'ambiguous', "''", '.’]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P(w| [Mr.][and])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Mr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.][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Mr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.][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])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Mr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.][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Mr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.][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])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∀w ∈ V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[(</a:t>
                </a:r>
                <a:r>
                  <a:rPr lang="en-US" sz="2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1.0, 'Mrs.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'), (0.0, 'zone'), (0.0, 'zombies'), (0.0, 'zinc'), (0.0, 'zeroed'), (0.0, 'zeal'), (0.0, 'youths'), (0.0, 'youthful’), …]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5554662"/>
              </a:xfrm>
              <a:prstGeom prst="rect">
                <a:avLst/>
              </a:prstGeom>
              <a:blipFill>
                <a:blip r:embed="rId3"/>
                <a:stretch>
                  <a:fillRect l="-1145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934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540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Corpus: Brown University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Sample Sentences: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'Fulton', 'County', 'Grand', 'Jury', 'said', 'Friday', 'an', 'investigation', 'of’, …,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'jury', 'further', 'said', 'in', 'term-end', 'presentments', 'that', 'the', 'City’, … 'conducted',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'September-October', 'term', 'jury', 'had', 'been', 'charged', 'by', 'Fulton', ‘S…, 'Allen', 'Jr.',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['``', 'Only', 'a', 'relative', 'handful', 'of', 'such', 'reports', 'was', 'received', "''", ',’, ‘… 'city', "''",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'jury', 'said', 'it', 'did', 'find', 'that', 'many', 'of', "Georgia's", 'registration’, … 'ambiguous', "''", '.’]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What word start sentences most often?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lvl="0" indent="-514350">
                  <a:buAutoNum type="alphaLcParenR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P(w| [.])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[.]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[.]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[.]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[.]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∀w ∈ V</a:t>
                </a:r>
              </a:p>
              <a:p>
                <a:pPr marL="514350" lvl="0" indent="-514350">
                  <a:buAutoNum type="alphaLcParenR"/>
                  <a:defRPr/>
                </a:pPr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[(0.1635, 'The'), (0.0588, '``'), (0.0429, 'He'), (0.0265, 'In'), (0.0258, 'A'), (0.0248, 'But'), (0.0245, 'It’),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…, (0.0136, 'This')]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5402826"/>
              </a:xfrm>
              <a:prstGeom prst="rect">
                <a:avLst/>
              </a:prstGeom>
              <a:blipFill>
                <a:blip r:embed="rId2"/>
                <a:stretch>
                  <a:fillRect l="-1249" t="-1408" r="-104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90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Building a model that can generate an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accurate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stream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of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tokens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(words + inflection rules, punctuations, fillers, …)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867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604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Corpus: Brown University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Sample Sentences: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'Fulton', 'County', 'Grand', 'Jury', 'said', 'Friday', 'an', 'investigation', 'of’, …,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'jury', 'further', 'said', 'in', 'term-end', 'presentments', 'that', 'the', 'City’, … 'conducted',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'September-October', 'term', 'jury', 'had', 'been', 'charged', 'by', 'Fulton', ‘S…, 'Allen', 'Jr.',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['``', 'Only', 'a', 'relative', 'handful', 'of', 'such', 'reports', 'was', 'received', "''", ',’, ‘… 'city', "''", '.'], 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'jury', 'said', 'it', 'did', 'find', 'that', 'many', 'of', "Georgia's", 'registration’, … 'ambiguous', "''", '.’]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What word start sentences most often?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lvl="0" indent="-514350">
                  <a:buAutoNum type="alphaLcParenR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P(w| [.])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[.]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[.]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[.]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[.]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∀w ∈ V</a:t>
                </a:r>
              </a:p>
              <a:p>
                <a:pPr marL="514350" lvl="0" indent="-514350">
                  <a:buAutoNum type="alphaLcParenR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P(w| [?])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[?]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[?])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([?]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([?])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∀w ∈ V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[(0.5, '?'), (0.06, '``'), (0.06, 'The'), (0.04, 'Asked'), (0.03, 'He'), (0.02, 'I'), (0.02, 'A'),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(0.02, ')'), (0.01, 'Why'), (0.01, 'What')]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6043578"/>
              </a:xfrm>
              <a:prstGeom prst="rect">
                <a:avLst/>
              </a:prstGeom>
              <a:blipFill>
                <a:blip r:embed="rId2"/>
                <a:stretch>
                  <a:fillRect l="-1249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33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0" y="1195824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Corpus: Brown University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Sentences: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'Fulton', 'County', 'Grand', 'Jury', 'said', 'Friday', 'an', 'investigation', 'of’, …,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'further', 'said', 'in', 'term-end', 'presentments', 'that', 'the', 'City’, … 'conducted',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'September-October', 'term', 'jury', 'had', 'been', 'charged', 'by', 'Fulton', ‘S…, 'Allen', 'Jr.',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['``', 'Only', 'a', 'relative', 'handful', 'of', 'such', 'reports', 'was', 'received', "''", ',’, ‘… 'city', "''",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'said', 'it', 'did', 'find', 'that', 'many', 'of', "Georgia's", 'registration’, … 'ambiguous', "''", '.’]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word start sentences most often?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P(w| [.]) + P(w| [?]) – P(w| [both ‘.’ and ‘?’]) ∀w ∈ V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*From Probability: P(A U B) = P(A) + P(B) – P(AB)</a:t>
            </a: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3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0" y="1195824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Corpus: Brown University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Sentences: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'Fulton', 'County', 'Grand', 'Jury', 'said', 'Friday', 'an', 'investigation', 'of’, …,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'further', 'said', 'in', 'term-end', 'presentments', 'that', 'the', 'City’, … 'conducted',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'September-October', 'term', 'jury', 'had', 'been', 'charged', 'by', 'Fulton', ‘S…, 'Allen', 'Jr.',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['``', 'Only', 'a', 'relative', 'handful', 'of', 'such', 'reports', 'was', 'received', "''", ',’, ‘… 'city', "''",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'said', 'it', 'did', 'find', 'that', 'many', 'of', "Georgia's", 'registration’, … 'ambiguous', "''", '.’]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word start sentences most often?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P(w| [.]) + P(w| [?]) – 0 ∀w ∈ V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[(0.5, '?'), (0.23, 'The'), (0.12, '``'), (0.07, 'He'), (0.04, 'A'), (0.04, 'Asked'), (0.03, 'In'), (0.02, 'I'), (0.02, ')'), (0.02, 'But')]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*From Probability: P(A U B) = P(A) + P(B) – P(AB)</a:t>
            </a: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44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Chain Rule of Probability</a:t>
            </a:r>
            <a:endParaRPr lang="en-CA" sz="24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B8C52-91C7-4413-A4B3-2729E25F615E}"/>
                  </a:ext>
                </a:extLst>
              </p:cNvPr>
              <p:cNvSpPr txBox="1"/>
              <p:nvPr/>
            </p:nvSpPr>
            <p:spPr>
              <a:xfrm>
                <a:off x="1232362" y="4523009"/>
                <a:ext cx="10127896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</a:t>
                </a:r>
                <a:r>
                  <a:rPr lang="en-US" sz="32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</a:t>
                </a:r>
                <a:r>
                  <a:rPr lang="en-US" sz="3200" baseline="-25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P(X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)P(X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)P(X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… P(X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…X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n-1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</a:t>
                </a:r>
                <a:r>
                  <a:rPr lang="en-US" sz="32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</a:t>
                </a:r>
                <a:r>
                  <a:rPr lang="en-US" sz="3200" baseline="-250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Xk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−1) </m:t>
                        </m:r>
                      </m:e>
                    </m:nary>
                  </m:oMath>
                </a14:m>
                <a:endPara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</a:t>
                </a:r>
                <a:r>
                  <a:rPr lang="en-US" sz="32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</a:t>
                </a:r>
                <a:r>
                  <a:rPr lang="en-US" sz="3200" baseline="-250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Xk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200" baseline="30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="0" i="0" baseline="30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 </m:t>
                        </m:r>
                      </m:e>
                    </m:nary>
                    <m:r>
                      <a:rPr lang="en-US" sz="32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endPara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B8C52-91C7-4413-A4B3-2729E25F6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2" y="4523009"/>
                <a:ext cx="10127896" cy="2062103"/>
              </a:xfrm>
              <a:prstGeom prst="rect">
                <a:avLst/>
              </a:prstGeom>
              <a:blipFill>
                <a:blip r:embed="rId3"/>
                <a:stretch>
                  <a:fillRect l="-1502" t="-14110" b="-34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66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Chain Rule of Probability</a:t>
            </a:r>
            <a:endParaRPr lang="en-CA" sz="24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B8C52-91C7-4413-A4B3-2729E25F615E}"/>
                  </a:ext>
                </a:extLst>
              </p:cNvPr>
              <p:cNvSpPr txBox="1"/>
              <p:nvPr/>
            </p:nvSpPr>
            <p:spPr>
              <a:xfrm>
                <a:off x="1232362" y="4523009"/>
                <a:ext cx="1095963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</a:t>
                </a:r>
                <a:r>
                  <a:rPr lang="en-US" sz="32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3200" baseline="-25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… 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n-1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</a:t>
                </a:r>
                <a:r>
                  <a:rPr lang="en-US" sz="32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wn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−1) </m:t>
                        </m:r>
                      </m:e>
                    </m:nary>
                  </m:oMath>
                </a14:m>
                <a:endPara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</a:t>
                </a:r>
                <a:r>
                  <a:rPr lang="en-US" sz="32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wn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200" baseline="30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="0" i="0" baseline="30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 </m:t>
                        </m:r>
                      </m:e>
                    </m:nary>
                    <m:r>
                      <a:rPr lang="en-US" sz="32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endPara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B8C52-91C7-4413-A4B3-2729E25F6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2" y="4523009"/>
                <a:ext cx="10959638" cy="2062103"/>
              </a:xfrm>
              <a:prstGeom prst="rect">
                <a:avLst/>
              </a:prstGeom>
              <a:blipFill>
                <a:blip r:embed="rId3"/>
                <a:stretch>
                  <a:fillRect l="-1387" t="-14110" b="-34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509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000" dirty="0">
                <a:solidFill>
                  <a:schemeClr val="tx1"/>
                </a:solidFill>
                <a:latin typeface="Segoe UI Light (Headings)"/>
              </a:rPr>
              <a:t>Approximation to Chain Rule</a:t>
            </a:r>
            <a:endParaRPr lang="en-CA" sz="24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8C52-91C7-4413-A4B3-2729E25F615E}"/>
              </a:ext>
            </a:extLst>
          </p:cNvPr>
          <p:cNvSpPr txBox="1"/>
          <p:nvPr/>
        </p:nvSpPr>
        <p:spPr>
          <a:xfrm>
            <a:off x="0" y="4523009"/>
            <a:ext cx="1219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…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=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…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Efficiency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Instead of computing the probability of a word given its 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entire history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we can approximate the history by just the 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last few words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571500" indent="-571500">
              <a:buAutoNum type="romanLcParenR"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48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000" dirty="0">
                <a:solidFill>
                  <a:schemeClr val="tx1"/>
                </a:solidFill>
                <a:latin typeface="Segoe UI Light (Headings)"/>
              </a:rPr>
              <a:t>Approximation to Chain Rule</a:t>
            </a:r>
            <a:endParaRPr lang="en-CA" sz="24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8C52-91C7-4413-A4B3-2729E25F615E}"/>
              </a:ext>
            </a:extLst>
          </p:cNvPr>
          <p:cNvSpPr txBox="1"/>
          <p:nvPr/>
        </p:nvSpPr>
        <p:spPr>
          <a:xfrm>
            <a:off x="0" y="4523009"/>
            <a:ext cx="121920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…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=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…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Generalizability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Language is creative and 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any particular context might have never occurred before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! We can’t just estimate by counting the number of</a:t>
            </a: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times every word occurs following every long string.</a:t>
            </a:r>
          </a:p>
        </p:txBody>
      </p:sp>
    </p:spTree>
    <p:extLst>
      <p:ext uri="{BB962C8B-B14F-4D97-AF65-F5344CB8AC3E}">
        <p14:creationId xmlns:p14="http://schemas.microsoft.com/office/powerpoint/2010/main" val="3867438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000" dirty="0">
                <a:solidFill>
                  <a:schemeClr val="tx1"/>
                </a:solidFill>
                <a:latin typeface="Segoe UI Light (Headings)"/>
              </a:rPr>
              <a:t>Unigram Approximation</a:t>
            </a:r>
          </a:p>
          <a:p>
            <a:pPr lvl="0" algn="ctr" defTabSz="457200">
              <a:defRPr/>
            </a:pPr>
            <a:r>
              <a:rPr lang="en-CA" sz="3600" dirty="0">
                <a:solidFill>
                  <a:schemeClr val="tx1"/>
                </a:solidFill>
                <a:latin typeface="Segoe UI Light (Headings)"/>
              </a:rPr>
              <a:t>Bag-of-Word (</a:t>
            </a:r>
            <a:r>
              <a:rPr lang="en-CA" sz="3600" dirty="0" err="1">
                <a:solidFill>
                  <a:schemeClr val="tx1"/>
                </a:solidFill>
                <a:latin typeface="Segoe UI Light (Headings)"/>
              </a:rPr>
              <a:t>BoW</a:t>
            </a:r>
            <a:r>
              <a:rPr lang="en-CA" sz="3600" dirty="0">
                <a:solidFill>
                  <a:schemeClr val="tx1"/>
                </a:solidFill>
                <a:latin typeface="Segoe UI Light (Headings)"/>
              </a:rPr>
              <a:t>)</a:t>
            </a:r>
            <a:endParaRPr lang="en-CA" sz="12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8C52-91C7-4413-A4B3-2729E25F615E}"/>
              </a:ext>
            </a:extLst>
          </p:cNvPr>
          <p:cNvSpPr txBox="1"/>
          <p:nvPr/>
        </p:nvSpPr>
        <p:spPr>
          <a:xfrm>
            <a:off x="0" y="4523009"/>
            <a:ext cx="1219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…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=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…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… </a:t>
            </a:r>
            <a:r>
              <a:rPr lang="en-US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wn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…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… P(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      </a:t>
            </a:r>
            <a:r>
              <a:rPr lang="en-US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fff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8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000" dirty="0">
                <a:solidFill>
                  <a:schemeClr val="tx1"/>
                </a:solidFill>
                <a:latin typeface="Segoe UI Light (Headings)"/>
              </a:rPr>
              <a:t>Bigram Approximation</a:t>
            </a:r>
          </a:p>
          <a:p>
            <a:pPr lvl="0" algn="ctr" defTabSz="457200">
              <a:defRPr/>
            </a:pPr>
            <a:r>
              <a:rPr lang="en-CA" sz="3600" dirty="0">
                <a:solidFill>
                  <a:schemeClr val="tx1"/>
                </a:solidFill>
                <a:latin typeface="Segoe UI Light (Headings)"/>
              </a:rPr>
              <a:t>Markovian</a:t>
            </a:r>
            <a:endParaRPr lang="en-CA" sz="6000" cap="all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8C52-91C7-4413-A4B3-2729E25F615E}"/>
              </a:ext>
            </a:extLst>
          </p:cNvPr>
          <p:cNvSpPr txBox="1"/>
          <p:nvPr/>
        </p:nvSpPr>
        <p:spPr>
          <a:xfrm>
            <a:off x="0" y="4523009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…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=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…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… </a:t>
            </a:r>
            <a:r>
              <a:rPr lang="en-US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wn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…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assumption that the probability of a variable depends only on the previous variable is called Markov assumption.</a:t>
            </a:r>
          </a:p>
        </p:txBody>
      </p:sp>
    </p:spTree>
    <p:extLst>
      <p:ext uri="{BB962C8B-B14F-4D97-AF65-F5344CB8AC3E}">
        <p14:creationId xmlns:p14="http://schemas.microsoft.com/office/powerpoint/2010/main" val="1141760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000" dirty="0">
                <a:solidFill>
                  <a:schemeClr val="tx1"/>
                </a:solidFill>
                <a:latin typeface="Segoe UI Light (Headings)"/>
              </a:rPr>
              <a:t>Trigram Approximation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8C52-91C7-4413-A4B3-2729E25F615E}"/>
              </a:ext>
            </a:extLst>
          </p:cNvPr>
          <p:cNvSpPr txBox="1"/>
          <p:nvPr/>
        </p:nvSpPr>
        <p:spPr>
          <a:xfrm>
            <a:off x="0" y="4523009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…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=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…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… </a:t>
            </a:r>
            <a:r>
              <a:rPr lang="en-US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… P(w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…w</a:t>
            </a:r>
            <a:r>
              <a:rPr lang="en-US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1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g?”, somebody asks.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80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Approx. n-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-9544" y="4529512"/>
                <a:ext cx="12192000" cy="241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i+1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i+n-2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endParaRPr lang="en-US" sz="2800" i="1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1-gram LM: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P(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i+1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i+n-2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i+n-1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+1 …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−2 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+1 …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−2 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≅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P(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2-gram LM: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i+1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i+n-2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i+n-1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≅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P(w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i+n-1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3-gram LM: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i+1 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i+n-2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i+n-1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≅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P(w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i+n-2</a:t>
                </a:r>
                <a:r>
                  <a:rPr lang="en-US" sz="28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28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i+n-1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44" y="4529512"/>
                <a:ext cx="12192000" cy="2417393"/>
              </a:xfrm>
              <a:prstGeom prst="rect">
                <a:avLst/>
              </a:prstGeom>
              <a:blipFill>
                <a:blip r:embed="rId2"/>
                <a:stretch>
                  <a:fillRect l="-1041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94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Approx. n-gram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0" y="1195824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Corpus: Brown University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Sentences: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'Fulton', 'County', 'Grand', 'Jury', 'said', 'Friday', 'an', 'investigation', 'of’, …,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'further', 'said', 'in', 'term-end', 'presentments', 'that', 'the', 'City’, … 'conducted',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'September-October', 'term', 'jury', 'had', 'been', 'charged', 'by', 'Fulton', ‘S…, 'Allen', 'Jr.',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['``', 'Only', 'a', 'relative', 'handful', 'of', 'such', 'reports', 'was', 'received', "''", ',’, ‘… 'city', "''",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'said', 'it', 'did', 'find', 'that', 'many', 'of', "Georgia's", 'registration’, … 'ambiguous', "''", '.’]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P([Mr.][and][Mrs.]) =0.00045851027827207127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P([Mr.][and][Mrs.]) = P([Mr.])P([and]|[Mr.])P([Mrs.]|[Mr.][and]) Bigram Approx.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P([Mr.][and][Mrs.])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≅ P([Mr.])P([and]|[Mr.])P([Mrs.]|[and]) 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P([Mr.][and][Mrs.]) = P([Mr.][and][Mrs.])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≅ 0.000014208331509791766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P([Mr.][and][Mrs.]) = P([Mr.])P([and]|[Mr.])P([Mrs.]|[Mr.][and]) Unigram Approx.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P([Mr.][and][Mrs.])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≅ P([Mr.])P([and])P([Mrs.]) 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P([Mr.][and][Mrs.]) = P([Mr.][and][Mrs.])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≅ 0.00000009078228423943108</a:t>
            </a:r>
          </a:p>
        </p:txBody>
      </p:sp>
    </p:spTree>
    <p:extLst>
      <p:ext uri="{BB962C8B-B14F-4D97-AF65-F5344CB8AC3E}">
        <p14:creationId xmlns:p14="http://schemas.microsoft.com/office/powerpoint/2010/main" val="1037108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Approx. n-gram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0" y="1195824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Corpus: Brown University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Sentences: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'Fulton', 'County', 'Grand', 'Jury', 'said', 'Friday', 'an', 'investigation', 'of’, …,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'further', 'said', 'in', 'term-end', 'presentments', 'that', 'the', 'City’, … 'conducted',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'September-October', 'term', 'jury', 'had', 'been', 'charged', 'by', 'Fulton', ‘S…, 'Allen', 'Jr.',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['``', 'Only', 'a', 'relative', 'handful', 'of', 'such', 'reports', 'was', 'received', "''", ',’, ‘… 'city', "''",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'said', 'it', 'did', 'find', 'that', 'many', 'of', "Georgia's", 'registration’, … 'ambiguous', "''", '.’]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P([Mr.][and][I]) =0.0 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P([Mr.][and][I]) = P([Mr.])P([and]|[Mr.])P([Mrs.]|[Mr.][and]) Bigram Approx.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P([Mr.][and][I])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≅ P([Mr.])P([and]|[Mr.])P([Mrs.]|[and]) 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P([Mr.][and][Mrs.]) = P([Mr.][and][I])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≅ 0.00000175171210394693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P([Mr.][and][I]) = P([Mr.])P([and]|[Mr.])P([Mrs.]|[Mr.][and]) Unigram Approx.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P([Mr.][and][I])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≅ P([Mr.])P([and])P([Mrs.]) 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P([Mr.][and][Mrs.]) = P([Mr.][and][Mrs.]) P([Mr.][and][I])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≅ 0.00000006422936315754214</a:t>
            </a:r>
          </a:p>
        </p:txBody>
      </p:sp>
    </p:spTree>
    <p:extLst>
      <p:ext uri="{BB962C8B-B14F-4D97-AF65-F5344CB8AC3E}">
        <p14:creationId xmlns:p14="http://schemas.microsoft.com/office/powerpoint/2010/main" val="4140572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Approx. n-gram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0" y="119582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Corpus: Brown University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Sentences: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'Fulton', 'County', 'Grand', 'Jury', 'said', 'Friday', 'an', 'investigation', 'of’, …,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'further', 'said', 'in', 'term-end', 'presentments', 'that', 'the', 'City’, … 'conducted',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'September-October', 'term', 'jury', 'had', 'been', 'charged', 'by', 'Fulton', ‘S…, 'Allen', 'Jr.',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['``', 'Only', 'a', 'relative', 'handful', 'of', 'such', 'reports', 'was', 'received', "''", ',’, ‘… 'city', "''", '.'], 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['The', 'jury', 'said', 'it', 'did', 'find', 'that', 'many', 'of', "Georgia's", 'registration’, … 'ambiguous', "''", '.’]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0515A4F-73A7-A942-877B-B25DC89E8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09104"/>
              </p:ext>
            </p:extLst>
          </p:nvPr>
        </p:nvGraphicFramePr>
        <p:xfrm>
          <a:off x="0" y="4304367"/>
          <a:ext cx="1218245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228">
                  <a:extLst>
                    <a:ext uri="{9D8B030D-6E8A-4147-A177-3AD203B41FA5}">
                      <a16:colId xmlns:a16="http://schemas.microsoft.com/office/drawing/2014/main" val="3643668278"/>
                    </a:ext>
                  </a:extLst>
                </a:gridCol>
                <a:gridCol w="6091228">
                  <a:extLst>
                    <a:ext uri="{9D8B030D-6E8A-4147-A177-3AD203B41FA5}">
                      <a16:colId xmlns:a16="http://schemas.microsoft.com/office/drawing/2014/main" val="108390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P([Mr.][and][Mrs.])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P([Mr.][and][I])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1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0" i="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0.00045851027827207127</a:t>
                      </a:r>
                      <a:endParaRPr lang="en-US" sz="3200" b="0" i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i="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</a:t>
                      </a:r>
                      <a:endParaRPr lang="en-US" sz="3200" b="0" i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2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0" i="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1.4208331509791766</a:t>
                      </a:r>
                      <a:r>
                        <a:rPr lang="en-US" sz="3200" b="0" i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e-05</a:t>
                      </a:r>
                      <a:endParaRPr lang="en-US" sz="3200" b="0" i="0" dirty="0">
                        <a:highlight>
                          <a:srgbClr val="FF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1.75171210394693</a:t>
                      </a:r>
                      <a:r>
                        <a:rPr lang="en-US" sz="3200" b="0" i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5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0" i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  <a:r>
                        <a:rPr lang="en-US" sz="3200" b="0" i="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.078228423943108</a:t>
                      </a:r>
                      <a:r>
                        <a:rPr lang="en-US" sz="3200" b="0" i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e-08</a:t>
                      </a:r>
                      <a:endParaRPr lang="en-US" sz="3200" b="0" i="0" dirty="0">
                        <a:highlight>
                          <a:srgbClr val="FF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i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  <a:r>
                        <a:rPr lang="en-US" sz="3200" b="0" i="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.422936315754214</a:t>
                      </a:r>
                      <a:r>
                        <a:rPr lang="en-US" sz="3200" b="0" i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e-08</a:t>
                      </a:r>
                      <a:endParaRPr lang="en-US" sz="3200" b="0" i="0" dirty="0">
                        <a:highlight>
                          <a:srgbClr val="FF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5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15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Log Probability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exp(log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+ 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</a:p>
          <a:p>
            <a:pPr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25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Log Probability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Multiplying multiple numbers in [0, 1] results in very small number!</a:t>
            </a:r>
          </a:p>
          <a:p>
            <a:pPr algn="ctr">
              <a:defRPr/>
            </a:pP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7C533-45C6-9849-8C35-E2864A380080}"/>
              </a:ext>
            </a:extLst>
          </p:cNvPr>
          <p:cNvSpPr/>
          <p:nvPr/>
        </p:nvSpPr>
        <p:spPr>
          <a:xfrm>
            <a:off x="0" y="373575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exp(log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+ 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31978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Log Probability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Multiplying multiple numbers in [0, 1] results in very small number!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don’t care about the actual probability value but the relative order. Our task is often the selection of the most probable item.</a:t>
            </a:r>
          </a:p>
          <a:p>
            <a:pPr algn="ctr">
              <a:defRPr/>
            </a:pP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7C533-45C6-9849-8C35-E2864A380080}"/>
              </a:ext>
            </a:extLst>
          </p:cNvPr>
          <p:cNvSpPr/>
          <p:nvPr/>
        </p:nvSpPr>
        <p:spPr>
          <a:xfrm>
            <a:off x="0" y="373575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exp(log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+ 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45255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Log Probability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Multiplying multiple numbers in [0, 1] results in very small number!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don’t care about the actual probability value but the relative order. Our task is often the selection of the most probable item.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Optimizing the left and right sides have the same effect.</a:t>
            </a:r>
          </a:p>
          <a:p>
            <a:pPr algn="ctr">
              <a:defRPr/>
            </a:pP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7C533-45C6-9849-8C35-E2864A380080}"/>
              </a:ext>
            </a:extLst>
          </p:cNvPr>
          <p:cNvSpPr/>
          <p:nvPr/>
        </p:nvSpPr>
        <p:spPr>
          <a:xfrm>
            <a:off x="0" y="373575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×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exp(log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+ log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7843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Chain Rule of Probability</a:t>
            </a:r>
            <a:endParaRPr lang="en-CA" sz="24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B8C52-91C7-4413-A4B3-2729E25F615E}"/>
                  </a:ext>
                </a:extLst>
              </p:cNvPr>
              <p:cNvSpPr txBox="1"/>
              <p:nvPr/>
            </p:nvSpPr>
            <p:spPr>
              <a:xfrm>
                <a:off x="1232362" y="4523009"/>
                <a:ext cx="1095963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</a:t>
                </a:r>
                <a:r>
                  <a:rPr lang="en-US" sz="32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3200" baseline="-25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… P(w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…w</a:t>
                </a:r>
                <a:r>
                  <a:rPr lang="en-US" sz="32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n-1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</a:t>
                </a:r>
                <a:r>
                  <a:rPr lang="en-US" sz="32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wn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="0" i="0" baseline="-25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−1) </m:t>
                        </m:r>
                      </m:e>
                    </m:nary>
                  </m:oMath>
                </a14:m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wk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</a:t>
                </a:r>
                <a:r>
                  <a:rPr lang="en-US" sz="3200" baseline="-25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… </a:t>
                </a:r>
                <a:r>
                  <a:rPr lang="en-US" sz="32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wn</a:t>
                </a:r>
                <a:r>
                  <a:rPr lang="en-US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200" baseline="30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="0" i="0" baseline="300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 </m:t>
                        </m:r>
                      </m:e>
                    </m:nary>
                    <m:r>
                      <a:rPr lang="en-US" sz="32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wk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200" baseline="30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aseline="30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4B8C52-91C7-4413-A4B3-2729E25F6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2" y="4523009"/>
                <a:ext cx="10959638" cy="2062103"/>
              </a:xfrm>
              <a:prstGeom prst="rect">
                <a:avLst/>
              </a:prstGeom>
              <a:blipFill>
                <a:blip r:embed="rId3"/>
                <a:stretch>
                  <a:fillRect l="-1387" t="-14110" r="-578" b="-34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4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eech and Language Processing: An Introduction to Natural Language  Processing, Computational Linguistics and Speech Recognition: Jurafsky,  Dan, Martin, James H., Kehler, Andrew, Linden, Keith Vander, Ward, Nigel:  9780130950697: Amazon.com: Books">
            <a:extLst>
              <a:ext uri="{FF2B5EF4-FFF2-40B4-BE49-F238E27FC236}">
                <a16:creationId xmlns:a16="http://schemas.microsoft.com/office/drawing/2014/main" id="{BBAE0318-A353-42CE-B9AA-041C3337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06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8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Possible stream of tokens: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Awesome. I am enjoying the sunny day in a restaurant.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cannot tell you how everything is doing.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Mind your own business! Ha ha ha … 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Good. Thanks for asking.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6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g?”, a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friend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asks.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Possible stream of tokens: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Awesome. I am enjoying the sunny day in a restaurant. 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cannot tell you how everything is doing.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Mind your own business! Ha ha ha … 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Good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Thanks for asking.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3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Context: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“How’s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everythin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g?”, a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close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friend asks.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3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Possible stream of tokens: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Awesome. I am enjoying the sunny day in a restaurant. 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cannot tell you how everything is doing.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Mind your own business! Ha ha ha … </a:t>
            </a:r>
          </a:p>
          <a:p>
            <a:pPr marL="742950" lvl="0" indent="-742950">
              <a:buFontTx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Good. Thanks for asking.</a:t>
            </a:r>
          </a:p>
        </p:txBody>
      </p:sp>
    </p:spTree>
    <p:extLst>
      <p:ext uri="{BB962C8B-B14F-4D97-AF65-F5344CB8AC3E}">
        <p14:creationId xmlns:p14="http://schemas.microsoft.com/office/powerpoint/2010/main" val="15488612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3819</Words>
  <Application>Microsoft Macintosh PowerPoint</Application>
  <PresentationFormat>Widescreen</PresentationFormat>
  <Paragraphs>337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Cambria Math</vt:lpstr>
      <vt:lpstr>Gill Sans MT</vt:lpstr>
      <vt:lpstr>Segoe UI</vt:lpstr>
      <vt:lpstr>Segoe UI Light</vt:lpstr>
      <vt:lpstr>Segoe UI Light (Headings)</vt:lpstr>
      <vt:lpstr>Times New Roman</vt:lpstr>
      <vt:lpstr>Gallery</vt:lpstr>
      <vt:lpstr> n-gram  Language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University of Winsor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 Language Model I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576</cp:revision>
  <dcterms:created xsi:type="dcterms:W3CDTF">2021-01-06T20:53:20Z</dcterms:created>
  <dcterms:modified xsi:type="dcterms:W3CDTF">2021-01-19T23:16:06Z</dcterms:modified>
  <cp:category/>
</cp:coreProperties>
</file>